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79" r:id="rId3"/>
    <p:sldId id="357" r:id="rId4"/>
    <p:sldId id="568" r:id="rId5"/>
    <p:sldId id="567" r:id="rId6"/>
    <p:sldId id="579" r:id="rId7"/>
    <p:sldId id="580" r:id="rId8"/>
    <p:sldId id="581" r:id="rId9"/>
    <p:sldId id="582" r:id="rId10"/>
    <p:sldId id="571" r:id="rId11"/>
    <p:sldId id="540" r:id="rId12"/>
    <p:sldId id="573" r:id="rId13"/>
    <p:sldId id="572" r:id="rId14"/>
    <p:sldId id="538" r:id="rId15"/>
    <p:sldId id="550" r:id="rId16"/>
    <p:sldId id="547" r:id="rId17"/>
    <p:sldId id="575" r:id="rId18"/>
    <p:sldId id="546" r:id="rId19"/>
    <p:sldId id="548" r:id="rId20"/>
    <p:sldId id="549" r:id="rId21"/>
    <p:sldId id="566" r:id="rId22"/>
    <p:sldId id="576" r:id="rId23"/>
    <p:sldId id="563" r:id="rId24"/>
    <p:sldId id="577" r:id="rId25"/>
    <p:sldId id="551" r:id="rId26"/>
    <p:sldId id="552" r:id="rId27"/>
    <p:sldId id="554" r:id="rId28"/>
    <p:sldId id="555" r:id="rId29"/>
    <p:sldId id="556" r:id="rId30"/>
    <p:sldId id="558" r:id="rId31"/>
    <p:sldId id="559" r:id="rId32"/>
    <p:sldId id="562" r:id="rId33"/>
    <p:sldId id="561" r:id="rId34"/>
    <p:sldId id="564" r:id="rId35"/>
    <p:sldId id="56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00"/>
    <p:restoredTop sz="95921"/>
  </p:normalViewPr>
  <p:slideViewPr>
    <p:cSldViewPr snapToGrid="0" snapToObjects="1">
      <p:cViewPr varScale="1">
        <p:scale>
          <a:sx n="83" d="100"/>
          <a:sy n="83" d="100"/>
        </p:scale>
        <p:origin x="102" y="1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0987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11/20/2022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11/20/2022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68"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teacher.com/python/magic-methods-in-python" TargetMode="External"/><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8.xml"/><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8.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8.xml"/><Relationship Id="rId5" Type="http://schemas.openxmlformats.org/officeDocument/2006/relationships/image" Target="../media/image66.png"/><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programiz.com/python-programming/exception-handling"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CC72-8287-EE4D-8114-149296622EE0}"/>
              </a:ext>
            </a:extLst>
          </p:cNvPr>
          <p:cNvSpPr>
            <a:spLocks noGrp="1"/>
          </p:cNvSpPr>
          <p:nvPr>
            <p:ph type="ctrTitle"/>
          </p:nvPr>
        </p:nvSpPr>
        <p:spPr/>
        <p:txBody>
          <a:bodyPr/>
          <a:lstStyle/>
          <a:p>
            <a:pPr rtl="1"/>
            <a:r>
              <a:rPr lang="he-IL" cap="none" dirty="0"/>
              <a:t>תכנות מונחה עצמים</a:t>
            </a:r>
            <a:br>
              <a:rPr lang="he-IL" cap="none" dirty="0"/>
            </a:br>
            <a:r>
              <a:rPr lang="he-IL" cap="none" dirty="0" err="1"/>
              <a:t>P</a:t>
            </a:r>
            <a:r>
              <a:rPr lang="en-US" cap="none" dirty="0" err="1"/>
              <a:t>ython</a:t>
            </a:r>
            <a:r>
              <a:rPr lang="he-IL" cap="none" dirty="0"/>
              <a:t> המשך</a:t>
            </a:r>
            <a:br>
              <a:rPr lang="he-IL" cap="none" dirty="0"/>
            </a:br>
            <a:endParaRPr lang="en-US" cap="none" dirty="0"/>
          </a:p>
        </p:txBody>
      </p:sp>
    </p:spTree>
    <p:extLst>
      <p:ext uri="{BB962C8B-B14F-4D97-AF65-F5344CB8AC3E}">
        <p14:creationId xmlns:p14="http://schemas.microsoft.com/office/powerpoint/2010/main" val="85709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73142"/>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Classes and Objects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990600" y="1088860"/>
            <a:ext cx="9129622" cy="6740307"/>
          </a:xfrm>
          <a:prstGeom prst="rect">
            <a:avLst/>
          </a:prstGeom>
          <a:noFill/>
        </p:spPr>
        <p:txBody>
          <a:bodyPr wrap="square">
            <a:spAutoFit/>
          </a:bodyPr>
          <a:lstStyle/>
          <a:p>
            <a:r>
              <a:rPr lang="en-US" sz="1600" dirty="0"/>
              <a:t>Python is an object oriented programming language.</a:t>
            </a:r>
          </a:p>
          <a:p>
            <a:r>
              <a:rPr lang="en-US" sz="1600" dirty="0"/>
              <a:t>Almost everything in Python is an object, with its properties and methods.</a:t>
            </a:r>
          </a:p>
          <a:p>
            <a:r>
              <a:rPr lang="en-US" sz="1600" dirty="0"/>
              <a:t>A Class is like an object constructor, or a "blueprint" for creating objects.</a:t>
            </a:r>
          </a:p>
          <a:p>
            <a:endParaRPr lang="en-US" sz="1600" dirty="0"/>
          </a:p>
          <a:p>
            <a:endParaRPr lang="en-US" sz="1600" dirty="0"/>
          </a:p>
          <a:p>
            <a:r>
              <a:rPr lang="en-US" sz="1600" dirty="0"/>
              <a:t>Create a Class</a:t>
            </a:r>
          </a:p>
          <a:p>
            <a:r>
              <a:rPr lang="en-US" sz="1600" dirty="0"/>
              <a:t>To create a class, use the keyword class: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Now we can use the class named </a:t>
            </a:r>
            <a:r>
              <a:rPr lang="en-US" sz="1600" dirty="0" err="1"/>
              <a:t>MyClass</a:t>
            </a:r>
            <a:r>
              <a:rPr lang="en-US" sz="1600" dirty="0"/>
              <a:t> to create objects: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6" name="Picture 5">
            <a:extLst>
              <a:ext uri="{FF2B5EF4-FFF2-40B4-BE49-F238E27FC236}">
                <a16:creationId xmlns:a16="http://schemas.microsoft.com/office/drawing/2014/main" id="{5896A6C7-D200-4787-A55C-813976BD6B21}"/>
              </a:ext>
            </a:extLst>
          </p:cNvPr>
          <p:cNvPicPr>
            <a:picLocks noChangeAspect="1"/>
          </p:cNvPicPr>
          <p:nvPr/>
        </p:nvPicPr>
        <p:blipFill>
          <a:blip r:embed="rId2"/>
          <a:stretch>
            <a:fillRect/>
          </a:stretch>
        </p:blipFill>
        <p:spPr>
          <a:xfrm>
            <a:off x="990600" y="2963319"/>
            <a:ext cx="5197290" cy="1546994"/>
          </a:xfrm>
          <a:prstGeom prst="rect">
            <a:avLst/>
          </a:prstGeom>
        </p:spPr>
      </p:pic>
      <p:pic>
        <p:nvPicPr>
          <p:cNvPr id="9" name="Picture 8">
            <a:extLst>
              <a:ext uri="{FF2B5EF4-FFF2-40B4-BE49-F238E27FC236}">
                <a16:creationId xmlns:a16="http://schemas.microsoft.com/office/drawing/2014/main" id="{D3632B00-C07A-436B-BEE9-B0B991587830}"/>
              </a:ext>
            </a:extLst>
          </p:cNvPr>
          <p:cNvPicPr>
            <a:picLocks noChangeAspect="1"/>
          </p:cNvPicPr>
          <p:nvPr/>
        </p:nvPicPr>
        <p:blipFill>
          <a:blip r:embed="rId3"/>
          <a:stretch>
            <a:fillRect/>
          </a:stretch>
        </p:blipFill>
        <p:spPr>
          <a:xfrm>
            <a:off x="990600" y="5353454"/>
            <a:ext cx="4313294" cy="1021168"/>
          </a:xfrm>
          <a:prstGeom prst="rect">
            <a:avLst/>
          </a:prstGeom>
        </p:spPr>
      </p:pic>
    </p:spTree>
    <p:extLst>
      <p:ext uri="{BB962C8B-B14F-4D97-AF65-F5344CB8AC3E}">
        <p14:creationId xmlns:p14="http://schemas.microsoft.com/office/powerpoint/2010/main" val="352217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8806"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create and Modify Object Properties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78805" y="1090502"/>
            <a:ext cx="9265319" cy="9202519"/>
          </a:xfrm>
          <a:prstGeom prst="rect">
            <a:avLst/>
          </a:prstGeom>
          <a:noFill/>
        </p:spPr>
        <p:txBody>
          <a:bodyPr wrap="square">
            <a:spAutoFit/>
          </a:bodyPr>
          <a:lstStyle/>
          <a:p>
            <a:r>
              <a:rPr lang="en-US" sz="1600" dirty="0"/>
              <a:t>To create a property, you can do it in any function in the class, when you want to initialize it: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You can modify properties on objects like this:</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Delete Object Properties</a:t>
            </a:r>
          </a:p>
          <a:p>
            <a:r>
              <a:rPr lang="en-US" sz="1600" dirty="0"/>
              <a:t>You can delete properties on objects by using the del keyword: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FD45DCE5-7927-4F07-AD69-E58610000656}"/>
              </a:ext>
            </a:extLst>
          </p:cNvPr>
          <p:cNvPicPr>
            <a:picLocks noChangeAspect="1"/>
          </p:cNvPicPr>
          <p:nvPr/>
        </p:nvPicPr>
        <p:blipFill>
          <a:blip r:embed="rId2"/>
          <a:stretch>
            <a:fillRect/>
          </a:stretch>
        </p:blipFill>
        <p:spPr>
          <a:xfrm>
            <a:off x="1006616" y="3414383"/>
            <a:ext cx="2453853" cy="823031"/>
          </a:xfrm>
          <a:prstGeom prst="rect">
            <a:avLst/>
          </a:prstGeom>
        </p:spPr>
      </p:pic>
      <p:pic>
        <p:nvPicPr>
          <p:cNvPr id="9" name="Picture 8">
            <a:extLst>
              <a:ext uri="{FF2B5EF4-FFF2-40B4-BE49-F238E27FC236}">
                <a16:creationId xmlns:a16="http://schemas.microsoft.com/office/drawing/2014/main" id="{385BF9BD-E5B8-4C18-8559-B547C09394E9}"/>
              </a:ext>
            </a:extLst>
          </p:cNvPr>
          <p:cNvPicPr>
            <a:picLocks noChangeAspect="1"/>
          </p:cNvPicPr>
          <p:nvPr/>
        </p:nvPicPr>
        <p:blipFill>
          <a:blip r:embed="rId3"/>
          <a:stretch>
            <a:fillRect/>
          </a:stretch>
        </p:blipFill>
        <p:spPr>
          <a:xfrm>
            <a:off x="956645" y="5303438"/>
            <a:ext cx="4633362" cy="944962"/>
          </a:xfrm>
          <a:prstGeom prst="rect">
            <a:avLst/>
          </a:prstGeom>
        </p:spPr>
      </p:pic>
      <p:pic>
        <p:nvPicPr>
          <p:cNvPr id="4" name="תמונה 3">
            <a:extLst>
              <a:ext uri="{FF2B5EF4-FFF2-40B4-BE49-F238E27FC236}">
                <a16:creationId xmlns:a16="http://schemas.microsoft.com/office/drawing/2014/main" id="{6BE0EA17-A542-6C4B-9476-06A8DABEF05D}"/>
              </a:ext>
            </a:extLst>
          </p:cNvPr>
          <p:cNvPicPr>
            <a:picLocks noChangeAspect="1"/>
          </p:cNvPicPr>
          <p:nvPr/>
        </p:nvPicPr>
        <p:blipFill>
          <a:blip r:embed="rId4"/>
          <a:stretch>
            <a:fillRect/>
          </a:stretch>
        </p:blipFill>
        <p:spPr>
          <a:xfrm>
            <a:off x="1006616" y="1509547"/>
            <a:ext cx="2589339" cy="1059922"/>
          </a:xfrm>
          <a:prstGeom prst="rect">
            <a:avLst/>
          </a:prstGeom>
        </p:spPr>
      </p:pic>
    </p:spTree>
    <p:extLst>
      <p:ext uri="{BB962C8B-B14F-4D97-AF65-F5344CB8AC3E}">
        <p14:creationId xmlns:p14="http://schemas.microsoft.com/office/powerpoint/2010/main" val="370180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0294" y="471100"/>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self Parameter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90294" y="1358806"/>
            <a:ext cx="9129622" cy="1323439"/>
          </a:xfrm>
          <a:prstGeom prst="rect">
            <a:avLst/>
          </a:prstGeom>
          <a:noFill/>
        </p:spPr>
        <p:txBody>
          <a:bodyPr wrap="square">
            <a:spAutoFit/>
          </a:bodyPr>
          <a:lstStyle/>
          <a:p>
            <a:r>
              <a:rPr lang="en-US" sz="1600" dirty="0"/>
              <a:t>The self parameter is a reference to the current instance of the class, and is used to access variables that belongs to the class.</a:t>
            </a:r>
          </a:p>
          <a:p>
            <a:endParaRPr lang="en-US" sz="1600" dirty="0"/>
          </a:p>
          <a:p>
            <a:r>
              <a:rPr lang="en-US" sz="1600" dirty="0">
                <a:solidFill>
                  <a:srgbClr val="FFFF00"/>
                </a:solidFill>
              </a:rPr>
              <a:t>It does not have to be named self , you can call it whatever you like, but it has to be the first parameter of any function in the class:</a:t>
            </a:r>
          </a:p>
        </p:txBody>
      </p:sp>
      <p:pic>
        <p:nvPicPr>
          <p:cNvPr id="4" name="Picture 3">
            <a:extLst>
              <a:ext uri="{FF2B5EF4-FFF2-40B4-BE49-F238E27FC236}">
                <a16:creationId xmlns:a16="http://schemas.microsoft.com/office/drawing/2014/main" id="{D374104F-1F1A-4CBB-94E3-5DCC9D0414E1}"/>
              </a:ext>
            </a:extLst>
          </p:cNvPr>
          <p:cNvPicPr>
            <a:picLocks noChangeAspect="1"/>
          </p:cNvPicPr>
          <p:nvPr/>
        </p:nvPicPr>
        <p:blipFill>
          <a:blip r:embed="rId2"/>
          <a:stretch>
            <a:fillRect/>
          </a:stretch>
        </p:blipFill>
        <p:spPr>
          <a:xfrm>
            <a:off x="521043" y="2932309"/>
            <a:ext cx="6104149" cy="3147333"/>
          </a:xfrm>
          <a:prstGeom prst="rect">
            <a:avLst/>
          </a:prstGeom>
        </p:spPr>
      </p:pic>
      <p:pic>
        <p:nvPicPr>
          <p:cNvPr id="7" name="Picture 6">
            <a:extLst>
              <a:ext uri="{FF2B5EF4-FFF2-40B4-BE49-F238E27FC236}">
                <a16:creationId xmlns:a16="http://schemas.microsoft.com/office/drawing/2014/main" id="{4AD1518F-C0EF-4AB4-B46C-454631E092DA}"/>
              </a:ext>
            </a:extLst>
          </p:cNvPr>
          <p:cNvPicPr>
            <a:picLocks noChangeAspect="1"/>
          </p:cNvPicPr>
          <p:nvPr/>
        </p:nvPicPr>
        <p:blipFill>
          <a:blip r:embed="rId3"/>
          <a:stretch>
            <a:fillRect/>
          </a:stretch>
        </p:blipFill>
        <p:spPr>
          <a:xfrm>
            <a:off x="6871652" y="4837474"/>
            <a:ext cx="3048264" cy="1242168"/>
          </a:xfrm>
          <a:prstGeom prst="rect">
            <a:avLst/>
          </a:prstGeom>
        </p:spPr>
      </p:pic>
    </p:spTree>
    <p:extLst>
      <p:ext uri="{BB962C8B-B14F-4D97-AF65-F5344CB8AC3E}">
        <p14:creationId xmlns:p14="http://schemas.microsoft.com/office/powerpoint/2010/main" val="378303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3481" y="17256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__</a:t>
            </a:r>
            <a:r>
              <a:rPr lang="en-US" dirty="0" err="1"/>
              <a:t>init</a:t>
            </a:r>
            <a:r>
              <a:rPr lang="en-US" dirty="0"/>
              <a:t>__() Function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43481" y="1063646"/>
            <a:ext cx="8990073" cy="7478970"/>
          </a:xfrm>
          <a:prstGeom prst="rect">
            <a:avLst/>
          </a:prstGeom>
          <a:noFill/>
        </p:spPr>
        <p:txBody>
          <a:bodyPr wrap="square">
            <a:spAutoFit/>
          </a:bodyPr>
          <a:lstStyle/>
          <a:p>
            <a:r>
              <a:rPr lang="en-US" sz="1600" dirty="0"/>
              <a:t>The examples above are classes and objects in their simplest form, and are not really useful in real life applications.</a:t>
            </a:r>
          </a:p>
          <a:p>
            <a:r>
              <a:rPr lang="en-US" sz="1600" dirty="0"/>
              <a:t>To understand the meaning of classes we have to understand the built-in </a:t>
            </a:r>
            <a:r>
              <a:rPr lang="en-US" sz="1600" dirty="0">
                <a:solidFill>
                  <a:schemeClr val="accent3"/>
                </a:solidFill>
              </a:rPr>
              <a:t>__</a:t>
            </a:r>
            <a:r>
              <a:rPr lang="en-US" sz="1600" dirty="0" err="1">
                <a:solidFill>
                  <a:schemeClr val="accent3"/>
                </a:solidFill>
              </a:rPr>
              <a:t>init</a:t>
            </a:r>
            <a:r>
              <a:rPr lang="en-US" sz="1600" dirty="0">
                <a:solidFill>
                  <a:schemeClr val="accent3"/>
                </a:solidFill>
              </a:rPr>
              <a:t>__()</a:t>
            </a:r>
            <a:r>
              <a:rPr lang="en-US" sz="1600" dirty="0">
                <a:solidFill>
                  <a:schemeClr val="accent6">
                    <a:lumMod val="75000"/>
                  </a:schemeClr>
                </a:solidFill>
              </a:rPr>
              <a:t> </a:t>
            </a:r>
            <a:r>
              <a:rPr lang="en-US" sz="1600" dirty="0"/>
              <a:t>function.</a:t>
            </a:r>
          </a:p>
          <a:p>
            <a:r>
              <a:rPr lang="en-US" sz="1600" dirty="0"/>
              <a:t>All classes have a function called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which is always executed when the class is being initiated.</a:t>
            </a:r>
          </a:p>
          <a:p>
            <a:r>
              <a:rPr lang="en-US" sz="1600" dirty="0"/>
              <a:t>Use the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to assign values to object properties, or other operations that are necessary to do when the object is being created: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EA50F89F-D35D-4541-BF00-D7B4CA9A4A86}"/>
              </a:ext>
            </a:extLst>
          </p:cNvPr>
          <p:cNvPicPr>
            <a:picLocks noChangeAspect="1"/>
          </p:cNvPicPr>
          <p:nvPr/>
        </p:nvPicPr>
        <p:blipFill>
          <a:blip r:embed="rId2"/>
          <a:stretch>
            <a:fillRect/>
          </a:stretch>
        </p:blipFill>
        <p:spPr>
          <a:xfrm>
            <a:off x="743481" y="3250502"/>
            <a:ext cx="8674360" cy="2312217"/>
          </a:xfrm>
          <a:prstGeom prst="rect">
            <a:avLst/>
          </a:prstGeom>
        </p:spPr>
      </p:pic>
      <p:pic>
        <p:nvPicPr>
          <p:cNvPr id="7" name="Picture 6">
            <a:extLst>
              <a:ext uri="{FF2B5EF4-FFF2-40B4-BE49-F238E27FC236}">
                <a16:creationId xmlns:a16="http://schemas.microsoft.com/office/drawing/2014/main" id="{3BF90CA4-F594-4CDC-A830-DCB56EFD305E}"/>
              </a:ext>
            </a:extLst>
          </p:cNvPr>
          <p:cNvPicPr>
            <a:picLocks noChangeAspect="1"/>
          </p:cNvPicPr>
          <p:nvPr/>
        </p:nvPicPr>
        <p:blipFill>
          <a:blip r:embed="rId3"/>
          <a:stretch>
            <a:fillRect/>
          </a:stretch>
        </p:blipFill>
        <p:spPr>
          <a:xfrm>
            <a:off x="8236639" y="4186940"/>
            <a:ext cx="1181202" cy="1371719"/>
          </a:xfrm>
          <a:prstGeom prst="rect">
            <a:avLst/>
          </a:prstGeom>
        </p:spPr>
      </p:pic>
    </p:spTree>
    <p:extLst>
      <p:ext uri="{BB962C8B-B14F-4D97-AF65-F5344CB8AC3E}">
        <p14:creationId xmlns:p14="http://schemas.microsoft.com/office/powerpoint/2010/main" val="2426067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3520"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Class Methods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15546" y="1141515"/>
            <a:ext cx="9129622" cy="830997"/>
          </a:xfrm>
          <a:prstGeom prst="rect">
            <a:avLst/>
          </a:prstGeom>
          <a:noFill/>
        </p:spPr>
        <p:txBody>
          <a:bodyPr wrap="square">
            <a:spAutoFit/>
          </a:bodyPr>
          <a:lstStyle/>
          <a:p>
            <a:r>
              <a:rPr lang="en-US" sz="1600" dirty="0"/>
              <a:t>Classes can also contain methods. Methods in classes are functions that belong to the class.</a:t>
            </a:r>
          </a:p>
          <a:p>
            <a:r>
              <a:rPr lang="en-US" sz="1600" dirty="0"/>
              <a:t>Let us create a method in the Person class:</a:t>
            </a:r>
          </a:p>
        </p:txBody>
      </p:sp>
      <p:pic>
        <p:nvPicPr>
          <p:cNvPr id="5" name="Picture 4">
            <a:extLst>
              <a:ext uri="{FF2B5EF4-FFF2-40B4-BE49-F238E27FC236}">
                <a16:creationId xmlns:a16="http://schemas.microsoft.com/office/drawing/2014/main" id="{63939159-DF0C-4F99-A43A-C69BBABDB169}"/>
              </a:ext>
            </a:extLst>
          </p:cNvPr>
          <p:cNvPicPr>
            <a:picLocks noChangeAspect="1"/>
          </p:cNvPicPr>
          <p:nvPr/>
        </p:nvPicPr>
        <p:blipFill>
          <a:blip r:embed="rId2"/>
          <a:stretch>
            <a:fillRect/>
          </a:stretch>
        </p:blipFill>
        <p:spPr>
          <a:xfrm>
            <a:off x="903520" y="2163402"/>
            <a:ext cx="5319221" cy="3215919"/>
          </a:xfrm>
          <a:prstGeom prst="rect">
            <a:avLst/>
          </a:prstGeom>
        </p:spPr>
      </p:pic>
      <p:pic>
        <p:nvPicPr>
          <p:cNvPr id="9" name="Picture 8">
            <a:extLst>
              <a:ext uri="{FF2B5EF4-FFF2-40B4-BE49-F238E27FC236}">
                <a16:creationId xmlns:a16="http://schemas.microsoft.com/office/drawing/2014/main" id="{20E6AE6F-AAF0-48A3-97B4-9AC9E0B4B0B8}"/>
              </a:ext>
            </a:extLst>
          </p:cNvPr>
          <p:cNvPicPr>
            <a:picLocks noChangeAspect="1"/>
          </p:cNvPicPr>
          <p:nvPr/>
        </p:nvPicPr>
        <p:blipFill>
          <a:blip r:embed="rId3"/>
          <a:stretch>
            <a:fillRect/>
          </a:stretch>
        </p:blipFill>
        <p:spPr>
          <a:xfrm>
            <a:off x="921859" y="5570211"/>
            <a:ext cx="2598645" cy="739204"/>
          </a:xfrm>
          <a:prstGeom prst="rect">
            <a:avLst/>
          </a:prstGeom>
        </p:spPr>
      </p:pic>
    </p:spTree>
    <p:extLst>
      <p:ext uri="{BB962C8B-B14F-4D97-AF65-F5344CB8AC3E}">
        <p14:creationId xmlns:p14="http://schemas.microsoft.com/office/powerpoint/2010/main" val="234912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6416" y="13824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u="sng" dirty="0"/>
              <a:t>Python - public, private and protected</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208780" y="738688"/>
            <a:ext cx="11983220" cy="8063746"/>
          </a:xfrm>
          <a:prstGeom prst="rect">
            <a:avLst/>
          </a:prstGeom>
          <a:noFill/>
        </p:spPr>
        <p:txBody>
          <a:bodyPr wrap="square">
            <a:spAutoFit/>
          </a:bodyPr>
          <a:lstStyle/>
          <a:p>
            <a:r>
              <a:rPr lang="en-US" sz="1600" dirty="0"/>
              <a:t>Classical object-oriented languages, such as C++ and Java, control the access to class resources by </a:t>
            </a:r>
            <a:r>
              <a:rPr lang="en-US" sz="1600" b="1" dirty="0"/>
              <a:t>public</a:t>
            </a:r>
            <a:r>
              <a:rPr lang="en-US" sz="1600" dirty="0"/>
              <a:t>, </a:t>
            </a:r>
            <a:r>
              <a:rPr lang="en-US" sz="1600" b="1" dirty="0"/>
              <a:t>private</a:t>
            </a:r>
            <a:r>
              <a:rPr lang="en-US" sz="1600" dirty="0"/>
              <a:t> and </a:t>
            </a:r>
            <a:r>
              <a:rPr lang="en-US" sz="1600" b="1" dirty="0"/>
              <a:t>protected</a:t>
            </a:r>
            <a:r>
              <a:rPr lang="en-US" sz="1600" dirty="0"/>
              <a:t> keywords. Private members of a class are denied access from the environment outside the class. They can be handled only from within the class.</a:t>
            </a:r>
          </a:p>
          <a:p>
            <a:r>
              <a:rPr lang="en-US" sz="1600" dirty="0"/>
              <a:t>Python doesn't have any mechanism that effectively restricts access to any instance variable or method. Python prescribes a convention of prefixing the name of the variable/method with single or double underscore to emulate the behavior of protected and private access specifiers.</a:t>
            </a:r>
          </a:p>
          <a:p>
            <a:endParaRPr lang="en-US" sz="1400" dirty="0"/>
          </a:p>
          <a:p>
            <a:r>
              <a:rPr lang="en-US" sz="1600" dirty="0">
                <a:solidFill>
                  <a:schemeClr val="accent4">
                    <a:lumMod val="75000"/>
                  </a:schemeClr>
                </a:solidFill>
              </a:rPr>
              <a:t>All members in a Python class are public by default. Any member can be accessed from outside the class environment.</a:t>
            </a:r>
          </a:p>
          <a:p>
            <a:endParaRPr lang="en-US" sz="1400" dirty="0"/>
          </a:p>
          <a:p>
            <a:r>
              <a:rPr lang="en-US" sz="1600" dirty="0"/>
              <a:t>Python's convention to make an instance variable </a:t>
            </a:r>
            <a:r>
              <a:rPr lang="en-US" sz="1600" b="1" dirty="0">
                <a:solidFill>
                  <a:schemeClr val="accent2"/>
                </a:solidFill>
              </a:rPr>
              <a:t>protected</a:t>
            </a:r>
            <a:r>
              <a:rPr lang="en-US" sz="1600" dirty="0"/>
              <a:t> is to add a prefix _ (single underscore) to it. This effectively </a:t>
            </a:r>
            <a:r>
              <a:rPr lang="en-US" sz="1600" b="1" i="1" dirty="0"/>
              <a:t>prevents</a:t>
            </a:r>
            <a:r>
              <a:rPr lang="en-US" sz="1600" dirty="0"/>
              <a:t> it to be accessed, unless it is from within a sub-class.</a:t>
            </a:r>
          </a:p>
          <a:p>
            <a:endParaRPr lang="en-US" sz="1400" dirty="0"/>
          </a:p>
          <a:p>
            <a:endParaRPr lang="en-US" sz="1400" dirty="0"/>
          </a:p>
          <a:p>
            <a:endParaRPr lang="en-US" sz="1400" dirty="0"/>
          </a:p>
          <a:p>
            <a:endParaRPr lang="en-US" sz="1400" dirty="0"/>
          </a:p>
          <a:p>
            <a:endParaRPr lang="en-US" sz="1400" dirty="0"/>
          </a:p>
          <a:p>
            <a:r>
              <a:rPr lang="en-US" sz="1400" dirty="0"/>
              <a:t>Similarly, a double underscore __ prefixed to a variable makes it </a:t>
            </a:r>
            <a:r>
              <a:rPr lang="en-US" sz="1400" b="1" dirty="0">
                <a:solidFill>
                  <a:schemeClr val="accent2"/>
                </a:solidFill>
              </a:rPr>
              <a:t>private</a:t>
            </a:r>
            <a:r>
              <a:rPr lang="en-US" sz="1400" dirty="0"/>
              <a:t>. It gives a strong suggestion not to touch it from outside the class. Any attempt to do so will result in an </a:t>
            </a:r>
            <a:r>
              <a:rPr lang="en-US" sz="1400" b="1" i="1" dirty="0" err="1"/>
              <a:t>AttributeError</a:t>
            </a:r>
            <a:r>
              <a:rPr lang="en-US" sz="1400" dirty="0"/>
              <a:t>:</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Python performs name mangling of private variables. Every member with double underscore will be changed to _</a:t>
            </a:r>
            <a:r>
              <a:rPr lang="en-US" sz="1400" dirty="0" err="1"/>
              <a:t>object._class__variable</a:t>
            </a:r>
            <a:r>
              <a:rPr lang="en-US" sz="1400" dirty="0"/>
              <a:t>. If so required, it can still be accessed from outside the class, but the practice should be refrained.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7" name="Picture 6">
            <a:extLst>
              <a:ext uri="{FF2B5EF4-FFF2-40B4-BE49-F238E27FC236}">
                <a16:creationId xmlns:a16="http://schemas.microsoft.com/office/drawing/2014/main" id="{686F2A76-F103-4F34-BEEF-F8536E6764E3}"/>
              </a:ext>
            </a:extLst>
          </p:cNvPr>
          <p:cNvPicPr>
            <a:picLocks noChangeAspect="1"/>
          </p:cNvPicPr>
          <p:nvPr/>
        </p:nvPicPr>
        <p:blipFill>
          <a:blip r:embed="rId2"/>
          <a:stretch>
            <a:fillRect/>
          </a:stretch>
        </p:blipFill>
        <p:spPr>
          <a:xfrm>
            <a:off x="208780" y="3514721"/>
            <a:ext cx="4051540" cy="903209"/>
          </a:xfrm>
          <a:prstGeom prst="rect">
            <a:avLst/>
          </a:prstGeom>
        </p:spPr>
      </p:pic>
      <p:pic>
        <p:nvPicPr>
          <p:cNvPr id="12" name="Picture 11">
            <a:extLst>
              <a:ext uri="{FF2B5EF4-FFF2-40B4-BE49-F238E27FC236}">
                <a16:creationId xmlns:a16="http://schemas.microsoft.com/office/drawing/2014/main" id="{2BE4AC37-06A7-4B3C-878D-46DFD6DC408F}"/>
              </a:ext>
            </a:extLst>
          </p:cNvPr>
          <p:cNvPicPr>
            <a:picLocks noChangeAspect="1"/>
          </p:cNvPicPr>
          <p:nvPr/>
        </p:nvPicPr>
        <p:blipFill>
          <a:blip r:embed="rId3"/>
          <a:stretch>
            <a:fillRect/>
          </a:stretch>
        </p:blipFill>
        <p:spPr>
          <a:xfrm>
            <a:off x="233858" y="4938110"/>
            <a:ext cx="4549534" cy="1181202"/>
          </a:xfrm>
          <a:prstGeom prst="rect">
            <a:avLst/>
          </a:prstGeom>
        </p:spPr>
      </p:pic>
      <p:pic>
        <p:nvPicPr>
          <p:cNvPr id="14" name="Picture 13">
            <a:extLst>
              <a:ext uri="{FF2B5EF4-FFF2-40B4-BE49-F238E27FC236}">
                <a16:creationId xmlns:a16="http://schemas.microsoft.com/office/drawing/2014/main" id="{4D6CBCD7-86E1-4FA4-A254-40D30458CA0B}"/>
              </a:ext>
            </a:extLst>
          </p:cNvPr>
          <p:cNvPicPr>
            <a:picLocks noChangeAspect="1"/>
          </p:cNvPicPr>
          <p:nvPr/>
        </p:nvPicPr>
        <p:blipFill rotWithShape="1">
          <a:blip r:embed="rId4"/>
          <a:srcRect l="992" t="3712" r="-992" b="-3712"/>
          <a:stretch/>
        </p:blipFill>
        <p:spPr>
          <a:xfrm>
            <a:off x="5014487" y="5139159"/>
            <a:ext cx="5333870" cy="980153"/>
          </a:xfrm>
          <a:prstGeom prst="rect">
            <a:avLst/>
          </a:prstGeom>
        </p:spPr>
      </p:pic>
    </p:spTree>
    <p:extLst>
      <p:ext uri="{BB962C8B-B14F-4D97-AF65-F5344CB8AC3E}">
        <p14:creationId xmlns:p14="http://schemas.microsoft.com/office/powerpoint/2010/main" val="208886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671" y="110745"/>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Special Functions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483446" y="921920"/>
            <a:ext cx="9129622" cy="2308324"/>
          </a:xfrm>
          <a:prstGeom prst="rect">
            <a:avLst/>
          </a:prstGeom>
          <a:noFill/>
        </p:spPr>
        <p:txBody>
          <a:bodyPr wrap="square">
            <a:spAutoFit/>
          </a:bodyPr>
          <a:lstStyle/>
          <a:p>
            <a:r>
              <a:rPr lang="en-US" sz="1600" dirty="0"/>
              <a:t>Class functions that begin and ends with double underscore </a:t>
            </a:r>
            <a:r>
              <a:rPr lang="en-US" sz="1600" b="1" dirty="0"/>
              <a:t>(__)</a:t>
            </a:r>
            <a:r>
              <a:rPr lang="en-US" sz="1600" dirty="0"/>
              <a:t> are called special functions in Python.</a:t>
            </a:r>
          </a:p>
          <a:p>
            <a:endParaRPr lang="en-US" sz="1600" dirty="0"/>
          </a:p>
          <a:p>
            <a:r>
              <a:rPr lang="en-US" sz="1600" dirty="0"/>
              <a:t>These functions are not the typical methods that we define for a class. The __</a:t>
            </a:r>
            <a:r>
              <a:rPr lang="en-US" sz="1600" dirty="0" err="1"/>
              <a:t>init</a:t>
            </a:r>
            <a:r>
              <a:rPr lang="en-US" sz="1600" dirty="0"/>
              <a:t>__() function we defined above is one of them. It gets called every time we create a new object of that class.</a:t>
            </a:r>
          </a:p>
          <a:p>
            <a:r>
              <a:rPr lang="en-US" sz="1600" dirty="0"/>
              <a:t>There are some other special functions in Python. Visit </a:t>
            </a:r>
            <a:r>
              <a:rPr lang="en-US" sz="1600" b="1" dirty="0"/>
              <a:t>Python Special Functions </a:t>
            </a:r>
            <a:r>
              <a:rPr lang="en-US" sz="1600" dirty="0"/>
              <a:t>to learn more about them.</a:t>
            </a:r>
          </a:p>
          <a:p>
            <a:r>
              <a:rPr lang="en-US" sz="1600" dirty="0"/>
              <a:t>Using special functions, we can make our class compatible with built-in functions.</a:t>
            </a:r>
          </a:p>
        </p:txBody>
      </p:sp>
      <p:pic>
        <p:nvPicPr>
          <p:cNvPr id="4" name="Picture 3">
            <a:extLst>
              <a:ext uri="{FF2B5EF4-FFF2-40B4-BE49-F238E27FC236}">
                <a16:creationId xmlns:a16="http://schemas.microsoft.com/office/drawing/2014/main" id="{2782CC3C-9B42-4C6D-9C80-E006E78C2049}"/>
              </a:ext>
            </a:extLst>
          </p:cNvPr>
          <p:cNvPicPr>
            <a:picLocks noChangeAspect="1"/>
          </p:cNvPicPr>
          <p:nvPr/>
        </p:nvPicPr>
        <p:blipFill>
          <a:blip r:embed="rId2"/>
          <a:stretch>
            <a:fillRect/>
          </a:stretch>
        </p:blipFill>
        <p:spPr>
          <a:xfrm>
            <a:off x="547843" y="3314296"/>
            <a:ext cx="4168501" cy="2438611"/>
          </a:xfrm>
          <a:prstGeom prst="rect">
            <a:avLst/>
          </a:prstGeom>
        </p:spPr>
      </p:pic>
      <p:pic>
        <p:nvPicPr>
          <p:cNvPr id="7" name="Picture 6">
            <a:extLst>
              <a:ext uri="{FF2B5EF4-FFF2-40B4-BE49-F238E27FC236}">
                <a16:creationId xmlns:a16="http://schemas.microsoft.com/office/drawing/2014/main" id="{ED0C806E-C2EB-4038-BACF-D63AC8880E10}"/>
              </a:ext>
            </a:extLst>
          </p:cNvPr>
          <p:cNvPicPr>
            <a:picLocks noChangeAspect="1"/>
          </p:cNvPicPr>
          <p:nvPr/>
        </p:nvPicPr>
        <p:blipFill>
          <a:blip r:embed="rId3"/>
          <a:stretch>
            <a:fillRect/>
          </a:stretch>
        </p:blipFill>
        <p:spPr>
          <a:xfrm>
            <a:off x="5400797" y="4708877"/>
            <a:ext cx="2042337" cy="1044030"/>
          </a:xfrm>
          <a:prstGeom prst="rect">
            <a:avLst/>
          </a:prstGeom>
        </p:spPr>
      </p:pic>
    </p:spTree>
    <p:extLst>
      <p:ext uri="{BB962C8B-B14F-4D97-AF65-F5344CB8AC3E}">
        <p14:creationId xmlns:p14="http://schemas.microsoft.com/office/powerpoint/2010/main" val="354484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3765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837868"/>
            <a:ext cx="9129622" cy="2308324"/>
          </a:xfrm>
          <a:prstGeom prst="rect">
            <a:avLst/>
          </a:prstGeom>
          <a:noFill/>
        </p:spPr>
        <p:txBody>
          <a:bodyPr wrap="square">
            <a:spAutoFit/>
          </a:bodyPr>
          <a:lstStyle/>
          <a:p>
            <a:r>
              <a:rPr lang="en-US" sz="1600" dirty="0"/>
              <a:t>Python operators work for built-in classes. But the same operator behaves differently with different types. For example, the + operator will perform arithmetic addition on two numbers, merge two lists, or concatenate two strings.</a:t>
            </a:r>
          </a:p>
          <a:p>
            <a:endParaRPr lang="en-US" sz="1600" dirty="0"/>
          </a:p>
          <a:p>
            <a:r>
              <a:rPr lang="en-US" sz="1600" dirty="0"/>
              <a:t>This feature in Python that allows the same operator to have different meaning according to the context is called operator overloading.</a:t>
            </a:r>
          </a:p>
          <a:p>
            <a:endParaRPr lang="en-US" sz="1600" dirty="0"/>
          </a:p>
          <a:p>
            <a:r>
              <a:rPr lang="en-US" sz="1600" dirty="0"/>
              <a:t>So what happens when we use them with objects of a user-defined class? Let us consider the following class, which tries to simulate a point in 2-D coordinate system.</a:t>
            </a:r>
          </a:p>
        </p:txBody>
      </p:sp>
      <p:pic>
        <p:nvPicPr>
          <p:cNvPr id="5" name="Picture 4">
            <a:extLst>
              <a:ext uri="{FF2B5EF4-FFF2-40B4-BE49-F238E27FC236}">
                <a16:creationId xmlns:a16="http://schemas.microsoft.com/office/drawing/2014/main" id="{9B507FE2-4A9E-45A2-A81E-47875D7BC8EB}"/>
              </a:ext>
            </a:extLst>
          </p:cNvPr>
          <p:cNvPicPr>
            <a:picLocks noChangeAspect="1"/>
          </p:cNvPicPr>
          <p:nvPr/>
        </p:nvPicPr>
        <p:blipFill>
          <a:blip r:embed="rId2"/>
          <a:stretch>
            <a:fillRect/>
          </a:stretch>
        </p:blipFill>
        <p:spPr>
          <a:xfrm>
            <a:off x="763922" y="3146192"/>
            <a:ext cx="4435224" cy="1958510"/>
          </a:xfrm>
          <a:prstGeom prst="rect">
            <a:avLst/>
          </a:prstGeom>
        </p:spPr>
      </p:pic>
      <p:pic>
        <p:nvPicPr>
          <p:cNvPr id="9" name="Picture 8">
            <a:extLst>
              <a:ext uri="{FF2B5EF4-FFF2-40B4-BE49-F238E27FC236}">
                <a16:creationId xmlns:a16="http://schemas.microsoft.com/office/drawing/2014/main" id="{E2BEDD6B-51DC-4E32-87E8-633268452907}"/>
              </a:ext>
            </a:extLst>
          </p:cNvPr>
          <p:cNvPicPr>
            <a:picLocks noChangeAspect="1"/>
          </p:cNvPicPr>
          <p:nvPr/>
        </p:nvPicPr>
        <p:blipFill>
          <a:blip r:embed="rId3"/>
          <a:stretch>
            <a:fillRect/>
          </a:stretch>
        </p:blipFill>
        <p:spPr>
          <a:xfrm>
            <a:off x="763922" y="5258066"/>
            <a:ext cx="6210838" cy="1524132"/>
          </a:xfrm>
          <a:prstGeom prst="rect">
            <a:avLst/>
          </a:prstGeom>
        </p:spPr>
      </p:pic>
    </p:spTree>
    <p:extLst>
      <p:ext uri="{BB962C8B-B14F-4D97-AF65-F5344CB8AC3E}">
        <p14:creationId xmlns:p14="http://schemas.microsoft.com/office/powerpoint/2010/main" val="286752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6120" y="215155"/>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u="sng" dirty="0"/>
              <a:t>Operator Overloading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508944" y="1590054"/>
            <a:ext cx="9905739" cy="954107"/>
          </a:xfrm>
          <a:prstGeom prst="rect">
            <a:avLst/>
          </a:prstGeom>
          <a:noFill/>
        </p:spPr>
        <p:txBody>
          <a:bodyPr wrap="square">
            <a:spAutoFit/>
          </a:bodyPr>
          <a:lstStyle/>
          <a:p>
            <a:r>
              <a:rPr lang="en-US" dirty="0"/>
              <a:t>To </a:t>
            </a:r>
            <a:r>
              <a:rPr lang="en-US" sz="2000" dirty="0"/>
              <a:t>overload</a:t>
            </a:r>
            <a:r>
              <a:rPr lang="en-US" dirty="0"/>
              <a:t> the + operator, we will need to implement __add__() function in the class. With great power comes great responsibility. We can do whatever we like, inside this function. But it is more sensible to return a Point object of the coordinate sum.</a:t>
            </a:r>
          </a:p>
        </p:txBody>
      </p:sp>
      <p:pic>
        <p:nvPicPr>
          <p:cNvPr id="14" name="Picture 13">
            <a:extLst>
              <a:ext uri="{FF2B5EF4-FFF2-40B4-BE49-F238E27FC236}">
                <a16:creationId xmlns:a16="http://schemas.microsoft.com/office/drawing/2014/main" id="{244BD09B-FA37-40E3-8741-CB536D4C73C5}"/>
              </a:ext>
            </a:extLst>
          </p:cNvPr>
          <p:cNvPicPr>
            <a:picLocks noChangeAspect="1"/>
          </p:cNvPicPr>
          <p:nvPr/>
        </p:nvPicPr>
        <p:blipFill>
          <a:blip r:embed="rId2"/>
          <a:stretch>
            <a:fillRect/>
          </a:stretch>
        </p:blipFill>
        <p:spPr>
          <a:xfrm>
            <a:off x="569350" y="2899007"/>
            <a:ext cx="4892464" cy="3619814"/>
          </a:xfrm>
          <a:prstGeom prst="rect">
            <a:avLst/>
          </a:prstGeom>
        </p:spPr>
      </p:pic>
      <p:pic>
        <p:nvPicPr>
          <p:cNvPr id="16" name="Picture 15">
            <a:extLst>
              <a:ext uri="{FF2B5EF4-FFF2-40B4-BE49-F238E27FC236}">
                <a16:creationId xmlns:a16="http://schemas.microsoft.com/office/drawing/2014/main" id="{477B747A-F610-4185-A293-607996A477AC}"/>
              </a:ext>
            </a:extLst>
          </p:cNvPr>
          <p:cNvPicPr>
            <a:picLocks noChangeAspect="1"/>
          </p:cNvPicPr>
          <p:nvPr/>
        </p:nvPicPr>
        <p:blipFill>
          <a:blip r:embed="rId3"/>
          <a:stretch>
            <a:fillRect/>
          </a:stretch>
        </p:blipFill>
        <p:spPr>
          <a:xfrm>
            <a:off x="6159094" y="5596758"/>
            <a:ext cx="2034716" cy="899238"/>
          </a:xfrm>
          <a:prstGeom prst="rect">
            <a:avLst/>
          </a:prstGeom>
        </p:spPr>
      </p:pic>
    </p:spTree>
    <p:extLst>
      <p:ext uri="{BB962C8B-B14F-4D97-AF65-F5344CB8AC3E}">
        <p14:creationId xmlns:p14="http://schemas.microsoft.com/office/powerpoint/2010/main" val="326700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3B8DEA66-7B4E-438D-B3C4-1C2FF2918B50}"/>
              </a:ext>
            </a:extLst>
          </p:cNvPr>
          <p:cNvPicPr>
            <a:picLocks noChangeAspect="1"/>
          </p:cNvPicPr>
          <p:nvPr/>
        </p:nvPicPr>
        <p:blipFill>
          <a:blip r:embed="rId2"/>
          <a:stretch>
            <a:fillRect/>
          </a:stretch>
        </p:blipFill>
        <p:spPr>
          <a:xfrm>
            <a:off x="2895600" y="837868"/>
            <a:ext cx="6020322" cy="5890770"/>
          </a:xfrm>
          <a:prstGeom prst="rect">
            <a:avLst/>
          </a:prstGeom>
        </p:spPr>
      </p:pic>
      <p:sp>
        <p:nvSpPr>
          <p:cNvPr id="5" name="object 2">
            <a:extLst>
              <a:ext uri="{FF2B5EF4-FFF2-40B4-BE49-F238E27FC236}">
                <a16:creationId xmlns:a16="http://schemas.microsoft.com/office/drawing/2014/main" id="{AAF996AC-B08F-2C43-A16B-D6208FF19D98}"/>
              </a:ext>
            </a:extLst>
          </p:cNvPr>
          <p:cNvSpPr txBox="1"/>
          <p:nvPr/>
        </p:nvSpPr>
        <p:spPr>
          <a:xfrm>
            <a:off x="3541059" y="15812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spTree>
    <p:extLst>
      <p:ext uri="{BB962C8B-B14F-4D97-AF65-F5344CB8AC3E}">
        <p14:creationId xmlns:p14="http://schemas.microsoft.com/office/powerpoint/2010/main" val="10218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a:xfrm>
            <a:off x="1086643" y="-165315"/>
            <a:ext cx="9905998" cy="1905000"/>
          </a:xfrm>
        </p:spPr>
        <p:txBody>
          <a:bodyPr/>
          <a:lstStyle/>
          <a:p>
            <a:pPr algn="r"/>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973929" y="1739685"/>
            <a:ext cx="8200552" cy="5598375"/>
          </a:xfrm>
        </p:spPr>
        <p:txBody>
          <a:bodyPr>
            <a:normAutofit/>
          </a:bodyPr>
          <a:lstStyle/>
          <a:p>
            <a:pPr algn="l"/>
            <a:r>
              <a:rPr lang="en-US" sz="2400" b="0" cap="none" spc="75" dirty="0">
                <a:solidFill>
                  <a:schemeClr val="tx1"/>
                </a:solidFill>
                <a:latin typeface="+mj-lt"/>
                <a:cs typeface="Yanone Kaffeesatz Light"/>
              </a:rPr>
              <a:t>File handling </a:t>
            </a:r>
          </a:p>
          <a:p>
            <a:pPr algn="l"/>
            <a:r>
              <a:rPr lang="en-US" sz="2400" b="0" cap="none" spc="75" dirty="0">
                <a:solidFill>
                  <a:schemeClr val="tx1"/>
                </a:solidFill>
                <a:latin typeface="+mj-lt"/>
                <a:cs typeface="Yanone Kaffeesatz Light"/>
              </a:rPr>
              <a:t>Classes and Objects</a:t>
            </a:r>
          </a:p>
          <a:p>
            <a:pPr algn="l"/>
            <a:r>
              <a:rPr lang="en-US" sz="2400" cap="none" spc="75" dirty="0">
                <a:solidFill>
                  <a:schemeClr val="tx1"/>
                </a:solidFill>
                <a:latin typeface="+mj-lt"/>
                <a:cs typeface="Yanone Kaffeesatz Light"/>
              </a:rPr>
              <a:t>python magic methods</a:t>
            </a:r>
            <a:endParaRPr lang="en-US" sz="2400" b="0" cap="none" spc="75" dirty="0">
              <a:solidFill>
                <a:schemeClr val="tx1"/>
              </a:solidFill>
              <a:latin typeface="+mj-lt"/>
              <a:cs typeface="Yanone Kaffeesatz Light"/>
            </a:endParaRPr>
          </a:p>
          <a:p>
            <a:pPr algn="l"/>
            <a:r>
              <a:rPr lang="en-US" sz="2400" b="0" cap="none" spc="75" dirty="0">
                <a:solidFill>
                  <a:schemeClr val="tx1"/>
                </a:solidFill>
                <a:latin typeface="+mj-lt"/>
                <a:cs typeface="Yanone Kaffeesatz Light"/>
              </a:rPr>
              <a:t>Inheritance</a:t>
            </a:r>
          </a:p>
          <a:p>
            <a:pPr algn="l"/>
            <a:r>
              <a:rPr lang="en-US" sz="2400" b="0" cap="none" spc="75" dirty="0">
                <a:solidFill>
                  <a:schemeClr val="tx1"/>
                </a:solidFill>
                <a:latin typeface="+mj-lt"/>
                <a:cs typeface="Yanone Kaffeesatz Light"/>
              </a:rPr>
              <a:t>abstract classes</a:t>
            </a:r>
          </a:p>
          <a:p>
            <a:pPr algn="l"/>
            <a:r>
              <a:rPr lang="en-US" sz="2400" b="0" cap="none" spc="75" dirty="0">
                <a:solidFill>
                  <a:schemeClr val="tx1"/>
                </a:solidFill>
                <a:latin typeface="+mj-lt"/>
                <a:cs typeface="Yanone Kaffeesatz Light"/>
              </a:rPr>
              <a:t>Iterators</a:t>
            </a:r>
          </a:p>
          <a:p>
            <a:pPr algn="l"/>
            <a:r>
              <a:rPr lang="en-US" sz="2400" b="0" cap="none" spc="75" dirty="0">
                <a:solidFill>
                  <a:schemeClr val="tx1"/>
                </a:solidFill>
                <a:latin typeface="+mj-lt"/>
                <a:cs typeface="Yanone Kaffeesatz Light"/>
              </a:rPr>
              <a:t>Comparator</a:t>
            </a:r>
          </a:p>
          <a:p>
            <a:pPr algn="l"/>
            <a:r>
              <a:rPr lang="en-US" sz="2400" b="0" cap="none" spc="75" dirty="0">
                <a:solidFill>
                  <a:schemeClr val="tx1"/>
                </a:solidFill>
                <a:latin typeface="+mj-lt"/>
                <a:cs typeface="Yanone Kaffeesatz Light"/>
              </a:rPr>
              <a:t>Python JSON</a:t>
            </a:r>
          </a:p>
          <a:p>
            <a:pPr marL="0" indent="0" algn="l">
              <a:buNone/>
            </a:pPr>
            <a:r>
              <a:rPr lang="en-US" sz="2400" cap="none" spc="75" dirty="0">
                <a:solidFill>
                  <a:schemeClr val="tx1"/>
                </a:solidFill>
                <a:latin typeface="+mj-lt"/>
                <a:cs typeface="Yanone Kaffeesatz Light"/>
              </a:rPr>
              <a:t>  </a:t>
            </a:r>
            <a:endParaRPr lang="en-US" sz="2400" b="0" cap="none" spc="75" dirty="0">
              <a:solidFill>
                <a:schemeClr val="tx1"/>
              </a:solidFill>
              <a:latin typeface="+mj-lt"/>
              <a:cs typeface="Yanone Kaffeesatz Light"/>
            </a:endParaRPr>
          </a:p>
          <a:p>
            <a:pPr marL="0" indent="0" algn="l">
              <a:buNone/>
            </a:pPr>
            <a:endParaRPr lang="en-US" sz="2400" b="0" cap="none" spc="75" dirty="0">
              <a:solidFill>
                <a:schemeClr val="tx1"/>
              </a:solidFill>
              <a:latin typeface="+mj-lt"/>
              <a:cs typeface="Yanone Kaffeesatz Light"/>
            </a:endParaRPr>
          </a:p>
          <a:p>
            <a:pPr algn="l"/>
            <a:endParaRPr lang="en-US" sz="2400" b="0" cap="none" spc="30" dirty="0">
              <a:solidFill>
                <a:schemeClr val="tx1"/>
              </a:solidFill>
              <a:latin typeface="+mj-lt"/>
              <a:cs typeface="Yanone Kaffeesatz Light"/>
            </a:endParaRPr>
          </a:p>
          <a:p>
            <a:pPr algn="l"/>
            <a:endParaRPr lang="en-US" sz="2400" b="0" cap="none" spc="30" dirty="0">
              <a:solidFill>
                <a:schemeClr val="tx1"/>
              </a:solidFill>
              <a:latin typeface="+mj-lt"/>
              <a:cs typeface="Yanone Kaffeesatz Light"/>
            </a:endParaRPr>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7660" y="40893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Operator Overloading</a:t>
            </a:r>
          </a:p>
        </p:txBody>
      </p:sp>
      <p:pic>
        <p:nvPicPr>
          <p:cNvPr id="5" name="Picture 4">
            <a:extLst>
              <a:ext uri="{FF2B5EF4-FFF2-40B4-BE49-F238E27FC236}">
                <a16:creationId xmlns:a16="http://schemas.microsoft.com/office/drawing/2014/main" id="{D5221BDA-FB04-4161-BA7C-7A29EEF3BFAB}"/>
              </a:ext>
            </a:extLst>
          </p:cNvPr>
          <p:cNvPicPr>
            <a:picLocks noChangeAspect="1"/>
          </p:cNvPicPr>
          <p:nvPr/>
        </p:nvPicPr>
        <p:blipFill>
          <a:blip r:embed="rId2"/>
          <a:stretch>
            <a:fillRect/>
          </a:stretch>
        </p:blipFill>
        <p:spPr>
          <a:xfrm>
            <a:off x="977660" y="1174593"/>
            <a:ext cx="6797629" cy="3078747"/>
          </a:xfrm>
          <a:prstGeom prst="rect">
            <a:avLst/>
          </a:prstGeom>
        </p:spPr>
      </p:pic>
      <p:sp>
        <p:nvSpPr>
          <p:cNvPr id="9" name="TextBox 8">
            <a:extLst>
              <a:ext uri="{FF2B5EF4-FFF2-40B4-BE49-F238E27FC236}">
                <a16:creationId xmlns:a16="http://schemas.microsoft.com/office/drawing/2014/main" id="{84D62FED-9C0E-4EA8-9503-963E74B953DF}"/>
              </a:ext>
            </a:extLst>
          </p:cNvPr>
          <p:cNvSpPr txBox="1"/>
          <p:nvPr/>
        </p:nvSpPr>
        <p:spPr>
          <a:xfrm>
            <a:off x="977660" y="4513729"/>
            <a:ext cx="6507270" cy="646331"/>
          </a:xfrm>
          <a:prstGeom prst="rect">
            <a:avLst/>
          </a:prstGeom>
          <a:noFill/>
        </p:spPr>
        <p:txBody>
          <a:bodyPr wrap="square">
            <a:spAutoFit/>
          </a:bodyPr>
          <a:lstStyle/>
          <a:p>
            <a:r>
              <a:rPr lang="en-US" dirty="0">
                <a:hlinkClick r:id="rId3"/>
              </a:rPr>
              <a:t>https://www.tutorialsteacher.com/python/magic-methods-in-python</a:t>
            </a:r>
            <a:endParaRPr lang="en-US" dirty="0"/>
          </a:p>
        </p:txBody>
      </p:sp>
    </p:spTree>
    <p:extLst>
      <p:ext uri="{BB962C8B-B14F-4D97-AF65-F5344CB8AC3E}">
        <p14:creationId xmlns:p14="http://schemas.microsoft.com/office/powerpoint/2010/main" val="2798180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33751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The with statement</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78700" y="1109951"/>
            <a:ext cx="5655450" cy="1754326"/>
          </a:xfrm>
          <a:prstGeom prst="rect">
            <a:avLst/>
          </a:prstGeom>
          <a:noFill/>
        </p:spPr>
        <p:txBody>
          <a:bodyPr wrap="square">
            <a:spAutoFit/>
          </a:bodyPr>
          <a:lstStyle/>
          <a:p>
            <a:r>
              <a:rPr lang="en-US" dirty="0"/>
              <a:t>The with statement is used to wrap the execution of a block with methods defined by a context manager (see section With Statement Context Managers). This allows common try…except…finally usage patterns to be encapsulated for convenient reuse.</a:t>
            </a:r>
          </a:p>
        </p:txBody>
      </p:sp>
      <p:pic>
        <p:nvPicPr>
          <p:cNvPr id="12" name="Picture 11">
            <a:extLst>
              <a:ext uri="{FF2B5EF4-FFF2-40B4-BE49-F238E27FC236}">
                <a16:creationId xmlns:a16="http://schemas.microsoft.com/office/drawing/2014/main" id="{17C54201-01D9-4F2E-87C7-2325EF98263D}"/>
              </a:ext>
            </a:extLst>
          </p:cNvPr>
          <p:cNvPicPr>
            <a:picLocks noChangeAspect="1"/>
          </p:cNvPicPr>
          <p:nvPr/>
        </p:nvPicPr>
        <p:blipFill>
          <a:blip r:embed="rId2"/>
          <a:stretch>
            <a:fillRect/>
          </a:stretch>
        </p:blipFill>
        <p:spPr>
          <a:xfrm>
            <a:off x="7170408" y="1216457"/>
            <a:ext cx="4030992" cy="679018"/>
          </a:xfrm>
          <a:prstGeom prst="rect">
            <a:avLst/>
          </a:prstGeom>
        </p:spPr>
      </p:pic>
      <p:sp>
        <p:nvSpPr>
          <p:cNvPr id="4" name="Rectangle 1">
            <a:extLst>
              <a:ext uri="{FF2B5EF4-FFF2-40B4-BE49-F238E27FC236}">
                <a16:creationId xmlns:a16="http://schemas.microsoft.com/office/drawing/2014/main" id="{340899F7-388A-041D-A36A-B2B3EF3B2E80}"/>
              </a:ext>
            </a:extLst>
          </p:cNvPr>
          <p:cNvSpPr>
            <a:spLocks noChangeArrowheads="1"/>
          </p:cNvSpPr>
          <p:nvPr/>
        </p:nvSpPr>
        <p:spPr bwMode="auto">
          <a:xfrm>
            <a:off x="878700" y="3337445"/>
            <a:ext cx="6067425"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b="0" i="0" u="none" strike="noStrike" cap="none" normalizeH="0" baseline="0" dirty="0">
                <a:ln>
                  <a:noFill/>
                </a:ln>
                <a:effectLst/>
                <a:latin typeface="+mn-lt"/>
              </a:rPr>
              <a:t>To use with statement in user defined objects you only need to add the methods __enter__() and __exit__() in the object methods. Consider the following example for further clarification. </a:t>
            </a:r>
          </a:p>
        </p:txBody>
      </p:sp>
      <p:pic>
        <p:nvPicPr>
          <p:cNvPr id="9" name="תמונה 8">
            <a:extLst>
              <a:ext uri="{FF2B5EF4-FFF2-40B4-BE49-F238E27FC236}">
                <a16:creationId xmlns:a16="http://schemas.microsoft.com/office/drawing/2014/main" id="{CD01B590-F1E7-7B4F-1737-D1DACA1C59AD}"/>
              </a:ext>
            </a:extLst>
          </p:cNvPr>
          <p:cNvPicPr>
            <a:picLocks noChangeAspect="1"/>
          </p:cNvPicPr>
          <p:nvPr/>
        </p:nvPicPr>
        <p:blipFill>
          <a:blip r:embed="rId3"/>
          <a:stretch>
            <a:fillRect/>
          </a:stretch>
        </p:blipFill>
        <p:spPr>
          <a:xfrm>
            <a:off x="7315201" y="3337445"/>
            <a:ext cx="3674626" cy="3183038"/>
          </a:xfrm>
          <a:prstGeom prst="rect">
            <a:avLst/>
          </a:prstGeom>
        </p:spPr>
      </p:pic>
    </p:spTree>
    <p:extLst>
      <p:ext uri="{BB962C8B-B14F-4D97-AF65-F5344CB8AC3E}">
        <p14:creationId xmlns:p14="http://schemas.microsoft.com/office/powerpoint/2010/main" val="382126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8554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737791"/>
            <a:ext cx="9129622" cy="7478970"/>
          </a:xfrm>
          <a:prstGeom prst="rect">
            <a:avLst/>
          </a:prstGeom>
          <a:noFill/>
        </p:spPr>
        <p:txBody>
          <a:bodyPr wrap="square">
            <a:spAutoFit/>
          </a:bodyPr>
          <a:lstStyle/>
          <a:p>
            <a:r>
              <a:rPr lang="en-US" sz="1600" dirty="0"/>
              <a:t>Python Inheritance allows us to define a class that inherits all the methods and properties from another class.</a:t>
            </a:r>
          </a:p>
          <a:p>
            <a:r>
              <a:rPr lang="en-US" sz="1600" dirty="0"/>
              <a:t>Parent class is the class being inherited from, also called base class.</a:t>
            </a:r>
          </a:p>
          <a:p>
            <a:r>
              <a:rPr lang="en-US" sz="1600" dirty="0"/>
              <a:t>Child class is the class that inherits from another class, also called derived class.</a:t>
            </a:r>
          </a:p>
          <a:p>
            <a:r>
              <a:rPr lang="en-US" sz="1600" dirty="0"/>
              <a:t>Create a Parent Class</a:t>
            </a:r>
          </a:p>
          <a:p>
            <a:r>
              <a:rPr lang="en-US" sz="1600" dirty="0"/>
              <a:t>Any class can be a parent class, so the syntax is the same as creating any other class: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12" name="Picture 11">
            <a:extLst>
              <a:ext uri="{FF2B5EF4-FFF2-40B4-BE49-F238E27FC236}">
                <a16:creationId xmlns:a16="http://schemas.microsoft.com/office/drawing/2014/main" id="{D555E0CE-1DB0-4E37-A421-E88C97F09887}"/>
              </a:ext>
            </a:extLst>
          </p:cNvPr>
          <p:cNvPicPr>
            <a:picLocks noChangeAspect="1"/>
          </p:cNvPicPr>
          <p:nvPr/>
        </p:nvPicPr>
        <p:blipFill>
          <a:blip r:embed="rId2"/>
          <a:stretch>
            <a:fillRect/>
          </a:stretch>
        </p:blipFill>
        <p:spPr>
          <a:xfrm>
            <a:off x="734695" y="2380724"/>
            <a:ext cx="7190105" cy="2315181"/>
          </a:xfrm>
          <a:prstGeom prst="rect">
            <a:avLst/>
          </a:prstGeom>
        </p:spPr>
      </p:pic>
      <p:pic>
        <p:nvPicPr>
          <p:cNvPr id="16" name="Picture 15">
            <a:extLst>
              <a:ext uri="{FF2B5EF4-FFF2-40B4-BE49-F238E27FC236}">
                <a16:creationId xmlns:a16="http://schemas.microsoft.com/office/drawing/2014/main" id="{93C3521F-1710-4C79-A1BE-A37FD948A993}"/>
              </a:ext>
            </a:extLst>
          </p:cNvPr>
          <p:cNvPicPr>
            <a:picLocks noChangeAspect="1"/>
          </p:cNvPicPr>
          <p:nvPr/>
        </p:nvPicPr>
        <p:blipFill rotWithShape="1">
          <a:blip r:embed="rId3"/>
          <a:srcRect r="9864"/>
          <a:stretch/>
        </p:blipFill>
        <p:spPr>
          <a:xfrm>
            <a:off x="734695" y="4742885"/>
            <a:ext cx="7190105" cy="931003"/>
          </a:xfrm>
          <a:prstGeom prst="rect">
            <a:avLst/>
          </a:prstGeom>
        </p:spPr>
      </p:pic>
      <p:pic>
        <p:nvPicPr>
          <p:cNvPr id="18" name="Picture 17">
            <a:extLst>
              <a:ext uri="{FF2B5EF4-FFF2-40B4-BE49-F238E27FC236}">
                <a16:creationId xmlns:a16="http://schemas.microsoft.com/office/drawing/2014/main" id="{0E18BCFB-B730-4C7C-BB63-B95B0AD0C2E9}"/>
              </a:ext>
            </a:extLst>
          </p:cNvPr>
          <p:cNvPicPr>
            <a:picLocks noChangeAspect="1"/>
          </p:cNvPicPr>
          <p:nvPr/>
        </p:nvPicPr>
        <p:blipFill>
          <a:blip r:embed="rId4"/>
          <a:stretch>
            <a:fillRect/>
          </a:stretch>
        </p:blipFill>
        <p:spPr>
          <a:xfrm>
            <a:off x="734695" y="5703523"/>
            <a:ext cx="7011008" cy="1089754"/>
          </a:xfrm>
          <a:prstGeom prst="rect">
            <a:avLst/>
          </a:prstGeom>
        </p:spPr>
      </p:pic>
    </p:spTree>
    <p:extLst>
      <p:ext uri="{BB962C8B-B14F-4D97-AF65-F5344CB8AC3E}">
        <p14:creationId xmlns:p14="http://schemas.microsoft.com/office/powerpoint/2010/main" val="4170262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807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Abstract Classes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005840"/>
            <a:ext cx="9129622" cy="4031873"/>
          </a:xfrm>
          <a:prstGeom prst="rect">
            <a:avLst/>
          </a:prstGeom>
          <a:noFill/>
        </p:spPr>
        <p:txBody>
          <a:bodyPr wrap="square">
            <a:spAutoFit/>
          </a:bodyPr>
          <a:lstStyle/>
          <a:p>
            <a:r>
              <a:rPr lang="en-US" sz="1600" dirty="0"/>
              <a:t>An abstract class can be considered as a blueprint for other classes. It allows you to create a set of methods that must be created within any child classes built from the abstract class. A class which contains one or more abstract methods is called an abstract class. An abstract method is a method that has a declaration but does not have an implementation. While we are designing large functional units we use an abstract class. When we want to provide a common </a:t>
            </a:r>
            <a:r>
              <a:rPr lang="en-US" sz="1600" b="1" i="1" dirty="0"/>
              <a:t>interface</a:t>
            </a:r>
            <a:r>
              <a:rPr lang="en-US" sz="1600" dirty="0"/>
              <a:t> for different implementations of a component, we use an abstract class.</a:t>
            </a:r>
          </a:p>
          <a:p>
            <a:endParaRPr lang="en-US" sz="1600" dirty="0"/>
          </a:p>
          <a:p>
            <a:r>
              <a:rPr lang="en-US" sz="1600" dirty="0"/>
              <a:t>How Abstract Base classes work :</a:t>
            </a:r>
          </a:p>
          <a:p>
            <a:r>
              <a:rPr lang="en-US" sz="1600" dirty="0"/>
              <a:t>By default, Python does not provide abstract classes. Python comes with a module which provides the base for defining Abstract Base classes(ABC) and that module name is ABC. ABC works by decorating methods of the base class as abstract and then registering concrete classes as implementations of the abstract base. A method becomes abstract when decorated with the keyword </a:t>
            </a:r>
            <a:r>
              <a:rPr lang="en-US" sz="1600" b="1" i="1" dirty="0"/>
              <a:t>@abstractmethod</a:t>
            </a:r>
            <a:r>
              <a:rPr lang="en-US" sz="1600" dirty="0"/>
              <a:t>. For Example –</a:t>
            </a:r>
          </a:p>
          <a:p>
            <a:endParaRPr lang="en-US" sz="1600" dirty="0"/>
          </a:p>
          <a:p>
            <a:r>
              <a:rPr lang="en-US" sz="1600" dirty="0"/>
              <a:t> </a:t>
            </a:r>
          </a:p>
        </p:txBody>
      </p:sp>
      <p:pic>
        <p:nvPicPr>
          <p:cNvPr id="5" name="Picture 4">
            <a:extLst>
              <a:ext uri="{FF2B5EF4-FFF2-40B4-BE49-F238E27FC236}">
                <a16:creationId xmlns:a16="http://schemas.microsoft.com/office/drawing/2014/main" id="{305D7FD3-E44E-40DF-888F-3C43465D911D}"/>
              </a:ext>
            </a:extLst>
          </p:cNvPr>
          <p:cNvPicPr>
            <a:picLocks noChangeAspect="1"/>
          </p:cNvPicPr>
          <p:nvPr/>
        </p:nvPicPr>
        <p:blipFill>
          <a:blip r:embed="rId2"/>
          <a:stretch>
            <a:fillRect/>
          </a:stretch>
        </p:blipFill>
        <p:spPr>
          <a:xfrm>
            <a:off x="886220" y="4800600"/>
            <a:ext cx="3684522" cy="1447800"/>
          </a:xfrm>
          <a:prstGeom prst="rect">
            <a:avLst/>
          </a:prstGeom>
        </p:spPr>
      </p:pic>
    </p:spTree>
    <p:extLst>
      <p:ext uri="{BB962C8B-B14F-4D97-AF65-F5344CB8AC3E}">
        <p14:creationId xmlns:p14="http://schemas.microsoft.com/office/powerpoint/2010/main" val="252442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Inheritance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4" y="1090502"/>
            <a:ext cx="10862945" cy="3785652"/>
          </a:xfrm>
          <a:prstGeom prst="rect">
            <a:avLst/>
          </a:prstGeom>
          <a:noFill/>
        </p:spPr>
        <p:txBody>
          <a:bodyPr wrap="square">
            <a:spAutoFit/>
          </a:bodyPr>
          <a:lstStyle/>
          <a:p>
            <a:r>
              <a:rPr lang="en-US" sz="1600" dirty="0"/>
              <a:t>Add the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a:t>
            </a:r>
          </a:p>
          <a:p>
            <a:r>
              <a:rPr lang="en-US" sz="1600" dirty="0"/>
              <a:t>So far, we have created a child class that inherits the properties and methods from its parent.</a:t>
            </a:r>
          </a:p>
          <a:p>
            <a:r>
              <a:rPr lang="en-US" sz="1600" dirty="0"/>
              <a:t>We want to add the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to the child class (instead of the pass keyword).</a:t>
            </a:r>
            <a:endParaRPr lang="ru-RU" sz="1600" dirty="0"/>
          </a:p>
          <a:p>
            <a:endParaRPr lang="ru-RU" sz="1600" dirty="0"/>
          </a:p>
          <a:p>
            <a:endParaRPr lang="ru-RU" sz="1600" dirty="0"/>
          </a:p>
          <a:p>
            <a:endParaRPr lang="ru-RU" sz="1600" dirty="0"/>
          </a:p>
          <a:p>
            <a:endParaRPr lang="ru-RU" sz="1600" dirty="0"/>
          </a:p>
          <a:p>
            <a:endParaRPr lang="ru-RU" sz="1600" dirty="0"/>
          </a:p>
          <a:p>
            <a:endParaRPr lang="en-US" sz="1600" dirty="0"/>
          </a:p>
          <a:p>
            <a:r>
              <a:rPr lang="en-US" sz="1600" dirty="0"/>
              <a:t>When you add the </a:t>
            </a:r>
            <a:r>
              <a:rPr lang="en-US" sz="1600" dirty="0">
                <a:solidFill>
                  <a:schemeClr val="accent6">
                    <a:lumMod val="75000"/>
                  </a:schemeClr>
                </a:solidFill>
              </a:rPr>
              <a:t>_</a:t>
            </a:r>
            <a:r>
              <a:rPr lang="en-US" sz="1600" dirty="0">
                <a:solidFill>
                  <a:schemeClr val="accent3"/>
                </a:solidFill>
              </a:rPr>
              <a:t>_</a:t>
            </a:r>
            <a:r>
              <a:rPr lang="en-US" sz="1600" dirty="0" err="1">
                <a:solidFill>
                  <a:schemeClr val="accent3"/>
                </a:solidFill>
              </a:rPr>
              <a:t>init</a:t>
            </a:r>
            <a:r>
              <a:rPr lang="en-US" sz="1600" dirty="0">
                <a:solidFill>
                  <a:schemeClr val="accent3"/>
                </a:solidFill>
              </a:rPr>
              <a:t>__() </a:t>
            </a:r>
            <a:r>
              <a:rPr lang="en-US" sz="1600" dirty="0"/>
              <a:t>function, the child class will no longer inherit the parent's __</a:t>
            </a:r>
            <a:r>
              <a:rPr lang="en-US" sz="1600" dirty="0" err="1"/>
              <a:t>init</a:t>
            </a:r>
            <a:r>
              <a:rPr lang="en-US" sz="1600" dirty="0"/>
              <a:t>__() function.</a:t>
            </a:r>
          </a:p>
          <a:p>
            <a:endParaRPr lang="en-US" sz="1600" dirty="0"/>
          </a:p>
          <a:p>
            <a:r>
              <a:rPr lang="en-US" sz="1600" dirty="0"/>
              <a:t>Note: The child's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overrides the inheritance of the parent's __</a:t>
            </a:r>
            <a:r>
              <a:rPr lang="en-US" sz="1600" dirty="0" err="1"/>
              <a:t>init</a:t>
            </a:r>
            <a:r>
              <a:rPr lang="en-US" sz="1600" dirty="0"/>
              <a:t>__() function.</a:t>
            </a:r>
          </a:p>
          <a:p>
            <a:endParaRPr lang="en-US" sz="1600" dirty="0"/>
          </a:p>
          <a:p>
            <a:r>
              <a:rPr lang="en-US" sz="1600" dirty="0"/>
              <a:t>To keep the inheritance of the parent's </a:t>
            </a:r>
            <a:r>
              <a:rPr lang="en-US" sz="1600" dirty="0">
                <a:solidFill>
                  <a:schemeClr val="accent3"/>
                </a:solidFill>
              </a:rPr>
              <a:t>__</a:t>
            </a:r>
            <a:r>
              <a:rPr lang="en-US" sz="1600" dirty="0" err="1">
                <a:solidFill>
                  <a:schemeClr val="accent3"/>
                </a:solidFill>
              </a:rPr>
              <a:t>init</a:t>
            </a:r>
            <a:r>
              <a:rPr lang="en-US" sz="1600" dirty="0">
                <a:solidFill>
                  <a:schemeClr val="accent3"/>
                </a:solidFill>
              </a:rPr>
              <a:t>__() </a:t>
            </a:r>
            <a:r>
              <a:rPr lang="en-US" sz="1600" dirty="0"/>
              <a:t>function, add a call to the parent's __</a:t>
            </a:r>
            <a:r>
              <a:rPr lang="en-US" sz="1600" dirty="0" err="1"/>
              <a:t>init</a:t>
            </a:r>
            <a:r>
              <a:rPr lang="en-US" sz="1600" dirty="0"/>
              <a:t>__() function:</a:t>
            </a:r>
            <a:endParaRPr lang="ru-RU" sz="1600" dirty="0"/>
          </a:p>
          <a:p>
            <a:endParaRPr lang="en-US" sz="1600" dirty="0"/>
          </a:p>
        </p:txBody>
      </p:sp>
      <p:pic>
        <p:nvPicPr>
          <p:cNvPr id="4" name="Picture 3">
            <a:extLst>
              <a:ext uri="{FF2B5EF4-FFF2-40B4-BE49-F238E27FC236}">
                <a16:creationId xmlns:a16="http://schemas.microsoft.com/office/drawing/2014/main" id="{4713C2A3-959E-4C49-BC7A-869C365BE296}"/>
              </a:ext>
            </a:extLst>
          </p:cNvPr>
          <p:cNvPicPr>
            <a:picLocks noChangeAspect="1"/>
          </p:cNvPicPr>
          <p:nvPr/>
        </p:nvPicPr>
        <p:blipFill>
          <a:blip r:embed="rId2"/>
          <a:stretch>
            <a:fillRect/>
          </a:stretch>
        </p:blipFill>
        <p:spPr>
          <a:xfrm>
            <a:off x="764853" y="1930496"/>
            <a:ext cx="4897385" cy="1178464"/>
          </a:xfrm>
          <a:prstGeom prst="rect">
            <a:avLst/>
          </a:prstGeom>
        </p:spPr>
      </p:pic>
      <p:pic>
        <p:nvPicPr>
          <p:cNvPr id="7" name="Picture 6">
            <a:extLst>
              <a:ext uri="{FF2B5EF4-FFF2-40B4-BE49-F238E27FC236}">
                <a16:creationId xmlns:a16="http://schemas.microsoft.com/office/drawing/2014/main" id="{D52DD47D-AEBE-4F30-8FE0-978ABF2A036C}"/>
              </a:ext>
            </a:extLst>
          </p:cNvPr>
          <p:cNvPicPr>
            <a:picLocks noChangeAspect="1"/>
          </p:cNvPicPr>
          <p:nvPr/>
        </p:nvPicPr>
        <p:blipFill>
          <a:blip r:embed="rId3"/>
          <a:stretch>
            <a:fillRect/>
          </a:stretch>
        </p:blipFill>
        <p:spPr>
          <a:xfrm>
            <a:off x="764853" y="4749822"/>
            <a:ext cx="5478966" cy="1209018"/>
          </a:xfrm>
          <a:prstGeom prst="rect">
            <a:avLst/>
          </a:prstGeom>
        </p:spPr>
      </p:pic>
      <p:pic>
        <p:nvPicPr>
          <p:cNvPr id="11" name="Picture 10">
            <a:extLst>
              <a:ext uri="{FF2B5EF4-FFF2-40B4-BE49-F238E27FC236}">
                <a16:creationId xmlns:a16="http://schemas.microsoft.com/office/drawing/2014/main" id="{83E72F69-5683-4BFC-91F6-A59A1555169F}"/>
              </a:ext>
            </a:extLst>
          </p:cNvPr>
          <p:cNvPicPr>
            <a:picLocks noChangeAspect="1"/>
          </p:cNvPicPr>
          <p:nvPr/>
        </p:nvPicPr>
        <p:blipFill>
          <a:blip r:embed="rId4"/>
          <a:stretch>
            <a:fillRect/>
          </a:stretch>
        </p:blipFill>
        <p:spPr>
          <a:xfrm>
            <a:off x="6379770" y="4749822"/>
            <a:ext cx="5217869" cy="1209018"/>
          </a:xfrm>
          <a:prstGeom prst="rect">
            <a:avLst/>
          </a:prstGeom>
        </p:spPr>
      </p:pic>
    </p:spTree>
    <p:extLst>
      <p:ext uri="{BB962C8B-B14F-4D97-AF65-F5344CB8AC3E}">
        <p14:creationId xmlns:p14="http://schemas.microsoft.com/office/powerpoint/2010/main" val="2471035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199563"/>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a:t>
            </a:r>
            <a:r>
              <a:rPr lang="en-US" dirty="0" err="1"/>
              <a:t>args</a:t>
            </a:r>
            <a:r>
              <a:rPr lang="en-US" dirty="0"/>
              <a:t> and **</a:t>
            </a:r>
            <a:r>
              <a:rPr lang="en-US" dirty="0" err="1"/>
              <a:t>kwargs</a:t>
            </a:r>
            <a:r>
              <a:rPr lang="en-US" dirty="0"/>
              <a:t>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056792"/>
            <a:ext cx="9129622" cy="9694962"/>
          </a:xfrm>
          <a:prstGeom prst="rect">
            <a:avLst/>
          </a:prstGeom>
          <a:noFill/>
        </p:spPr>
        <p:txBody>
          <a:bodyPr wrap="square">
            <a:spAutoFit/>
          </a:bodyPr>
          <a:lstStyle/>
          <a:p>
            <a:r>
              <a:rPr lang="en-US" sz="1600" dirty="0"/>
              <a:t>In Python, we can pass a variable number of arguments to a function using special symbols. There are two special symbols:</a:t>
            </a:r>
          </a:p>
          <a:p>
            <a:r>
              <a:rPr lang="en-US" sz="1600" dirty="0"/>
              <a:t>1.)*</a:t>
            </a:r>
            <a:r>
              <a:rPr lang="en-US" sz="1600" dirty="0" err="1"/>
              <a:t>args</a:t>
            </a:r>
            <a:r>
              <a:rPr lang="en-US" sz="1600" dirty="0"/>
              <a:t> (Non-Keyword Arguments)</a:t>
            </a:r>
          </a:p>
          <a:p>
            <a:r>
              <a:rPr lang="en-US" sz="1600" dirty="0"/>
              <a:t>2.)**</a:t>
            </a:r>
            <a:r>
              <a:rPr lang="en-US" sz="1600" dirty="0" err="1"/>
              <a:t>kwargs</a:t>
            </a:r>
            <a:r>
              <a:rPr lang="en-US" sz="1600" dirty="0"/>
              <a:t> (Keyword Arguments)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hlinkClick r:id="rId2"/>
            </a:endParaRPr>
          </a:p>
          <a:p>
            <a:r>
              <a:rPr lang="en-US" sz="1600" dirty="0">
                <a:hlinkClick r:id="rId2"/>
              </a:rPr>
              <a:t>https://www.geeksforgeeks.org/args-kwargs-python/</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9" name="Picture 8">
            <a:extLst>
              <a:ext uri="{FF2B5EF4-FFF2-40B4-BE49-F238E27FC236}">
                <a16:creationId xmlns:a16="http://schemas.microsoft.com/office/drawing/2014/main" id="{47B65CE6-2254-4D61-A2E8-A44A55EA6FB8}"/>
              </a:ext>
            </a:extLst>
          </p:cNvPr>
          <p:cNvPicPr>
            <a:picLocks noChangeAspect="1"/>
          </p:cNvPicPr>
          <p:nvPr/>
        </p:nvPicPr>
        <p:blipFill>
          <a:blip r:embed="rId3"/>
          <a:stretch>
            <a:fillRect/>
          </a:stretch>
        </p:blipFill>
        <p:spPr>
          <a:xfrm>
            <a:off x="797955" y="2137145"/>
            <a:ext cx="5032243" cy="1630820"/>
          </a:xfrm>
          <a:prstGeom prst="rect">
            <a:avLst/>
          </a:prstGeom>
        </p:spPr>
      </p:pic>
      <p:pic>
        <p:nvPicPr>
          <p:cNvPr id="13" name="Picture 12">
            <a:extLst>
              <a:ext uri="{FF2B5EF4-FFF2-40B4-BE49-F238E27FC236}">
                <a16:creationId xmlns:a16="http://schemas.microsoft.com/office/drawing/2014/main" id="{A1A83CBA-51F7-4986-B910-C5F6E630A34D}"/>
              </a:ext>
            </a:extLst>
          </p:cNvPr>
          <p:cNvPicPr>
            <a:picLocks noChangeAspect="1"/>
          </p:cNvPicPr>
          <p:nvPr/>
        </p:nvPicPr>
        <p:blipFill>
          <a:blip r:embed="rId4"/>
          <a:stretch>
            <a:fillRect/>
          </a:stretch>
        </p:blipFill>
        <p:spPr>
          <a:xfrm>
            <a:off x="6349610" y="2109711"/>
            <a:ext cx="1653683" cy="937341"/>
          </a:xfrm>
          <a:prstGeom prst="rect">
            <a:avLst/>
          </a:prstGeom>
        </p:spPr>
      </p:pic>
      <p:pic>
        <p:nvPicPr>
          <p:cNvPr id="18" name="Picture 17">
            <a:extLst>
              <a:ext uri="{FF2B5EF4-FFF2-40B4-BE49-F238E27FC236}">
                <a16:creationId xmlns:a16="http://schemas.microsoft.com/office/drawing/2014/main" id="{829D6A0C-2C41-4D2C-B0E7-D730A92CBF24}"/>
              </a:ext>
            </a:extLst>
          </p:cNvPr>
          <p:cNvPicPr>
            <a:picLocks noChangeAspect="1"/>
          </p:cNvPicPr>
          <p:nvPr/>
        </p:nvPicPr>
        <p:blipFill>
          <a:blip r:embed="rId5"/>
          <a:stretch>
            <a:fillRect/>
          </a:stretch>
        </p:blipFill>
        <p:spPr>
          <a:xfrm>
            <a:off x="797954" y="3986889"/>
            <a:ext cx="4490325" cy="1993630"/>
          </a:xfrm>
          <a:prstGeom prst="rect">
            <a:avLst/>
          </a:prstGeom>
        </p:spPr>
      </p:pic>
      <p:pic>
        <p:nvPicPr>
          <p:cNvPr id="20" name="Picture 19">
            <a:extLst>
              <a:ext uri="{FF2B5EF4-FFF2-40B4-BE49-F238E27FC236}">
                <a16:creationId xmlns:a16="http://schemas.microsoft.com/office/drawing/2014/main" id="{8E1E8F68-64C2-4CCA-B7FE-32204D877331}"/>
              </a:ext>
            </a:extLst>
          </p:cNvPr>
          <p:cNvPicPr>
            <a:picLocks noChangeAspect="1"/>
          </p:cNvPicPr>
          <p:nvPr/>
        </p:nvPicPr>
        <p:blipFill>
          <a:blip r:embed="rId6"/>
          <a:stretch>
            <a:fillRect/>
          </a:stretch>
        </p:blipFill>
        <p:spPr>
          <a:xfrm>
            <a:off x="6349610" y="3901000"/>
            <a:ext cx="2491956" cy="1112616"/>
          </a:xfrm>
          <a:prstGeom prst="rect">
            <a:avLst/>
          </a:prstGeom>
        </p:spPr>
      </p:pic>
    </p:spTree>
    <p:extLst>
      <p:ext uri="{BB962C8B-B14F-4D97-AF65-F5344CB8AC3E}">
        <p14:creationId xmlns:p14="http://schemas.microsoft.com/office/powerpoint/2010/main" val="67503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8435"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8434" y="1295400"/>
            <a:ext cx="10210799" cy="3693319"/>
          </a:xfrm>
          <a:prstGeom prst="rect">
            <a:avLst/>
          </a:prstGeom>
          <a:noFill/>
        </p:spPr>
        <p:txBody>
          <a:bodyPr wrap="square">
            <a:spAutoFit/>
          </a:bodyPr>
          <a:lstStyle/>
          <a:p>
            <a:r>
              <a:rPr lang="en-US" dirty="0"/>
              <a:t>iterators are everywhere in Python. They are elegantly implemented within for loops, comprehensions, generators etc. but are hidden in plain sight.</a:t>
            </a:r>
          </a:p>
          <a:p>
            <a:endParaRPr lang="en-US" dirty="0"/>
          </a:p>
          <a:p>
            <a:r>
              <a:rPr lang="en-US" dirty="0"/>
              <a:t>Iterator in Python is simply an object that can be iterated upon. An object which will return data, one element at a time.</a:t>
            </a:r>
          </a:p>
          <a:p>
            <a:endParaRPr lang="en-US" dirty="0"/>
          </a:p>
          <a:p>
            <a:r>
              <a:rPr lang="en-US" dirty="0"/>
              <a:t>Technically speaking, a Python iterator object must implement two special methods, </a:t>
            </a:r>
            <a:r>
              <a:rPr lang="en-US" dirty="0">
                <a:solidFill>
                  <a:schemeClr val="accent3"/>
                </a:solidFill>
              </a:rPr>
              <a:t>__iter__() </a:t>
            </a:r>
            <a:r>
              <a:rPr lang="en-US" dirty="0"/>
              <a:t>and </a:t>
            </a:r>
            <a:r>
              <a:rPr lang="en-US" dirty="0">
                <a:solidFill>
                  <a:schemeClr val="accent3"/>
                </a:solidFill>
              </a:rPr>
              <a:t>__next__(), </a:t>
            </a:r>
            <a:r>
              <a:rPr lang="en-US" dirty="0"/>
              <a:t>collectively called the iterator protocol.</a:t>
            </a:r>
          </a:p>
          <a:p>
            <a:endParaRPr lang="en-US" dirty="0"/>
          </a:p>
          <a:p>
            <a:r>
              <a:rPr lang="en-US" dirty="0"/>
              <a:t>An object is called iterable if we can get an iterator from it. Most built-in containers in Python like: list, tuple, string etc. are iterables.</a:t>
            </a:r>
          </a:p>
          <a:p>
            <a:endParaRPr lang="en-US" dirty="0"/>
          </a:p>
          <a:p>
            <a:r>
              <a:rPr lang="en-US" dirty="0"/>
              <a:t>The iter() function (which in turn calls the </a:t>
            </a:r>
            <a:r>
              <a:rPr lang="en-US" dirty="0">
                <a:solidFill>
                  <a:schemeClr val="accent3"/>
                </a:solidFill>
              </a:rPr>
              <a:t>__iter__() </a:t>
            </a:r>
            <a:r>
              <a:rPr lang="en-US" dirty="0"/>
              <a:t>method) returns an iterator from them.</a:t>
            </a:r>
          </a:p>
        </p:txBody>
      </p:sp>
    </p:spTree>
    <p:extLst>
      <p:ext uri="{BB962C8B-B14F-4D97-AF65-F5344CB8AC3E}">
        <p14:creationId xmlns:p14="http://schemas.microsoft.com/office/powerpoint/2010/main" val="290266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260"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5260" y="1310640"/>
            <a:ext cx="9568420" cy="1077218"/>
          </a:xfrm>
          <a:prstGeom prst="rect">
            <a:avLst/>
          </a:prstGeom>
          <a:noFill/>
        </p:spPr>
        <p:txBody>
          <a:bodyPr wrap="square">
            <a:spAutoFit/>
          </a:bodyPr>
          <a:lstStyle/>
          <a:p>
            <a:r>
              <a:rPr lang="en-US" sz="1600" dirty="0"/>
              <a:t>Iterating Through an Iterator</a:t>
            </a:r>
          </a:p>
          <a:p>
            <a:r>
              <a:rPr lang="en-US" sz="1600" dirty="0"/>
              <a:t>We use the next() function to manually iterate through all the items of an iterator. When we reach the end and there is no more data to be returned, it will raise the </a:t>
            </a:r>
            <a:r>
              <a:rPr lang="en-US" sz="1600" b="1" i="1" dirty="0" err="1"/>
              <a:t>StopIteration</a:t>
            </a:r>
            <a:r>
              <a:rPr lang="en-US" sz="1600" dirty="0"/>
              <a:t> Exception. Following is an example.</a:t>
            </a:r>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934170" y="2461450"/>
            <a:ext cx="3515910" cy="3885286"/>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5020720" y="2467965"/>
            <a:ext cx="3901778" cy="2141406"/>
          </a:xfrm>
          <a:prstGeom prst="rect">
            <a:avLst/>
          </a:prstGeom>
        </p:spPr>
      </p:pic>
    </p:spTree>
    <p:extLst>
      <p:ext uri="{BB962C8B-B14F-4D97-AF65-F5344CB8AC3E}">
        <p14:creationId xmlns:p14="http://schemas.microsoft.com/office/powerpoint/2010/main" val="182748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5260" y="34784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825260" y="960120"/>
            <a:ext cx="9129622" cy="6986528"/>
          </a:xfrm>
          <a:prstGeom prst="rect">
            <a:avLst/>
          </a:prstGeom>
          <a:noFill/>
        </p:spPr>
        <p:txBody>
          <a:bodyPr wrap="square">
            <a:spAutoFit/>
          </a:bodyPr>
          <a:lstStyle/>
          <a:p>
            <a:r>
              <a:rPr lang="en-US" sz="1600" dirty="0"/>
              <a:t>Iterating Through an Iterator</a:t>
            </a:r>
          </a:p>
          <a:p>
            <a:r>
              <a:rPr lang="en-US" sz="1600" dirty="0"/>
              <a:t>We use the next() function to manually iterate through all the items of an iterator. When we reach the end and there is no more data to be returned, it will raise the </a:t>
            </a:r>
            <a:r>
              <a:rPr lang="en-US" sz="1600" dirty="0" err="1"/>
              <a:t>StopIteration</a:t>
            </a:r>
            <a:r>
              <a:rPr lang="en-US" sz="1600" dirty="0"/>
              <a:t> Exception. Following is an example.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 more elegant way of automatically iterating is by using the for loop. </a:t>
            </a:r>
          </a:p>
          <a:p>
            <a:r>
              <a:rPr lang="en-US" sz="1600" dirty="0"/>
              <a:t>Using this, we can iterate over any object that can return an iterator, </a:t>
            </a:r>
          </a:p>
          <a:p>
            <a:r>
              <a:rPr lang="en-US" sz="1600" dirty="0"/>
              <a:t>for example list, string, file etc.</a:t>
            </a:r>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17A54C4E-CE6A-49F6-AA74-38F046F6BA66}"/>
              </a:ext>
            </a:extLst>
          </p:cNvPr>
          <p:cNvPicPr>
            <a:picLocks noChangeAspect="1"/>
          </p:cNvPicPr>
          <p:nvPr/>
        </p:nvPicPr>
        <p:blipFill>
          <a:blip r:embed="rId2"/>
          <a:stretch>
            <a:fillRect/>
          </a:stretch>
        </p:blipFill>
        <p:spPr>
          <a:xfrm>
            <a:off x="934478" y="2017794"/>
            <a:ext cx="3124200" cy="3452424"/>
          </a:xfrm>
          <a:prstGeom prst="rect">
            <a:avLst/>
          </a:prstGeom>
        </p:spPr>
      </p:pic>
      <p:pic>
        <p:nvPicPr>
          <p:cNvPr id="6" name="Picture 5">
            <a:extLst>
              <a:ext uri="{FF2B5EF4-FFF2-40B4-BE49-F238E27FC236}">
                <a16:creationId xmlns:a16="http://schemas.microsoft.com/office/drawing/2014/main" id="{7D853114-94FB-404E-AE64-C613DB0FF167}"/>
              </a:ext>
            </a:extLst>
          </p:cNvPr>
          <p:cNvPicPr>
            <a:picLocks noChangeAspect="1"/>
          </p:cNvPicPr>
          <p:nvPr/>
        </p:nvPicPr>
        <p:blipFill>
          <a:blip r:embed="rId3"/>
          <a:stretch>
            <a:fillRect/>
          </a:stretch>
        </p:blipFill>
        <p:spPr>
          <a:xfrm>
            <a:off x="4424060" y="2017794"/>
            <a:ext cx="3901778" cy="2141406"/>
          </a:xfrm>
          <a:prstGeom prst="rect">
            <a:avLst/>
          </a:prstGeom>
        </p:spPr>
      </p:pic>
      <p:pic>
        <p:nvPicPr>
          <p:cNvPr id="5" name="Picture 4">
            <a:extLst>
              <a:ext uri="{FF2B5EF4-FFF2-40B4-BE49-F238E27FC236}">
                <a16:creationId xmlns:a16="http://schemas.microsoft.com/office/drawing/2014/main" id="{1D2DCB9B-0B70-40C6-9CEC-3C034053787B}"/>
              </a:ext>
            </a:extLst>
          </p:cNvPr>
          <p:cNvPicPr>
            <a:picLocks noChangeAspect="1"/>
          </p:cNvPicPr>
          <p:nvPr/>
        </p:nvPicPr>
        <p:blipFill>
          <a:blip r:embed="rId4"/>
          <a:stretch>
            <a:fillRect/>
          </a:stretch>
        </p:blipFill>
        <p:spPr>
          <a:xfrm>
            <a:off x="8292622" y="4931748"/>
            <a:ext cx="3074118" cy="1665147"/>
          </a:xfrm>
          <a:prstGeom prst="rect">
            <a:avLst/>
          </a:prstGeom>
        </p:spPr>
      </p:pic>
    </p:spTree>
    <p:extLst>
      <p:ext uri="{BB962C8B-B14F-4D97-AF65-F5344CB8AC3E}">
        <p14:creationId xmlns:p14="http://schemas.microsoft.com/office/powerpoint/2010/main" val="3831422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32601"/>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 Iterator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733" y="985421"/>
            <a:ext cx="9129622" cy="11664732"/>
          </a:xfrm>
          <a:prstGeom prst="rect">
            <a:avLst/>
          </a:prstGeom>
          <a:noFill/>
        </p:spPr>
        <p:txBody>
          <a:bodyPr wrap="square">
            <a:spAutoFit/>
          </a:bodyPr>
          <a:lstStyle/>
          <a:p>
            <a:r>
              <a:rPr lang="en-US" sz="1600" dirty="0"/>
              <a:t>Working of for loop for Iterators</a:t>
            </a:r>
          </a:p>
          <a:p>
            <a:r>
              <a:rPr lang="en-US" sz="1600" dirty="0"/>
              <a:t>As we see in the above example, the for loop was able to iterate automatically through the list.</a:t>
            </a:r>
          </a:p>
          <a:p>
            <a:endParaRPr lang="en-US" sz="1600" dirty="0"/>
          </a:p>
          <a:p>
            <a:r>
              <a:rPr lang="en-US" sz="1600" dirty="0"/>
              <a:t>In fact the for loop can iterate over any iterable. Let's take a closer look at how the for loop is actually implemented in Python.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Ironically, this for loop is actually an infinite while loop.</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19591780-83E9-427A-95ED-C3D2E208064D}"/>
              </a:ext>
            </a:extLst>
          </p:cNvPr>
          <p:cNvPicPr>
            <a:picLocks noChangeAspect="1"/>
          </p:cNvPicPr>
          <p:nvPr/>
        </p:nvPicPr>
        <p:blipFill>
          <a:blip r:embed="rId2"/>
          <a:stretch>
            <a:fillRect/>
          </a:stretch>
        </p:blipFill>
        <p:spPr>
          <a:xfrm>
            <a:off x="872099" y="2595325"/>
            <a:ext cx="2911092" cy="624894"/>
          </a:xfrm>
          <a:prstGeom prst="rect">
            <a:avLst/>
          </a:prstGeom>
        </p:spPr>
      </p:pic>
      <p:pic>
        <p:nvPicPr>
          <p:cNvPr id="11" name="Picture 10">
            <a:extLst>
              <a:ext uri="{FF2B5EF4-FFF2-40B4-BE49-F238E27FC236}">
                <a16:creationId xmlns:a16="http://schemas.microsoft.com/office/drawing/2014/main" id="{D69AFA87-807F-4D1E-AD0A-EBA54EDD19F3}"/>
              </a:ext>
            </a:extLst>
          </p:cNvPr>
          <p:cNvPicPr>
            <a:picLocks noChangeAspect="1"/>
          </p:cNvPicPr>
          <p:nvPr/>
        </p:nvPicPr>
        <p:blipFill>
          <a:blip r:embed="rId3"/>
          <a:stretch>
            <a:fillRect/>
          </a:stretch>
        </p:blipFill>
        <p:spPr>
          <a:xfrm>
            <a:off x="872099" y="3293995"/>
            <a:ext cx="4534293" cy="2712955"/>
          </a:xfrm>
          <a:prstGeom prst="rect">
            <a:avLst/>
          </a:prstGeom>
        </p:spPr>
      </p:pic>
    </p:spTree>
    <p:extLst>
      <p:ext uri="{BB962C8B-B14F-4D97-AF65-F5344CB8AC3E}">
        <p14:creationId xmlns:p14="http://schemas.microsoft.com/office/powerpoint/2010/main" val="175537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for Beginners — Object-Oriented Programming | by Siva Ganesh  Kantamani | Better Programming | Medium">
            <a:extLst>
              <a:ext uri="{FF2B5EF4-FFF2-40B4-BE49-F238E27FC236}">
                <a16:creationId xmlns:a16="http://schemas.microsoft.com/office/drawing/2014/main" id="{9B9A18B8-B7E7-4E47-8BC5-159C7016D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241" y="295513"/>
            <a:ext cx="8787518"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1846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Building Custom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229001"/>
            <a:ext cx="6062345" cy="14373165"/>
          </a:xfrm>
          <a:prstGeom prst="rect">
            <a:avLst/>
          </a:prstGeom>
          <a:noFill/>
        </p:spPr>
        <p:txBody>
          <a:bodyPr wrap="square">
            <a:spAutoFit/>
          </a:bodyPr>
          <a:lstStyle/>
          <a:p>
            <a:r>
              <a:rPr lang="en-US" sz="1600" dirty="0"/>
              <a:t>Building an iterator from scratch is easy in Python. We just have to implement the </a:t>
            </a:r>
            <a:r>
              <a:rPr lang="en-US" sz="1600" b="1" dirty="0">
                <a:solidFill>
                  <a:schemeClr val="accent6"/>
                </a:solidFill>
              </a:rPr>
              <a:t>__iter__() </a:t>
            </a:r>
            <a:r>
              <a:rPr lang="en-US" sz="1600" dirty="0"/>
              <a:t>and the </a:t>
            </a:r>
            <a:r>
              <a:rPr lang="en-US" sz="1600" b="1" dirty="0">
                <a:solidFill>
                  <a:schemeClr val="accent6"/>
                </a:solidFill>
              </a:rPr>
              <a:t>__next__() </a:t>
            </a:r>
            <a:r>
              <a:rPr lang="en-US" sz="1600" dirty="0"/>
              <a:t>methods.</a:t>
            </a:r>
          </a:p>
          <a:p>
            <a:endParaRPr lang="en-US" sz="1600" dirty="0"/>
          </a:p>
          <a:p>
            <a:r>
              <a:rPr lang="en-US" sz="1600" dirty="0"/>
              <a:t>The </a:t>
            </a:r>
            <a:r>
              <a:rPr lang="en-US" sz="1600" b="1" dirty="0">
                <a:solidFill>
                  <a:schemeClr val="accent6"/>
                </a:solidFill>
              </a:rPr>
              <a:t>__iter__()</a:t>
            </a:r>
            <a:r>
              <a:rPr lang="en-US" sz="1600" dirty="0"/>
              <a:t> method returns the iterator object itself. If required, some initialization can be performed.</a:t>
            </a:r>
          </a:p>
          <a:p>
            <a:endParaRPr lang="en-US" sz="1600" dirty="0"/>
          </a:p>
          <a:p>
            <a:r>
              <a:rPr lang="en-US" sz="1600" dirty="0"/>
              <a:t>The </a:t>
            </a:r>
            <a:r>
              <a:rPr lang="en-US" sz="1600" b="1" dirty="0">
                <a:solidFill>
                  <a:schemeClr val="accent6"/>
                </a:solidFill>
              </a:rPr>
              <a:t>__next__() </a:t>
            </a:r>
            <a:r>
              <a:rPr lang="en-US" sz="1600" dirty="0"/>
              <a:t>method must return the next item in the sequence. On reaching the end, and in subsequent calls, it must raise </a:t>
            </a:r>
            <a:r>
              <a:rPr lang="en-US" sz="1600" b="1" i="1" dirty="0" err="1"/>
              <a:t>StopIteration</a:t>
            </a:r>
            <a:r>
              <a:rPr lang="en-US" sz="1600" dirty="0"/>
              <a:t>.</a:t>
            </a:r>
          </a:p>
          <a:p>
            <a:endParaRPr lang="en-US" sz="1600" dirty="0"/>
          </a:p>
          <a:p>
            <a:endParaRPr lang="en-US" sz="1600" dirty="0"/>
          </a:p>
          <a:p>
            <a:r>
              <a:rPr lang="en-US" sz="1600" dirty="0"/>
              <a:t>Here, we show an example that will give us the next power of 2 in each iteration. Power exponent starts from zero up to a user set number.</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446D20DE-5CAD-4D9D-8226-5D41AE820CAD}"/>
              </a:ext>
            </a:extLst>
          </p:cNvPr>
          <p:cNvPicPr>
            <a:picLocks noChangeAspect="1"/>
          </p:cNvPicPr>
          <p:nvPr/>
        </p:nvPicPr>
        <p:blipFill>
          <a:blip r:embed="rId2"/>
          <a:stretch>
            <a:fillRect/>
          </a:stretch>
        </p:blipFill>
        <p:spPr>
          <a:xfrm>
            <a:off x="7367825" y="218467"/>
            <a:ext cx="3352451" cy="4725493"/>
          </a:xfrm>
          <a:prstGeom prst="rect">
            <a:avLst/>
          </a:prstGeom>
        </p:spPr>
      </p:pic>
      <p:pic>
        <p:nvPicPr>
          <p:cNvPr id="6" name="Picture 5">
            <a:extLst>
              <a:ext uri="{FF2B5EF4-FFF2-40B4-BE49-F238E27FC236}">
                <a16:creationId xmlns:a16="http://schemas.microsoft.com/office/drawing/2014/main" id="{D16EE898-E3D5-4FC9-BAF6-1CDB26E999F2}"/>
              </a:ext>
            </a:extLst>
          </p:cNvPr>
          <p:cNvPicPr>
            <a:picLocks noChangeAspect="1"/>
          </p:cNvPicPr>
          <p:nvPr/>
        </p:nvPicPr>
        <p:blipFill>
          <a:blip r:embed="rId3"/>
          <a:stretch>
            <a:fillRect/>
          </a:stretch>
        </p:blipFill>
        <p:spPr>
          <a:xfrm>
            <a:off x="7367825" y="5048852"/>
            <a:ext cx="2446232" cy="1737511"/>
          </a:xfrm>
          <a:prstGeom prst="rect">
            <a:avLst/>
          </a:prstGeom>
        </p:spPr>
      </p:pic>
    </p:spTree>
    <p:extLst>
      <p:ext uri="{BB962C8B-B14F-4D97-AF65-F5344CB8AC3E}">
        <p14:creationId xmlns:p14="http://schemas.microsoft.com/office/powerpoint/2010/main" val="3019130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3569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Infinite Iterators</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692223" y="1090502"/>
            <a:ext cx="9129622" cy="12403395"/>
          </a:xfrm>
          <a:prstGeom prst="rect">
            <a:avLst/>
          </a:prstGeom>
          <a:noFill/>
        </p:spPr>
        <p:txBody>
          <a:bodyPr wrap="square">
            <a:spAutoFit/>
          </a:bodyPr>
          <a:lstStyle/>
          <a:p>
            <a:r>
              <a:rPr lang="en-US" sz="1600" dirty="0"/>
              <a:t>It is not necessary that the item in an iterator object must be exhausted. There can be infinite iterators (which never ends). We must be careful when handling such iterators.</a:t>
            </a:r>
          </a:p>
          <a:p>
            <a:endParaRPr lang="en-US" sz="1600" dirty="0"/>
          </a:p>
          <a:p>
            <a:r>
              <a:rPr lang="en-US" sz="1600" dirty="0"/>
              <a:t>Here is a simple example to demonstrate infinite iterators.</a:t>
            </a:r>
          </a:p>
          <a:p>
            <a:endParaRPr lang="en-US" sz="1600" dirty="0"/>
          </a:p>
          <a:p>
            <a:r>
              <a:rPr lang="en-US" sz="1600" dirty="0"/>
              <a:t>The built-in function iter() function can be called with two arguments where the first argument must be a callable object (function) and second is the sentinel. The iterator calls this function until the returned value is equal to the sentinel.</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D6F4CFE8-DCB3-44D7-8C64-944CDEF65148}"/>
              </a:ext>
            </a:extLst>
          </p:cNvPr>
          <p:cNvPicPr>
            <a:picLocks noChangeAspect="1"/>
          </p:cNvPicPr>
          <p:nvPr/>
        </p:nvPicPr>
        <p:blipFill>
          <a:blip r:embed="rId2"/>
          <a:stretch>
            <a:fillRect/>
          </a:stretch>
        </p:blipFill>
        <p:spPr>
          <a:xfrm>
            <a:off x="797954" y="3435575"/>
            <a:ext cx="3729075" cy="2581667"/>
          </a:xfrm>
          <a:prstGeom prst="rect">
            <a:avLst/>
          </a:prstGeom>
        </p:spPr>
      </p:pic>
      <p:pic>
        <p:nvPicPr>
          <p:cNvPr id="9" name="Picture 8">
            <a:extLst>
              <a:ext uri="{FF2B5EF4-FFF2-40B4-BE49-F238E27FC236}">
                <a16:creationId xmlns:a16="http://schemas.microsoft.com/office/drawing/2014/main" id="{3E87DFCB-0588-4BFE-B224-0CC42516742A}"/>
              </a:ext>
            </a:extLst>
          </p:cNvPr>
          <p:cNvPicPr>
            <a:picLocks noChangeAspect="1"/>
          </p:cNvPicPr>
          <p:nvPr/>
        </p:nvPicPr>
        <p:blipFill>
          <a:blip r:embed="rId3"/>
          <a:stretch>
            <a:fillRect/>
          </a:stretch>
        </p:blipFill>
        <p:spPr>
          <a:xfrm>
            <a:off x="5457552" y="3428999"/>
            <a:ext cx="2921950" cy="2184959"/>
          </a:xfrm>
          <a:prstGeom prst="rect">
            <a:avLst/>
          </a:prstGeom>
        </p:spPr>
      </p:pic>
    </p:spTree>
    <p:extLst>
      <p:ext uri="{BB962C8B-B14F-4D97-AF65-F5344CB8AC3E}">
        <p14:creationId xmlns:p14="http://schemas.microsoft.com/office/powerpoint/2010/main" val="523437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617" y="23504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err="1"/>
              <a:t>Dict</a:t>
            </a:r>
            <a:r>
              <a:rPr lang="en-US" dirty="0"/>
              <a:t> Sorting</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740314"/>
            <a:ext cx="9129622" cy="6340197"/>
          </a:xfrm>
          <a:prstGeom prst="rect">
            <a:avLst/>
          </a:prstGeom>
          <a:noFill/>
        </p:spPr>
        <p:txBody>
          <a:bodyPr wrap="square">
            <a:spAutoFit/>
          </a:bodyPr>
          <a:lstStyle/>
          <a:p>
            <a:r>
              <a:rPr lang="en-US" sz="1400" dirty="0"/>
              <a:t>Here, we have an array called kids where the </a:t>
            </a:r>
            <a:r>
              <a:rPr lang="en-US" sz="1400" dirty="0" err="1"/>
              <a:t>dict</a:t>
            </a:r>
            <a:r>
              <a:rPr lang="en-US" sz="1400" dirty="0"/>
              <a:t> has name, score and age. Suppose we want to sort them by score, what should we do?</a:t>
            </a:r>
          </a:p>
          <a:p>
            <a:endParaRPr lang="en-US" sz="1400" dirty="0"/>
          </a:p>
          <a:p>
            <a:r>
              <a:rPr lang="en-US" sz="1400" dirty="0"/>
              <a:t>Here are several solutions to solve it, one common way is using anonymous function. The ‘sort’ function has an argument called ‘key’, we can pass a function to it to specify the field for ranking.</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In the anonymous function, the ‘x’ represents the element in the array, and in this problem it’s a dict. So we can use </a:t>
            </a:r>
            <a:r>
              <a:rPr lang="en-US" sz="1400" dirty="0" err="1"/>
              <a:t>dict</a:t>
            </a:r>
            <a:r>
              <a:rPr lang="en-US" sz="1400" dirty="0"/>
              <a:t> access element method which is to use brackets to find the value of the corresponding field.</a:t>
            </a:r>
          </a:p>
          <a:p>
            <a:endParaRPr lang="he-IL" sz="1400" dirty="0"/>
          </a:p>
          <a:p>
            <a:r>
              <a:rPr lang="en-US" sz="1400" dirty="0"/>
              <a:t>What if we want to sort them by multiple fields?</a:t>
            </a:r>
          </a:p>
          <a:p>
            <a:endParaRPr lang="en-US" sz="1400" dirty="0"/>
          </a:p>
          <a:p>
            <a:endParaRPr lang="en-US" sz="1400" dirty="0"/>
          </a:p>
          <a:p>
            <a:endParaRPr lang="en-US" sz="1400" dirty="0"/>
          </a:p>
          <a:p>
            <a:endParaRPr lang="en-US" sz="1400" dirty="0"/>
          </a:p>
          <a:p>
            <a:endParaRPr lang="en-US" sz="1400" dirty="0"/>
          </a:p>
          <a:p>
            <a:r>
              <a:rPr lang="en-US" sz="1400" dirty="0"/>
              <a:t>Python also has its own libraries to solve this problem. The usage is very similar to that of anonymous functions and is a little easier to use.</a:t>
            </a:r>
          </a:p>
          <a:p>
            <a:endParaRPr lang="he-IL" sz="1400" dirty="0"/>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78B09EB4-7B87-4DBC-9DCF-AE8C0531A14A}"/>
              </a:ext>
            </a:extLst>
          </p:cNvPr>
          <p:cNvPicPr>
            <a:picLocks noChangeAspect="1"/>
          </p:cNvPicPr>
          <p:nvPr/>
        </p:nvPicPr>
        <p:blipFill>
          <a:blip r:embed="rId2"/>
          <a:stretch>
            <a:fillRect/>
          </a:stretch>
        </p:blipFill>
        <p:spPr>
          <a:xfrm>
            <a:off x="783617" y="1892465"/>
            <a:ext cx="7483488" cy="1287892"/>
          </a:xfrm>
          <a:prstGeom prst="rect">
            <a:avLst/>
          </a:prstGeom>
        </p:spPr>
      </p:pic>
      <p:pic>
        <p:nvPicPr>
          <p:cNvPr id="9" name="Picture 8">
            <a:extLst>
              <a:ext uri="{FF2B5EF4-FFF2-40B4-BE49-F238E27FC236}">
                <a16:creationId xmlns:a16="http://schemas.microsoft.com/office/drawing/2014/main" id="{E0274607-8489-4B79-B9CC-ADE003C7E52E}"/>
              </a:ext>
            </a:extLst>
          </p:cNvPr>
          <p:cNvPicPr>
            <a:picLocks noChangeAspect="1"/>
          </p:cNvPicPr>
          <p:nvPr/>
        </p:nvPicPr>
        <p:blipFill>
          <a:blip r:embed="rId3"/>
          <a:stretch>
            <a:fillRect/>
          </a:stretch>
        </p:blipFill>
        <p:spPr>
          <a:xfrm>
            <a:off x="783617" y="4465220"/>
            <a:ext cx="6165114" cy="845893"/>
          </a:xfrm>
          <a:prstGeom prst="rect">
            <a:avLst/>
          </a:prstGeom>
        </p:spPr>
      </p:pic>
      <p:pic>
        <p:nvPicPr>
          <p:cNvPr id="13" name="Picture 12">
            <a:extLst>
              <a:ext uri="{FF2B5EF4-FFF2-40B4-BE49-F238E27FC236}">
                <a16:creationId xmlns:a16="http://schemas.microsoft.com/office/drawing/2014/main" id="{6F59EF69-D3D7-49B3-A469-AFB9EBB937A3}"/>
              </a:ext>
            </a:extLst>
          </p:cNvPr>
          <p:cNvPicPr>
            <a:picLocks noChangeAspect="1"/>
          </p:cNvPicPr>
          <p:nvPr/>
        </p:nvPicPr>
        <p:blipFill>
          <a:blip r:embed="rId4"/>
          <a:stretch>
            <a:fillRect/>
          </a:stretch>
        </p:blipFill>
        <p:spPr>
          <a:xfrm>
            <a:off x="783617" y="5982818"/>
            <a:ext cx="5646909" cy="640135"/>
          </a:xfrm>
          <a:prstGeom prst="rect">
            <a:avLst/>
          </a:prstGeom>
        </p:spPr>
      </p:pic>
    </p:spTree>
    <p:extLst>
      <p:ext uri="{BB962C8B-B14F-4D97-AF65-F5344CB8AC3E}">
        <p14:creationId xmlns:p14="http://schemas.microsoft.com/office/powerpoint/2010/main" val="2412732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5" y="280766"/>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comparator</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34695" y="1114867"/>
            <a:ext cx="9129622" cy="6247864"/>
          </a:xfrm>
          <a:prstGeom prst="rect">
            <a:avLst/>
          </a:prstGeom>
          <a:noFill/>
        </p:spPr>
        <p:txBody>
          <a:bodyPr wrap="square">
            <a:spAutoFit/>
          </a:bodyPr>
          <a:lstStyle/>
          <a:p>
            <a:r>
              <a:rPr lang="en-US" sz="1600" dirty="0"/>
              <a:t>It converts a comparison function into a key function. The comparison function must return 1, -1 and 0 for different conditions. It can be used in key functions such as sorted(), min(), max().</a:t>
            </a:r>
            <a:endParaRPr lang="he-IL" sz="1600" dirty="0"/>
          </a:p>
          <a:p>
            <a:endParaRPr lang="he-IL" sz="1600" dirty="0"/>
          </a:p>
          <a:p>
            <a:endParaRPr lang="he-IL"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0A6F2EB8-C7FE-4C4A-B3E9-5E4DEFEEBE35}"/>
              </a:ext>
            </a:extLst>
          </p:cNvPr>
          <p:cNvPicPr>
            <a:picLocks noChangeAspect="1"/>
          </p:cNvPicPr>
          <p:nvPr/>
        </p:nvPicPr>
        <p:blipFill>
          <a:blip r:embed="rId2"/>
          <a:stretch>
            <a:fillRect/>
          </a:stretch>
        </p:blipFill>
        <p:spPr>
          <a:xfrm>
            <a:off x="815482" y="4414356"/>
            <a:ext cx="5087072" cy="809307"/>
          </a:xfrm>
          <a:prstGeom prst="rect">
            <a:avLst/>
          </a:prstGeom>
        </p:spPr>
      </p:pic>
      <p:pic>
        <p:nvPicPr>
          <p:cNvPr id="7" name="Picture 6">
            <a:extLst>
              <a:ext uri="{FF2B5EF4-FFF2-40B4-BE49-F238E27FC236}">
                <a16:creationId xmlns:a16="http://schemas.microsoft.com/office/drawing/2014/main" id="{E4858F89-FFF2-436F-B254-A54692BBF2E5}"/>
              </a:ext>
            </a:extLst>
          </p:cNvPr>
          <p:cNvPicPr>
            <a:picLocks noChangeAspect="1"/>
          </p:cNvPicPr>
          <p:nvPr/>
        </p:nvPicPr>
        <p:blipFill>
          <a:blip r:embed="rId3"/>
          <a:stretch>
            <a:fillRect/>
          </a:stretch>
        </p:blipFill>
        <p:spPr>
          <a:xfrm>
            <a:off x="815482" y="5399220"/>
            <a:ext cx="5066051" cy="472972"/>
          </a:xfrm>
          <a:prstGeom prst="rect">
            <a:avLst/>
          </a:prstGeom>
        </p:spPr>
      </p:pic>
      <p:pic>
        <p:nvPicPr>
          <p:cNvPr id="12" name="Picture 11">
            <a:extLst>
              <a:ext uri="{FF2B5EF4-FFF2-40B4-BE49-F238E27FC236}">
                <a16:creationId xmlns:a16="http://schemas.microsoft.com/office/drawing/2014/main" id="{F1083362-CB99-4030-A108-CB915D14A4B7}"/>
              </a:ext>
            </a:extLst>
          </p:cNvPr>
          <p:cNvPicPr>
            <a:picLocks noChangeAspect="1"/>
          </p:cNvPicPr>
          <p:nvPr/>
        </p:nvPicPr>
        <p:blipFill>
          <a:blip r:embed="rId4"/>
          <a:stretch>
            <a:fillRect/>
          </a:stretch>
        </p:blipFill>
        <p:spPr>
          <a:xfrm>
            <a:off x="815482" y="2096395"/>
            <a:ext cx="5087071" cy="2142404"/>
          </a:xfrm>
          <a:prstGeom prst="rect">
            <a:avLst/>
          </a:prstGeom>
        </p:spPr>
      </p:pic>
    </p:spTree>
    <p:extLst>
      <p:ext uri="{BB962C8B-B14F-4D97-AF65-F5344CB8AC3E}">
        <p14:creationId xmlns:p14="http://schemas.microsoft.com/office/powerpoint/2010/main" val="285903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4634" y="299464"/>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754634" y="877622"/>
            <a:ext cx="10066020" cy="338554"/>
          </a:xfrm>
          <a:prstGeom prst="rect">
            <a:avLst/>
          </a:prstGeom>
          <a:noFill/>
        </p:spPr>
        <p:txBody>
          <a:bodyPr wrap="square">
            <a:spAutoFit/>
          </a:bodyPr>
          <a:lstStyle/>
          <a:p>
            <a:r>
              <a:rPr lang="en-US" sz="1600" dirty="0"/>
              <a:t>Python has a built-in package called json, which can be used to work with JSON data.</a:t>
            </a:r>
          </a:p>
        </p:txBody>
      </p:sp>
      <p:pic>
        <p:nvPicPr>
          <p:cNvPr id="5" name="Picture 4">
            <a:extLst>
              <a:ext uri="{FF2B5EF4-FFF2-40B4-BE49-F238E27FC236}">
                <a16:creationId xmlns:a16="http://schemas.microsoft.com/office/drawing/2014/main" id="{47215BF5-2E62-4EEB-B206-EBEDC3AD4CB7}"/>
              </a:ext>
            </a:extLst>
          </p:cNvPr>
          <p:cNvPicPr>
            <a:picLocks noChangeAspect="1"/>
          </p:cNvPicPr>
          <p:nvPr/>
        </p:nvPicPr>
        <p:blipFill>
          <a:blip r:embed="rId2"/>
          <a:stretch>
            <a:fillRect/>
          </a:stretch>
        </p:blipFill>
        <p:spPr>
          <a:xfrm>
            <a:off x="907034" y="1258290"/>
            <a:ext cx="4991533" cy="2331922"/>
          </a:xfrm>
          <a:prstGeom prst="rect">
            <a:avLst/>
          </a:prstGeom>
        </p:spPr>
      </p:pic>
      <p:pic>
        <p:nvPicPr>
          <p:cNvPr id="9" name="Picture 8">
            <a:extLst>
              <a:ext uri="{FF2B5EF4-FFF2-40B4-BE49-F238E27FC236}">
                <a16:creationId xmlns:a16="http://schemas.microsoft.com/office/drawing/2014/main" id="{3F553277-A13B-44CC-BBEA-EDB4DA5342C3}"/>
              </a:ext>
            </a:extLst>
          </p:cNvPr>
          <p:cNvPicPr>
            <a:picLocks noChangeAspect="1"/>
          </p:cNvPicPr>
          <p:nvPr/>
        </p:nvPicPr>
        <p:blipFill>
          <a:blip r:embed="rId3"/>
          <a:stretch>
            <a:fillRect/>
          </a:stretch>
        </p:blipFill>
        <p:spPr>
          <a:xfrm>
            <a:off x="6498213" y="2378949"/>
            <a:ext cx="1356478" cy="1181202"/>
          </a:xfrm>
          <a:prstGeom prst="rect">
            <a:avLst/>
          </a:prstGeom>
        </p:spPr>
      </p:pic>
      <p:sp>
        <p:nvSpPr>
          <p:cNvPr id="13" name="תיבת טקסט 9">
            <a:extLst>
              <a:ext uri="{FF2B5EF4-FFF2-40B4-BE49-F238E27FC236}">
                <a16:creationId xmlns:a16="http://schemas.microsoft.com/office/drawing/2014/main" id="{653BC5FD-FEA7-435C-8FB5-5501190DFDF5}"/>
              </a:ext>
            </a:extLst>
          </p:cNvPr>
          <p:cNvSpPr txBox="1"/>
          <p:nvPr/>
        </p:nvSpPr>
        <p:spPr>
          <a:xfrm>
            <a:off x="899414" y="3648456"/>
            <a:ext cx="10066020" cy="338554"/>
          </a:xfrm>
          <a:prstGeom prst="rect">
            <a:avLst/>
          </a:prstGeom>
          <a:noFill/>
        </p:spPr>
        <p:txBody>
          <a:bodyPr wrap="square">
            <a:spAutoFit/>
          </a:bodyPr>
          <a:lstStyle/>
          <a:p>
            <a:r>
              <a:rPr lang="en-US" sz="1600" dirty="0"/>
              <a:t>If you have a Python object, you can convert it into a JSON string by using the </a:t>
            </a:r>
            <a:r>
              <a:rPr lang="en-US" sz="1600" dirty="0" err="1"/>
              <a:t>json.dumps</a:t>
            </a:r>
            <a:r>
              <a:rPr lang="en-US" sz="1600" dirty="0"/>
              <a:t>() method.</a:t>
            </a:r>
          </a:p>
        </p:txBody>
      </p:sp>
      <p:pic>
        <p:nvPicPr>
          <p:cNvPr id="16" name="Picture 15">
            <a:extLst>
              <a:ext uri="{FF2B5EF4-FFF2-40B4-BE49-F238E27FC236}">
                <a16:creationId xmlns:a16="http://schemas.microsoft.com/office/drawing/2014/main" id="{69C8108A-A524-4181-8832-98978C364EFC}"/>
              </a:ext>
            </a:extLst>
          </p:cNvPr>
          <p:cNvPicPr>
            <a:picLocks noChangeAspect="1"/>
          </p:cNvPicPr>
          <p:nvPr/>
        </p:nvPicPr>
        <p:blipFill>
          <a:blip r:embed="rId4"/>
          <a:stretch>
            <a:fillRect/>
          </a:stretch>
        </p:blipFill>
        <p:spPr>
          <a:xfrm>
            <a:off x="937514" y="4006857"/>
            <a:ext cx="2525214" cy="2728543"/>
          </a:xfrm>
          <a:prstGeom prst="rect">
            <a:avLst/>
          </a:prstGeom>
        </p:spPr>
      </p:pic>
      <p:pic>
        <p:nvPicPr>
          <p:cNvPr id="18" name="Picture 17">
            <a:extLst>
              <a:ext uri="{FF2B5EF4-FFF2-40B4-BE49-F238E27FC236}">
                <a16:creationId xmlns:a16="http://schemas.microsoft.com/office/drawing/2014/main" id="{C9AE08D7-C73A-4051-8118-6D2F4AC37539}"/>
              </a:ext>
            </a:extLst>
          </p:cNvPr>
          <p:cNvPicPr>
            <a:picLocks noChangeAspect="1"/>
          </p:cNvPicPr>
          <p:nvPr/>
        </p:nvPicPr>
        <p:blipFill>
          <a:blip r:embed="rId5"/>
          <a:stretch>
            <a:fillRect/>
          </a:stretch>
        </p:blipFill>
        <p:spPr>
          <a:xfrm>
            <a:off x="3752647" y="5599710"/>
            <a:ext cx="4686706" cy="1104996"/>
          </a:xfrm>
          <a:prstGeom prst="rect">
            <a:avLst/>
          </a:prstGeom>
        </p:spPr>
      </p:pic>
    </p:spTree>
    <p:extLst>
      <p:ext uri="{BB962C8B-B14F-4D97-AF65-F5344CB8AC3E}">
        <p14:creationId xmlns:p14="http://schemas.microsoft.com/office/powerpoint/2010/main" val="3396785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2728" y="471100"/>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JSON in Python</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pic>
        <p:nvPicPr>
          <p:cNvPr id="4" name="Picture 3">
            <a:extLst>
              <a:ext uri="{FF2B5EF4-FFF2-40B4-BE49-F238E27FC236}">
                <a16:creationId xmlns:a16="http://schemas.microsoft.com/office/drawing/2014/main" id="{26364451-2D1E-4EF1-83E5-7FA56D3D5D30}"/>
              </a:ext>
            </a:extLst>
          </p:cNvPr>
          <p:cNvPicPr>
            <a:picLocks noChangeAspect="1"/>
          </p:cNvPicPr>
          <p:nvPr/>
        </p:nvPicPr>
        <p:blipFill rotWithShape="1">
          <a:blip r:embed="rId2"/>
          <a:srcRect r="15392"/>
          <a:stretch/>
        </p:blipFill>
        <p:spPr>
          <a:xfrm>
            <a:off x="872727" y="1314138"/>
            <a:ext cx="8571075" cy="3995643"/>
          </a:xfrm>
          <a:prstGeom prst="rect">
            <a:avLst/>
          </a:prstGeom>
        </p:spPr>
      </p:pic>
    </p:spTree>
    <p:extLst>
      <p:ext uri="{BB962C8B-B14F-4D97-AF65-F5344CB8AC3E}">
        <p14:creationId xmlns:p14="http://schemas.microsoft.com/office/powerpoint/2010/main" val="398713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434" y="445518"/>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Create a New File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6" name="Rectangle 3">
            <a:extLst>
              <a:ext uri="{FF2B5EF4-FFF2-40B4-BE49-F238E27FC236}">
                <a16:creationId xmlns:a16="http://schemas.microsoft.com/office/drawing/2014/main" id="{7179FAFA-01F1-7FC7-09EA-BCDD112BCB6C}"/>
              </a:ext>
            </a:extLst>
          </p:cNvPr>
          <p:cNvSpPr>
            <a:spLocks noChangeArrowheads="1"/>
          </p:cNvSpPr>
          <p:nvPr/>
        </p:nvSpPr>
        <p:spPr bwMode="auto">
          <a:xfrm>
            <a:off x="487728" y="1501576"/>
            <a:ext cx="8596113" cy="830997"/>
          </a:xfrm>
          <a:prstGeom prst="rect">
            <a:avLst/>
          </a:prstGeom>
          <a:solidFill>
            <a:schemeClr val="tx2"/>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000000"/>
                </a:solidFill>
                <a:effectLst/>
                <a:latin typeface="+mn-lt"/>
              </a:rPr>
              <a:t>The key function for working with files in Python is the </a:t>
            </a:r>
            <a:r>
              <a:rPr kumimoji="0" lang="en-IL" altLang="en-IL" sz="1600" b="0" i="0" u="none" strike="noStrike" cap="none" normalizeH="0" baseline="0" dirty="0">
                <a:ln>
                  <a:noFill/>
                </a:ln>
                <a:solidFill>
                  <a:srgbClr val="DC143C"/>
                </a:solidFill>
                <a:effectLst/>
                <a:latin typeface="+mn-lt"/>
              </a:rPr>
              <a:t>open()</a:t>
            </a:r>
            <a:r>
              <a:rPr kumimoji="0" lang="en-IL" altLang="en-IL" sz="1600" b="0" i="0" u="none" strike="noStrike" cap="none" normalizeH="0" baseline="0" dirty="0">
                <a:ln>
                  <a:noFill/>
                </a:ln>
                <a:solidFill>
                  <a:srgbClr val="000000"/>
                </a:solidFill>
                <a:effectLst/>
                <a:latin typeface="+mn-lt"/>
              </a:rPr>
              <a:t> function.</a:t>
            </a:r>
            <a:endParaRPr kumimoji="0" lang="en-IL" altLang="en-IL"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000000"/>
                </a:solidFill>
                <a:effectLst/>
                <a:latin typeface="+mn-lt"/>
              </a:rPr>
              <a:t>The </a:t>
            </a:r>
            <a:r>
              <a:rPr kumimoji="0" lang="en-IL" altLang="en-IL" sz="1600" b="0" i="0" u="none" strike="noStrike" cap="none" normalizeH="0" baseline="0" dirty="0">
                <a:ln>
                  <a:noFill/>
                </a:ln>
                <a:solidFill>
                  <a:srgbClr val="DC143C"/>
                </a:solidFill>
                <a:effectLst/>
                <a:latin typeface="+mn-lt"/>
              </a:rPr>
              <a:t>open()</a:t>
            </a:r>
            <a:r>
              <a:rPr kumimoji="0" lang="en-IL" altLang="en-IL" sz="1600" b="0" i="0" u="none" strike="noStrike" cap="none" normalizeH="0" baseline="0" dirty="0">
                <a:ln>
                  <a:noFill/>
                </a:ln>
                <a:solidFill>
                  <a:srgbClr val="000000"/>
                </a:solidFill>
                <a:effectLst/>
                <a:latin typeface="+mn-lt"/>
              </a:rPr>
              <a:t> function takes two parameters; </a:t>
            </a:r>
            <a:r>
              <a:rPr kumimoji="0" lang="en-IL" altLang="en-IL" sz="1600" b="1" i="1" u="none" strike="noStrike" cap="none" normalizeH="0" baseline="0" dirty="0">
                <a:ln>
                  <a:noFill/>
                </a:ln>
                <a:solidFill>
                  <a:srgbClr val="000000"/>
                </a:solidFill>
                <a:effectLst/>
                <a:latin typeface="+mn-lt"/>
              </a:rPr>
              <a:t>filename</a:t>
            </a:r>
            <a:r>
              <a:rPr kumimoji="0" lang="en-IL" altLang="en-IL" sz="1600" b="0" i="0" u="none" strike="noStrike" cap="none" normalizeH="0" baseline="0" dirty="0">
                <a:ln>
                  <a:noFill/>
                </a:ln>
                <a:solidFill>
                  <a:srgbClr val="000000"/>
                </a:solidFill>
                <a:effectLst/>
                <a:latin typeface="+mn-lt"/>
              </a:rPr>
              <a:t>, and </a:t>
            </a:r>
            <a:r>
              <a:rPr kumimoji="0" lang="en-IL" altLang="en-IL" sz="1600" b="1" i="1" u="none" strike="noStrike" cap="none" normalizeH="0" baseline="0" dirty="0">
                <a:ln>
                  <a:noFill/>
                </a:ln>
                <a:solidFill>
                  <a:srgbClr val="000000"/>
                </a:solidFill>
                <a:effectLst/>
                <a:latin typeface="+mn-lt"/>
              </a:rPr>
              <a:t>mode</a:t>
            </a:r>
            <a:r>
              <a:rPr lang="en-US" altLang="en-IL" sz="1600" b="1" i="1" dirty="0">
                <a:solidFill>
                  <a:srgbClr val="000000"/>
                </a:solidFill>
                <a:latin typeface="+mn-lt"/>
              </a:rPr>
              <a:t> + </a:t>
            </a:r>
            <a:r>
              <a:rPr kumimoji="0" lang="en-US" altLang="en-IL" sz="1600" b="1" i="1" u="none" strike="noStrike" cap="none" normalizeH="0" baseline="0" dirty="0">
                <a:ln>
                  <a:noFill/>
                </a:ln>
                <a:solidFill>
                  <a:srgbClr val="000000"/>
                </a:solidFill>
                <a:effectLst/>
                <a:latin typeface="+mn-lt"/>
              </a:rPr>
              <a:t>type(optional)</a:t>
            </a:r>
            <a:r>
              <a:rPr kumimoji="0" lang="en-IL" altLang="en-IL" sz="1600" b="0" i="0" u="none" strike="noStrike" cap="none" normalizeH="0" baseline="0" dirty="0">
                <a:ln>
                  <a:noFill/>
                </a:ln>
                <a:solidFill>
                  <a:srgbClr val="000000"/>
                </a:solidFill>
                <a:effectLst/>
                <a:latin typeface="+mn-lt"/>
              </a:rPr>
              <a:t>.</a:t>
            </a:r>
            <a:endParaRPr kumimoji="0" lang="en-IL" altLang="en-IL"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000000"/>
                </a:solidFill>
                <a:effectLst/>
                <a:latin typeface="+mn-lt"/>
              </a:rPr>
              <a:t>There are four different modes for opening a file:</a:t>
            </a:r>
            <a:endParaRPr kumimoji="0" lang="en-IL" altLang="en-IL" sz="1600" b="0" i="0" u="none" strike="noStrike" cap="none" normalizeH="0" baseline="0" dirty="0">
              <a:ln>
                <a:noFill/>
              </a:ln>
              <a:solidFill>
                <a:schemeClr val="tx1"/>
              </a:solidFill>
              <a:effectLst/>
              <a:latin typeface="+mn-lt"/>
            </a:endParaRPr>
          </a:p>
        </p:txBody>
      </p:sp>
      <p:sp>
        <p:nvSpPr>
          <p:cNvPr id="9" name="Rectangle 5">
            <a:extLst>
              <a:ext uri="{FF2B5EF4-FFF2-40B4-BE49-F238E27FC236}">
                <a16:creationId xmlns:a16="http://schemas.microsoft.com/office/drawing/2014/main" id="{63F250B1-E45D-3DDF-BE3B-79610B06DFDB}"/>
              </a:ext>
            </a:extLst>
          </p:cNvPr>
          <p:cNvSpPr>
            <a:spLocks noChangeArrowheads="1"/>
          </p:cNvSpPr>
          <p:nvPr/>
        </p:nvSpPr>
        <p:spPr bwMode="auto">
          <a:xfrm>
            <a:off x="487727" y="2651476"/>
            <a:ext cx="8596113" cy="1077218"/>
          </a:xfrm>
          <a:prstGeom prst="rect">
            <a:avLst/>
          </a:prstGeom>
          <a:solidFill>
            <a:schemeClr val="tx2"/>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DC143C"/>
                </a:solidFill>
                <a:effectLst/>
                <a:latin typeface="+mn-lt"/>
              </a:rPr>
              <a:t>"</a:t>
            </a:r>
            <a:r>
              <a:rPr kumimoji="0" lang="en-IL" altLang="en-IL" sz="1600" b="1" i="0" u="none" strike="noStrike" cap="none" normalizeH="0" dirty="0">
                <a:ln>
                  <a:noFill/>
                </a:ln>
                <a:solidFill>
                  <a:srgbClr val="DC143C"/>
                </a:solidFill>
                <a:effectLst/>
                <a:latin typeface="+mn-lt"/>
              </a:rPr>
              <a:t>r</a:t>
            </a:r>
            <a:r>
              <a:rPr kumimoji="0" lang="en-IL" altLang="en-IL" sz="1600" b="0" i="0" u="none" strike="noStrike" cap="none" normalizeH="0" baseline="0" dirty="0">
                <a:ln>
                  <a:noFill/>
                </a:ln>
                <a:solidFill>
                  <a:srgbClr val="DC143C"/>
                </a:solidFill>
                <a:effectLst/>
                <a:latin typeface="+mn-lt"/>
              </a:rPr>
              <a:t>"</a:t>
            </a:r>
            <a:r>
              <a:rPr kumimoji="0" lang="en-IL" altLang="en-IL" sz="1600" b="0" i="0" u="none" strike="noStrike" cap="none" normalizeH="0" baseline="0" dirty="0">
                <a:ln>
                  <a:noFill/>
                </a:ln>
                <a:solidFill>
                  <a:srgbClr val="000000"/>
                </a:solidFill>
                <a:effectLst/>
                <a:latin typeface="+mn-lt"/>
              </a:rPr>
              <a:t> - Read - Default value. Opens a file for reading, error if the file does not exist</a:t>
            </a:r>
            <a:endParaRPr kumimoji="0" lang="en-IL" altLang="en-IL"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DC143C"/>
                </a:solidFill>
                <a:effectLst/>
                <a:latin typeface="+mn-lt"/>
              </a:rPr>
              <a:t>"</a:t>
            </a:r>
            <a:r>
              <a:rPr kumimoji="0" lang="en-IL" altLang="en-IL" sz="1600" b="1" i="0" u="none" strike="noStrike" cap="none" normalizeH="0" baseline="0" dirty="0">
                <a:ln>
                  <a:noFill/>
                </a:ln>
                <a:solidFill>
                  <a:srgbClr val="DC143C"/>
                </a:solidFill>
                <a:effectLst/>
                <a:latin typeface="+mn-lt"/>
              </a:rPr>
              <a:t>a</a:t>
            </a:r>
            <a:r>
              <a:rPr kumimoji="0" lang="en-IL" altLang="en-IL" sz="1600" b="0" i="0" u="none" strike="noStrike" cap="none" normalizeH="0" baseline="0" dirty="0">
                <a:ln>
                  <a:noFill/>
                </a:ln>
                <a:solidFill>
                  <a:srgbClr val="DC143C"/>
                </a:solidFill>
                <a:effectLst/>
                <a:latin typeface="+mn-lt"/>
              </a:rPr>
              <a:t>"</a:t>
            </a:r>
            <a:r>
              <a:rPr kumimoji="0" lang="en-IL" altLang="en-IL" sz="1600" b="0" i="0" u="none" strike="noStrike" cap="none" normalizeH="0" baseline="0" dirty="0">
                <a:ln>
                  <a:noFill/>
                </a:ln>
                <a:solidFill>
                  <a:srgbClr val="000000"/>
                </a:solidFill>
                <a:effectLst/>
                <a:latin typeface="+mn-lt"/>
              </a:rPr>
              <a:t> - Append - Opens a file for appending, creates the file if it does not exist</a:t>
            </a:r>
            <a:endParaRPr kumimoji="0" lang="en-IL" altLang="en-IL"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DC143C"/>
                </a:solidFill>
                <a:effectLst/>
                <a:latin typeface="+mn-lt"/>
              </a:rPr>
              <a:t>"</a:t>
            </a:r>
            <a:r>
              <a:rPr kumimoji="0" lang="en-IL" altLang="en-IL" sz="1600" b="1" i="0" u="none" strike="noStrike" cap="none" normalizeH="0" baseline="0" dirty="0">
                <a:ln>
                  <a:noFill/>
                </a:ln>
                <a:solidFill>
                  <a:srgbClr val="DC143C"/>
                </a:solidFill>
                <a:effectLst/>
                <a:latin typeface="+mn-lt"/>
              </a:rPr>
              <a:t>w</a:t>
            </a:r>
            <a:r>
              <a:rPr kumimoji="0" lang="en-IL" altLang="en-IL" sz="1600" b="0" i="0" u="none" strike="noStrike" cap="none" normalizeH="0" baseline="0" dirty="0">
                <a:ln>
                  <a:noFill/>
                </a:ln>
                <a:solidFill>
                  <a:srgbClr val="DC143C"/>
                </a:solidFill>
                <a:effectLst/>
                <a:latin typeface="+mn-lt"/>
              </a:rPr>
              <a:t>"</a:t>
            </a:r>
            <a:r>
              <a:rPr kumimoji="0" lang="en-IL" altLang="en-IL" sz="1600" b="0" i="0" u="none" strike="noStrike" cap="none" normalizeH="0" baseline="0" dirty="0">
                <a:ln>
                  <a:noFill/>
                </a:ln>
                <a:solidFill>
                  <a:srgbClr val="000000"/>
                </a:solidFill>
                <a:effectLst/>
                <a:latin typeface="+mn-lt"/>
              </a:rPr>
              <a:t> - Write - Opens a file for writing, creates the file if it does not exist</a:t>
            </a:r>
            <a:endParaRPr kumimoji="0" lang="en-IL" altLang="en-IL"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DC143C"/>
                </a:solidFill>
                <a:effectLst/>
                <a:latin typeface="+mn-lt"/>
              </a:rPr>
              <a:t>"</a:t>
            </a:r>
            <a:r>
              <a:rPr kumimoji="0" lang="en-IL" altLang="en-IL" sz="1600" b="1" i="0" u="none" strike="noStrike" cap="none" normalizeH="0" baseline="0" dirty="0">
                <a:ln>
                  <a:noFill/>
                </a:ln>
                <a:solidFill>
                  <a:srgbClr val="DC143C"/>
                </a:solidFill>
                <a:effectLst/>
                <a:latin typeface="+mn-lt"/>
              </a:rPr>
              <a:t>x</a:t>
            </a:r>
            <a:r>
              <a:rPr kumimoji="0" lang="en-IL" altLang="en-IL" sz="1600" b="0" i="0" u="none" strike="noStrike" cap="none" normalizeH="0" baseline="0" dirty="0">
                <a:ln>
                  <a:noFill/>
                </a:ln>
                <a:solidFill>
                  <a:srgbClr val="DC143C"/>
                </a:solidFill>
                <a:effectLst/>
                <a:latin typeface="+mn-lt"/>
              </a:rPr>
              <a:t>"</a:t>
            </a:r>
            <a:r>
              <a:rPr kumimoji="0" lang="en-IL" altLang="en-IL" sz="1600" b="0" i="0" u="none" strike="noStrike" cap="none" normalizeH="0" baseline="0" dirty="0">
                <a:ln>
                  <a:noFill/>
                </a:ln>
                <a:solidFill>
                  <a:srgbClr val="000000"/>
                </a:solidFill>
                <a:effectLst/>
                <a:latin typeface="+mn-lt"/>
              </a:rPr>
              <a:t> - Create - Creates the specified file, returns an error if the file exists</a:t>
            </a:r>
            <a:endParaRPr kumimoji="0" lang="en-IL" altLang="en-IL" sz="1600" b="0" i="0" u="none" strike="noStrike" cap="none" normalizeH="0" baseline="0" dirty="0">
              <a:ln>
                <a:noFill/>
              </a:ln>
              <a:solidFill>
                <a:schemeClr val="tx1"/>
              </a:solidFill>
              <a:effectLst/>
              <a:latin typeface="+mn-lt"/>
            </a:endParaRPr>
          </a:p>
        </p:txBody>
      </p:sp>
      <p:sp>
        <p:nvSpPr>
          <p:cNvPr id="11" name="Rectangle 6">
            <a:extLst>
              <a:ext uri="{FF2B5EF4-FFF2-40B4-BE49-F238E27FC236}">
                <a16:creationId xmlns:a16="http://schemas.microsoft.com/office/drawing/2014/main" id="{E8B99903-898B-326F-3542-984EF7B22C61}"/>
              </a:ext>
            </a:extLst>
          </p:cNvPr>
          <p:cNvSpPr>
            <a:spLocks noChangeArrowheads="1"/>
          </p:cNvSpPr>
          <p:nvPr/>
        </p:nvSpPr>
        <p:spPr bwMode="auto">
          <a:xfrm>
            <a:off x="509779" y="3985140"/>
            <a:ext cx="8574062" cy="830997"/>
          </a:xfrm>
          <a:prstGeom prst="rect">
            <a:avLst/>
          </a:prstGeom>
          <a:solidFill>
            <a:schemeClr val="tx2"/>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000000"/>
                </a:solidFill>
                <a:effectLst/>
                <a:latin typeface="+mn-lt"/>
              </a:rPr>
              <a:t>In addition you can specify if the file should be handled as binary or text mode</a:t>
            </a:r>
            <a:endParaRPr kumimoji="0" lang="en-IL" altLang="en-IL"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DC143C"/>
                </a:solidFill>
                <a:effectLst/>
                <a:latin typeface="+mn-lt"/>
              </a:rPr>
              <a:t>"</a:t>
            </a:r>
            <a:r>
              <a:rPr kumimoji="0" lang="en-IL" altLang="en-IL" sz="1600" b="1" i="0" u="none" strike="noStrike" cap="none" normalizeH="0" baseline="0" dirty="0">
                <a:ln>
                  <a:noFill/>
                </a:ln>
                <a:solidFill>
                  <a:srgbClr val="DC143C"/>
                </a:solidFill>
                <a:effectLst/>
                <a:latin typeface="+mn-lt"/>
              </a:rPr>
              <a:t>t</a:t>
            </a:r>
            <a:r>
              <a:rPr kumimoji="0" lang="en-IL" altLang="en-IL" sz="1600" b="0" i="0" u="none" strike="noStrike" cap="none" normalizeH="0" baseline="0" dirty="0">
                <a:ln>
                  <a:noFill/>
                </a:ln>
                <a:solidFill>
                  <a:srgbClr val="DC143C"/>
                </a:solidFill>
                <a:effectLst/>
                <a:latin typeface="+mn-lt"/>
              </a:rPr>
              <a:t>"</a:t>
            </a:r>
            <a:r>
              <a:rPr kumimoji="0" lang="en-IL" altLang="en-IL" sz="1600" b="0" i="0" u="none" strike="noStrike" cap="none" normalizeH="0" baseline="0" dirty="0">
                <a:ln>
                  <a:noFill/>
                </a:ln>
                <a:solidFill>
                  <a:srgbClr val="000000"/>
                </a:solidFill>
                <a:effectLst/>
                <a:latin typeface="+mn-lt"/>
              </a:rPr>
              <a:t> - Text - Default value. Text 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600" b="0" i="0" u="none" strike="noStrike" cap="none" normalizeH="0" baseline="0" dirty="0">
                <a:ln>
                  <a:noFill/>
                </a:ln>
                <a:solidFill>
                  <a:srgbClr val="DC143C"/>
                </a:solidFill>
                <a:effectLst/>
                <a:latin typeface="+mn-lt"/>
              </a:rPr>
              <a:t>"</a:t>
            </a:r>
            <a:r>
              <a:rPr kumimoji="0" lang="en-IL" altLang="en-IL" sz="1600" b="1" i="0" u="none" strike="noStrike" cap="none" normalizeH="0" baseline="0" dirty="0">
                <a:ln>
                  <a:noFill/>
                </a:ln>
                <a:solidFill>
                  <a:srgbClr val="DC143C"/>
                </a:solidFill>
                <a:effectLst/>
                <a:latin typeface="+mn-lt"/>
              </a:rPr>
              <a:t>b</a:t>
            </a:r>
            <a:r>
              <a:rPr kumimoji="0" lang="en-IL" altLang="en-IL" sz="1600" b="0" i="0" u="none" strike="noStrike" cap="none" normalizeH="0" baseline="0" dirty="0">
                <a:ln>
                  <a:noFill/>
                </a:ln>
                <a:solidFill>
                  <a:srgbClr val="DC143C"/>
                </a:solidFill>
                <a:effectLst/>
                <a:latin typeface="+mn-lt"/>
              </a:rPr>
              <a:t>"</a:t>
            </a:r>
            <a:r>
              <a:rPr kumimoji="0" lang="en-IL" altLang="en-IL" sz="1600" b="0" i="0" u="none" strike="noStrike" cap="none" normalizeH="0" baseline="0" dirty="0">
                <a:ln>
                  <a:noFill/>
                </a:ln>
                <a:solidFill>
                  <a:srgbClr val="000000"/>
                </a:solidFill>
                <a:effectLst/>
                <a:latin typeface="+mn-lt"/>
              </a:rPr>
              <a:t> - Binary - Binary mode (e.g. images)</a:t>
            </a:r>
            <a:endParaRPr kumimoji="0" lang="en-IL" altLang="en-IL" sz="1600" b="0" i="0" u="none" strike="noStrike" cap="none" normalizeH="0" baseline="0" dirty="0">
              <a:ln>
                <a:noFill/>
              </a:ln>
              <a:solidFill>
                <a:schemeClr val="tx1"/>
              </a:solidFill>
              <a:effectLst/>
              <a:latin typeface="+mn-lt"/>
            </a:endParaRPr>
          </a:p>
        </p:txBody>
      </p:sp>
      <p:pic>
        <p:nvPicPr>
          <p:cNvPr id="13" name="תמונה 12">
            <a:extLst>
              <a:ext uri="{FF2B5EF4-FFF2-40B4-BE49-F238E27FC236}">
                <a16:creationId xmlns:a16="http://schemas.microsoft.com/office/drawing/2014/main" id="{4F62449D-8C2F-902C-DABA-28309D8AAAE4}"/>
              </a:ext>
            </a:extLst>
          </p:cNvPr>
          <p:cNvPicPr>
            <a:picLocks noChangeAspect="1"/>
          </p:cNvPicPr>
          <p:nvPr/>
        </p:nvPicPr>
        <p:blipFill>
          <a:blip r:embed="rId2"/>
          <a:stretch>
            <a:fillRect/>
          </a:stretch>
        </p:blipFill>
        <p:spPr>
          <a:xfrm>
            <a:off x="262237" y="5253120"/>
            <a:ext cx="3833737" cy="638955"/>
          </a:xfrm>
          <a:prstGeom prst="rect">
            <a:avLst/>
          </a:prstGeom>
        </p:spPr>
      </p:pic>
      <p:pic>
        <p:nvPicPr>
          <p:cNvPr id="15" name="תמונה 14">
            <a:extLst>
              <a:ext uri="{FF2B5EF4-FFF2-40B4-BE49-F238E27FC236}">
                <a16:creationId xmlns:a16="http://schemas.microsoft.com/office/drawing/2014/main" id="{A0AE98E8-A6A7-0080-FEF0-63ABDF660A58}"/>
              </a:ext>
            </a:extLst>
          </p:cNvPr>
          <p:cNvPicPr>
            <a:picLocks noChangeAspect="1"/>
          </p:cNvPicPr>
          <p:nvPr/>
        </p:nvPicPr>
        <p:blipFill>
          <a:blip r:embed="rId3"/>
          <a:stretch>
            <a:fillRect/>
          </a:stretch>
        </p:blipFill>
        <p:spPr>
          <a:xfrm>
            <a:off x="6614582" y="5253120"/>
            <a:ext cx="4938355" cy="614892"/>
          </a:xfrm>
          <a:prstGeom prst="rect">
            <a:avLst/>
          </a:prstGeom>
        </p:spPr>
      </p:pic>
      <p:sp>
        <p:nvSpPr>
          <p:cNvPr id="16" name="Rectangle 3">
            <a:extLst>
              <a:ext uri="{FF2B5EF4-FFF2-40B4-BE49-F238E27FC236}">
                <a16:creationId xmlns:a16="http://schemas.microsoft.com/office/drawing/2014/main" id="{3305D502-7F91-CB3E-8A88-36D1DDAD7990}"/>
              </a:ext>
            </a:extLst>
          </p:cNvPr>
          <p:cNvSpPr>
            <a:spLocks noChangeArrowheads="1"/>
          </p:cNvSpPr>
          <p:nvPr/>
        </p:nvSpPr>
        <p:spPr bwMode="auto">
          <a:xfrm>
            <a:off x="4018215" y="6073928"/>
            <a:ext cx="2596367" cy="338554"/>
          </a:xfrm>
          <a:prstGeom prst="rect">
            <a:avLst/>
          </a:prstGeom>
          <a:solidFill>
            <a:schemeClr val="tx2"/>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IL" sz="1600" b="0" i="0" u="none" strike="noStrike" cap="none" normalizeH="0" baseline="0" dirty="0">
                <a:ln>
                  <a:noFill/>
                </a:ln>
                <a:solidFill>
                  <a:srgbClr val="000000"/>
                </a:solidFill>
                <a:effectLst/>
                <a:latin typeface="+mn-lt"/>
              </a:rPr>
              <a:t>Both ways are the same</a:t>
            </a:r>
            <a:endParaRPr kumimoji="0" lang="en-IL" altLang="en-IL"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53050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4729" y="158897"/>
            <a:ext cx="10210800" cy="50526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dirty="0"/>
              <a:t>Python File read and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10" name="תיבת טקסט 9">
            <a:extLst>
              <a:ext uri="{FF2B5EF4-FFF2-40B4-BE49-F238E27FC236}">
                <a16:creationId xmlns:a16="http://schemas.microsoft.com/office/drawing/2014/main" id="{18AC4B54-B5F4-474E-9673-04DCF759462F}"/>
              </a:ext>
            </a:extLst>
          </p:cNvPr>
          <p:cNvSpPr txBox="1"/>
          <p:nvPr/>
        </p:nvSpPr>
        <p:spPr>
          <a:xfrm>
            <a:off x="900279" y="854806"/>
            <a:ext cx="9129622" cy="1323439"/>
          </a:xfrm>
          <a:prstGeom prst="rect">
            <a:avLst/>
          </a:prstGeom>
          <a:noFill/>
        </p:spPr>
        <p:txBody>
          <a:bodyPr wrap="square">
            <a:spAutoFit/>
          </a:bodyPr>
          <a:lstStyle/>
          <a:p>
            <a:r>
              <a:rPr lang="en-US" sz="1600" dirty="0"/>
              <a:t>To read a file you need add a parameter to the open() function:</a:t>
            </a:r>
          </a:p>
          <a:p>
            <a:r>
              <a:rPr lang="en-US" sz="1600" dirty="0"/>
              <a:t>“r” – read a file</a:t>
            </a:r>
          </a:p>
          <a:p>
            <a:r>
              <a:rPr lang="en-US" sz="1600" dirty="0"/>
              <a:t>To write to an existing file, you must add a parameter to the open() function:</a:t>
            </a:r>
          </a:p>
          <a:p>
            <a:r>
              <a:rPr lang="en-US" sz="1600" dirty="0"/>
              <a:t>"a" - Append - will append to the end of the file</a:t>
            </a:r>
          </a:p>
          <a:p>
            <a:r>
              <a:rPr lang="en-US" sz="1600" dirty="0"/>
              <a:t>"w" - Write - will overwrite any existing content</a:t>
            </a:r>
          </a:p>
        </p:txBody>
      </p:sp>
      <p:pic>
        <p:nvPicPr>
          <p:cNvPr id="4" name="Picture 3">
            <a:extLst>
              <a:ext uri="{FF2B5EF4-FFF2-40B4-BE49-F238E27FC236}">
                <a16:creationId xmlns:a16="http://schemas.microsoft.com/office/drawing/2014/main" id="{CA712023-EFDE-43EC-A19E-BF3B13386E66}"/>
              </a:ext>
            </a:extLst>
          </p:cNvPr>
          <p:cNvPicPr>
            <a:picLocks noChangeAspect="1"/>
          </p:cNvPicPr>
          <p:nvPr/>
        </p:nvPicPr>
        <p:blipFill>
          <a:blip r:embed="rId2"/>
          <a:stretch>
            <a:fillRect/>
          </a:stretch>
        </p:blipFill>
        <p:spPr>
          <a:xfrm>
            <a:off x="984729" y="2139254"/>
            <a:ext cx="5258256" cy="1745131"/>
          </a:xfrm>
          <a:prstGeom prst="rect">
            <a:avLst/>
          </a:prstGeom>
        </p:spPr>
      </p:pic>
      <p:pic>
        <p:nvPicPr>
          <p:cNvPr id="7" name="Picture 6">
            <a:extLst>
              <a:ext uri="{FF2B5EF4-FFF2-40B4-BE49-F238E27FC236}">
                <a16:creationId xmlns:a16="http://schemas.microsoft.com/office/drawing/2014/main" id="{BBE6B130-F70C-454B-9E0D-FB7250104F6E}"/>
              </a:ext>
            </a:extLst>
          </p:cNvPr>
          <p:cNvPicPr>
            <a:picLocks noChangeAspect="1"/>
          </p:cNvPicPr>
          <p:nvPr/>
        </p:nvPicPr>
        <p:blipFill>
          <a:blip r:embed="rId3"/>
          <a:stretch>
            <a:fillRect/>
          </a:stretch>
        </p:blipFill>
        <p:spPr>
          <a:xfrm>
            <a:off x="1020910" y="4030304"/>
            <a:ext cx="5212532" cy="2133785"/>
          </a:xfrm>
          <a:prstGeom prst="rect">
            <a:avLst/>
          </a:prstGeom>
        </p:spPr>
      </p:pic>
      <p:pic>
        <p:nvPicPr>
          <p:cNvPr id="12" name="Picture 11">
            <a:extLst>
              <a:ext uri="{FF2B5EF4-FFF2-40B4-BE49-F238E27FC236}">
                <a16:creationId xmlns:a16="http://schemas.microsoft.com/office/drawing/2014/main" id="{96394B3A-7DBA-452A-8745-6C27FAB432EF}"/>
              </a:ext>
            </a:extLst>
          </p:cNvPr>
          <p:cNvPicPr>
            <a:picLocks noChangeAspect="1"/>
          </p:cNvPicPr>
          <p:nvPr/>
        </p:nvPicPr>
        <p:blipFill>
          <a:blip r:embed="rId4"/>
          <a:stretch>
            <a:fillRect/>
          </a:stretch>
        </p:blipFill>
        <p:spPr>
          <a:xfrm>
            <a:off x="6409010" y="4030304"/>
            <a:ext cx="3276600" cy="882378"/>
          </a:xfrm>
          <a:prstGeom prst="rect">
            <a:avLst/>
          </a:prstGeom>
        </p:spPr>
      </p:pic>
      <p:pic>
        <p:nvPicPr>
          <p:cNvPr id="16" name="Picture 15">
            <a:extLst>
              <a:ext uri="{FF2B5EF4-FFF2-40B4-BE49-F238E27FC236}">
                <a16:creationId xmlns:a16="http://schemas.microsoft.com/office/drawing/2014/main" id="{F8718755-AC4B-4F7E-9135-65BADA17C888}"/>
              </a:ext>
            </a:extLst>
          </p:cNvPr>
          <p:cNvPicPr>
            <a:picLocks noChangeAspect="1"/>
          </p:cNvPicPr>
          <p:nvPr/>
        </p:nvPicPr>
        <p:blipFill>
          <a:blip r:embed="rId5"/>
          <a:stretch>
            <a:fillRect/>
          </a:stretch>
        </p:blipFill>
        <p:spPr>
          <a:xfrm>
            <a:off x="6409010" y="2136940"/>
            <a:ext cx="3620891" cy="1077791"/>
          </a:xfrm>
          <a:prstGeom prst="rect">
            <a:avLst/>
          </a:prstGeom>
        </p:spPr>
      </p:pic>
    </p:spTree>
    <p:extLst>
      <p:ext uri="{BB962C8B-B14F-4D97-AF65-F5344CB8AC3E}">
        <p14:creationId xmlns:p14="http://schemas.microsoft.com/office/powerpoint/2010/main" val="423472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85736" y="39023"/>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dirty="0"/>
              <a:t>Python File read and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5" name="תיבת טקסט 4">
            <a:extLst>
              <a:ext uri="{FF2B5EF4-FFF2-40B4-BE49-F238E27FC236}">
                <a16:creationId xmlns:a16="http://schemas.microsoft.com/office/drawing/2014/main" id="{C13E4E1C-045C-229D-5D33-5EEEBB3A5DCD}"/>
              </a:ext>
            </a:extLst>
          </p:cNvPr>
          <p:cNvSpPr txBox="1"/>
          <p:nvPr/>
        </p:nvSpPr>
        <p:spPr>
          <a:xfrm>
            <a:off x="375985" y="1114867"/>
            <a:ext cx="8214561" cy="4524315"/>
          </a:xfrm>
          <a:prstGeom prst="rect">
            <a:avLst/>
          </a:prstGeom>
          <a:noFill/>
        </p:spPr>
        <p:txBody>
          <a:bodyPr wrap="square">
            <a:spAutoFit/>
          </a:bodyPr>
          <a:lstStyle/>
          <a:p>
            <a:pPr algn="l"/>
            <a:r>
              <a:rPr lang="en-US" sz="2400" b="0" i="0" dirty="0">
                <a:effectLst/>
                <a:latin typeface="euclid_circular_a"/>
              </a:rPr>
              <a:t>This method is not entirely safe. If an exception occurs when we are performing some operation with the file, the code exits without closing the file.</a:t>
            </a:r>
          </a:p>
          <a:p>
            <a:pPr algn="l"/>
            <a:r>
              <a:rPr lang="en-US" sz="2400" b="0" i="0" dirty="0">
                <a:effectLst/>
                <a:latin typeface="euclid_circular_a"/>
              </a:rPr>
              <a:t>A safer way is to use a </a:t>
            </a:r>
            <a:r>
              <a:rPr lang="en-US" sz="2400" b="0" i="0" u="none" strike="noStrike" dirty="0">
                <a:solidFill>
                  <a:srgbClr val="0556F3"/>
                </a:solidFill>
                <a:effectLst/>
                <a:latin typeface="euclid_circular_a"/>
                <a:hlinkClick r:id="rId2"/>
              </a:rPr>
              <a:t>try...finally</a:t>
            </a:r>
            <a:r>
              <a:rPr lang="en-US" sz="2400" b="0" i="0" dirty="0">
                <a:effectLst/>
                <a:latin typeface="euclid_circular_a"/>
              </a:rPr>
              <a:t> block.</a:t>
            </a:r>
          </a:p>
          <a:p>
            <a:pPr algn="l"/>
            <a:endParaRPr lang="en-US" sz="2400" dirty="0">
              <a:latin typeface="euclid_circular_a"/>
            </a:endParaRPr>
          </a:p>
          <a:p>
            <a:pPr algn="l"/>
            <a:endParaRPr lang="en-US" sz="2400" b="0" i="0" dirty="0">
              <a:effectLst/>
              <a:latin typeface="euclid_circular_a"/>
            </a:endParaRPr>
          </a:p>
          <a:p>
            <a:pPr algn="l"/>
            <a:endParaRPr lang="en-US" sz="2400" dirty="0">
              <a:latin typeface="euclid_circular_a"/>
            </a:endParaRPr>
          </a:p>
          <a:p>
            <a:pPr algn="l"/>
            <a:endParaRPr lang="en-US" sz="2400" b="0" i="0" dirty="0">
              <a:effectLst/>
              <a:latin typeface="euclid_circular_a"/>
            </a:endParaRPr>
          </a:p>
          <a:p>
            <a:pPr algn="l"/>
            <a:endParaRPr lang="en-US" sz="2400" dirty="0">
              <a:latin typeface="euclid_circular_a"/>
            </a:endParaRPr>
          </a:p>
          <a:p>
            <a:pPr algn="l"/>
            <a:endParaRPr lang="en-US" sz="2400" b="0" i="0" dirty="0">
              <a:effectLst/>
              <a:latin typeface="euclid_circular_a"/>
            </a:endParaRPr>
          </a:p>
          <a:p>
            <a:pPr algn="l"/>
            <a:r>
              <a:rPr lang="en-US" sz="2400" b="0" i="0" dirty="0">
                <a:effectLst/>
                <a:latin typeface="euclid_circular_a"/>
              </a:rPr>
              <a:t>This way, we are guaranteeing that the file is properly closed even if an exception is raised that causes program flow to stop.</a:t>
            </a:r>
          </a:p>
        </p:txBody>
      </p:sp>
      <p:pic>
        <p:nvPicPr>
          <p:cNvPr id="9" name="תמונה 8">
            <a:extLst>
              <a:ext uri="{FF2B5EF4-FFF2-40B4-BE49-F238E27FC236}">
                <a16:creationId xmlns:a16="http://schemas.microsoft.com/office/drawing/2014/main" id="{6090114E-6147-C647-653D-385079E440C9}"/>
              </a:ext>
            </a:extLst>
          </p:cNvPr>
          <p:cNvPicPr>
            <a:picLocks noChangeAspect="1"/>
          </p:cNvPicPr>
          <p:nvPr/>
        </p:nvPicPr>
        <p:blipFill>
          <a:blip r:embed="rId3"/>
          <a:stretch>
            <a:fillRect/>
          </a:stretch>
        </p:blipFill>
        <p:spPr>
          <a:xfrm>
            <a:off x="375985" y="2684527"/>
            <a:ext cx="7625014" cy="1820455"/>
          </a:xfrm>
          <a:prstGeom prst="rect">
            <a:avLst/>
          </a:prstGeom>
        </p:spPr>
      </p:pic>
    </p:spTree>
    <p:extLst>
      <p:ext uri="{BB962C8B-B14F-4D97-AF65-F5344CB8AC3E}">
        <p14:creationId xmlns:p14="http://schemas.microsoft.com/office/powerpoint/2010/main" val="315145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85736" y="39023"/>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dirty="0"/>
              <a:t>Python File read and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3" name="Rectangle 1">
            <a:extLst>
              <a:ext uri="{FF2B5EF4-FFF2-40B4-BE49-F238E27FC236}">
                <a16:creationId xmlns:a16="http://schemas.microsoft.com/office/drawing/2014/main" id="{33E5E16F-17FB-D4E3-9830-46B5F92B47BA}"/>
              </a:ext>
            </a:extLst>
          </p:cNvPr>
          <p:cNvSpPr>
            <a:spLocks noChangeArrowheads="1"/>
          </p:cNvSpPr>
          <p:nvPr/>
        </p:nvSpPr>
        <p:spPr bwMode="auto">
          <a:xfrm>
            <a:off x="661737" y="1237977"/>
            <a:ext cx="8028665" cy="830997"/>
          </a:xfrm>
          <a:prstGeom prst="rect">
            <a:avLst/>
          </a:prstGeom>
          <a:noFill/>
          <a:ln>
            <a:noFill/>
          </a:ln>
          <a:effec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tx1"/>
                </a:solidFill>
                <a:effectLst/>
                <a:latin typeface="euclid_circular_a"/>
              </a:rPr>
              <a:t>The best way to close a file is by using the </a:t>
            </a:r>
            <a:r>
              <a:rPr kumimoji="0" lang="en-IL" altLang="en-IL" b="1" i="1" u="none" strike="noStrike" cap="none" normalizeH="0" baseline="0" dirty="0">
                <a:ln>
                  <a:noFill/>
                </a:ln>
                <a:solidFill>
                  <a:schemeClr val="tx1"/>
                </a:solidFill>
                <a:effectLst/>
                <a:latin typeface="Droid Sans Mono"/>
              </a:rPr>
              <a:t>with</a:t>
            </a:r>
            <a:r>
              <a:rPr kumimoji="0" lang="en-IL" altLang="en-IL" b="0" i="0" u="none" strike="noStrike" cap="none" normalizeH="0" baseline="0" dirty="0">
                <a:ln>
                  <a:noFill/>
                </a:ln>
                <a:solidFill>
                  <a:schemeClr val="tx1"/>
                </a:solidFill>
                <a:effectLst/>
                <a:latin typeface="euclid_circular_a"/>
              </a:rPr>
              <a:t> statement. </a:t>
            </a:r>
            <a:endParaRPr kumimoji="0" lang="en-US" altLang="en-IL"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tx1"/>
                </a:solidFill>
                <a:effectLst/>
                <a:latin typeface="euclid_circular_a"/>
              </a:rPr>
              <a:t>This ensures that the file is closed when the block inside the </a:t>
            </a:r>
            <a:r>
              <a:rPr kumimoji="0" lang="en-IL" altLang="en-IL" b="1" i="1" u="none" strike="noStrike" cap="none" normalizeH="0" baseline="0" dirty="0">
                <a:ln>
                  <a:noFill/>
                </a:ln>
                <a:solidFill>
                  <a:schemeClr val="tx1"/>
                </a:solidFill>
                <a:effectLst/>
                <a:latin typeface="Droid Sans Mono"/>
              </a:rPr>
              <a:t>with</a:t>
            </a:r>
            <a:r>
              <a:rPr kumimoji="0" lang="en-IL" altLang="en-IL" b="0" i="0" u="none" strike="noStrike" cap="none" normalizeH="0" baseline="0" dirty="0">
                <a:ln>
                  <a:noFill/>
                </a:ln>
                <a:solidFill>
                  <a:schemeClr val="tx1"/>
                </a:solidFill>
                <a:effectLst/>
                <a:latin typeface="euclid_circular_a"/>
              </a:rPr>
              <a:t> statement is exited.</a:t>
            </a:r>
            <a:endParaRPr kumimoji="0" lang="en-IL" altLang="en-I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b="0" i="0" u="none" strike="noStrike" cap="none" normalizeH="0" baseline="0" dirty="0">
                <a:ln>
                  <a:noFill/>
                </a:ln>
                <a:solidFill>
                  <a:schemeClr val="tx1"/>
                </a:solidFill>
                <a:effectLst/>
                <a:latin typeface="euclid_circular_a"/>
              </a:rPr>
              <a:t>We don't need to explicitly call the </a:t>
            </a:r>
            <a:r>
              <a:rPr kumimoji="0" lang="en-IL" altLang="en-IL" b="1" i="1" u="none" strike="noStrike" cap="none" normalizeH="0" baseline="0" dirty="0">
                <a:ln>
                  <a:noFill/>
                </a:ln>
                <a:solidFill>
                  <a:schemeClr val="tx1"/>
                </a:solidFill>
                <a:effectLst/>
                <a:latin typeface="Droid Sans Mono"/>
              </a:rPr>
              <a:t>close()</a:t>
            </a:r>
            <a:r>
              <a:rPr kumimoji="0" lang="en-IL" altLang="en-IL" b="1" i="1" u="none" strike="noStrike" cap="none" normalizeH="0" baseline="0" dirty="0">
                <a:ln>
                  <a:noFill/>
                </a:ln>
                <a:solidFill>
                  <a:schemeClr val="tx1"/>
                </a:solidFill>
                <a:effectLst/>
                <a:latin typeface="euclid_circular_a"/>
              </a:rPr>
              <a:t> </a:t>
            </a:r>
            <a:r>
              <a:rPr kumimoji="0" lang="en-IL" altLang="en-IL" b="0" i="0" u="none" strike="noStrike" cap="none" normalizeH="0" baseline="0" dirty="0">
                <a:ln>
                  <a:noFill/>
                </a:ln>
                <a:solidFill>
                  <a:schemeClr val="tx1"/>
                </a:solidFill>
                <a:effectLst/>
                <a:latin typeface="euclid_circular_a"/>
              </a:rPr>
              <a:t>method. It is done internally.</a:t>
            </a:r>
            <a:endParaRPr kumimoji="0" lang="en-IL" altLang="en-IL" b="0" i="0" u="none" strike="noStrike" cap="none" normalizeH="0" baseline="0" dirty="0">
              <a:ln>
                <a:noFill/>
              </a:ln>
              <a:solidFill>
                <a:schemeClr val="tx1"/>
              </a:solidFill>
              <a:effectLst/>
              <a:latin typeface="Arial" panose="020B0604020202020204" pitchFamily="34" charset="0"/>
            </a:endParaRPr>
          </a:p>
        </p:txBody>
      </p:sp>
      <p:pic>
        <p:nvPicPr>
          <p:cNvPr id="6" name="תמונה 5">
            <a:extLst>
              <a:ext uri="{FF2B5EF4-FFF2-40B4-BE49-F238E27FC236}">
                <a16:creationId xmlns:a16="http://schemas.microsoft.com/office/drawing/2014/main" id="{B7844F45-DB30-E944-DCC8-922D4FF5251F}"/>
              </a:ext>
            </a:extLst>
          </p:cNvPr>
          <p:cNvPicPr>
            <a:picLocks noChangeAspect="1"/>
          </p:cNvPicPr>
          <p:nvPr/>
        </p:nvPicPr>
        <p:blipFill>
          <a:blip r:embed="rId2"/>
          <a:stretch>
            <a:fillRect/>
          </a:stretch>
        </p:blipFill>
        <p:spPr>
          <a:xfrm>
            <a:off x="661737" y="2342710"/>
            <a:ext cx="7267054" cy="1145629"/>
          </a:xfrm>
          <a:prstGeom prst="rect">
            <a:avLst/>
          </a:prstGeom>
        </p:spPr>
      </p:pic>
    </p:spTree>
    <p:extLst>
      <p:ext uri="{BB962C8B-B14F-4D97-AF65-F5344CB8AC3E}">
        <p14:creationId xmlns:p14="http://schemas.microsoft.com/office/powerpoint/2010/main" val="398986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85736" y="39023"/>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dirty="0"/>
              <a:t>Python File read and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4" name="Rectangle 1">
            <a:extLst>
              <a:ext uri="{FF2B5EF4-FFF2-40B4-BE49-F238E27FC236}">
                <a16:creationId xmlns:a16="http://schemas.microsoft.com/office/drawing/2014/main" id="{DF9F396E-EF8A-003D-283A-FCADE2A9D4B7}"/>
              </a:ext>
            </a:extLst>
          </p:cNvPr>
          <p:cNvSpPr>
            <a:spLocks noChangeArrowheads="1"/>
          </p:cNvSpPr>
          <p:nvPr/>
        </p:nvSpPr>
        <p:spPr bwMode="auto">
          <a:xfrm>
            <a:off x="306421" y="1043407"/>
            <a:ext cx="11012137" cy="6278642"/>
          </a:xfrm>
          <a:prstGeom prst="rect">
            <a:avLst/>
          </a:prstGeom>
          <a:noFill/>
          <a:ln>
            <a:noFill/>
          </a:ln>
          <a:effec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400" b="0" i="0" u="none" strike="noStrike" cap="none" normalizeH="0" baseline="0" dirty="0">
                <a:ln>
                  <a:noFill/>
                </a:ln>
                <a:solidFill>
                  <a:schemeClr val="tx1"/>
                </a:solidFill>
                <a:effectLst/>
                <a:latin typeface="euclid_circular_a"/>
              </a:rPr>
              <a:t>In order to write into a file in Python, we need to open it in write </a:t>
            </a:r>
            <a:r>
              <a:rPr kumimoji="0" lang="en-IL" altLang="en-IL" sz="2400" b="1" i="1" u="none" strike="noStrike" cap="none" normalizeH="0" baseline="0" dirty="0">
                <a:ln>
                  <a:noFill/>
                </a:ln>
                <a:solidFill>
                  <a:schemeClr val="tx1"/>
                </a:solidFill>
                <a:effectLst/>
                <a:latin typeface="Droid Sans Mono"/>
              </a:rPr>
              <a:t>w</a:t>
            </a:r>
            <a:r>
              <a:rPr kumimoji="0" lang="en-IL" altLang="en-IL" sz="2400" b="0" i="0" u="none" strike="noStrike" cap="none" normalizeH="0" baseline="0" dirty="0">
                <a:ln>
                  <a:noFill/>
                </a:ln>
                <a:solidFill>
                  <a:schemeClr val="tx1"/>
                </a:solidFill>
                <a:effectLst/>
                <a:latin typeface="euclid_circular_a"/>
              </a:rPr>
              <a:t>, append </a:t>
            </a:r>
            <a:r>
              <a:rPr kumimoji="0" lang="en-IL" altLang="en-IL" sz="2400" b="1" i="1" u="none" strike="noStrike" cap="none" normalizeH="0" baseline="0" dirty="0">
                <a:ln>
                  <a:noFill/>
                </a:ln>
                <a:solidFill>
                  <a:schemeClr val="tx1"/>
                </a:solidFill>
                <a:effectLst/>
                <a:latin typeface="Droid Sans Mono"/>
              </a:rPr>
              <a:t>a</a:t>
            </a:r>
            <a:r>
              <a:rPr kumimoji="0" lang="en-IL" altLang="en-IL" sz="2400" b="0" i="0" u="none" strike="noStrike" cap="none" normalizeH="0" baseline="0" dirty="0">
                <a:ln>
                  <a:noFill/>
                </a:ln>
                <a:solidFill>
                  <a:schemeClr val="tx1"/>
                </a:solidFill>
                <a:effectLst/>
                <a:latin typeface="euclid_circular_a"/>
              </a:rPr>
              <a:t> or exclusive creation </a:t>
            </a:r>
            <a:r>
              <a:rPr kumimoji="0" lang="en-IL" altLang="en-IL" sz="2400" b="1" i="1" u="none" strike="noStrike" cap="none" normalizeH="0" baseline="0" dirty="0">
                <a:ln>
                  <a:noFill/>
                </a:ln>
                <a:solidFill>
                  <a:schemeClr val="tx1"/>
                </a:solidFill>
                <a:effectLst/>
                <a:latin typeface="Droid Sans Mono"/>
              </a:rPr>
              <a:t>x</a:t>
            </a:r>
            <a:r>
              <a:rPr kumimoji="0" lang="en-IL" altLang="en-IL" sz="2400" b="0" i="0" u="none" strike="noStrike" cap="none" normalizeH="0" baseline="0" dirty="0">
                <a:ln>
                  <a:noFill/>
                </a:ln>
                <a:solidFill>
                  <a:schemeClr val="tx1"/>
                </a:solidFill>
                <a:effectLst/>
                <a:latin typeface="euclid_circular_a"/>
              </a:rPr>
              <a:t> mode.</a:t>
            </a:r>
            <a:endParaRPr kumimoji="0" lang="en-IL" altLang="en-IL"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400" b="0" i="0" u="none" strike="noStrike" cap="none" normalizeH="0" baseline="0" dirty="0">
                <a:ln>
                  <a:noFill/>
                </a:ln>
                <a:solidFill>
                  <a:schemeClr val="tx1"/>
                </a:solidFill>
                <a:effectLst/>
                <a:latin typeface="euclid_circular_a"/>
              </a:rPr>
              <a:t>We need to be careful with the </a:t>
            </a:r>
            <a:r>
              <a:rPr kumimoji="0" lang="en-IL" altLang="en-IL" sz="2400" b="1" i="1" u="none" strike="noStrike" cap="none" normalizeH="0" baseline="0" dirty="0">
                <a:ln>
                  <a:noFill/>
                </a:ln>
                <a:solidFill>
                  <a:schemeClr val="tx1"/>
                </a:solidFill>
                <a:effectLst/>
                <a:latin typeface="Droid Sans Mono"/>
              </a:rPr>
              <a:t>w</a:t>
            </a:r>
            <a:r>
              <a:rPr kumimoji="0" lang="en-IL" altLang="en-IL" sz="2400" b="0" i="0" u="none" strike="noStrike" cap="none" normalizeH="0" baseline="0" dirty="0">
                <a:ln>
                  <a:noFill/>
                </a:ln>
                <a:solidFill>
                  <a:schemeClr val="tx1"/>
                </a:solidFill>
                <a:effectLst/>
                <a:latin typeface="euclid_circular_a"/>
              </a:rPr>
              <a:t> mode, as it will </a:t>
            </a:r>
            <a:r>
              <a:rPr kumimoji="0" lang="en-IL" altLang="en-IL" sz="2400" b="1" i="0" u="none" strike="noStrike" cap="none" normalizeH="0" baseline="0" dirty="0">
                <a:ln>
                  <a:noFill/>
                </a:ln>
                <a:solidFill>
                  <a:schemeClr val="tx1"/>
                </a:solidFill>
                <a:effectLst/>
                <a:latin typeface="euclid_circular_a"/>
              </a:rPr>
              <a:t>overwrite</a:t>
            </a:r>
            <a:r>
              <a:rPr kumimoji="0" lang="en-IL" altLang="en-IL" sz="2400" b="0" i="0" u="none" strike="noStrike" cap="none" normalizeH="0" baseline="0" dirty="0">
                <a:ln>
                  <a:noFill/>
                </a:ln>
                <a:solidFill>
                  <a:schemeClr val="tx1"/>
                </a:solidFill>
                <a:effectLst/>
                <a:latin typeface="euclid_circular_a"/>
              </a:rPr>
              <a:t> into the file if it already exists. Due to this, all the previous data are erased.</a:t>
            </a:r>
            <a:endParaRPr kumimoji="0" lang="en-IL" altLang="en-IL"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400" b="0" i="0" u="none" strike="noStrike" cap="none" normalizeH="0" baseline="0" dirty="0">
                <a:ln>
                  <a:noFill/>
                </a:ln>
                <a:solidFill>
                  <a:schemeClr val="tx1"/>
                </a:solidFill>
                <a:effectLst/>
                <a:latin typeface="euclid_circular_a"/>
              </a:rPr>
              <a:t>Writing a string or sequence of bytes (for binary files) is done using the </a:t>
            </a:r>
            <a:r>
              <a:rPr kumimoji="0" lang="en-IL" altLang="en-IL" sz="2400" b="1" i="1" u="none" strike="noStrike" cap="none" normalizeH="0" baseline="0" dirty="0">
                <a:ln>
                  <a:noFill/>
                </a:ln>
                <a:solidFill>
                  <a:schemeClr val="tx1"/>
                </a:solidFill>
                <a:effectLst/>
                <a:latin typeface="Droid Sans Mono"/>
              </a:rPr>
              <a:t>write()</a:t>
            </a:r>
            <a:r>
              <a:rPr kumimoji="0" lang="en-IL" altLang="en-IL" sz="2400" b="1" i="1" u="none" strike="noStrike" cap="none" normalizeH="0" baseline="0" dirty="0">
                <a:ln>
                  <a:noFill/>
                </a:ln>
                <a:solidFill>
                  <a:schemeClr val="tx1"/>
                </a:solidFill>
                <a:effectLst/>
                <a:latin typeface="euclid_circular_a"/>
              </a:rPr>
              <a:t> </a:t>
            </a:r>
            <a:r>
              <a:rPr kumimoji="0" lang="en-IL" altLang="en-IL" sz="2400" b="0" i="0" u="none" strike="noStrike" cap="none" normalizeH="0" baseline="0" dirty="0">
                <a:ln>
                  <a:noFill/>
                </a:ln>
                <a:solidFill>
                  <a:schemeClr val="tx1"/>
                </a:solidFill>
                <a:effectLst/>
                <a:latin typeface="euclid_circular_a"/>
              </a:rPr>
              <a:t>method. This method returns the number of characters written to the file.</a:t>
            </a:r>
            <a:endParaRPr kumimoji="0" lang="en-US" altLang="en-IL"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IL"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4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IL"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4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IL"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400" b="0" i="0" u="none" strike="noStrike" cap="none" normalizeH="0" baseline="0" dirty="0">
                <a:ln>
                  <a:noFill/>
                </a:ln>
                <a:solidFill>
                  <a:schemeClr val="tx1"/>
                </a:solidFill>
                <a:effectLst/>
                <a:latin typeface="euclid_circular_a"/>
              </a:rPr>
              <a:t>This program will create a new file named</a:t>
            </a:r>
            <a:r>
              <a:rPr kumimoji="0" lang="en-IL" altLang="en-IL" sz="2400" b="1" i="1" u="none" strike="noStrike" cap="none" normalizeH="0" baseline="0" dirty="0">
                <a:ln>
                  <a:noFill/>
                </a:ln>
                <a:solidFill>
                  <a:schemeClr val="tx1"/>
                </a:solidFill>
                <a:effectLst/>
                <a:latin typeface="euclid_circular_a"/>
              </a:rPr>
              <a:t> </a:t>
            </a:r>
            <a:r>
              <a:rPr kumimoji="0" lang="en-IL" altLang="en-IL" sz="2400" b="1" i="1" u="none" strike="noStrike" cap="none" normalizeH="0" baseline="0" dirty="0">
                <a:ln>
                  <a:noFill/>
                </a:ln>
                <a:solidFill>
                  <a:schemeClr val="tx1"/>
                </a:solidFill>
                <a:effectLst/>
                <a:latin typeface="Droid Sans Mono"/>
              </a:rPr>
              <a:t>test.txt</a:t>
            </a:r>
            <a:r>
              <a:rPr kumimoji="0" lang="en-IL" altLang="en-IL" sz="2400" b="1" i="1" u="none" strike="noStrike" cap="none" normalizeH="0" baseline="0" dirty="0">
                <a:ln>
                  <a:noFill/>
                </a:ln>
                <a:solidFill>
                  <a:schemeClr val="tx1"/>
                </a:solidFill>
                <a:effectLst/>
                <a:latin typeface="euclid_circular_a"/>
              </a:rPr>
              <a:t> </a:t>
            </a:r>
            <a:r>
              <a:rPr kumimoji="0" lang="en-IL" altLang="en-IL" sz="2400" b="0" i="0" u="none" strike="noStrike" cap="none" normalizeH="0" baseline="0" dirty="0">
                <a:ln>
                  <a:noFill/>
                </a:ln>
                <a:solidFill>
                  <a:schemeClr val="tx1"/>
                </a:solidFill>
                <a:effectLst/>
                <a:latin typeface="euclid_circular_a"/>
              </a:rPr>
              <a:t>in the current directory if it does not exist. If it does exist, it is overwritten.</a:t>
            </a:r>
            <a:endParaRPr kumimoji="0" lang="en-IL" altLang="en-IL"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400" b="0" i="0" u="none" strike="noStrike" cap="none" normalizeH="0" baseline="0" dirty="0">
                <a:ln>
                  <a:noFill/>
                </a:ln>
                <a:solidFill>
                  <a:schemeClr val="tx1"/>
                </a:solidFill>
                <a:effectLst/>
                <a:latin typeface="euclid_circular_a"/>
              </a:rPr>
              <a:t>We must include the newline characters ourselves to distinguish the different lines.</a:t>
            </a:r>
            <a:endParaRPr kumimoji="0" lang="en-IL" altLang="en-IL"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4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IL" sz="24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2400" b="0" i="0" u="none" strike="noStrike" cap="none" normalizeH="0" baseline="0" dirty="0">
              <a:ln>
                <a:noFill/>
              </a:ln>
              <a:solidFill>
                <a:schemeClr val="tx1"/>
              </a:solidFill>
              <a:effectLst/>
              <a:latin typeface="Arial" panose="020B0604020202020204" pitchFamily="34" charset="0"/>
            </a:endParaRPr>
          </a:p>
        </p:txBody>
      </p:sp>
      <p:pic>
        <p:nvPicPr>
          <p:cNvPr id="7" name="תמונה 6">
            <a:extLst>
              <a:ext uri="{FF2B5EF4-FFF2-40B4-BE49-F238E27FC236}">
                <a16:creationId xmlns:a16="http://schemas.microsoft.com/office/drawing/2014/main" id="{1C83D203-1E1D-7C81-5281-DB5751E102BB}"/>
              </a:ext>
            </a:extLst>
          </p:cNvPr>
          <p:cNvPicPr>
            <a:picLocks noChangeAspect="1"/>
          </p:cNvPicPr>
          <p:nvPr/>
        </p:nvPicPr>
        <p:blipFill>
          <a:blip r:embed="rId2"/>
          <a:stretch>
            <a:fillRect/>
          </a:stretch>
        </p:blipFill>
        <p:spPr>
          <a:xfrm>
            <a:off x="226064" y="3337624"/>
            <a:ext cx="6950388" cy="1690208"/>
          </a:xfrm>
          <a:prstGeom prst="rect">
            <a:avLst/>
          </a:prstGeom>
        </p:spPr>
      </p:pic>
    </p:spTree>
    <p:extLst>
      <p:ext uri="{BB962C8B-B14F-4D97-AF65-F5344CB8AC3E}">
        <p14:creationId xmlns:p14="http://schemas.microsoft.com/office/powerpoint/2010/main" val="84390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85736" y="39023"/>
            <a:ext cx="10210800"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3200">
                <a:cs typeface="Trebuchet MS"/>
              </a:defRPr>
            </a:lvl1pPr>
          </a:lstStyle>
          <a:p>
            <a:r>
              <a:rPr lang="en-US" sz="4000" dirty="0"/>
              <a:t>Python File read and Write</a:t>
            </a:r>
          </a:p>
        </p:txBody>
      </p:sp>
      <p:sp>
        <p:nvSpPr>
          <p:cNvPr id="8" name="object 3">
            <a:extLst>
              <a:ext uri="{FF2B5EF4-FFF2-40B4-BE49-F238E27FC236}">
                <a16:creationId xmlns:a16="http://schemas.microsoft.com/office/drawing/2014/main" id="{F616E044-87B4-4BFF-A22F-890CA709EC6C}"/>
              </a:ext>
            </a:extLst>
          </p:cNvPr>
          <p:cNvSpPr txBox="1"/>
          <p:nvPr/>
        </p:nvSpPr>
        <p:spPr>
          <a:xfrm>
            <a:off x="2895600" y="609600"/>
            <a:ext cx="8561705" cy="228268"/>
          </a:xfrm>
          <a:prstGeom prst="rect">
            <a:avLst/>
          </a:prstGeom>
        </p:spPr>
        <p:txBody>
          <a:bodyPr vert="horz" wrap="square" lIns="0" tIns="12700" rIns="0" bIns="0" rtlCol="0">
            <a:spAutoFit/>
          </a:bodyPr>
          <a:lstStyle/>
          <a:p>
            <a:pPr algn="l" fontAlgn="base"/>
            <a:endParaRPr lang="en-US" sz="1400" b="1" i="0" dirty="0">
              <a:effectLst/>
              <a:latin typeface="var(--font-din)"/>
            </a:endParaRPr>
          </a:p>
        </p:txBody>
      </p:sp>
      <p:sp>
        <p:nvSpPr>
          <p:cNvPr id="3" name="Rectangle 1">
            <a:extLst>
              <a:ext uri="{FF2B5EF4-FFF2-40B4-BE49-F238E27FC236}">
                <a16:creationId xmlns:a16="http://schemas.microsoft.com/office/drawing/2014/main" id="{103AADA8-55F1-DD68-4D39-C366AA6616B4}"/>
              </a:ext>
            </a:extLst>
          </p:cNvPr>
          <p:cNvSpPr>
            <a:spLocks noChangeArrowheads="1"/>
          </p:cNvSpPr>
          <p:nvPr/>
        </p:nvSpPr>
        <p:spPr bwMode="auto">
          <a:xfrm>
            <a:off x="220578" y="1078318"/>
            <a:ext cx="11694695" cy="5663089"/>
          </a:xfrm>
          <a:prstGeom prst="rect">
            <a:avLst/>
          </a:prstGeom>
          <a:noFill/>
          <a:ln>
            <a:noFill/>
          </a:ln>
          <a:effec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000" b="0" i="0" u="none" strike="noStrike" cap="none" normalizeH="0" baseline="0" dirty="0">
                <a:ln>
                  <a:noFill/>
                </a:ln>
                <a:solidFill>
                  <a:schemeClr val="tx1"/>
                </a:solidFill>
                <a:effectLst/>
                <a:latin typeface="euclid_circular_a"/>
              </a:rPr>
              <a:t>To read a file in Python, we must open the file in reading </a:t>
            </a:r>
            <a:r>
              <a:rPr kumimoji="0" lang="en-IL" altLang="en-IL" sz="2000" b="1" i="1" u="none" strike="noStrike" cap="none" normalizeH="0" baseline="0" dirty="0">
                <a:ln>
                  <a:noFill/>
                </a:ln>
                <a:solidFill>
                  <a:schemeClr val="tx1"/>
                </a:solidFill>
                <a:effectLst/>
                <a:latin typeface="Droid Sans Mono"/>
              </a:rPr>
              <a:t>r</a:t>
            </a:r>
            <a:r>
              <a:rPr kumimoji="0" lang="en-IL" altLang="en-IL" sz="2000" b="0" i="0" u="none" strike="noStrike" cap="none" normalizeH="0" baseline="0" dirty="0">
                <a:ln>
                  <a:noFill/>
                </a:ln>
                <a:solidFill>
                  <a:schemeClr val="tx1"/>
                </a:solidFill>
                <a:effectLst/>
                <a:latin typeface="euclid_circular_a"/>
              </a:rPr>
              <a:t> mode.</a:t>
            </a:r>
            <a:endParaRPr kumimoji="0" lang="en-IL" altLang="en-I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000" b="0" i="0" u="none" strike="noStrike" cap="none" normalizeH="0" baseline="0" dirty="0">
                <a:ln>
                  <a:noFill/>
                </a:ln>
                <a:solidFill>
                  <a:schemeClr val="tx1"/>
                </a:solidFill>
                <a:effectLst/>
                <a:latin typeface="euclid_circular_a"/>
              </a:rPr>
              <a:t>There are various methods available for this purpose. We can use the </a:t>
            </a:r>
            <a:r>
              <a:rPr kumimoji="0" lang="en-IL" altLang="en-IL" sz="2000" b="1" i="1" u="none" strike="noStrike" cap="none" normalizeH="0" baseline="0" dirty="0">
                <a:ln>
                  <a:noFill/>
                </a:ln>
                <a:solidFill>
                  <a:schemeClr val="tx1"/>
                </a:solidFill>
                <a:effectLst/>
                <a:latin typeface="Droid Sans Mono"/>
              </a:rPr>
              <a:t>read(size)</a:t>
            </a:r>
            <a:r>
              <a:rPr kumimoji="0" lang="en-IL" altLang="en-IL" sz="2000" b="1" i="1" u="none" strike="noStrike" cap="none" normalizeH="0" baseline="0" dirty="0">
                <a:ln>
                  <a:noFill/>
                </a:ln>
                <a:solidFill>
                  <a:schemeClr val="tx1"/>
                </a:solidFill>
                <a:effectLst/>
                <a:latin typeface="euclid_circular_a"/>
              </a:rPr>
              <a:t> </a:t>
            </a:r>
            <a:r>
              <a:rPr kumimoji="0" lang="en-IL" altLang="en-IL" sz="2000" b="0" i="0" u="none" strike="noStrike" cap="none" normalizeH="0" baseline="0" dirty="0">
                <a:ln>
                  <a:noFill/>
                </a:ln>
                <a:solidFill>
                  <a:schemeClr val="tx1"/>
                </a:solidFill>
                <a:effectLst/>
                <a:latin typeface="euclid_circular_a"/>
              </a:rPr>
              <a:t>method to read in the </a:t>
            </a:r>
            <a:r>
              <a:rPr kumimoji="0" lang="en-IL" altLang="en-IL" sz="2000" b="1" i="1" u="none" strike="noStrike" cap="none" normalizeH="0" baseline="0" dirty="0">
                <a:ln>
                  <a:noFill/>
                </a:ln>
                <a:solidFill>
                  <a:schemeClr val="tx1"/>
                </a:solidFill>
                <a:effectLst/>
                <a:latin typeface="Droid Sans Mono"/>
              </a:rPr>
              <a:t>size</a:t>
            </a:r>
            <a:r>
              <a:rPr kumimoji="0" lang="en-IL" altLang="en-IL" sz="2000" b="0" i="0" u="none" strike="noStrike" cap="none" normalizeH="0" baseline="0" dirty="0">
                <a:ln>
                  <a:noFill/>
                </a:ln>
                <a:solidFill>
                  <a:schemeClr val="tx1"/>
                </a:solidFill>
                <a:effectLst/>
                <a:latin typeface="euclid_circular_a"/>
              </a:rPr>
              <a:t> number of data. If the </a:t>
            </a:r>
            <a:r>
              <a:rPr kumimoji="0" lang="en-IL" altLang="en-IL" sz="2000" b="1" i="1" u="none" strike="noStrike" cap="none" normalizeH="0" baseline="0" dirty="0">
                <a:ln>
                  <a:noFill/>
                </a:ln>
                <a:solidFill>
                  <a:schemeClr val="tx1"/>
                </a:solidFill>
                <a:effectLst/>
                <a:latin typeface="Droid Sans Mono"/>
              </a:rPr>
              <a:t>size</a:t>
            </a:r>
            <a:r>
              <a:rPr kumimoji="0" lang="en-IL" altLang="en-IL" sz="2000" b="0" i="0" u="none" strike="noStrike" cap="none" normalizeH="0" baseline="0" dirty="0">
                <a:ln>
                  <a:noFill/>
                </a:ln>
                <a:solidFill>
                  <a:schemeClr val="tx1"/>
                </a:solidFill>
                <a:effectLst/>
                <a:latin typeface="euclid_circular_a"/>
              </a:rPr>
              <a:t> parameter is not specified, it reads and returns up to the end of the file.</a:t>
            </a:r>
            <a:endParaRPr kumimoji="0" lang="en-IL" altLang="en-IL"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000" b="0" i="0" u="none" strike="noStrike" cap="none" normalizeH="0" baseline="0" dirty="0">
                <a:ln>
                  <a:noFill/>
                </a:ln>
                <a:solidFill>
                  <a:schemeClr val="tx1"/>
                </a:solidFill>
                <a:effectLst/>
                <a:latin typeface="euclid_circular_a"/>
              </a:rPr>
              <a:t>We can read the </a:t>
            </a:r>
            <a:r>
              <a:rPr kumimoji="0" lang="en-IL" altLang="en-IL" sz="2000" b="1" i="1" u="none" strike="noStrike" cap="none" normalizeH="0" baseline="0" dirty="0">
                <a:ln>
                  <a:noFill/>
                </a:ln>
                <a:solidFill>
                  <a:schemeClr val="tx1"/>
                </a:solidFill>
                <a:effectLst/>
                <a:latin typeface="Droid Sans Mono"/>
              </a:rPr>
              <a:t>text.txt</a:t>
            </a:r>
            <a:r>
              <a:rPr kumimoji="0" lang="en-IL" altLang="en-IL" sz="2000" b="1" i="1" u="none" strike="noStrike" cap="none" normalizeH="0" baseline="0" dirty="0">
                <a:ln>
                  <a:noFill/>
                </a:ln>
                <a:solidFill>
                  <a:schemeClr val="tx1"/>
                </a:solidFill>
                <a:effectLst/>
                <a:latin typeface="euclid_circular_a"/>
              </a:rPr>
              <a:t> </a:t>
            </a:r>
            <a:r>
              <a:rPr kumimoji="0" lang="en-IL" altLang="en-IL" sz="2000" b="0" i="0" u="none" strike="noStrike" cap="none" normalizeH="0" baseline="0" dirty="0">
                <a:ln>
                  <a:noFill/>
                </a:ln>
                <a:solidFill>
                  <a:schemeClr val="tx1"/>
                </a:solidFill>
                <a:effectLst/>
                <a:latin typeface="euclid_circular_a"/>
              </a:rPr>
              <a:t>file we wrote in the above section in the following way:</a:t>
            </a:r>
            <a:endParaRPr kumimoji="0" lang="en-US" altLang="en-IL" sz="2000" b="0" i="0" u="none" strike="noStrike" cap="none" normalizeH="0" baseline="0" dirty="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0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0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0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0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0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0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0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000" dirty="0">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IL" sz="2000" dirty="0">
              <a:latin typeface="euclid_circular_a"/>
            </a:endParaRPr>
          </a:p>
          <a:p>
            <a:pPr defTabSz="914400"/>
            <a:endParaRPr kumimoji="0" lang="en-IL" altLang="en-IL" sz="2800" b="0" i="0" u="none" strike="noStrike" cap="none" normalizeH="0" baseline="0" dirty="0">
              <a:ln>
                <a:noFill/>
              </a:ln>
              <a:solidFill>
                <a:schemeClr val="tx1"/>
              </a:solidFill>
              <a:effectLst/>
              <a:latin typeface="Arial" panose="020B0604020202020204" pitchFamily="34" charset="0"/>
            </a:endParaRPr>
          </a:p>
          <a:p>
            <a:pPr defTabSz="914400"/>
            <a:endParaRPr kumimoji="0" lang="en-US" altLang="en-IL" sz="2000" b="0" i="0" u="none" strike="noStrike" cap="none" normalizeH="0" baseline="0" dirty="0">
              <a:ln>
                <a:noFill/>
              </a:ln>
              <a:solidFill>
                <a:schemeClr val="tx1"/>
              </a:solidFill>
              <a:effectLst/>
              <a:latin typeface="euclid_circular_a"/>
            </a:endParaRPr>
          </a:p>
          <a:p>
            <a:pPr defTabSz="914400"/>
            <a:r>
              <a:rPr kumimoji="0" lang="en-IL" altLang="en-IL" sz="2000" b="0" i="0" u="none" strike="noStrike" cap="none" normalizeH="0" baseline="0" dirty="0">
                <a:ln>
                  <a:noFill/>
                </a:ln>
                <a:solidFill>
                  <a:schemeClr val="tx1"/>
                </a:solidFill>
                <a:effectLst/>
                <a:latin typeface="euclid_circular_a"/>
              </a:rPr>
              <a:t>Alternatively, we can use the </a:t>
            </a:r>
            <a:r>
              <a:rPr kumimoji="0" lang="en-IL" altLang="en-IL" sz="2000" b="1" i="1" u="none" strike="noStrike" cap="none" normalizeH="0" baseline="0" dirty="0" err="1">
                <a:ln>
                  <a:noFill/>
                </a:ln>
                <a:solidFill>
                  <a:schemeClr val="tx1"/>
                </a:solidFill>
                <a:effectLst/>
                <a:latin typeface="Droid Sans Mono"/>
              </a:rPr>
              <a:t>readline</a:t>
            </a:r>
            <a:r>
              <a:rPr kumimoji="0" lang="en-IL" altLang="en-IL" sz="2000" b="1" i="1" u="none" strike="noStrike" cap="none" normalizeH="0" baseline="0" dirty="0">
                <a:ln>
                  <a:noFill/>
                </a:ln>
                <a:solidFill>
                  <a:schemeClr val="tx1"/>
                </a:solidFill>
                <a:effectLst/>
                <a:latin typeface="Droid Sans Mono"/>
              </a:rPr>
              <a:t>()</a:t>
            </a:r>
            <a:r>
              <a:rPr kumimoji="0" lang="en-IL" altLang="en-IL" sz="2000" b="1" i="1" u="none" strike="noStrike" cap="none" normalizeH="0" baseline="0" dirty="0">
                <a:ln>
                  <a:noFill/>
                </a:ln>
                <a:solidFill>
                  <a:schemeClr val="tx1"/>
                </a:solidFill>
                <a:effectLst/>
                <a:latin typeface="euclid_circular_a"/>
              </a:rPr>
              <a:t> </a:t>
            </a:r>
            <a:r>
              <a:rPr kumimoji="0" lang="en-IL" altLang="en-IL" sz="2000" b="0" i="0" u="none" strike="noStrike" cap="none" normalizeH="0" baseline="0" dirty="0">
                <a:ln>
                  <a:noFill/>
                </a:ln>
                <a:solidFill>
                  <a:schemeClr val="tx1"/>
                </a:solidFill>
                <a:effectLst/>
                <a:latin typeface="euclid_circular_a"/>
              </a:rPr>
              <a:t>method to read individual lines of a file. </a:t>
            </a:r>
            <a:endParaRPr kumimoji="0" lang="en-US" altLang="en-IL" sz="2000" b="0" i="0" u="none" strike="noStrike" cap="none" normalizeH="0" baseline="0" dirty="0">
              <a:ln>
                <a:noFill/>
              </a:ln>
              <a:solidFill>
                <a:schemeClr val="tx1"/>
              </a:solidFill>
              <a:effectLst/>
              <a:latin typeface="euclid_circular_a"/>
            </a:endParaRPr>
          </a:p>
          <a:p>
            <a:pPr defTabSz="914400"/>
            <a:r>
              <a:rPr kumimoji="0" lang="en-IL" altLang="en-IL" sz="2000" b="0" i="0" u="none" strike="noStrike" cap="none" normalizeH="0" baseline="0" dirty="0">
                <a:ln>
                  <a:noFill/>
                </a:ln>
                <a:solidFill>
                  <a:schemeClr val="tx1"/>
                </a:solidFill>
                <a:effectLst/>
                <a:latin typeface="euclid_circular_a"/>
              </a:rPr>
              <a:t>This method reads a file till the newline, including the newline character.</a:t>
            </a:r>
            <a:r>
              <a:rPr kumimoji="0" lang="en-IL" altLang="en-IL" sz="1050" b="0" i="0" u="none" strike="noStrike" cap="none" normalizeH="0" baseline="0" dirty="0">
                <a:ln>
                  <a:noFill/>
                </a:ln>
                <a:solidFill>
                  <a:schemeClr val="tx1"/>
                </a:solidFill>
                <a:effectLst/>
              </a:rPr>
              <a:t> </a:t>
            </a:r>
            <a:endParaRPr kumimoji="0" lang="en-IL" altLang="en-IL"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2000" b="0" i="0" u="none" strike="noStrike" cap="none" normalizeH="0" baseline="0" dirty="0">
              <a:ln>
                <a:noFill/>
              </a:ln>
              <a:solidFill>
                <a:schemeClr val="tx1"/>
              </a:solidFill>
              <a:effectLst/>
              <a:latin typeface="Arial" panose="020B0604020202020204" pitchFamily="34" charset="0"/>
            </a:endParaRPr>
          </a:p>
        </p:txBody>
      </p:sp>
      <p:pic>
        <p:nvPicPr>
          <p:cNvPr id="6" name="תמונה 5">
            <a:extLst>
              <a:ext uri="{FF2B5EF4-FFF2-40B4-BE49-F238E27FC236}">
                <a16:creationId xmlns:a16="http://schemas.microsoft.com/office/drawing/2014/main" id="{E83CB118-B679-F5B9-1598-C6F3C412281A}"/>
              </a:ext>
            </a:extLst>
          </p:cNvPr>
          <p:cNvPicPr>
            <a:picLocks noChangeAspect="1"/>
          </p:cNvPicPr>
          <p:nvPr/>
        </p:nvPicPr>
        <p:blipFill>
          <a:blip r:embed="rId2"/>
          <a:stretch>
            <a:fillRect/>
          </a:stretch>
        </p:blipFill>
        <p:spPr>
          <a:xfrm>
            <a:off x="276727" y="2494048"/>
            <a:ext cx="5414562" cy="3078868"/>
          </a:xfrm>
          <a:prstGeom prst="rect">
            <a:avLst/>
          </a:prstGeom>
        </p:spPr>
      </p:pic>
      <p:sp>
        <p:nvSpPr>
          <p:cNvPr id="13" name="תיבת טקסט 12">
            <a:extLst>
              <a:ext uri="{FF2B5EF4-FFF2-40B4-BE49-F238E27FC236}">
                <a16:creationId xmlns:a16="http://schemas.microsoft.com/office/drawing/2014/main" id="{9E84D603-E249-78E2-073B-433BBDCAAB62}"/>
              </a:ext>
            </a:extLst>
          </p:cNvPr>
          <p:cNvSpPr txBox="1"/>
          <p:nvPr/>
        </p:nvSpPr>
        <p:spPr>
          <a:xfrm>
            <a:off x="5879431" y="2962197"/>
            <a:ext cx="4267199" cy="1323439"/>
          </a:xfrm>
          <a:prstGeom prst="rect">
            <a:avLst/>
          </a:prstGeom>
          <a:noFill/>
        </p:spPr>
        <p:txBody>
          <a:bodyPr wrap="square">
            <a:spAutoFit/>
          </a:bodyPr>
          <a:lstStyle/>
          <a:p>
            <a:pPr defTabSz="914400"/>
            <a:r>
              <a:rPr kumimoji="0" lang="en-IL" altLang="en-IL" sz="2000" b="0" i="0" u="none" strike="noStrike" cap="none" normalizeH="0" baseline="0" dirty="0">
                <a:ln>
                  <a:noFill/>
                </a:ln>
                <a:solidFill>
                  <a:schemeClr val="tx1"/>
                </a:solidFill>
                <a:effectLst/>
                <a:latin typeface="euclid_circular_a"/>
              </a:rPr>
              <a:t>We can see that the </a:t>
            </a:r>
            <a:r>
              <a:rPr kumimoji="0" lang="en-IL" altLang="en-IL" sz="2000" b="1" i="1" u="none" strike="noStrike" cap="none" normalizeH="0" baseline="0" dirty="0">
                <a:ln>
                  <a:noFill/>
                </a:ln>
                <a:solidFill>
                  <a:schemeClr val="tx1"/>
                </a:solidFill>
                <a:effectLst/>
                <a:latin typeface="Droid Sans Mono"/>
              </a:rPr>
              <a:t>read()</a:t>
            </a:r>
            <a:r>
              <a:rPr kumimoji="0" lang="en-IL" altLang="en-IL" sz="2000" b="1" i="1" u="none" strike="noStrike" cap="none" normalizeH="0" baseline="0" dirty="0">
                <a:ln>
                  <a:noFill/>
                </a:ln>
                <a:solidFill>
                  <a:schemeClr val="tx1"/>
                </a:solidFill>
                <a:effectLst/>
                <a:latin typeface="euclid_circular_a"/>
              </a:rPr>
              <a:t> </a:t>
            </a:r>
            <a:r>
              <a:rPr kumimoji="0" lang="en-IL" altLang="en-IL" sz="2000" b="0" i="0" u="none" strike="noStrike" cap="none" normalizeH="0" baseline="0" dirty="0">
                <a:ln>
                  <a:noFill/>
                </a:ln>
                <a:solidFill>
                  <a:schemeClr val="tx1"/>
                </a:solidFill>
                <a:effectLst/>
                <a:latin typeface="euclid_circular_a"/>
              </a:rPr>
              <a:t>method returns a newline as </a:t>
            </a:r>
            <a:r>
              <a:rPr kumimoji="0" lang="en-IL" altLang="en-IL" sz="2000" b="1" i="1" u="none" strike="noStrike" cap="none" normalizeH="0" baseline="0" dirty="0">
                <a:ln>
                  <a:noFill/>
                </a:ln>
                <a:solidFill>
                  <a:schemeClr val="tx1"/>
                </a:solidFill>
                <a:effectLst/>
                <a:latin typeface="Droid Sans Mono"/>
              </a:rPr>
              <a:t>'\n'</a:t>
            </a:r>
            <a:r>
              <a:rPr kumimoji="0" lang="en-IL" altLang="en-IL" sz="2000" b="0" i="0" u="none" strike="noStrike" cap="none" normalizeH="0" baseline="0" dirty="0">
                <a:ln>
                  <a:noFill/>
                </a:ln>
                <a:solidFill>
                  <a:schemeClr val="tx1"/>
                </a:solidFill>
                <a:effectLst/>
                <a:latin typeface="euclid_circular_a"/>
              </a:rPr>
              <a:t>. Once the end of the file is reached, we get an empty string on further reading.</a:t>
            </a:r>
            <a:r>
              <a:rPr kumimoji="0" lang="en-IL" altLang="en-IL" sz="2000" b="0" i="0" u="none" strike="noStrike" cap="none" normalizeH="0" baseline="0" dirty="0">
                <a:ln>
                  <a:noFill/>
                </a:ln>
                <a:solidFill>
                  <a:schemeClr val="tx1"/>
                </a:solidFill>
                <a:effectLst/>
              </a:rPr>
              <a:t> </a:t>
            </a:r>
            <a:endParaRPr kumimoji="0" lang="en-US" altLang="en-IL"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83989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8082</TotalTime>
  <Words>2795</Words>
  <Application>Microsoft Office PowerPoint</Application>
  <PresentationFormat>מסך רחב</PresentationFormat>
  <Paragraphs>528</Paragraphs>
  <Slides>35</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35</vt:i4>
      </vt:variant>
    </vt:vector>
  </HeadingPairs>
  <TitlesOfParts>
    <vt:vector size="41" baseType="lpstr">
      <vt:lpstr>Arial</vt:lpstr>
      <vt:lpstr>Century Gothic</vt:lpstr>
      <vt:lpstr>Droid Sans Mono</vt:lpstr>
      <vt:lpstr>euclid_circular_a</vt:lpstr>
      <vt:lpstr>var(--font-din)</vt:lpstr>
      <vt:lpstr>Mesh</vt:lpstr>
      <vt:lpstr>תכנות מונחה עצמים Python המשך </vt:lpstr>
      <vt:lpstr>נושאים להיום: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1</dc:title>
  <dc:creator>Itai Lashover</dc:creator>
  <cp:lastModifiedBy>Netanel Levine</cp:lastModifiedBy>
  <cp:revision>49</cp:revision>
  <cp:lastPrinted>2021-10-10T10:21:51Z</cp:lastPrinted>
  <dcterms:created xsi:type="dcterms:W3CDTF">2021-10-09T19:59:47Z</dcterms:created>
  <dcterms:modified xsi:type="dcterms:W3CDTF">2022-11-20T20:26:07Z</dcterms:modified>
</cp:coreProperties>
</file>