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60" r:id="rId5"/>
    <p:sldId id="265" r:id="rId6"/>
    <p:sldId id="263" r:id="rId7"/>
    <p:sldId id="262" r:id="rId8"/>
    <p:sldId id="264" r:id="rId9"/>
    <p:sldId id="259" r:id="rId10"/>
    <p:sldId id="261" r:id="rId11"/>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446" autoAdjust="0"/>
  </p:normalViewPr>
  <p:slideViewPr>
    <p:cSldViewPr snapToGrid="0">
      <p:cViewPr varScale="1">
        <p:scale>
          <a:sx n="102" d="100"/>
          <a:sy n="102" d="100"/>
        </p:scale>
        <p:origin x="91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2BB737-B3A0-4AEA-AFEF-24E763693F19}" type="datetimeFigureOut">
              <a:rPr lang="tr-TR" smtClean="0"/>
              <a:t>12.06.2019</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EB9B87-4EDC-4E17-9305-7BDD85ECA78C}" type="slidenum">
              <a:rPr lang="tr-TR" smtClean="0"/>
              <a:t>‹#›</a:t>
            </a:fld>
            <a:endParaRPr lang="tr-TR"/>
          </a:p>
        </p:txBody>
      </p:sp>
    </p:spTree>
    <p:extLst>
      <p:ext uri="{BB962C8B-B14F-4D97-AF65-F5344CB8AC3E}">
        <p14:creationId xmlns:p14="http://schemas.microsoft.com/office/powerpoint/2010/main" val="20578801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smtClean="0"/>
              <a:t>Model tabanlı test, test senaryolarının test edilen sistemin fonksiyonel yönlerini tanımlayan bir modelden türetildiği bir yazılım test tekniğidir.</a:t>
            </a:r>
          </a:p>
          <a:p>
            <a:r>
              <a:rPr lang="tr-TR" dirty="0" smtClean="0"/>
              <a:t>- Uluslararası</a:t>
            </a:r>
            <a:r>
              <a:rPr lang="tr-TR" baseline="0" dirty="0" smtClean="0"/>
              <a:t> yazılım test vasıflandırma merkezi tarafından uluslararası sertifika verilmekte</a:t>
            </a:r>
            <a:endParaRPr lang="tr-TR" dirty="0"/>
          </a:p>
        </p:txBody>
      </p:sp>
      <p:sp>
        <p:nvSpPr>
          <p:cNvPr id="4" name="Slide Number Placeholder 3"/>
          <p:cNvSpPr>
            <a:spLocks noGrp="1"/>
          </p:cNvSpPr>
          <p:nvPr>
            <p:ph type="sldNum" sz="quarter" idx="10"/>
          </p:nvPr>
        </p:nvSpPr>
        <p:spPr/>
        <p:txBody>
          <a:bodyPr/>
          <a:lstStyle/>
          <a:p>
            <a:fld id="{67EB9B87-4EDC-4E17-9305-7BDD85ECA78C}" type="slidenum">
              <a:rPr lang="tr-TR" smtClean="0"/>
              <a:t>2</a:t>
            </a:fld>
            <a:endParaRPr lang="tr-TR"/>
          </a:p>
        </p:txBody>
      </p:sp>
    </p:spTree>
    <p:extLst>
      <p:ext uri="{BB962C8B-B14F-4D97-AF65-F5344CB8AC3E}">
        <p14:creationId xmlns:p14="http://schemas.microsoft.com/office/powerpoint/2010/main" val="6201484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smtClean="0"/>
              <a:t>1 – Gereksinimlerden</a:t>
            </a:r>
            <a:r>
              <a:rPr lang="tr-TR" baseline="0" dirty="0" smtClean="0"/>
              <a:t> model üretme </a:t>
            </a:r>
          </a:p>
          <a:p>
            <a:r>
              <a:rPr lang="tr-TR" baseline="0" dirty="0" smtClean="0"/>
              <a:t>2-  üretilen modelden otomatik olarak soyut test </a:t>
            </a:r>
            <a:r>
              <a:rPr lang="tr-TR" baseline="0" dirty="0" err="1" smtClean="0"/>
              <a:t>case’lerin</a:t>
            </a:r>
            <a:r>
              <a:rPr lang="tr-TR" baseline="0" dirty="0" smtClean="0"/>
              <a:t> üretilmesi</a:t>
            </a:r>
          </a:p>
          <a:p>
            <a:r>
              <a:rPr lang="tr-TR" baseline="0" dirty="0" smtClean="0"/>
              <a:t>3-  soyut olarak üretilen test </a:t>
            </a:r>
            <a:r>
              <a:rPr lang="tr-TR" baseline="0" dirty="0" err="1" smtClean="0"/>
              <a:t>case:lerin</a:t>
            </a:r>
            <a:r>
              <a:rPr lang="tr-TR" baseline="0" dirty="0" smtClean="0"/>
              <a:t> somutlaştırılması</a:t>
            </a:r>
          </a:p>
          <a:p>
            <a:r>
              <a:rPr lang="tr-TR" baseline="0" dirty="0" smtClean="0"/>
              <a:t>4- test </a:t>
            </a:r>
            <a:r>
              <a:rPr lang="tr-TR" baseline="0" dirty="0" err="1" smtClean="0"/>
              <a:t>case’lerin</a:t>
            </a:r>
            <a:r>
              <a:rPr lang="tr-TR" baseline="0" dirty="0" smtClean="0"/>
              <a:t> çalıştırılması</a:t>
            </a:r>
          </a:p>
          <a:p>
            <a:r>
              <a:rPr lang="tr-TR" baseline="0" dirty="0" smtClean="0"/>
              <a:t>5- sonuç yorumlanması</a:t>
            </a:r>
            <a:endParaRPr lang="tr-TR" dirty="0"/>
          </a:p>
        </p:txBody>
      </p:sp>
      <p:sp>
        <p:nvSpPr>
          <p:cNvPr id="4" name="Slide Number Placeholder 3"/>
          <p:cNvSpPr>
            <a:spLocks noGrp="1"/>
          </p:cNvSpPr>
          <p:nvPr>
            <p:ph type="sldNum" sz="quarter" idx="10"/>
          </p:nvPr>
        </p:nvSpPr>
        <p:spPr/>
        <p:txBody>
          <a:bodyPr/>
          <a:lstStyle/>
          <a:p>
            <a:fld id="{67EB9B87-4EDC-4E17-9305-7BDD85ECA78C}" type="slidenum">
              <a:rPr lang="tr-TR" smtClean="0"/>
              <a:t>3</a:t>
            </a:fld>
            <a:endParaRPr lang="tr-TR"/>
          </a:p>
        </p:txBody>
      </p:sp>
    </p:spTree>
    <p:extLst>
      <p:ext uri="{BB962C8B-B14F-4D97-AF65-F5344CB8AC3E}">
        <p14:creationId xmlns:p14="http://schemas.microsoft.com/office/powerpoint/2010/main" val="3284791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smtClean="0"/>
              <a:t>-</a:t>
            </a:r>
            <a:r>
              <a:rPr lang="tr-TR" baseline="0" dirty="0" smtClean="0"/>
              <a:t> Test için iki yol bulunmakta bunlardan ilki online SUT ortamında test yapılırken test </a:t>
            </a:r>
            <a:r>
              <a:rPr lang="tr-TR" baseline="0" dirty="0" err="1" smtClean="0"/>
              <a:t>süites</a:t>
            </a:r>
            <a:r>
              <a:rPr lang="tr-TR" baseline="0" dirty="0" smtClean="0"/>
              <a:t> ‘in oluşması</a:t>
            </a:r>
          </a:p>
          <a:p>
            <a:r>
              <a:rPr lang="tr-TR" baseline="0" dirty="0" smtClean="0"/>
              <a:t>- İkinci yol offline önce </a:t>
            </a:r>
            <a:r>
              <a:rPr lang="tr-TR" baseline="0" dirty="0" err="1" smtClean="0"/>
              <a:t>tets</a:t>
            </a:r>
            <a:r>
              <a:rPr lang="tr-TR" baseline="0" dirty="0" smtClean="0"/>
              <a:t> </a:t>
            </a:r>
            <a:r>
              <a:rPr lang="tr-TR" baseline="0" dirty="0" err="1" smtClean="0"/>
              <a:t>suites</a:t>
            </a:r>
            <a:r>
              <a:rPr lang="tr-TR" baseline="0" dirty="0" smtClean="0"/>
              <a:t> oluşur sonra test koşulur. İki farklı test </a:t>
            </a:r>
            <a:r>
              <a:rPr lang="tr-TR" baseline="0" dirty="0" err="1" smtClean="0"/>
              <a:t>case</a:t>
            </a:r>
            <a:r>
              <a:rPr lang="tr-TR" baseline="0" dirty="0" smtClean="0"/>
              <a:t> üretilir biri bilgisayar tarafından işletilebilir diğeri insan tarafından okunabilirdir.</a:t>
            </a:r>
            <a:endParaRPr lang="tr-TR" dirty="0"/>
          </a:p>
        </p:txBody>
      </p:sp>
      <p:sp>
        <p:nvSpPr>
          <p:cNvPr id="4" name="Slide Number Placeholder 3"/>
          <p:cNvSpPr>
            <a:spLocks noGrp="1"/>
          </p:cNvSpPr>
          <p:nvPr>
            <p:ph type="sldNum" sz="quarter" idx="10"/>
          </p:nvPr>
        </p:nvSpPr>
        <p:spPr/>
        <p:txBody>
          <a:bodyPr/>
          <a:lstStyle/>
          <a:p>
            <a:fld id="{67EB9B87-4EDC-4E17-9305-7BDD85ECA78C}" type="slidenum">
              <a:rPr lang="tr-TR" smtClean="0"/>
              <a:t>4</a:t>
            </a:fld>
            <a:endParaRPr lang="tr-TR"/>
          </a:p>
        </p:txBody>
      </p:sp>
    </p:spTree>
    <p:extLst>
      <p:ext uri="{BB962C8B-B14F-4D97-AF65-F5344CB8AC3E}">
        <p14:creationId xmlns:p14="http://schemas.microsoft.com/office/powerpoint/2010/main" val="1013253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tr-TR" dirty="0" smtClean="0"/>
              <a:t>Sistem ve test gereksinimleri</a:t>
            </a:r>
            <a:r>
              <a:rPr lang="tr-TR" baseline="0" dirty="0" smtClean="0"/>
              <a:t> belirleme</a:t>
            </a:r>
          </a:p>
          <a:p>
            <a:pPr marL="171450" indent="-171450">
              <a:buFontTx/>
              <a:buChar char="-"/>
            </a:pPr>
            <a:r>
              <a:rPr lang="tr-TR" baseline="0" dirty="0" smtClean="0"/>
              <a:t>Model oluşturma offline sonrasında modele uygun test oluşturur ancak online da test sut içerisinde oluşur</a:t>
            </a:r>
            <a:endParaRPr lang="tr-TR" dirty="0"/>
          </a:p>
        </p:txBody>
      </p:sp>
      <p:sp>
        <p:nvSpPr>
          <p:cNvPr id="4" name="Slide Number Placeholder 3"/>
          <p:cNvSpPr>
            <a:spLocks noGrp="1"/>
          </p:cNvSpPr>
          <p:nvPr>
            <p:ph type="sldNum" sz="quarter" idx="10"/>
          </p:nvPr>
        </p:nvSpPr>
        <p:spPr/>
        <p:txBody>
          <a:bodyPr/>
          <a:lstStyle/>
          <a:p>
            <a:fld id="{67EB9B87-4EDC-4E17-9305-7BDD85ECA78C}" type="slidenum">
              <a:rPr lang="tr-TR" smtClean="0"/>
              <a:t>5</a:t>
            </a:fld>
            <a:endParaRPr lang="tr-TR"/>
          </a:p>
        </p:txBody>
      </p:sp>
    </p:spTree>
    <p:extLst>
      <p:ext uri="{BB962C8B-B14F-4D97-AF65-F5344CB8AC3E}">
        <p14:creationId xmlns:p14="http://schemas.microsoft.com/office/powerpoint/2010/main" val="20259496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smtClean="0"/>
              <a:t>- </a:t>
            </a:r>
            <a:r>
              <a:rPr lang="tr-TR" sz="1200" b="0" i="0" kern="1200" dirty="0" smtClean="0">
                <a:solidFill>
                  <a:schemeClr val="tx1"/>
                </a:solidFill>
                <a:effectLst/>
                <a:latin typeface="+mn-lt"/>
                <a:ea typeface="+mn-ea"/>
                <a:cs typeface="+mn-cs"/>
              </a:rPr>
              <a:t>sınırlı sayıda durumdan, durumlar arası geçişlerden ve eylemlerin birleşmesiyle oluşan davranışların bir modelidir.</a:t>
            </a:r>
            <a:endParaRPr lang="tr-TR" dirty="0"/>
          </a:p>
        </p:txBody>
      </p:sp>
      <p:sp>
        <p:nvSpPr>
          <p:cNvPr id="4" name="Slide Number Placeholder 3"/>
          <p:cNvSpPr>
            <a:spLocks noGrp="1"/>
          </p:cNvSpPr>
          <p:nvPr>
            <p:ph type="sldNum" sz="quarter" idx="10"/>
          </p:nvPr>
        </p:nvSpPr>
        <p:spPr/>
        <p:txBody>
          <a:bodyPr/>
          <a:lstStyle/>
          <a:p>
            <a:fld id="{67EB9B87-4EDC-4E17-9305-7BDD85ECA78C}" type="slidenum">
              <a:rPr lang="tr-TR" smtClean="0"/>
              <a:t>6</a:t>
            </a:fld>
            <a:endParaRPr lang="tr-TR"/>
          </a:p>
        </p:txBody>
      </p:sp>
    </p:spTree>
    <p:extLst>
      <p:ext uri="{BB962C8B-B14F-4D97-AF65-F5344CB8AC3E}">
        <p14:creationId xmlns:p14="http://schemas.microsoft.com/office/powerpoint/2010/main" val="8695546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tr-TR" sz="1200" b="0" i="0" kern="1200" dirty="0" err="1" smtClean="0">
                <a:solidFill>
                  <a:schemeClr val="tx1"/>
                </a:solidFill>
                <a:effectLst/>
                <a:latin typeface="+mn-lt"/>
                <a:ea typeface="+mn-ea"/>
                <a:cs typeface="+mn-cs"/>
              </a:rPr>
              <a:t>Markov</a:t>
            </a:r>
            <a:r>
              <a:rPr lang="tr-TR" sz="1200" b="0" i="0" kern="1200" dirty="0" smtClean="0">
                <a:solidFill>
                  <a:schemeClr val="tx1"/>
                </a:solidFill>
                <a:effectLst/>
                <a:latin typeface="+mn-lt"/>
                <a:ea typeface="+mn-ea"/>
                <a:cs typeface="+mn-cs"/>
              </a:rPr>
              <a:t> özelliğine sahip olmak, </a:t>
            </a:r>
            <a:r>
              <a:rPr lang="tr-TR" sz="1200" b="0" i="1" kern="1200" dirty="0" smtClean="0">
                <a:solidFill>
                  <a:schemeClr val="tx1"/>
                </a:solidFill>
                <a:effectLst/>
                <a:latin typeface="+mn-lt"/>
                <a:ea typeface="+mn-ea"/>
                <a:cs typeface="+mn-cs"/>
              </a:rPr>
              <a:t>mevcut durum verildiğinde</a:t>
            </a:r>
            <a:r>
              <a:rPr lang="tr-TR" sz="1200" b="0" i="0" kern="1200" dirty="0" smtClean="0">
                <a:solidFill>
                  <a:schemeClr val="tx1"/>
                </a:solidFill>
                <a:effectLst/>
                <a:latin typeface="+mn-lt"/>
                <a:ea typeface="+mn-ea"/>
                <a:cs typeface="+mn-cs"/>
              </a:rPr>
              <a:t>, gelecek durumların geçmiş durumlardan bağımsız olması anlamına gelir. </a:t>
            </a:r>
          </a:p>
          <a:p>
            <a:pPr marL="171450" indent="-171450">
              <a:buFontTx/>
              <a:buChar char="-"/>
            </a:pPr>
            <a:r>
              <a:rPr lang="tr-TR" sz="1200" b="0" i="0" kern="1200" dirty="0" err="1" smtClean="0">
                <a:solidFill>
                  <a:schemeClr val="tx1"/>
                </a:solidFill>
                <a:effectLst/>
                <a:latin typeface="+mn-lt"/>
                <a:ea typeface="+mn-ea"/>
                <a:cs typeface="+mn-cs"/>
              </a:rPr>
              <a:t>Markov</a:t>
            </a:r>
            <a:r>
              <a:rPr lang="tr-TR" sz="1200" b="0" i="0" kern="1200" dirty="0" smtClean="0">
                <a:solidFill>
                  <a:schemeClr val="tx1"/>
                </a:solidFill>
                <a:effectLst/>
                <a:latin typeface="+mn-lt"/>
                <a:ea typeface="+mn-ea"/>
                <a:cs typeface="+mn-cs"/>
              </a:rPr>
              <a:t> zinciri </a:t>
            </a:r>
            <a:r>
              <a:rPr lang="tr-TR" sz="1200" b="0" i="0" kern="1200" dirty="0" err="1" smtClean="0">
                <a:solidFill>
                  <a:schemeClr val="tx1"/>
                </a:solidFill>
                <a:effectLst/>
                <a:latin typeface="+mn-lt"/>
                <a:ea typeface="+mn-ea"/>
                <a:cs typeface="+mn-cs"/>
              </a:rPr>
              <a:t>state</a:t>
            </a:r>
            <a:r>
              <a:rPr lang="tr-TR" sz="1200" b="0" i="0" kern="1200" baseline="0" dirty="0" smtClean="0">
                <a:solidFill>
                  <a:schemeClr val="tx1"/>
                </a:solidFill>
                <a:effectLst/>
                <a:latin typeface="+mn-lt"/>
                <a:ea typeface="+mn-ea"/>
                <a:cs typeface="+mn-cs"/>
              </a:rPr>
              <a:t> </a:t>
            </a:r>
            <a:r>
              <a:rPr lang="tr-TR" sz="1200" b="0" i="0" kern="1200" baseline="0" dirty="0" err="1" smtClean="0">
                <a:solidFill>
                  <a:schemeClr val="tx1"/>
                </a:solidFill>
                <a:effectLst/>
                <a:latin typeface="+mn-lt"/>
                <a:ea typeface="+mn-ea"/>
                <a:cs typeface="+mn-cs"/>
              </a:rPr>
              <a:t>machine</a:t>
            </a:r>
            <a:r>
              <a:rPr lang="tr-TR" sz="1200" b="0" i="0" kern="1200" baseline="0" dirty="0" smtClean="0">
                <a:solidFill>
                  <a:schemeClr val="tx1"/>
                </a:solidFill>
                <a:effectLst/>
                <a:latin typeface="+mn-lt"/>
                <a:ea typeface="+mn-ea"/>
                <a:cs typeface="+mn-cs"/>
              </a:rPr>
              <a:t> kullanarak tüm senaryoların test edilmesini </a:t>
            </a:r>
            <a:r>
              <a:rPr lang="tr-TR" sz="1200" b="0" i="0" kern="1200" baseline="0" dirty="0" err="1" smtClean="0">
                <a:solidFill>
                  <a:schemeClr val="tx1"/>
                </a:solidFill>
                <a:effectLst/>
                <a:latin typeface="+mn-lt"/>
                <a:ea typeface="+mn-ea"/>
                <a:cs typeface="+mn-cs"/>
              </a:rPr>
              <a:t>operational</a:t>
            </a:r>
            <a:r>
              <a:rPr lang="tr-TR" sz="1200" b="0" i="0" kern="1200" baseline="0" dirty="0" smtClean="0">
                <a:solidFill>
                  <a:schemeClr val="tx1"/>
                </a:solidFill>
                <a:effectLst/>
                <a:latin typeface="+mn-lt"/>
                <a:ea typeface="+mn-ea"/>
                <a:cs typeface="+mn-cs"/>
              </a:rPr>
              <a:t> </a:t>
            </a:r>
            <a:r>
              <a:rPr lang="tr-TR" sz="1200" b="0" i="0" kern="1200" baseline="0" dirty="0" err="1" smtClean="0">
                <a:solidFill>
                  <a:schemeClr val="tx1"/>
                </a:solidFill>
                <a:effectLst/>
                <a:latin typeface="+mn-lt"/>
                <a:ea typeface="+mn-ea"/>
                <a:cs typeface="+mn-cs"/>
              </a:rPr>
              <a:t>profiles</a:t>
            </a:r>
            <a:r>
              <a:rPr lang="tr-TR" sz="1200" b="0" i="0" kern="1200" baseline="0" dirty="0" smtClean="0">
                <a:solidFill>
                  <a:schemeClr val="tx1"/>
                </a:solidFill>
                <a:effectLst/>
                <a:latin typeface="+mn-lt"/>
                <a:ea typeface="+mn-ea"/>
                <a:cs typeface="+mn-cs"/>
              </a:rPr>
              <a:t> kullanarak ise test durumlarını elde etmeyi sağlar</a:t>
            </a:r>
            <a:endParaRPr lang="tr-TR" sz="1200" b="0" i="0" kern="1200" dirty="0" smtClean="0">
              <a:solidFill>
                <a:schemeClr val="tx1"/>
              </a:solidFill>
              <a:effectLst/>
              <a:latin typeface="+mn-lt"/>
              <a:ea typeface="+mn-ea"/>
              <a:cs typeface="+mn-cs"/>
            </a:endParaRPr>
          </a:p>
          <a:p>
            <a:pPr marL="171450" indent="-171450">
              <a:buFontTx/>
              <a:buChar char="-"/>
            </a:pPr>
            <a:r>
              <a:rPr lang="tr-TR" sz="1200" b="0" i="0" kern="1200" dirty="0" smtClean="0">
                <a:solidFill>
                  <a:schemeClr val="tx1"/>
                </a:solidFill>
                <a:effectLst/>
                <a:latin typeface="+mn-lt"/>
                <a:ea typeface="+mn-ea"/>
                <a:cs typeface="+mn-cs"/>
              </a:rPr>
              <a:t>Örnek</a:t>
            </a:r>
            <a:r>
              <a:rPr lang="tr-TR" sz="1200" b="0" i="0" kern="1200" baseline="0" dirty="0" smtClean="0">
                <a:solidFill>
                  <a:schemeClr val="tx1"/>
                </a:solidFill>
                <a:effectLst/>
                <a:latin typeface="+mn-lt"/>
                <a:ea typeface="+mn-ea"/>
                <a:cs typeface="+mn-cs"/>
              </a:rPr>
              <a:t> </a:t>
            </a:r>
            <a:r>
              <a:rPr lang="tr-TR" sz="1200" b="0" i="0" kern="1200" dirty="0" err="1" smtClean="0">
                <a:solidFill>
                  <a:schemeClr val="tx1"/>
                </a:solidFill>
                <a:effectLst/>
                <a:latin typeface="+mn-lt"/>
                <a:ea typeface="+mn-ea"/>
                <a:cs typeface="+mn-cs"/>
              </a:rPr>
              <a:t>Markov</a:t>
            </a:r>
            <a:r>
              <a:rPr lang="tr-TR" sz="1200" b="0" i="0" kern="1200" dirty="0" smtClean="0">
                <a:solidFill>
                  <a:schemeClr val="tx1"/>
                </a:solidFill>
                <a:effectLst/>
                <a:latin typeface="+mn-lt"/>
                <a:ea typeface="+mn-ea"/>
                <a:cs typeface="+mn-cs"/>
              </a:rPr>
              <a:t> modelleri aynı zamanda kullanıcıların internet gezinti davranışlarını analiz etmek için de kullanılmıştır. Bir kullanıcının bir internet sayfasından web bağlantısı ile geçişi, birincil ya da ikincil </a:t>
            </a:r>
            <a:r>
              <a:rPr lang="tr-TR" sz="1200" b="0" i="0" kern="1200" dirty="0" err="1" smtClean="0">
                <a:solidFill>
                  <a:schemeClr val="tx1"/>
                </a:solidFill>
                <a:effectLst/>
                <a:latin typeface="+mn-lt"/>
                <a:ea typeface="+mn-ea"/>
                <a:cs typeface="+mn-cs"/>
              </a:rPr>
              <a:t>Markov</a:t>
            </a:r>
            <a:r>
              <a:rPr lang="tr-TR" sz="1200" b="0" i="0" kern="1200" dirty="0" smtClean="0">
                <a:solidFill>
                  <a:schemeClr val="tx1"/>
                </a:solidFill>
                <a:effectLst/>
                <a:latin typeface="+mn-lt"/>
                <a:ea typeface="+mn-ea"/>
                <a:cs typeface="+mn-cs"/>
              </a:rPr>
              <a:t> modelleri ile modellenebilir ve gelecekteki hareketleri öngörmede ve dolayısıyla internet sayfasını kullanıcı için kişiselleştirme de kullanılabilir.</a:t>
            </a:r>
            <a:endParaRPr lang="tr-TR" dirty="0"/>
          </a:p>
        </p:txBody>
      </p:sp>
      <p:sp>
        <p:nvSpPr>
          <p:cNvPr id="4" name="Slide Number Placeholder 3"/>
          <p:cNvSpPr>
            <a:spLocks noGrp="1"/>
          </p:cNvSpPr>
          <p:nvPr>
            <p:ph type="sldNum" sz="quarter" idx="10"/>
          </p:nvPr>
        </p:nvSpPr>
        <p:spPr/>
        <p:txBody>
          <a:bodyPr/>
          <a:lstStyle/>
          <a:p>
            <a:fld id="{67EB9B87-4EDC-4E17-9305-7BDD85ECA78C}" type="slidenum">
              <a:rPr lang="tr-TR" smtClean="0"/>
              <a:t>7</a:t>
            </a:fld>
            <a:endParaRPr lang="tr-TR"/>
          </a:p>
        </p:txBody>
      </p:sp>
    </p:spTree>
    <p:extLst>
      <p:ext uri="{BB962C8B-B14F-4D97-AF65-F5344CB8AC3E}">
        <p14:creationId xmlns:p14="http://schemas.microsoft.com/office/powerpoint/2010/main" val="7922050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tr-TR" dirty="0" smtClean="0"/>
              <a:t>Otomasyonun top noktası</a:t>
            </a:r>
          </a:p>
          <a:p>
            <a:pPr marL="171450" indent="-171450">
              <a:buFontTx/>
              <a:buChar char="-"/>
            </a:pPr>
            <a:r>
              <a:rPr lang="tr-TR" dirty="0" smtClean="0"/>
              <a:t>Kapsamlı</a:t>
            </a:r>
            <a:r>
              <a:rPr lang="tr-TR" baseline="0" dirty="0" smtClean="0"/>
              <a:t> test oluşturulması</a:t>
            </a:r>
          </a:p>
          <a:p>
            <a:pPr marL="171450" indent="-171450">
              <a:buFontTx/>
              <a:buChar char="-"/>
            </a:pPr>
            <a:r>
              <a:rPr lang="tr-TR" baseline="0" dirty="0" smtClean="0"/>
              <a:t>Sadece modelde değişiklik yaparak tüm test yapısında değişiklik yapılabilmesi</a:t>
            </a:r>
          </a:p>
          <a:p>
            <a:pPr marL="171450" indent="-171450">
              <a:buFontTx/>
              <a:buChar char="-"/>
            </a:pPr>
            <a:endParaRPr lang="tr-TR" dirty="0" smtClean="0"/>
          </a:p>
        </p:txBody>
      </p:sp>
      <p:sp>
        <p:nvSpPr>
          <p:cNvPr id="4" name="Slide Number Placeholder 3"/>
          <p:cNvSpPr>
            <a:spLocks noGrp="1"/>
          </p:cNvSpPr>
          <p:nvPr>
            <p:ph type="sldNum" sz="quarter" idx="10"/>
          </p:nvPr>
        </p:nvSpPr>
        <p:spPr/>
        <p:txBody>
          <a:bodyPr/>
          <a:lstStyle/>
          <a:p>
            <a:fld id="{67EB9B87-4EDC-4E17-9305-7BDD85ECA78C}" type="slidenum">
              <a:rPr lang="tr-TR" smtClean="0"/>
              <a:t>9</a:t>
            </a:fld>
            <a:endParaRPr lang="tr-TR"/>
          </a:p>
        </p:txBody>
      </p:sp>
    </p:spTree>
    <p:extLst>
      <p:ext uri="{BB962C8B-B14F-4D97-AF65-F5344CB8AC3E}">
        <p14:creationId xmlns:p14="http://schemas.microsoft.com/office/powerpoint/2010/main" val="644736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tr-T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tr-TR"/>
          </a:p>
        </p:txBody>
      </p:sp>
      <p:sp>
        <p:nvSpPr>
          <p:cNvPr id="4" name="Date Placeholder 3"/>
          <p:cNvSpPr>
            <a:spLocks noGrp="1"/>
          </p:cNvSpPr>
          <p:nvPr>
            <p:ph type="dt" sz="half" idx="10"/>
          </p:nvPr>
        </p:nvSpPr>
        <p:spPr/>
        <p:txBody>
          <a:bodyPr/>
          <a:lstStyle/>
          <a:p>
            <a:fld id="{D65CFA0D-744E-459D-8755-C207A23318F7}" type="datetimeFigureOut">
              <a:rPr lang="tr-TR" smtClean="0"/>
              <a:t>12.06.2019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A5680EA-BB22-47CD-B3E3-E1D499C3CCE7}" type="slidenum">
              <a:rPr lang="tr-TR" smtClean="0"/>
              <a:t>‹#›</a:t>
            </a:fld>
            <a:endParaRPr lang="tr-TR"/>
          </a:p>
        </p:txBody>
      </p:sp>
    </p:spTree>
    <p:extLst>
      <p:ext uri="{BB962C8B-B14F-4D97-AF65-F5344CB8AC3E}">
        <p14:creationId xmlns:p14="http://schemas.microsoft.com/office/powerpoint/2010/main" val="193848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D65CFA0D-744E-459D-8755-C207A23318F7}" type="datetimeFigureOut">
              <a:rPr lang="tr-TR" smtClean="0"/>
              <a:t>12.06.2019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A5680EA-BB22-47CD-B3E3-E1D499C3CCE7}" type="slidenum">
              <a:rPr lang="tr-TR" smtClean="0"/>
              <a:t>‹#›</a:t>
            </a:fld>
            <a:endParaRPr lang="tr-TR"/>
          </a:p>
        </p:txBody>
      </p:sp>
    </p:spTree>
    <p:extLst>
      <p:ext uri="{BB962C8B-B14F-4D97-AF65-F5344CB8AC3E}">
        <p14:creationId xmlns:p14="http://schemas.microsoft.com/office/powerpoint/2010/main" val="1853805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tr-T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D65CFA0D-744E-459D-8755-C207A23318F7}" type="datetimeFigureOut">
              <a:rPr lang="tr-TR" smtClean="0"/>
              <a:t>12.06.2019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A5680EA-BB22-47CD-B3E3-E1D499C3CCE7}" type="slidenum">
              <a:rPr lang="tr-TR" smtClean="0"/>
              <a:t>‹#›</a:t>
            </a:fld>
            <a:endParaRPr lang="tr-TR"/>
          </a:p>
        </p:txBody>
      </p:sp>
    </p:spTree>
    <p:extLst>
      <p:ext uri="{BB962C8B-B14F-4D97-AF65-F5344CB8AC3E}">
        <p14:creationId xmlns:p14="http://schemas.microsoft.com/office/powerpoint/2010/main" val="884070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D65CFA0D-744E-459D-8755-C207A23318F7}" type="datetimeFigureOut">
              <a:rPr lang="tr-TR" smtClean="0"/>
              <a:t>12.06.2019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A5680EA-BB22-47CD-B3E3-E1D499C3CCE7}" type="slidenum">
              <a:rPr lang="tr-TR" smtClean="0"/>
              <a:t>‹#›</a:t>
            </a:fld>
            <a:endParaRPr lang="tr-TR"/>
          </a:p>
        </p:txBody>
      </p:sp>
    </p:spTree>
    <p:extLst>
      <p:ext uri="{BB962C8B-B14F-4D97-AF65-F5344CB8AC3E}">
        <p14:creationId xmlns:p14="http://schemas.microsoft.com/office/powerpoint/2010/main" val="346331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tr-T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65CFA0D-744E-459D-8755-C207A23318F7}" type="datetimeFigureOut">
              <a:rPr lang="tr-TR" smtClean="0"/>
              <a:t>12.06.2019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A5680EA-BB22-47CD-B3E3-E1D499C3CCE7}" type="slidenum">
              <a:rPr lang="tr-TR" smtClean="0"/>
              <a:t>‹#›</a:t>
            </a:fld>
            <a:endParaRPr lang="tr-TR"/>
          </a:p>
        </p:txBody>
      </p:sp>
    </p:spTree>
    <p:extLst>
      <p:ext uri="{BB962C8B-B14F-4D97-AF65-F5344CB8AC3E}">
        <p14:creationId xmlns:p14="http://schemas.microsoft.com/office/powerpoint/2010/main" val="3849316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Date Placeholder 4"/>
          <p:cNvSpPr>
            <a:spLocks noGrp="1"/>
          </p:cNvSpPr>
          <p:nvPr>
            <p:ph type="dt" sz="half" idx="10"/>
          </p:nvPr>
        </p:nvSpPr>
        <p:spPr/>
        <p:txBody>
          <a:bodyPr/>
          <a:lstStyle/>
          <a:p>
            <a:fld id="{D65CFA0D-744E-459D-8755-C207A23318F7}" type="datetimeFigureOut">
              <a:rPr lang="tr-TR" smtClean="0"/>
              <a:t>12.06.2019</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A5680EA-BB22-47CD-B3E3-E1D499C3CCE7}" type="slidenum">
              <a:rPr lang="tr-TR" smtClean="0"/>
              <a:t>‹#›</a:t>
            </a:fld>
            <a:endParaRPr lang="tr-TR"/>
          </a:p>
        </p:txBody>
      </p:sp>
    </p:spTree>
    <p:extLst>
      <p:ext uri="{BB962C8B-B14F-4D97-AF65-F5344CB8AC3E}">
        <p14:creationId xmlns:p14="http://schemas.microsoft.com/office/powerpoint/2010/main" val="1272363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tr-T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7" name="Date Placeholder 6"/>
          <p:cNvSpPr>
            <a:spLocks noGrp="1"/>
          </p:cNvSpPr>
          <p:nvPr>
            <p:ph type="dt" sz="half" idx="10"/>
          </p:nvPr>
        </p:nvSpPr>
        <p:spPr/>
        <p:txBody>
          <a:bodyPr/>
          <a:lstStyle/>
          <a:p>
            <a:fld id="{D65CFA0D-744E-459D-8755-C207A23318F7}" type="datetimeFigureOut">
              <a:rPr lang="tr-TR" smtClean="0"/>
              <a:t>12.06.2019</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6A5680EA-BB22-47CD-B3E3-E1D499C3CCE7}" type="slidenum">
              <a:rPr lang="tr-TR" smtClean="0"/>
              <a:t>‹#›</a:t>
            </a:fld>
            <a:endParaRPr lang="tr-TR"/>
          </a:p>
        </p:txBody>
      </p:sp>
    </p:spTree>
    <p:extLst>
      <p:ext uri="{BB962C8B-B14F-4D97-AF65-F5344CB8AC3E}">
        <p14:creationId xmlns:p14="http://schemas.microsoft.com/office/powerpoint/2010/main" val="2535898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Date Placeholder 2"/>
          <p:cNvSpPr>
            <a:spLocks noGrp="1"/>
          </p:cNvSpPr>
          <p:nvPr>
            <p:ph type="dt" sz="half" idx="10"/>
          </p:nvPr>
        </p:nvSpPr>
        <p:spPr/>
        <p:txBody>
          <a:bodyPr/>
          <a:lstStyle/>
          <a:p>
            <a:fld id="{D65CFA0D-744E-459D-8755-C207A23318F7}" type="datetimeFigureOut">
              <a:rPr lang="tr-TR" smtClean="0"/>
              <a:t>12.06.2019</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6A5680EA-BB22-47CD-B3E3-E1D499C3CCE7}" type="slidenum">
              <a:rPr lang="tr-TR" smtClean="0"/>
              <a:t>‹#›</a:t>
            </a:fld>
            <a:endParaRPr lang="tr-TR"/>
          </a:p>
        </p:txBody>
      </p:sp>
    </p:spTree>
    <p:extLst>
      <p:ext uri="{BB962C8B-B14F-4D97-AF65-F5344CB8AC3E}">
        <p14:creationId xmlns:p14="http://schemas.microsoft.com/office/powerpoint/2010/main" val="2150809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5CFA0D-744E-459D-8755-C207A23318F7}" type="datetimeFigureOut">
              <a:rPr lang="tr-TR" smtClean="0"/>
              <a:t>12.06.2019</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6A5680EA-BB22-47CD-B3E3-E1D499C3CCE7}" type="slidenum">
              <a:rPr lang="tr-TR" smtClean="0"/>
              <a:t>‹#›</a:t>
            </a:fld>
            <a:endParaRPr lang="tr-TR"/>
          </a:p>
        </p:txBody>
      </p:sp>
    </p:spTree>
    <p:extLst>
      <p:ext uri="{BB962C8B-B14F-4D97-AF65-F5344CB8AC3E}">
        <p14:creationId xmlns:p14="http://schemas.microsoft.com/office/powerpoint/2010/main" val="690536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tr-T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65CFA0D-744E-459D-8755-C207A23318F7}" type="datetimeFigureOut">
              <a:rPr lang="tr-TR" smtClean="0"/>
              <a:t>12.06.2019</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A5680EA-BB22-47CD-B3E3-E1D499C3CCE7}" type="slidenum">
              <a:rPr lang="tr-TR" smtClean="0"/>
              <a:t>‹#›</a:t>
            </a:fld>
            <a:endParaRPr lang="tr-TR"/>
          </a:p>
        </p:txBody>
      </p:sp>
    </p:spTree>
    <p:extLst>
      <p:ext uri="{BB962C8B-B14F-4D97-AF65-F5344CB8AC3E}">
        <p14:creationId xmlns:p14="http://schemas.microsoft.com/office/powerpoint/2010/main" val="4127195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tr-T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65CFA0D-744E-459D-8755-C207A23318F7}" type="datetimeFigureOut">
              <a:rPr lang="tr-TR" smtClean="0"/>
              <a:t>12.06.2019</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A5680EA-BB22-47CD-B3E3-E1D499C3CCE7}" type="slidenum">
              <a:rPr lang="tr-TR" smtClean="0"/>
              <a:t>‹#›</a:t>
            </a:fld>
            <a:endParaRPr lang="tr-TR"/>
          </a:p>
        </p:txBody>
      </p:sp>
    </p:spTree>
    <p:extLst>
      <p:ext uri="{BB962C8B-B14F-4D97-AF65-F5344CB8AC3E}">
        <p14:creationId xmlns:p14="http://schemas.microsoft.com/office/powerpoint/2010/main" val="2278690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tr-T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5CFA0D-744E-459D-8755-C207A23318F7}" type="datetimeFigureOut">
              <a:rPr lang="tr-TR" smtClean="0"/>
              <a:t>12.06.2019</a:t>
            </a:fld>
            <a:endParaRPr lang="tr-T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5680EA-BB22-47CD-B3E3-E1D499C3CCE7}" type="slidenum">
              <a:rPr lang="tr-TR" smtClean="0"/>
              <a:t>‹#›</a:t>
            </a:fld>
            <a:endParaRPr lang="tr-TR"/>
          </a:p>
        </p:txBody>
      </p:sp>
      <p:sp>
        <p:nvSpPr>
          <p:cNvPr id="7" name="MSIPCMContentMarking" descr="{&quot;HashCode&quot;:-1589698058,&quot;Placement&quot;:&quot;Footer&quot;}"/>
          <p:cNvSpPr txBox="1"/>
          <p:nvPr userDrawn="1"/>
        </p:nvSpPr>
        <p:spPr>
          <a:xfrm>
            <a:off x="0" y="6561475"/>
            <a:ext cx="1981607" cy="296525"/>
          </a:xfrm>
          <a:prstGeom prst="rect">
            <a:avLst/>
          </a:prstGeom>
          <a:noFill/>
        </p:spPr>
        <p:txBody>
          <a:bodyPr vert="horz" wrap="square" lIns="0" tIns="0" rIns="0" bIns="0" rtlCol="0" anchor="ctr" anchorCtr="1">
            <a:spAutoFit/>
          </a:bodyPr>
          <a:lstStyle/>
          <a:p>
            <a:pPr algn="l">
              <a:spcBef>
                <a:spcPts val="0"/>
              </a:spcBef>
              <a:spcAft>
                <a:spcPts val="0"/>
              </a:spcAft>
            </a:pPr>
            <a:r>
              <a:rPr lang="tr-TR" sz="1200" smtClean="0">
                <a:solidFill>
                  <a:srgbClr val="C0C0C0"/>
                </a:solidFill>
                <a:latin typeface="Calibri" panose="020F0502020204030204" pitchFamily="34" charset="0"/>
              </a:rPr>
              <a:t>HİZMETE ÖZEL - INTERNAL</a:t>
            </a:r>
            <a:endParaRPr lang="tr-TR" sz="1200">
              <a:solidFill>
                <a:srgbClr val="C0C0C0"/>
              </a:solidFill>
              <a:latin typeface="Calibri" panose="020F0502020204030204" pitchFamily="34" charset="0"/>
            </a:endParaRPr>
          </a:p>
        </p:txBody>
      </p:sp>
    </p:spTree>
    <p:extLst>
      <p:ext uri="{BB962C8B-B14F-4D97-AF65-F5344CB8AC3E}">
        <p14:creationId xmlns:p14="http://schemas.microsoft.com/office/powerpoint/2010/main" val="6127587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wikizero.biz/index.php?q=aHR0cHM6Ly9lbi53aWtpcGVkaWEub3JnL3dpa2kvUHl0aG9uXyhwcm9ncmFtbWluZ19sYW5ndWFnZSk"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1850" y="1709739"/>
            <a:ext cx="10515600" cy="1886902"/>
          </a:xfrm>
        </p:spPr>
        <p:txBody>
          <a:bodyPr/>
          <a:lstStyle/>
          <a:p>
            <a:pPr algn="ctr"/>
            <a:r>
              <a:rPr lang="tr-TR" dirty="0" smtClean="0"/>
              <a:t>MODEL </a:t>
            </a:r>
            <a:r>
              <a:rPr lang="tr-TR" smtClean="0"/>
              <a:t>BASED </a:t>
            </a:r>
            <a:r>
              <a:rPr lang="tr-TR" smtClean="0"/>
              <a:t>TESTING  </a:t>
            </a:r>
            <a:endParaRPr lang="tr-TR" dirty="0"/>
          </a:p>
        </p:txBody>
      </p:sp>
    </p:spTree>
    <p:extLst>
      <p:ext uri="{BB962C8B-B14F-4D97-AF65-F5344CB8AC3E}">
        <p14:creationId xmlns:p14="http://schemas.microsoft.com/office/powerpoint/2010/main" val="199123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b="1" dirty="0"/>
              <a:t>Model </a:t>
            </a:r>
            <a:r>
              <a:rPr lang="tr-TR" b="1" dirty="0" err="1"/>
              <a:t>Based</a:t>
            </a:r>
            <a:r>
              <a:rPr lang="tr-TR" b="1" dirty="0"/>
              <a:t> </a:t>
            </a:r>
            <a:r>
              <a:rPr lang="tr-TR" b="1" dirty="0" err="1"/>
              <a:t>Testing</a:t>
            </a:r>
            <a:r>
              <a:rPr lang="tr-TR" b="1" dirty="0"/>
              <a:t> Tools</a:t>
            </a:r>
          </a:p>
        </p:txBody>
      </p:sp>
      <p:pic>
        <p:nvPicPr>
          <p:cNvPr id="4" name="Content Placeholder 3"/>
          <p:cNvPicPr>
            <a:picLocks noGrp="1" noChangeAspect="1"/>
          </p:cNvPicPr>
          <p:nvPr>
            <p:ph idx="1"/>
          </p:nvPr>
        </p:nvPicPr>
        <p:blipFill>
          <a:blip r:embed="rId2"/>
          <a:stretch>
            <a:fillRect/>
          </a:stretch>
        </p:blipFill>
        <p:spPr>
          <a:xfrm>
            <a:off x="95795" y="1280160"/>
            <a:ext cx="12009120" cy="5512526"/>
          </a:xfrm>
          <a:prstGeom prst="rect">
            <a:avLst/>
          </a:prstGeom>
        </p:spPr>
      </p:pic>
    </p:spTree>
    <p:extLst>
      <p:ext uri="{BB962C8B-B14F-4D97-AF65-F5344CB8AC3E}">
        <p14:creationId xmlns:p14="http://schemas.microsoft.com/office/powerpoint/2010/main" val="711911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What is Model Based Testing</a:t>
            </a:r>
            <a:r>
              <a:rPr lang="en-US" b="1" dirty="0" smtClean="0"/>
              <a:t>?</a:t>
            </a:r>
            <a:endParaRPr lang="tr-TR" dirty="0"/>
          </a:p>
        </p:txBody>
      </p:sp>
      <p:sp>
        <p:nvSpPr>
          <p:cNvPr id="5" name="Content Placeholder 4"/>
          <p:cNvSpPr>
            <a:spLocks noGrp="1"/>
          </p:cNvSpPr>
          <p:nvPr>
            <p:ph idx="1"/>
          </p:nvPr>
        </p:nvSpPr>
        <p:spPr/>
        <p:txBody>
          <a:bodyPr/>
          <a:lstStyle/>
          <a:p>
            <a:r>
              <a:rPr lang="en-US" dirty="0" smtClean="0"/>
              <a:t>Model-based </a:t>
            </a:r>
            <a:r>
              <a:rPr lang="en-US" dirty="0"/>
              <a:t>testing is a software testing technique in which the test cases are derived from a model that describes the functional aspects of the system under test.</a:t>
            </a:r>
            <a:endParaRPr lang="tr-TR" dirty="0"/>
          </a:p>
        </p:txBody>
      </p:sp>
      <p:pic>
        <p:nvPicPr>
          <p:cNvPr id="3" name="Picture 2"/>
          <p:cNvPicPr>
            <a:picLocks noChangeAspect="1"/>
          </p:cNvPicPr>
          <p:nvPr/>
        </p:nvPicPr>
        <p:blipFill>
          <a:blip r:embed="rId3"/>
          <a:stretch>
            <a:fillRect/>
          </a:stretch>
        </p:blipFill>
        <p:spPr>
          <a:xfrm>
            <a:off x="3546565" y="3753123"/>
            <a:ext cx="4419600" cy="2190750"/>
          </a:xfrm>
          <a:prstGeom prst="rect">
            <a:avLst/>
          </a:prstGeom>
        </p:spPr>
      </p:pic>
    </p:spTree>
    <p:extLst>
      <p:ext uri="{BB962C8B-B14F-4D97-AF65-F5344CB8AC3E}">
        <p14:creationId xmlns:p14="http://schemas.microsoft.com/office/powerpoint/2010/main" val="1622811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smtClean="0"/>
              <a:t>Model</a:t>
            </a:r>
            <a:r>
              <a:rPr lang="tr-TR" dirty="0" smtClean="0"/>
              <a:t> </a:t>
            </a:r>
            <a:r>
              <a:rPr lang="tr-TR" b="1" dirty="0" err="1" smtClean="0"/>
              <a:t>Based</a:t>
            </a:r>
            <a:r>
              <a:rPr lang="tr-TR" b="1" dirty="0" smtClean="0"/>
              <a:t> </a:t>
            </a:r>
            <a:r>
              <a:rPr lang="tr-TR" b="1" dirty="0" err="1" smtClean="0"/>
              <a:t>Testing</a:t>
            </a:r>
            <a:r>
              <a:rPr lang="tr-TR" b="1" dirty="0" smtClean="0"/>
              <a:t> </a:t>
            </a:r>
            <a:r>
              <a:rPr lang="tr-TR" b="1" dirty="0" err="1" smtClean="0"/>
              <a:t>Workflow</a:t>
            </a:r>
            <a:endParaRPr lang="tr-TR" b="1" dirty="0"/>
          </a:p>
        </p:txBody>
      </p:sp>
      <p:pic>
        <p:nvPicPr>
          <p:cNvPr id="4" name="Content Placeholder 3"/>
          <p:cNvPicPr>
            <a:picLocks noGrp="1" noChangeAspect="1"/>
          </p:cNvPicPr>
          <p:nvPr>
            <p:ph idx="1"/>
          </p:nvPr>
        </p:nvPicPr>
        <p:blipFill>
          <a:blip r:embed="rId3"/>
          <a:stretch>
            <a:fillRect/>
          </a:stretch>
        </p:blipFill>
        <p:spPr>
          <a:xfrm>
            <a:off x="1060306" y="1690688"/>
            <a:ext cx="9930782" cy="3749992"/>
          </a:xfrm>
          <a:prstGeom prst="rect">
            <a:avLst/>
          </a:prstGeom>
        </p:spPr>
      </p:pic>
      <p:sp>
        <p:nvSpPr>
          <p:cNvPr id="5" name="TextBox 4"/>
          <p:cNvSpPr txBox="1"/>
          <p:nvPr/>
        </p:nvSpPr>
        <p:spPr>
          <a:xfrm>
            <a:off x="1243584" y="5742432"/>
            <a:ext cx="9390888" cy="646331"/>
          </a:xfrm>
          <a:prstGeom prst="rect">
            <a:avLst/>
          </a:prstGeom>
          <a:noFill/>
        </p:spPr>
        <p:txBody>
          <a:bodyPr wrap="square" rtlCol="0">
            <a:spAutoFit/>
          </a:bodyPr>
          <a:lstStyle/>
          <a:p>
            <a:r>
              <a:rPr lang="en-US" dirty="0"/>
              <a:t>System under test (SUT) refers to a system that is being validated by the testers. The terminology is also known as application under test.</a:t>
            </a:r>
            <a:endParaRPr lang="tr-TR" dirty="0"/>
          </a:p>
        </p:txBody>
      </p:sp>
    </p:spTree>
    <p:extLst>
      <p:ext uri="{BB962C8B-B14F-4D97-AF65-F5344CB8AC3E}">
        <p14:creationId xmlns:p14="http://schemas.microsoft.com/office/powerpoint/2010/main" val="17676355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b="1" dirty="0" err="1"/>
              <a:t>Types</a:t>
            </a:r>
            <a:r>
              <a:rPr lang="tr-TR" b="1" dirty="0"/>
              <a:t> of Model </a:t>
            </a:r>
            <a:r>
              <a:rPr lang="tr-TR" b="1" dirty="0" err="1"/>
              <a:t>Based</a:t>
            </a:r>
            <a:r>
              <a:rPr lang="tr-TR" b="1" dirty="0"/>
              <a:t> </a:t>
            </a:r>
            <a:r>
              <a:rPr lang="tr-TR" b="1" dirty="0" err="1"/>
              <a:t>Testing</a:t>
            </a:r>
            <a:endParaRPr lang="tr-TR" b="1" dirty="0"/>
          </a:p>
        </p:txBody>
      </p:sp>
      <p:sp>
        <p:nvSpPr>
          <p:cNvPr id="3" name="Content Placeholder 2"/>
          <p:cNvSpPr>
            <a:spLocks noGrp="1"/>
          </p:cNvSpPr>
          <p:nvPr>
            <p:ph idx="1"/>
          </p:nvPr>
        </p:nvSpPr>
        <p:spPr/>
        <p:txBody>
          <a:bodyPr>
            <a:normAutofit fontScale="92500" lnSpcReduction="10000"/>
          </a:bodyPr>
          <a:lstStyle/>
          <a:p>
            <a:r>
              <a:rPr lang="en-US" dirty="0"/>
              <a:t>Offline / a priori: Generation of Test Suites before executing it. A test suite is nothing but a collection of test cases</a:t>
            </a:r>
            <a:r>
              <a:rPr lang="en-US" dirty="0" smtClean="0"/>
              <a:t>.</a:t>
            </a:r>
            <a:endParaRPr lang="tr-TR" dirty="0" smtClean="0"/>
          </a:p>
          <a:p>
            <a:pPr lvl="1"/>
            <a:r>
              <a:rPr lang="en-US" b="1" dirty="0"/>
              <a:t>Offline generation of executable tests </a:t>
            </a:r>
            <a:r>
              <a:rPr lang="en-US" dirty="0"/>
              <a:t>means that a model-based testing tool generates test cases as computer-readable assets that can be later run automatically; for example, a collection of </a:t>
            </a:r>
            <a:r>
              <a:rPr lang="en-US" dirty="0">
                <a:hlinkClick r:id="rId3" tooltip="Python (programming language)"/>
              </a:rPr>
              <a:t>Python</a:t>
            </a:r>
            <a:r>
              <a:rPr lang="en-US" dirty="0"/>
              <a:t> classes that embodies the generated testing logic.</a:t>
            </a:r>
          </a:p>
          <a:p>
            <a:pPr lvl="1"/>
            <a:r>
              <a:rPr lang="en-US" b="1" dirty="0"/>
              <a:t>Offline generation of manually deployable tests </a:t>
            </a:r>
            <a:r>
              <a:rPr lang="en-US" dirty="0"/>
              <a:t>means that a model-based testing tool generates test cases as human-readable assets that can later assist in manual testing; for instance, a PDF document in a human language describing the generated test steps</a:t>
            </a:r>
            <a:r>
              <a:rPr lang="en-US" dirty="0" smtClean="0"/>
              <a:t>.</a:t>
            </a:r>
            <a:endParaRPr lang="en-US" dirty="0"/>
          </a:p>
          <a:p>
            <a:r>
              <a:rPr lang="en-US" dirty="0" smtClean="0"/>
              <a:t>Online / on-the-fly: Generation of Test Suites during test execution</a:t>
            </a:r>
            <a:r>
              <a:rPr lang="tr-TR" dirty="0" smtClean="0"/>
              <a:t>. </a:t>
            </a:r>
            <a:r>
              <a:rPr lang="en-US" dirty="0"/>
              <a:t>Online testing means that a model-based testing tool connects directly to an SUT and tests it dynamically.</a:t>
            </a:r>
            <a:endParaRPr lang="en-US" dirty="0" smtClean="0"/>
          </a:p>
          <a:p>
            <a:pPr marL="0" indent="0">
              <a:buNone/>
            </a:pPr>
            <a:endParaRPr lang="tr-TR" dirty="0"/>
          </a:p>
        </p:txBody>
      </p:sp>
    </p:spTree>
    <p:extLst>
      <p:ext uri="{BB962C8B-B14F-4D97-AF65-F5344CB8AC3E}">
        <p14:creationId xmlns:p14="http://schemas.microsoft.com/office/powerpoint/2010/main" val="855840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err="1"/>
              <a:t>Types</a:t>
            </a:r>
            <a:r>
              <a:rPr lang="tr-TR" b="1" dirty="0"/>
              <a:t> of Model </a:t>
            </a:r>
            <a:r>
              <a:rPr lang="tr-TR" b="1" dirty="0" err="1"/>
              <a:t>Based</a:t>
            </a:r>
            <a:r>
              <a:rPr lang="tr-TR" b="1" dirty="0"/>
              <a:t> </a:t>
            </a:r>
            <a:r>
              <a:rPr lang="tr-TR" b="1" dirty="0" err="1"/>
              <a:t>Testing</a:t>
            </a:r>
            <a:endParaRPr lang="tr-TR" dirty="0"/>
          </a:p>
        </p:txBody>
      </p:sp>
      <p:pic>
        <p:nvPicPr>
          <p:cNvPr id="4" name="Content Placeholder 3"/>
          <p:cNvPicPr>
            <a:picLocks noGrp="1" noChangeAspect="1"/>
          </p:cNvPicPr>
          <p:nvPr>
            <p:ph idx="1"/>
          </p:nvPr>
        </p:nvPicPr>
        <p:blipFill>
          <a:blip r:embed="rId3"/>
          <a:stretch>
            <a:fillRect/>
          </a:stretch>
        </p:blipFill>
        <p:spPr>
          <a:xfrm>
            <a:off x="993648" y="1816481"/>
            <a:ext cx="10204704" cy="4351338"/>
          </a:xfrm>
          <a:prstGeom prst="rect">
            <a:avLst/>
          </a:prstGeom>
        </p:spPr>
      </p:pic>
    </p:spTree>
    <p:extLst>
      <p:ext uri="{BB962C8B-B14F-4D97-AF65-F5344CB8AC3E}">
        <p14:creationId xmlns:p14="http://schemas.microsoft.com/office/powerpoint/2010/main" val="888727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b="1" dirty="0" err="1"/>
              <a:t>Different</a:t>
            </a:r>
            <a:r>
              <a:rPr lang="tr-TR" b="1" dirty="0"/>
              <a:t> </a:t>
            </a:r>
            <a:r>
              <a:rPr lang="tr-TR" b="1" dirty="0" err="1"/>
              <a:t>Models</a:t>
            </a:r>
            <a:r>
              <a:rPr lang="tr-TR" b="1" dirty="0"/>
              <a:t> in </a:t>
            </a:r>
            <a:r>
              <a:rPr lang="tr-TR" b="1" dirty="0" err="1"/>
              <a:t>Testing</a:t>
            </a:r>
            <a:endParaRPr lang="tr-TR" b="1" dirty="0"/>
          </a:p>
        </p:txBody>
      </p:sp>
      <p:sp>
        <p:nvSpPr>
          <p:cNvPr id="5" name="TextBox 4"/>
          <p:cNvSpPr txBox="1"/>
          <p:nvPr/>
        </p:nvSpPr>
        <p:spPr>
          <a:xfrm>
            <a:off x="775063" y="2151016"/>
            <a:ext cx="5817326" cy="2308324"/>
          </a:xfrm>
          <a:prstGeom prst="rect">
            <a:avLst/>
          </a:prstGeom>
          <a:noFill/>
        </p:spPr>
        <p:txBody>
          <a:bodyPr wrap="square" rtlCol="0">
            <a:spAutoFit/>
          </a:bodyPr>
          <a:lstStyle/>
          <a:p>
            <a:r>
              <a:rPr lang="en-US" b="1" dirty="0"/>
              <a:t>Finite State Machines</a:t>
            </a:r>
          </a:p>
          <a:p>
            <a:pPr marL="285750" indent="-285750">
              <a:buFont typeface="Arial" panose="020B0604020202020204" pitchFamily="34" charset="0"/>
              <a:buChar char="•"/>
            </a:pPr>
            <a:r>
              <a:rPr lang="en-US" dirty="0" smtClean="0"/>
              <a:t>This </a:t>
            </a:r>
            <a:r>
              <a:rPr lang="en-US" dirty="0"/>
              <a:t>model helps testers to assess the result depending on the input selected. There can be various combinations of the inputs which result in a corresponding state of the system.</a:t>
            </a:r>
          </a:p>
          <a:p>
            <a:pPr marL="285750" indent="-285750">
              <a:buFont typeface="Arial" panose="020B0604020202020204" pitchFamily="34" charset="0"/>
              <a:buChar char="•"/>
            </a:pPr>
            <a:r>
              <a:rPr lang="en-US" dirty="0"/>
              <a:t>The system will have a specific state and current state which is governed by a set of inputs given from the testers.</a:t>
            </a:r>
          </a:p>
        </p:txBody>
      </p:sp>
      <p:pic>
        <p:nvPicPr>
          <p:cNvPr id="3" name="Picture 2"/>
          <p:cNvPicPr>
            <a:picLocks noChangeAspect="1"/>
          </p:cNvPicPr>
          <p:nvPr/>
        </p:nvPicPr>
        <p:blipFill>
          <a:blip r:embed="rId3"/>
          <a:stretch>
            <a:fillRect/>
          </a:stretch>
        </p:blipFill>
        <p:spPr>
          <a:xfrm>
            <a:off x="7674291" y="1599656"/>
            <a:ext cx="3254965" cy="4458856"/>
          </a:xfrm>
          <a:prstGeom prst="rect">
            <a:avLst/>
          </a:prstGeom>
        </p:spPr>
      </p:pic>
    </p:spTree>
    <p:extLst>
      <p:ext uri="{BB962C8B-B14F-4D97-AF65-F5344CB8AC3E}">
        <p14:creationId xmlns:p14="http://schemas.microsoft.com/office/powerpoint/2010/main" val="2727305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b="1" dirty="0" err="1"/>
              <a:t>Different</a:t>
            </a:r>
            <a:r>
              <a:rPr lang="tr-TR" b="1" dirty="0"/>
              <a:t> </a:t>
            </a:r>
            <a:r>
              <a:rPr lang="tr-TR" b="1" dirty="0" err="1"/>
              <a:t>Models</a:t>
            </a:r>
            <a:r>
              <a:rPr lang="tr-TR" b="1" dirty="0"/>
              <a:t> in </a:t>
            </a:r>
            <a:r>
              <a:rPr lang="tr-TR" b="1" dirty="0" err="1"/>
              <a:t>Testing</a:t>
            </a:r>
            <a:endParaRPr lang="tr-TR" b="1" dirty="0"/>
          </a:p>
        </p:txBody>
      </p:sp>
      <p:sp>
        <p:nvSpPr>
          <p:cNvPr id="5" name="TextBox 4"/>
          <p:cNvSpPr txBox="1"/>
          <p:nvPr/>
        </p:nvSpPr>
        <p:spPr>
          <a:xfrm>
            <a:off x="548640" y="1454330"/>
            <a:ext cx="6444343" cy="5078313"/>
          </a:xfrm>
          <a:prstGeom prst="rect">
            <a:avLst/>
          </a:prstGeom>
          <a:noFill/>
        </p:spPr>
        <p:txBody>
          <a:bodyPr wrap="square" rtlCol="0">
            <a:spAutoFit/>
          </a:bodyPr>
          <a:lstStyle/>
          <a:p>
            <a:r>
              <a:rPr lang="en-US" b="1" dirty="0"/>
              <a:t>Test case generation by using a Markov chain test </a:t>
            </a:r>
            <a:r>
              <a:rPr lang="en-US" b="1" dirty="0" smtClean="0"/>
              <a:t>model</a:t>
            </a:r>
          </a:p>
          <a:p>
            <a:pPr marL="285750" indent="-285750">
              <a:buFont typeface="Arial" panose="020B0604020202020204" pitchFamily="34" charset="0"/>
              <a:buChar char="•"/>
            </a:pPr>
            <a:r>
              <a:rPr lang="en-US" dirty="0"/>
              <a:t>Markov chains are an efficient way to handle Model-based Testing. Test models realized with Markov chains can be understood as a usage model: it is referred to as Usage/Statistical Model Based Testing. Usage models, so Markov chains, are mainly constructed of 2 artifacts : the Finite State Machine (FSM) which represents all possible usage scenario of the tested system and the Operational Profiles (OP) which qualify the FSM to represent how the system is or will be used statistically. The first (FSM) helps to know what can be or has been tested and the second (OP) helps to derive operational test cases. Usage/Statistical Model-based Testing starts from the facts that is not possible to exhaustively test a system and that failure can appear with a very low </a:t>
            </a:r>
            <a:r>
              <a:rPr lang="en-US" dirty="0" err="1"/>
              <a:t>rate.This</a:t>
            </a:r>
            <a:r>
              <a:rPr lang="en-US" dirty="0"/>
              <a:t> approach offers a pragmatic way to statically derive test cases which are focused on improving the reliability of the system under test. Usage/Statistical Model Based Testing was recently extended to be applicable to embedded software systems.</a:t>
            </a:r>
          </a:p>
        </p:txBody>
      </p:sp>
      <p:pic>
        <p:nvPicPr>
          <p:cNvPr id="6" name="Picture 5"/>
          <p:cNvPicPr>
            <a:picLocks noChangeAspect="1"/>
          </p:cNvPicPr>
          <p:nvPr/>
        </p:nvPicPr>
        <p:blipFill>
          <a:blip r:embed="rId3"/>
          <a:stretch>
            <a:fillRect/>
          </a:stretch>
        </p:blipFill>
        <p:spPr>
          <a:xfrm>
            <a:off x="7282543" y="1690688"/>
            <a:ext cx="4438650" cy="4460693"/>
          </a:xfrm>
          <a:prstGeom prst="rect">
            <a:avLst/>
          </a:prstGeom>
        </p:spPr>
      </p:pic>
    </p:spTree>
    <p:extLst>
      <p:ext uri="{BB962C8B-B14F-4D97-AF65-F5344CB8AC3E}">
        <p14:creationId xmlns:p14="http://schemas.microsoft.com/office/powerpoint/2010/main" val="1318274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b="1" dirty="0"/>
              <a:t>Model </a:t>
            </a:r>
            <a:r>
              <a:rPr lang="tr-TR" b="1" dirty="0" err="1"/>
              <a:t>Example</a:t>
            </a:r>
            <a:endParaRPr lang="tr-TR" b="1" dirty="0"/>
          </a:p>
        </p:txBody>
      </p:sp>
      <p:pic>
        <p:nvPicPr>
          <p:cNvPr id="4" name="Content Placeholder 3"/>
          <p:cNvPicPr>
            <a:picLocks noGrp="1" noChangeAspect="1"/>
          </p:cNvPicPr>
          <p:nvPr>
            <p:ph idx="1"/>
          </p:nvPr>
        </p:nvPicPr>
        <p:blipFill>
          <a:blip r:embed="rId2"/>
          <a:stretch>
            <a:fillRect/>
          </a:stretch>
        </p:blipFill>
        <p:spPr>
          <a:xfrm>
            <a:off x="838200" y="1690688"/>
            <a:ext cx="5566893" cy="4351338"/>
          </a:xfrm>
          <a:prstGeom prst="rect">
            <a:avLst/>
          </a:prstGeom>
        </p:spPr>
      </p:pic>
      <p:sp>
        <p:nvSpPr>
          <p:cNvPr id="3" name="TextBox 2"/>
          <p:cNvSpPr txBox="1"/>
          <p:nvPr/>
        </p:nvSpPr>
        <p:spPr>
          <a:xfrm>
            <a:off x="7334054" y="1574276"/>
            <a:ext cx="4487158" cy="2585323"/>
          </a:xfrm>
          <a:prstGeom prst="rect">
            <a:avLst/>
          </a:prstGeom>
          <a:noFill/>
        </p:spPr>
        <p:txBody>
          <a:bodyPr wrap="square" rtlCol="0">
            <a:spAutoFit/>
          </a:bodyPr>
          <a:lstStyle/>
          <a:p>
            <a:r>
              <a:rPr lang="en-US" b="1" dirty="0"/>
              <a:t>Vertex</a:t>
            </a:r>
          </a:p>
          <a:p>
            <a:r>
              <a:rPr lang="en-US" dirty="0"/>
              <a:t>A vertex represents an expected state that we want to examine. </a:t>
            </a:r>
            <a:endParaRPr lang="tr-TR" dirty="0" smtClean="0"/>
          </a:p>
          <a:p>
            <a:r>
              <a:rPr lang="en-US" b="1" dirty="0" smtClean="0"/>
              <a:t>Edge</a:t>
            </a:r>
            <a:endParaRPr lang="en-US" b="1" dirty="0"/>
          </a:p>
          <a:p>
            <a:r>
              <a:rPr lang="en-US" dirty="0"/>
              <a:t>Represents the transition from one vertex to another. It is whatever action is needed to be made in order to reach the next state. It could be selecting some menu choice, clicking a button, or making a REST API call.</a:t>
            </a:r>
          </a:p>
        </p:txBody>
      </p:sp>
    </p:spTree>
    <p:extLst>
      <p:ext uri="{BB962C8B-B14F-4D97-AF65-F5344CB8AC3E}">
        <p14:creationId xmlns:p14="http://schemas.microsoft.com/office/powerpoint/2010/main" val="566207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b="1" dirty="0" smtClean="0"/>
              <a:t>MBT </a:t>
            </a:r>
            <a:r>
              <a:rPr lang="tr-TR" b="1" dirty="0" err="1" smtClean="0"/>
              <a:t>Advantages</a:t>
            </a:r>
            <a:r>
              <a:rPr lang="tr-TR" b="1" dirty="0" smtClean="0"/>
              <a:t>/</a:t>
            </a:r>
            <a:r>
              <a:rPr lang="tr-TR" b="1" dirty="0" err="1" smtClean="0"/>
              <a:t>Disadvantages</a:t>
            </a:r>
            <a:endParaRPr lang="tr-TR" b="1" dirty="0"/>
          </a:p>
        </p:txBody>
      </p:sp>
      <p:sp>
        <p:nvSpPr>
          <p:cNvPr id="3" name="Content Placeholder 2"/>
          <p:cNvSpPr>
            <a:spLocks noGrp="1"/>
          </p:cNvSpPr>
          <p:nvPr>
            <p:ph idx="1"/>
          </p:nvPr>
        </p:nvSpPr>
        <p:spPr>
          <a:xfrm>
            <a:off x="838200" y="1825625"/>
            <a:ext cx="4849368" cy="4351338"/>
          </a:xfrm>
        </p:spPr>
        <p:txBody>
          <a:bodyPr>
            <a:normAutofit fontScale="70000" lnSpcReduction="20000"/>
          </a:bodyPr>
          <a:lstStyle/>
          <a:p>
            <a:r>
              <a:rPr lang="en-US" dirty="0"/>
              <a:t>Higher level of Automation is achieved.</a:t>
            </a:r>
          </a:p>
          <a:p>
            <a:r>
              <a:rPr lang="en-US" dirty="0"/>
              <a:t>Exhaustive testing is possible.</a:t>
            </a:r>
          </a:p>
          <a:p>
            <a:r>
              <a:rPr lang="en-US" dirty="0"/>
              <a:t>Changes to the model can be easily tested</a:t>
            </a:r>
            <a:r>
              <a:rPr lang="en-US" dirty="0" smtClean="0"/>
              <a:t>.</a:t>
            </a:r>
            <a:endParaRPr lang="tr-TR" dirty="0" smtClean="0"/>
          </a:p>
          <a:p>
            <a:r>
              <a:rPr lang="en-US" dirty="0"/>
              <a:t>Easy test case/suite maintenance</a:t>
            </a:r>
          </a:p>
          <a:p>
            <a:r>
              <a:rPr lang="en-US" dirty="0"/>
              <a:t>Reduction in Cost</a:t>
            </a:r>
          </a:p>
          <a:p>
            <a:r>
              <a:rPr lang="en-US" dirty="0"/>
              <a:t>Improved Test Coverage</a:t>
            </a:r>
          </a:p>
          <a:p>
            <a:r>
              <a:rPr lang="en-US" dirty="0"/>
              <a:t>Can run different tests on n number of machines</a:t>
            </a:r>
          </a:p>
          <a:p>
            <a:r>
              <a:rPr lang="en-US" dirty="0"/>
              <a:t>Early defect detection</a:t>
            </a:r>
          </a:p>
          <a:p>
            <a:r>
              <a:rPr lang="en-US" dirty="0"/>
              <a:t>Increase in defect count</a:t>
            </a:r>
          </a:p>
          <a:p>
            <a:r>
              <a:rPr lang="en-US" dirty="0"/>
              <a:t>Time savings</a:t>
            </a:r>
          </a:p>
          <a:p>
            <a:r>
              <a:rPr lang="en-US" dirty="0"/>
              <a:t>Improved tester job </a:t>
            </a:r>
            <a:r>
              <a:rPr lang="en-US" dirty="0" smtClean="0"/>
              <a:t>satisfaction</a:t>
            </a:r>
            <a:endParaRPr lang="en-US" dirty="0"/>
          </a:p>
        </p:txBody>
      </p:sp>
      <p:sp>
        <p:nvSpPr>
          <p:cNvPr id="4" name="Content Placeholder 2"/>
          <p:cNvSpPr txBox="1">
            <a:spLocks/>
          </p:cNvSpPr>
          <p:nvPr/>
        </p:nvSpPr>
        <p:spPr>
          <a:xfrm>
            <a:off x="6284976" y="1825625"/>
            <a:ext cx="4849368"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Requires a formal specification or model to carry out testing.</a:t>
            </a:r>
          </a:p>
          <a:p>
            <a:r>
              <a:rPr lang="en-US" dirty="0" smtClean="0"/>
              <a:t>Changes </a:t>
            </a:r>
            <a:r>
              <a:rPr lang="en-US" dirty="0"/>
              <a:t>to the model might result in a different set of tests altogether.</a:t>
            </a:r>
          </a:p>
          <a:p>
            <a:r>
              <a:rPr lang="en-US" dirty="0"/>
              <a:t>Test Cases are tightly coupled to the model.</a:t>
            </a:r>
          </a:p>
        </p:txBody>
      </p:sp>
    </p:spTree>
    <p:extLst>
      <p:ext uri="{BB962C8B-B14F-4D97-AF65-F5344CB8AC3E}">
        <p14:creationId xmlns:p14="http://schemas.microsoft.com/office/powerpoint/2010/main" val="163212855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2217</TotalTime>
  <Words>710</Words>
  <Application>Microsoft Office PowerPoint</Application>
  <PresentationFormat>Widescreen</PresentationFormat>
  <Paragraphs>64</Paragraphs>
  <Slides>10</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MODEL BASED TESTING  </vt:lpstr>
      <vt:lpstr>What is Model Based Testing?</vt:lpstr>
      <vt:lpstr>Model Based Testing Workflow</vt:lpstr>
      <vt:lpstr>Types of Model Based Testing</vt:lpstr>
      <vt:lpstr>Types of Model Based Testing</vt:lpstr>
      <vt:lpstr>Different Models in Testing</vt:lpstr>
      <vt:lpstr>Different Models in Testing</vt:lpstr>
      <vt:lpstr>Model Example</vt:lpstr>
      <vt:lpstr>MBT Advantages/Disadvantages</vt:lpstr>
      <vt:lpstr>Model Based Testing Tools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Mert  ALBAY</dc:creator>
  <cp:lastModifiedBy>Mert  ALBAY</cp:lastModifiedBy>
  <cp:revision>36</cp:revision>
  <dcterms:created xsi:type="dcterms:W3CDTF">2019-05-26T20:26:37Z</dcterms:created>
  <dcterms:modified xsi:type="dcterms:W3CDTF">2019-06-12T07:23:39Z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957c601-160c-48b4-a630-e7f4bf88ff88_Enabled">
    <vt:lpwstr>True</vt:lpwstr>
  </property>
  <property fmtid="{D5CDD505-2E9C-101B-9397-08002B2CF9AE}" pid="3" name="MSIP_Label_2957c601-160c-48b4-a630-e7f4bf88ff88_SiteId">
    <vt:lpwstr>643edff9-8f55-4375-833b-8eefc2fbc606</vt:lpwstr>
  </property>
  <property fmtid="{D5CDD505-2E9C-101B-9397-08002B2CF9AE}" pid="4" name="MSIP_Label_2957c601-160c-48b4-a630-e7f4bf88ff88_Owner">
    <vt:lpwstr>malbay@netas.com.tr</vt:lpwstr>
  </property>
  <property fmtid="{D5CDD505-2E9C-101B-9397-08002B2CF9AE}" pid="5" name="MSIP_Label_2957c601-160c-48b4-a630-e7f4bf88ff88_SetDate">
    <vt:lpwstr>2019-05-27T06:19:21.4883764Z</vt:lpwstr>
  </property>
  <property fmtid="{D5CDD505-2E9C-101B-9397-08002B2CF9AE}" pid="6" name="MSIP_Label_2957c601-160c-48b4-a630-e7f4bf88ff88_Name">
    <vt:lpwstr>Hizmete Özel - Internal</vt:lpwstr>
  </property>
  <property fmtid="{D5CDD505-2E9C-101B-9397-08002B2CF9AE}" pid="7" name="MSIP_Label_2957c601-160c-48b4-a630-e7f4bf88ff88_Application">
    <vt:lpwstr>Microsoft Azure Information Protection</vt:lpwstr>
  </property>
  <property fmtid="{D5CDD505-2E9C-101B-9397-08002B2CF9AE}" pid="8" name="MSIP_Label_2957c601-160c-48b4-a630-e7f4bf88ff88_Extended_MSFT_Method">
    <vt:lpwstr>Automatic</vt:lpwstr>
  </property>
  <property fmtid="{D5CDD505-2E9C-101B-9397-08002B2CF9AE}" pid="9" name="Sensitivity">
    <vt:lpwstr>Hizmete Özel - Internal</vt:lpwstr>
  </property>
</Properties>
</file>