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6" r:id="rId1"/>
  </p:sldMasterIdLst>
  <p:notesMasterIdLst>
    <p:notesMasterId r:id="rId23"/>
  </p:notesMasterIdLst>
  <p:handoutMasterIdLst>
    <p:handoutMasterId r:id="rId24"/>
  </p:handoutMasterIdLst>
  <p:sldIdLst>
    <p:sldId id="503" r:id="rId2"/>
    <p:sldId id="629" r:id="rId3"/>
    <p:sldId id="630" r:id="rId4"/>
    <p:sldId id="631" r:id="rId5"/>
    <p:sldId id="546" r:id="rId6"/>
    <p:sldId id="547" r:id="rId7"/>
    <p:sldId id="632" r:id="rId8"/>
    <p:sldId id="626" r:id="rId9"/>
    <p:sldId id="636" r:id="rId10"/>
    <p:sldId id="634" r:id="rId11"/>
    <p:sldId id="658" r:id="rId12"/>
    <p:sldId id="660" r:id="rId13"/>
    <p:sldId id="663" r:id="rId14"/>
    <p:sldId id="645" r:id="rId15"/>
    <p:sldId id="661" r:id="rId16"/>
    <p:sldId id="662" r:id="rId17"/>
    <p:sldId id="637" r:id="rId18"/>
    <p:sldId id="618" r:id="rId19"/>
    <p:sldId id="615" r:id="rId20"/>
    <p:sldId id="616" r:id="rId21"/>
    <p:sldId id="627" r:id="rId22"/>
  </p:sldIdLst>
  <p:sldSz cx="9906000" cy="6858000" type="A4"/>
  <p:notesSz cx="6797675" cy="9926638"/>
  <p:defaultTextStyle>
    <a:defPPr>
      <a:defRPr lang="ko-KR"/>
    </a:defPPr>
    <a:lvl1pPr marL="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000000"/>
    <a:srgbClr val="FFFF99"/>
    <a:srgbClr val="CCFFCC"/>
    <a:srgbClr val="CCCCFF"/>
    <a:srgbClr val="ABABAB"/>
    <a:srgbClr val="FFC000"/>
    <a:srgbClr val="F8F8F8"/>
    <a:srgbClr val="FFFFE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1" autoAdjust="0"/>
    <p:restoredTop sz="99864" autoAdjust="0"/>
  </p:normalViewPr>
  <p:slideViewPr>
    <p:cSldViewPr showGuides="1">
      <p:cViewPr varScale="1">
        <p:scale>
          <a:sx n="79" d="100"/>
          <a:sy n="79" d="100"/>
        </p:scale>
        <p:origin x="-192" y="-96"/>
      </p:cViewPr>
      <p:guideLst>
        <p:guide orient="horz" pos="4156"/>
        <p:guide orient="horz" pos="1168"/>
        <p:guide orient="horz" pos="618"/>
        <p:guide orient="horz" pos="391"/>
        <p:guide orient="horz" pos="2302"/>
        <p:guide orient="horz" pos="913"/>
        <p:guide pos="172"/>
        <p:guide pos="6012"/>
        <p:guide pos="4254"/>
        <p:guide pos="625"/>
        <p:guide pos="4651"/>
        <p:guide pos="3432"/>
        <p:guide pos="4197"/>
        <p:guide pos="4112"/>
        <p:guide pos="1260"/>
        <p:guide pos="3574"/>
        <p:guide pos="6068"/>
        <p:guide pos="1805"/>
        <p:guide pos="2"/>
        <p:guide pos="3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ED94E-16C7-4FB1-814E-DF01AAC83D20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B740A31-1CA1-456C-9241-F11C9361003A}">
      <dgm:prSet phldrT="[텍스트]" custT="1"/>
      <dgm:spPr/>
      <dgm:t>
        <a:bodyPr/>
        <a:lstStyle/>
        <a:p>
          <a:pPr latinLnBrk="1"/>
          <a:r>
            <a:rPr lang="ko-KR" altLang="en-US" sz="1200" b="1" dirty="0" smtClean="0"/>
            <a:t>가상화 통합 및 </a:t>
          </a:r>
          <a:r>
            <a:rPr lang="en-US" altLang="ko-KR" sz="1200" b="1" dirty="0" smtClean="0"/>
            <a:t>Managed </a:t>
          </a:r>
          <a:r>
            <a:rPr lang="en-US" altLang="ko-KR" sz="1200" b="1" dirty="0" err="1" smtClean="0"/>
            <a:t>IaaS</a:t>
          </a:r>
          <a:endParaRPr lang="ko-KR" altLang="en-US" sz="1200" b="1" dirty="0"/>
        </a:p>
      </dgm:t>
    </dgm:pt>
    <dgm:pt modelId="{12E83E2C-EC05-4404-A79B-9DD3556055B5}" type="parTrans" cxnId="{7B919C7A-9343-4567-86C9-CEB57F7D0438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65B4BCA4-D7AA-454F-A5B2-CFB94EF9904E}" type="sibTrans" cxnId="{7B919C7A-9343-4567-86C9-CEB57F7D0438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70AA6B04-E104-429A-9AC2-BFDA5A8D7D09}">
      <dgm:prSet phldrT="[텍스트]" custT="1"/>
      <dgm:spPr/>
      <dgm:t>
        <a:bodyPr/>
        <a:lstStyle/>
        <a:p>
          <a:pPr latinLnBrk="1"/>
          <a:r>
            <a:rPr lang="en-US" altLang="ko-KR" sz="1200" b="1" dirty="0" err="1" smtClean="0"/>
            <a:t>PaaS</a:t>
          </a:r>
          <a:endParaRPr lang="ko-KR" altLang="en-US" sz="1200" b="1" dirty="0"/>
        </a:p>
      </dgm:t>
    </dgm:pt>
    <dgm:pt modelId="{25D71A15-8B4D-4351-8FE4-A69FDB1A7A26}" type="parTrans" cxnId="{AFC3A9E7-9A03-48F0-B99D-40DA891E77B5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F2D6A36C-6AA4-4F66-9BDE-B9607643288C}" type="sibTrans" cxnId="{AFC3A9E7-9A03-48F0-B99D-40DA891E77B5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BF232417-2E29-4130-9C7B-41842816E56E}">
      <dgm:prSet phldrT="[텍스트]" custT="1"/>
      <dgm:spPr/>
      <dgm:t>
        <a:bodyPr/>
        <a:lstStyle/>
        <a:p>
          <a:pPr latinLnBrk="1"/>
          <a:r>
            <a:rPr lang="en-US" altLang="ko-KR" sz="1200" b="1" dirty="0" smtClean="0"/>
            <a:t>SaaS</a:t>
          </a:r>
          <a:endParaRPr lang="ko-KR" altLang="en-US" sz="1200" b="1" dirty="0"/>
        </a:p>
      </dgm:t>
    </dgm:pt>
    <dgm:pt modelId="{0251E061-C5B1-4E2F-AD14-361E65FBF5B6}" type="parTrans" cxnId="{DB2BB6D3-7EBF-4652-9D0C-A9D318A52372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8564A23F-07C0-40BE-BDA5-904B3027C753}" type="sibTrans" cxnId="{DB2BB6D3-7EBF-4652-9D0C-A9D318A52372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F2A7E7D3-E899-48E1-AB33-18A115AFFE83}" type="pres">
      <dgm:prSet presAssocID="{A1EED94E-16C7-4FB1-814E-DF01AAC83D20}" presName="Name0" presStyleCnt="0">
        <dgm:presLayoutVars>
          <dgm:dir/>
          <dgm:animLvl val="lvl"/>
          <dgm:resizeHandles val="exact"/>
        </dgm:presLayoutVars>
      </dgm:prSet>
      <dgm:spPr/>
    </dgm:pt>
    <dgm:pt modelId="{67134D4A-058C-4B9B-B07F-C82EF6DE1969}" type="pres">
      <dgm:prSet presAssocID="{0B740A31-1CA1-456C-9241-F11C9361003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A0CFD-7B4A-4660-A0A1-6AF31045B918}" type="pres">
      <dgm:prSet presAssocID="{65B4BCA4-D7AA-454F-A5B2-CFB94EF9904E}" presName="parTxOnlySpace" presStyleCnt="0"/>
      <dgm:spPr/>
    </dgm:pt>
    <dgm:pt modelId="{A9159A1C-ADE2-46E7-A7CF-05A05A048113}" type="pres">
      <dgm:prSet presAssocID="{70AA6B04-E104-429A-9AC2-BFDA5A8D7D0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21268C-221A-46C9-9BA6-1B41B2B10473}" type="pres">
      <dgm:prSet presAssocID="{F2D6A36C-6AA4-4F66-9BDE-B9607643288C}" presName="parTxOnlySpace" presStyleCnt="0"/>
      <dgm:spPr/>
    </dgm:pt>
    <dgm:pt modelId="{E9E10BCE-40FC-42E4-9871-B80CE004E272}" type="pres">
      <dgm:prSet presAssocID="{BF232417-2E29-4130-9C7B-41842816E56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B2BB6D3-7EBF-4652-9D0C-A9D318A52372}" srcId="{A1EED94E-16C7-4FB1-814E-DF01AAC83D20}" destId="{BF232417-2E29-4130-9C7B-41842816E56E}" srcOrd="2" destOrd="0" parTransId="{0251E061-C5B1-4E2F-AD14-361E65FBF5B6}" sibTransId="{8564A23F-07C0-40BE-BDA5-904B3027C753}"/>
    <dgm:cxn modelId="{7B919C7A-9343-4567-86C9-CEB57F7D0438}" srcId="{A1EED94E-16C7-4FB1-814E-DF01AAC83D20}" destId="{0B740A31-1CA1-456C-9241-F11C9361003A}" srcOrd="0" destOrd="0" parTransId="{12E83E2C-EC05-4404-A79B-9DD3556055B5}" sibTransId="{65B4BCA4-D7AA-454F-A5B2-CFB94EF9904E}"/>
    <dgm:cxn modelId="{B70FBBF0-480B-4C5A-A378-8FDD9B930265}" type="presOf" srcId="{BF232417-2E29-4130-9C7B-41842816E56E}" destId="{E9E10BCE-40FC-42E4-9871-B80CE004E272}" srcOrd="0" destOrd="0" presId="urn:microsoft.com/office/officeart/2005/8/layout/chevron1"/>
    <dgm:cxn modelId="{3C31CBDD-A50B-41DF-B488-47827B39A646}" type="presOf" srcId="{A1EED94E-16C7-4FB1-814E-DF01AAC83D20}" destId="{F2A7E7D3-E899-48E1-AB33-18A115AFFE83}" srcOrd="0" destOrd="0" presId="urn:microsoft.com/office/officeart/2005/8/layout/chevron1"/>
    <dgm:cxn modelId="{AFC3A9E7-9A03-48F0-B99D-40DA891E77B5}" srcId="{A1EED94E-16C7-4FB1-814E-DF01AAC83D20}" destId="{70AA6B04-E104-429A-9AC2-BFDA5A8D7D09}" srcOrd="1" destOrd="0" parTransId="{25D71A15-8B4D-4351-8FE4-A69FDB1A7A26}" sibTransId="{F2D6A36C-6AA4-4F66-9BDE-B9607643288C}"/>
    <dgm:cxn modelId="{34650D56-DC88-4F06-96D9-046AFA76B475}" type="presOf" srcId="{0B740A31-1CA1-456C-9241-F11C9361003A}" destId="{67134D4A-058C-4B9B-B07F-C82EF6DE1969}" srcOrd="0" destOrd="0" presId="urn:microsoft.com/office/officeart/2005/8/layout/chevron1"/>
    <dgm:cxn modelId="{301BB7CE-914F-425B-AADF-6B53DAC59B0C}" type="presOf" srcId="{70AA6B04-E104-429A-9AC2-BFDA5A8D7D09}" destId="{A9159A1C-ADE2-46E7-A7CF-05A05A048113}" srcOrd="0" destOrd="0" presId="urn:microsoft.com/office/officeart/2005/8/layout/chevron1"/>
    <dgm:cxn modelId="{CD107D78-7241-475A-A9FD-1F895AA87AC1}" type="presParOf" srcId="{F2A7E7D3-E899-48E1-AB33-18A115AFFE83}" destId="{67134D4A-058C-4B9B-B07F-C82EF6DE1969}" srcOrd="0" destOrd="0" presId="urn:microsoft.com/office/officeart/2005/8/layout/chevron1"/>
    <dgm:cxn modelId="{20CF5BD2-6EAD-4971-8A38-3D5134492EC5}" type="presParOf" srcId="{F2A7E7D3-E899-48E1-AB33-18A115AFFE83}" destId="{FBAA0CFD-7B4A-4660-A0A1-6AF31045B918}" srcOrd="1" destOrd="0" presId="urn:microsoft.com/office/officeart/2005/8/layout/chevron1"/>
    <dgm:cxn modelId="{540ED15A-BC5A-4C3E-AD7F-8A2B2B962EE5}" type="presParOf" srcId="{F2A7E7D3-E899-48E1-AB33-18A115AFFE83}" destId="{A9159A1C-ADE2-46E7-A7CF-05A05A048113}" srcOrd="2" destOrd="0" presId="urn:microsoft.com/office/officeart/2005/8/layout/chevron1"/>
    <dgm:cxn modelId="{8DB59076-D08D-4CBD-AD4D-30BC1C6B3B79}" type="presParOf" srcId="{F2A7E7D3-E899-48E1-AB33-18A115AFFE83}" destId="{6E21268C-221A-46C9-9BA6-1B41B2B10473}" srcOrd="3" destOrd="0" presId="urn:microsoft.com/office/officeart/2005/8/layout/chevron1"/>
    <dgm:cxn modelId="{2E1B9D6D-2A00-438A-9051-EC0C1C08B1BD}" type="presParOf" srcId="{F2A7E7D3-E899-48E1-AB33-18A115AFFE83}" destId="{E9E10BCE-40FC-42E4-9871-B80CE004E27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34D4A-058C-4B9B-B07F-C82EF6DE1969}">
      <dsp:nvSpPr>
        <dsp:cNvPr id="0" name=""/>
        <dsp:cNvSpPr/>
      </dsp:nvSpPr>
      <dsp:spPr>
        <a:xfrm>
          <a:off x="2742" y="0"/>
          <a:ext cx="3340862" cy="46476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가상화 통합 및 </a:t>
          </a:r>
          <a:r>
            <a:rPr lang="en-US" altLang="ko-KR" sz="1200" b="1" kern="1200" dirty="0" smtClean="0"/>
            <a:t>Managed </a:t>
          </a:r>
          <a:r>
            <a:rPr lang="en-US" altLang="ko-KR" sz="1200" b="1" kern="1200" dirty="0" err="1" smtClean="0"/>
            <a:t>IaaS</a:t>
          </a:r>
          <a:endParaRPr lang="ko-KR" altLang="en-US" sz="1200" b="1" kern="1200" dirty="0"/>
        </a:p>
      </dsp:txBody>
      <dsp:txXfrm>
        <a:off x="235127" y="0"/>
        <a:ext cx="2876093" cy="464769"/>
      </dsp:txXfrm>
    </dsp:sp>
    <dsp:sp modelId="{A9159A1C-ADE2-46E7-A7CF-05A05A048113}">
      <dsp:nvSpPr>
        <dsp:cNvPr id="0" name=""/>
        <dsp:cNvSpPr/>
      </dsp:nvSpPr>
      <dsp:spPr>
        <a:xfrm>
          <a:off x="3009518" y="0"/>
          <a:ext cx="3340862" cy="464769"/>
        </a:xfrm>
        <a:prstGeom prst="chevron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 smtClean="0"/>
            <a:t>PaaS</a:t>
          </a:r>
          <a:endParaRPr lang="ko-KR" altLang="en-US" sz="1200" b="1" kern="1200" dirty="0"/>
        </a:p>
      </dsp:txBody>
      <dsp:txXfrm>
        <a:off x="3241903" y="0"/>
        <a:ext cx="2876093" cy="464769"/>
      </dsp:txXfrm>
    </dsp:sp>
    <dsp:sp modelId="{E9E10BCE-40FC-42E4-9871-B80CE004E272}">
      <dsp:nvSpPr>
        <dsp:cNvPr id="0" name=""/>
        <dsp:cNvSpPr/>
      </dsp:nvSpPr>
      <dsp:spPr>
        <a:xfrm>
          <a:off x="6016295" y="0"/>
          <a:ext cx="3340862" cy="464769"/>
        </a:xfrm>
        <a:prstGeom prst="chevron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SaaS</a:t>
          </a:r>
          <a:endParaRPr lang="ko-KR" altLang="en-US" sz="1200" b="1" kern="1200" dirty="0"/>
        </a:p>
      </dsp:txBody>
      <dsp:txXfrm>
        <a:off x="6248680" y="0"/>
        <a:ext cx="2876093" cy="464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888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888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AD6734C7-5F33-46BD-BFE0-07F776F6FF3B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163"/>
            <a:ext cx="2946400" cy="496887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D338D18A-9FB2-4DC6-8407-76CC718EE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96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60" cy="496333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60" cy="496333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>
              <a:defRPr sz="1200"/>
            </a:lvl1pPr>
          </a:lstStyle>
          <a:p>
            <a:fld id="{FEBE5E28-AE70-45DA-A72A-BFBD45704268}" type="datetimeFigureOut">
              <a:rPr lang="ko-KR" altLang="en-US" smtClean="0"/>
              <a:t>2015-06-22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6"/>
            <a:ext cx="5438140" cy="4466988"/>
          </a:xfrm>
          <a:prstGeom prst="rect">
            <a:avLst/>
          </a:prstGeom>
        </p:spPr>
        <p:txBody>
          <a:bodyPr vert="horz" lIns="91411" tIns="45706" rIns="91411" bIns="4570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4"/>
            <a:ext cx="2945660" cy="496333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4"/>
            <a:ext cx="2945660" cy="496333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>
              <a:defRPr sz="1200"/>
            </a:lvl1pPr>
          </a:lstStyle>
          <a:p>
            <a:fld id="{77AA54FA-1F16-4788-89A2-49180EF0D7C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96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연계는 세로 </a:t>
            </a:r>
            <a:r>
              <a:rPr lang="ko-KR" altLang="en-US" dirty="0" err="1" smtClean="0"/>
              <a:t>츠ㅇ으로</a:t>
            </a:r>
            <a:endParaRPr lang="en-US" altLang="ko-KR" dirty="0" smtClean="0"/>
          </a:p>
          <a:p>
            <a:r>
              <a:rPr lang="ko-KR" altLang="en-US" dirty="0" err="1" smtClean="0"/>
              <a:t>오케와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프비저닝은</a:t>
            </a:r>
            <a:r>
              <a:rPr lang="ko-KR" altLang="en-US" dirty="0" smtClean="0"/>
              <a:t> 밑으로 깔고</a:t>
            </a:r>
            <a:endParaRPr lang="en-US" altLang="ko-KR" dirty="0" smtClean="0"/>
          </a:p>
          <a:p>
            <a:r>
              <a:rPr lang="ko-KR" altLang="en-US" dirty="0" smtClean="0"/>
              <a:t>서비스 관리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54FA-1F16-4788-89A2-49180EF0D7C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6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가상화랑 </a:t>
            </a:r>
            <a:r>
              <a:rPr lang="ko-KR" altLang="en-US" dirty="0" err="1" smtClean="0"/>
              <a:t>프라이빗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클라우드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smtClean="0"/>
              <a:t>클라우드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54FA-1F16-4788-89A2-49180EF0D7C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54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556">
              <a:defRPr/>
            </a:pPr>
            <a:r>
              <a:rPr lang="ko-KR" altLang="en-US" dirty="0" err="1">
                <a:latin typeface="Cambria" panose="02040503050406030204" pitchFamily="18" charset="0"/>
              </a:rPr>
              <a:t>클라우드</a:t>
            </a:r>
            <a:r>
              <a:rPr lang="ko-KR" altLang="en-US" dirty="0">
                <a:latin typeface="Cambria" panose="02040503050406030204" pitchFamily="18" charset="0"/>
              </a:rPr>
              <a:t> 인프라 및 운영 플랫폼 영역은 아키텍처적으로 다양한 구성 </a:t>
            </a:r>
            <a:r>
              <a:rPr lang="en-US" altLang="ko-KR" dirty="0">
                <a:latin typeface="Cambria" panose="02040503050406030204" pitchFamily="18" charset="0"/>
              </a:rPr>
              <a:t>Options</a:t>
            </a:r>
            <a:r>
              <a:rPr lang="ko-KR" altLang="en-US" dirty="0">
                <a:latin typeface="Cambria" panose="02040503050406030204" pitchFamily="18" charset="0"/>
              </a:rPr>
              <a:t>이 가능하며 이에 대한 의사결정이 필요하므로 적용 가능한 주요 </a:t>
            </a:r>
            <a:r>
              <a:rPr lang="en-US" altLang="ko-KR" dirty="0">
                <a:latin typeface="Cambria" panose="02040503050406030204" pitchFamily="18" charset="0"/>
              </a:rPr>
              <a:t>Option</a:t>
            </a:r>
            <a:r>
              <a:rPr lang="ko-KR" altLang="en-US" dirty="0">
                <a:latin typeface="Cambria" panose="02040503050406030204" pitchFamily="18" charset="0"/>
              </a:rPr>
              <a:t>에 대한 비교 검토가 필요함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54FA-1F16-4788-89A2-49180EF0D7CF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19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noFill/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4725144"/>
            <a:ext cx="6934200" cy="91365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480F-E31E-4142-8EA3-C44BCD0B86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769-23EC-4AC3-8CE2-1CD9036ABAB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2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8" y="188640"/>
            <a:ext cx="9648825" cy="36004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31A-77DB-4749-91F9-B3C5DB6F1BE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2"/>
          <p:cNvSpPr txBox="1">
            <a:spLocks/>
          </p:cNvSpPr>
          <p:nvPr userDrawn="1"/>
        </p:nvSpPr>
        <p:spPr>
          <a:xfrm>
            <a:off x="7545288" y="6597352"/>
            <a:ext cx="23114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ko-KR"/>
            </a:defPPr>
            <a:lvl1pPr marL="0" algn="r" defTabSz="914287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3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3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6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F338F1-7BA8-4883-AA00-A587D1E26AFF}" type="slidenum">
              <a:rPr lang="ko-KR" altLang="en-US" i="1" smtClean="0">
                <a:solidFill>
                  <a:prstClr val="black">
                    <a:tint val="75000"/>
                  </a:prstClr>
                </a:solidFill>
                <a:latin typeface="Cambria" panose="02040503050406030204" pitchFamily="18" charset="0"/>
              </a:rPr>
              <a:pPr/>
              <a:t>‹#›</a:t>
            </a:fld>
            <a:endParaRPr lang="ko-KR" altLang="en-US" i="1" dirty="0">
              <a:solidFill>
                <a:prstClr val="black">
                  <a:tint val="75000"/>
                </a:prst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0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41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8588" y="116632"/>
            <a:ext cx="9648825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588" y="548680"/>
            <a:ext cx="9648825" cy="5976664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320" y="6597353"/>
            <a:ext cx="23114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509606DF-0707-4B28-A7DB-A7DDD2F50A8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597353"/>
            <a:ext cx="31369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6136" y="6597353"/>
            <a:ext cx="23114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4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87" rtl="0" eaLnBrk="1" latinLnBrk="1" hangingPunct="1">
        <a:spcBef>
          <a:spcPct val="0"/>
        </a:spcBef>
        <a:buNone/>
        <a:defRPr sz="1400" b="1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180953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361905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–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542858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712700" indent="-169842" algn="l" defTabSz="914287" rtl="0" eaLnBrk="1" latinLnBrk="1" hangingPunct="1">
        <a:spcBef>
          <a:spcPct val="20000"/>
        </a:spcBef>
        <a:buFont typeface="Arial" panose="020B0604020202020204" pitchFamily="34" charset="0"/>
        <a:buChar char="–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893652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»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289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1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5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3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6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Cambria" panose="02040503050406030204" pitchFamily="18" charset="0"/>
              </a:rPr>
              <a:t>관계사</a:t>
            </a:r>
            <a:r>
              <a:rPr lang="en-US" altLang="ko-KR" dirty="0" smtClean="0">
                <a:latin typeface="Cambria" panose="02040503050406030204" pitchFamily="18" charset="0"/>
              </a:rPr>
              <a:t> Infra </a:t>
            </a:r>
            <a:r>
              <a:rPr lang="ko-KR" altLang="en-US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dirty="0" smtClean="0">
                <a:latin typeface="Cambria" panose="02040503050406030204" pitchFamily="18" charset="0"/>
              </a:rPr>
              <a:t> 전환대상 선정 결과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2015. 5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클라우드사업</a:t>
            </a:r>
            <a:r>
              <a:rPr lang="en-US" altLang="ko-KR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T.F</a:t>
            </a:r>
            <a:endParaRPr lang="ko-KR" alt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/>
          <p:cNvSpPr/>
          <p:nvPr/>
        </p:nvSpPr>
        <p:spPr bwMode="auto">
          <a:xfrm>
            <a:off x="920424" y="4653971"/>
            <a:ext cx="4032576" cy="143500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가상화 영역과 </a:t>
            </a:r>
            <a:r>
              <a:rPr lang="en-US" altLang="ko-KR" sz="1500" dirty="0" smtClean="0">
                <a:latin typeface="Cambria" panose="02040503050406030204" pitchFamily="18" charset="0"/>
              </a:rPr>
              <a:t>Orchestration </a:t>
            </a:r>
            <a:r>
              <a:rPr lang="ko-KR" altLang="en-US" sz="1500" dirty="0" smtClean="0">
                <a:latin typeface="Cambria" panose="02040503050406030204" pitchFamily="18" charset="0"/>
              </a:rPr>
              <a:t>영역으로 나누어  각 영역별 아키텍처 설계 주안점을 도출함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 </a:t>
            </a:r>
            <a:r>
              <a:rPr lang="ko-KR" altLang="en-US" dirty="0" smtClean="0"/>
              <a:t>관계사 </a:t>
            </a:r>
            <a:r>
              <a:rPr lang="en-US" altLang="ko-KR" dirty="0" smtClean="0"/>
              <a:t>Infra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전환을 위한 </a:t>
            </a:r>
            <a:r>
              <a:rPr lang="en-US" altLang="ko-KR" dirty="0" smtClean="0"/>
              <a:t>To-Be Architecture </a:t>
            </a:r>
            <a:r>
              <a:rPr lang="ko-KR" altLang="en-US" dirty="0" smtClean="0"/>
              <a:t>구성 案 </a:t>
            </a:r>
            <a:r>
              <a:rPr lang="en-US" altLang="ko-KR" dirty="0" smtClean="0"/>
              <a:t>(High-Level)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6" y="1413238"/>
            <a:ext cx="4675582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Cambria" panose="02040503050406030204" pitchFamily="18" charset="0"/>
              </a:rPr>
              <a:t>관계사 </a:t>
            </a:r>
            <a:r>
              <a:rPr lang="en-US" altLang="ko-KR" dirty="0" smtClean="0">
                <a:latin typeface="Cambria" panose="02040503050406030204" pitchFamily="18" charset="0"/>
              </a:rPr>
              <a:t>Infra </a:t>
            </a:r>
            <a:r>
              <a:rPr lang="ko-KR" altLang="en-US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dirty="0" smtClean="0">
                <a:latin typeface="Cambria" panose="02040503050406030204" pitchFamily="18" charset="0"/>
              </a:rPr>
              <a:t> 목표 아키텍처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241" name="텍스트 개체 틀 21"/>
          <p:cNvSpPr txBox="1">
            <a:spLocks/>
          </p:cNvSpPr>
          <p:nvPr/>
        </p:nvSpPr>
        <p:spPr bwMode="auto">
          <a:xfrm>
            <a:off x="5384478" y="1413238"/>
            <a:ext cx="4248472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Cambria" panose="02040503050406030204" pitchFamily="18" charset="0"/>
              </a:rPr>
              <a:t>각 영역별 아키텍처 설계 주안점  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2480" y="6580570"/>
            <a:ext cx="16642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>
              <a:lnSpc>
                <a:spcPct val="90000"/>
              </a:lnSpc>
            </a:pP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1)  Mission-Critical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업무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1830476" y="6580570"/>
            <a:ext cx="19543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2) </a:t>
            </a: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Oracle RAC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및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High-end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급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3848337" y="6569998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3)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일반 업무 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7" name="왼쪽 중괄호 76"/>
          <p:cNvSpPr/>
          <p:nvPr/>
        </p:nvSpPr>
        <p:spPr>
          <a:xfrm>
            <a:off x="594314" y="4221088"/>
            <a:ext cx="300838" cy="234891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ambria" panose="02040503050406030204" pitchFamily="18" charset="0"/>
            </a:endParaRPr>
          </a:p>
        </p:txBody>
      </p:sp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5097016" y="1807930"/>
            <a:ext cx="3960440" cy="39586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72000" tIns="36000" rIns="36000" bIns="360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ko-KR" sz="1400" b="1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I. Orchestration </a:t>
            </a:r>
            <a:r>
              <a:rPr lang="ko-KR" altLang="en-US" sz="1400" b="1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</a:t>
            </a:r>
            <a:endParaRPr lang="en-US" altLang="ko-KR" sz="1400" b="1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5" name="직사각형 84"/>
          <p:cNvSpPr>
            <a:spLocks noChangeArrowheads="1"/>
          </p:cNvSpPr>
          <p:nvPr/>
        </p:nvSpPr>
        <p:spPr bwMode="auto">
          <a:xfrm>
            <a:off x="5097016" y="3933056"/>
            <a:ext cx="3960440" cy="39586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72000" tIns="36000" rIns="36000" bIns="360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ko-KR" sz="1400" b="1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II. </a:t>
            </a:r>
            <a:r>
              <a:rPr lang="ko-KR" altLang="en-US" sz="1400" b="1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가상화 영역</a:t>
            </a:r>
            <a:endParaRPr lang="en-US" altLang="ko-KR" sz="1400" b="1" dirty="0" smtClean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5033744" y="1831014"/>
            <a:ext cx="45992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913796" y="6569998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) z Mainframe, IBM Enterprise Linux Server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97016" y="6569998"/>
            <a:ext cx="11352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) UNIX Server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8" name="직사각형 107"/>
          <p:cNvSpPr>
            <a:spLocks noChangeArrowheads="1"/>
          </p:cNvSpPr>
          <p:nvPr/>
        </p:nvSpPr>
        <p:spPr bwMode="auto">
          <a:xfrm>
            <a:off x="5097016" y="2180154"/>
            <a:ext cx="4535934" cy="156029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72000" tIns="36000" rIns="36000" bIns="3600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다양한 하드웨어 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(Unix, X86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활용 구조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200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다양한 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OS (Unix, Linux, Windows)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지원</a:t>
            </a:r>
            <a:endParaRPr lang="en-US" altLang="ko-KR" sz="1200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운영 안정성 지원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고가용성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지원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운영 역량 확보</a:t>
            </a:r>
            <a:endParaRPr lang="en-US" altLang="ko-KR" sz="1200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비용 효율화</a:t>
            </a:r>
            <a:endParaRPr lang="en-US" altLang="ko-KR" sz="1200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5097016" y="4267535"/>
            <a:ext cx="4752528" cy="156029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72000" tIns="36000" rIns="36000" bIns="3600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Hi-OMS, AMS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등 기존 운영관리 시스템과 통합 관리</a:t>
            </a:r>
            <a:endParaRPr lang="en-US" altLang="ko-KR" sz="1200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cloud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로의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탄력적 운영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 Elasticity)</a:t>
            </a:r>
          </a:p>
          <a:p>
            <a:pPr marL="171450" indent="-1714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서비스 포탈 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UI </a:t>
            </a:r>
            <a:r>
              <a:rPr lang="ko-KR" altLang="en-US" sz="1200" dirty="0" err="1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활용성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엔터프라이즈 운영수준에 맞는 모니터링</a:t>
            </a:r>
            <a:endParaRPr lang="en-US" altLang="ko-KR" sz="1200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멀티 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Hypervisor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지원</a:t>
            </a:r>
            <a:endParaRPr lang="en-US" altLang="ko-KR" sz="1200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920424" y="6152777"/>
            <a:ext cx="4032576" cy="3758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920424" y="4239532"/>
            <a:ext cx="4032576" cy="37583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920424" y="3861047"/>
            <a:ext cx="4032576" cy="3404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>
              <a:spcBef>
                <a:spcPct val="50000"/>
              </a:spcBef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Provisioning</a:t>
            </a:r>
          </a:p>
        </p:txBody>
      </p:sp>
      <p:sp>
        <p:nvSpPr>
          <p:cNvPr id="290" name="Text Box 195"/>
          <p:cNvSpPr txBox="1">
            <a:spLocks noChangeArrowheads="1"/>
          </p:cNvSpPr>
          <p:nvPr/>
        </p:nvSpPr>
        <p:spPr bwMode="gray">
          <a:xfrm>
            <a:off x="56456" y="5229200"/>
            <a:ext cx="945410" cy="3723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1383" tIns="45692" rIns="91383" bIns="45692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defTabSz="861695">
              <a:lnSpc>
                <a:spcPct val="70000"/>
              </a:lnSpc>
            </a:pPr>
            <a:r>
              <a:rPr lang="en-US" altLang="ko-KR" sz="13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II. </a:t>
            </a:r>
            <a:r>
              <a:rPr lang="ko-KR" altLang="en-US" sz="13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가상화 </a:t>
            </a:r>
            <a:endParaRPr lang="en-US" altLang="ko-KR" sz="1300" b="1" i="1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defTabSz="861695">
              <a:lnSpc>
                <a:spcPct val="70000"/>
              </a:lnSpc>
            </a:pPr>
            <a:r>
              <a:rPr lang="ko-KR" altLang="en-US" sz="13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영역</a:t>
            </a:r>
            <a:endParaRPr lang="ko-KR" altLang="en-US" sz="1300" b="1" i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Text Box 195"/>
          <p:cNvSpPr txBox="1">
            <a:spLocks noChangeArrowheads="1"/>
          </p:cNvSpPr>
          <p:nvPr/>
        </p:nvSpPr>
        <p:spPr bwMode="gray">
          <a:xfrm>
            <a:off x="-24858" y="2938744"/>
            <a:ext cx="945410" cy="51239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1383" tIns="45692" rIns="91383" bIns="45692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defTabSz="861695">
              <a:lnSpc>
                <a:spcPct val="70000"/>
              </a:lnSpc>
            </a:pPr>
            <a:r>
              <a:rPr lang="en-US" altLang="ko-KR" sz="13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I. </a:t>
            </a:r>
            <a:r>
              <a:rPr lang="en-US" altLang="ko-KR" sz="1300" b="1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Orchest</a:t>
            </a:r>
            <a:endParaRPr lang="en-US" altLang="ko-KR" sz="1300" b="1" i="1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defTabSz="861695">
              <a:lnSpc>
                <a:spcPct val="70000"/>
              </a:lnSpc>
            </a:pPr>
            <a:r>
              <a:rPr lang="en-US" altLang="ko-KR" sz="1300" b="1" i="1" dirty="0">
                <a:solidFill>
                  <a:srgbClr val="000000"/>
                </a:solidFill>
                <a:latin typeface="Cambria" panose="02040503050406030204" pitchFamily="18" charset="0"/>
              </a:rPr>
              <a:t>-</a:t>
            </a:r>
            <a:r>
              <a:rPr lang="en-US" altLang="ko-KR" sz="13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ration </a:t>
            </a:r>
          </a:p>
          <a:p>
            <a:pPr algn="ctr" defTabSz="861695">
              <a:lnSpc>
                <a:spcPct val="70000"/>
              </a:lnSpc>
            </a:pPr>
            <a:r>
              <a:rPr lang="ko-KR" altLang="en-US" sz="13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영역</a:t>
            </a:r>
            <a:endParaRPr lang="ko-KR" altLang="en-US" sz="1300" b="1" i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81786" y="1830161"/>
            <a:ext cx="45992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직사각형 196"/>
          <p:cNvSpPr/>
          <p:nvPr/>
        </p:nvSpPr>
        <p:spPr bwMode="auto">
          <a:xfrm>
            <a:off x="2961334" y="4834620"/>
            <a:ext cx="1919658" cy="1201722"/>
          </a:xfrm>
          <a:prstGeom prst="rect">
            <a:avLst/>
          </a:prstGeom>
          <a:solidFill>
            <a:schemeClr val="bg2">
              <a:alpha val="80000"/>
            </a:schemeClr>
          </a:solidFill>
          <a:ln w="12700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wrap="none" lIns="72000" tIns="0" rIns="72000" bIns="0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i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986464" y="4834620"/>
            <a:ext cx="925201" cy="1201722"/>
          </a:xfrm>
          <a:prstGeom prst="rect">
            <a:avLst/>
          </a:prstGeom>
          <a:solidFill>
            <a:schemeClr val="bg2">
              <a:alpha val="80000"/>
            </a:schemeClr>
          </a:solidFill>
          <a:ln w="12700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wrap="none" lIns="72000" tIns="0" rIns="72000" bIns="0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i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1973900" y="4834620"/>
            <a:ext cx="925200" cy="1201722"/>
          </a:xfrm>
          <a:prstGeom prst="rect">
            <a:avLst/>
          </a:prstGeom>
          <a:solidFill>
            <a:schemeClr val="bg2">
              <a:alpha val="80000"/>
            </a:schemeClr>
          </a:solidFill>
          <a:ln w="12700" algn="ctr">
            <a:solidFill>
              <a:schemeClr val="bg1">
                <a:lumMod val="50000"/>
              </a:schemeClr>
            </a:solidFill>
            <a:prstDash val="sysDash"/>
            <a:round/>
            <a:headEnd/>
            <a:tailEnd/>
          </a:ln>
        </p:spPr>
        <p:txBody>
          <a:bodyPr wrap="none" lIns="72000" tIns="0" rIns="72000" bIns="0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i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35" name="AutoShape 290"/>
          <p:cNvSpPr>
            <a:spLocks noChangeArrowheads="1"/>
          </p:cNvSpPr>
          <p:nvPr/>
        </p:nvSpPr>
        <p:spPr bwMode="gray">
          <a:xfrm>
            <a:off x="2024671" y="5711241"/>
            <a:ext cx="819227" cy="2878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100" spc="-100" dirty="0">
                <a:latin typeface="Cambria" panose="02040503050406030204" pitchFamily="18" charset="0"/>
                <a:ea typeface="맑은 고딕" pitchFamily="50" charset="-127"/>
              </a:rPr>
              <a:t>Hypervisor</a:t>
            </a:r>
            <a:endParaRPr lang="ko-KR" altLang="en-US" sz="1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44" name="AutoShape 290"/>
          <p:cNvSpPr>
            <a:spLocks noChangeArrowheads="1"/>
          </p:cNvSpPr>
          <p:nvPr/>
        </p:nvSpPr>
        <p:spPr bwMode="gray">
          <a:xfrm>
            <a:off x="1075323" y="5711241"/>
            <a:ext cx="724532" cy="2878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100" spc="-100" dirty="0">
                <a:latin typeface="Cambria" panose="02040503050406030204" pitchFamily="18" charset="0"/>
                <a:ea typeface="맑은 고딕" pitchFamily="50" charset="-127"/>
              </a:rPr>
              <a:t>Hypervisor </a:t>
            </a:r>
            <a:r>
              <a:rPr lang="en-US" altLang="ko-KR" sz="1100" spc="-100" dirty="0" smtClean="0">
                <a:latin typeface="Cambria" panose="02040503050406030204" pitchFamily="18" charset="0"/>
                <a:ea typeface="맑은 고딕" pitchFamily="50" charset="-127"/>
              </a:rPr>
              <a:t/>
            </a:r>
            <a:br>
              <a:rPr lang="en-US" altLang="ko-KR" sz="1100" spc="-100" dirty="0" smtClean="0">
                <a:latin typeface="Cambria" panose="02040503050406030204" pitchFamily="18" charset="0"/>
                <a:ea typeface="맑은 고딕" pitchFamily="50" charset="-127"/>
              </a:rPr>
            </a:br>
            <a:r>
              <a:rPr lang="en-US" altLang="ko-KR" sz="1100" spc="-100" dirty="0" smtClean="0">
                <a:latin typeface="Cambria" panose="02040503050406030204" pitchFamily="18" charset="0"/>
                <a:ea typeface="맑은 고딕" pitchFamily="50" charset="-127"/>
              </a:rPr>
              <a:t>(</a:t>
            </a:r>
            <a:r>
              <a:rPr lang="en-US" altLang="ko-KR" sz="1100" spc="-100" dirty="0" err="1" smtClean="0">
                <a:latin typeface="Cambria" panose="02040503050406030204" pitchFamily="18" charset="0"/>
                <a:ea typeface="맑은 고딕" pitchFamily="50" charset="-127"/>
              </a:rPr>
              <a:t>BareMetal</a:t>
            </a:r>
            <a:r>
              <a:rPr lang="en-US" altLang="ko-KR" sz="1100" spc="-100" dirty="0" smtClean="0">
                <a:latin typeface="Cambria" panose="02040503050406030204" pitchFamily="18" charset="0"/>
                <a:ea typeface="맑은 고딕" pitchFamily="50" charset="-127"/>
              </a:rPr>
              <a:t>)</a:t>
            </a:r>
            <a:endParaRPr lang="ko-KR" altLang="en-US" sz="1100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3095846" y="5038194"/>
            <a:ext cx="1713138" cy="616931"/>
          </a:xfrm>
          <a:prstGeom prst="rect">
            <a:avLst/>
          </a:prstGeom>
          <a:solidFill>
            <a:schemeClr val="bg2">
              <a:alpha val="80000"/>
            </a:schemeClr>
          </a:solidFill>
          <a:ln w="12700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wrap="none" lIns="72000" tIns="0" rIns="72000" bIns="0" anchor="t"/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200" b="1" i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2024671" y="5038194"/>
            <a:ext cx="819228" cy="616932"/>
          </a:xfrm>
          <a:prstGeom prst="rect">
            <a:avLst/>
          </a:prstGeom>
          <a:solidFill>
            <a:schemeClr val="bg2">
              <a:alpha val="80000"/>
            </a:schemeClr>
          </a:solidFill>
          <a:ln w="12700" algn="ctr">
            <a:solidFill>
              <a:schemeClr val="bg1">
                <a:lumMod val="50000"/>
              </a:schemeClr>
            </a:solidFill>
            <a:prstDash val="sysDash"/>
            <a:round/>
            <a:headEnd/>
            <a:tailEnd/>
          </a:ln>
        </p:spPr>
        <p:txBody>
          <a:bodyPr wrap="none" lIns="72000" tIns="0" rIns="72000" bIns="0" anchor="t"/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200" b="1" i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1041858" y="5041982"/>
            <a:ext cx="788617" cy="613625"/>
          </a:xfrm>
          <a:prstGeom prst="rect">
            <a:avLst/>
          </a:prstGeom>
          <a:solidFill>
            <a:schemeClr val="bg2">
              <a:alpha val="80000"/>
            </a:schemeClr>
          </a:solidFill>
          <a:ln w="12700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wrap="none" lIns="72000" tIns="0" rIns="72000" bIns="0" anchor="t"/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Cambria" panose="02040503050406030204" pitchFamily="18" charset="0"/>
                <a:ea typeface="맑은 고딕" pitchFamily="50" charset="-127"/>
              </a:rPr>
              <a:t>VM</a:t>
            </a:r>
            <a:endParaRPr lang="ko-KR" altLang="en-US" sz="1200" b="1" i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4" name="AutoShape 290"/>
          <p:cNvSpPr>
            <a:spLocks noChangeArrowheads="1"/>
          </p:cNvSpPr>
          <p:nvPr/>
        </p:nvSpPr>
        <p:spPr bwMode="gray">
          <a:xfrm>
            <a:off x="3095846" y="5711241"/>
            <a:ext cx="1713137" cy="2729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80000"/>
              </a:lnSpc>
            </a:pPr>
            <a:r>
              <a:rPr lang="en-US" altLang="ko-KR" sz="1100" spc="-100" dirty="0">
                <a:latin typeface="Cambria" panose="02040503050406030204" pitchFamily="18" charset="0"/>
                <a:ea typeface="맑은 고딕" pitchFamily="50" charset="-127"/>
              </a:rPr>
              <a:t>Hypervisor</a:t>
            </a:r>
            <a:endParaRPr lang="ko-KR" altLang="en-US" sz="1100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615707" y="1960859"/>
            <a:ext cx="218855" cy="2174994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ambria" panose="02040503050406030204" pitchFamily="18" charset="0"/>
            </a:endParaRPr>
          </a:p>
        </p:txBody>
      </p:sp>
      <p:sp>
        <p:nvSpPr>
          <p:cNvPr id="134" name="AutoShape 290"/>
          <p:cNvSpPr>
            <a:spLocks noChangeArrowheads="1"/>
          </p:cNvSpPr>
          <p:nvPr/>
        </p:nvSpPr>
        <p:spPr bwMode="gray">
          <a:xfrm>
            <a:off x="3202202" y="5419384"/>
            <a:ext cx="598670" cy="204693"/>
          </a:xfrm>
          <a:prstGeom prst="rect">
            <a:avLst/>
          </a:prstGeom>
          <a:solidFill>
            <a:srgbClr val="A6A6A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en-US" altLang="ko-KR" sz="1100" dirty="0" smtClean="0">
                <a:latin typeface="Cambria" panose="02040503050406030204" pitchFamily="18" charset="0"/>
                <a:ea typeface="맑은 고딕" pitchFamily="50" charset="-127"/>
              </a:rPr>
              <a:t>Linux</a:t>
            </a:r>
            <a:endParaRPr lang="ko-KR" altLang="en-US" sz="1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8" name="AutoShape 290"/>
          <p:cNvSpPr>
            <a:spLocks noChangeArrowheads="1"/>
          </p:cNvSpPr>
          <p:nvPr/>
        </p:nvSpPr>
        <p:spPr bwMode="gray">
          <a:xfrm>
            <a:off x="2119389" y="5416967"/>
            <a:ext cx="598671" cy="196776"/>
          </a:xfrm>
          <a:prstGeom prst="rect">
            <a:avLst/>
          </a:prstGeom>
          <a:solidFill>
            <a:srgbClr val="A6A6A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100" dirty="0" smtClean="0">
                <a:latin typeface="Cambria" panose="02040503050406030204" pitchFamily="18" charset="0"/>
                <a:ea typeface="맑은 고딕" pitchFamily="50" charset="-127"/>
              </a:rPr>
              <a:t>Linux</a:t>
            </a:r>
            <a:endParaRPr lang="ko-KR" altLang="en-US" sz="1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5" name="AutoShape 290"/>
          <p:cNvSpPr>
            <a:spLocks noChangeArrowheads="1"/>
          </p:cNvSpPr>
          <p:nvPr/>
        </p:nvSpPr>
        <p:spPr bwMode="gray">
          <a:xfrm>
            <a:off x="1136576" y="5416967"/>
            <a:ext cx="598670" cy="196776"/>
          </a:xfrm>
          <a:prstGeom prst="rect">
            <a:avLst/>
          </a:prstGeom>
          <a:solidFill>
            <a:srgbClr val="A6A6A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100" dirty="0" smtClean="0">
                <a:latin typeface="Cambria" panose="02040503050406030204" pitchFamily="18" charset="0"/>
                <a:ea typeface="맑은 고딕" pitchFamily="50" charset="-127"/>
              </a:rPr>
              <a:t>Unix</a:t>
            </a:r>
            <a:endParaRPr lang="ko-KR" altLang="en-US" sz="1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0" name="AutoShape 290"/>
          <p:cNvSpPr>
            <a:spLocks noChangeArrowheads="1"/>
          </p:cNvSpPr>
          <p:nvPr/>
        </p:nvSpPr>
        <p:spPr bwMode="gray">
          <a:xfrm>
            <a:off x="1136576" y="5237524"/>
            <a:ext cx="598670" cy="1967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100" spc="-100" dirty="0" smtClean="0">
                <a:latin typeface="Cambria" panose="02040503050406030204" pitchFamily="18" charset="0"/>
                <a:ea typeface="맑은 고딕" pitchFamily="50" charset="-127"/>
              </a:rPr>
              <a:t>APP</a:t>
            </a:r>
            <a:endParaRPr lang="ko-KR" altLang="en-US" sz="1100" spc="-100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3" name="AutoShape 290"/>
          <p:cNvSpPr>
            <a:spLocks noChangeArrowheads="1"/>
          </p:cNvSpPr>
          <p:nvPr/>
        </p:nvSpPr>
        <p:spPr bwMode="gray">
          <a:xfrm>
            <a:off x="2119388" y="5237524"/>
            <a:ext cx="598670" cy="1967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100" spc="-100" dirty="0" smtClean="0">
                <a:latin typeface="Cambria" panose="02040503050406030204" pitchFamily="18" charset="0"/>
                <a:ea typeface="맑은 고딕" pitchFamily="50" charset="-127"/>
              </a:rPr>
              <a:t>APP</a:t>
            </a:r>
            <a:endParaRPr lang="ko-KR" altLang="en-US" sz="1100" spc="-100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6" name="AutoShape 290"/>
          <p:cNvSpPr>
            <a:spLocks noChangeArrowheads="1"/>
          </p:cNvSpPr>
          <p:nvPr/>
        </p:nvSpPr>
        <p:spPr bwMode="gray">
          <a:xfrm>
            <a:off x="3202202" y="5237524"/>
            <a:ext cx="598670" cy="1967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100" spc="-100" dirty="0" smtClean="0">
                <a:latin typeface="Cambria" panose="02040503050406030204" pitchFamily="18" charset="0"/>
                <a:ea typeface="맑은 고딕" pitchFamily="50" charset="-127"/>
              </a:rPr>
              <a:t>APP</a:t>
            </a:r>
            <a:endParaRPr lang="ko-KR" altLang="en-US" sz="1100" spc="-100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4" name="AutoShape 290"/>
          <p:cNvSpPr>
            <a:spLocks noChangeArrowheads="1"/>
          </p:cNvSpPr>
          <p:nvPr/>
        </p:nvSpPr>
        <p:spPr bwMode="gray">
          <a:xfrm>
            <a:off x="4088904" y="5419384"/>
            <a:ext cx="598670" cy="204693"/>
          </a:xfrm>
          <a:prstGeom prst="rect">
            <a:avLst/>
          </a:prstGeom>
          <a:solidFill>
            <a:srgbClr val="A6A6A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en-US" altLang="ko-KR" sz="1100" spc="-100" dirty="0" smtClean="0">
                <a:latin typeface="Cambria" panose="02040503050406030204" pitchFamily="18" charset="0"/>
                <a:ea typeface="맑은 고딕" pitchFamily="50" charset="-127"/>
              </a:rPr>
              <a:t>Windows</a:t>
            </a:r>
            <a:endParaRPr lang="ko-KR" altLang="en-US" sz="1100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5" name="AutoShape 290"/>
          <p:cNvSpPr>
            <a:spLocks noChangeArrowheads="1"/>
          </p:cNvSpPr>
          <p:nvPr/>
        </p:nvSpPr>
        <p:spPr bwMode="gray">
          <a:xfrm>
            <a:off x="4088904" y="5237524"/>
            <a:ext cx="598670" cy="1967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100" spc="-100" dirty="0" smtClean="0">
                <a:latin typeface="Cambria" panose="02040503050406030204" pitchFamily="18" charset="0"/>
                <a:ea typeface="맑은 고딕" pitchFamily="50" charset="-127"/>
              </a:rPr>
              <a:t>APP</a:t>
            </a:r>
            <a:endParaRPr lang="ko-KR" altLang="en-US" sz="1100" spc="-100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920424" y="4201467"/>
            <a:ext cx="2934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>
              <a:spcBef>
                <a:spcPct val="50000"/>
              </a:spcBef>
            </a:pPr>
            <a:r>
              <a:rPr lang="ko-KR" altLang="en-US" sz="1200" b="1" i="1" dirty="0" smtClean="0">
                <a:latin typeface="Cambria" panose="02040503050406030204" pitchFamily="18" charset="0"/>
                <a:ea typeface="맑은 고딕" pitchFamily="50" charset="-127"/>
              </a:rPr>
              <a:t>가상화 제어 </a:t>
            </a:r>
            <a:r>
              <a:rPr lang="en-US" altLang="ko-KR" sz="1200" b="1" i="1" dirty="0" smtClean="0">
                <a:latin typeface="Cambria" panose="02040503050406030204" pitchFamily="18" charset="0"/>
                <a:ea typeface="맑은 고딕" pitchFamily="50" charset="-127"/>
              </a:rPr>
              <a:t>(Virtualization Control, VC </a:t>
            </a:r>
            <a:r>
              <a:rPr lang="en-US" altLang="ko-KR" sz="1200" b="1" i="1" dirty="0">
                <a:latin typeface="Cambria" panose="02040503050406030204" pitchFamily="18" charset="0"/>
                <a:ea typeface="맑은 고딕" pitchFamily="50" charset="-127"/>
              </a:rPr>
              <a:t>)</a:t>
            </a:r>
          </a:p>
        </p:txBody>
      </p:sp>
      <p:sp>
        <p:nvSpPr>
          <p:cNvPr id="126" name="직사각형 125"/>
          <p:cNvSpPr/>
          <p:nvPr/>
        </p:nvSpPr>
        <p:spPr bwMode="auto">
          <a:xfrm>
            <a:off x="993532" y="4454307"/>
            <a:ext cx="918134" cy="120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endParaRPr lang="en-US" altLang="ko-KR" sz="1200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973900" y="4454307"/>
            <a:ext cx="925201" cy="120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endParaRPr lang="en-US" altLang="ko-KR" sz="12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2961334" y="4454307"/>
            <a:ext cx="1912634" cy="120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endParaRPr lang="en-US" altLang="ko-KR" sz="12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20424" y="4593914"/>
            <a:ext cx="1141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>
              <a:spcBef>
                <a:spcPct val="50000"/>
              </a:spcBef>
            </a:pPr>
            <a:r>
              <a:rPr lang="ko-KR" altLang="en-US" sz="1200" b="1" i="1" smtClean="0">
                <a:latin typeface="Cambria" panose="02040503050406030204" pitchFamily="18" charset="0"/>
                <a:ea typeface="맑은 고딕" pitchFamily="50" charset="-127"/>
              </a:rPr>
              <a:t>가상화</a:t>
            </a:r>
            <a:r>
              <a:rPr lang="en-US" altLang="ko-KR" sz="1200" b="1" i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i="1" dirty="0" smtClean="0">
                <a:latin typeface="Cambria" panose="02040503050406030204" pitchFamily="18" charset="0"/>
                <a:ea typeface="맑은 고딕" pitchFamily="50" charset="-127"/>
              </a:rPr>
              <a:t>인프라</a:t>
            </a:r>
            <a:endParaRPr lang="en-US" altLang="ko-KR" sz="1200" b="1" i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89637" y="4355117"/>
            <a:ext cx="325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dirty="0" err="1" smtClean="0">
                <a:latin typeface="Cambria" panose="02040503050406030204" pitchFamily="18" charset="0"/>
                <a:ea typeface="맑은 고딕" pitchFamily="50" charset="-127"/>
              </a:rPr>
              <a:t>vc</a:t>
            </a:r>
            <a:endParaRPr lang="en-US" altLang="ko-KR" sz="12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255762" y="4355117"/>
            <a:ext cx="325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dirty="0" err="1">
                <a:latin typeface="Cambria" panose="02040503050406030204" pitchFamily="18" charset="0"/>
                <a:ea typeface="맑은 고딕" pitchFamily="50" charset="-127"/>
              </a:rPr>
              <a:t>vc</a:t>
            </a:r>
            <a:endParaRPr lang="en-US" altLang="ko-KR" sz="12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722369" y="4355117"/>
            <a:ext cx="325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dirty="0" err="1">
                <a:latin typeface="Cambria" panose="02040503050406030204" pitchFamily="18" charset="0"/>
                <a:ea typeface="맑은 고딕" pitchFamily="50" charset="-127"/>
              </a:rPr>
              <a:t>vc</a:t>
            </a:r>
            <a:endParaRPr lang="en-US" altLang="ko-KR" sz="12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 flipH="1">
            <a:off x="992560" y="6288085"/>
            <a:ext cx="1" cy="1897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H="1">
            <a:off x="1928664" y="6288085"/>
            <a:ext cx="1" cy="1897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>
            <a:off x="4891502" y="6288085"/>
            <a:ext cx="1" cy="1897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979725" y="6382975"/>
            <a:ext cx="9536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 bwMode="auto">
          <a:xfrm>
            <a:off x="1262583" y="6274514"/>
            <a:ext cx="449877" cy="21692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UNIX</a:t>
            </a:r>
            <a:r>
              <a:rPr lang="ko-KR" altLang="en-US" sz="1200" b="1" baseline="30000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200" b="1" baseline="30000" dirty="0">
                <a:latin typeface="Cambria" panose="02040503050406030204" pitchFamily="18" charset="0"/>
                <a:ea typeface="맑은 고딕" pitchFamily="50" charset="-127"/>
              </a:rPr>
              <a:t>4</a:t>
            </a:r>
            <a:r>
              <a:rPr lang="en-US" altLang="ko-KR" sz="1200" b="1" baseline="30000" dirty="0" smtClean="0">
                <a:latin typeface="Cambria" panose="02040503050406030204" pitchFamily="18" charset="0"/>
                <a:ea typeface="맑은 고딕" pitchFamily="50" charset="-127"/>
              </a:rPr>
              <a:t>)</a:t>
            </a:r>
            <a:endParaRPr lang="ko-KR" altLang="en-US" sz="1200" b="1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2936776" y="6382975"/>
            <a:ext cx="1963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 bwMode="auto">
          <a:xfrm>
            <a:off x="3610019" y="6237312"/>
            <a:ext cx="661964" cy="291327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x86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152" name="직선 연결선 151"/>
          <p:cNvCxnSpPr/>
          <p:nvPr/>
        </p:nvCxnSpPr>
        <p:spPr>
          <a:xfrm>
            <a:off x="1928664" y="6382975"/>
            <a:ext cx="9536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H="1">
            <a:off x="2936775" y="6288085"/>
            <a:ext cx="1" cy="1897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 bwMode="auto">
          <a:xfrm>
            <a:off x="2216696" y="6274514"/>
            <a:ext cx="449877" cy="21692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ELS</a:t>
            </a:r>
            <a:r>
              <a:rPr lang="ko-KR" altLang="en-US" sz="1200" b="1" baseline="30000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200" b="1" baseline="30000" dirty="0">
                <a:latin typeface="Cambria" panose="02040503050406030204" pitchFamily="18" charset="0"/>
                <a:ea typeface="맑은 고딕" pitchFamily="50" charset="-127"/>
              </a:rPr>
              <a:t>5</a:t>
            </a:r>
            <a:r>
              <a:rPr lang="en-US" altLang="ko-KR" sz="1200" b="1" baseline="30000" dirty="0" smtClean="0">
                <a:latin typeface="Cambria" panose="02040503050406030204" pitchFamily="18" charset="0"/>
                <a:ea typeface="맑은 고딕" pitchFamily="50" charset="-127"/>
              </a:rPr>
              <a:t>)</a:t>
            </a:r>
            <a:endParaRPr lang="ko-KR" altLang="en-US" sz="1200" b="1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920424" y="6093296"/>
            <a:ext cx="756554" cy="251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>
              <a:spcBef>
                <a:spcPct val="50000"/>
              </a:spcBef>
            </a:pPr>
            <a:r>
              <a:rPr lang="en-US" altLang="ko-KR" sz="1200" b="1" i="1" dirty="0" smtClean="0">
                <a:latin typeface="Cambria" panose="02040503050406030204" pitchFamily="18" charset="0"/>
                <a:ea typeface="맑은 고딕" pitchFamily="50" charset="-127"/>
              </a:rPr>
              <a:t>Physical</a:t>
            </a:r>
            <a:endParaRPr lang="en-US" altLang="ko-KR" sz="1200" b="1" i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20424" y="1844824"/>
            <a:ext cx="4043035" cy="1961495"/>
            <a:chOff x="920424" y="1594282"/>
            <a:chExt cx="4043035" cy="2341259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1839096" y="2204864"/>
              <a:ext cx="2078874" cy="1043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r>
                <a:rPr lang="ko-KR" altLang="en-US" sz="1200" b="1" i="1" dirty="0" err="1"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ko-KR" altLang="en-US" sz="1200" b="1" i="1" dirty="0"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200" b="1" i="1" dirty="0" smtClean="0">
                  <a:latin typeface="Cambria" panose="02040503050406030204" pitchFamily="18" charset="0"/>
                  <a:ea typeface="맑은 고딕" pitchFamily="50" charset="-127"/>
                </a:rPr>
                <a:t>서비스 관리</a:t>
              </a:r>
              <a:endParaRPr lang="en-US" altLang="ko-KR" sz="1200" b="1" i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2" name="AutoShape 290"/>
            <p:cNvSpPr>
              <a:spLocks noChangeArrowheads="1"/>
            </p:cNvSpPr>
            <p:nvPr/>
          </p:nvSpPr>
          <p:spPr bwMode="gray">
            <a:xfrm>
              <a:off x="1939430" y="2536544"/>
              <a:ext cx="925200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>
                  <a:latin typeface="Cambria" panose="02040503050406030204" pitchFamily="18" charset="0"/>
                  <a:ea typeface="맑은 고딕" pitchFamily="50" charset="-127"/>
                </a:rPr>
                <a:t>모니터링</a:t>
              </a:r>
            </a:p>
          </p:txBody>
        </p:sp>
        <p:sp>
          <p:nvSpPr>
            <p:cNvPr id="233" name="AutoShape 290"/>
            <p:cNvSpPr>
              <a:spLocks noChangeArrowheads="1"/>
            </p:cNvSpPr>
            <p:nvPr/>
          </p:nvSpPr>
          <p:spPr bwMode="gray">
            <a:xfrm>
              <a:off x="2926864" y="2536544"/>
              <a:ext cx="925200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>
                  <a:latin typeface="Cambria" panose="02040503050406030204" pitchFamily="18" charset="0"/>
                  <a:ea typeface="맑은 고딕" pitchFamily="50" charset="-127"/>
                </a:rPr>
                <a:t>운영관리</a:t>
              </a: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920424" y="1645778"/>
              <a:ext cx="4032576" cy="5102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defTabSz="861695">
                <a:spcBef>
                  <a:spcPct val="50000"/>
                </a:spcBef>
              </a:pPr>
              <a:endParaRPr lang="en-US" altLang="ko-KR" sz="1200" b="1" dirty="0" smtClean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57" name="AutoShape 290"/>
            <p:cNvSpPr>
              <a:spLocks noChangeArrowheads="1"/>
            </p:cNvSpPr>
            <p:nvPr/>
          </p:nvSpPr>
          <p:spPr bwMode="gray">
            <a:xfrm>
              <a:off x="986465" y="1841769"/>
              <a:ext cx="1912635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 smtClean="0">
                  <a:latin typeface="Cambria" panose="02040503050406030204" pitchFamily="18" charset="0"/>
                  <a:ea typeface="맑은 고딕" pitchFamily="50" charset="-127"/>
                </a:rPr>
                <a:t>사용자 포탈</a:t>
              </a:r>
              <a:endParaRPr lang="ko-KR" altLang="en-US" sz="1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0" name="AutoShape 290"/>
            <p:cNvSpPr>
              <a:spLocks noChangeArrowheads="1"/>
            </p:cNvSpPr>
            <p:nvPr/>
          </p:nvSpPr>
          <p:spPr bwMode="gray">
            <a:xfrm>
              <a:off x="2961334" y="1841769"/>
              <a:ext cx="1930168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 smtClean="0">
                  <a:latin typeface="Cambria" panose="02040503050406030204" pitchFamily="18" charset="0"/>
                  <a:ea typeface="맑은 고딕" pitchFamily="50" charset="-127"/>
                </a:rPr>
                <a:t>관리자 포탈</a:t>
              </a:r>
              <a:endParaRPr lang="ko-KR" altLang="en-US" sz="1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920424" y="1594282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61695">
                <a:spcBef>
                  <a:spcPct val="50000"/>
                </a:spcBef>
              </a:pPr>
              <a:r>
                <a:rPr lang="ko-KR" altLang="en-US" sz="1200" b="1" i="1" dirty="0" smtClean="0">
                  <a:latin typeface="Cambria" panose="02040503050406030204" pitchFamily="18" charset="0"/>
                  <a:ea typeface="맑은 고딕" pitchFamily="50" charset="-127"/>
                </a:rPr>
                <a:t>포탈</a:t>
              </a:r>
              <a:endParaRPr lang="en-US" altLang="ko-KR" sz="1200" b="1" i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5" name="AutoShape 290"/>
            <p:cNvSpPr>
              <a:spLocks noChangeArrowheads="1"/>
            </p:cNvSpPr>
            <p:nvPr/>
          </p:nvSpPr>
          <p:spPr bwMode="gray">
            <a:xfrm>
              <a:off x="1939430" y="2888043"/>
              <a:ext cx="925200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 err="1" smtClean="0">
                  <a:latin typeface="Cambria" panose="02040503050406030204" pitchFamily="18" charset="0"/>
                  <a:ea typeface="맑은 고딕" pitchFamily="50" charset="-127"/>
                </a:rPr>
                <a:t>미터링</a:t>
              </a:r>
              <a:endParaRPr lang="ko-KR" altLang="en-US" sz="1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6" name="AutoShape 290"/>
            <p:cNvSpPr>
              <a:spLocks noChangeArrowheads="1"/>
            </p:cNvSpPr>
            <p:nvPr/>
          </p:nvSpPr>
          <p:spPr bwMode="gray">
            <a:xfrm>
              <a:off x="2926864" y="2888043"/>
              <a:ext cx="925200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 smtClean="0">
                  <a:latin typeface="Cambria" panose="02040503050406030204" pitchFamily="18" charset="0"/>
                  <a:ea typeface="맑은 고딕" pitchFamily="50" charset="-127"/>
                </a:rPr>
                <a:t>카탈로그</a:t>
              </a:r>
              <a:endParaRPr lang="ko-KR" altLang="en-US" sz="1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920552" y="2204864"/>
              <a:ext cx="881860" cy="1043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r>
                <a:rPr lang="ko-KR" altLang="en-US" sz="1200" b="1" i="1" dirty="0" smtClean="0">
                  <a:latin typeface="Cambria" panose="02040503050406030204" pitchFamily="18" charset="0"/>
                  <a:ea typeface="맑은 고딕" pitchFamily="50" charset="-127"/>
                </a:rPr>
                <a:t>연계</a:t>
              </a:r>
              <a:endParaRPr lang="en-US" altLang="ko-KR" sz="1200" b="1" i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9" name="AutoShape 290"/>
            <p:cNvSpPr>
              <a:spLocks noChangeArrowheads="1"/>
            </p:cNvSpPr>
            <p:nvPr/>
          </p:nvSpPr>
          <p:spPr bwMode="gray">
            <a:xfrm>
              <a:off x="979168" y="2536544"/>
              <a:ext cx="764628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 smtClean="0">
                  <a:latin typeface="Cambria" panose="02040503050406030204" pitchFamily="18" charset="0"/>
                  <a:ea typeface="맑은 고딕" pitchFamily="50" charset="-127"/>
                </a:rPr>
                <a:t>내부</a:t>
              </a:r>
              <a:endParaRPr lang="ko-KR" altLang="en-US" sz="1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70" name="AutoShape 290"/>
            <p:cNvSpPr>
              <a:spLocks noChangeArrowheads="1"/>
            </p:cNvSpPr>
            <p:nvPr/>
          </p:nvSpPr>
          <p:spPr bwMode="gray">
            <a:xfrm>
              <a:off x="979168" y="2888043"/>
              <a:ext cx="764628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 smtClean="0">
                  <a:latin typeface="Cambria" panose="02040503050406030204" pitchFamily="18" charset="0"/>
                  <a:ea typeface="맑은 고딕" pitchFamily="50" charset="-127"/>
                </a:rPr>
                <a:t>외부</a:t>
              </a:r>
              <a:endParaRPr lang="ko-KR" altLang="en-US" sz="1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3973916" y="2204864"/>
              <a:ext cx="989543" cy="1043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r>
                <a:rPr lang="ko-KR" altLang="en-US" sz="1200" b="1" i="1" dirty="0" smtClean="0">
                  <a:latin typeface="Cambria" panose="02040503050406030204" pitchFamily="18" charset="0"/>
                  <a:ea typeface="맑은 고딕" pitchFamily="50" charset="-127"/>
                </a:rPr>
                <a:t>보안</a:t>
              </a:r>
              <a:endParaRPr lang="en-US" altLang="ko-KR" sz="1200" b="1" i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72" name="AutoShape 290"/>
            <p:cNvSpPr>
              <a:spLocks noChangeArrowheads="1"/>
            </p:cNvSpPr>
            <p:nvPr/>
          </p:nvSpPr>
          <p:spPr bwMode="gray">
            <a:xfrm>
              <a:off x="4054475" y="2536544"/>
              <a:ext cx="857997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 smtClean="0">
                  <a:latin typeface="Cambria" panose="02040503050406030204" pitchFamily="18" charset="0"/>
                  <a:ea typeface="맑은 고딕" pitchFamily="50" charset="-127"/>
                </a:rPr>
                <a:t>인증 권한</a:t>
              </a:r>
              <a:endParaRPr lang="ko-KR" altLang="en-US" sz="1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74" name="AutoShape 290"/>
            <p:cNvSpPr>
              <a:spLocks noChangeArrowheads="1"/>
            </p:cNvSpPr>
            <p:nvPr/>
          </p:nvSpPr>
          <p:spPr bwMode="gray">
            <a:xfrm>
              <a:off x="4054475" y="2873511"/>
              <a:ext cx="857997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 smtClean="0">
                  <a:latin typeface="Cambria" panose="02040503050406030204" pitchFamily="18" charset="0"/>
                  <a:ea typeface="맑은 고딕" pitchFamily="50" charset="-127"/>
                </a:rPr>
                <a:t>서버</a:t>
              </a:r>
              <a:r>
                <a:rPr lang="en-US" altLang="ko-KR" sz="1100" dirty="0" smtClean="0">
                  <a:latin typeface="Cambria" panose="02040503050406030204" pitchFamily="18" charset="0"/>
                  <a:ea typeface="맑은 고딕" pitchFamily="50" charset="-127"/>
                </a:rPr>
                <a:t>/</a:t>
              </a:r>
              <a:r>
                <a:rPr lang="ko-KR" altLang="en-US" sz="1100" dirty="0" smtClean="0">
                  <a:latin typeface="Cambria" panose="02040503050406030204" pitchFamily="18" charset="0"/>
                  <a:ea typeface="맑은 고딕" pitchFamily="50" charset="-127"/>
                </a:rPr>
                <a:t>데이터</a:t>
              </a:r>
              <a:endParaRPr lang="ko-KR" altLang="en-US" sz="1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920424" y="3320558"/>
              <a:ext cx="4032576" cy="614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defTabSz="861695">
                <a:spcBef>
                  <a:spcPct val="50000"/>
                </a:spcBef>
              </a:pPr>
              <a:r>
                <a:rPr lang="en-US" altLang="ko-KR" sz="1200" b="1" i="1" dirty="0">
                  <a:latin typeface="Cambria" panose="02040503050406030204" pitchFamily="18" charset="0"/>
                  <a:ea typeface="맑은 고딕" pitchFamily="50" charset="-127"/>
                </a:rPr>
                <a:t>Orchestration</a:t>
              </a:r>
            </a:p>
          </p:txBody>
        </p:sp>
        <p:sp>
          <p:nvSpPr>
            <p:cNvPr id="177" name="AutoShape 290"/>
            <p:cNvSpPr>
              <a:spLocks noChangeArrowheads="1"/>
            </p:cNvSpPr>
            <p:nvPr/>
          </p:nvSpPr>
          <p:spPr bwMode="gray">
            <a:xfrm>
              <a:off x="3681031" y="3581425"/>
              <a:ext cx="1231441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 smtClean="0">
                  <a:latin typeface="Cambria" panose="02040503050406030204" pitchFamily="18" charset="0"/>
                  <a:ea typeface="맑은 고딕" pitchFamily="50" charset="-127"/>
                </a:rPr>
                <a:t>패턴</a:t>
              </a:r>
              <a:endParaRPr lang="ko-KR" altLang="en-US" sz="1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79" name="AutoShape 290"/>
            <p:cNvSpPr>
              <a:spLocks noChangeArrowheads="1"/>
            </p:cNvSpPr>
            <p:nvPr/>
          </p:nvSpPr>
          <p:spPr bwMode="gray">
            <a:xfrm>
              <a:off x="2330099" y="3581426"/>
              <a:ext cx="1231441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 smtClean="0">
                  <a:latin typeface="Cambria" panose="02040503050406030204" pitchFamily="18" charset="0"/>
                  <a:ea typeface="맑은 고딕" pitchFamily="50" charset="-127"/>
                </a:rPr>
                <a:t>워크로드</a:t>
              </a:r>
              <a:endParaRPr lang="ko-KR" altLang="en-US" sz="1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0" name="AutoShape 290"/>
            <p:cNvSpPr>
              <a:spLocks noChangeArrowheads="1"/>
            </p:cNvSpPr>
            <p:nvPr/>
          </p:nvSpPr>
          <p:spPr bwMode="gray">
            <a:xfrm>
              <a:off x="979168" y="3581426"/>
              <a:ext cx="1231441" cy="2859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1695">
                <a:lnSpc>
                  <a:spcPct val="80000"/>
                </a:lnSpc>
              </a:pPr>
              <a:r>
                <a:rPr lang="ko-KR" altLang="en-US" sz="1100" dirty="0" err="1" smtClean="0">
                  <a:latin typeface="Cambria" panose="02040503050406030204" pitchFamily="18" charset="0"/>
                  <a:ea typeface="맑은 고딕" pitchFamily="50" charset="-127"/>
                </a:rPr>
                <a:t>워크플로우</a:t>
              </a:r>
              <a:endParaRPr lang="ko-KR" altLang="en-US" sz="1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182" name="AutoShape 290"/>
          <p:cNvSpPr>
            <a:spLocks noChangeArrowheads="1"/>
          </p:cNvSpPr>
          <p:nvPr/>
        </p:nvSpPr>
        <p:spPr bwMode="gray">
          <a:xfrm>
            <a:off x="1973900" y="3914357"/>
            <a:ext cx="2938572" cy="2308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861695">
              <a:lnSpc>
                <a:spcPct val="80000"/>
              </a:lnSpc>
            </a:pPr>
            <a:r>
              <a:rPr lang="ko-KR" altLang="en-US" sz="1100" dirty="0" smtClean="0">
                <a:latin typeface="Cambria" panose="02040503050406030204" pitchFamily="18" charset="0"/>
                <a:ea typeface="맑은 고딕" pitchFamily="50" charset="-127"/>
              </a:rPr>
              <a:t>서버 </a:t>
            </a:r>
            <a:r>
              <a:rPr lang="en-US" altLang="ko-KR" sz="1100" b="1" dirty="0">
                <a:latin typeface="Cambria" panose="02040503050406030204" pitchFamily="18" charset="0"/>
                <a:ea typeface="맑은 고딕" pitchFamily="50" charset="-127"/>
              </a:rPr>
              <a:t>Provisioning</a:t>
            </a:r>
            <a:r>
              <a:rPr lang="en-US" altLang="ko-KR" sz="1100" dirty="0" smtClean="0">
                <a:latin typeface="Cambria" panose="02040503050406030204" pitchFamily="18" charset="0"/>
                <a:ea typeface="맑은 고딕" pitchFamily="50" charset="-127"/>
              </a:rPr>
              <a:t>(VM OS)</a:t>
            </a:r>
            <a:endParaRPr lang="ko-KR" altLang="en-US" sz="1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3" name="직사각형 182"/>
          <p:cNvSpPr>
            <a:spLocks noChangeArrowheads="1"/>
          </p:cNvSpPr>
          <p:nvPr/>
        </p:nvSpPr>
        <p:spPr bwMode="auto">
          <a:xfrm>
            <a:off x="9417496" y="112678"/>
            <a:ext cx="4535934" cy="3550578"/>
          </a:xfrm>
          <a:prstGeom prst="rect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square" lIns="72000" tIns="36000" rIns="36000" bIns="3600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arabicPeriod"/>
            </a:pP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아키텍처 발전 방향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200" baseline="300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nd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3</a:t>
            </a:r>
            <a:r>
              <a:rPr lang="en-US" altLang="ko-KR" sz="1200" baseline="300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rd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포함</a:t>
            </a:r>
            <a:endParaRPr lang="en-US" altLang="ko-KR" sz="1200" dirty="0" smtClean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arabicPeriod"/>
            </a:pP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Portal </a:t>
            </a: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설계 방안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single view </a:t>
            </a: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통한 단일 통합 관리 화면 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b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 err="1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hioms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ko-KR" altLang="en-US" sz="1200" dirty="0" err="1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클라우드</a:t>
            </a: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Portal </a:t>
            </a: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연계 및 확장 방안</a:t>
            </a:r>
            <a:endParaRPr lang="en-US" altLang="ko-KR" sz="1200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arabicPeriod" startAt="3"/>
            </a:pP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Orchestration </a:t>
            </a: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구성 방안 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관계사별로 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orchestrator </a:t>
            </a: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 </a:t>
            </a:r>
            <a:r>
              <a:rPr lang="ko-KR" altLang="en-US" sz="1200" dirty="0" err="1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둘건지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별도로 구성할 건지 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아키텍처 권고 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고려사항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arabicPeriod" startAt="3"/>
            </a:pPr>
            <a:r>
              <a:rPr lang="ko-KR" altLang="en-US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시스템</a:t>
            </a:r>
            <a:r>
              <a:rPr lang="en-US" altLang="ko-KR" sz="1200" dirty="0" smtClean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구성도 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(NW, Storage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포함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arabicPeriod" startAt="3"/>
            </a:pP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HW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구성도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SW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구성도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어플리케이션 구성도</a:t>
            </a:r>
            <a:r>
              <a:rPr lang="en-US" altLang="ko-KR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NW </a:t>
            </a:r>
            <a:r>
              <a:rPr lang="ko-KR" altLang="en-US" sz="12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구성도 </a:t>
            </a:r>
            <a:endParaRPr lang="en-US" altLang="ko-KR" sz="1200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arabicPeriod" startAt="3"/>
            </a:pPr>
            <a:endParaRPr lang="en-US" altLang="ko-KR" sz="1200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ko-KR" sz="1200" dirty="0"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직사각형 284"/>
          <p:cNvSpPr/>
          <p:nvPr/>
        </p:nvSpPr>
        <p:spPr>
          <a:xfrm>
            <a:off x="414289" y="4209272"/>
            <a:ext cx="2824213" cy="23751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이 기종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smtClean="0">
                <a:latin typeface="Cambria" panose="02040503050406030204" pitchFamily="18" charset="0"/>
              </a:rPr>
              <a:t>물리 </a:t>
            </a:r>
            <a:r>
              <a:rPr lang="en-US" altLang="ko-KR" sz="1500" dirty="0" smtClean="0">
                <a:latin typeface="Cambria" panose="02040503050406030204" pitchFamily="18" charset="0"/>
              </a:rPr>
              <a:t>Silo </a:t>
            </a:r>
            <a:r>
              <a:rPr lang="ko-KR" altLang="en-US" sz="1500" dirty="0" smtClean="0">
                <a:latin typeface="Cambria" panose="02040503050406030204" pitchFamily="18" charset="0"/>
              </a:rPr>
              <a:t>서버를 가상화 기반으로 통합하고 표준화된 인프라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스택을</a:t>
            </a:r>
            <a:r>
              <a:rPr lang="ko-KR" altLang="en-US" sz="1500" dirty="0" smtClean="0">
                <a:latin typeface="Cambria" panose="02040503050406030204" pitchFamily="18" charset="0"/>
              </a:rPr>
              <a:t> 제공하는 </a:t>
            </a:r>
            <a:r>
              <a:rPr lang="en-US" altLang="ko-KR" sz="1500" dirty="0" smtClean="0">
                <a:latin typeface="Cambria" panose="02040503050406030204" pitchFamily="18" charset="0"/>
              </a:rPr>
              <a:t>Managed</a:t>
            </a:r>
            <a:r>
              <a:rPr lang="ko-KR" altLang="en-US" sz="1500" dirty="0" smtClean="0">
                <a:latin typeface="Cambria" panose="02040503050406030204" pitchFamily="18" charset="0"/>
              </a:rPr>
              <a:t> </a:t>
            </a:r>
            <a:r>
              <a:rPr lang="en-US" altLang="ko-KR" sz="1500" dirty="0" err="1" smtClean="0">
                <a:latin typeface="Cambria" panose="02040503050406030204" pitchFamily="18" charset="0"/>
              </a:rPr>
              <a:t>IaaS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를 시작으로 플랫폼을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서비스로 구현한 </a:t>
            </a:r>
            <a:r>
              <a:rPr lang="en-US" altLang="ko-KR" sz="1500" dirty="0" err="1" smtClean="0">
                <a:latin typeface="Cambria" panose="02040503050406030204" pitchFamily="18" charset="0"/>
              </a:rPr>
              <a:t>PaaS</a:t>
            </a:r>
            <a:r>
              <a:rPr lang="en-US" altLang="ko-KR" sz="1500" dirty="0" smtClean="0">
                <a:latin typeface="Cambria" panose="02040503050406030204" pitchFamily="18" charset="0"/>
              </a:rPr>
              <a:t>,  ERP </a:t>
            </a:r>
            <a:r>
              <a:rPr lang="ko-KR" altLang="en-US" sz="1500" dirty="0" smtClean="0">
                <a:latin typeface="Cambria" panose="02040503050406030204" pitchFamily="18" charset="0"/>
              </a:rPr>
              <a:t>같은 어플리케이션을 서비스 제공하는 </a:t>
            </a:r>
            <a:r>
              <a:rPr lang="en-US" altLang="ko-KR" sz="1500" dirty="0" smtClean="0">
                <a:latin typeface="Cambria" panose="02040503050406030204" pitchFamily="18" charset="0"/>
              </a:rPr>
              <a:t>SaaS</a:t>
            </a:r>
            <a:r>
              <a:rPr lang="ko-KR" altLang="en-US" sz="1500" dirty="0" smtClean="0">
                <a:latin typeface="Cambria" panose="02040503050406030204" pitchFamily="18" charset="0"/>
              </a:rPr>
              <a:t>로 확대함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 C&amp;C 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 발전 방향</a:t>
            </a:r>
            <a:endParaRPr lang="en-US" altLang="ko-KR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48820"/>
            <a:ext cx="9495627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dirty="0" err="1"/>
              <a:t>클라우드</a:t>
            </a:r>
            <a:r>
              <a:rPr lang="en-US" altLang="ko-KR" dirty="0"/>
              <a:t> </a:t>
            </a:r>
            <a:r>
              <a:rPr lang="ko-KR" altLang="en-US" dirty="0" smtClean="0"/>
              <a:t>서비스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81786" y="1853825"/>
            <a:ext cx="9495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7050384" y="188640"/>
            <a:ext cx="272702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820014952"/>
              </p:ext>
            </p:extLst>
          </p:nvPr>
        </p:nvGraphicFramePr>
        <p:xfrm>
          <a:off x="273050" y="1943835"/>
          <a:ext cx="9359900" cy="464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9" name="직사각형 278"/>
          <p:cNvSpPr/>
          <p:nvPr/>
        </p:nvSpPr>
        <p:spPr>
          <a:xfrm>
            <a:off x="3467834" y="6314648"/>
            <a:ext cx="2824213" cy="2647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인프라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414289" y="3957423"/>
            <a:ext cx="2824213" cy="253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인프라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3467835" y="4211904"/>
            <a:ext cx="2824213" cy="2057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3467835" y="3957423"/>
            <a:ext cx="2824213" cy="253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플랫폼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6554443" y="6314648"/>
            <a:ext cx="2824213" cy="2647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인프라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6554443" y="5994075"/>
            <a:ext cx="2824213" cy="270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플랫폼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6557595" y="4211904"/>
            <a:ext cx="2824213" cy="1679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6557595" y="3957423"/>
            <a:ext cx="2824213" cy="253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서비스 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App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3467833" y="2780749"/>
            <a:ext cx="2824213" cy="9951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3467833" y="2528900"/>
            <a:ext cx="2824213" cy="253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플랫폼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관리 시스템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6537614" y="2780749"/>
            <a:ext cx="2844194" cy="9951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6537614" y="2528900"/>
            <a:ext cx="2844194" cy="253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서비스 관리 시스템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421527" y="2745280"/>
            <a:ext cx="2816976" cy="10306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1175143" y="3060323"/>
            <a:ext cx="1321540" cy="188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000" dirty="0" err="1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 서비스 관리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519487" y="2814895"/>
            <a:ext cx="2632852" cy="188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포</a:t>
            </a:r>
            <a:r>
              <a:rPr lang="ko-KR" altLang="en-US" sz="1000" dirty="0">
                <a:latin typeface="Cambria" panose="02040503050406030204" pitchFamily="18" charset="0"/>
                <a:ea typeface="맑은 고딕" pitchFamily="50" charset="-127"/>
              </a:rPr>
              <a:t>탈</a:t>
            </a: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519487" y="3060323"/>
            <a:ext cx="600239" cy="188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보안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2552100" y="3060323"/>
            <a:ext cx="600239" cy="188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연계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519486" y="3305752"/>
            <a:ext cx="2632853" cy="188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000" dirty="0" err="1" smtClean="0">
                <a:latin typeface="Cambria" panose="02040503050406030204" pitchFamily="18" charset="0"/>
                <a:ea typeface="맑은 고딕" pitchFamily="50" charset="-127"/>
              </a:rPr>
              <a:t>오케스트레이션</a:t>
            </a: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519486" y="3551180"/>
            <a:ext cx="2632853" cy="188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000" dirty="0" err="1" smtClean="0">
                <a:latin typeface="Cambria" panose="02040503050406030204" pitchFamily="18" charset="0"/>
                <a:ea typeface="맑은 고딕" pitchFamily="50" charset="-127"/>
              </a:rPr>
              <a:t>프로비저닝</a:t>
            </a: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421527" y="2528900"/>
            <a:ext cx="2816976" cy="2530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인프라 관리 시스템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519486" y="6169369"/>
            <a:ext cx="2632853" cy="2905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Hardware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519486" y="5804622"/>
            <a:ext cx="2632853" cy="2905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Host OS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519486" y="5439875"/>
            <a:ext cx="2632853" cy="2905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가상</a:t>
            </a:r>
            <a:r>
              <a:rPr lang="ko-KR" altLang="en-US" sz="120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화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519486" y="5075128"/>
            <a:ext cx="2632853" cy="29055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Guest OS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19486" y="4710381"/>
            <a:ext cx="2632853" cy="29055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DBMS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519486" y="4345634"/>
            <a:ext cx="2632853" cy="29055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Middleware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3540037" y="3152688"/>
            <a:ext cx="1290921" cy="260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Multi-Tenant </a:t>
            </a: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관리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4894494" y="3152688"/>
            <a:ext cx="1336109" cy="260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메타데이터 관리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3533078" y="2843935"/>
            <a:ext cx="2697524" cy="243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인프라 </a:t>
            </a: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관리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4885031" y="5495486"/>
            <a:ext cx="1345571" cy="4223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Multi-Tenant</a:t>
            </a:r>
            <a:b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Data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3533078" y="3479231"/>
            <a:ext cx="2697524" cy="243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Multi- </a:t>
            </a:r>
            <a:r>
              <a:rPr lang="en-US" altLang="ko-KR" sz="10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IaaS</a:t>
            </a: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관리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3539986" y="5947892"/>
            <a:ext cx="2690616" cy="2714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IaaS</a:t>
            </a: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인터페이스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3539987" y="5495486"/>
            <a:ext cx="1290971" cy="4223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Multi-Tenant Runtimes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3539986" y="4585461"/>
            <a:ext cx="2690616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Framework 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플랫폼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539986" y="5192144"/>
            <a:ext cx="2690616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플랫폼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3539986" y="4888803"/>
            <a:ext cx="2690616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Middleware 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플랫폼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3539986" y="4282120"/>
            <a:ext cx="2690616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UX 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플랫폼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6587846" y="2843936"/>
            <a:ext cx="2749510" cy="2532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플랫폼</a:t>
            </a:r>
            <a:r>
              <a:rPr lang="en-US" altLang="ko-KR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관리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6587846" y="3152688"/>
            <a:ext cx="1330037" cy="260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SaaS </a:t>
            </a: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설정 관리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7980585" y="3152688"/>
            <a:ext cx="1356771" cy="260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메타데이터 관리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6592658" y="3479231"/>
            <a:ext cx="2749510" cy="243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Multi- </a:t>
            </a:r>
            <a:r>
              <a:rPr lang="en-US" altLang="ko-KR" sz="1000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</a:t>
            </a:r>
            <a:r>
              <a:rPr lang="en-US" altLang="ko-KR" sz="10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aaS</a:t>
            </a: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관리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6592659" y="4585461"/>
            <a:ext cx="2744698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CRM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6592659" y="4888803"/>
            <a:ext cx="2744698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그룹웨어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6592659" y="4282120"/>
            <a:ext cx="2744698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ERP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6592659" y="5209773"/>
            <a:ext cx="2744698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Office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6592659" y="5521152"/>
            <a:ext cx="2744698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기타</a:t>
            </a: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7923330" y="1583814"/>
            <a:ext cx="355432" cy="18000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24699" y="1562599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표준 인프라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73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317484" y="4446881"/>
            <a:ext cx="952065" cy="20874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67100" y="4118590"/>
            <a:ext cx="4551189" cy="247906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클라우드</a:t>
            </a:r>
            <a:r>
              <a:rPr lang="ko-KR" altLang="en-US" dirty="0"/>
              <a:t> 인프라 </a:t>
            </a:r>
            <a:r>
              <a:rPr lang="en-US" altLang="ko-KR" dirty="0"/>
              <a:t>–  </a:t>
            </a:r>
            <a:r>
              <a:rPr lang="ko-KR" altLang="en-US" dirty="0"/>
              <a:t>표준 인프라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13238"/>
            <a:ext cx="5031255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인프라 환경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사용 목적 등을 고려하여 </a:t>
            </a:r>
            <a:r>
              <a:rPr lang="en-US" altLang="ko-KR" sz="1500" dirty="0" smtClean="0">
                <a:latin typeface="Cambria" panose="02040503050406030204" pitchFamily="18" charset="0"/>
              </a:rPr>
              <a:t>X86 </a:t>
            </a:r>
            <a:r>
              <a:rPr lang="ko-KR" altLang="en-US" sz="1500" dirty="0" smtClean="0">
                <a:latin typeface="Cambria" panose="02040503050406030204" pitchFamily="18" charset="0"/>
              </a:rPr>
              <a:t>과 </a:t>
            </a:r>
            <a:r>
              <a:rPr lang="en-US" altLang="ko-KR" sz="1500" dirty="0" smtClean="0">
                <a:latin typeface="Cambria" panose="02040503050406030204" pitchFamily="18" charset="0"/>
              </a:rPr>
              <a:t>UNIX </a:t>
            </a:r>
            <a:r>
              <a:rPr lang="ko-KR" altLang="en-US" sz="1500" dirty="0" smtClean="0">
                <a:latin typeface="Cambria" panose="02040503050406030204" pitchFamily="18" charset="0"/>
              </a:rPr>
              <a:t>서버 기반으로 나누어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인프라 환경을 구성하고 </a:t>
            </a:r>
            <a:r>
              <a:rPr lang="en-US" altLang="ko-KR" sz="1500" dirty="0" smtClean="0">
                <a:latin typeface="Cambria" panose="02040503050406030204" pitchFamily="18" charset="0"/>
              </a:rPr>
              <a:t>SW </a:t>
            </a:r>
            <a:r>
              <a:rPr lang="ko-KR" altLang="en-US" sz="1500" dirty="0" smtClean="0">
                <a:latin typeface="Cambria" panose="02040503050406030204" pitchFamily="18" charset="0"/>
              </a:rPr>
              <a:t>상호호환성 및 </a:t>
            </a:r>
            <a:r>
              <a:rPr lang="en-US" altLang="ko-KR" sz="1500" dirty="0" smtClean="0">
                <a:latin typeface="Cambria" panose="02040503050406030204" pitchFamily="18" charset="0"/>
              </a:rPr>
              <a:t>2014</a:t>
            </a:r>
            <a:r>
              <a:rPr lang="ko-KR" altLang="en-US" sz="1500" dirty="0" smtClean="0">
                <a:latin typeface="Cambria" panose="02040503050406030204" pitchFamily="18" charset="0"/>
              </a:rPr>
              <a:t>년 그룹 표준 </a:t>
            </a:r>
            <a:r>
              <a:rPr lang="en-US" altLang="ko-KR" sz="1500" dirty="0" smtClean="0">
                <a:latin typeface="Cambria" panose="02040503050406030204" pitchFamily="18" charset="0"/>
              </a:rPr>
              <a:t>SW</a:t>
            </a:r>
            <a:r>
              <a:rPr lang="ko-KR" altLang="en-US" sz="1500" dirty="0" smtClean="0">
                <a:latin typeface="Cambria" panose="02040503050406030204" pitchFamily="18" charset="0"/>
              </a:rPr>
              <a:t>를 참조하여 </a:t>
            </a:r>
            <a:r>
              <a:rPr kumimoji="1" lang="ko-KR" altLang="en-US" sz="1400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표준 인프라 </a:t>
            </a:r>
            <a:r>
              <a:rPr kumimoji="1" lang="ko-KR" altLang="en-US" sz="1400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스택을</a:t>
            </a:r>
            <a:r>
              <a:rPr kumimoji="1" lang="ko-KR" altLang="en-US" sz="14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선정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60" name="텍스트 개체 틀 21"/>
          <p:cNvSpPr txBox="1">
            <a:spLocks/>
          </p:cNvSpPr>
          <p:nvPr/>
        </p:nvSpPr>
        <p:spPr bwMode="auto">
          <a:xfrm>
            <a:off x="4957368" y="1413238"/>
            <a:ext cx="4675582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표준 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인프라 </a:t>
            </a:r>
            <a:r>
              <a:rPr kumimoji="1" lang="ko-KR" altLang="en-US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스택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4957368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67099" y="3823545"/>
            <a:ext cx="4551189" cy="2950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인프라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7100" y="1841885"/>
            <a:ext cx="4679950" cy="2026947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단기는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X86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과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UNIX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서버를 용도에 따라 병행하나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,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중장기 적으로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X86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서버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기반으로 단일화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 smtClean="0">
                <a:latin typeface="Cambria" panose="02040503050406030204" pitchFamily="18" charset="0"/>
              </a:rPr>
              <a:t>X86  :  Linux/Windows</a:t>
            </a:r>
            <a:r>
              <a:rPr lang="ko-KR" altLang="en-US" sz="1200" dirty="0">
                <a:latin typeface="Cambria" panose="020405030504060302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</a:rPr>
              <a:t>기반하의 </a:t>
            </a:r>
            <a:r>
              <a:rPr lang="en-US" altLang="ko-KR" sz="1200" dirty="0" smtClean="0">
                <a:latin typeface="Cambria" panose="02040503050406030204" pitchFamily="18" charset="0"/>
              </a:rPr>
              <a:t>WEB/WAS/DB Pool</a:t>
            </a:r>
            <a:endParaRPr lang="en-US" altLang="ko-KR" sz="1200" baseline="30000" dirty="0" smtClean="0">
              <a:latin typeface="Cambria" panose="02040503050406030204" pitchFamily="18" charset="0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en-US" altLang="ko-KR" sz="1200" dirty="0" smtClean="0">
                <a:latin typeface="Cambria" panose="02040503050406030204" pitchFamily="18" charset="0"/>
              </a:rPr>
              <a:t>Unix : 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  <a:r>
              <a:rPr lang="en-US" altLang="ko-KR" sz="1200" dirty="0" smtClean="0">
                <a:latin typeface="Cambria" panose="02040503050406030204" pitchFamily="18" charset="0"/>
              </a:rPr>
              <a:t>HA</a:t>
            </a:r>
            <a:r>
              <a:rPr lang="ko-KR" altLang="en-US" sz="1200" dirty="0" smtClean="0">
                <a:latin typeface="Cambria" panose="02040503050406030204" pitchFamily="18" charset="0"/>
              </a:rPr>
              <a:t>나 </a:t>
            </a:r>
            <a:r>
              <a:rPr lang="en-US" altLang="ko-KR" sz="1200" dirty="0" smtClean="0">
                <a:latin typeface="Cambria" panose="02040503050406030204" pitchFamily="18" charset="0"/>
              </a:rPr>
              <a:t>RAC </a:t>
            </a:r>
            <a:r>
              <a:rPr lang="ko-KR" altLang="en-US" sz="1200" dirty="0" smtClean="0">
                <a:latin typeface="Cambria" panose="02040503050406030204" pitchFamily="18" charset="0"/>
              </a:rPr>
              <a:t>등 </a:t>
            </a:r>
            <a:r>
              <a:rPr lang="ko-KR" altLang="en-US" sz="1200" dirty="0" err="1" smtClean="0">
                <a:latin typeface="Cambria" panose="02040503050406030204" pitchFamily="18" charset="0"/>
              </a:rPr>
              <a:t>고가용성</a:t>
            </a:r>
            <a:r>
              <a:rPr lang="ko-KR" altLang="en-US" sz="1200" dirty="0" smtClean="0">
                <a:latin typeface="Cambria" panose="02040503050406030204" pitchFamily="18" charset="0"/>
              </a:rPr>
              <a:t> </a:t>
            </a:r>
            <a:r>
              <a:rPr lang="en-US" altLang="ko-KR" sz="1200" dirty="0" smtClean="0">
                <a:latin typeface="Cambria" panose="02040503050406030204" pitchFamily="18" charset="0"/>
              </a:rPr>
              <a:t>WAS/DB Pool</a:t>
            </a:r>
          </a:p>
          <a:p>
            <a:pPr marL="171450" indent="-17145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Oracle </a:t>
            </a:r>
            <a:r>
              <a:rPr kumimoji="1" lang="en-US" altLang="ko-KR" sz="13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RAC </a:t>
            </a:r>
            <a:r>
              <a:rPr kumimoji="1" lang="ko-KR" altLang="en-US" sz="13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와 관련하여 </a:t>
            </a:r>
            <a:r>
              <a:rPr kumimoji="1" lang="en-US" altLang="ko-KR" sz="13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IBM ELS </a:t>
            </a:r>
            <a:r>
              <a:rPr kumimoji="1" lang="ko-KR" altLang="en-US" sz="13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사용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가능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(Optional)</a:t>
            </a:r>
          </a:p>
          <a:p>
            <a:pPr marL="252000" lvl="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</a:rPr>
              <a:t>단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</a:rPr>
              <a:t>, OS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</a:rPr>
              <a:t>기술 종속 등 비용 대비 효과에 대한 종합적 검증 필요</a:t>
            </a:r>
            <a:endParaRPr lang="en-US" altLang="ko-KR" sz="1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71450" indent="-17145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endParaRPr kumimoji="1" lang="en-US" altLang="ko-KR" sz="1300" b="1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332280" y="4446879"/>
            <a:ext cx="1681200" cy="20874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087172" y="4446879"/>
            <a:ext cx="1665488" cy="20874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333127" y="4184165"/>
            <a:ext cx="1681200" cy="2627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i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X86 </a:t>
            </a:r>
            <a:r>
              <a:rPr lang="ko-KR" altLang="en-US" sz="1200" b="1" i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자원 풀</a:t>
            </a:r>
            <a:endParaRPr lang="ko-KR" altLang="en-US" sz="1200" b="1" i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087171" y="4184167"/>
            <a:ext cx="1665488" cy="2627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i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Unix </a:t>
            </a:r>
            <a:r>
              <a:rPr lang="ko-KR" altLang="en-US" sz="1200" b="1" i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자원 </a:t>
            </a:r>
            <a:r>
              <a:rPr lang="ko-KR" altLang="en-US" sz="1200" b="1" i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풀</a:t>
            </a:r>
            <a:endParaRPr lang="ko-KR" altLang="en-US" sz="1200" b="1" i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6839" y="4514501"/>
            <a:ext cx="853359" cy="1927383"/>
            <a:chOff x="344488" y="3680895"/>
            <a:chExt cx="1448250" cy="1927383"/>
          </a:xfrm>
          <a:solidFill>
            <a:schemeClr val="bg1">
              <a:lumMod val="85000"/>
            </a:schemeClr>
          </a:solidFill>
        </p:grpSpPr>
        <p:sp>
          <p:nvSpPr>
            <p:cNvPr id="68" name="직사각형 67"/>
            <p:cNvSpPr/>
            <p:nvPr/>
          </p:nvSpPr>
          <p:spPr>
            <a:xfrm>
              <a:off x="344488" y="4943107"/>
              <a:ext cx="1448250" cy="386256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1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가상화</a:t>
              </a:r>
              <a:endParaRPr lang="ko-KR" alt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4490" y="3680895"/>
              <a:ext cx="695979" cy="1203700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1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시스템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</a:p>
            <a:p>
              <a:pPr algn="ctr" defTabSz="861695">
                <a:lnSpc>
                  <a:spcPct val="90000"/>
                </a:lnSpc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SW</a:t>
              </a:r>
              <a:endParaRPr lang="ko-KR" alt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44488" y="5376705"/>
              <a:ext cx="1448250" cy="231573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HW</a:t>
              </a:r>
              <a:endParaRPr lang="ko-KR" alt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096758" y="3995778"/>
              <a:ext cx="695979" cy="265341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WAS</a:t>
              </a:r>
              <a:endParaRPr lang="ko-KR" alt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096758" y="4307515"/>
              <a:ext cx="695979" cy="265340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DBMS</a:t>
              </a:r>
              <a:endParaRPr lang="ko-KR" alt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096758" y="4614496"/>
              <a:ext cx="695979" cy="270098"/>
            </a:xfrm>
            <a:prstGeom prst="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45042" y="1841885"/>
            <a:ext cx="4679950" cy="385472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시스템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SW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는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상호호환성 및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‘14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년 그룹 표준 </a:t>
            </a:r>
            <a:r>
              <a:rPr kumimoji="1" lang="en-US" altLang="ko-KR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SW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참조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선정</a:t>
            </a:r>
            <a:endParaRPr lang="en-US" altLang="ko-KR" sz="1200" dirty="0">
              <a:latin typeface="Cambria" panose="02040503050406030204" pitchFamily="18" charset="0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259690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45042" y="3834045"/>
            <a:ext cx="4679950" cy="658367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300" b="1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템플릿별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이미</a:t>
            </a:r>
            <a:r>
              <a:rPr kumimoji="1" lang="ko-KR" altLang="en-US" sz="13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지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3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구성</a:t>
            </a:r>
            <a:endParaRPr kumimoji="1" lang="en-US" altLang="ko-KR" sz="1300" b="1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marL="252000" indent="-108000" defTabSz="914400" fontAlgn="base" latinLnBrk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SzPct val="100000"/>
              <a:buFont typeface="Cambria" panose="02040503050406030204" pitchFamily="18" charset="0"/>
              <a:buChar char="­"/>
            </a:pPr>
            <a:r>
              <a:rPr lang="ko-KR" altLang="en-US" sz="1200" dirty="0" smtClean="0">
                <a:latin typeface="Cambria" panose="02040503050406030204" pitchFamily="18" charset="0"/>
              </a:rPr>
              <a:t>사용 용도에 </a:t>
            </a:r>
            <a:r>
              <a:rPr lang="ko-KR" altLang="en-US" sz="1200" dirty="0" smtClean="0">
                <a:latin typeface="Cambria" panose="02040503050406030204" pitchFamily="18" charset="0"/>
              </a:rPr>
              <a:t>맞춰 사전에 </a:t>
            </a:r>
            <a:r>
              <a:rPr lang="ko-KR" altLang="en-US" sz="1200" dirty="0" smtClean="0">
                <a:latin typeface="Cambria" panose="02040503050406030204" pitchFamily="18" charset="0"/>
              </a:rPr>
              <a:t>미리 구성된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</a:rPr>
              <a:t>인프라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</a:rPr>
              <a:t>이미지 활용</a:t>
            </a:r>
            <a:endParaRPr lang="en-US" altLang="ko-KR" sz="1200" dirty="0">
              <a:latin typeface="Cambria" panose="02040503050406030204" pitchFamily="18" charset="0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3997"/>
              </p:ext>
            </p:extLst>
          </p:nvPr>
        </p:nvGraphicFramePr>
        <p:xfrm>
          <a:off x="5223030" y="4459237"/>
          <a:ext cx="4409921" cy="2011680"/>
        </p:xfrm>
        <a:graphic>
          <a:graphicData uri="http://schemas.openxmlformats.org/drawingml/2006/table">
            <a:tbl>
              <a:tblPr firstRow="1" bandRow="1"/>
              <a:tblGrid>
                <a:gridCol w="935141"/>
                <a:gridCol w="868695"/>
                <a:gridCol w="868695"/>
                <a:gridCol w="868695"/>
                <a:gridCol w="868695"/>
              </a:tblGrid>
              <a:tr h="11207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구분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WAS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120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OS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용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Linux</a:t>
                      </a:r>
                    </a:p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Windows</a:t>
                      </a:r>
                      <a:endParaRPr lang="en-US" altLang="ko-KR" sz="1200" b="0" kern="1200" baseline="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41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Pool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용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Linux</a:t>
                      </a:r>
                    </a:p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Windows</a:t>
                      </a:r>
                      <a:endParaRPr lang="en-US" altLang="ko-KR" sz="1200" b="0" kern="1200" baseline="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Apache</a:t>
                      </a:r>
                    </a:p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WebtoB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41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WAS Pool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용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Linux</a:t>
                      </a:r>
                    </a:p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Windows</a:t>
                      </a:r>
                      <a:endParaRPr lang="en-US" altLang="ko-KR" sz="1200" b="0" kern="1200" baseline="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JBoss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JEUS</a:t>
                      </a:r>
                    </a:p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IIS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41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 Pool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용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Linux</a:t>
                      </a:r>
                    </a:p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Windows</a:t>
                      </a:r>
                    </a:p>
                    <a:p>
                      <a:pPr marL="381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UNIX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MySQL</a:t>
                      </a:r>
                    </a:p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Oracle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MSSQL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1695"/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1) RHEV: </a:t>
            </a:r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Redhat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Enterprise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Virtualization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169845" y="6210311"/>
            <a:ext cx="741600" cy="2315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Unix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91810" y="4514501"/>
            <a:ext cx="741600" cy="2653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Apache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91810" y="5141425"/>
            <a:ext cx="741600" cy="2684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Mysql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391810" y="6205865"/>
            <a:ext cx="1546667" cy="2360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X86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391810" y="5771490"/>
            <a:ext cx="741600" cy="386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VMware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209702" y="5774331"/>
            <a:ext cx="741600" cy="386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RHEV</a:t>
            </a:r>
            <a:r>
              <a:rPr lang="ko-KR" altLang="en-US" sz="1200" baseline="30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200" baseline="30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1</a:t>
            </a:r>
            <a:r>
              <a:rPr lang="en-US" altLang="ko-KR" sz="1200" baseline="30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)</a:t>
            </a:r>
            <a:endParaRPr lang="ko-KR" altLang="en-US" sz="1200" baseline="30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391810" y="5458028"/>
            <a:ext cx="741600" cy="2653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Linux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209702" y="5460158"/>
            <a:ext cx="741600" cy="2653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Windows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391810" y="4827963"/>
            <a:ext cx="741600" cy="2653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JBOSS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09702" y="5142845"/>
            <a:ext cx="741600" cy="2684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MSSQL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09702" y="4514501"/>
            <a:ext cx="741600" cy="2653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WebtoB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945083" y="5137979"/>
            <a:ext cx="741600" cy="2684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7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Oracle</a:t>
            </a:r>
            <a:b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RAC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169845" y="5774332"/>
            <a:ext cx="741600" cy="386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Bare</a:t>
            </a:r>
            <a:b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Metal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945083" y="5774332"/>
            <a:ext cx="741600" cy="386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zVM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169845" y="5449718"/>
            <a:ext cx="741600" cy="2653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UnixOS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945083" y="5449718"/>
            <a:ext cx="741600" cy="2653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zLinux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169845" y="4826240"/>
            <a:ext cx="1516838" cy="2653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JEUS(HA)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169845" y="5137979"/>
            <a:ext cx="741600" cy="2684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7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Oracle</a:t>
            </a:r>
            <a:b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RAC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53201" y="6210311"/>
            <a:ext cx="733482" cy="2315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IBM </a:t>
            </a:r>
            <a:r>
              <a:rPr lang="en-US" altLang="ko-KR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ELS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09702" y="4828673"/>
            <a:ext cx="741600" cy="2653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IIS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2020" y="4512888"/>
            <a:ext cx="408178" cy="2700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7484" y="4184167"/>
            <a:ext cx="952065" cy="2627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기반 환경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29965" y="5094185"/>
            <a:ext cx="792327" cy="14039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107795" y="6669360"/>
            <a:ext cx="396163" cy="1231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10318" y="6613319"/>
            <a:ext cx="61670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ORACLE RAC 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구성에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대한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UNIX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Cambria" panose="02040503050406030204" pitchFamily="18" charset="0"/>
                <a:ea typeface="맑은 고딕" pitchFamily="50" charset="-127"/>
              </a:rPr>
              <a:t>대체안으로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비용대비 차후 기술종속 등에 대해 종합적 검증 필요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(Optional) 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04447"/>
              </p:ext>
            </p:extLst>
          </p:nvPr>
        </p:nvGraphicFramePr>
        <p:xfrm>
          <a:off x="5223030" y="2175601"/>
          <a:ext cx="2346138" cy="1641461"/>
        </p:xfrm>
        <a:graphic>
          <a:graphicData uri="http://schemas.openxmlformats.org/drawingml/2006/table">
            <a:tbl>
              <a:tblPr firstRow="1" bandRow="1"/>
              <a:tblGrid>
                <a:gridCol w="585065"/>
                <a:gridCol w="1761073"/>
              </a:tblGrid>
              <a:tr h="1732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분야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그룹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SW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322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Apache,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WebtoB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IIS,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iPlanet</a:t>
                      </a:r>
                      <a:endParaRPr lang="ko-KR" altLang="en-US" sz="1200" b="0" u="sng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1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WAS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JBoss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JEUS,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WebLogic,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,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Tomcat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      </a:t>
                      </a:r>
                      <a:endParaRPr lang="ko-KR" altLang="en-US" sz="1200" b="0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618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DBMS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Oracle, MSSQL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Tibero</a:t>
                      </a:r>
                      <a:endParaRPr lang="ko-KR" altLang="en-US" sz="1200" b="0" u="non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322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Linux,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Windows, Unix</a:t>
                      </a:r>
                      <a:endParaRPr lang="ko-KR" altLang="en-US" sz="1200" b="0" u="non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44568"/>
              </p:ext>
            </p:extLst>
          </p:nvPr>
        </p:nvGraphicFramePr>
        <p:xfrm>
          <a:off x="8001563" y="2175595"/>
          <a:ext cx="1676962" cy="1641461"/>
        </p:xfrm>
        <a:graphic>
          <a:graphicData uri="http://schemas.openxmlformats.org/drawingml/2006/table">
            <a:tbl>
              <a:tblPr firstRow="1" bandRow="1"/>
              <a:tblGrid>
                <a:gridCol w="1676962"/>
              </a:tblGrid>
              <a:tr h="173227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Private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Cloud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SW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3227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Apache,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WebtoB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6181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JBoss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JEUS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19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Oracle, MSSQL,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Mysql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NoSQL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3227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Linux,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Windows, Unix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1" name="이등변 삼각형 120"/>
          <p:cNvSpPr/>
          <p:nvPr/>
        </p:nvSpPr>
        <p:spPr>
          <a:xfrm rot="5400000">
            <a:off x="6951624" y="2903762"/>
            <a:ext cx="1672326" cy="20252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판교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데이터 센터에 </a:t>
            </a:r>
            <a:r>
              <a:rPr lang="en-US" altLang="ko-KR" sz="1500" dirty="0">
                <a:latin typeface="Cambria" panose="02040503050406030204" pitchFamily="18" charset="0"/>
              </a:rPr>
              <a:t>SK C&amp;C </a:t>
            </a:r>
            <a:r>
              <a:rPr lang="ko-KR" altLang="en-US" sz="1500" dirty="0" err="1">
                <a:latin typeface="Cambria" panose="02040503050406030204" pitchFamily="18" charset="0"/>
              </a:rPr>
              <a:t>클라우드</a:t>
            </a:r>
            <a:r>
              <a:rPr lang="ko-KR" altLang="en-US" sz="1500" dirty="0">
                <a:latin typeface="Cambria" panose="02040503050406030204" pitchFamily="18" charset="0"/>
              </a:rPr>
              <a:t> 통합</a:t>
            </a:r>
            <a:r>
              <a:rPr lang="en-US" altLang="ko-KR" sz="1500" dirty="0">
                <a:latin typeface="Cambria" panose="02040503050406030204" pitchFamily="18" charset="0"/>
              </a:rPr>
              <a:t> </a:t>
            </a:r>
            <a:r>
              <a:rPr lang="ko-KR" altLang="en-US" sz="1500" dirty="0">
                <a:latin typeface="Cambria" panose="02040503050406030204" pitchFamily="18" charset="0"/>
              </a:rPr>
              <a:t>관리 시스템과 </a:t>
            </a:r>
            <a:r>
              <a:rPr lang="ko-KR" altLang="en-US" sz="1500" dirty="0" err="1">
                <a:latin typeface="Cambria" panose="02040503050406030204" pitchFamily="18" charset="0"/>
              </a:rPr>
              <a:t>클라우드</a:t>
            </a:r>
            <a:r>
              <a:rPr lang="ko-KR" altLang="en-US" sz="1500" dirty="0">
                <a:latin typeface="Cambria" panose="02040503050406030204" pitchFamily="18" charset="0"/>
              </a:rPr>
              <a:t> 인프라 자원 풀과 연계를 위한 </a:t>
            </a:r>
            <a:r>
              <a:rPr lang="ko-KR" altLang="en-US" sz="1500" dirty="0" smtClean="0">
                <a:latin typeface="Cambria" panose="02040503050406030204" pitchFamily="18" charset="0"/>
              </a:rPr>
              <a:t>목표 아키텍처는 </a:t>
            </a:r>
            <a:r>
              <a:rPr lang="ko-KR" altLang="en-US" sz="1500" dirty="0">
                <a:latin typeface="Cambria" panose="02040503050406030204" pitchFamily="18" charset="0"/>
              </a:rPr>
              <a:t>다음과 같음</a:t>
            </a:r>
            <a:r>
              <a:rPr lang="en-US" altLang="ko-KR" sz="1500" dirty="0">
                <a:latin typeface="Cambria" panose="02040503050406030204" pitchFamily="18" charset="0"/>
              </a:rPr>
              <a:t>.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관계사 </a:t>
            </a:r>
            <a:r>
              <a:rPr lang="en-US" altLang="ko-KR" dirty="0"/>
              <a:t>Infra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아키텍처</a:t>
            </a:r>
            <a:endParaRPr lang="en-US" altLang="ko-KR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36902"/>
            <a:ext cx="9495627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dirty="0"/>
              <a:t>관계사 </a:t>
            </a:r>
            <a:r>
              <a:rPr lang="en-US" altLang="ko-KR" dirty="0"/>
              <a:t>Infra </a:t>
            </a:r>
            <a:r>
              <a:rPr lang="ko-KR" altLang="en-US" dirty="0" err="1"/>
              <a:t>클라우드</a:t>
            </a:r>
            <a:r>
              <a:rPr lang="ko-KR" altLang="en-US" dirty="0"/>
              <a:t> 목표</a:t>
            </a:r>
            <a:r>
              <a:rPr lang="en-US" altLang="ko-KR" dirty="0"/>
              <a:t> </a:t>
            </a:r>
            <a:r>
              <a:rPr lang="ko-KR" altLang="en-US" dirty="0"/>
              <a:t>아키텍처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81786" y="1853825"/>
            <a:ext cx="9495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7050384" y="188640"/>
            <a:ext cx="272702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2480" y="1907205"/>
            <a:ext cx="7154841" cy="4690445"/>
            <a:chOff x="273051" y="1907205"/>
            <a:chExt cx="9243020" cy="4690445"/>
          </a:xfrm>
        </p:grpSpPr>
        <p:sp>
          <p:nvSpPr>
            <p:cNvPr id="91" name="직사각형 90"/>
            <p:cNvSpPr/>
            <p:nvPr/>
          </p:nvSpPr>
          <p:spPr>
            <a:xfrm>
              <a:off x="273051" y="1907205"/>
              <a:ext cx="924302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판교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데이터 센터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6358614" y="2507790"/>
              <a:ext cx="3004873" cy="206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Public Cloud G/W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273051" y="2159205"/>
              <a:ext cx="9243020" cy="443844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203462" y="6057555"/>
              <a:ext cx="1556569" cy="18196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스토리지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7811911" y="6057554"/>
              <a:ext cx="1551579" cy="18196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백업장치</a:t>
              </a: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2794117" y="2279979"/>
              <a:ext cx="3232065" cy="176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인터넷망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794117" y="2555321"/>
              <a:ext cx="3232065" cy="1120332"/>
              <a:chOff x="10649124" y="2990171"/>
              <a:chExt cx="5545072" cy="1188715"/>
            </a:xfrm>
          </p:grpSpPr>
          <p:sp>
            <p:nvSpPr>
              <p:cNvPr id="360" name="직사각형 359"/>
              <p:cNvSpPr/>
              <p:nvPr/>
            </p:nvSpPr>
            <p:spPr>
              <a:xfrm>
                <a:off x="10649124" y="2990171"/>
                <a:ext cx="5545072" cy="2117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ko-KR" altLang="en-US" sz="1000" dirty="0" err="1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클라우드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관리 시스템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>
                <a:off x="10649124" y="3196430"/>
                <a:ext cx="5545072" cy="9824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 bwMode="auto">
              <a:xfrm>
                <a:off x="12109461" y="3473636"/>
                <a:ext cx="2645521" cy="1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ko-KR" altLang="en-US" sz="1000" dirty="0" err="1" smtClean="0">
                    <a:latin typeface="Cambria" panose="02040503050406030204" pitchFamily="18" charset="0"/>
                    <a:ea typeface="맑은 고딕" pitchFamily="50" charset="-127"/>
                  </a:rPr>
                  <a:t>클라우드</a:t>
                </a:r>
                <a:r>
                  <a:rPr lang="ko-KR" altLang="en-US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 서비스 관리</a:t>
                </a:r>
                <a:endParaRPr lang="en-US" altLang="ko-KR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 bwMode="auto">
              <a:xfrm>
                <a:off x="10736733" y="3243402"/>
                <a:ext cx="5393071" cy="1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ko-KR" altLang="en-US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포</a:t>
                </a:r>
                <a:r>
                  <a:rPr lang="ko-KR" altLang="en-US" sz="1000" dirty="0">
                    <a:latin typeface="Cambria" panose="02040503050406030204" pitchFamily="18" charset="0"/>
                    <a:ea typeface="맑은 고딕" pitchFamily="50" charset="-127"/>
                  </a:rPr>
                  <a:t>탈</a:t>
                </a:r>
                <a:endParaRPr lang="en-US" altLang="ko-KR" sz="1000" dirty="0" smtClean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 bwMode="auto">
              <a:xfrm>
                <a:off x="10736733" y="3473636"/>
                <a:ext cx="1344704" cy="1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ko-KR" altLang="en-US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보안</a:t>
                </a:r>
                <a:endParaRPr lang="en-US" altLang="ko-KR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 bwMode="auto">
              <a:xfrm>
                <a:off x="14785100" y="3473636"/>
                <a:ext cx="1344704" cy="1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ko-KR" altLang="en-US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연계</a:t>
                </a:r>
                <a:endParaRPr lang="en-US" altLang="ko-KR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 bwMode="auto">
              <a:xfrm>
                <a:off x="10736731" y="3703870"/>
                <a:ext cx="5393073" cy="1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ko-KR" altLang="en-US" sz="1000" dirty="0" err="1" smtClean="0">
                    <a:latin typeface="Cambria" panose="02040503050406030204" pitchFamily="18" charset="0"/>
                    <a:ea typeface="맑은 고딕" pitchFamily="50" charset="-127"/>
                  </a:rPr>
                  <a:t>오케스트레이션</a:t>
                </a:r>
                <a:endParaRPr lang="en-US" altLang="ko-KR" sz="1000" dirty="0" smtClean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 bwMode="auto">
              <a:xfrm>
                <a:off x="10736731" y="3934103"/>
                <a:ext cx="5393073" cy="1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ko-KR" altLang="en-US" sz="1000" dirty="0" err="1" smtClean="0">
                    <a:latin typeface="Cambria" panose="02040503050406030204" pitchFamily="18" charset="0"/>
                    <a:ea typeface="맑은 고딕" pitchFamily="50" charset="-127"/>
                  </a:rPr>
                  <a:t>프로비저닝</a:t>
                </a:r>
                <a:endParaRPr lang="en-US" altLang="ko-KR" sz="1000" dirty="0" smtClean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293" name="직사각형 292"/>
            <p:cNvSpPr/>
            <p:nvPr/>
          </p:nvSpPr>
          <p:spPr>
            <a:xfrm>
              <a:off x="6358600" y="2258870"/>
              <a:ext cx="3004874" cy="176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인터넷망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07495" y="4684029"/>
              <a:ext cx="2176300" cy="1280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07495" y="4509120"/>
              <a:ext cx="2176300" cy="174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인프라 자원 풀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465214" y="5739409"/>
              <a:ext cx="999759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ESXi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1524504" y="5739409"/>
              <a:ext cx="999759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RHEV(KVM)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465214" y="4751932"/>
              <a:ext cx="2059050" cy="164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(WEB 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465214" y="4915940"/>
              <a:ext cx="999759" cy="655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12225" y="5003653"/>
              <a:ext cx="458612" cy="480979"/>
              <a:chOff x="677637" y="4884865"/>
              <a:chExt cx="472508" cy="480979"/>
            </a:xfrm>
          </p:grpSpPr>
          <p:sp>
            <p:nvSpPr>
              <p:cNvPr id="214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212" name="타원 211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WEB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217" name="그룹 216"/>
            <p:cNvGrpSpPr/>
            <p:nvPr/>
          </p:nvGrpSpPr>
          <p:grpSpPr>
            <a:xfrm>
              <a:off x="979042" y="5003653"/>
              <a:ext cx="458612" cy="480979"/>
              <a:chOff x="677637" y="4884865"/>
              <a:chExt cx="472508" cy="480979"/>
            </a:xfrm>
          </p:grpSpPr>
          <p:sp>
            <p:nvSpPr>
              <p:cNvPr id="224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226" name="그룹 225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227" name="타원 226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WEB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230" name="직사각형 229"/>
            <p:cNvSpPr/>
            <p:nvPr/>
          </p:nvSpPr>
          <p:spPr>
            <a:xfrm>
              <a:off x="1524504" y="4915940"/>
              <a:ext cx="999759" cy="655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31" name="그룹 230"/>
            <p:cNvGrpSpPr/>
            <p:nvPr/>
          </p:nvGrpSpPr>
          <p:grpSpPr>
            <a:xfrm>
              <a:off x="1573044" y="5003653"/>
              <a:ext cx="458612" cy="480979"/>
              <a:chOff x="677637" y="4884865"/>
              <a:chExt cx="472508" cy="480979"/>
            </a:xfrm>
          </p:grpSpPr>
          <p:sp>
            <p:nvSpPr>
              <p:cNvPr id="238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241" name="그룹 240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242" name="타원 241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WEB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232" name="그룹 231"/>
            <p:cNvGrpSpPr/>
            <p:nvPr/>
          </p:nvGrpSpPr>
          <p:grpSpPr>
            <a:xfrm>
              <a:off x="2039861" y="5003653"/>
              <a:ext cx="458612" cy="480979"/>
              <a:chOff x="677637" y="4884865"/>
              <a:chExt cx="472508" cy="480979"/>
            </a:xfrm>
          </p:grpSpPr>
          <p:sp>
            <p:nvSpPr>
              <p:cNvPr id="233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235" name="그룹 234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236" name="타원 235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WEB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250" name="직사각형 249"/>
            <p:cNvSpPr/>
            <p:nvPr/>
          </p:nvSpPr>
          <p:spPr>
            <a:xfrm>
              <a:off x="465214" y="5569268"/>
              <a:ext cx="999759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Linux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1524504" y="5569268"/>
              <a:ext cx="999759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Windows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2794117" y="4684029"/>
              <a:ext cx="3232065" cy="1280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2851835" y="5739409"/>
              <a:ext cx="999759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ESXi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3912654" y="5739409"/>
              <a:ext cx="998231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RHEV(KVM)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851834" y="4751932"/>
              <a:ext cx="3118280" cy="164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(WAS 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2851835" y="4915940"/>
              <a:ext cx="999759" cy="655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99" name="그룹 298"/>
            <p:cNvGrpSpPr/>
            <p:nvPr/>
          </p:nvGrpSpPr>
          <p:grpSpPr>
            <a:xfrm>
              <a:off x="2898845" y="5003653"/>
              <a:ext cx="458613" cy="480979"/>
              <a:chOff x="677637" y="4884865"/>
              <a:chExt cx="472509" cy="480979"/>
            </a:xfrm>
          </p:grpSpPr>
          <p:sp>
            <p:nvSpPr>
              <p:cNvPr id="313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314" name="직사각형 313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315" name="그룹 314"/>
              <p:cNvGrpSpPr/>
              <p:nvPr/>
            </p:nvGrpSpPr>
            <p:grpSpPr>
              <a:xfrm>
                <a:off x="680145" y="4926281"/>
                <a:ext cx="470001" cy="246221"/>
                <a:chOff x="-863176" y="4349280"/>
                <a:chExt cx="470001" cy="246221"/>
              </a:xfrm>
            </p:grpSpPr>
            <p:sp>
              <p:nvSpPr>
                <p:cNvPr id="316" name="타원 315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-863176" y="4349280"/>
                  <a:ext cx="470001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WAS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300" name="그룹 299"/>
            <p:cNvGrpSpPr/>
            <p:nvPr/>
          </p:nvGrpSpPr>
          <p:grpSpPr>
            <a:xfrm>
              <a:off x="3365662" y="5003653"/>
              <a:ext cx="458612" cy="480979"/>
              <a:chOff x="677637" y="4884865"/>
              <a:chExt cx="472508" cy="480979"/>
            </a:xfrm>
          </p:grpSpPr>
          <p:sp>
            <p:nvSpPr>
              <p:cNvPr id="301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310" name="그룹 309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311" name="타원 310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WAS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319" name="직사각형 318"/>
            <p:cNvSpPr/>
            <p:nvPr/>
          </p:nvSpPr>
          <p:spPr>
            <a:xfrm>
              <a:off x="3912654" y="4915940"/>
              <a:ext cx="998231" cy="655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320" name="그룹 319"/>
            <p:cNvGrpSpPr/>
            <p:nvPr/>
          </p:nvGrpSpPr>
          <p:grpSpPr>
            <a:xfrm>
              <a:off x="3959664" y="5003653"/>
              <a:ext cx="458612" cy="480979"/>
              <a:chOff x="677637" y="4884865"/>
              <a:chExt cx="472508" cy="480979"/>
            </a:xfrm>
          </p:grpSpPr>
          <p:sp>
            <p:nvSpPr>
              <p:cNvPr id="341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343" name="그룹 342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344" name="타원 343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WAS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321" name="그룹 320"/>
            <p:cNvGrpSpPr/>
            <p:nvPr/>
          </p:nvGrpSpPr>
          <p:grpSpPr>
            <a:xfrm>
              <a:off x="4426481" y="5003653"/>
              <a:ext cx="458612" cy="480979"/>
              <a:chOff x="677637" y="4884865"/>
              <a:chExt cx="472508" cy="480979"/>
            </a:xfrm>
          </p:grpSpPr>
          <p:sp>
            <p:nvSpPr>
              <p:cNvPr id="322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324" name="직사각형 323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325" name="그룹 324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326" name="타원 325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WAS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346" name="직사각형 345"/>
            <p:cNvSpPr/>
            <p:nvPr/>
          </p:nvSpPr>
          <p:spPr>
            <a:xfrm>
              <a:off x="2851835" y="5569268"/>
              <a:ext cx="999759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Linux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3912654" y="5569268"/>
              <a:ext cx="998231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Windows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351" name="그룹 350"/>
            <p:cNvGrpSpPr/>
            <p:nvPr/>
          </p:nvGrpSpPr>
          <p:grpSpPr>
            <a:xfrm>
              <a:off x="4970355" y="4915940"/>
              <a:ext cx="999759" cy="655451"/>
              <a:chOff x="629202" y="4797152"/>
              <a:chExt cx="1030053" cy="655451"/>
            </a:xfrm>
          </p:grpSpPr>
          <p:sp>
            <p:nvSpPr>
              <p:cNvPr id="352" name="직사각형 351"/>
              <p:cNvSpPr/>
              <p:nvPr/>
            </p:nvSpPr>
            <p:spPr>
              <a:xfrm>
                <a:off x="629202" y="4797152"/>
                <a:ext cx="1030053" cy="6554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grpSp>
            <p:nvGrpSpPr>
              <p:cNvPr id="353" name="그룹 352"/>
              <p:cNvGrpSpPr/>
              <p:nvPr/>
            </p:nvGrpSpPr>
            <p:grpSpPr>
              <a:xfrm>
                <a:off x="677637" y="4884865"/>
                <a:ext cx="472509" cy="480979"/>
                <a:chOff x="677637" y="4884865"/>
                <a:chExt cx="472509" cy="480979"/>
              </a:xfrm>
            </p:grpSpPr>
            <p:sp>
              <p:nvSpPr>
                <p:cNvPr id="362" name="Rectangle 78"/>
                <p:cNvSpPr>
                  <a:spLocks noChangeArrowheads="1"/>
                </p:cNvSpPr>
                <p:nvPr/>
              </p:nvSpPr>
              <p:spPr bwMode="auto">
                <a:xfrm flipH="1">
                  <a:off x="677637" y="4884865"/>
                  <a:ext cx="451372" cy="4800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 type="none" w="sm" len="sm"/>
                </a:ln>
                <a:effectLst>
                  <a:innerShdw blurRad="88900">
                    <a:schemeClr val="bg1">
                      <a:lumMod val="50000"/>
                      <a:alpha val="74000"/>
                    </a:schemeClr>
                  </a:innerShdw>
                </a:effectLst>
              </p:spPr>
              <p:txBody>
                <a:bodyPr wrap="none" lIns="0" tIns="0" rIns="0" bIns="108000" anchor="b"/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/>
                  </a:r>
                  <a:b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</a:b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</p:txBody>
            </p:sp>
            <p:sp>
              <p:nvSpPr>
                <p:cNvPr id="363" name="직사각형 362"/>
                <p:cNvSpPr/>
                <p:nvPr/>
              </p:nvSpPr>
              <p:spPr>
                <a:xfrm>
                  <a:off x="711604" y="5104234"/>
                  <a:ext cx="3834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>VM</a:t>
                  </a:r>
                </a:p>
              </p:txBody>
            </p:sp>
            <p:grpSp>
              <p:nvGrpSpPr>
                <p:cNvPr id="364" name="그룹 363"/>
                <p:cNvGrpSpPr/>
                <p:nvPr/>
              </p:nvGrpSpPr>
              <p:grpSpPr>
                <a:xfrm>
                  <a:off x="680145" y="4926281"/>
                  <a:ext cx="470001" cy="246221"/>
                  <a:chOff x="-863176" y="4349280"/>
                  <a:chExt cx="470001" cy="246221"/>
                </a:xfrm>
              </p:grpSpPr>
              <p:sp>
                <p:nvSpPr>
                  <p:cNvPr id="365" name="타원 364"/>
                  <p:cNvSpPr/>
                  <p:nvPr/>
                </p:nvSpPr>
                <p:spPr>
                  <a:xfrm>
                    <a:off x="-827709" y="4371384"/>
                    <a:ext cx="399067" cy="20201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tint val="66000"/>
                          <a:satMod val="160000"/>
                        </a:schemeClr>
                      </a:gs>
                      <a:gs pos="50000">
                        <a:schemeClr val="tx2">
                          <a:lumMod val="40000"/>
                          <a:lumOff val="60000"/>
                          <a:tint val="44500"/>
                          <a:satMod val="160000"/>
                        </a:schemeClr>
                      </a:gs>
                      <a:gs pos="100000">
                        <a:schemeClr val="tx2">
                          <a:lumMod val="40000"/>
                          <a:lumOff val="6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6" name="직사각형 365"/>
                  <p:cNvSpPr/>
                  <p:nvPr/>
                </p:nvSpPr>
                <p:spPr>
                  <a:xfrm>
                    <a:off x="-863176" y="4349280"/>
                    <a:ext cx="470001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/>
                      <a:t>WAS</a:t>
                    </a:r>
                    <a:endParaRPr lang="ko-KR" altLang="en-US" sz="1000" dirty="0"/>
                  </a:p>
                </p:txBody>
              </p:sp>
            </p:grpSp>
          </p:grpSp>
          <p:grpSp>
            <p:nvGrpSpPr>
              <p:cNvPr id="354" name="그룹 353"/>
              <p:cNvGrpSpPr/>
              <p:nvPr/>
            </p:nvGrpSpPr>
            <p:grpSpPr>
              <a:xfrm>
                <a:off x="1158599" y="4884865"/>
                <a:ext cx="472508" cy="480979"/>
                <a:chOff x="677637" y="4884865"/>
                <a:chExt cx="472508" cy="480979"/>
              </a:xfrm>
            </p:grpSpPr>
            <p:sp>
              <p:nvSpPr>
                <p:cNvPr id="355" name="Rectangle 78"/>
                <p:cNvSpPr>
                  <a:spLocks noChangeArrowheads="1"/>
                </p:cNvSpPr>
                <p:nvPr/>
              </p:nvSpPr>
              <p:spPr bwMode="auto">
                <a:xfrm flipH="1">
                  <a:off x="677637" y="4884865"/>
                  <a:ext cx="451372" cy="4800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 type="none" w="sm" len="sm"/>
                </a:ln>
                <a:effectLst>
                  <a:innerShdw blurRad="88900">
                    <a:schemeClr val="bg1">
                      <a:lumMod val="50000"/>
                      <a:alpha val="74000"/>
                    </a:schemeClr>
                  </a:innerShdw>
                </a:effectLst>
              </p:spPr>
              <p:txBody>
                <a:bodyPr wrap="none" lIns="0" tIns="0" rIns="0" bIns="108000" anchor="b"/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/>
                  </a:r>
                  <a:b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</a:b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</p:txBody>
            </p:sp>
            <p:sp>
              <p:nvSpPr>
                <p:cNvPr id="356" name="직사각형 355"/>
                <p:cNvSpPr/>
                <p:nvPr/>
              </p:nvSpPr>
              <p:spPr>
                <a:xfrm>
                  <a:off x="711604" y="5104234"/>
                  <a:ext cx="3834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>VM</a:t>
                  </a:r>
                </a:p>
              </p:txBody>
            </p:sp>
            <p:grpSp>
              <p:nvGrpSpPr>
                <p:cNvPr id="357" name="그룹 356"/>
                <p:cNvGrpSpPr/>
                <p:nvPr/>
              </p:nvGrpSpPr>
              <p:grpSpPr>
                <a:xfrm>
                  <a:off x="680145" y="4926281"/>
                  <a:ext cx="470000" cy="246221"/>
                  <a:chOff x="-863176" y="4349280"/>
                  <a:chExt cx="470000" cy="246221"/>
                </a:xfrm>
              </p:grpSpPr>
              <p:sp>
                <p:nvSpPr>
                  <p:cNvPr id="358" name="타원 357"/>
                  <p:cNvSpPr/>
                  <p:nvPr/>
                </p:nvSpPr>
                <p:spPr>
                  <a:xfrm>
                    <a:off x="-827709" y="4371384"/>
                    <a:ext cx="399067" cy="20201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tint val="66000"/>
                          <a:satMod val="160000"/>
                        </a:schemeClr>
                      </a:gs>
                      <a:gs pos="50000">
                        <a:schemeClr val="tx2">
                          <a:lumMod val="40000"/>
                          <a:lumOff val="60000"/>
                          <a:tint val="44500"/>
                          <a:satMod val="160000"/>
                        </a:schemeClr>
                      </a:gs>
                      <a:gs pos="100000">
                        <a:schemeClr val="tx2">
                          <a:lumMod val="40000"/>
                          <a:lumOff val="6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9" name="직사각형 358"/>
                  <p:cNvSpPr/>
                  <p:nvPr/>
                </p:nvSpPr>
                <p:spPr>
                  <a:xfrm>
                    <a:off x="-863176" y="4349280"/>
                    <a:ext cx="470000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1000" dirty="0"/>
                      <a:t>WAS</a:t>
                    </a:r>
                    <a:endParaRPr lang="ko-KR" altLang="en-US" sz="1000" dirty="0"/>
                  </a:p>
                </p:txBody>
              </p:sp>
            </p:grpSp>
          </p:grpSp>
        </p:grpSp>
        <p:sp>
          <p:nvSpPr>
            <p:cNvPr id="384" name="직사각형 383"/>
            <p:cNvSpPr/>
            <p:nvPr/>
          </p:nvSpPr>
          <p:spPr>
            <a:xfrm>
              <a:off x="4970355" y="5569268"/>
              <a:ext cx="999759" cy="345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UNIX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6" name="타원 385"/>
            <p:cNvSpPr/>
            <p:nvPr/>
          </p:nvSpPr>
          <p:spPr>
            <a:xfrm>
              <a:off x="5257097" y="5179084"/>
              <a:ext cx="387330" cy="20201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HA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9" name="직사각형 528"/>
            <p:cNvSpPr/>
            <p:nvPr/>
          </p:nvSpPr>
          <p:spPr>
            <a:xfrm>
              <a:off x="6176890" y="4684029"/>
              <a:ext cx="3232065" cy="1280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30" name="직사각형 529"/>
            <p:cNvSpPr/>
            <p:nvPr/>
          </p:nvSpPr>
          <p:spPr>
            <a:xfrm>
              <a:off x="6176890" y="4509120"/>
              <a:ext cx="3232065" cy="174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인프라 자원 풀</a:t>
              </a:r>
            </a:p>
          </p:txBody>
        </p:sp>
        <p:sp>
          <p:nvSpPr>
            <p:cNvPr id="531" name="직사각형 530"/>
            <p:cNvSpPr/>
            <p:nvPr/>
          </p:nvSpPr>
          <p:spPr>
            <a:xfrm>
              <a:off x="6234608" y="5739409"/>
              <a:ext cx="999759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ESXi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32" name="직사각형 531"/>
            <p:cNvSpPr/>
            <p:nvPr/>
          </p:nvSpPr>
          <p:spPr>
            <a:xfrm>
              <a:off x="7295427" y="5739409"/>
              <a:ext cx="998231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RHEV(KVM)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33" name="직사각형 532"/>
            <p:cNvSpPr/>
            <p:nvPr/>
          </p:nvSpPr>
          <p:spPr>
            <a:xfrm>
              <a:off x="6234607" y="4751932"/>
              <a:ext cx="3118280" cy="164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(DB 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6234608" y="4915940"/>
              <a:ext cx="999759" cy="655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535" name="그룹 534"/>
            <p:cNvGrpSpPr/>
            <p:nvPr/>
          </p:nvGrpSpPr>
          <p:grpSpPr>
            <a:xfrm>
              <a:off x="6281619" y="5003653"/>
              <a:ext cx="438097" cy="480979"/>
              <a:chOff x="677637" y="4884865"/>
              <a:chExt cx="451372" cy="480979"/>
            </a:xfrm>
          </p:grpSpPr>
          <p:sp>
            <p:nvSpPr>
              <p:cNvPr id="536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537" name="직사각형 536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538" name="그룹 537"/>
              <p:cNvGrpSpPr/>
              <p:nvPr/>
            </p:nvGrpSpPr>
            <p:grpSpPr>
              <a:xfrm>
                <a:off x="715612" y="4926281"/>
                <a:ext cx="399067" cy="246221"/>
                <a:chOff x="-827709" y="4349280"/>
                <a:chExt cx="399067" cy="246221"/>
              </a:xfrm>
            </p:grpSpPr>
            <p:sp>
              <p:nvSpPr>
                <p:cNvPr id="539" name="타원 538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0" name="직사각형 539"/>
                <p:cNvSpPr/>
                <p:nvPr/>
              </p:nvSpPr>
              <p:spPr>
                <a:xfrm>
                  <a:off x="-809476" y="4349280"/>
                  <a:ext cx="3626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DB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541" name="그룹 540"/>
            <p:cNvGrpSpPr/>
            <p:nvPr/>
          </p:nvGrpSpPr>
          <p:grpSpPr>
            <a:xfrm>
              <a:off x="6748436" y="5003653"/>
              <a:ext cx="438097" cy="480979"/>
              <a:chOff x="677637" y="4884865"/>
              <a:chExt cx="451372" cy="480979"/>
            </a:xfrm>
          </p:grpSpPr>
          <p:sp>
            <p:nvSpPr>
              <p:cNvPr id="542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545" name="직사각형 544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546" name="그룹 545"/>
              <p:cNvGrpSpPr/>
              <p:nvPr/>
            </p:nvGrpSpPr>
            <p:grpSpPr>
              <a:xfrm>
                <a:off x="715612" y="4926281"/>
                <a:ext cx="399067" cy="246221"/>
                <a:chOff x="-827709" y="4349280"/>
                <a:chExt cx="399067" cy="246221"/>
              </a:xfrm>
            </p:grpSpPr>
            <p:sp>
              <p:nvSpPr>
                <p:cNvPr id="547" name="타원 546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8" name="직사각형 547"/>
                <p:cNvSpPr/>
                <p:nvPr/>
              </p:nvSpPr>
              <p:spPr>
                <a:xfrm>
                  <a:off x="-809476" y="4349280"/>
                  <a:ext cx="3626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DB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550" name="직사각형 549"/>
            <p:cNvSpPr/>
            <p:nvPr/>
          </p:nvSpPr>
          <p:spPr>
            <a:xfrm>
              <a:off x="7295427" y="4915940"/>
              <a:ext cx="998231" cy="655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569" name="그룹 568"/>
            <p:cNvGrpSpPr/>
            <p:nvPr/>
          </p:nvGrpSpPr>
          <p:grpSpPr>
            <a:xfrm>
              <a:off x="7342438" y="5003653"/>
              <a:ext cx="438097" cy="480979"/>
              <a:chOff x="677637" y="4884865"/>
              <a:chExt cx="451372" cy="480979"/>
            </a:xfrm>
          </p:grpSpPr>
          <p:sp>
            <p:nvSpPr>
              <p:cNvPr id="570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572" name="그룹 571"/>
              <p:cNvGrpSpPr/>
              <p:nvPr/>
            </p:nvGrpSpPr>
            <p:grpSpPr>
              <a:xfrm>
                <a:off x="715612" y="4926281"/>
                <a:ext cx="399067" cy="246221"/>
                <a:chOff x="-827709" y="4349280"/>
                <a:chExt cx="399067" cy="246221"/>
              </a:xfrm>
            </p:grpSpPr>
            <p:sp>
              <p:nvSpPr>
                <p:cNvPr id="573" name="타원 572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4" name="직사각형 573"/>
                <p:cNvSpPr/>
                <p:nvPr/>
              </p:nvSpPr>
              <p:spPr>
                <a:xfrm>
                  <a:off x="-809476" y="4349280"/>
                  <a:ext cx="3626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DB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575" name="그룹 574"/>
            <p:cNvGrpSpPr/>
            <p:nvPr/>
          </p:nvGrpSpPr>
          <p:grpSpPr>
            <a:xfrm>
              <a:off x="7809255" y="5003653"/>
              <a:ext cx="438097" cy="480979"/>
              <a:chOff x="677637" y="4884865"/>
              <a:chExt cx="451372" cy="480979"/>
            </a:xfrm>
          </p:grpSpPr>
          <p:sp>
            <p:nvSpPr>
              <p:cNvPr id="576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577" name="직사각형 576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578" name="그룹 577"/>
              <p:cNvGrpSpPr/>
              <p:nvPr/>
            </p:nvGrpSpPr>
            <p:grpSpPr>
              <a:xfrm>
                <a:off x="715612" y="4926281"/>
                <a:ext cx="399067" cy="246221"/>
                <a:chOff x="-827709" y="4349280"/>
                <a:chExt cx="399067" cy="246221"/>
              </a:xfrm>
            </p:grpSpPr>
            <p:sp>
              <p:nvSpPr>
                <p:cNvPr id="579" name="타원 578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0" name="직사각형 579"/>
                <p:cNvSpPr/>
                <p:nvPr/>
              </p:nvSpPr>
              <p:spPr>
                <a:xfrm>
                  <a:off x="-809476" y="4349280"/>
                  <a:ext cx="3626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DB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581" name="직사각형 580"/>
            <p:cNvSpPr/>
            <p:nvPr/>
          </p:nvSpPr>
          <p:spPr>
            <a:xfrm>
              <a:off x="6234608" y="5569268"/>
              <a:ext cx="999759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Linux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82" name="직사각형 581"/>
            <p:cNvSpPr/>
            <p:nvPr/>
          </p:nvSpPr>
          <p:spPr>
            <a:xfrm>
              <a:off x="7295427" y="5569268"/>
              <a:ext cx="998231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Windows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83" name="직사각형 582"/>
            <p:cNvSpPr/>
            <p:nvPr/>
          </p:nvSpPr>
          <p:spPr>
            <a:xfrm>
              <a:off x="8353129" y="5569269"/>
              <a:ext cx="999759" cy="345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UNIX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584" name="그룹 583"/>
            <p:cNvGrpSpPr/>
            <p:nvPr/>
          </p:nvGrpSpPr>
          <p:grpSpPr>
            <a:xfrm>
              <a:off x="8353129" y="4915940"/>
              <a:ext cx="999759" cy="655451"/>
              <a:chOff x="629202" y="4797152"/>
              <a:chExt cx="1030053" cy="655451"/>
            </a:xfrm>
          </p:grpSpPr>
          <p:sp>
            <p:nvSpPr>
              <p:cNvPr id="585" name="직사각형 584"/>
              <p:cNvSpPr/>
              <p:nvPr/>
            </p:nvSpPr>
            <p:spPr>
              <a:xfrm>
                <a:off x="629202" y="4797152"/>
                <a:ext cx="1030053" cy="6554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grpSp>
            <p:nvGrpSpPr>
              <p:cNvPr id="586" name="그룹 585"/>
              <p:cNvGrpSpPr/>
              <p:nvPr/>
            </p:nvGrpSpPr>
            <p:grpSpPr>
              <a:xfrm>
                <a:off x="677637" y="4884865"/>
                <a:ext cx="451372" cy="480979"/>
                <a:chOff x="677637" y="4884865"/>
                <a:chExt cx="451372" cy="480979"/>
              </a:xfrm>
            </p:grpSpPr>
            <p:sp>
              <p:nvSpPr>
                <p:cNvPr id="593" name="Rectangle 78"/>
                <p:cNvSpPr>
                  <a:spLocks noChangeArrowheads="1"/>
                </p:cNvSpPr>
                <p:nvPr/>
              </p:nvSpPr>
              <p:spPr bwMode="auto">
                <a:xfrm flipH="1">
                  <a:off x="677637" y="4884865"/>
                  <a:ext cx="451372" cy="4800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 type="none" w="sm" len="sm"/>
                </a:ln>
                <a:effectLst>
                  <a:innerShdw blurRad="88900">
                    <a:schemeClr val="bg1">
                      <a:lumMod val="50000"/>
                      <a:alpha val="74000"/>
                    </a:schemeClr>
                  </a:innerShdw>
                </a:effectLst>
              </p:spPr>
              <p:txBody>
                <a:bodyPr wrap="none" lIns="0" tIns="0" rIns="0" bIns="108000" anchor="b"/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/>
                  </a:r>
                  <a:b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</a:b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</p:txBody>
            </p:sp>
            <p:sp>
              <p:nvSpPr>
                <p:cNvPr id="594" name="직사각형 593"/>
                <p:cNvSpPr/>
                <p:nvPr/>
              </p:nvSpPr>
              <p:spPr>
                <a:xfrm>
                  <a:off x="711604" y="5104234"/>
                  <a:ext cx="3834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>VM</a:t>
                  </a:r>
                </a:p>
              </p:txBody>
            </p:sp>
            <p:grpSp>
              <p:nvGrpSpPr>
                <p:cNvPr id="595" name="그룹 594"/>
                <p:cNvGrpSpPr/>
                <p:nvPr/>
              </p:nvGrpSpPr>
              <p:grpSpPr>
                <a:xfrm>
                  <a:off x="715612" y="4926281"/>
                  <a:ext cx="399067" cy="246221"/>
                  <a:chOff x="-827709" y="4349280"/>
                  <a:chExt cx="399067" cy="246221"/>
                </a:xfrm>
              </p:grpSpPr>
              <p:sp>
                <p:nvSpPr>
                  <p:cNvPr id="596" name="타원 595"/>
                  <p:cNvSpPr/>
                  <p:nvPr/>
                </p:nvSpPr>
                <p:spPr>
                  <a:xfrm>
                    <a:off x="-827709" y="4371384"/>
                    <a:ext cx="399067" cy="20201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tint val="66000"/>
                          <a:satMod val="160000"/>
                        </a:schemeClr>
                      </a:gs>
                      <a:gs pos="50000">
                        <a:schemeClr val="tx2">
                          <a:lumMod val="40000"/>
                          <a:lumOff val="60000"/>
                          <a:tint val="44500"/>
                          <a:satMod val="160000"/>
                        </a:schemeClr>
                      </a:gs>
                      <a:gs pos="100000">
                        <a:schemeClr val="tx2">
                          <a:lumMod val="40000"/>
                          <a:lumOff val="6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7" name="직사각형 596"/>
                  <p:cNvSpPr/>
                  <p:nvPr/>
                </p:nvSpPr>
                <p:spPr>
                  <a:xfrm>
                    <a:off x="-809476" y="4349280"/>
                    <a:ext cx="362600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/>
                      <a:t>DB</a:t>
                    </a:r>
                    <a:endParaRPr lang="ko-KR" altLang="en-US" sz="1000" dirty="0"/>
                  </a:p>
                </p:txBody>
              </p:sp>
            </p:grpSp>
          </p:grpSp>
          <p:grpSp>
            <p:nvGrpSpPr>
              <p:cNvPr id="587" name="그룹 586"/>
              <p:cNvGrpSpPr/>
              <p:nvPr/>
            </p:nvGrpSpPr>
            <p:grpSpPr>
              <a:xfrm>
                <a:off x="1158599" y="4884865"/>
                <a:ext cx="451372" cy="480979"/>
                <a:chOff x="677637" y="4884865"/>
                <a:chExt cx="451372" cy="480979"/>
              </a:xfrm>
            </p:grpSpPr>
            <p:sp>
              <p:nvSpPr>
                <p:cNvPr id="588" name="Rectangle 78"/>
                <p:cNvSpPr>
                  <a:spLocks noChangeArrowheads="1"/>
                </p:cNvSpPr>
                <p:nvPr/>
              </p:nvSpPr>
              <p:spPr bwMode="auto">
                <a:xfrm flipH="1">
                  <a:off x="677637" y="4884865"/>
                  <a:ext cx="451372" cy="4800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 type="none" w="sm" len="sm"/>
                </a:ln>
                <a:effectLst>
                  <a:innerShdw blurRad="88900">
                    <a:schemeClr val="bg1">
                      <a:lumMod val="50000"/>
                      <a:alpha val="74000"/>
                    </a:schemeClr>
                  </a:innerShdw>
                </a:effectLst>
              </p:spPr>
              <p:txBody>
                <a:bodyPr wrap="none" lIns="0" tIns="0" rIns="0" bIns="108000" anchor="b"/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/>
                  </a:r>
                  <a:b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</a:b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</p:txBody>
            </p:sp>
            <p:sp>
              <p:nvSpPr>
                <p:cNvPr id="589" name="직사각형 588"/>
                <p:cNvSpPr/>
                <p:nvPr/>
              </p:nvSpPr>
              <p:spPr>
                <a:xfrm>
                  <a:off x="711604" y="5104234"/>
                  <a:ext cx="3834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>VM</a:t>
                  </a:r>
                </a:p>
              </p:txBody>
            </p:sp>
            <p:grpSp>
              <p:nvGrpSpPr>
                <p:cNvPr id="590" name="그룹 589"/>
                <p:cNvGrpSpPr/>
                <p:nvPr/>
              </p:nvGrpSpPr>
              <p:grpSpPr>
                <a:xfrm>
                  <a:off x="715612" y="4926281"/>
                  <a:ext cx="399067" cy="246221"/>
                  <a:chOff x="-827709" y="4349280"/>
                  <a:chExt cx="399067" cy="246221"/>
                </a:xfrm>
              </p:grpSpPr>
              <p:sp>
                <p:nvSpPr>
                  <p:cNvPr id="591" name="타원 590"/>
                  <p:cNvSpPr/>
                  <p:nvPr/>
                </p:nvSpPr>
                <p:spPr>
                  <a:xfrm>
                    <a:off x="-827709" y="4371384"/>
                    <a:ext cx="399067" cy="20201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tint val="66000"/>
                          <a:satMod val="160000"/>
                        </a:schemeClr>
                      </a:gs>
                      <a:gs pos="50000">
                        <a:schemeClr val="tx2">
                          <a:lumMod val="40000"/>
                          <a:lumOff val="60000"/>
                          <a:tint val="44500"/>
                          <a:satMod val="160000"/>
                        </a:schemeClr>
                      </a:gs>
                      <a:gs pos="100000">
                        <a:schemeClr val="tx2">
                          <a:lumMod val="40000"/>
                          <a:lumOff val="6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2" name="직사각형 591"/>
                  <p:cNvSpPr/>
                  <p:nvPr/>
                </p:nvSpPr>
                <p:spPr>
                  <a:xfrm>
                    <a:off x="-809476" y="4349280"/>
                    <a:ext cx="362600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/>
                      <a:t>DB</a:t>
                    </a:r>
                    <a:endParaRPr lang="ko-KR" altLang="en-US" sz="1000" dirty="0"/>
                  </a:p>
                </p:txBody>
              </p:sp>
            </p:grpSp>
          </p:grpSp>
        </p:grpSp>
        <p:sp>
          <p:nvSpPr>
            <p:cNvPr id="599" name="타원 598"/>
            <p:cNvSpPr/>
            <p:nvPr/>
          </p:nvSpPr>
          <p:spPr>
            <a:xfrm>
              <a:off x="8575766" y="5179084"/>
              <a:ext cx="515538" cy="20201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RAC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2794117" y="3825693"/>
              <a:ext cx="3232065" cy="458402"/>
              <a:chOff x="2794117" y="3969060"/>
              <a:chExt cx="3232065" cy="527998"/>
            </a:xfrm>
          </p:grpSpPr>
          <p:sp>
            <p:nvSpPr>
              <p:cNvPr id="600" name="직사각형 599"/>
              <p:cNvSpPr/>
              <p:nvPr/>
            </p:nvSpPr>
            <p:spPr>
              <a:xfrm>
                <a:off x="2794117" y="4052503"/>
                <a:ext cx="3232065" cy="4445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>
                <a:off x="2794117" y="3969060"/>
                <a:ext cx="3232065" cy="2092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Virtulization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 Manager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>
                <a:off x="2851859" y="4251062"/>
                <a:ext cx="1499442" cy="176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vCenter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>
                <a:off x="4468999" y="4251062"/>
                <a:ext cx="1499442" cy="176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RHEV-M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604" name="직사각형 603"/>
            <p:cNvSpPr/>
            <p:nvPr/>
          </p:nvSpPr>
          <p:spPr>
            <a:xfrm>
              <a:off x="417543" y="6354325"/>
              <a:ext cx="2207544" cy="1648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인터넷망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05" name="직사각형 604"/>
            <p:cNvSpPr/>
            <p:nvPr/>
          </p:nvSpPr>
          <p:spPr>
            <a:xfrm>
              <a:off x="2794117" y="6354325"/>
              <a:ext cx="6558769" cy="176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내부 인트라넷 망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14" name="직사각형 613"/>
            <p:cNvSpPr/>
            <p:nvPr/>
          </p:nvSpPr>
          <p:spPr>
            <a:xfrm>
              <a:off x="2794117" y="4509120"/>
              <a:ext cx="3232065" cy="174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인프라 자원 풀</a:t>
              </a:r>
            </a:p>
          </p:txBody>
        </p:sp>
        <p:sp>
          <p:nvSpPr>
            <p:cNvPr id="617" name="모서리가 둥근 직사각형 1043"/>
            <p:cNvSpPr/>
            <p:nvPr/>
          </p:nvSpPr>
          <p:spPr bwMode="auto">
            <a:xfrm>
              <a:off x="391095" y="2328755"/>
              <a:ext cx="2233992" cy="1955340"/>
            </a:xfrm>
            <a:prstGeom prst="roundRect">
              <a:avLst>
                <a:gd name="adj" fmla="val 6249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sm"/>
            </a:ln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18" name="Rectangle 56"/>
            <p:cNvSpPr>
              <a:spLocks noChangeArrowheads="1"/>
            </p:cNvSpPr>
            <p:nvPr/>
          </p:nvSpPr>
          <p:spPr bwMode="auto">
            <a:xfrm>
              <a:off x="538583" y="2204864"/>
              <a:ext cx="1939016" cy="1975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762000" latinLnBrk="0">
                <a:defRPr/>
              </a:pPr>
              <a:r>
                <a:rPr lang="ko-KR" altLang="en-US" sz="700" b="1" dirty="0" smtClean="0">
                  <a:latin typeface="+mn-ea"/>
                </a:rPr>
                <a:t>네트워크 </a:t>
              </a:r>
              <a:r>
                <a:rPr lang="ko-KR" altLang="en-US" sz="700" b="1" dirty="0" err="1" smtClean="0">
                  <a:latin typeface="+mn-ea"/>
                </a:rPr>
                <a:t>설계</a:t>
              </a:r>
              <a:r>
                <a:rPr lang="ko-KR" altLang="en-US" sz="700" b="1" dirty="0" err="1" smtClean="0">
                  <a:latin typeface="+mn-ea"/>
                </a:rPr>
                <a:t>시</a:t>
              </a:r>
              <a:r>
                <a:rPr lang="ko-KR" altLang="en-US" sz="700" b="1" dirty="0" smtClean="0">
                  <a:latin typeface="+mn-ea"/>
                </a:rPr>
                <a:t> </a:t>
              </a:r>
              <a:r>
                <a:rPr lang="ko-KR" altLang="en-US" sz="700" b="1" dirty="0" smtClean="0">
                  <a:latin typeface="+mn-ea"/>
                </a:rPr>
                <a:t>고려사항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619" name="직사각형 90"/>
            <p:cNvSpPr>
              <a:spLocks noChangeArrowheads="1"/>
            </p:cNvSpPr>
            <p:nvPr/>
          </p:nvSpPr>
          <p:spPr bwMode="auto">
            <a:xfrm>
              <a:off x="417543" y="2478313"/>
              <a:ext cx="2207543" cy="276607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lIns="39600" rIns="39600" anchor="t"/>
            <a:lstStyle/>
            <a:p>
              <a:pPr marL="92075" indent="-92075" defTabSz="762000" eaLnBrk="0" latinLnBrk="0" hangingPunct="0">
                <a:spcBef>
                  <a:spcPts val="600"/>
                </a:spcBef>
                <a:buSzPct val="140000"/>
                <a:buFont typeface="Wingdings" panose="05000000000000000000" pitchFamily="2" charset="2"/>
                <a:buChar char="§"/>
                <a:tabLst>
                  <a:tab pos="5646738" algn="l"/>
                </a:tabLst>
                <a:defRPr/>
              </a:pPr>
              <a:r>
                <a:rPr lang="ko-KR" altLang="en-US" sz="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클라우드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 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관리 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시스템은 외부 접속 등을 고려하여 인터넷 망에 연결</a:t>
              </a:r>
              <a:endPara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Monotype Sorts"/>
              </a:endParaRPr>
            </a:p>
            <a:p>
              <a:pPr marL="92075" indent="-92075" defTabSz="762000" eaLnBrk="0" latinLnBrk="0" hangingPunct="0">
                <a:spcBef>
                  <a:spcPts val="600"/>
                </a:spcBef>
                <a:buSzPct val="140000"/>
                <a:buFont typeface="Wingdings" panose="05000000000000000000" pitchFamily="2" charset="2"/>
                <a:buChar char="§"/>
                <a:tabLst>
                  <a:tab pos="5646738" algn="l"/>
                </a:tabLst>
                <a:defRPr/>
              </a:pPr>
              <a:r>
                <a:rPr lang="en-US" altLang="ko-KR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Public Cloud 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는 </a:t>
              </a:r>
              <a:r>
                <a:rPr lang="en-US" altLang="ko-KR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GW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를 통해 인터넷 망에</a:t>
              </a:r>
              <a:r>
                <a:rPr lang="en-US" altLang="ko-KR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 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연결</a:t>
              </a:r>
              <a:endPara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Monotype Sorts"/>
              </a:endParaRPr>
            </a:p>
            <a:p>
              <a:pPr marL="92075" indent="-92075" defTabSz="762000" eaLnBrk="0" latinLnBrk="0" hangingPunct="0">
                <a:spcBef>
                  <a:spcPts val="600"/>
                </a:spcBef>
                <a:buSzPct val="140000"/>
                <a:buFont typeface="Wingdings" panose="05000000000000000000" pitchFamily="2" charset="2"/>
                <a:buChar char="§"/>
                <a:tabLst>
                  <a:tab pos="5646738" algn="l"/>
                </a:tabLst>
                <a:defRPr/>
              </a:pP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기존 운영관리 시스템은 </a:t>
              </a:r>
              <a:r>
                <a:rPr lang="en-US" altLang="ko-KR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VPN 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을 통해 </a:t>
              </a:r>
              <a:r>
                <a:rPr lang="ko-KR" altLang="en-US" sz="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클라우드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 매니지먼트 시스템과 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연동</a:t>
              </a:r>
              <a:endPara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Monotype Sorts"/>
              </a:endParaRPr>
            </a:p>
            <a:p>
              <a:pPr marL="92075" indent="-92075" defTabSz="762000" eaLnBrk="0" latinLnBrk="0" hangingPunct="0">
                <a:spcBef>
                  <a:spcPts val="600"/>
                </a:spcBef>
                <a:buSzPct val="140000"/>
                <a:buFont typeface="Wingdings" panose="05000000000000000000" pitchFamily="2" charset="2"/>
                <a:buChar char="§"/>
                <a:tabLst>
                  <a:tab pos="5646738" algn="l"/>
                </a:tabLst>
                <a:defRPr/>
              </a:pPr>
              <a:r>
                <a:rPr lang="ko-KR" altLang="en-US" sz="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클라우드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 인프라 풀의 경우 </a:t>
              </a:r>
              <a:r>
                <a:rPr lang="en-US" altLang="ko-KR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WEB Pool 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은 </a:t>
              </a:r>
              <a:r>
                <a:rPr lang="ko-KR" altLang="en-US" sz="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인터넷망에</a:t>
              </a:r>
              <a:r>
                <a:rPr lang="en-US" altLang="ko-KR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, WAS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와 </a:t>
              </a:r>
              <a:r>
                <a:rPr lang="en-US" altLang="ko-KR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DB Pool 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은 내부 인트라넷 망에 연결</a:t>
              </a:r>
              <a:endPara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Monotype Sorts"/>
              </a:endParaRPr>
            </a:p>
            <a:p>
              <a:pPr marL="92075" indent="-92075" defTabSz="762000" eaLnBrk="0" latinLnBrk="0" hangingPunct="0">
                <a:spcBef>
                  <a:spcPts val="600"/>
                </a:spcBef>
                <a:buSzPct val="140000"/>
                <a:buFont typeface="Wingdings" panose="05000000000000000000" pitchFamily="2" charset="2"/>
                <a:buChar char="§"/>
                <a:tabLst>
                  <a:tab pos="5646738" algn="l"/>
                </a:tabLst>
                <a:defRPr/>
              </a:pPr>
              <a:endPara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Monotype Sorts"/>
              </a:endParaRPr>
            </a:p>
          </p:txBody>
        </p:sp>
        <p:grpSp>
          <p:nvGrpSpPr>
            <p:cNvPr id="631" name="그룹 630"/>
            <p:cNvGrpSpPr/>
            <p:nvPr/>
          </p:nvGrpSpPr>
          <p:grpSpPr>
            <a:xfrm>
              <a:off x="6358537" y="3272876"/>
              <a:ext cx="3004953" cy="996114"/>
              <a:chOff x="5027767" y="2330609"/>
              <a:chExt cx="1437401" cy="927728"/>
            </a:xfrm>
          </p:grpSpPr>
          <p:sp>
            <p:nvSpPr>
              <p:cNvPr id="632" name="직사각형 631"/>
              <p:cNvSpPr/>
              <p:nvPr/>
            </p:nvSpPr>
            <p:spPr>
              <a:xfrm>
                <a:off x="5027805" y="2330609"/>
                <a:ext cx="1437363" cy="1925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기존 운영 관리 시스템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33" name="직사각형 632"/>
              <p:cNvSpPr/>
              <p:nvPr/>
            </p:nvSpPr>
            <p:spPr>
              <a:xfrm>
                <a:off x="5027767" y="2520344"/>
                <a:ext cx="1437001" cy="73799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34" name="직사각형 633"/>
              <p:cNvSpPr/>
              <p:nvPr/>
            </p:nvSpPr>
            <p:spPr>
              <a:xfrm>
                <a:off x="5078168" y="2575877"/>
                <a:ext cx="1336636" cy="1750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성능 관리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35" name="직사각형 634"/>
              <p:cNvSpPr/>
              <p:nvPr/>
            </p:nvSpPr>
            <p:spPr>
              <a:xfrm>
                <a:off x="5078168" y="2806701"/>
                <a:ext cx="1336636" cy="1750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ko-KR" alt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운영 관리</a:t>
                </a: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>
                <a:off x="5078168" y="3037525"/>
                <a:ext cx="1336636" cy="1750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프로세스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관리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637" name="직사각형 636"/>
            <p:cNvSpPr/>
            <p:nvPr/>
          </p:nvSpPr>
          <p:spPr>
            <a:xfrm>
              <a:off x="6358599" y="3023955"/>
              <a:ext cx="3004874" cy="176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내부 인트라넷 망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180" name="직사각형 179"/>
          <p:cNvSpPr/>
          <p:nvPr/>
        </p:nvSpPr>
        <p:spPr>
          <a:xfrm>
            <a:off x="7473280" y="1907205"/>
            <a:ext cx="2159670" cy="458587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000" b="1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</a:t>
            </a:r>
            <a:r>
              <a:rPr lang="ko-KR" altLang="en-US" sz="10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관리 시스템 연계</a:t>
            </a:r>
            <a:endParaRPr lang="en-US" altLang="ko-KR" sz="10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80975" lvl="0" indent="-96838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기존 운영 관리 시스템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과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Public Cloud 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연계 등을 통한  통합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관리를 통해 일관된 정책 적용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80975" lvl="0" indent="-96838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r>
              <a:rPr lang="ko-KR" altLang="en-US" sz="10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인프라 자원에 대한 </a:t>
            </a:r>
            <a:r>
              <a:rPr lang="ko-KR" altLang="en-US" sz="10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오케스트레이션</a:t>
            </a:r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및 </a:t>
            </a:r>
            <a:r>
              <a:rPr lang="ko-KR" altLang="en-US" sz="10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프로비저닝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285750" lvl="0" indent="-285750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endParaRPr lang="en-US" altLang="ko-KR" sz="10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사용 용도에 따른 자원 풀 구성 </a:t>
            </a:r>
            <a:endParaRPr lang="en-US" altLang="ko-KR" sz="10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71450" lvl="0" indent="-87313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X86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기반하의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WEB/WAS/DB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자원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0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풀링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71450" lvl="0" indent="-87313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VMWare Stack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은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Linux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로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RHEV(KVM) Stack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은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Windows Guest OS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구성으로 기존 서버 환경 흡수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71450" lvl="0" indent="-87313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WAS, DBMS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HA, RAC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등 </a:t>
            </a:r>
            <a:r>
              <a:rPr lang="ko-KR" altLang="en-US" sz="10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고가용성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서버 </a:t>
            </a:r>
            <a:r>
              <a:rPr lang="ko-KR" altLang="en-US" sz="10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요구시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UNIX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적용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84137" lvl="0" latinLnBrk="0">
              <a:lnSpc>
                <a:spcPct val="140000"/>
              </a:lnSpc>
              <a:spcBef>
                <a:spcPts val="600"/>
              </a:spcBef>
            </a:pP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*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향후에는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x86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기반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U2L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전환 검토</a:t>
            </a:r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</a:br>
            <a:endParaRPr lang="en-US" altLang="ko-KR" sz="10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기존 시스템과의 연속성 있는 서비스를 제공하면서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클라우드를</a:t>
            </a:r>
            <a:r>
              <a:rPr lang="ko-KR" altLang="en-US" sz="1500" dirty="0" smtClean="0">
                <a:latin typeface="Cambria" panose="02040503050406030204" pitchFamily="18" charset="0"/>
              </a:rPr>
              <a:t> 통한 비용 효과</a:t>
            </a:r>
            <a:r>
              <a:rPr lang="ko-KR" altLang="en-US" sz="1500" dirty="0">
                <a:latin typeface="Cambria" panose="02040503050406030204" pitchFamily="18" charset="0"/>
              </a:rPr>
              <a:t>와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확장성을</a:t>
            </a:r>
            <a:r>
              <a:rPr lang="ko-KR" altLang="en-US" sz="1500" dirty="0" smtClean="0">
                <a:latin typeface="Cambria" panose="02040503050406030204" pitchFamily="18" charset="0"/>
              </a:rPr>
              <a:t> 확보하기 위해 표준 인프라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스택을</a:t>
            </a:r>
            <a:r>
              <a:rPr lang="ko-KR" altLang="en-US" sz="1500" dirty="0" smtClean="0">
                <a:latin typeface="Cambria" panose="02040503050406030204" pitchFamily="18" charset="0"/>
              </a:rPr>
              <a:t> 통한 표준화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smtClean="0">
                <a:latin typeface="Cambria" panose="02040503050406030204" pitchFamily="18" charset="0"/>
              </a:rPr>
              <a:t>서버 용도별 고집적 모듈화</a:t>
            </a:r>
            <a:r>
              <a:rPr lang="en-US" altLang="ko-KR" sz="1500" dirty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및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자동화 서비스 제공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관계사 </a:t>
            </a:r>
            <a:r>
              <a:rPr lang="en-US" altLang="ko-KR" dirty="0"/>
              <a:t>Infra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smtClean="0"/>
              <a:t>전</a:t>
            </a:r>
            <a:r>
              <a:rPr lang="ko-KR" altLang="en-US" dirty="0"/>
              <a:t>환 </a:t>
            </a:r>
            <a:r>
              <a:rPr lang="ko-KR" altLang="en-US" dirty="0" smtClean="0"/>
              <a:t>아키텍처 특징</a:t>
            </a:r>
            <a:endParaRPr lang="en-US" altLang="ko-KR" dirty="0"/>
          </a:p>
        </p:txBody>
      </p:sp>
      <p:sp>
        <p:nvSpPr>
          <p:cNvPr id="176" name="직사각형 175"/>
          <p:cNvSpPr/>
          <p:nvPr/>
        </p:nvSpPr>
        <p:spPr>
          <a:xfrm>
            <a:off x="7050384" y="188640"/>
            <a:ext cx="272702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16496" y="1340767"/>
            <a:ext cx="9216454" cy="504057"/>
            <a:chOff x="1784552" y="1340767"/>
            <a:chExt cx="4612422" cy="504057"/>
          </a:xfrm>
        </p:grpSpPr>
        <p:sp>
          <p:nvSpPr>
            <p:cNvPr id="93" name="직사각형 92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관계사 </a:t>
              </a:r>
              <a:r>
                <a:rPr lang="en-US" altLang="ko-KR" sz="16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Infra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ko-KR" altLang="en-US" sz="16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전환 아키텍처 특징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직사각형 108"/>
          <p:cNvSpPr/>
          <p:nvPr/>
        </p:nvSpPr>
        <p:spPr>
          <a:xfrm>
            <a:off x="418734" y="1853825"/>
            <a:ext cx="4534266" cy="156042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표준 인프라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스택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제공</a:t>
            </a:r>
            <a:endParaRPr lang="en-US" altLang="ko-KR" sz="13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55600" lvl="0" indent="-182563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en-US" altLang="ko-KR" sz="12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GuestOS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/DBMS/WAS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등 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Managed </a:t>
            </a:r>
            <a:r>
              <a:rPr lang="en-US" altLang="ko-KR" sz="12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IaaS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서비스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로 제공</a:t>
            </a:r>
            <a:endParaRPr lang="en-US" altLang="ko-KR" sz="12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55600" lvl="0" indent="-182563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’14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년 그룹표준을 기반으로 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SW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상호호환성 등을 고려하여 </a:t>
            </a:r>
            <a:r>
              <a:rPr lang="ko-KR" altLang="en-US" sz="12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클라우드에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적합한 표준 인프라 선정 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융합기술개발팀 표준 선정협의 필요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8734" y="3474005"/>
            <a:ext cx="4354246" cy="215443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2563" indent="-182563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자원 풀 구축</a:t>
            </a:r>
            <a:endParaRPr lang="en-US" altLang="ko-KR" sz="1300" b="1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55600" indent="-182563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저비용 고효율 구조의 범용 인프라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(X86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기반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과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기존 사용중인 </a:t>
            </a:r>
            <a:r>
              <a:rPr lang="ko-KR" altLang="en-US" sz="12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고가용성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DBMS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에 대해서 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Unix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제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공</a:t>
            </a:r>
            <a:endParaRPr lang="en-US" altLang="ko-KR" sz="12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55600" indent="-182563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고집적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(High Intensive)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효과를 활용한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자원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효율화를 위해 사용 용도에 따라 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WEB, WAS, DB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에 대한 자원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풀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구성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</a:p>
          <a:p>
            <a:pPr marL="355600" indent="-182563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유연성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및 </a:t>
            </a:r>
            <a:r>
              <a:rPr lang="ko-KR" altLang="en-US" sz="1200" dirty="0" err="1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확장성을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고려한 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Scale-out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형 </a:t>
            </a:r>
            <a:r>
              <a:rPr lang="ko-KR" altLang="en-US" sz="1200" dirty="0" err="1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클라우드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설계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</a:br>
            <a:endParaRPr lang="en-US" altLang="ko-KR" sz="12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8734" y="5409220"/>
            <a:ext cx="4354246" cy="122495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76213" lvl="0" indent="-176213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운영 자동화</a:t>
            </a:r>
            <a:endParaRPr lang="en-US" altLang="ko-KR" sz="13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55600" lvl="0" indent="-182563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인적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개입 없이 </a:t>
            </a:r>
            <a:r>
              <a:rPr lang="ko-KR" altLang="en-US" sz="1200" dirty="0" err="1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프로비저닝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설정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패치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모니터링 및 자원 할당 회수와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같은 작업을 자동화함으로써 운영 비용 절감 및 효율화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제고</a:t>
            </a:r>
            <a:endParaRPr lang="en-US" altLang="ko-KR" sz="12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2833"/>
              </p:ext>
            </p:extLst>
          </p:nvPr>
        </p:nvGraphicFramePr>
        <p:xfrm>
          <a:off x="4901276" y="1950576"/>
          <a:ext cx="2667892" cy="1458581"/>
        </p:xfrm>
        <a:graphic>
          <a:graphicData uri="http://schemas.openxmlformats.org/drawingml/2006/table">
            <a:tbl>
              <a:tblPr firstRow="1" bandRow="1"/>
              <a:tblGrid>
                <a:gridCol w="540312"/>
                <a:gridCol w="2127580"/>
              </a:tblGrid>
              <a:tr h="1732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분야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그룹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SW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322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Apache,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WebtoB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IIS,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iPlanet</a:t>
                      </a:r>
                      <a:endParaRPr lang="ko-KR" altLang="en-US" sz="1200" b="0" u="sng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1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WAS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JBoss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JEUS,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WebLogic,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,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Tomcat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      </a:t>
                      </a:r>
                      <a:endParaRPr lang="ko-KR" altLang="en-US" sz="1200" b="0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618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DBMS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Oracle, MSSQL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Tibero</a:t>
                      </a:r>
                      <a:endParaRPr lang="ko-KR" altLang="en-US" sz="1200" b="0" u="non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322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Linux,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Windows, Unix</a:t>
                      </a:r>
                      <a:endParaRPr lang="ko-KR" altLang="en-US" sz="1200" b="0" u="non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13288"/>
              </p:ext>
            </p:extLst>
          </p:nvPr>
        </p:nvGraphicFramePr>
        <p:xfrm>
          <a:off x="8001563" y="1950570"/>
          <a:ext cx="1676962" cy="1458581"/>
        </p:xfrm>
        <a:graphic>
          <a:graphicData uri="http://schemas.openxmlformats.org/drawingml/2006/table">
            <a:tbl>
              <a:tblPr firstRow="1" bandRow="1"/>
              <a:tblGrid>
                <a:gridCol w="1676962"/>
              </a:tblGrid>
              <a:tr h="173227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Private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Cloud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SW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3227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Apache,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WebtoB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6181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JBoss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JEUS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19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Oracle, MSSQL,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Mysql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NoSQL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3227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Linux,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Windows, Unix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이등변 삼각형 2"/>
          <p:cNvSpPr/>
          <p:nvPr/>
        </p:nvSpPr>
        <p:spPr>
          <a:xfrm rot="5400000">
            <a:off x="6951624" y="2678737"/>
            <a:ext cx="1672326" cy="20252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1)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비정형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DB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,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NoSQL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등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1602" y="3618377"/>
            <a:ext cx="842775" cy="17947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61695">
              <a:lnSpc>
                <a:spcPct val="9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관계사 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5632930" y="3645682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01713" y="3401290"/>
            <a:ext cx="632884" cy="187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76200" algn="ctr" defTabSz="914400" latinLnBrk="0">
              <a:defRPr/>
            </a:pPr>
            <a:r>
              <a:rPr lang="en-US" altLang="ko-KR" sz="1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AS-IS</a:t>
            </a:r>
            <a:endParaRPr lang="ko-KR" altLang="en-US" sz="12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5632929" y="3849431"/>
            <a:ext cx="1129995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WAS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5632927" y="4053181"/>
            <a:ext cx="1129995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6209858" y="3645682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4881602" y="4318374"/>
            <a:ext cx="842775" cy="17947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61695">
              <a:lnSpc>
                <a:spcPct val="9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관계사 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5624166" y="434248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5624165" y="454623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WAS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624164" y="474998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6209858" y="434248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6209857" y="454623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WAS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6209856" y="474998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6090285" y="4593857"/>
            <a:ext cx="399067" cy="1366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HA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0" name="타원 209"/>
          <p:cNvSpPr/>
          <p:nvPr/>
        </p:nvSpPr>
        <p:spPr>
          <a:xfrm>
            <a:off x="6090285" y="4777220"/>
            <a:ext cx="399067" cy="1366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RAC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1" name="이등변 삼각형 210"/>
          <p:cNvSpPr/>
          <p:nvPr/>
        </p:nvSpPr>
        <p:spPr>
          <a:xfrm rot="5400000">
            <a:off x="6892257" y="4411096"/>
            <a:ext cx="1797197" cy="20866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8494002" y="3401290"/>
            <a:ext cx="720880" cy="187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76200" algn="ctr" defTabSz="914400" latinLnBrk="0">
              <a:defRPr/>
            </a:pPr>
            <a:r>
              <a:rPr lang="en-US" altLang="ko-KR" sz="1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TO-BE</a:t>
            </a:r>
            <a:endParaRPr lang="ko-KR" altLang="en-US" sz="12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260" name="그룹 259"/>
          <p:cNvGrpSpPr/>
          <p:nvPr/>
        </p:nvGrpSpPr>
        <p:grpSpPr>
          <a:xfrm>
            <a:off x="8023031" y="3645098"/>
            <a:ext cx="1622518" cy="328957"/>
            <a:chOff x="8009773" y="3994742"/>
            <a:chExt cx="1574800" cy="486442"/>
          </a:xfrm>
        </p:grpSpPr>
        <p:sp>
          <p:nvSpPr>
            <p:cNvPr id="54" name="직사각형 53"/>
            <p:cNvSpPr/>
            <p:nvPr/>
          </p:nvSpPr>
          <p:spPr>
            <a:xfrm>
              <a:off x="8009773" y="4178268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8009773" y="3994742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(W</a:t>
              </a: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E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B 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30" name="그룹 229"/>
            <p:cNvGrpSpPr/>
            <p:nvPr/>
          </p:nvGrpSpPr>
          <p:grpSpPr>
            <a:xfrm>
              <a:off x="8117270" y="4034755"/>
              <a:ext cx="1383457" cy="396005"/>
              <a:chOff x="8148443" y="4041962"/>
              <a:chExt cx="1383457" cy="516697"/>
            </a:xfrm>
          </p:grpSpPr>
          <p:sp>
            <p:nvSpPr>
              <p:cNvPr id="228" name="직사각형 227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WEB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WEB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661277" y="4041962"/>
                <a:ext cx="357790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Cambria" panose="02040503050406030204" pitchFamily="18" charset="0"/>
                    <a:ea typeface="맑은 고딕" pitchFamily="50" charset="-127"/>
                  </a:rPr>
                  <a:t>…</a:t>
                </a:r>
                <a:endParaRPr lang="ko-KR" altLang="en-US" dirty="0"/>
              </a:p>
            </p:txBody>
          </p:sp>
        </p:grpSp>
      </p:grpSp>
      <p:grpSp>
        <p:nvGrpSpPr>
          <p:cNvPr id="261" name="그룹 260"/>
          <p:cNvGrpSpPr/>
          <p:nvPr/>
        </p:nvGrpSpPr>
        <p:grpSpPr>
          <a:xfrm>
            <a:off x="8023031" y="4007185"/>
            <a:ext cx="1622518" cy="326862"/>
            <a:chOff x="8009773" y="4539106"/>
            <a:chExt cx="1574800" cy="483344"/>
          </a:xfrm>
        </p:grpSpPr>
        <p:sp>
          <p:nvSpPr>
            <p:cNvPr id="226" name="직사각형 225"/>
            <p:cNvSpPr/>
            <p:nvPr/>
          </p:nvSpPr>
          <p:spPr>
            <a:xfrm>
              <a:off x="8009773" y="4539106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(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WAS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8009773" y="4719534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35" name="그룹 234"/>
            <p:cNvGrpSpPr/>
            <p:nvPr/>
          </p:nvGrpSpPr>
          <p:grpSpPr>
            <a:xfrm>
              <a:off x="8117270" y="4576024"/>
              <a:ext cx="1383457" cy="396006"/>
              <a:chOff x="8148443" y="4041961"/>
              <a:chExt cx="1383457" cy="516698"/>
            </a:xfrm>
          </p:grpSpPr>
          <p:sp>
            <p:nvSpPr>
              <p:cNvPr id="236" name="직사각형 235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8661277" y="4041961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Cambria" panose="02040503050406030204" pitchFamily="18" charset="0"/>
                    <a:ea typeface="맑은 고딕" pitchFamily="50" charset="-127"/>
                  </a:rPr>
                  <a:t>…</a:t>
                </a:r>
                <a:endParaRPr lang="ko-KR" altLang="en-US" dirty="0"/>
              </a:p>
            </p:txBody>
          </p:sp>
        </p:grpSp>
      </p:grpSp>
      <p:grpSp>
        <p:nvGrpSpPr>
          <p:cNvPr id="263" name="그룹 262"/>
          <p:cNvGrpSpPr/>
          <p:nvPr/>
        </p:nvGrpSpPr>
        <p:grpSpPr>
          <a:xfrm>
            <a:off x="8023031" y="4727169"/>
            <a:ext cx="1622518" cy="326861"/>
            <a:chOff x="8009773" y="5526841"/>
            <a:chExt cx="1574800" cy="483343"/>
          </a:xfrm>
        </p:grpSpPr>
        <p:sp>
          <p:nvSpPr>
            <p:cNvPr id="239" name="직사각형 238"/>
            <p:cNvSpPr/>
            <p:nvPr/>
          </p:nvSpPr>
          <p:spPr>
            <a:xfrm>
              <a:off x="8009773" y="5526841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(DB 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8009773" y="5707268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8117270" y="5568080"/>
              <a:ext cx="1383457" cy="391679"/>
              <a:chOff x="8148443" y="4047606"/>
              <a:chExt cx="1383457" cy="511053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DB</a:t>
                </a:r>
                <a:r>
                  <a:rPr lang="ko-KR" altLang="en-US" sz="1000" baseline="30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주</a:t>
                </a:r>
                <a:r>
                  <a:rPr lang="en-US" altLang="ko-KR" sz="1000" baseline="30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1)</a:t>
                </a:r>
                <a:endParaRPr lang="ko-KR" altLang="en-US" sz="1000" baseline="30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DB</a:t>
                </a:r>
                <a:r>
                  <a:rPr lang="ko-KR" altLang="en-US" sz="1000" baseline="30000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주</a:t>
                </a:r>
                <a:r>
                  <a:rPr lang="en-US" altLang="ko-KR" sz="1000" baseline="30000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1</a:t>
                </a:r>
                <a:r>
                  <a:rPr lang="en-US" altLang="ko-KR" sz="1000" baseline="30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)</a:t>
                </a:r>
                <a:endParaRPr lang="ko-KR" altLang="en-US" sz="1000" baseline="30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8661277" y="4047606"/>
                <a:ext cx="357790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Cambria" panose="02040503050406030204" pitchFamily="18" charset="0"/>
                    <a:ea typeface="맑은 고딕" pitchFamily="50" charset="-127"/>
                  </a:rPr>
                  <a:t>…</a:t>
                </a:r>
                <a:endParaRPr lang="ko-KR" altLang="en-US" dirty="0"/>
              </a:p>
            </p:txBody>
          </p:sp>
        </p:grpSp>
      </p:grpSp>
      <p:grpSp>
        <p:nvGrpSpPr>
          <p:cNvPr id="264" name="그룹 263"/>
          <p:cNvGrpSpPr/>
          <p:nvPr/>
        </p:nvGrpSpPr>
        <p:grpSpPr>
          <a:xfrm>
            <a:off x="8023031" y="5087161"/>
            <a:ext cx="1622518" cy="326862"/>
            <a:chOff x="8009773" y="6066882"/>
            <a:chExt cx="1574800" cy="483344"/>
          </a:xfrm>
        </p:grpSpPr>
        <p:sp>
          <p:nvSpPr>
            <p:cNvPr id="245" name="직사각형 244"/>
            <p:cNvSpPr/>
            <p:nvPr/>
          </p:nvSpPr>
          <p:spPr>
            <a:xfrm>
              <a:off x="8009773" y="6066882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UNIX (DB)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8009773" y="6247310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47" name="그룹 246"/>
            <p:cNvGrpSpPr/>
            <p:nvPr/>
          </p:nvGrpSpPr>
          <p:grpSpPr>
            <a:xfrm>
              <a:off x="8117270" y="6305946"/>
              <a:ext cx="1383457" cy="193855"/>
              <a:chOff x="8148443" y="4305722"/>
              <a:chExt cx="1383457" cy="252937"/>
            </a:xfrm>
          </p:grpSpPr>
          <p:sp>
            <p:nvSpPr>
              <p:cNvPr id="248" name="직사각형 247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DB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DB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251" name="타원 250"/>
            <p:cNvSpPr/>
            <p:nvPr/>
          </p:nvSpPr>
          <p:spPr>
            <a:xfrm>
              <a:off x="8552017" y="6334858"/>
              <a:ext cx="515536" cy="14075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RAC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그룹 261"/>
          <p:cNvGrpSpPr/>
          <p:nvPr/>
        </p:nvGrpSpPr>
        <p:grpSpPr>
          <a:xfrm>
            <a:off x="8023031" y="4367177"/>
            <a:ext cx="1622518" cy="326861"/>
            <a:chOff x="8009773" y="5062903"/>
            <a:chExt cx="1574800" cy="483343"/>
          </a:xfrm>
        </p:grpSpPr>
        <p:sp>
          <p:nvSpPr>
            <p:cNvPr id="253" name="직사각형 252"/>
            <p:cNvSpPr/>
            <p:nvPr/>
          </p:nvSpPr>
          <p:spPr>
            <a:xfrm>
              <a:off x="8009773" y="5062903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(WAS Pool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009773" y="5243330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55" name="그룹 254"/>
            <p:cNvGrpSpPr/>
            <p:nvPr/>
          </p:nvGrpSpPr>
          <p:grpSpPr>
            <a:xfrm>
              <a:off x="8117270" y="5301967"/>
              <a:ext cx="1383457" cy="193855"/>
              <a:chOff x="8148443" y="4305722"/>
              <a:chExt cx="1383457" cy="252937"/>
            </a:xfrm>
          </p:grpSpPr>
          <p:sp>
            <p:nvSpPr>
              <p:cNvPr id="256" name="직사각형 255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</p:grpSp>
      <p:sp>
        <p:nvSpPr>
          <p:cNvPr id="265" name="타원 264"/>
          <p:cNvSpPr/>
          <p:nvPr/>
        </p:nvSpPr>
        <p:spPr>
          <a:xfrm>
            <a:off x="8601804" y="4550702"/>
            <a:ext cx="531157" cy="9518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HA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4886102" y="5004318"/>
            <a:ext cx="842775" cy="17947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61695">
              <a:lnSpc>
                <a:spcPct val="9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관계사 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5628666" y="5028432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5628664" y="522379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</a:t>
            </a:r>
            <a:r>
              <a:rPr lang="ko-KR" altLang="en-US" sz="1000" baseline="30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baseline="30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1</a:t>
            </a:r>
            <a:r>
              <a:rPr lang="en-US" altLang="ko-KR" sz="1000" baseline="30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)</a:t>
            </a:r>
            <a:endParaRPr lang="ko-KR" altLang="en-US" sz="1000" baseline="30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6215930" y="5028432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6215927" y="522379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</a:t>
            </a:r>
            <a:r>
              <a:rPr lang="ko-KR" altLang="en-US" sz="1000" baseline="30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baseline="30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1</a:t>
            </a:r>
            <a:r>
              <a:rPr lang="en-US" altLang="ko-KR" sz="1000" baseline="30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)</a:t>
            </a:r>
            <a:endParaRPr lang="ko-KR" altLang="en-US" sz="1000" baseline="30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6787698" y="3638707"/>
            <a:ext cx="910257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latinLnBrk="0"/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WEB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사용이 많은 경우</a:t>
            </a:r>
            <a:endParaRPr lang="en-US" altLang="ko-KR" sz="10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6787698" y="4266989"/>
            <a:ext cx="910257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latinLnBrk="0"/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WAS,</a:t>
            </a:r>
            <a:r>
              <a:rPr lang="ko-KR" altLang="en-US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DB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이중화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RAC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등 </a:t>
            </a:r>
            <a:r>
              <a:rPr lang="ko-KR" altLang="en-US" sz="10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고가용성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요</a:t>
            </a:r>
            <a:r>
              <a:rPr lang="ko-KR" altLang="en-US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구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6787698" y="5028432"/>
            <a:ext cx="910257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latinLnBrk="0"/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비정형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DB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확장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요구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>
            <a:off x="4858614" y="4278117"/>
            <a:ext cx="2758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4858614" y="4979216"/>
            <a:ext cx="2758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26019" y="3446295"/>
            <a:ext cx="92075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26019" y="5454225"/>
            <a:ext cx="92075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75" y="5776230"/>
            <a:ext cx="845809" cy="454380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5702631" y="5454225"/>
            <a:ext cx="1031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76200" algn="ctr" defTabSz="914400" latinLnBrk="0">
              <a:defRPr/>
            </a:pPr>
            <a:r>
              <a:rPr lang="ko-KR" altLang="en-US" sz="1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평상시</a:t>
            </a:r>
            <a:r>
              <a:rPr lang="en-US" altLang="ko-KR" sz="1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구성</a:t>
            </a:r>
            <a:endParaRPr lang="ko-KR" altLang="en-US" sz="12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338918" y="5454225"/>
            <a:ext cx="1031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76200" algn="ctr" defTabSz="914400" latinLnBrk="0">
              <a:defRPr/>
            </a:pPr>
            <a:r>
              <a:rPr lang="ko-KR" altLang="en-US" sz="1200" b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부하시</a:t>
            </a:r>
            <a:r>
              <a:rPr lang="ko-KR" altLang="en-US" sz="1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구성</a:t>
            </a:r>
            <a:endParaRPr lang="ko-KR" altLang="en-US" sz="12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425840" y="6267121"/>
            <a:ext cx="922315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자동 자원 할당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회수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177361" y="5901359"/>
            <a:ext cx="1340924" cy="204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177361" y="5777249"/>
            <a:ext cx="1340924" cy="124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X86 (W</a:t>
            </a:r>
            <a:r>
              <a:rPr lang="en-US" altLang="ko-KR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E</a:t>
            </a: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 Pool)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54101" y="5941011"/>
            <a:ext cx="546996" cy="1310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97441" y="5941011"/>
            <a:ext cx="546996" cy="1310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177361" y="6328729"/>
            <a:ext cx="1340924" cy="204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177361" y="6204619"/>
            <a:ext cx="1340924" cy="124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X86 (W</a:t>
            </a:r>
            <a:r>
              <a:rPr lang="en-US" altLang="ko-KR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E</a:t>
            </a: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 Pool)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254101" y="6368381"/>
            <a:ext cx="546996" cy="1310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97441" y="6368381"/>
            <a:ext cx="546996" cy="1310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886102" y="5859270"/>
            <a:ext cx="842775" cy="1794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61695">
              <a:lnSpc>
                <a:spcPct val="9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자동확장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</a:br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리스너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8023031" y="5783565"/>
            <a:ext cx="1622518" cy="328957"/>
            <a:chOff x="8009773" y="3994742"/>
            <a:chExt cx="1574800" cy="486442"/>
          </a:xfrm>
        </p:grpSpPr>
        <p:sp>
          <p:nvSpPr>
            <p:cNvPr id="111" name="직사각형 110"/>
            <p:cNvSpPr/>
            <p:nvPr/>
          </p:nvSpPr>
          <p:spPr>
            <a:xfrm>
              <a:off x="8009773" y="4178268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009773" y="3994742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(W</a:t>
              </a: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E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B 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8117270" y="4034755"/>
              <a:ext cx="1383457" cy="396005"/>
              <a:chOff x="8148443" y="4041962"/>
              <a:chExt cx="1383457" cy="51669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WEB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WEB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8661277" y="4041962"/>
                <a:ext cx="357790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Cambria" panose="02040503050406030204" pitchFamily="18" charset="0"/>
                    <a:ea typeface="맑은 고딕" pitchFamily="50" charset="-127"/>
                  </a:rPr>
                  <a:t>…</a:t>
                </a:r>
                <a:endParaRPr lang="ko-KR" altLang="en-US" dirty="0"/>
              </a:p>
            </p:txBody>
          </p:sp>
        </p:grpSp>
      </p:grpSp>
      <p:grpSp>
        <p:nvGrpSpPr>
          <p:cNvPr id="117" name="그룹 116"/>
          <p:cNvGrpSpPr/>
          <p:nvPr/>
        </p:nvGrpSpPr>
        <p:grpSpPr>
          <a:xfrm>
            <a:off x="8023031" y="6145652"/>
            <a:ext cx="1622518" cy="326862"/>
            <a:chOff x="8009773" y="4539106"/>
            <a:chExt cx="1574800" cy="483344"/>
          </a:xfrm>
        </p:grpSpPr>
        <p:sp>
          <p:nvSpPr>
            <p:cNvPr id="118" name="직사각형 117"/>
            <p:cNvSpPr/>
            <p:nvPr/>
          </p:nvSpPr>
          <p:spPr>
            <a:xfrm>
              <a:off x="8009773" y="4539106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(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WAS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8009773" y="4719534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8117270" y="4576024"/>
              <a:ext cx="1383457" cy="396006"/>
              <a:chOff x="8148443" y="4041961"/>
              <a:chExt cx="1383457" cy="516698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8661277" y="4041961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Cambria" panose="02040503050406030204" pitchFamily="18" charset="0"/>
                    <a:ea typeface="맑은 고딕" pitchFamily="50" charset="-127"/>
                  </a:rPr>
                  <a:t>…</a:t>
                </a:r>
                <a:endParaRPr lang="ko-KR" altLang="en-US" dirty="0"/>
              </a:p>
            </p:txBody>
          </p:sp>
        </p:grpSp>
      </p:grpSp>
      <p:sp>
        <p:nvSpPr>
          <p:cNvPr id="125" name="왼쪽/오른쪽 화살표 124"/>
          <p:cNvSpPr/>
          <p:nvPr/>
        </p:nvSpPr>
        <p:spPr bwMode="auto">
          <a:xfrm>
            <a:off x="8462742" y="5848440"/>
            <a:ext cx="809281" cy="325865"/>
          </a:xfrm>
          <a:prstGeom prst="leftRightArrow">
            <a:avLst>
              <a:gd name="adj1" fmla="val 75386"/>
              <a:gd name="adj2" fmla="val 30234"/>
            </a:avLst>
          </a:prstGeom>
          <a:gradFill flip="none" rotWithShape="1">
            <a:gsLst>
              <a:gs pos="0">
                <a:schemeClr val="bg1">
                  <a:lumMod val="65000"/>
                  <a:alpha val="70000"/>
                </a:schemeClr>
              </a:gs>
              <a:gs pos="50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65000"/>
                  <a:alpha val="70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i="1" dirty="0" smtClean="0">
                <a:latin typeface="Cambria" panose="02040503050406030204" pitchFamily="18" charset="0"/>
                <a:cs typeface="Arials"/>
              </a:rPr>
              <a:t>Scale Out </a:t>
            </a:r>
            <a:r>
              <a:rPr lang="ko-KR" altLang="en-US" sz="1100" i="1" dirty="0" smtClean="0">
                <a:latin typeface="Cambria" panose="02040503050406030204" pitchFamily="18" charset="0"/>
                <a:cs typeface="Arials"/>
              </a:rPr>
              <a:t>확장</a:t>
            </a:r>
          </a:p>
        </p:txBody>
      </p:sp>
      <p:sp>
        <p:nvSpPr>
          <p:cNvPr id="126" name="왼쪽/오른쪽 화살표 125"/>
          <p:cNvSpPr/>
          <p:nvPr/>
        </p:nvSpPr>
        <p:spPr bwMode="auto">
          <a:xfrm>
            <a:off x="8462742" y="6209937"/>
            <a:ext cx="809281" cy="325865"/>
          </a:xfrm>
          <a:prstGeom prst="leftRightArrow">
            <a:avLst>
              <a:gd name="adj1" fmla="val 75386"/>
              <a:gd name="adj2" fmla="val 30234"/>
            </a:avLst>
          </a:prstGeom>
          <a:gradFill flip="none" rotWithShape="1">
            <a:gsLst>
              <a:gs pos="0">
                <a:schemeClr val="bg1">
                  <a:lumMod val="65000"/>
                  <a:alpha val="70000"/>
                </a:schemeClr>
              </a:gs>
              <a:gs pos="50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65000"/>
                  <a:alpha val="70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i="1" dirty="0" smtClean="0">
                <a:latin typeface="Cambria" panose="02040503050406030204" pitchFamily="18" charset="0"/>
                <a:cs typeface="Arials"/>
              </a:rPr>
              <a:t>Scale Out </a:t>
            </a:r>
            <a:r>
              <a:rPr lang="ko-KR" altLang="en-US" sz="1100" i="1" dirty="0" smtClean="0">
                <a:latin typeface="Cambria" panose="02040503050406030204" pitchFamily="18" charset="0"/>
                <a:cs typeface="Arials"/>
              </a:rPr>
              <a:t>확장</a:t>
            </a:r>
          </a:p>
        </p:txBody>
      </p:sp>
      <p:sp>
        <p:nvSpPr>
          <p:cNvPr id="127" name="이등변 삼각형 126"/>
          <p:cNvSpPr/>
          <p:nvPr/>
        </p:nvSpPr>
        <p:spPr>
          <a:xfrm rot="5400000">
            <a:off x="7234564" y="5951193"/>
            <a:ext cx="1106445" cy="20252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인프라 구성 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 HW Stack</a:t>
            </a:r>
            <a:endParaRPr lang="ko-KR" altLang="en-US" dirty="0"/>
          </a:p>
        </p:txBody>
      </p:sp>
      <p:graphicFrame>
        <p:nvGraphicFramePr>
          <p:cNvPr id="4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214052"/>
              </p:ext>
            </p:extLst>
          </p:nvPr>
        </p:nvGraphicFramePr>
        <p:xfrm>
          <a:off x="273048" y="1844683"/>
          <a:ext cx="9359901" cy="4752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677"/>
                <a:gridCol w="620131"/>
                <a:gridCol w="594492"/>
                <a:gridCol w="775150"/>
                <a:gridCol w="6654451"/>
              </a:tblGrid>
              <a:tr h="3008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서비스 구분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vCore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Memory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용도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6457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smtClean="0"/>
                        <a:t>2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4GB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소규모 </a:t>
                      </a:r>
                      <a:r>
                        <a:rPr lang="en-US" altLang="ko-KR" sz="1200" dirty="0" smtClean="0"/>
                        <a:t>WEB/WAS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9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smtClean="0"/>
                        <a:t>2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6GB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err="1" smtClean="0"/>
                        <a:t>고사양</a:t>
                      </a:r>
                      <a:r>
                        <a:rPr lang="ko-KR" altLang="en-US" sz="1200" dirty="0" smtClean="0"/>
                        <a:t> 메모리가 필요한 소규모 </a:t>
                      </a:r>
                      <a:r>
                        <a:rPr lang="en-US" altLang="ko-KR" sz="1200" dirty="0" smtClean="0"/>
                        <a:t>WEB/WAS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9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8GB</a:t>
                      </a:r>
                      <a:endParaRPr lang="ko-KR" altLang="en-US" sz="1200" dirty="0" smtClean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고사양</a:t>
                      </a:r>
                      <a:r>
                        <a:rPr lang="ko-KR" altLang="en-US" sz="1200" dirty="0" smtClean="0"/>
                        <a:t> 메모리가 필요한 </a:t>
                      </a:r>
                      <a:r>
                        <a:rPr lang="ko-KR" altLang="en-US" sz="1200" dirty="0" err="1" smtClean="0"/>
                        <a:t>중규모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WEB/WAS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93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smtClean="0"/>
                        <a:t>4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8GB</a:t>
                      </a:r>
                      <a:endParaRPr lang="ko-KR" altLang="en-US" sz="1200" dirty="0" smtClean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일반적 운영 </a:t>
                      </a:r>
                      <a:r>
                        <a:rPr lang="en-US" altLang="ko-KR" sz="1200" dirty="0" smtClean="0"/>
                        <a:t>WEB/WAS/DB </a:t>
                      </a:r>
                      <a:r>
                        <a:rPr lang="ko-KR" altLang="en-US" sz="1200" dirty="0" smtClean="0"/>
                        <a:t>업무용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9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smtClean="0"/>
                        <a:t>4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12GB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err="1" smtClean="0"/>
                        <a:t>고사양</a:t>
                      </a:r>
                      <a:r>
                        <a:rPr lang="ko-KR" altLang="en-US" sz="1200" dirty="0" smtClean="0"/>
                        <a:t> 메모리가 필요한 소규모 </a:t>
                      </a:r>
                      <a:r>
                        <a:rPr lang="en-US" altLang="ko-KR" sz="1200" dirty="0" smtClean="0"/>
                        <a:t>WEB/WAS/DB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업무용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90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16GB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고사양</a:t>
                      </a:r>
                      <a:r>
                        <a:rPr lang="ko-KR" altLang="en-US" sz="1200" dirty="0" smtClean="0"/>
                        <a:t> 메모리가 필요한 </a:t>
                      </a:r>
                      <a:r>
                        <a:rPr lang="ko-KR" altLang="en-US" sz="1200" dirty="0" err="1" smtClean="0"/>
                        <a:t>중규모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WEB/WAS/DB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업무용</a:t>
                      </a:r>
                      <a:endParaRPr lang="ko-KR" altLang="en-US" sz="1200" dirty="0" smtClean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47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smtClean="0"/>
                        <a:t>8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16GB</a:t>
                      </a:r>
                      <a:endParaRPr lang="ko-KR" altLang="en-US" sz="1200" dirty="0" smtClean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대용량 </a:t>
                      </a:r>
                      <a:r>
                        <a:rPr lang="en-US" altLang="ko-KR" sz="1200" dirty="0" smtClean="0"/>
                        <a:t>CPU(</a:t>
                      </a:r>
                      <a:r>
                        <a:rPr lang="ko-KR" altLang="en-US" sz="1200" dirty="0" smtClean="0"/>
                        <a:t>연산작업</a:t>
                      </a:r>
                      <a:r>
                        <a:rPr lang="en-US" altLang="ko-KR" sz="1200" baseline="0" dirty="0" smtClean="0"/>
                        <a:t>: OLAP </a:t>
                      </a:r>
                      <a:r>
                        <a:rPr lang="ko-KR" altLang="en-US" sz="1200" baseline="0" dirty="0" smtClean="0"/>
                        <a:t>등 분석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dirty="0" smtClean="0"/>
                        <a:t>가 필요한 운영 </a:t>
                      </a:r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업무용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58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smtClean="0"/>
                        <a:t>8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24GB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대용량 </a:t>
                      </a:r>
                      <a:r>
                        <a:rPr lang="en-US" altLang="ko-KR" sz="1200" dirty="0" smtClean="0"/>
                        <a:t>CPU(</a:t>
                      </a:r>
                      <a:r>
                        <a:rPr lang="ko-KR" altLang="en-US" sz="1200" dirty="0" smtClean="0"/>
                        <a:t>연산작업</a:t>
                      </a:r>
                      <a:r>
                        <a:rPr lang="en-US" altLang="ko-KR" sz="1200" baseline="0" dirty="0" smtClean="0"/>
                        <a:t>: OLAP </a:t>
                      </a:r>
                      <a:r>
                        <a:rPr lang="ko-KR" altLang="en-US" sz="1200" baseline="0" dirty="0" smtClean="0"/>
                        <a:t>등 분석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및 </a:t>
                      </a:r>
                      <a:r>
                        <a:rPr lang="ko-KR" altLang="en-US" sz="1200" dirty="0" err="1" smtClean="0"/>
                        <a:t>고사양</a:t>
                      </a:r>
                      <a:r>
                        <a:rPr lang="ko-KR" altLang="en-US" sz="1200" dirty="0" smtClean="0"/>
                        <a:t> 메모리가 필요한 </a:t>
                      </a:r>
                      <a:r>
                        <a:rPr lang="ko-KR" altLang="en-US" sz="1200" dirty="0" err="1" smtClean="0"/>
                        <a:t>중규모</a:t>
                      </a:r>
                      <a:r>
                        <a:rPr lang="ko-KR" altLang="en-US" sz="1200" dirty="0" smtClean="0"/>
                        <a:t> 운영 </a:t>
                      </a:r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업무용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58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32GB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대용량 </a:t>
                      </a:r>
                      <a:r>
                        <a:rPr lang="en-US" altLang="ko-KR" sz="1200" dirty="0" smtClean="0"/>
                        <a:t>CPU(</a:t>
                      </a:r>
                      <a:r>
                        <a:rPr lang="ko-KR" altLang="en-US" sz="1200" dirty="0" smtClean="0"/>
                        <a:t>연산작업</a:t>
                      </a:r>
                      <a:r>
                        <a:rPr lang="en-US" altLang="ko-KR" sz="1200" baseline="0" dirty="0" smtClean="0"/>
                        <a:t>: OLAP </a:t>
                      </a:r>
                      <a:r>
                        <a:rPr lang="ko-KR" altLang="en-US" sz="1200" baseline="0" dirty="0" smtClean="0"/>
                        <a:t>등 분석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및 </a:t>
                      </a:r>
                      <a:r>
                        <a:rPr lang="ko-KR" altLang="en-US" sz="1200" dirty="0" err="1" smtClean="0"/>
                        <a:t>고사양</a:t>
                      </a:r>
                      <a:r>
                        <a:rPr lang="ko-KR" altLang="en-US" sz="1200" dirty="0" smtClean="0"/>
                        <a:t> 메모리가 필요한 대규모 운영 </a:t>
                      </a:r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업무용</a:t>
                      </a:r>
                      <a:endParaRPr lang="ko-KR" altLang="en-US" sz="1200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고객 업무 요청 유형에 적합한 </a:t>
            </a:r>
            <a:r>
              <a:rPr lang="en-US" altLang="ko-KR" sz="1500" dirty="0" smtClean="0">
                <a:latin typeface="Cambria" panose="02040503050406030204" pitchFamily="18" charset="0"/>
              </a:rPr>
              <a:t>9</a:t>
            </a:r>
            <a:r>
              <a:rPr lang="ko-KR" altLang="en-US" sz="1500" dirty="0" smtClean="0">
                <a:latin typeface="Cambria" panose="02040503050406030204" pitchFamily="18" charset="0"/>
              </a:rPr>
              <a:t>종의 </a:t>
            </a:r>
            <a:r>
              <a:rPr lang="en-US" altLang="ko-KR" sz="1500" dirty="0" smtClean="0">
                <a:latin typeface="Cambria" panose="02040503050406030204" pitchFamily="18" charset="0"/>
              </a:rPr>
              <a:t>HW</a:t>
            </a:r>
            <a:r>
              <a:rPr lang="ko-KR" altLang="en-US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프라이빗</a:t>
            </a:r>
            <a:r>
              <a:rPr lang="ko-KR" altLang="en-US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서비스 카탈로그 제공하며 일반적 운영 업무용의 경우 다음을 표준 서버로 함</a:t>
            </a:r>
            <a:r>
              <a:rPr lang="en-US" altLang="ko-KR" sz="1500" dirty="0" smtClean="0">
                <a:latin typeface="Cambria" panose="02040503050406030204" pitchFamily="18" charset="0"/>
              </a:rPr>
              <a:t>(4Core, 8 GB Memory, 300 GB Disk )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8544" y="3429000"/>
            <a:ext cx="8856984" cy="43204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5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[Backup] ‘14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년 그룹 표준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SW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선정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목록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69774" y="1908035"/>
            <a:ext cx="94256" cy="1260000"/>
            <a:chOff x="200025" y="980728"/>
            <a:chExt cx="144463" cy="3312368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200025" y="980728"/>
              <a:ext cx="144463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200025" y="4293096"/>
              <a:ext cx="144463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00025" y="980728"/>
              <a:ext cx="0" cy="3312368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33231" y="2272465"/>
            <a:ext cx="573747" cy="5355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14300" indent="-76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‘11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년</a:t>
            </a: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</a:b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차</a:t>
            </a:r>
            <a:endParaRPr lang="ko-KR" altLang="en-US" sz="1200" b="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8558" y="3267998"/>
            <a:ext cx="94256" cy="3348000"/>
            <a:chOff x="200025" y="980728"/>
            <a:chExt cx="144463" cy="3312368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200025" y="980728"/>
              <a:ext cx="144463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200025" y="4293096"/>
              <a:ext cx="144463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0025" y="980728"/>
              <a:ext cx="0" cy="3312368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27530" y="4428802"/>
            <a:ext cx="573747" cy="5355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14300" indent="-76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‘11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년</a:t>
            </a: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</a:b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차</a:t>
            </a:r>
            <a:endParaRPr lang="ko-KR" altLang="en-US" sz="1200" b="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17438"/>
              </p:ext>
            </p:extLst>
          </p:nvPr>
        </p:nvGraphicFramePr>
        <p:xfrm>
          <a:off x="551838" y="1685036"/>
          <a:ext cx="4329153" cy="4936080"/>
        </p:xfrm>
        <a:graphic>
          <a:graphicData uri="http://schemas.openxmlformats.org/drawingml/2006/table">
            <a:tbl>
              <a:tblPr firstRow="1" bandRow="1"/>
              <a:tblGrid>
                <a:gridCol w="1443051"/>
                <a:gridCol w="1443051"/>
                <a:gridCol w="1443051"/>
              </a:tblGrid>
              <a:tr h="2121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분야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E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’11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년 기선정 표준 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(33)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E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추가 </a:t>
                      </a: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(7)</a:t>
                      </a:r>
                      <a:endParaRPr lang="ko-KR" altLang="en-US" sz="9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운영체제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Unix,</a:t>
                      </a: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Windows, Linux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DBMS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Oracle, SQL</a:t>
                      </a: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Server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Tibero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웹서버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IIS,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WebtoB, iPlanet</a:t>
                      </a:r>
                      <a:endParaRPr lang="ko-KR" altLang="en-US" sz="900" b="1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Apache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WAS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WebLogic,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JEUS                            </a:t>
                      </a:r>
                      <a:endParaRPr lang="ko-KR" altLang="en-US" sz="900" b="1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Jboss, Tomcat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Java,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.NET(C#)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Framwork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NEXCORE F/W</a:t>
                      </a:r>
                      <a:endParaRPr lang="ko-KR" altLang="en-US" sz="900" b="1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테스트관리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NEXCORE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TM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PMS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NEXCORE PMS                            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endParaRPr lang="ko-KR" altLang="en-US" sz="900" b="1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Code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점검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NEXCORE CI                                  </a:t>
                      </a:r>
                      <a:endParaRPr lang="ko-KR" altLang="en-US" sz="900" b="1" u="sng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HP Fortify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계정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권한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관리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Nets</a:t>
                      </a:r>
                      <a:r>
                        <a:rPr lang="en-US" altLang="ko-KR" sz="900" b="0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Identify Manager</a:t>
                      </a:r>
                      <a:endParaRPr lang="ko-KR" altLang="en-US" sz="900" b="0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통합메일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Exchange Server</a:t>
                      </a:r>
                      <a:endParaRPr lang="ko-KR" altLang="en-US" sz="900" b="0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메신저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NATEON BIZ</a:t>
                      </a:r>
                      <a:endParaRPr lang="ko-KR" altLang="en-US" sz="900" b="0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게시판 관리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SharePoint</a:t>
                      </a:r>
                      <a:endParaRPr lang="ko-KR" altLang="en-US" sz="900" b="0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통합검색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DocCruzer</a:t>
                      </a:r>
                      <a:endParaRPr lang="ko-KR" altLang="en-US" sz="900" b="0" strike="noStrike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PKI/SSO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INSAFE</a:t>
                      </a:r>
                      <a:endParaRPr lang="ko-KR" altLang="en-US" sz="900" b="0" strike="noStrike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EAI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BizTalk                         </a:t>
                      </a:r>
                      <a:endParaRPr lang="ko-KR" altLang="en-US" sz="900" b="1" u="sng" strike="noStrike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Tibco EMS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343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암호화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(SAP)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CardSecure</a:t>
                      </a:r>
                      <a:b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</a:br>
                      <a:r>
                        <a:rPr lang="en-US" altLang="ko-KR" sz="900" b="0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DataSecure, Ksign</a:t>
                      </a:r>
                      <a:endParaRPr lang="ko-KR" altLang="en-US" sz="900" b="0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343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암호화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CubeOne, Ksign</a:t>
                      </a:r>
                      <a:endParaRPr lang="ko-KR" altLang="en-US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DataSecure,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접근제어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DBSAFER, DB-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              </a:t>
                      </a:r>
                      <a:endParaRPr lang="ko-KR" altLang="en-US" sz="900" b="1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Hi-Ware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개인정보보안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Eagle Eye, Privacy-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2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서버보안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REDOWL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SecuOS, TOS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33501"/>
              </p:ext>
            </p:extLst>
          </p:nvPr>
        </p:nvGraphicFramePr>
        <p:xfrm>
          <a:off x="5169024" y="1680912"/>
          <a:ext cx="4464498" cy="4946727"/>
        </p:xfrm>
        <a:graphic>
          <a:graphicData uri="http://schemas.openxmlformats.org/drawingml/2006/table">
            <a:tbl>
              <a:tblPr firstRow="1" bandRow="1"/>
              <a:tblGrid>
                <a:gridCol w="1368152"/>
                <a:gridCol w="1608180"/>
                <a:gridCol w="1488166"/>
              </a:tblGrid>
              <a:tr h="2137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분야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E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’14</a:t>
                      </a:r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년 신규 표준 </a:t>
                      </a: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(28)</a:t>
                      </a:r>
                      <a:endParaRPr lang="ko-KR" altLang="en-US" sz="9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추가 </a:t>
                      </a: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(7)</a:t>
                      </a:r>
                      <a:endParaRPr lang="ko-KR" altLang="en-US" sz="900" b="1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UI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Framework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Alopex UI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xPlatform (</a:t>
                      </a:r>
                      <a:r>
                        <a:rPr lang="ko-KR" altLang="en-US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舊 </a:t>
                      </a: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MiPlatfom)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DQ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DQ Miner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ETL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DataStage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CDC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Golden Gate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Sorting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SyncSort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 Reorg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Space Manager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ECM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Documentum ECM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Cyberdigm</a:t>
                      </a: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ECM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서버백신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Endpoint Protection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V3NET, OfficeScan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서버가상화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VMWare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Hyper-V, XenServer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APM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Jennifer,</a:t>
                      </a: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Pharos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SysMaster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통합로그분석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LogCenter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서버모니터링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TOMS</a:t>
                      </a:r>
                      <a:r>
                        <a:rPr lang="en-US" altLang="ko-KR" sz="900" b="0" u="non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Suite (Anycatcher)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배치스케줄러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NEXCORE Batch, Control-M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백업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NetBackup, BackupExec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원격지원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RemoteCall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5261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BigData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Hadoop 2.4.0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Hbase 0.98.0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Hcatalog 0.5.0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Pig 0.12.1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Hive 0.13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Phoenix 4.0.0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Flume 1.4.0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Sqoop 3.4.5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Zookeeper 3.4.5</a:t>
                      </a:r>
                      <a:endParaRPr lang="ko-KR" altLang="en-US" sz="900" b="0" u="non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Oozie 4.0.0</a:t>
                      </a: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440832" y="1443862"/>
            <a:ext cx="6165794" cy="179462"/>
            <a:chOff x="2864768" y="1052736"/>
            <a:chExt cx="6741858" cy="144016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2864768" y="1052736"/>
              <a:ext cx="0" cy="14401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9606626" y="1052736"/>
              <a:ext cx="0" cy="14401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2864768" y="1052736"/>
              <a:ext cx="67418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60512" y="1178824"/>
            <a:ext cx="9046114" cy="170413"/>
            <a:chOff x="2864768" y="1052736"/>
            <a:chExt cx="6741858" cy="144016"/>
          </a:xfrm>
        </p:grpSpPr>
        <p:cxnSp>
          <p:nvCxnSpPr>
            <p:cNvPr id="20" name="직선 연결선 19"/>
            <p:cNvCxnSpPr/>
            <p:nvPr/>
          </p:nvCxnSpPr>
          <p:spPr>
            <a:xfrm flipV="1">
              <a:off x="2864768" y="1052736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9606626" y="1052736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2864768" y="1052736"/>
              <a:ext cx="674185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4403830" y="1309392"/>
            <a:ext cx="3802105" cy="3139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14300" indent="-76200" algn="ctr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‘14</a:t>
            </a:r>
            <a:r>
              <a:rPr lang="ko-KR" altLang="en-US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년 표준</a:t>
            </a:r>
            <a:r>
              <a:rPr lang="en-US" altLang="ko-KR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</a:t>
            </a:r>
            <a:r>
              <a:rPr lang="ko-KR" altLang="en-US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추가보완 선정</a:t>
            </a:r>
            <a:r>
              <a:rPr lang="en-US" altLang="ko-KR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안</a:t>
            </a:r>
            <a:r>
              <a:rPr lang="en-US" altLang="ko-KR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: 22</a:t>
            </a:r>
            <a:r>
              <a:rPr lang="ko-KR" altLang="en-US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개 분야 </a:t>
            </a:r>
            <a:r>
              <a:rPr lang="en-US" altLang="ko-KR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42</a:t>
            </a:r>
            <a:r>
              <a:rPr lang="ko-KR" altLang="en-US" sz="1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종 </a:t>
            </a:r>
            <a:endParaRPr lang="ko-KR" altLang="en-US" sz="12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4031" y="1035304"/>
            <a:ext cx="3141458" cy="3139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14300" indent="-76200" algn="ctr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그룹 표준</a:t>
            </a: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총괄 현황</a:t>
            </a: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: 37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개 분야 </a:t>
            </a:r>
            <a:r>
              <a:rPr lang="en-US" altLang="ko-KR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75</a:t>
            </a:r>
            <a:r>
              <a:rPr lang="ko-KR" altLang="en-US" sz="1200" b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종 </a:t>
            </a:r>
            <a:endParaRPr lang="ko-KR" altLang="en-US" sz="1200" b="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5477" y="587126"/>
            <a:ext cx="9505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『</a:t>
            </a: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그룹 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표준</a:t>
            </a:r>
            <a:r>
              <a:rPr lang="ko-KR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SW』 </a:t>
            </a:r>
            <a:r>
              <a:rPr lang="ko-KR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선정</a:t>
            </a:r>
            <a:r>
              <a:rPr lang="en-US" altLang="ko-KR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안</a:t>
            </a:r>
            <a:r>
              <a:rPr lang="en-US" altLang="ko-KR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에 대해 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관계사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기획팀의 주요 의견을 검토하여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14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종을 추가한 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개 분야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42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종을 선정함</a:t>
            </a:r>
            <a:r>
              <a:rPr lang="ko-KR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5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[Backup] </a:t>
            </a:r>
            <a:r>
              <a:rPr lang="ko-KR" altLang="en-US" dirty="0" smtClean="0"/>
              <a:t>클라우드 배포 모델 간 특성 비표</a:t>
            </a:r>
            <a:endParaRPr lang="ko-KR" altLang="en-US" dirty="0"/>
          </a:p>
        </p:txBody>
      </p:sp>
      <p:graphicFrame>
        <p:nvGraphicFramePr>
          <p:cNvPr id="4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683197"/>
              </p:ext>
            </p:extLst>
          </p:nvPr>
        </p:nvGraphicFramePr>
        <p:xfrm>
          <a:off x="293764" y="620713"/>
          <a:ext cx="9360470" cy="597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574"/>
                <a:gridCol w="1800200"/>
                <a:gridCol w="2088232"/>
                <a:gridCol w="1944216"/>
                <a:gridCol w="2232248"/>
              </a:tblGrid>
              <a:tr h="27639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가상화 </a:t>
                      </a:r>
                      <a:endParaRPr lang="ko-KR" altLang="en-US" sz="1200" b="1" dirty="0"/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프라이빗</a:t>
                      </a:r>
                      <a:r>
                        <a:rPr lang="ko-KR" altLang="en-US" sz="1200" b="1" dirty="0" smtClean="0"/>
                        <a:t> 클라우드</a:t>
                      </a:r>
                      <a:endParaRPr lang="ko-KR" altLang="en-US" sz="1200" b="1" dirty="0"/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SK C&amp;C </a:t>
                      </a:r>
                      <a:r>
                        <a:rPr lang="ko-KR" altLang="en-US" sz="1200" b="1" dirty="0" err="1" smtClean="0"/>
                        <a:t>클라우드</a:t>
                      </a:r>
                      <a:endParaRPr lang="ko-KR" altLang="en-US" sz="1200" b="1" dirty="0"/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퍼블릭</a:t>
                      </a:r>
                      <a:r>
                        <a:rPr lang="ko-KR" altLang="en-US" sz="1200" b="1" dirty="0" smtClean="0"/>
                        <a:t> 클라우드</a:t>
                      </a:r>
                      <a:endParaRPr lang="ko-KR" altLang="en-US" sz="1200" b="1" dirty="0"/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47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서비스 대상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조직</a:t>
                      </a:r>
                      <a:endParaRPr lang="en-US" altLang="ko-KR" sz="1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(Single)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조직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(Single/Multi-Tenancy)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관계사 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(Single/Multi-Tenancy)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불특정 다수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7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호스트 위치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</a:t>
                      </a: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외부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(SK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C&amp;C Cloud DC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외부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네트워크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인트라넷</a:t>
                      </a: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인트라넷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인트라넷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7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서비스 인프라 </a:t>
                      </a:r>
                      <a:endParaRPr lang="en-US" altLang="ko-KR" sz="1200" b="1" dirty="0" smtClean="0"/>
                    </a:p>
                    <a:p>
                      <a:pPr algn="ctr"/>
                      <a:r>
                        <a:rPr lang="ko-KR" altLang="en-US" sz="1200" b="1" dirty="0" smtClean="0"/>
                        <a:t>소유 여부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소유</a:t>
                      </a: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관계사 측면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비소유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아웃소싱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비소유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운영 관리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인적 개입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자동화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자동화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자동화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구축 기간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수개월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 후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2~3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프로세스가 자동화 될 경우 즉시</a:t>
                      </a: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0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비용 </a:t>
                      </a:r>
                      <a:r>
                        <a:rPr lang="en-US" altLang="ko-KR" sz="1200" b="1" dirty="0" smtClean="0"/>
                        <a:t>Charge</a:t>
                      </a:r>
                      <a:endParaRPr lang="ko-KR" altLang="en-US" sz="1200" b="1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구축 비용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2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 비용</a:t>
                      </a: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구축 비용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 비용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구축 비용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 비용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사용량에 따른 이용료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98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자원의 최적 사용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데이터센터 비용 절감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유연성 증대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신뢰성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제고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서비스에 대한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컨트롤 가능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네트워크 대역폭 제약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 접속제한 제약 少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컨트롤 효과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 관리 없이 사용료 지불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고집적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고효율의 데이터 센터 제공 가능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 구축 비용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/IT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비용 없음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사용료만 지불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서비스 안정성  증대 </a:t>
                      </a: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0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전통적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자원에 비해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무중단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요구 증가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센터 운영 프로세스 전환 필요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고성능 시스템 자원 제공 미흡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비용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데이터센터 구축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소프트웨어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가상화 운영 인력 비용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 수준에 따라 장애 발생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퍼블릭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 대비 비용효과 상대적으로 적음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표준화된 서비스만 이용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통제권한 부족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맞춤형 서비스 제공 어려움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고정비가 아닌 매월 사용료에 대한 지원비용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(Support Cost)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증가</a:t>
                      </a: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kern="100" dirty="0" smtClean="0">
                <a:solidFill>
                  <a:srgbClr val="000000"/>
                </a:solidFill>
                <a:cs typeface="Times New Roman"/>
              </a:rPr>
              <a:t>3. </a:t>
            </a:r>
            <a:r>
              <a:rPr kumimoji="1" lang="ko-KR" altLang="en-US" kern="100" dirty="0" smtClean="0">
                <a:solidFill>
                  <a:srgbClr val="000000"/>
                </a:solidFill>
                <a:cs typeface="Times New Roman"/>
              </a:rPr>
              <a:t>아키텍처 </a:t>
            </a:r>
            <a:r>
              <a:rPr kumimoji="1" lang="ko-KR" altLang="en-US" kern="100" dirty="0">
                <a:solidFill>
                  <a:srgbClr val="000000"/>
                </a:solidFill>
                <a:cs typeface="Times New Roman"/>
              </a:rPr>
              <a:t>선정 </a:t>
            </a:r>
            <a:r>
              <a:rPr kumimoji="1" lang="en-US" altLang="ko-KR" kern="100" dirty="0">
                <a:solidFill>
                  <a:srgbClr val="000000"/>
                </a:solidFill>
                <a:cs typeface="Times New Roman"/>
              </a:rPr>
              <a:t>Option </a:t>
            </a:r>
            <a:r>
              <a:rPr kumimoji="1" lang="ko-KR" altLang="en-US" kern="100" dirty="0">
                <a:solidFill>
                  <a:srgbClr val="000000"/>
                </a:solidFill>
                <a:cs typeface="Times New Roman"/>
              </a:rPr>
              <a:t>비교 및 </a:t>
            </a:r>
            <a:r>
              <a:rPr kumimoji="1" lang="ko-KR" altLang="en-US" kern="100" dirty="0" smtClean="0">
                <a:solidFill>
                  <a:srgbClr val="000000"/>
                </a:solidFill>
                <a:cs typeface="Times New Roman"/>
              </a:rPr>
              <a:t>검토</a:t>
            </a:r>
            <a:endParaRPr lang="ko-KR" altLang="en-US" dirty="0"/>
          </a:p>
        </p:txBody>
      </p:sp>
      <p:sp>
        <p:nvSpPr>
          <p:cNvPr id="240" name="텍스트 개체 틀 21"/>
          <p:cNvSpPr txBox="1">
            <a:spLocks/>
          </p:cNvSpPr>
          <p:nvPr/>
        </p:nvSpPr>
        <p:spPr bwMode="auto">
          <a:xfrm>
            <a:off x="281785" y="1413238"/>
            <a:ext cx="5031255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인프라 고려사항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err="1">
                <a:latin typeface="Cambria" panose="02040503050406030204" pitchFamily="18" charset="0"/>
              </a:rPr>
              <a:t>클라우드</a:t>
            </a:r>
            <a:r>
              <a:rPr lang="ko-KR" altLang="en-US" sz="1500" dirty="0">
                <a:latin typeface="Cambria" panose="02040503050406030204" pitchFamily="18" charset="0"/>
              </a:rPr>
              <a:t> 인프라 및 운영 플랫폼 영역은 아키텍처적으로 다양한 구성 </a:t>
            </a:r>
            <a:r>
              <a:rPr lang="en-US" altLang="ko-KR" sz="1500" dirty="0">
                <a:latin typeface="Cambria" panose="02040503050406030204" pitchFamily="18" charset="0"/>
              </a:rPr>
              <a:t>Options</a:t>
            </a:r>
            <a:r>
              <a:rPr lang="ko-KR" altLang="en-US" sz="1500" dirty="0">
                <a:latin typeface="Cambria" panose="02040503050406030204" pitchFamily="18" charset="0"/>
              </a:rPr>
              <a:t>이 가능하며 이에 대한 의사결정이 </a:t>
            </a:r>
            <a:r>
              <a:rPr lang="ko-KR" altLang="en-US" sz="1500" dirty="0" smtClean="0">
                <a:latin typeface="Cambria" panose="02040503050406030204" pitchFamily="18" charset="0"/>
              </a:rPr>
              <a:t>필요하므로 각 고려사항에 대한 주요 영역 </a:t>
            </a:r>
            <a:r>
              <a:rPr lang="en-US" altLang="ko-KR" sz="1500" dirty="0" smtClean="0">
                <a:latin typeface="Cambria" panose="02040503050406030204" pitchFamily="18" charset="0"/>
              </a:rPr>
              <a:t>(</a:t>
            </a:r>
            <a:r>
              <a:rPr lang="ko-KR" altLang="en-US" sz="1500" dirty="0" smtClean="0">
                <a:latin typeface="Cambria" panose="02040503050406030204" pitchFamily="18" charset="0"/>
              </a:rPr>
              <a:t>가상화</a:t>
            </a:r>
            <a:r>
              <a:rPr lang="en-US" altLang="ko-KR" sz="1500" dirty="0" smtClean="0">
                <a:latin typeface="Cambria" panose="02040503050406030204" pitchFamily="18" charset="0"/>
              </a:rPr>
              <a:t>/Orchestration)</a:t>
            </a:r>
            <a:r>
              <a:rPr lang="ko-KR" altLang="en-US" sz="1500" dirty="0" smtClean="0">
                <a:latin typeface="Cambria" panose="02040503050406030204" pitchFamily="18" charset="0"/>
              </a:rPr>
              <a:t>에 대한 </a:t>
            </a:r>
            <a:r>
              <a:rPr lang="en-US" altLang="ko-KR" sz="1500" dirty="0" smtClean="0">
                <a:latin typeface="Cambria" panose="02040503050406030204" pitchFamily="18" charset="0"/>
              </a:rPr>
              <a:t>Options</a:t>
            </a:r>
            <a:r>
              <a:rPr lang="ko-KR" altLang="en-US" sz="1500" dirty="0" smtClean="0">
                <a:latin typeface="Cambria" panose="02040503050406030204" pitchFamily="18" charset="0"/>
              </a:rPr>
              <a:t>별 비교 검토가 필요함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60" name="텍스트 개체 틀 21"/>
          <p:cNvSpPr txBox="1">
            <a:spLocks/>
          </p:cNvSpPr>
          <p:nvPr/>
        </p:nvSpPr>
        <p:spPr bwMode="auto">
          <a:xfrm>
            <a:off x="4957368" y="1413238"/>
            <a:ext cx="4675582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운영 플랫폼 고려사항</a:t>
            </a:r>
            <a:endParaRPr kumimoji="1" lang="en-US" altLang="ko-KR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4957368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73050" y="1844824"/>
            <a:ext cx="467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이등변 삼각형 1"/>
          <p:cNvSpPr/>
          <p:nvPr/>
        </p:nvSpPr>
        <p:spPr>
          <a:xfrm rot="10800000">
            <a:off x="389797" y="5805488"/>
            <a:ext cx="4392489" cy="2880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텍스트 개체 틀 21"/>
          <p:cNvSpPr txBox="1">
            <a:spLocks/>
          </p:cNvSpPr>
          <p:nvPr/>
        </p:nvSpPr>
        <p:spPr bwMode="auto">
          <a:xfrm>
            <a:off x="273049" y="6150539"/>
            <a:ext cx="4617249" cy="432346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ko-KR" altLang="en-US" sz="14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가상화 영역에 대한 상세 검토 필요</a:t>
            </a:r>
            <a:endParaRPr kumimoji="1" lang="en-US" altLang="ko-KR" sz="1400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5231604" y="5797737"/>
            <a:ext cx="4590784" cy="2880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텍스트 개체 틀 21"/>
          <p:cNvSpPr txBox="1">
            <a:spLocks/>
          </p:cNvSpPr>
          <p:nvPr/>
        </p:nvSpPr>
        <p:spPr bwMode="auto">
          <a:xfrm>
            <a:off x="5168900" y="6130740"/>
            <a:ext cx="4653487" cy="432346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en-US" altLang="ko-KR" sz="14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Orchestration </a:t>
            </a:r>
            <a:r>
              <a:rPr kumimoji="1" lang="ko-KR" altLang="en-US" sz="14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영역에 대한 상세 검토 필요</a:t>
            </a:r>
            <a:endParaRPr kumimoji="1" lang="en-US" altLang="ko-KR" sz="1400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1786" y="1966983"/>
            <a:ext cx="9495627" cy="3694265"/>
            <a:chOff x="281786" y="1966983"/>
            <a:chExt cx="9495627" cy="4427854"/>
          </a:xfrm>
        </p:grpSpPr>
        <p:sp>
          <p:nvSpPr>
            <p:cNvPr id="81" name="직사각형 80"/>
            <p:cNvSpPr/>
            <p:nvPr/>
          </p:nvSpPr>
          <p:spPr>
            <a:xfrm>
              <a:off x="281786" y="1966983"/>
              <a:ext cx="4608513" cy="805597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>
                <a:lnSpc>
                  <a:spcPct val="15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kumimoji="1" lang="ko-KR" altLang="en-US" sz="1600" b="1" kern="100" dirty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기존 </a:t>
              </a:r>
              <a:r>
                <a:rPr kumimoji="1" lang="en-US" altLang="ko-KR" sz="1600" b="1" kern="100" dirty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Infra </a:t>
              </a:r>
              <a:r>
                <a:rPr kumimoji="1" lang="ko-KR" altLang="en-US" sz="1600" b="1" kern="100" dirty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현황을 고려한 구성 필요</a:t>
              </a:r>
              <a:endParaRPr kumimoji="1" lang="en-US" altLang="ko-KR" sz="16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endParaRPr>
            </a:p>
            <a:p>
              <a:pPr marL="252000" indent="-108000" algn="ctr" defTabSz="914400" fontAlgn="base" latinLnBrk="0">
                <a:lnSpc>
                  <a:spcPct val="120000"/>
                </a:lnSpc>
                <a:spcBef>
                  <a:spcPts val="400"/>
                </a:spcBef>
                <a:spcAft>
                  <a:spcPct val="0"/>
                </a:spcAft>
                <a:buSzPct val="100000"/>
                <a:buFont typeface="Cambria" panose="02040503050406030204" pitchFamily="18" charset="0"/>
                <a:buChar char="­"/>
              </a:pPr>
              <a:r>
                <a:rPr lang="ko-KR" altLang="en-US" sz="1200" spc="-100" dirty="0">
                  <a:latin typeface="Cambria" panose="02040503050406030204" pitchFamily="18" charset="0"/>
                </a:rPr>
                <a:t>다양한 </a:t>
              </a:r>
              <a:r>
                <a:rPr lang="ko-KR" altLang="en-US" sz="1200" spc="-100" dirty="0" smtClean="0">
                  <a:latin typeface="Cambria" panose="02040503050406030204" pitchFamily="18" charset="0"/>
                </a:rPr>
                <a:t>하드웨어</a:t>
              </a:r>
              <a:r>
                <a:rPr lang="en-US" altLang="ko-KR" sz="1200" spc="-100" dirty="0" smtClean="0">
                  <a:latin typeface="Cambria" panose="02040503050406030204" pitchFamily="18" charset="0"/>
                </a:rPr>
                <a:t>(x86, </a:t>
              </a:r>
              <a:r>
                <a:rPr lang="en-US" altLang="ko-KR" sz="1200" spc="-100" dirty="0" err="1" smtClean="0">
                  <a:latin typeface="Cambria" panose="02040503050406030204" pitchFamily="18" charset="0"/>
                </a:rPr>
                <a:t>unix</a:t>
              </a:r>
              <a:r>
                <a:rPr lang="en-US" altLang="ko-KR" sz="1200" spc="-100" dirty="0" smtClean="0">
                  <a:latin typeface="Cambria" panose="02040503050406030204" pitchFamily="18" charset="0"/>
                </a:rPr>
                <a:t>)/OS (</a:t>
              </a:r>
              <a:r>
                <a:rPr lang="en-US" altLang="ko-KR" sz="1200" spc="-100" dirty="0" err="1" smtClean="0">
                  <a:latin typeface="Cambria" panose="02040503050406030204" pitchFamily="18" charset="0"/>
                </a:rPr>
                <a:t>linux</a:t>
              </a:r>
              <a:r>
                <a:rPr lang="en-US" altLang="ko-KR" sz="1200" spc="-100" dirty="0" smtClean="0">
                  <a:latin typeface="Cambria" panose="02040503050406030204" pitchFamily="18" charset="0"/>
                </a:rPr>
                <a:t>, windows), VMware </a:t>
              </a:r>
              <a:r>
                <a:rPr lang="ko-KR" altLang="en-US" sz="1200" spc="-100" dirty="0" err="1" smtClean="0">
                  <a:latin typeface="Cambria" panose="02040503050406030204" pitchFamily="18" charset="0"/>
                </a:rPr>
                <a:t>기사용중</a:t>
              </a:r>
              <a:endParaRPr lang="en-US" altLang="ko-KR" sz="1200" spc="-100" dirty="0">
                <a:latin typeface="Cambria" panose="02040503050406030204" pitchFamily="18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1786" y="2872547"/>
              <a:ext cx="4608513" cy="805597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kumimoji="1" lang="ko-KR" altLang="en-US" sz="1600" b="1" kern="100" dirty="0" err="1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고가용성이</a:t>
              </a:r>
              <a:r>
                <a:rPr kumimoji="1" lang="ko-KR" altLang="en-US" sz="1600" b="1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 필요한 경우</a:t>
              </a:r>
              <a:endParaRPr kumimoji="1" lang="en-US" altLang="ko-KR" sz="16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endParaRPr>
            </a:p>
            <a:p>
              <a:pPr marL="252000" indent="-108000" algn="ctr" defTabSz="914400" fontAlgn="base" latinLnBrk="0">
                <a:lnSpc>
                  <a:spcPct val="120000"/>
                </a:lnSpc>
                <a:spcBef>
                  <a:spcPts val="400"/>
                </a:spcBef>
                <a:spcAft>
                  <a:spcPct val="0"/>
                </a:spcAft>
                <a:buSzPct val="100000"/>
                <a:buFont typeface="Cambria" panose="02040503050406030204" pitchFamily="18" charset="0"/>
                <a:buChar char="­"/>
              </a:pPr>
              <a:r>
                <a:rPr lang="en-US" altLang="ko-KR" sz="1200" dirty="0" smtClean="0">
                  <a:latin typeface="Cambria" panose="02040503050406030204" pitchFamily="18" charset="0"/>
                </a:rPr>
                <a:t>Oracle RAC 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등 일부 </a:t>
              </a:r>
              <a:r>
                <a:rPr lang="en-US" altLang="ko-KR" sz="1200" dirty="0" smtClean="0">
                  <a:latin typeface="Cambria" panose="02040503050406030204" pitchFamily="18" charset="0"/>
                </a:rPr>
                <a:t>DBMS 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경우 별도 구성 필요</a:t>
              </a:r>
              <a:endParaRPr lang="en-US" altLang="ko-KR" sz="1200" dirty="0">
                <a:latin typeface="Cambria" panose="02040503050406030204" pitchFamily="18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81786" y="3778111"/>
              <a:ext cx="4608513" cy="805597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kumimoji="1" lang="ko-KR" altLang="en-US" sz="1600" b="1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운영 </a:t>
              </a:r>
              <a:r>
                <a:rPr kumimoji="1" lang="ko-KR" altLang="en-US" sz="1600" b="1" kern="100" dirty="0" err="1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편이성</a:t>
              </a:r>
              <a:r>
                <a:rPr kumimoji="1" lang="ko-KR" altLang="en-US" sz="1600" b="1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 제공</a:t>
              </a:r>
              <a:endParaRPr kumimoji="1" lang="en-US" altLang="ko-KR" sz="16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endParaRPr>
            </a:p>
            <a:p>
              <a:pPr marL="252000" indent="-108000" algn="ctr" defTabSz="914400" fontAlgn="base" latinLnBrk="0">
                <a:lnSpc>
                  <a:spcPct val="120000"/>
                </a:lnSpc>
                <a:spcBef>
                  <a:spcPts val="400"/>
                </a:spcBef>
                <a:spcAft>
                  <a:spcPct val="0"/>
                </a:spcAft>
                <a:buSzPct val="100000"/>
                <a:buFont typeface="Cambria" panose="02040503050406030204" pitchFamily="18" charset="0"/>
                <a:buChar char="­"/>
              </a:pPr>
              <a:r>
                <a:rPr lang="ko-KR" altLang="en-US" sz="1200" dirty="0" err="1" smtClean="0">
                  <a:latin typeface="Cambria" panose="02040503050406030204" pitchFamily="18" charset="0"/>
                </a:rPr>
                <a:t>운영시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 제공 기능</a:t>
              </a:r>
              <a:r>
                <a:rPr lang="en-US" altLang="ko-KR" sz="1200" dirty="0" smtClean="0">
                  <a:latin typeface="Cambria" panose="02040503050406030204" pitchFamily="18" charset="0"/>
                </a:rPr>
                <a:t>,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 </a:t>
              </a:r>
              <a:r>
                <a:rPr lang="en-US" altLang="ko-KR" sz="1200" dirty="0" smtClean="0">
                  <a:latin typeface="Cambria" panose="02040503050406030204" pitchFamily="18" charset="0"/>
                </a:rPr>
                <a:t>Migration Tool 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제공</a:t>
              </a:r>
              <a:r>
                <a:rPr lang="en-US" altLang="ko-KR" sz="1200" dirty="0" smtClean="0">
                  <a:latin typeface="Cambria" panose="02040503050406030204" pitchFamily="18" charset="0"/>
                </a:rPr>
                <a:t>, 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기술</a:t>
              </a:r>
              <a:r>
                <a:rPr lang="en-US" altLang="ko-KR" sz="1200" dirty="0" smtClean="0">
                  <a:latin typeface="Cambria" panose="02040503050406030204" pitchFamily="18" charset="0"/>
                </a:rPr>
                <a:t> 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지원 등</a:t>
              </a:r>
              <a:endParaRPr lang="en-US" altLang="ko-KR" sz="1200" dirty="0">
                <a:latin typeface="Cambria" panose="02040503050406030204" pitchFamily="18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81786" y="4683675"/>
              <a:ext cx="4608513" cy="805597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base" latinLnBrk="0">
                <a:lnSpc>
                  <a:spcPct val="12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</a:pPr>
              <a:r>
                <a:rPr kumimoji="1" lang="ko-KR" altLang="en-US" sz="1600" b="1" kern="100" dirty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운영 역량 </a:t>
              </a:r>
              <a:r>
                <a:rPr kumimoji="1" lang="ko-KR" altLang="en-US" sz="1600" b="1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확보 가능 여부</a:t>
              </a:r>
              <a:endParaRPr kumimoji="1" lang="en-US" altLang="ko-KR" sz="16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endParaRPr>
            </a:p>
            <a:p>
              <a:pPr marL="252000" indent="-108000" algn="ctr" defTabSz="914400" fontAlgn="base" latinLnBrk="0">
                <a:lnSpc>
                  <a:spcPct val="120000"/>
                </a:lnSpc>
                <a:spcBef>
                  <a:spcPts val="400"/>
                </a:spcBef>
                <a:spcAft>
                  <a:spcPct val="0"/>
                </a:spcAft>
                <a:buSzPct val="100000"/>
                <a:buFont typeface="Cambria" panose="02040503050406030204" pitchFamily="18" charset="0"/>
                <a:buChar char="­"/>
              </a:pPr>
              <a:r>
                <a:rPr lang="ko-KR" altLang="en-US" sz="1200" dirty="0">
                  <a:latin typeface="Cambria" panose="02040503050406030204" pitchFamily="18" charset="0"/>
                </a:rPr>
                <a:t>기술 이전 등을 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통한 운영 역량 확보 가능 여부</a:t>
              </a:r>
              <a:endParaRPr lang="en-US" altLang="ko-KR" sz="1200" dirty="0">
                <a:latin typeface="Cambria" panose="02040503050406030204" pitchFamily="18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81786" y="5589240"/>
              <a:ext cx="4608513" cy="805597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ko-KR" altLang="en-US" sz="1400" b="1" dirty="0" smtClean="0">
                  <a:latin typeface="Cambria" panose="02040503050406030204" pitchFamily="18" charset="0"/>
                </a:rPr>
                <a:t>비용 효율화</a:t>
              </a:r>
              <a:endParaRPr lang="en-US" altLang="ko-KR" sz="1400" b="1" dirty="0" smtClean="0">
                <a:latin typeface="Cambria" panose="02040503050406030204" pitchFamily="18" charset="0"/>
              </a:endParaRPr>
            </a:p>
            <a:p>
              <a:pPr algn="ctr">
                <a:lnSpc>
                  <a:spcPct val="15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ko-KR" sz="1200" dirty="0" smtClean="0">
                  <a:latin typeface="Cambria" panose="02040503050406030204" pitchFamily="18" charset="0"/>
                </a:rPr>
                <a:t>- TCO 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관점에서의 비용 </a:t>
              </a:r>
              <a:r>
                <a:rPr lang="ko-KR" altLang="en-US" sz="1200" dirty="0" err="1" smtClean="0">
                  <a:latin typeface="Cambria" panose="02040503050406030204" pitchFamily="18" charset="0"/>
                </a:rPr>
                <a:t>효익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 타당성 고려</a:t>
              </a:r>
              <a:endParaRPr lang="en-US" altLang="ko-KR" sz="1200" dirty="0">
                <a:latin typeface="Cambria" panose="02040503050406030204" pitchFamily="18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168900" y="1966983"/>
              <a:ext cx="4608513" cy="805597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kumimoji="1" lang="ko-KR" altLang="en-US" sz="1600" b="1" kern="100" dirty="0" err="1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상호운영성</a:t>
              </a:r>
              <a:r>
                <a:rPr kumimoji="1" lang="ko-KR" altLang="en-US" sz="1600" b="1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 지원</a:t>
              </a:r>
              <a:endParaRPr kumimoji="1" lang="ko-KR" altLang="en-US" sz="16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endParaRPr>
            </a:p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kumimoji="1" lang="en-US" altLang="ko-KR" sz="1200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-</a:t>
              </a:r>
              <a:r>
                <a:rPr kumimoji="1" lang="ko-KR" altLang="en-US" sz="1200" kern="100" dirty="0" err="1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이기종</a:t>
              </a:r>
              <a:r>
                <a:rPr kumimoji="1" lang="ko-KR" altLang="en-US" sz="1200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 </a:t>
              </a:r>
              <a:r>
                <a:rPr kumimoji="1" lang="en-US" altLang="ko-KR" sz="1200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Hypervisor, Legacy </a:t>
              </a:r>
              <a:r>
                <a:rPr kumimoji="1" lang="ko-KR" altLang="en-US" sz="1200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운영관리와의 통합</a:t>
              </a:r>
              <a:endParaRPr lang="en-US" altLang="ko-KR" sz="1200" dirty="0">
                <a:latin typeface="Cambria" panose="02040503050406030204" pitchFamily="18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168900" y="2872547"/>
              <a:ext cx="4608513" cy="805597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1600" b="1" dirty="0" err="1" smtClean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퍼블릭</a:t>
              </a:r>
              <a:r>
                <a:rPr lang="en-US" altLang="ko-KR" sz="1600" b="1" dirty="0" smtClean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b="1" dirty="0" err="1" smtClean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클라우드로의</a:t>
              </a:r>
              <a:r>
                <a:rPr lang="en-US" altLang="ko-KR" sz="1600" b="1" dirty="0" smtClean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b="1" dirty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탄력적 </a:t>
              </a:r>
              <a:r>
                <a:rPr lang="ko-KR" altLang="en-US" sz="1600" b="1" dirty="0" smtClean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확장 운영</a:t>
              </a:r>
              <a:endParaRPr kumimoji="1" lang="en-US" altLang="ko-KR" sz="16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endParaRPr>
            </a:p>
            <a:p>
              <a:pPr marL="252000" indent="-108000" algn="ctr" defTabSz="914400" fontAlgn="base" latinLnBrk="0">
                <a:buSzPct val="100000"/>
                <a:buFont typeface="Cambria" panose="02040503050406030204" pitchFamily="18" charset="0"/>
                <a:buChar char="­"/>
              </a:pPr>
              <a:r>
                <a:rPr lang="ko-KR" altLang="en-US" sz="1200" dirty="0" smtClean="0">
                  <a:latin typeface="Cambria" panose="02040503050406030204" pitchFamily="18" charset="0"/>
                </a:rPr>
                <a:t>향후 </a:t>
              </a:r>
              <a:r>
                <a:rPr lang="ko-KR" altLang="en-US" sz="1200" dirty="0" err="1" smtClean="0">
                  <a:latin typeface="Cambria" panose="02040503050406030204" pitchFamily="18" charset="0"/>
                </a:rPr>
                <a:t>퍼블릭클라우드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 </a:t>
              </a:r>
              <a:r>
                <a:rPr lang="ko-KR" altLang="en-US" sz="1200" dirty="0" err="1" smtClean="0">
                  <a:latin typeface="Cambria" panose="02040503050406030204" pitchFamily="18" charset="0"/>
                </a:rPr>
                <a:t>이관시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 </a:t>
              </a:r>
              <a:r>
                <a:rPr lang="en-US" altLang="ko-KR" sz="1200" dirty="0" smtClean="0">
                  <a:latin typeface="Cambria" panose="02040503050406030204" pitchFamily="18" charset="0"/>
                </a:rPr>
                <a:t>Graceful Migration</a:t>
              </a:r>
              <a:endParaRPr lang="en-US" altLang="ko-KR" sz="1200" dirty="0">
                <a:latin typeface="Cambria" panose="02040503050406030204" pitchFamily="18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168900" y="3778111"/>
              <a:ext cx="4608513" cy="805597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ko-KR" altLang="en-US" sz="1600" b="1" dirty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서비스 포탈 </a:t>
              </a:r>
              <a:r>
                <a:rPr lang="en-US" altLang="ko-KR" sz="1600" b="1" dirty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UI </a:t>
              </a:r>
              <a:r>
                <a:rPr lang="ko-KR" altLang="en-US" sz="1600" b="1" dirty="0" err="1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활용성</a:t>
              </a:r>
              <a:r>
                <a:rPr lang="en-US" altLang="ko-KR" sz="1600" b="1" dirty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b="1" dirty="0" smtClean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및 </a:t>
              </a:r>
              <a:r>
                <a:rPr lang="en-US" altLang="ko-KR" sz="1600" b="1" dirty="0" smtClean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API </a:t>
              </a:r>
              <a:r>
                <a:rPr lang="ko-KR" altLang="en-US" sz="1600" b="1" dirty="0" smtClean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지원</a:t>
              </a:r>
              <a:endParaRPr kumimoji="1" lang="en-US" altLang="ko-KR" sz="16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endParaRPr>
            </a:p>
            <a:p>
              <a:pPr marL="252000" indent="-108000" algn="ctr" defTabSz="914400" fontAlgn="base" latinLnBrk="0">
                <a:lnSpc>
                  <a:spcPct val="120000"/>
                </a:lnSpc>
                <a:spcBef>
                  <a:spcPts val="400"/>
                </a:spcBef>
                <a:spcAft>
                  <a:spcPct val="0"/>
                </a:spcAft>
                <a:buSzPct val="100000"/>
                <a:buFont typeface="Cambria" panose="02040503050406030204" pitchFamily="18" charset="0"/>
                <a:buChar char="­"/>
              </a:pPr>
              <a:r>
                <a:rPr lang="ko-KR" altLang="en-US" sz="1200" dirty="0" smtClean="0">
                  <a:latin typeface="Cambria" panose="02040503050406030204" pitchFamily="18" charset="0"/>
                </a:rPr>
                <a:t>통합 관리를 위한 서비스 포탈 </a:t>
              </a:r>
              <a:r>
                <a:rPr lang="ko-KR" altLang="en-US" sz="1200" dirty="0" err="1" smtClean="0">
                  <a:latin typeface="Cambria" panose="02040503050406030204" pitchFamily="18" charset="0"/>
                </a:rPr>
                <a:t>커스터마이징</a:t>
              </a:r>
              <a:r>
                <a:rPr lang="en-US" altLang="ko-KR" sz="1200" dirty="0" smtClean="0">
                  <a:latin typeface="Cambria" panose="02040503050406030204" pitchFamily="18" charset="0"/>
                </a:rPr>
                <a:t>(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또는 구축</a:t>
              </a:r>
              <a:r>
                <a:rPr lang="en-US" altLang="ko-KR" sz="1200" dirty="0" smtClean="0">
                  <a:latin typeface="Cambria" panose="02040503050406030204" pitchFamily="18" charset="0"/>
                </a:rPr>
                <a:t>)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필요</a:t>
              </a:r>
              <a:endParaRPr lang="en-US" altLang="ko-KR" sz="1200" dirty="0">
                <a:latin typeface="Cambria" panose="02040503050406030204" pitchFamily="18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168900" y="4683675"/>
              <a:ext cx="4608513" cy="805597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base" latinLnBrk="0">
                <a:lnSpc>
                  <a:spcPct val="120000"/>
                </a:lnSpc>
                <a:spcBef>
                  <a:spcPts val="1000"/>
                </a:spcBef>
                <a:spcAft>
                  <a:spcPct val="0"/>
                </a:spcAft>
                <a:buSzPct val="100000"/>
              </a:pPr>
              <a:r>
                <a:rPr lang="ko-KR" altLang="en-US" sz="1600" b="1" dirty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엔터프라이즈 운영수준에 맞는 모니터링</a:t>
              </a:r>
              <a:endParaRPr kumimoji="1" lang="en-US" altLang="ko-KR" sz="16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endParaRPr>
            </a:p>
            <a:p>
              <a:pPr marL="252000" indent="-108000" algn="ctr" defTabSz="914400" fontAlgn="base" latinLnBrk="0">
                <a:lnSpc>
                  <a:spcPct val="120000"/>
                </a:lnSpc>
                <a:spcBef>
                  <a:spcPts val="400"/>
                </a:spcBef>
                <a:spcAft>
                  <a:spcPct val="0"/>
                </a:spcAft>
                <a:buSzPct val="100000"/>
                <a:buFont typeface="Cambria" panose="02040503050406030204" pitchFamily="18" charset="0"/>
                <a:buChar char="­"/>
              </a:pPr>
              <a:r>
                <a:rPr lang="ko-KR" altLang="en-US" sz="1200" dirty="0" smtClean="0">
                  <a:latin typeface="Cambria" panose="02040503050406030204" pitchFamily="18" charset="0"/>
                </a:rPr>
                <a:t>기존 운영관리 시스템 모니터링 주요 기능 지원</a:t>
              </a:r>
              <a:endParaRPr lang="en-US" altLang="ko-KR" sz="1200" dirty="0">
                <a:latin typeface="Cambria" panose="02040503050406030204" pitchFamily="18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168900" y="5589240"/>
              <a:ext cx="4608513" cy="805597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ko-KR" altLang="en-US" sz="1400" b="1" dirty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가상화 제어를 통한 </a:t>
              </a:r>
              <a:r>
                <a:rPr lang="ko-KR" altLang="en-US" sz="1400" b="1" dirty="0" err="1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클라우드</a:t>
              </a:r>
              <a:r>
                <a:rPr lang="ko-KR" altLang="en-US" sz="1400" b="1" dirty="0">
                  <a:latin typeface="Cambria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서비스 플랫폼 통제 </a:t>
              </a:r>
              <a:endParaRPr lang="en-US" altLang="ko-KR" sz="1400" b="1" dirty="0" smtClean="0">
                <a:latin typeface="Cambria" panose="02040503050406030204" pitchFamily="18" charset="0"/>
              </a:endParaRPr>
            </a:p>
            <a:p>
              <a:pPr algn="ctr">
                <a:lnSpc>
                  <a:spcPct val="15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ko-KR" sz="1200" dirty="0" smtClean="0">
                  <a:latin typeface="Cambria" panose="02040503050406030204" pitchFamily="18" charset="0"/>
                </a:rPr>
                <a:t>- Multi Hypervisor </a:t>
              </a:r>
              <a:r>
                <a:rPr lang="ko-KR" altLang="en-US" sz="1200" dirty="0" smtClean="0">
                  <a:latin typeface="Cambria" panose="02040503050406030204" pitchFamily="18" charset="0"/>
                </a:rPr>
                <a:t>에 대한 가상화 제어 가능 여부</a:t>
              </a:r>
              <a:endParaRPr lang="en-US" altLang="ko-KR" sz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050384" y="188640"/>
            <a:ext cx="272702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42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+mn-ea"/>
                <a:ea typeface="+mn-ea"/>
              </a:rPr>
              <a:t>[Backup] </a:t>
            </a:r>
            <a:r>
              <a:rPr lang="ko-KR" altLang="en-US" dirty="0" smtClean="0">
                <a:latin typeface="+mn-ea"/>
                <a:ea typeface="+mn-ea"/>
              </a:rPr>
              <a:t>아키텍처 </a:t>
            </a:r>
            <a:r>
              <a:rPr lang="ko-KR" altLang="en-US" dirty="0">
                <a:latin typeface="+mn-ea"/>
                <a:ea typeface="+mn-ea"/>
              </a:rPr>
              <a:t>선정 </a:t>
            </a:r>
            <a:r>
              <a:rPr lang="en-US" altLang="ko-KR" dirty="0" smtClean="0">
                <a:latin typeface="+mn-ea"/>
                <a:ea typeface="+mn-ea"/>
              </a:rPr>
              <a:t>Option</a:t>
            </a:r>
            <a:r>
              <a:rPr lang="ko-KR" altLang="en-US" dirty="0" smtClean="0">
                <a:latin typeface="+mn-ea"/>
                <a:ea typeface="+mn-ea"/>
              </a:rPr>
              <a:t>별 비교 </a:t>
            </a:r>
            <a:r>
              <a:rPr lang="ko-KR" altLang="en-US" dirty="0">
                <a:latin typeface="+mn-ea"/>
                <a:ea typeface="+mn-ea"/>
              </a:rPr>
              <a:t>및 </a:t>
            </a:r>
            <a:r>
              <a:rPr lang="ko-KR" altLang="en-US" dirty="0" smtClean="0">
                <a:latin typeface="+mn-ea"/>
                <a:ea typeface="+mn-ea"/>
              </a:rPr>
              <a:t>검토 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en-US" altLang="ko-KR" dirty="0">
                <a:latin typeface="+mn-ea"/>
                <a:ea typeface="+mn-ea"/>
              </a:rPr>
              <a:t>Vendor</a:t>
            </a:r>
            <a:r>
              <a:rPr lang="ko-KR" altLang="en-US" dirty="0">
                <a:latin typeface="+mn-ea"/>
                <a:ea typeface="+mn-ea"/>
              </a:rPr>
              <a:t>별 </a:t>
            </a:r>
            <a:r>
              <a:rPr lang="en-US" altLang="ko-KR" dirty="0" smtClean="0">
                <a:latin typeface="+mn-ea"/>
                <a:ea typeface="+mn-ea"/>
              </a:rPr>
              <a:t>Hypervisor</a:t>
            </a:r>
            <a:r>
              <a:rPr lang="ko-KR" altLang="en-US" dirty="0" smtClean="0">
                <a:latin typeface="+mn-ea"/>
                <a:ea typeface="+mn-ea"/>
              </a:rPr>
              <a:t> 비</a:t>
            </a:r>
            <a:r>
              <a:rPr lang="ko-KR" altLang="en-US" dirty="0">
                <a:latin typeface="+mn-ea"/>
                <a:ea typeface="+mn-ea"/>
              </a:rPr>
              <a:t>교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272480" y="6580570"/>
            <a:ext cx="33586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>
              <a:lnSpc>
                <a:spcPct val="90000"/>
              </a:lnSpc>
            </a:pPr>
            <a:r>
              <a:rPr lang="ko-KR" altLang="en-US" sz="1000" dirty="0" smtClean="0">
                <a:latin typeface="+mn-ea"/>
              </a:rPr>
              <a:t>주</a:t>
            </a:r>
            <a:r>
              <a:rPr lang="en-US" altLang="ko-KR" sz="1000" dirty="0" smtClean="0">
                <a:latin typeface="+mn-ea"/>
              </a:rPr>
              <a:t>1)  KVM only </a:t>
            </a:r>
            <a:r>
              <a:rPr lang="ko-KR" altLang="en-US" sz="1000" dirty="0" smtClean="0">
                <a:latin typeface="+mn-ea"/>
              </a:rPr>
              <a:t>사용시 기존 </a:t>
            </a:r>
            <a:r>
              <a:rPr lang="en-US" altLang="ko-KR" sz="1000" dirty="0" smtClean="0">
                <a:latin typeface="+mn-ea"/>
              </a:rPr>
              <a:t>VMware </a:t>
            </a:r>
            <a:r>
              <a:rPr lang="ko-KR" altLang="en-US" sz="1000" dirty="0" smtClean="0">
                <a:latin typeface="+mn-ea"/>
              </a:rPr>
              <a:t>에 대한 이관필요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64251"/>
              </p:ext>
            </p:extLst>
          </p:nvPr>
        </p:nvGraphicFramePr>
        <p:xfrm>
          <a:off x="280070" y="620714"/>
          <a:ext cx="9497342" cy="46264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8514"/>
                <a:gridCol w="1100676"/>
                <a:gridCol w="1244692"/>
                <a:gridCol w="1244692"/>
                <a:gridCol w="1244692"/>
                <a:gridCol w="1244692"/>
                <a:gridCol w="1244692"/>
                <a:gridCol w="1244692"/>
              </a:tblGrid>
              <a:tr h="380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Hypervisor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VMware vSphere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KVM (</a:t>
                      </a:r>
                      <a:r>
                        <a:rPr kumimoji="0" lang="en-US" altLang="ko-KR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Opensource</a:t>
                      </a:r>
                      <a:r>
                        <a:rPr kumimoji="0" lang="en-US" altLang="ko-K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기반 제품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91" marR="74691" marT="37347" marB="3734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91" marR="74691" marT="37347" marB="3734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PowerVM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91" marR="74691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HPVM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91" marR="74691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zVM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91" marR="74691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7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Vendor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VMware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Redhat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IBM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HP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IBM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IBM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9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가상화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제어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ESXi</a:t>
                      </a:r>
                      <a:r>
                        <a:rPr kumimoji="0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br>
                        <a:rPr kumimoji="0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0" lang="en-US" altLang="ko-KR" sz="12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vCenter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Redhat</a:t>
                      </a:r>
                      <a:r>
                        <a:rPr kumimoji="0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Enterprise Virtualization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IBM Cloud Orchestrator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HP </a:t>
                      </a:r>
                      <a:r>
                        <a:rPr kumimoji="0" lang="en-US" altLang="ko-KR" sz="12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Helion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IBM Cloud Orchestrator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HP CSA,</a:t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HPVM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IBM Cloud Orchestrator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지원 </a:t>
                      </a: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HW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x86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7347" marB="37347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7347" marB="37347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37347" marB="37347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Unix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7347" marB="37347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kern="100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Times New Roman"/>
                        </a:rPr>
                        <a:t>ELS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플랫폼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9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OS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Linux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Windows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Linux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Windows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Linux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Windows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Linux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Windows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Linux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AIX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HP-UX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zLinux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7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HA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지원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HA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HA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HA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HA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8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검토의견</a:t>
                      </a:r>
                      <a:endParaRPr kumimoji="0" 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기사용중인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VMware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활용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많은 기업 환경에서 검증된 다양한 운영기능 및 안정성 제공</a:t>
                      </a:r>
                      <a:endParaRPr kumimoji="0" lang="en-US" altLang="ko-KR" sz="12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고비용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기술종속</a:t>
                      </a:r>
                      <a:endParaRPr kumimoji="0" lang="ko-KR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기사용중인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VMware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이관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필요</a:t>
                      </a:r>
                      <a:r>
                        <a:rPr kumimoji="0" lang="ko-KR" altLang="en-US" sz="12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주</a:t>
                      </a:r>
                      <a:r>
                        <a:rPr kumimoji="0" lang="en-US" altLang="ko-KR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공공시장 중심으로 적용사례 확대로 기술적 안정화 단계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KVM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제품군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 중에서 고비용</a:t>
                      </a:r>
                      <a:endParaRPr kumimoji="0" lang="ko-KR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국내 적용 사례가 없어 벤더    글로벌 기술지원에 의존 예상</a:t>
                      </a:r>
                      <a:endParaRPr kumimoji="0" lang="ko-KR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F.S.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통해 기능은 검증되었으나 가용성 등에서 상대적으로 열세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국내 적용 사례가 없어 벤더    글로벌 기술지원에 의존 예상</a:t>
                      </a:r>
                      <a:endParaRPr kumimoji="0" lang="ko-KR" altLang="en-US" sz="12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AIX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이관 용이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ICO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를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통해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Unix </a:t>
                      </a: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통제 가능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기술종속</a:t>
                      </a:r>
                      <a:endParaRPr kumimoji="0" 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서버기반의 </a:t>
                      </a: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전환 및 통제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Oracle RAC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 일부 </a:t>
                      </a: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고가용성이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필요한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DBMS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대해 활용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ICO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통해 </a:t>
                      </a: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통제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기술종속</a:t>
                      </a:r>
                      <a:endParaRPr kumimoji="0" lang="ko-KR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5" name="텍스트 개체 틀 21"/>
          <p:cNvSpPr txBox="1">
            <a:spLocks/>
          </p:cNvSpPr>
          <p:nvPr/>
        </p:nvSpPr>
        <p:spPr bwMode="auto">
          <a:xfrm>
            <a:off x="1348788" y="5644631"/>
            <a:ext cx="8428625" cy="93594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X86 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기반의 </a:t>
            </a: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VMWare 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와 </a:t>
            </a:r>
            <a:r>
              <a:rPr kumimoji="1" lang="en-US" altLang="ko-KR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KVM </a:t>
            </a:r>
            <a:r>
              <a:rPr kumimoji="1" lang="ko-KR" altLang="en-US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간의 단일 또는 복합 구성에 대해 비교</a:t>
            </a:r>
            <a:endParaRPr kumimoji="1" lang="en-US" altLang="ko-KR" kern="100" dirty="0" smtClean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  <a:p>
            <a:pPr algn="ctr">
              <a:buClr>
                <a:schemeClr val="bg1">
                  <a:lumMod val="65000"/>
                </a:schemeClr>
              </a:buClr>
            </a:pPr>
            <a:r>
              <a:rPr kumimoji="1" lang="en-US" altLang="ko-KR" sz="14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-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일부 </a:t>
            </a:r>
            <a:r>
              <a:rPr kumimoji="1" lang="ko-KR" altLang="en-US" sz="1200" kern="100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고가용성이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필요한 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DBMS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서버 등의 경우 제한적 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Unix(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또는 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ELS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플랫폼</a:t>
            </a:r>
            <a:r>
              <a:rPr kumimoji="1" lang="en-US" altLang="ko-KR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)</a:t>
            </a:r>
            <a:r>
              <a:rPr kumimoji="1" lang="ko-KR" altLang="en-US" sz="1200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2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사용</a:t>
            </a:r>
            <a:endParaRPr kumimoji="1" lang="en-US" altLang="ko-KR" sz="1200" kern="100" dirty="0">
              <a:solidFill>
                <a:srgbClr val="000000"/>
              </a:solidFill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247" name="이등변 삼각형 246"/>
          <p:cNvSpPr/>
          <p:nvPr/>
        </p:nvSpPr>
        <p:spPr>
          <a:xfrm rot="10800000">
            <a:off x="1296559" y="5331188"/>
            <a:ext cx="8480853" cy="25766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25252" y="980728"/>
            <a:ext cx="7391797" cy="4450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65031" y="260648"/>
            <a:ext cx="6074961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Table of Contents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190405" y="980728"/>
            <a:ext cx="7371107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>
                <a:latin typeface="+mn-ea"/>
              </a:rPr>
              <a:t>관계사 </a:t>
            </a:r>
            <a:r>
              <a:rPr lang="en-US" altLang="ko-KR" sz="1600" b="1" dirty="0" smtClean="0">
                <a:latin typeface="+mn-ea"/>
              </a:rPr>
              <a:t>Infra </a:t>
            </a:r>
            <a:r>
              <a:rPr lang="ko-KR" altLang="en-US" sz="1600" b="1" dirty="0" err="1" smtClean="0">
                <a:latin typeface="+mn-ea"/>
              </a:rPr>
              <a:t>클라우드</a:t>
            </a:r>
            <a:r>
              <a:rPr lang="ko-KR" altLang="en-US" sz="1600" b="1" dirty="0" smtClean="0">
                <a:latin typeface="+mn-ea"/>
              </a:rPr>
              <a:t> 전환 대상 </a:t>
            </a:r>
            <a:r>
              <a:rPr lang="ko-KR" altLang="en-US" sz="1600" b="1" dirty="0">
                <a:latin typeface="+mn-ea"/>
              </a:rPr>
              <a:t>선정 </a:t>
            </a:r>
            <a:endParaRPr lang="en-US" altLang="ko-KR" sz="1600" b="1" dirty="0" smtClean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+mn-ea"/>
              </a:rPr>
              <a:t>관계사 </a:t>
            </a:r>
            <a:r>
              <a:rPr lang="en-US" altLang="ko-KR" sz="1400" b="1" dirty="0">
                <a:latin typeface="+mn-ea"/>
              </a:rPr>
              <a:t>Infra </a:t>
            </a:r>
            <a:r>
              <a:rPr lang="ko-KR" altLang="en-US" sz="1400" b="1" dirty="0" smtClean="0">
                <a:latin typeface="+mn-ea"/>
              </a:rPr>
              <a:t>현황 </a:t>
            </a:r>
            <a:r>
              <a:rPr lang="ko-KR" altLang="en-US" sz="1400" b="1" dirty="0">
                <a:latin typeface="+mn-ea"/>
              </a:rPr>
              <a:t>분석 대상 및 선정 </a:t>
            </a:r>
            <a:r>
              <a:rPr lang="ko-KR" altLang="en-US" sz="1400" b="1" dirty="0" smtClean="0">
                <a:latin typeface="+mn-ea"/>
              </a:rPr>
              <a:t>기준 </a:t>
            </a:r>
            <a:endParaRPr lang="en-US" altLang="ko-KR" sz="1400" b="1" dirty="0" smtClean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</a:rPr>
              <a:t>관계사 </a:t>
            </a:r>
            <a:r>
              <a:rPr lang="en-US" altLang="ko-KR" sz="1400" b="1" dirty="0">
                <a:latin typeface="+mn-ea"/>
              </a:rPr>
              <a:t>Infra </a:t>
            </a:r>
            <a:r>
              <a:rPr lang="ko-KR" altLang="en-US" sz="1400" b="1" dirty="0" err="1">
                <a:latin typeface="+mn-ea"/>
              </a:rPr>
              <a:t>클라우드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전환 대상 </a:t>
            </a:r>
            <a:r>
              <a:rPr lang="ko-KR" altLang="en-US" sz="1400" b="1" dirty="0">
                <a:latin typeface="+mn-ea"/>
              </a:rPr>
              <a:t>선정 </a:t>
            </a:r>
            <a:r>
              <a:rPr lang="ko-KR" altLang="en-US" sz="1400" b="1" dirty="0" smtClean="0">
                <a:latin typeface="+mn-ea"/>
              </a:rPr>
              <a:t>결과</a:t>
            </a:r>
            <a:endParaRPr lang="en-US" altLang="ko-KR" sz="1400" b="1" dirty="0">
              <a:latin typeface="+mn-ea"/>
            </a:endParaRPr>
          </a:p>
          <a:p>
            <a:pPr marL="266700" indent="-2667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+mn-ea"/>
              </a:rPr>
              <a:t>관계사 </a:t>
            </a:r>
            <a:r>
              <a:rPr lang="en-US" altLang="ko-KR" sz="1600" b="1" dirty="0" smtClean="0">
                <a:latin typeface="+mn-ea"/>
              </a:rPr>
              <a:t>Infra </a:t>
            </a:r>
            <a:r>
              <a:rPr lang="ko-KR" altLang="en-US" sz="1600" b="1" dirty="0" err="1" smtClean="0">
                <a:latin typeface="+mn-ea"/>
              </a:rPr>
              <a:t>클라우드</a:t>
            </a:r>
            <a:r>
              <a:rPr lang="ko-KR" altLang="en-US" sz="1600" b="1" dirty="0" smtClean="0">
                <a:latin typeface="+mn-ea"/>
              </a:rPr>
              <a:t> 구축 방안</a:t>
            </a:r>
            <a:endParaRPr lang="en-US" altLang="ko-KR" sz="1600" b="1" dirty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latin typeface="+mn-ea"/>
              </a:rPr>
              <a:t>SK C&amp;C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클라우드</a:t>
            </a:r>
            <a:r>
              <a:rPr lang="ko-KR" altLang="en-US" sz="1400" b="1" dirty="0">
                <a:latin typeface="+mn-ea"/>
              </a:rPr>
              <a:t> 컴퓨팅  참조 아키텍처 </a:t>
            </a:r>
            <a:endParaRPr lang="en-US" altLang="ko-KR" sz="1400" b="1" dirty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</a:rPr>
              <a:t>관계사 </a:t>
            </a:r>
            <a:r>
              <a:rPr lang="en-US" altLang="ko-KR" sz="1400" b="1" dirty="0">
                <a:latin typeface="+mn-ea"/>
              </a:rPr>
              <a:t>Infra </a:t>
            </a:r>
            <a:r>
              <a:rPr lang="ko-KR" altLang="en-US" sz="1400" b="1" dirty="0" err="1">
                <a:latin typeface="+mn-ea"/>
              </a:rPr>
              <a:t>클라우드</a:t>
            </a:r>
            <a:r>
              <a:rPr lang="ko-KR" altLang="en-US" sz="1400" b="1" dirty="0">
                <a:latin typeface="+mn-ea"/>
              </a:rPr>
              <a:t> 목표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아키텍처 구성 案</a:t>
            </a:r>
            <a:endParaRPr lang="en-US" altLang="ko-KR" sz="1400" b="1" dirty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+mn-ea"/>
              </a:rPr>
              <a:t>아키텍처 선정 </a:t>
            </a:r>
            <a:r>
              <a:rPr lang="en-US" altLang="ko-KR" sz="1400" b="1" dirty="0">
                <a:latin typeface="+mn-ea"/>
              </a:rPr>
              <a:t>Option </a:t>
            </a:r>
            <a:r>
              <a:rPr lang="ko-KR" altLang="en-US" sz="1400" b="1" dirty="0">
                <a:latin typeface="+mn-ea"/>
              </a:rPr>
              <a:t>비교 및 검토</a:t>
            </a:r>
            <a:endParaRPr lang="en-US" altLang="ko-KR" sz="1400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3.1. </a:t>
            </a:r>
            <a:r>
              <a:rPr lang="ko-KR" altLang="en-US" sz="1400" b="1" dirty="0" smtClean="0">
                <a:latin typeface="+mn-ea"/>
              </a:rPr>
              <a:t>가상화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선정 옵션</a:t>
            </a:r>
            <a:endParaRPr lang="en-US" altLang="ko-KR" sz="1400" b="1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smtClean="0">
                <a:latin typeface="+mn-ea"/>
              </a:rPr>
              <a:t>3.2. Orchestration </a:t>
            </a:r>
            <a:r>
              <a:rPr lang="ko-KR" altLang="en-US" sz="1400" b="1" dirty="0">
                <a:latin typeface="+mn-ea"/>
              </a:rPr>
              <a:t>선정 옵션</a:t>
            </a:r>
            <a:endParaRPr lang="en-US" altLang="ko-KR" sz="1400" b="1" dirty="0">
              <a:latin typeface="+mn-ea"/>
            </a:endParaRPr>
          </a:p>
          <a:p>
            <a:pPr marL="266700" indent="-2667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>
                <a:latin typeface="+mn-ea"/>
              </a:rPr>
              <a:t>  관계사 </a:t>
            </a:r>
            <a:r>
              <a:rPr lang="en-US" altLang="ko-KR" sz="1600" b="1" dirty="0">
                <a:latin typeface="+mn-ea"/>
              </a:rPr>
              <a:t>Infra </a:t>
            </a:r>
            <a:r>
              <a:rPr lang="ko-KR" altLang="en-US" sz="1600" b="1" dirty="0" err="1">
                <a:latin typeface="+mn-ea"/>
              </a:rPr>
              <a:t>클라우드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Migration </a:t>
            </a:r>
            <a:r>
              <a:rPr lang="ko-KR" altLang="en-US" sz="1600" b="1" dirty="0">
                <a:latin typeface="+mn-ea"/>
              </a:rPr>
              <a:t>방안</a:t>
            </a:r>
            <a:endParaRPr lang="en-US" altLang="ko-KR" sz="1600" b="1" dirty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</a:rPr>
              <a:t>전환 대상 상세 분석</a:t>
            </a:r>
            <a:endParaRPr lang="en-US" altLang="ko-KR" sz="1400" b="1" dirty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latin typeface="+mn-ea"/>
              </a:rPr>
              <a:t>Migration </a:t>
            </a:r>
            <a:r>
              <a:rPr lang="ko-KR" altLang="en-US" sz="1400" b="1" dirty="0" smtClean="0">
                <a:latin typeface="+mn-ea"/>
              </a:rPr>
              <a:t>수행 계획</a:t>
            </a:r>
            <a:r>
              <a:rPr lang="en-US" altLang="ko-KR" sz="1400" b="1" dirty="0" smtClean="0">
                <a:latin typeface="+mn-ea"/>
              </a:rPr>
              <a:t> </a:t>
            </a:r>
            <a:endParaRPr lang="en-US" altLang="ko-KR" sz="1400" b="1" dirty="0">
              <a:latin typeface="+mn-ea"/>
            </a:endParaRPr>
          </a:p>
          <a:p>
            <a:pPr marL="266700" indent="-2667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600" b="1" dirty="0">
                <a:latin typeface="+mn-ea"/>
              </a:rPr>
              <a:t>  </a:t>
            </a:r>
            <a:r>
              <a:rPr lang="ko-KR" altLang="en-US" sz="1600" b="1" dirty="0" err="1">
                <a:latin typeface="+mn-ea"/>
              </a:rPr>
              <a:t>클라우드</a:t>
            </a:r>
            <a:r>
              <a:rPr lang="ko-KR" altLang="en-US" sz="1600" b="1" dirty="0">
                <a:latin typeface="+mn-ea"/>
              </a:rPr>
              <a:t> 도입 기대 효과 </a:t>
            </a:r>
            <a:endParaRPr lang="en-US" altLang="ko-KR" sz="1600" b="1" dirty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</a:rPr>
              <a:t>비용 절감 효과 </a:t>
            </a:r>
            <a:endParaRPr lang="en-US" altLang="ko-KR" sz="1400" b="1" dirty="0" smtClean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</a:rPr>
              <a:t>비용 분석 상세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70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3.1. </a:t>
            </a:r>
            <a:r>
              <a:rPr lang="ko-KR" altLang="en-US" dirty="0" smtClean="0"/>
              <a:t>가상화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옵션 </a:t>
            </a:r>
            <a:r>
              <a:rPr lang="en-US" altLang="ko-KR" dirty="0" smtClean="0"/>
              <a:t>- x86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Hypervisor </a:t>
            </a:r>
            <a:r>
              <a:rPr lang="ko-KR" altLang="en-US" dirty="0" smtClean="0"/>
              <a:t> 선정</a:t>
            </a:r>
            <a:endParaRPr lang="ko-KR" altLang="en-US" dirty="0"/>
          </a:p>
        </p:txBody>
      </p:sp>
      <p:sp>
        <p:nvSpPr>
          <p:cNvPr id="143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>
                <a:latin typeface="Cambria" panose="02040503050406030204" pitchFamily="18" charset="0"/>
              </a:rPr>
              <a:t>기 사용중인 </a:t>
            </a:r>
            <a:r>
              <a:rPr lang="en-US" altLang="ko-KR" sz="1500" dirty="0">
                <a:latin typeface="Cambria" panose="02040503050406030204" pitchFamily="18" charset="0"/>
              </a:rPr>
              <a:t>VMware</a:t>
            </a:r>
            <a:r>
              <a:rPr lang="ko-KR" altLang="en-US" sz="1500" dirty="0">
                <a:latin typeface="Cambria" panose="02040503050406030204" pitchFamily="18" charset="0"/>
              </a:rPr>
              <a:t>에 대한 활용 및 운영안정성</a:t>
            </a:r>
            <a:r>
              <a:rPr lang="en-US" altLang="ko-KR" sz="1500" dirty="0" smtClean="0">
                <a:latin typeface="Cambria" panose="02040503050406030204" pitchFamily="18" charset="0"/>
              </a:rPr>
              <a:t>(HA) </a:t>
            </a:r>
            <a:r>
              <a:rPr lang="ko-KR" altLang="en-US" sz="1500" dirty="0">
                <a:latin typeface="Cambria" panose="02040503050406030204" pitchFamily="18" charset="0"/>
              </a:rPr>
              <a:t>등을 고려할 때</a:t>
            </a:r>
            <a:r>
              <a:rPr lang="en-US" altLang="ko-KR" sz="1500" dirty="0">
                <a:latin typeface="Cambria" panose="02040503050406030204" pitchFamily="18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</a:rPr>
              <a:t>단기적으로는 </a:t>
            </a:r>
            <a:r>
              <a:rPr lang="en-US" altLang="ko-KR" sz="1500" dirty="0">
                <a:latin typeface="Cambria" panose="02040503050406030204" pitchFamily="18" charset="0"/>
              </a:rPr>
              <a:t>VMware, KVM </a:t>
            </a:r>
            <a:r>
              <a:rPr lang="ko-KR" altLang="en-US" sz="1500" dirty="0">
                <a:latin typeface="Cambria" panose="02040503050406030204" pitchFamily="18" charset="0"/>
              </a:rPr>
              <a:t>복수 구성이 적합하나 중장기적으로 오픈 아키텍처</a:t>
            </a:r>
            <a:r>
              <a:rPr lang="en-US" altLang="ko-KR" sz="1500" dirty="0">
                <a:latin typeface="Cambria" panose="02040503050406030204" pitchFamily="18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</a:rPr>
              <a:t>비용 측면 등을 고려할 때 </a:t>
            </a:r>
            <a:r>
              <a:rPr lang="en-US" altLang="ko-KR" sz="1500" dirty="0">
                <a:latin typeface="Cambria" panose="02040503050406030204" pitchFamily="18" charset="0"/>
              </a:rPr>
              <a:t>KVM </a:t>
            </a:r>
            <a:r>
              <a:rPr lang="ko-KR" altLang="en-US" sz="1500" dirty="0">
                <a:latin typeface="Cambria" panose="02040503050406030204" pitchFamily="18" charset="0"/>
              </a:rPr>
              <a:t>단일화 지향</a:t>
            </a:r>
          </a:p>
        </p:txBody>
      </p:sp>
      <p:cxnSp>
        <p:nvCxnSpPr>
          <p:cNvPr id="261" name="직선 연결선 260"/>
          <p:cNvCxnSpPr/>
          <p:nvPr/>
        </p:nvCxnSpPr>
        <p:spPr>
          <a:xfrm>
            <a:off x="281786" y="1841056"/>
            <a:ext cx="93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0" name="텍스트 개체 틀 21"/>
          <p:cNvSpPr txBox="1">
            <a:spLocks/>
          </p:cNvSpPr>
          <p:nvPr/>
        </p:nvSpPr>
        <p:spPr bwMode="auto">
          <a:xfrm>
            <a:off x="1377998" y="1413238"/>
            <a:ext cx="3541753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endParaRPr lang="en-US" altLang="ko-KR" sz="1400" dirty="0">
              <a:latin typeface="Cambria" panose="020405030504060302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3051" y="1988840"/>
            <a:ext cx="1295400" cy="2208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VMware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8" name="텍스트 개체 틀 21"/>
          <p:cNvSpPr txBox="1">
            <a:spLocks/>
          </p:cNvSpPr>
          <p:nvPr/>
        </p:nvSpPr>
        <p:spPr bwMode="auto">
          <a:xfrm>
            <a:off x="5475446" y="1413238"/>
            <a:ext cx="4166340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sz="1400" dirty="0" smtClean="0">
                <a:latin typeface="Cambria" panose="02040503050406030204" pitchFamily="18" charset="0"/>
              </a:rPr>
              <a:t>단기 구성 방안</a:t>
            </a:r>
            <a:endParaRPr lang="en-US" altLang="ko-KR" sz="1400" dirty="0">
              <a:latin typeface="Cambria" panose="020405030504060302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3051" y="4365104"/>
            <a:ext cx="12954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KVM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1" name="AutoShape 290"/>
          <p:cNvSpPr>
            <a:spLocks noChangeArrowheads="1"/>
          </p:cNvSpPr>
          <p:nvPr/>
        </p:nvSpPr>
        <p:spPr bwMode="gray">
          <a:xfrm>
            <a:off x="5856178" y="2599472"/>
            <a:ext cx="1668426" cy="28870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VMware </a:t>
            </a: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vSphere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" name="AutoShape 290"/>
          <p:cNvSpPr>
            <a:spLocks noChangeArrowheads="1"/>
          </p:cNvSpPr>
          <p:nvPr/>
        </p:nvSpPr>
        <p:spPr bwMode="gray">
          <a:xfrm>
            <a:off x="7861240" y="2599472"/>
            <a:ext cx="1693905" cy="2887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>
                <a:latin typeface="Cambria" panose="02040503050406030204" pitchFamily="18" charset="0"/>
              </a:rPr>
              <a:t>KVM</a:t>
            </a:r>
            <a:endParaRPr lang="ko-KR" altLang="en-US" sz="1200" b="1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3" name="AutoShape 290"/>
          <p:cNvSpPr>
            <a:spLocks noChangeArrowheads="1"/>
          </p:cNvSpPr>
          <p:nvPr/>
        </p:nvSpPr>
        <p:spPr bwMode="gray">
          <a:xfrm>
            <a:off x="5866493" y="2011683"/>
            <a:ext cx="3695020" cy="28814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VMware </a:t>
            </a:r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vCenter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맑은 고딕" pitchFamily="50" charset="-127"/>
              </a:rPr>
              <a:t>(or ICO w IBM)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cxnSp>
        <p:nvCxnSpPr>
          <p:cNvPr id="34" name="꺾인 연결선 33"/>
          <p:cNvCxnSpPr>
            <a:stCxn id="32" idx="0"/>
            <a:endCxn id="31" idx="0"/>
          </p:cNvCxnSpPr>
          <p:nvPr/>
        </p:nvCxnSpPr>
        <p:spPr>
          <a:xfrm rot="16200000" flipV="1">
            <a:off x="7699292" y="1590571"/>
            <a:ext cx="12700" cy="2017802"/>
          </a:xfrm>
          <a:prstGeom prst="bentConnector3">
            <a:avLst>
              <a:gd name="adj1" fmla="val 1421055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3" idx="2"/>
          </p:cNvCxnSpPr>
          <p:nvPr/>
        </p:nvCxnSpPr>
        <p:spPr>
          <a:xfrm>
            <a:off x="7714003" y="2299832"/>
            <a:ext cx="0" cy="12105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21"/>
          <p:cNvSpPr txBox="1">
            <a:spLocks/>
          </p:cNvSpPr>
          <p:nvPr/>
        </p:nvSpPr>
        <p:spPr bwMode="auto">
          <a:xfrm>
            <a:off x="1568450" y="1413238"/>
            <a:ext cx="3388918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sz="1400" smtClean="0">
                <a:latin typeface="Cambria" panose="02040503050406030204" pitchFamily="18" charset="0"/>
              </a:rPr>
              <a:t>특징</a:t>
            </a:r>
            <a:endParaRPr lang="en-US" altLang="ko-KR" sz="1400" dirty="0">
              <a:latin typeface="Cambria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5088" y="2996952"/>
            <a:ext cx="17115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Cambria" panose="02040503050406030204" pitchFamily="18" charset="0"/>
              </a:rPr>
              <a:t>기사용중인</a:t>
            </a:r>
            <a:r>
              <a:rPr lang="en-US" altLang="ko-KR" sz="1200" dirty="0" smtClean="0">
                <a:latin typeface="Cambria" panose="02040503050406030204" pitchFamily="18" charset="0"/>
              </a:rPr>
              <a:t> VMware </a:t>
            </a:r>
            <a:r>
              <a:rPr lang="ko-KR" altLang="en-US" sz="1200" dirty="0" smtClean="0">
                <a:latin typeface="Cambria" panose="02040503050406030204" pitchFamily="18" charset="0"/>
              </a:rPr>
              <a:t>활</a:t>
            </a:r>
            <a:r>
              <a:rPr lang="ko-KR" altLang="en-US" sz="1200" dirty="0">
                <a:latin typeface="Cambria" panose="02040503050406030204" pitchFamily="18" charset="0"/>
              </a:rPr>
              <a:t>용</a:t>
            </a:r>
            <a:r>
              <a:rPr lang="ko-KR" altLang="en-US" sz="1200" dirty="0" smtClean="0">
                <a:latin typeface="Cambria" panose="02040503050406030204" pitchFamily="18" charset="0"/>
              </a:rPr>
              <a:t> 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+mn-ea"/>
              </a:rPr>
              <a:t>고가용성이</a:t>
            </a:r>
            <a:r>
              <a:rPr lang="ko-KR" altLang="en-US" sz="1200" dirty="0" smtClean="0">
                <a:latin typeface="+mn-ea"/>
              </a:rPr>
              <a:t> 필요한 서버에 적용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n-ea"/>
              </a:rPr>
              <a:t>Public cloud</a:t>
            </a:r>
            <a:r>
              <a:rPr lang="ko-KR" altLang="en-US" sz="1200" dirty="0" smtClean="0">
                <a:latin typeface="+mn-ea"/>
              </a:rPr>
              <a:t>로의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확장성</a:t>
            </a:r>
            <a:r>
              <a:rPr lang="ko-KR" altLang="en-US" sz="1200" dirty="0" smtClean="0">
                <a:latin typeface="+mn-ea"/>
              </a:rPr>
              <a:t> 미흡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지속적 고비용 발생 등을 고려할 때 중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장기적으로는 </a:t>
            </a:r>
            <a:r>
              <a:rPr lang="en-US" altLang="ko-KR" sz="1200" dirty="0" smtClean="0">
                <a:latin typeface="+mn-ea"/>
              </a:rPr>
              <a:t>KVM</a:t>
            </a:r>
            <a:r>
              <a:rPr lang="ko-KR" altLang="en-US" sz="1200" dirty="0" smtClean="0">
                <a:latin typeface="+mn-ea"/>
              </a:rPr>
              <a:t>으로 대체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Cambria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17101" y="1973739"/>
            <a:ext cx="3202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+mn-ea"/>
              </a:rPr>
              <a:t>상용 </a:t>
            </a:r>
            <a:r>
              <a:rPr lang="en-US" altLang="ko-KR" sz="1200" b="1" dirty="0" smtClean="0">
                <a:latin typeface="+mn-ea"/>
              </a:rPr>
              <a:t>SW</a:t>
            </a:r>
          </a:p>
          <a:p>
            <a:pPr marL="17145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+mn-ea"/>
              </a:rPr>
              <a:t>운영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안정성</a:t>
            </a:r>
            <a:r>
              <a:rPr lang="en-US" altLang="ko-KR" sz="1200" b="1" dirty="0">
                <a:latin typeface="+mn-ea"/>
              </a:rPr>
              <a:t>(HA) </a:t>
            </a:r>
            <a:r>
              <a:rPr lang="ko-KR" altLang="en-US" sz="1200" b="1" dirty="0">
                <a:latin typeface="+mn-ea"/>
              </a:rPr>
              <a:t>지원</a:t>
            </a:r>
            <a:endParaRPr lang="en-US" altLang="ko-KR" sz="1200" b="1" dirty="0">
              <a:latin typeface="+mn-ea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+mn-ea"/>
              </a:rPr>
              <a:t>다양한 운영 관리 기능 제공</a:t>
            </a:r>
            <a:endParaRPr lang="en-US" altLang="ko-KR" sz="1200" b="1" dirty="0" smtClean="0">
              <a:latin typeface="+mn-ea"/>
            </a:endParaRPr>
          </a:p>
          <a:p>
            <a:pPr marL="17145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n-ea"/>
              </a:rPr>
              <a:t>Migration Tool</a:t>
            </a:r>
            <a:r>
              <a:rPr lang="ko-KR" altLang="en-US" sz="1200" dirty="0" smtClean="0">
                <a:latin typeface="+mn-ea"/>
              </a:rPr>
              <a:t> 제공</a:t>
            </a:r>
            <a:r>
              <a:rPr lang="en-US" altLang="ko-KR" sz="1200" dirty="0">
                <a:latin typeface="+mn-ea"/>
              </a:rPr>
              <a:t> </a:t>
            </a:r>
          </a:p>
          <a:p>
            <a:pPr marL="171450" lvl="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n-ea"/>
              </a:rPr>
              <a:t>자체 가상화 제어 솔루션 有</a:t>
            </a:r>
            <a:endParaRPr lang="en-US" altLang="ko-KR" sz="1200" dirty="0" smtClean="0">
              <a:latin typeface="+mn-ea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n-ea"/>
              </a:rPr>
              <a:t>자사 기술 의존도가 강함 </a:t>
            </a:r>
            <a:endParaRPr lang="en-US" altLang="ko-KR" sz="1200" dirty="0" smtClean="0">
              <a:latin typeface="+mn-ea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n-ea"/>
              </a:rPr>
              <a:t>상용 </a:t>
            </a:r>
            <a:r>
              <a:rPr lang="en-US" altLang="ko-KR" sz="1200" dirty="0" smtClean="0">
                <a:latin typeface="+mn-ea"/>
              </a:rPr>
              <a:t>Hypervisor </a:t>
            </a:r>
            <a:r>
              <a:rPr lang="ko-KR" altLang="en-US" sz="1200" dirty="0" smtClean="0">
                <a:latin typeface="+mn-ea"/>
              </a:rPr>
              <a:t>활용 및 관리 역량 필요</a:t>
            </a:r>
            <a:endParaRPr lang="en-US" altLang="ko-KR" sz="1200" dirty="0" smtClean="0">
              <a:latin typeface="+mn-ea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n-ea"/>
              </a:rPr>
              <a:t>고비용 </a:t>
            </a:r>
            <a:endParaRPr lang="ko-KR" altLang="ko-KR" sz="1200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714003" y="2996952"/>
            <a:ext cx="18308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Cambria" panose="02040503050406030204" pitchFamily="18" charset="0"/>
              </a:rPr>
              <a:t>신규</a:t>
            </a:r>
            <a:r>
              <a:rPr lang="en-US" altLang="ko-KR" sz="1200" dirty="0" smtClean="0">
                <a:latin typeface="Cambria" panose="02040503050406030204" pitchFamily="18" charset="0"/>
              </a:rPr>
              <a:t> </a:t>
            </a:r>
            <a:r>
              <a:rPr lang="ko-KR" altLang="en-US" sz="12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200" dirty="0" smtClean="0">
                <a:latin typeface="Cambria" panose="02040503050406030204" pitchFamily="18" charset="0"/>
              </a:rPr>
              <a:t> </a:t>
            </a:r>
            <a:r>
              <a:rPr lang="ko-KR" altLang="en-US" sz="1200" dirty="0" err="1" smtClean="0">
                <a:latin typeface="Cambria" panose="02040503050406030204" pitchFamily="18" charset="0"/>
              </a:rPr>
              <a:t>도입시</a:t>
            </a:r>
            <a:r>
              <a:rPr lang="ko-KR" altLang="en-US" sz="1200" dirty="0" smtClean="0">
                <a:latin typeface="Cambria" panose="02040503050406030204" pitchFamily="18" charset="0"/>
              </a:rPr>
              <a:t> 혹은 </a:t>
            </a:r>
            <a:r>
              <a:rPr lang="en-US" altLang="ko-KR" sz="1200" dirty="0" smtClean="0">
                <a:latin typeface="Cambria" panose="02040503050406030204" pitchFamily="18" charset="0"/>
              </a:rPr>
              <a:t>Non Mission-Critical </a:t>
            </a:r>
            <a:r>
              <a:rPr lang="ko-KR" altLang="en-US" sz="1200" dirty="0" smtClean="0">
                <a:latin typeface="Cambria" panose="02040503050406030204" pitchFamily="18" charset="0"/>
              </a:rPr>
              <a:t>업무 </a:t>
            </a:r>
            <a:r>
              <a:rPr lang="ko-KR" altLang="en-US" sz="1200" dirty="0" err="1" smtClean="0">
                <a:latin typeface="Cambria" panose="02040503050406030204" pitchFamily="18" charset="0"/>
              </a:rPr>
              <a:t>전환시</a:t>
            </a:r>
            <a:r>
              <a:rPr lang="ko-KR" altLang="en-US" sz="1200" dirty="0" smtClean="0">
                <a:latin typeface="Cambria" panose="02040503050406030204" pitchFamily="18" charset="0"/>
              </a:rPr>
              <a:t> 우선 적용 검토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Cambria" panose="02040503050406030204" pitchFamily="18" charset="0"/>
              </a:rPr>
              <a:t>향후 아키텍처 </a:t>
            </a:r>
            <a:r>
              <a:rPr lang="ko-KR" altLang="en-US" sz="1200" dirty="0" err="1" smtClean="0">
                <a:latin typeface="Cambria" panose="02040503050406030204" pitchFamily="18" charset="0"/>
              </a:rPr>
              <a:t>확장성</a:t>
            </a:r>
            <a:r>
              <a:rPr lang="ko-KR" altLang="en-US" sz="1200" dirty="0">
                <a:latin typeface="Cambria" panose="02040503050406030204" pitchFamily="18" charset="0"/>
              </a:rPr>
              <a:t> </a:t>
            </a:r>
            <a:r>
              <a:rPr lang="ko-KR" altLang="en-US" sz="1200" dirty="0" smtClean="0">
                <a:latin typeface="Cambria" panose="02040503050406030204" pitchFamily="18" charset="0"/>
              </a:rPr>
              <a:t>등을 고려할 때 </a:t>
            </a:r>
            <a:r>
              <a:rPr lang="en-US" altLang="ko-KR" sz="1200" dirty="0" smtClean="0">
                <a:latin typeface="Cambria" panose="02040503050406030204" pitchFamily="18" charset="0"/>
              </a:rPr>
              <a:t>x86 </a:t>
            </a:r>
            <a:r>
              <a:rPr lang="ko-KR" altLang="en-US" sz="1200" dirty="0" smtClean="0">
                <a:latin typeface="Cambria" panose="02040503050406030204" pitchFamily="18" charset="0"/>
              </a:rPr>
              <a:t>기반 </a:t>
            </a:r>
            <a:r>
              <a:rPr lang="en-US" altLang="ko-KR" sz="1200" dirty="0" smtClean="0">
                <a:latin typeface="Cambria" panose="02040503050406030204" pitchFamily="18" charset="0"/>
              </a:rPr>
              <a:t>Hypervisor</a:t>
            </a:r>
            <a:r>
              <a:rPr lang="ko-KR" altLang="en-US" sz="1200" dirty="0" smtClean="0">
                <a:latin typeface="Cambria" panose="02040503050406030204" pitchFamily="18" charset="0"/>
              </a:rPr>
              <a:t>를 </a:t>
            </a:r>
            <a:r>
              <a:rPr lang="en-US" altLang="ko-KR" sz="1200" dirty="0" smtClean="0">
                <a:latin typeface="Cambria" panose="02040503050406030204" pitchFamily="18" charset="0"/>
              </a:rPr>
              <a:t>KVM</a:t>
            </a:r>
            <a:r>
              <a:rPr lang="ko-KR" altLang="en-US" sz="1200" dirty="0" smtClean="0">
                <a:latin typeface="Cambria" panose="02040503050406030204" pitchFamily="18" charset="0"/>
              </a:rPr>
              <a:t>으로 통합화</a:t>
            </a:r>
            <a:endParaRPr lang="en-US" altLang="ko-KR" sz="1200" dirty="0" smtClean="0">
              <a:latin typeface="Cambria" panose="02040503050406030204" pitchFamily="18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17101" y="4410978"/>
            <a:ext cx="3202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+mn-ea"/>
              </a:rPr>
              <a:t>오픈 소스 </a:t>
            </a:r>
            <a:r>
              <a:rPr lang="en-US" altLang="ko-KR" sz="1200" b="1" dirty="0" smtClean="0">
                <a:latin typeface="+mn-ea"/>
              </a:rPr>
              <a:t>SW</a:t>
            </a:r>
          </a:p>
          <a:p>
            <a:pPr marL="171450" lvl="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+mn-ea"/>
              </a:rPr>
              <a:t>비용 효과 </a:t>
            </a:r>
            <a:endParaRPr lang="en-US" altLang="ko-KR" sz="1200" b="1" dirty="0" smtClean="0">
              <a:latin typeface="+mn-ea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Cambria" panose="02040503050406030204" pitchFamily="18" charset="0"/>
              </a:rPr>
              <a:t>다양한 </a:t>
            </a:r>
            <a:r>
              <a:rPr lang="en-US" altLang="ko-KR" sz="1200" b="1" dirty="0">
                <a:latin typeface="Cambria" panose="02040503050406030204" pitchFamily="18" charset="0"/>
              </a:rPr>
              <a:t>Hypervisor </a:t>
            </a:r>
            <a:r>
              <a:rPr lang="ko-KR" altLang="en-US" sz="1200" b="1" dirty="0">
                <a:latin typeface="Cambria" panose="02040503050406030204" pitchFamily="18" charset="0"/>
              </a:rPr>
              <a:t>환경 </a:t>
            </a:r>
            <a:r>
              <a:rPr lang="ko-KR" altLang="en-US" sz="1200" b="1" dirty="0" smtClean="0">
                <a:latin typeface="Cambria" panose="02040503050406030204" pitchFamily="18" charset="0"/>
              </a:rPr>
              <a:t>수용</a:t>
            </a:r>
            <a:endParaRPr lang="en-US" altLang="ko-KR" sz="1200" b="1" dirty="0" smtClean="0">
              <a:latin typeface="Cambria" panose="02040503050406030204" pitchFamily="18" charset="0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n-ea"/>
              </a:rPr>
              <a:t>별도의 가상화 제어 솔루션 無</a:t>
            </a:r>
            <a:endParaRPr lang="en-US" altLang="ko-KR" sz="1200" dirty="0" smtClean="0">
              <a:latin typeface="+mn-ea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+mn-ea"/>
              </a:rPr>
              <a:t>클라우드</a:t>
            </a:r>
            <a:r>
              <a:rPr lang="ko-KR" altLang="en-US" sz="1200" dirty="0" smtClean="0">
                <a:latin typeface="+mn-ea"/>
              </a:rPr>
              <a:t> 오픈 아키텍처 수용</a:t>
            </a:r>
            <a:endParaRPr lang="en-US" altLang="ko-KR" sz="1200" dirty="0" smtClean="0">
              <a:latin typeface="+mn-ea"/>
            </a:endParaRPr>
          </a:p>
          <a:p>
            <a:pPr marL="17145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Cambria" panose="02040503050406030204" pitchFamily="18" charset="0"/>
              </a:rPr>
              <a:t>오픈 </a:t>
            </a:r>
            <a:r>
              <a:rPr lang="ko-KR" altLang="en-US" sz="1200" dirty="0">
                <a:latin typeface="Cambria" panose="02040503050406030204" pitchFamily="18" charset="0"/>
              </a:rPr>
              <a:t>소스 기반 </a:t>
            </a:r>
            <a:r>
              <a:rPr lang="en-US" altLang="ko-KR" sz="1200" dirty="0">
                <a:latin typeface="Cambria" panose="02040503050406030204" pitchFamily="18" charset="0"/>
              </a:rPr>
              <a:t>Hypervisor </a:t>
            </a:r>
            <a:r>
              <a:rPr lang="ko-KR" altLang="en-US" sz="1200" dirty="0">
                <a:latin typeface="Cambria" panose="02040503050406030204" pitchFamily="18" charset="0"/>
              </a:rPr>
              <a:t>필요 기능 </a:t>
            </a:r>
            <a:r>
              <a:rPr lang="ko-KR" altLang="en-US" sz="1200" dirty="0" smtClean="0">
                <a:latin typeface="Cambria" panose="02040503050406030204" pitchFamily="18" charset="0"/>
              </a:rPr>
              <a:t>개발</a:t>
            </a:r>
            <a:endParaRPr lang="en-US" altLang="ko-KR" sz="1200" dirty="0" smtClean="0">
              <a:latin typeface="Cambria" panose="02040503050406030204" pitchFamily="18" charset="0"/>
            </a:endParaRPr>
          </a:p>
          <a:p>
            <a:pPr marL="171450" indent="-1714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Cambria" panose="02040503050406030204" pitchFamily="18" charset="0"/>
              </a:rPr>
              <a:t>국내 사례 미흡</a:t>
            </a:r>
            <a:endParaRPr lang="en-US" altLang="ko-KR" sz="1200" dirty="0">
              <a:latin typeface="Cambria" panose="02040503050406030204" pitchFamily="18" charset="0"/>
            </a:endParaRPr>
          </a:p>
        </p:txBody>
      </p:sp>
      <p:sp>
        <p:nvSpPr>
          <p:cNvPr id="15" name="이등변 삼각형 14"/>
          <p:cNvSpPr/>
          <p:nvPr/>
        </p:nvSpPr>
        <p:spPr>
          <a:xfrm rot="5400000">
            <a:off x="3097244" y="3865336"/>
            <a:ext cx="4164564" cy="43537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635225" y="4293096"/>
            <a:ext cx="317375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050384" y="188640"/>
            <a:ext cx="272702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4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3.2. Orchestration </a:t>
            </a:r>
            <a:r>
              <a:rPr lang="ko-KR" altLang="en-US" dirty="0"/>
              <a:t>선정 </a:t>
            </a:r>
            <a:r>
              <a:rPr lang="ko-KR" altLang="en-US" dirty="0" smtClean="0"/>
              <a:t>옵션 </a:t>
            </a:r>
            <a:endParaRPr lang="ko-KR" altLang="en-US" dirty="0"/>
          </a:p>
        </p:txBody>
      </p:sp>
      <p:sp>
        <p:nvSpPr>
          <p:cNvPr id="143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500" dirty="0">
                <a:latin typeface="Cambria" panose="02040503050406030204" pitchFamily="18" charset="0"/>
              </a:rPr>
              <a:t>VMWare</a:t>
            </a:r>
            <a:r>
              <a:rPr lang="ko-KR" altLang="en-US" sz="1500" dirty="0">
                <a:latin typeface="Cambria" panose="02040503050406030204" pitchFamily="18" charset="0"/>
              </a:rPr>
              <a:t>를 제외하고 </a:t>
            </a:r>
            <a:r>
              <a:rPr lang="en-US" altLang="ko-KR" sz="1500" dirty="0" smtClean="0">
                <a:latin typeface="Cambria" panose="02040503050406030204" pitchFamily="18" charset="0"/>
              </a:rPr>
              <a:t>IBM</a:t>
            </a:r>
            <a:r>
              <a:rPr lang="ko-KR" altLang="en-US" sz="1500" dirty="0" smtClean="0">
                <a:latin typeface="Cambria" panose="02040503050406030204" pitchFamily="18" charset="0"/>
              </a:rPr>
              <a:t>이나 </a:t>
            </a:r>
            <a:r>
              <a:rPr lang="en-US" altLang="ko-KR" sz="1500" dirty="0" smtClean="0">
                <a:latin typeface="Cambria" panose="02040503050406030204" pitchFamily="18" charset="0"/>
              </a:rPr>
              <a:t>HP</a:t>
            </a:r>
            <a:r>
              <a:rPr lang="ko-KR" altLang="en-US" sz="1500" dirty="0" smtClean="0">
                <a:latin typeface="Cambria" panose="02040503050406030204" pitchFamily="18" charset="0"/>
              </a:rPr>
              <a:t>는</a:t>
            </a:r>
            <a:r>
              <a:rPr lang="en-US" altLang="ko-KR" sz="1500" dirty="0" err="1" smtClean="0">
                <a:latin typeface="Cambria" panose="02040503050406030204" pitchFamily="18" charset="0"/>
              </a:rPr>
              <a:t>Openstack</a:t>
            </a:r>
            <a:r>
              <a:rPr lang="en-US" altLang="ko-KR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기반으로 </a:t>
            </a:r>
            <a:r>
              <a:rPr lang="en-US" altLang="ko-KR" sz="1500" dirty="0" smtClean="0">
                <a:latin typeface="Cambria" panose="02040503050406030204" pitchFamily="18" charset="0"/>
              </a:rPr>
              <a:t>Vendor</a:t>
            </a:r>
            <a:r>
              <a:rPr lang="ko-KR" altLang="en-US" sz="1500" dirty="0">
                <a:latin typeface="Cambria" panose="02040503050406030204" pitchFamily="18" charset="0"/>
              </a:rPr>
              <a:t>간 </a:t>
            </a:r>
            <a:r>
              <a:rPr lang="en-US" altLang="ko-KR" sz="1500" dirty="0" err="1">
                <a:latin typeface="Cambria" panose="02040503050406030204" pitchFamily="18" charset="0"/>
              </a:rPr>
              <a:t>IaaS</a:t>
            </a:r>
            <a:r>
              <a:rPr lang="en-US" altLang="ko-KR" sz="1500" dirty="0">
                <a:latin typeface="Cambria" panose="02040503050406030204" pitchFamily="18" charset="0"/>
              </a:rPr>
              <a:t> </a:t>
            </a:r>
            <a:r>
              <a:rPr lang="ko-KR" altLang="en-US" sz="1500" dirty="0">
                <a:latin typeface="Cambria" panose="02040503050406030204" pitchFamily="18" charset="0"/>
              </a:rPr>
              <a:t>중심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운영기능에는 차이가 크지 않으며 </a:t>
            </a:r>
            <a:r>
              <a:rPr lang="en-US" altLang="ko-KR" sz="1500" dirty="0" smtClean="0">
                <a:latin typeface="Cambria" panose="02040503050406030204" pitchFamily="18" charset="0"/>
              </a:rPr>
              <a:t>Legacy System </a:t>
            </a:r>
            <a:r>
              <a:rPr lang="ko-KR" altLang="en-US" sz="1500" dirty="0" smtClean="0">
                <a:latin typeface="Cambria" panose="02040503050406030204" pitchFamily="18" charset="0"/>
              </a:rPr>
              <a:t>연계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퍼블릭</a:t>
            </a:r>
            <a:r>
              <a:rPr lang="ko-KR" altLang="en-US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클라우드로</a:t>
            </a:r>
            <a:r>
              <a:rPr lang="ko-KR" altLang="en-US" sz="1500" dirty="0" smtClean="0">
                <a:latin typeface="Cambria" panose="02040503050406030204" pitchFamily="18" charset="0"/>
              </a:rPr>
              <a:t> 확장 등 통합운영 관리를 위한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상호운영성</a:t>
            </a:r>
            <a:r>
              <a:rPr lang="ko-KR" altLang="en-US" sz="1500" dirty="0" smtClean="0">
                <a:latin typeface="Cambria" panose="02040503050406030204" pitchFamily="18" charset="0"/>
              </a:rPr>
              <a:t> 측면에서 </a:t>
            </a:r>
            <a:r>
              <a:rPr lang="en-US" altLang="ko-KR" sz="1500" dirty="0" smtClean="0">
                <a:latin typeface="Cambria" panose="02040503050406030204" pitchFamily="18" charset="0"/>
              </a:rPr>
              <a:t>IBM,</a:t>
            </a:r>
            <a:r>
              <a:rPr lang="ko-KR" altLang="en-US" sz="1500" dirty="0">
                <a:latin typeface="Cambria" panose="02040503050406030204" pitchFamily="18" charset="0"/>
              </a:rPr>
              <a:t> </a:t>
            </a:r>
            <a:r>
              <a:rPr lang="en-US" altLang="ko-KR" sz="1500" dirty="0" smtClean="0">
                <a:latin typeface="Cambria" panose="02040503050406030204" pitchFamily="18" charset="0"/>
              </a:rPr>
              <a:t>HP </a:t>
            </a:r>
            <a:r>
              <a:rPr lang="ko-KR" altLang="en-US" sz="1500" dirty="0" smtClean="0">
                <a:latin typeface="Cambria" panose="02040503050406030204" pitchFamily="18" charset="0"/>
              </a:rPr>
              <a:t>가 </a:t>
            </a:r>
            <a:r>
              <a:rPr lang="en-US" altLang="ko-KR" sz="1500" dirty="0" smtClean="0">
                <a:latin typeface="Cambria" panose="02040503050406030204" pitchFamily="18" charset="0"/>
              </a:rPr>
              <a:t>Open</a:t>
            </a:r>
            <a:r>
              <a:rPr lang="ko-KR" altLang="en-US" sz="1500" dirty="0" smtClean="0">
                <a:latin typeface="Cambria" panose="02040503050406030204" pitchFamily="18" charset="0"/>
              </a:rPr>
              <a:t> </a:t>
            </a:r>
            <a:r>
              <a:rPr lang="en-US" altLang="ko-KR" sz="1500" dirty="0" smtClean="0">
                <a:latin typeface="Cambria" panose="02040503050406030204" pitchFamily="18" charset="0"/>
              </a:rPr>
              <a:t>Architecture</a:t>
            </a:r>
            <a:r>
              <a:rPr lang="ko-KR" altLang="en-US" sz="1500" dirty="0" smtClean="0">
                <a:latin typeface="Cambria" panose="02040503050406030204" pitchFamily="18" charset="0"/>
              </a:rPr>
              <a:t>로 아키텍처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확장성이</a:t>
            </a:r>
            <a:r>
              <a:rPr lang="ko-KR" altLang="en-US" sz="1500" dirty="0">
                <a:latin typeface="Cambria" panose="02040503050406030204" pitchFamily="18" charset="0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좋음</a:t>
            </a:r>
            <a:r>
              <a:rPr lang="en-US" altLang="ko-KR" sz="1500" smtClean="0">
                <a:latin typeface="Cambria" panose="02040503050406030204" pitchFamily="18" charset="0"/>
              </a:rPr>
              <a:t>.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cxnSp>
        <p:nvCxnSpPr>
          <p:cNvPr id="261" name="직선 연결선 260"/>
          <p:cNvCxnSpPr/>
          <p:nvPr/>
        </p:nvCxnSpPr>
        <p:spPr>
          <a:xfrm>
            <a:off x="281786" y="1841056"/>
            <a:ext cx="93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31042"/>
              </p:ext>
            </p:extLst>
          </p:nvPr>
        </p:nvGraphicFramePr>
        <p:xfrm>
          <a:off x="281785" y="1931431"/>
          <a:ext cx="9495628" cy="46662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86839"/>
                <a:gridCol w="2736263"/>
                <a:gridCol w="2736263"/>
                <a:gridCol w="2736263"/>
              </a:tblGrid>
              <a:tr h="271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자사 플랫폼 기반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7347" marB="37347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Open-Source(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Openstack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기반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7347" marB="37347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91" marR="74691" marT="37347" marB="37347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Vmware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(Operation Mgmt. Suite, Automation Center, Biz Mgmt. Suite)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7347" marB="37347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IBM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(IBM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Orchestrator, Smart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Cost management, Tivoli)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7347" marB="37347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HP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Helion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Service Automation-CSA)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7347" marB="37347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상호운영성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자사 제품 제한적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Legacy System,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VMware 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통합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제어 가능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연계를 위한 다양한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Control Interface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제공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(API/Web-Based App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오픈 아키텍처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ICO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통한 통합관리 제공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오픈 아키텍처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Public cloud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확장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국내 사례 없음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SoftLayer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확장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국내 사례 없음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(Amazon EC2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확장 가능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포탈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VMWare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vCenter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오픈소스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 IBM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커스터마이징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오픈소스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기반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 HP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커스터마이징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7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모니터링 레벨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VMWare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 기능 제공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 운영 관리 시스템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유사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오픈소스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기반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자체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커스터마이징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오픈소스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기반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모니터링 제공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Hypervisor</a:t>
                      </a:r>
                      <a:endParaRPr kumimoji="0" 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자사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Hypervisor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Hypervisor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(Openstack based)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Hypervisor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Openstack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based)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1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종합 의견</a:t>
                      </a:r>
                      <a:endParaRPr kumimoji="0" 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Vmware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가상화에 최적화된  운영관리 솔루션 제공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Opensource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기반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 Hypervisor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와 연동 시 관리주체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비용 문제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7347" marB="37347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다양한 가상화 환경 지원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Vmware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KVM, Unix(AIX), ELS(Linux),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Softlayer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국내 적용 사례가 없어 벤더  글로벌 기술지원 의존 예상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7347" marB="37347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KVM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가상환경만 지원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국내 적용 사례가 없어 벤더   글로벌 기술지원 의존 예상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7347" marB="37347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050384" y="188640"/>
            <a:ext cx="272702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40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관계사 </a:t>
            </a:r>
            <a:r>
              <a:rPr lang="en-US" altLang="ko-KR" dirty="0"/>
              <a:t>Infra </a:t>
            </a:r>
            <a:r>
              <a:rPr lang="ko-KR" altLang="en-US" dirty="0"/>
              <a:t>현황 분석 대상 및 선정 기준 </a:t>
            </a:r>
          </a:p>
        </p:txBody>
      </p:sp>
      <p:sp>
        <p:nvSpPr>
          <p:cNvPr id="3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당사  대덕 </a:t>
            </a:r>
            <a:r>
              <a:rPr lang="en-US" altLang="ko-KR" sz="1500" dirty="0">
                <a:latin typeface="Cambria" panose="02040503050406030204" pitchFamily="18" charset="0"/>
              </a:rPr>
              <a:t>DC</a:t>
            </a:r>
            <a:r>
              <a:rPr lang="ko-KR" altLang="en-US" sz="1500" dirty="0">
                <a:latin typeface="Cambria" panose="02040503050406030204" pitchFamily="18" charset="0"/>
              </a:rPr>
              <a:t>에 사용중인 서버 자산 </a:t>
            </a:r>
            <a:r>
              <a:rPr lang="ko-KR" altLang="en-US" sz="1500" dirty="0" smtClean="0">
                <a:latin typeface="Cambria" panose="02040503050406030204" pitchFamily="18" charset="0"/>
              </a:rPr>
              <a:t>중 </a:t>
            </a:r>
            <a:r>
              <a:rPr lang="en-US" altLang="ko-KR" sz="1500" dirty="0" smtClean="0">
                <a:latin typeface="Cambria" panose="02040503050406030204" pitchFamily="18" charset="0"/>
              </a:rPr>
              <a:t>2,182</a:t>
            </a:r>
            <a:r>
              <a:rPr lang="ko-KR" altLang="en-US" sz="1500" dirty="0" smtClean="0">
                <a:latin typeface="Cambria" panose="02040503050406030204" pitchFamily="18" charset="0"/>
              </a:rPr>
              <a:t>대를 대상으로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smtClean="0">
                <a:latin typeface="Cambria" panose="02040503050406030204" pitchFamily="18" charset="0"/>
              </a:rPr>
              <a:t>시스템 속성과 서비스 속성을 고려한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적합성 평가 기준에 따라 평가</a:t>
            </a:r>
            <a:r>
              <a:rPr lang="en-US" altLang="ko-KR" sz="1500" dirty="0" smtClean="0">
                <a:latin typeface="Cambria" panose="02040503050406030204" pitchFamily="18" charset="0"/>
              </a:rPr>
              <a:t>.</a:t>
            </a:r>
            <a:endParaRPr lang="ko-KR" altLang="en-US" sz="1500" dirty="0" smtClean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 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4946" y="1340767"/>
            <a:ext cx="4248014" cy="504057"/>
            <a:chOff x="1784552" y="1340767"/>
            <a:chExt cx="4612422" cy="504057"/>
          </a:xfrm>
        </p:grpSpPr>
        <p:sp>
          <p:nvSpPr>
            <p:cNvPr id="36" name="직사각형 35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적합성 평가 대</a:t>
              </a:r>
              <a:r>
                <a:rPr lang="ko-KR" altLang="en-US" sz="16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상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4957368" y="1340767"/>
            <a:ext cx="4752069" cy="504057"/>
            <a:chOff x="1784552" y="1340767"/>
            <a:chExt cx="4612422" cy="504057"/>
          </a:xfrm>
        </p:grpSpPr>
        <p:sp>
          <p:nvSpPr>
            <p:cNvPr id="104" name="직사각형 103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클라우드</a:t>
              </a:r>
              <a:r>
                <a:rPr lang="ko-KR" altLang="en-US" sz="16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적합성 평가 기준</a:t>
              </a: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03153"/>
              </p:ext>
            </p:extLst>
          </p:nvPr>
        </p:nvGraphicFramePr>
        <p:xfrm>
          <a:off x="316548" y="2060848"/>
          <a:ext cx="4284559" cy="2378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/>
                <a:gridCol w="756000"/>
                <a:gridCol w="756000"/>
                <a:gridCol w="828000"/>
                <a:gridCol w="864559"/>
              </a:tblGrid>
              <a:tr h="288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OS_Type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Physical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Virtual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Host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Unix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Linux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416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1466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VMwareESX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79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Xen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Appliance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 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1256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891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2467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3242" y="4653136"/>
            <a:ext cx="4337655" cy="921003"/>
          </a:xfrm>
          <a:prstGeom prst="rect">
            <a:avLst/>
          </a:prstGeom>
          <a:noFill/>
        </p:spPr>
        <p:txBody>
          <a:bodyPr wrap="square" lIns="144000" tIns="72000" rIns="72000" bIns="72000" rtlCol="0">
            <a:spAutoFit/>
          </a:bodyPr>
          <a:lstStyle/>
          <a:p>
            <a:pPr marL="182563" indent="-182563" defTabSz="914400" fontAlgn="base" latinLnBrk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당사 자산 중 대덕 </a:t>
            </a:r>
            <a:r>
              <a:rPr kumimoji="1" lang="en-US" altLang="ko-KR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DC</a:t>
            </a: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에</a:t>
            </a:r>
            <a:r>
              <a:rPr kumimoji="1" lang="en-US" altLang="ko-KR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사용중인 서버</a:t>
            </a:r>
            <a:r>
              <a:rPr kumimoji="1" lang="en-US" altLang="ko-KR" sz="14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자산 </a:t>
            </a:r>
            <a:r>
              <a:rPr kumimoji="1" lang="en-US" altLang="ko-KR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2,467</a:t>
            </a: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대 中</a:t>
            </a:r>
            <a:r>
              <a:rPr kumimoji="1" lang="en-US" altLang="ko-KR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, </a:t>
            </a: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가상화 </a:t>
            </a:r>
            <a:r>
              <a:rPr kumimoji="1" lang="en-US" altLang="ko-KR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host(VDI) OS</a:t>
            </a: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와 </a:t>
            </a:r>
            <a:r>
              <a:rPr kumimoji="1" lang="en-US" altLang="ko-KR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Appliance</a:t>
            </a: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를 제외한 </a:t>
            </a:r>
            <a:r>
              <a:rPr kumimoji="1" lang="en-US" altLang="ko-KR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2,182</a:t>
            </a: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대</a:t>
            </a:r>
            <a:r>
              <a:rPr kumimoji="1" lang="en-US" altLang="ko-KR" sz="11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(88.4</a:t>
            </a:r>
            <a:r>
              <a:rPr kumimoji="1" lang="en-US" altLang="ko-KR" sz="11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%)</a:t>
            </a:r>
            <a:r>
              <a:rPr kumimoji="1" lang="ko-KR" altLang="en-US" sz="14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를 적합성 평가 대상으로 함</a:t>
            </a:r>
            <a:endParaRPr lang="en-US" altLang="ko-KR" sz="1200" dirty="0" smtClean="0">
              <a:latin typeface="Cambria" panose="02040503050406030204" pitchFamily="18" charset="0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9617"/>
              </p:ext>
            </p:extLst>
          </p:nvPr>
        </p:nvGraphicFramePr>
        <p:xfrm>
          <a:off x="5008166" y="2060848"/>
          <a:ext cx="4680000" cy="4507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00"/>
                <a:gridCol w="1260000"/>
                <a:gridCol w="2700000"/>
              </a:tblGrid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기준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산정 의미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5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항목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연계복잡도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sng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외부 연계 표준화 정도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산정하여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비공유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분산형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구조일수록 높은 점수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잔존가치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sng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내용연수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기준으로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잔존년수가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적을수록 높은 점수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상호 호환성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서비스 구성기술 특성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따라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표준기술일수록 높은 점수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가상화 수준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가상화 적용 유무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판단하여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가상화가 되어있으면 높은 점수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955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"/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(5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개 항목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전환 복잡도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사용자수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ko-KR" altLang="en-US" sz="1050" b="1" i="0" u="sng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프로그램 </a:t>
                      </a:r>
                      <a:r>
                        <a:rPr lang="ko-KR" altLang="en-US" sz="1050" b="1" i="0" u="sng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본수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적을수록 높은 점수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사용빈도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sng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평균 사용률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ko-KR" altLang="en-US" sz="1050" b="1" i="0" u="sng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특성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고려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b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평균 사용률이 적고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사용률 예측이 가능할수록 높은 점수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SLA 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요구수준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sng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</a:t>
                      </a:r>
                      <a:r>
                        <a:rPr lang="en-US" altLang="ko-KR" sz="1050" b="1" i="0" u="sng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SLA Portfolio </a:t>
                      </a:r>
                      <a:r>
                        <a:rPr lang="ko-KR" altLang="en-US" sz="1050" b="1" i="0" u="sng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기준으로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SLA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등급이 낮을수록 높은 점수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개인정보보호 및 보안 수준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sng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 데이터의 특성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고려하여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기밀데이터나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마스킹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데이터가 없을수록 높은 점수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79404">
                <a:tc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 Operation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sng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 관리 수준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측정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SLA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 대상이 아니고 내용연수가 높을수록 높은 점수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347254" y="6110932"/>
            <a:ext cx="2349579" cy="4183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fontAlgn="ctr">
              <a:spcAft>
                <a:spcPts val="600"/>
              </a:spcAft>
            </a:pPr>
            <a:r>
              <a:rPr lang="en-US" altLang="ko-KR" sz="900" dirty="0" smtClean="0"/>
              <a:t>* </a:t>
            </a:r>
            <a:r>
              <a:rPr lang="ko-KR" altLang="en-US" sz="900" dirty="0" smtClean="0"/>
              <a:t>주</a:t>
            </a:r>
            <a:r>
              <a:rPr lang="en-US" altLang="ko-KR" sz="900" dirty="0" smtClean="0"/>
              <a:t>) Host </a:t>
            </a:r>
            <a:r>
              <a:rPr lang="ko-KR" altLang="en-US" sz="900" dirty="0" smtClean="0"/>
              <a:t>서버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가상화 </a:t>
            </a:r>
            <a:r>
              <a:rPr lang="en-US" altLang="ko-KR" sz="900" dirty="0" smtClean="0"/>
              <a:t>host </a:t>
            </a:r>
            <a:r>
              <a:rPr lang="ko-KR" altLang="en-US" sz="900" dirty="0" smtClean="0"/>
              <a:t>서버 </a:t>
            </a:r>
            <a:endParaRPr lang="ko-KR" altLang="ko-KR" sz="900" dirty="0"/>
          </a:p>
        </p:txBody>
      </p:sp>
      <p:sp>
        <p:nvSpPr>
          <p:cNvPr id="61" name="직사각형 60"/>
          <p:cNvSpPr/>
          <p:nvPr/>
        </p:nvSpPr>
        <p:spPr>
          <a:xfrm>
            <a:off x="5012667" y="6588474"/>
            <a:ext cx="4646917" cy="2091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/>
          <a:lstStyle/>
          <a:p>
            <a:pPr fontAlgn="ctr">
              <a:spcAft>
                <a:spcPts val="600"/>
              </a:spcAft>
            </a:pPr>
            <a:r>
              <a:rPr lang="en-US" altLang="ko-KR" sz="800" dirty="0" smtClean="0">
                <a:latin typeface="맑은 고딕"/>
                <a:ea typeface="맑은 고딕"/>
              </a:rPr>
              <a:t>※ </a:t>
            </a:r>
            <a:r>
              <a:rPr lang="ko-KR" altLang="en-US" sz="800" dirty="0" smtClean="0"/>
              <a:t>정부 </a:t>
            </a:r>
            <a:r>
              <a:rPr lang="ko-KR" altLang="en-US" sz="800" dirty="0" err="1"/>
              <a:t>클라우드</a:t>
            </a:r>
            <a:r>
              <a:rPr lang="ko-KR" altLang="en-US" sz="800" dirty="0"/>
              <a:t> 도입 지침을 기반으로 평가기준 선정 </a:t>
            </a:r>
            <a:r>
              <a:rPr lang="ko-KR" altLang="en-US" sz="800" dirty="0" smtClean="0"/>
              <a:t>후 유관부서 </a:t>
            </a:r>
            <a:r>
              <a:rPr lang="en-US" altLang="ko-KR" sz="800" dirty="0"/>
              <a:t>feedback </a:t>
            </a:r>
            <a:r>
              <a:rPr lang="ko-KR" altLang="en-US" sz="800" dirty="0"/>
              <a:t>반영 완료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39011" y="188640"/>
            <a:ext cx="312457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 algn="r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전환 대상 선정 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34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관계사 </a:t>
            </a:r>
            <a:r>
              <a:rPr lang="en-US" altLang="ko-KR" dirty="0"/>
              <a:t>Infra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전환대상 선정 결과 및 </a:t>
            </a:r>
            <a:r>
              <a:rPr lang="en-US" altLang="ko-KR" dirty="0" smtClean="0"/>
              <a:t>Next Step</a:t>
            </a:r>
            <a:endParaRPr lang="ko-KR" altLang="en-US" dirty="0"/>
          </a:p>
        </p:txBody>
      </p:sp>
      <p:sp>
        <p:nvSpPr>
          <p:cNvPr id="3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적합성 평가 기준에 따라 총 </a:t>
            </a:r>
            <a:r>
              <a:rPr lang="en-US" altLang="ko-KR" sz="1500" dirty="0" smtClean="0">
                <a:latin typeface="Cambria" panose="02040503050406030204" pitchFamily="18" charset="0"/>
              </a:rPr>
              <a:t>1,554</a:t>
            </a:r>
            <a:r>
              <a:rPr lang="ko-KR" altLang="en-US" sz="1500" dirty="0" smtClean="0">
                <a:latin typeface="Cambria" panose="02040503050406030204" pitchFamily="18" charset="0"/>
              </a:rPr>
              <a:t>대</a:t>
            </a:r>
            <a:r>
              <a:rPr lang="en-US" altLang="ko-KR" sz="1500" dirty="0" smtClean="0">
                <a:latin typeface="Cambria" panose="02040503050406030204" pitchFamily="18" charset="0"/>
              </a:rPr>
              <a:t>(</a:t>
            </a:r>
            <a:r>
              <a:rPr lang="ko-KR" altLang="en-US" sz="1500" dirty="0" smtClean="0">
                <a:latin typeface="Cambria" panose="02040503050406030204" pitchFamily="18" charset="0"/>
              </a:rPr>
              <a:t>전체의 </a:t>
            </a:r>
            <a:r>
              <a:rPr lang="en-US" altLang="ko-KR" sz="1500" dirty="0" smtClean="0">
                <a:latin typeface="Cambria" panose="02040503050406030204" pitchFamily="18" charset="0"/>
              </a:rPr>
              <a:t>71.2%)</a:t>
            </a:r>
            <a:r>
              <a:rPr lang="ko-KR" altLang="en-US" sz="1500" dirty="0" smtClean="0">
                <a:latin typeface="Cambria" panose="02040503050406030204" pitchFamily="18" charset="0"/>
              </a:rPr>
              <a:t>의 전환대상 자산을 선정하고</a:t>
            </a:r>
            <a:r>
              <a:rPr lang="en-US" altLang="ko-KR" sz="1500" dirty="0" smtClean="0">
                <a:latin typeface="Cambria" panose="02040503050406030204" pitchFamily="18" charset="0"/>
              </a:rPr>
              <a:t>, </a:t>
            </a:r>
            <a:r>
              <a:rPr lang="ko-KR" altLang="en-US" sz="1500" dirty="0" smtClean="0">
                <a:latin typeface="Cambria" panose="02040503050406030204" pitchFamily="18" charset="0"/>
              </a:rPr>
              <a:t>이후 유관부서 검토 후 전환물량을 확정</a:t>
            </a:r>
            <a:r>
              <a:rPr lang="en-US" altLang="ko-KR" sz="1500" dirty="0" smtClean="0">
                <a:latin typeface="Cambria" panose="02040503050406030204" pitchFamily="18" charset="0"/>
              </a:rPr>
              <a:t>.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16498" y="1988840"/>
            <a:ext cx="4540870" cy="1796829"/>
            <a:chOff x="3817854" y="3125706"/>
            <a:chExt cx="3593823" cy="2463566"/>
          </a:xfrm>
        </p:grpSpPr>
        <p:sp>
          <p:nvSpPr>
            <p:cNvPr id="72" name="직사각형 71"/>
            <p:cNvSpPr/>
            <p:nvPr/>
          </p:nvSpPr>
          <p:spPr>
            <a:xfrm>
              <a:off x="4148663" y="3212976"/>
              <a:ext cx="1566000" cy="105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8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SLA </a:t>
              </a:r>
              <a:r>
                <a:rPr lang="ko-KR" altLang="en-US" sz="1200" dirty="0">
                  <a:solidFill>
                    <a:schemeClr val="tx1"/>
                  </a:solidFill>
                </a:rPr>
                <a:t>요구수준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高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711180" y="3212976"/>
              <a:ext cx="1566000" cy="105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8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가상화 수준 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148663" y="4257089"/>
              <a:ext cx="1565492" cy="10551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8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Mission Critical</a:t>
              </a:r>
              <a:br>
                <a:rPr lang="en-US" altLang="ko-KR" sz="1200" dirty="0" smtClean="0">
                  <a:solidFill>
                    <a:schemeClr val="tx1"/>
                  </a:solidFill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민감데이터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711180" y="4257089"/>
              <a:ext cx="1566000" cy="105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80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운영 고려사항 多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4137800" y="4257089"/>
              <a:ext cx="32738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H="1" flipV="1">
              <a:off x="5711180" y="3125706"/>
              <a:ext cx="2976" cy="218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4565741" y="5312273"/>
              <a:ext cx="23727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smtClean="0"/>
                <a:t>서비</a:t>
              </a:r>
              <a:r>
                <a:rPr lang="ko-KR" altLang="en-US" sz="1200" b="1" dirty="0"/>
                <a:t>스</a:t>
              </a:r>
              <a:r>
                <a:rPr lang="ko-KR" altLang="en-US" sz="1200" b="1" dirty="0" smtClean="0"/>
                <a:t> 적합도</a:t>
              </a:r>
              <a:endParaRPr lang="ko-KR" altLang="en-US" sz="1200" b="1" dirty="0"/>
            </a:p>
          </p:txBody>
        </p:sp>
        <p:sp>
          <p:nvSpPr>
            <p:cNvPr id="65" name="직사각형 64"/>
            <p:cNvSpPr/>
            <p:nvPr/>
          </p:nvSpPr>
          <p:spPr>
            <a:xfrm rot="16200000">
              <a:off x="2900264" y="4056950"/>
              <a:ext cx="2112179" cy="27700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ctr"/>
              <a:r>
                <a:rPr lang="ko-KR" altLang="en-US" sz="1200" b="1" dirty="0" smtClean="0"/>
                <a:t>시스템 적합도</a:t>
              </a:r>
              <a:endParaRPr lang="ko-KR" altLang="en-US" sz="12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11180" y="3212976"/>
              <a:ext cx="289696" cy="289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148664" y="3212976"/>
              <a:ext cx="289696" cy="289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711180" y="4257089"/>
              <a:ext cx="289696" cy="289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142189" y="4257089"/>
              <a:ext cx="289696" cy="289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022416" y="3225673"/>
              <a:ext cx="1103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/>
                <a:t>615</a:t>
              </a:r>
              <a:r>
                <a:rPr lang="ko-KR" altLang="en-US" sz="1200" b="1" dirty="0" smtClean="0"/>
                <a:t>대 </a:t>
              </a:r>
              <a:r>
                <a:rPr lang="en-US" altLang="ko-KR" sz="1100" dirty="0" smtClean="0"/>
                <a:t>(28.2%)</a:t>
              </a:r>
              <a:endParaRPr lang="ko-KR" altLang="en-US" sz="12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92625" y="4250976"/>
              <a:ext cx="12673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/>
                <a:t>314</a:t>
              </a:r>
              <a:r>
                <a:rPr lang="ko-KR" altLang="en-US" sz="1200" b="1" dirty="0" smtClean="0"/>
                <a:t>대 </a:t>
              </a:r>
              <a:r>
                <a:rPr lang="en-US" altLang="ko-KR" sz="1100" dirty="0"/>
                <a:t>(14.4%)</a:t>
              </a:r>
              <a:endParaRPr lang="ko-KR" altLang="en-US" sz="11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431885" y="3225673"/>
              <a:ext cx="12673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/>
                <a:t>625</a:t>
              </a:r>
              <a:r>
                <a:rPr lang="ko-KR" altLang="en-US" sz="1200" b="1" dirty="0" smtClean="0"/>
                <a:t>대 </a:t>
              </a:r>
              <a:r>
                <a:rPr lang="en-US" altLang="ko-KR" sz="1100" dirty="0"/>
                <a:t>(28.6%)</a:t>
              </a:r>
              <a:endParaRPr lang="ko-KR" altLang="en-US" sz="1100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30719" y="4257089"/>
              <a:ext cx="12673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/>
                <a:t>628</a:t>
              </a:r>
              <a:r>
                <a:rPr lang="ko-KR" altLang="en-US" sz="1200" b="1" dirty="0" smtClean="0"/>
                <a:t>대 </a:t>
              </a:r>
              <a:r>
                <a:rPr lang="en-US" altLang="ko-KR" sz="1100" dirty="0"/>
                <a:t>(28.8%)</a:t>
              </a:r>
              <a:endParaRPr lang="ko-KR" altLang="en-US" sz="11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148662" y="3193276"/>
              <a:ext cx="3128517" cy="2131554"/>
            </a:xfrm>
            <a:custGeom>
              <a:avLst/>
              <a:gdLst>
                <a:gd name="connsiteX0" fmla="*/ 0 w 3128517"/>
                <a:gd name="connsiteY0" fmla="*/ 0 h 2128445"/>
                <a:gd name="connsiteX1" fmla="*/ 3128517 w 3128517"/>
                <a:gd name="connsiteY1" fmla="*/ 0 h 2128445"/>
                <a:gd name="connsiteX2" fmla="*/ 3128517 w 3128517"/>
                <a:gd name="connsiteY2" fmla="*/ 2128445 h 2128445"/>
                <a:gd name="connsiteX3" fmla="*/ 0 w 3128517"/>
                <a:gd name="connsiteY3" fmla="*/ 2128445 h 2128445"/>
                <a:gd name="connsiteX4" fmla="*/ 0 w 3128517"/>
                <a:gd name="connsiteY4" fmla="*/ 0 h 2128445"/>
                <a:gd name="connsiteX0" fmla="*/ 0 w 3128517"/>
                <a:gd name="connsiteY0" fmla="*/ 0 h 2128445"/>
                <a:gd name="connsiteX1" fmla="*/ 3128517 w 3128517"/>
                <a:gd name="connsiteY1" fmla="*/ 0 h 2128445"/>
                <a:gd name="connsiteX2" fmla="*/ 3128517 w 3128517"/>
                <a:gd name="connsiteY2" fmla="*/ 2128445 h 2128445"/>
                <a:gd name="connsiteX3" fmla="*/ 9833 w 3128517"/>
                <a:gd name="connsiteY3" fmla="*/ 1066561 h 2128445"/>
                <a:gd name="connsiteX4" fmla="*/ 0 w 3128517"/>
                <a:gd name="connsiteY4" fmla="*/ 0 h 2128445"/>
                <a:gd name="connsiteX0" fmla="*/ 0 w 3128517"/>
                <a:gd name="connsiteY0" fmla="*/ 0 h 2128445"/>
                <a:gd name="connsiteX1" fmla="*/ 3128517 w 3128517"/>
                <a:gd name="connsiteY1" fmla="*/ 0 h 2128445"/>
                <a:gd name="connsiteX2" fmla="*/ 3128517 w 3128517"/>
                <a:gd name="connsiteY2" fmla="*/ 2128445 h 2128445"/>
                <a:gd name="connsiteX3" fmla="*/ 1442057 w 3128517"/>
                <a:gd name="connsiteY3" fmla="*/ 1551451 h 2128445"/>
                <a:gd name="connsiteX4" fmla="*/ 9833 w 3128517"/>
                <a:gd name="connsiteY4" fmla="*/ 1066561 h 2128445"/>
                <a:gd name="connsiteX5" fmla="*/ 0 w 3128517"/>
                <a:gd name="connsiteY5" fmla="*/ 0 h 2128445"/>
                <a:gd name="connsiteX0" fmla="*/ 0 w 3128517"/>
                <a:gd name="connsiteY0" fmla="*/ 0 h 2128445"/>
                <a:gd name="connsiteX1" fmla="*/ 3128517 w 3128517"/>
                <a:gd name="connsiteY1" fmla="*/ 0 h 2128445"/>
                <a:gd name="connsiteX2" fmla="*/ 3128517 w 3128517"/>
                <a:gd name="connsiteY2" fmla="*/ 2128445 h 2128445"/>
                <a:gd name="connsiteX3" fmla="*/ 1609206 w 3128517"/>
                <a:gd name="connsiteY3" fmla="*/ 1069670 h 2128445"/>
                <a:gd name="connsiteX4" fmla="*/ 9833 w 3128517"/>
                <a:gd name="connsiteY4" fmla="*/ 1066561 h 2128445"/>
                <a:gd name="connsiteX5" fmla="*/ 0 w 3128517"/>
                <a:gd name="connsiteY5" fmla="*/ 0 h 2128445"/>
                <a:gd name="connsiteX0" fmla="*/ 0 w 3128517"/>
                <a:gd name="connsiteY0" fmla="*/ 0 h 2128445"/>
                <a:gd name="connsiteX1" fmla="*/ 3128517 w 3128517"/>
                <a:gd name="connsiteY1" fmla="*/ 0 h 2128445"/>
                <a:gd name="connsiteX2" fmla="*/ 3128517 w 3128517"/>
                <a:gd name="connsiteY2" fmla="*/ 2128445 h 2128445"/>
                <a:gd name="connsiteX3" fmla="*/ 2621928 w 3128517"/>
                <a:gd name="connsiteY3" fmla="*/ 1787425 h 2128445"/>
                <a:gd name="connsiteX4" fmla="*/ 1609206 w 3128517"/>
                <a:gd name="connsiteY4" fmla="*/ 1069670 h 2128445"/>
                <a:gd name="connsiteX5" fmla="*/ 9833 w 3128517"/>
                <a:gd name="connsiteY5" fmla="*/ 1066561 h 2128445"/>
                <a:gd name="connsiteX6" fmla="*/ 0 w 3128517"/>
                <a:gd name="connsiteY6" fmla="*/ 0 h 2128445"/>
                <a:gd name="connsiteX0" fmla="*/ 0 w 3128517"/>
                <a:gd name="connsiteY0" fmla="*/ 0 h 2141386"/>
                <a:gd name="connsiteX1" fmla="*/ 3128517 w 3128517"/>
                <a:gd name="connsiteY1" fmla="*/ 0 h 2141386"/>
                <a:gd name="connsiteX2" fmla="*/ 3128517 w 3128517"/>
                <a:gd name="connsiteY2" fmla="*/ 2128445 h 2141386"/>
                <a:gd name="connsiteX3" fmla="*/ 1569876 w 3128517"/>
                <a:gd name="connsiteY3" fmla="*/ 2141386 h 2141386"/>
                <a:gd name="connsiteX4" fmla="*/ 1609206 w 3128517"/>
                <a:gd name="connsiteY4" fmla="*/ 1069670 h 2141386"/>
                <a:gd name="connsiteX5" fmla="*/ 9833 w 3128517"/>
                <a:gd name="connsiteY5" fmla="*/ 1066561 h 2141386"/>
                <a:gd name="connsiteX6" fmla="*/ 0 w 3128517"/>
                <a:gd name="connsiteY6" fmla="*/ 0 h 2141386"/>
                <a:gd name="connsiteX0" fmla="*/ 0 w 3128517"/>
                <a:gd name="connsiteY0" fmla="*/ 0 h 2141386"/>
                <a:gd name="connsiteX1" fmla="*/ 3128517 w 3128517"/>
                <a:gd name="connsiteY1" fmla="*/ 0 h 2141386"/>
                <a:gd name="connsiteX2" fmla="*/ 3128517 w 3128517"/>
                <a:gd name="connsiteY2" fmla="*/ 2128445 h 2141386"/>
                <a:gd name="connsiteX3" fmla="*/ 1569876 w 3128517"/>
                <a:gd name="connsiteY3" fmla="*/ 2141386 h 2141386"/>
                <a:gd name="connsiteX4" fmla="*/ 1579709 w 3128517"/>
                <a:gd name="connsiteY4" fmla="*/ 1069670 h 2141386"/>
                <a:gd name="connsiteX5" fmla="*/ 9833 w 3128517"/>
                <a:gd name="connsiteY5" fmla="*/ 1066561 h 2141386"/>
                <a:gd name="connsiteX6" fmla="*/ 0 w 3128517"/>
                <a:gd name="connsiteY6" fmla="*/ 0 h 2141386"/>
                <a:gd name="connsiteX0" fmla="*/ 0 w 3128517"/>
                <a:gd name="connsiteY0" fmla="*/ 0 h 2141386"/>
                <a:gd name="connsiteX1" fmla="*/ 3128517 w 3128517"/>
                <a:gd name="connsiteY1" fmla="*/ 0 h 2141386"/>
                <a:gd name="connsiteX2" fmla="*/ 3128517 w 3128517"/>
                <a:gd name="connsiteY2" fmla="*/ 2128445 h 2141386"/>
                <a:gd name="connsiteX3" fmla="*/ 1569876 w 3128517"/>
                <a:gd name="connsiteY3" fmla="*/ 2141386 h 2141386"/>
                <a:gd name="connsiteX4" fmla="*/ 1569876 w 3128517"/>
                <a:gd name="connsiteY4" fmla="*/ 1089335 h 2141386"/>
                <a:gd name="connsiteX5" fmla="*/ 9833 w 3128517"/>
                <a:gd name="connsiteY5" fmla="*/ 1066561 h 2141386"/>
                <a:gd name="connsiteX6" fmla="*/ 0 w 3128517"/>
                <a:gd name="connsiteY6" fmla="*/ 0 h 2141386"/>
                <a:gd name="connsiteX0" fmla="*/ 0 w 3128517"/>
                <a:gd name="connsiteY0" fmla="*/ 0 h 2131554"/>
                <a:gd name="connsiteX1" fmla="*/ 3128517 w 3128517"/>
                <a:gd name="connsiteY1" fmla="*/ 0 h 2131554"/>
                <a:gd name="connsiteX2" fmla="*/ 3128517 w 3128517"/>
                <a:gd name="connsiteY2" fmla="*/ 2128445 h 2131554"/>
                <a:gd name="connsiteX3" fmla="*/ 1579709 w 3128517"/>
                <a:gd name="connsiteY3" fmla="*/ 2131554 h 2131554"/>
                <a:gd name="connsiteX4" fmla="*/ 1569876 w 3128517"/>
                <a:gd name="connsiteY4" fmla="*/ 1089335 h 2131554"/>
                <a:gd name="connsiteX5" fmla="*/ 9833 w 3128517"/>
                <a:gd name="connsiteY5" fmla="*/ 1066561 h 2131554"/>
                <a:gd name="connsiteX6" fmla="*/ 0 w 3128517"/>
                <a:gd name="connsiteY6" fmla="*/ 0 h 2131554"/>
                <a:gd name="connsiteX0" fmla="*/ 0 w 3128517"/>
                <a:gd name="connsiteY0" fmla="*/ 0 h 2131554"/>
                <a:gd name="connsiteX1" fmla="*/ 3128517 w 3128517"/>
                <a:gd name="connsiteY1" fmla="*/ 0 h 2131554"/>
                <a:gd name="connsiteX2" fmla="*/ 3128517 w 3128517"/>
                <a:gd name="connsiteY2" fmla="*/ 2128445 h 2131554"/>
                <a:gd name="connsiteX3" fmla="*/ 1579709 w 3128517"/>
                <a:gd name="connsiteY3" fmla="*/ 2131554 h 2131554"/>
                <a:gd name="connsiteX4" fmla="*/ 1579709 w 3128517"/>
                <a:gd name="connsiteY4" fmla="*/ 1079503 h 2131554"/>
                <a:gd name="connsiteX5" fmla="*/ 9833 w 3128517"/>
                <a:gd name="connsiteY5" fmla="*/ 1066561 h 2131554"/>
                <a:gd name="connsiteX6" fmla="*/ 0 w 3128517"/>
                <a:gd name="connsiteY6" fmla="*/ 0 h 213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8517" h="2131554">
                  <a:moveTo>
                    <a:pt x="0" y="0"/>
                  </a:moveTo>
                  <a:lnTo>
                    <a:pt x="3128517" y="0"/>
                  </a:lnTo>
                  <a:lnTo>
                    <a:pt x="3128517" y="2128445"/>
                  </a:lnTo>
                  <a:lnTo>
                    <a:pt x="1579709" y="2131554"/>
                  </a:lnTo>
                  <a:cubicBezTo>
                    <a:pt x="1582987" y="1774315"/>
                    <a:pt x="1576431" y="1436742"/>
                    <a:pt x="1579709" y="1079503"/>
                  </a:cubicBezTo>
                  <a:lnTo>
                    <a:pt x="9833" y="1066561"/>
                  </a:lnTo>
                  <a:cubicBezTo>
                    <a:pt x="6555" y="711041"/>
                    <a:pt x="3278" y="355520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80000"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4137800" y="5312273"/>
              <a:ext cx="32738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 flipV="1">
              <a:off x="4137800" y="3125706"/>
              <a:ext cx="2976" cy="2186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416496" y="1340767"/>
            <a:ext cx="4608512" cy="504057"/>
            <a:chOff x="1784552" y="1340767"/>
            <a:chExt cx="4612422" cy="504057"/>
          </a:xfrm>
        </p:grpSpPr>
        <p:sp>
          <p:nvSpPr>
            <p:cNvPr id="104" name="직사각형 103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전환대상 선정 결과 및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Next Step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5442198" y="1340768"/>
            <a:ext cx="4119315" cy="504057"/>
            <a:chOff x="1784552" y="1340767"/>
            <a:chExt cx="4612422" cy="504057"/>
          </a:xfrm>
        </p:grpSpPr>
        <p:sp>
          <p:nvSpPr>
            <p:cNvPr id="52" name="직사각형 51"/>
            <p:cNvSpPr/>
            <p:nvPr/>
          </p:nvSpPr>
          <p:spPr>
            <a:xfrm>
              <a:off x="1784552" y="1340767"/>
              <a:ext cx="4612422" cy="5039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Migration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최소화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고려사항</a:t>
              </a:r>
              <a:endPara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1786792" y="1844824"/>
              <a:ext cx="4607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5676539" y="1982099"/>
            <a:ext cx="3671830" cy="33270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변경 최소화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</a:b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- 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기존 </a:t>
            </a:r>
            <a:r>
              <a:rPr lang="en-US" altLang="ko-KR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IP 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유지로</a:t>
            </a:r>
            <a:r>
              <a:rPr lang="en-US" altLang="ko-KR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소스코드 변경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최소화</a:t>
            </a:r>
            <a:r>
              <a:rPr lang="en-US" altLang="ko-KR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</a:b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- </a:t>
            </a:r>
            <a:r>
              <a:rPr lang="en-US" altLang="ko-KR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Migration 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시 </a:t>
            </a:r>
            <a:r>
              <a:rPr lang="en-US" altLang="ko-KR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SW 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표준화</a:t>
            </a:r>
            <a:r>
              <a:rPr lang="en-US" altLang="ko-KR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통합 고려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제외</a:t>
            </a:r>
            <a:endParaRPr lang="en-US" altLang="ko-KR" sz="13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비용 최소화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</a:b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- Migration Tool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활용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3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Racemi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AppZero)</a:t>
            </a:r>
          </a:p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일정  및 테스트 효율화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</a:b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- Migration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형태 분류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(P2V, V2V, Transform, Rebuild)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</a:b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- 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유관부서 인터뷰 및 이행 프로세스 정의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</a:b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- TA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문서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테스트 시나리오 현행화</a:t>
            </a:r>
            <a: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3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</a:br>
            <a:endParaRPr lang="en-US" altLang="ko-KR" sz="13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23148" y="5690180"/>
            <a:ext cx="4102116" cy="8640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0" algn="ctr" fontAlgn="base">
              <a:lnSpc>
                <a:spcPct val="130000"/>
              </a:lnSpc>
            </a:pPr>
            <a:r>
              <a:rPr lang="en-US" altLang="ko-KR" sz="14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Migration </a:t>
            </a:r>
            <a:r>
              <a:rPr lang="ko-KR" altLang="en-US" sz="14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최소화를 위해 실제 운영자 요구사항을 토대로 대상 판단 및 추가 검증 필요</a:t>
            </a:r>
            <a:endParaRPr lang="en-US" altLang="ko-KR" sz="1400" b="1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6" name="이등변 삼각형 125"/>
          <p:cNvSpPr/>
          <p:nvPr/>
        </p:nvSpPr>
        <p:spPr>
          <a:xfrm rot="10800000">
            <a:off x="6647781" y="5455797"/>
            <a:ext cx="2016224" cy="180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8504" y="4077072"/>
            <a:ext cx="4298924" cy="2408279"/>
            <a:chOff x="493789" y="4077072"/>
            <a:chExt cx="4459211" cy="2408279"/>
          </a:xfrm>
        </p:grpSpPr>
        <p:cxnSp>
          <p:nvCxnSpPr>
            <p:cNvPr id="129" name="직선 연결선 128"/>
            <p:cNvCxnSpPr/>
            <p:nvPr/>
          </p:nvCxnSpPr>
          <p:spPr bwMode="auto">
            <a:xfrm>
              <a:off x="2081389" y="4365104"/>
              <a:ext cx="0" cy="2120247"/>
            </a:xfrm>
            <a:prstGeom prst="line">
              <a:avLst/>
            </a:prstGeom>
            <a:solidFill>
              <a:sysClr val="window" lastClr="FFFFFF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>
              <a:off x="4016896" y="4365104"/>
              <a:ext cx="0" cy="2120247"/>
            </a:xfrm>
            <a:prstGeom prst="line">
              <a:avLst/>
            </a:prstGeom>
            <a:solidFill>
              <a:sysClr val="window" lastClr="FFFFFF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/>
            <p:cNvCxnSpPr/>
            <p:nvPr/>
          </p:nvCxnSpPr>
          <p:spPr bwMode="auto">
            <a:xfrm>
              <a:off x="3080792" y="4359216"/>
              <a:ext cx="0" cy="2120247"/>
            </a:xfrm>
            <a:prstGeom prst="line">
              <a:avLst/>
            </a:prstGeom>
            <a:solidFill>
              <a:sysClr val="window" lastClr="FFFFFF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내용 개체 틀 4"/>
            <p:cNvSpPr txBox="1">
              <a:spLocks/>
            </p:cNvSpPr>
            <p:nvPr/>
          </p:nvSpPr>
          <p:spPr bwMode="auto">
            <a:xfrm>
              <a:off x="493789" y="4359216"/>
              <a:ext cx="4459211" cy="2121079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80000" tIns="46800" rIns="0" bIns="46800" anchor="ctr"/>
            <a:lstStyle>
              <a:defPPr>
                <a:defRPr lang="ko-KR"/>
              </a:defPPr>
              <a:lvl1pPr algn="ctr" eaLnBrk="0" latinLnBrk="0" hangingPunct="0">
                <a:lnSpc>
                  <a:spcPts val="1700"/>
                </a:lnSpc>
                <a:buClr>
                  <a:srgbClr val="A50021"/>
                </a:buClr>
                <a:buSzPct val="85000"/>
                <a:buFont typeface="돋움" pitchFamily="50" charset="-127"/>
                <a:buNone/>
                <a:defRPr sz="1400" b="1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defRPr>
              </a:lvl1pPr>
            </a:lstStyle>
            <a:p>
              <a:pPr marL="438150" indent="-285750" algn="l">
                <a:lnSpc>
                  <a:spcPct val="150000"/>
                </a:lnSpc>
                <a:buClrTx/>
                <a:buSzPct val="100000"/>
                <a:buFont typeface="Wingdings" panose="05000000000000000000" pitchFamily="2" charset="2"/>
                <a:buChar char="ü"/>
              </a:pP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오각형 93"/>
            <p:cNvSpPr/>
            <p:nvPr/>
          </p:nvSpPr>
          <p:spPr>
            <a:xfrm>
              <a:off x="600619" y="4434125"/>
              <a:ext cx="480462" cy="884501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46800" rIns="0" bIns="46800" anchor="ctr"/>
            <a:lstStyle/>
            <a:p>
              <a:pPr algn="ctr" eaLnBrk="0" latinLnBrk="0" hangingPunct="0">
                <a:lnSpc>
                  <a:spcPct val="120000"/>
                </a:lnSpc>
                <a:buClr>
                  <a:srgbClr val="A50021"/>
                </a:buClr>
                <a:buSzPct val="85000"/>
                <a:buFont typeface="돋움" pitchFamily="50" charset="-127"/>
                <a:buNone/>
              </a:pPr>
              <a:r>
                <a:rPr lang="ko-KR" altLang="en-US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대상 상세 분석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08" name="오각형 107"/>
            <p:cNvSpPr/>
            <p:nvPr/>
          </p:nvSpPr>
          <p:spPr>
            <a:xfrm>
              <a:off x="600619" y="5371570"/>
              <a:ext cx="480462" cy="1033750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46800" rIns="0" bIns="46800" anchor="ctr"/>
            <a:lstStyle/>
            <a:p>
              <a:pPr algn="ctr" eaLnBrk="0" latinLnBrk="0" hangingPunct="0">
                <a:lnSpc>
                  <a:spcPct val="120000"/>
                </a:lnSpc>
                <a:buClr>
                  <a:srgbClr val="A50021"/>
                </a:buClr>
                <a:buSzPct val="85000"/>
                <a:buFont typeface="돋움" pitchFamily="50" charset="-127"/>
                <a:buNone/>
              </a:pPr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실</a:t>
              </a:r>
              <a:r>
                <a:rPr lang="ko-KR" altLang="en-US" sz="1200" b="1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행 </a:t>
              </a:r>
              <a:r>
                <a:rPr lang="ko-KR" altLang="en-US" sz="1200" b="1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계획 수립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2" name="오각형 80"/>
            <p:cNvSpPr/>
            <p:nvPr/>
          </p:nvSpPr>
          <p:spPr>
            <a:xfrm>
              <a:off x="3327529" y="5855441"/>
              <a:ext cx="973031" cy="60234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46800" rIns="0" bIns="46800" anchor="t">
              <a:spAutoFit/>
            </a:bodyPr>
            <a:lstStyle/>
            <a:p>
              <a:pPr eaLnBrk="0" latinLnBrk="0" hangingPunct="0">
                <a:lnSpc>
                  <a:spcPct val="110000"/>
                </a:lnSpc>
                <a:spcBef>
                  <a:spcPts val="300"/>
                </a:spcBef>
                <a:buSzPct val="100000"/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ko-KR" sz="1000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- </a:t>
              </a:r>
              <a:r>
                <a:rPr lang="ko-KR" altLang="en-US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비용</a:t>
              </a: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/>
              </a:r>
              <a:b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</a:b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ko-KR" sz="1000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- </a:t>
              </a:r>
              <a:r>
                <a:rPr lang="ko-KR" altLang="en-US" sz="1000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변경 최소 </a:t>
              </a:r>
              <a:r>
                <a:rPr lang="ko-KR" altLang="en-US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화</a:t>
              </a: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/>
              </a:r>
              <a:b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</a:b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ko-KR" sz="1000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- </a:t>
              </a:r>
              <a:r>
                <a:rPr lang="ko-KR" altLang="en-US" sz="1000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이행 순서 </a:t>
              </a:r>
              <a:endParaRPr lang="en-US" altLang="ko-KR" sz="1000" dirty="0"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3" name="Rectangle 19"/>
            <p:cNvSpPr>
              <a:spLocks noChangeArrowheads="1"/>
            </p:cNvSpPr>
            <p:nvPr/>
          </p:nvSpPr>
          <p:spPr bwMode="gray">
            <a:xfrm>
              <a:off x="1182973" y="4434125"/>
              <a:ext cx="1527632" cy="457744"/>
            </a:xfrm>
            <a:prstGeom prst="homePlate">
              <a:avLst>
                <a:gd name="adj" fmla="val 20150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lIns="0" tIns="46780" rIns="0" bIns="4678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4F81BD"/>
                </a:buClr>
                <a:buSzPct val="50000"/>
                <a:buFontTx/>
                <a:buNone/>
                <a:tabLst/>
                <a:defRPr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운영자 인터뷰</a:t>
              </a:r>
              <a:r>
                <a:rPr kumimoji="1" lang="en-US" altLang="ko-KR" sz="1000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/ </a:t>
              </a:r>
              <a:r>
                <a:rPr kumimoji="1" lang="ko-KR" altLang="en-US" sz="1000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실사</a:t>
              </a:r>
              <a:r>
                <a:rPr kumimoji="1" lang="en-US" altLang="ko-KR" sz="1000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4F81BD"/>
                </a:buClr>
                <a:buSzPct val="50000"/>
                <a:buFontTx/>
                <a:buNone/>
                <a:tabLst/>
                <a:defRPr/>
              </a:pPr>
              <a:r>
                <a:rPr kumimoji="1" lang="en-US" altLang="ko-KR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(1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</a:t>
              </a:r>
              <a:r>
                <a:rPr kumimoji="1" lang="ko-KR" altLang="en-US" sz="1000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그룹 대상</a:t>
              </a:r>
              <a:r>
                <a:rPr kumimoji="1" lang="en-US" altLang="ko-KR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)</a:t>
              </a:r>
              <a:endParaRPr kumimoji="1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15" name="Rectangle 19"/>
            <p:cNvSpPr>
              <a:spLocks noChangeArrowheads="1"/>
            </p:cNvSpPr>
            <p:nvPr/>
          </p:nvSpPr>
          <p:spPr bwMode="gray">
            <a:xfrm>
              <a:off x="2367846" y="5397697"/>
              <a:ext cx="709356" cy="457744"/>
            </a:xfrm>
            <a:prstGeom prst="homePlate">
              <a:avLst>
                <a:gd name="adj" fmla="val 20150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lIns="0" tIns="46780" rIns="0" bIns="46780" anchor="ctr"/>
            <a:lstStyle/>
            <a:p>
              <a:pPr algn="ctr" defTabSz="914400" eaLnBrk="0" fontAlgn="base" latinLnBrk="0" hangingPunct="0">
                <a:spcAft>
                  <a:spcPct val="0"/>
                </a:spcAft>
                <a:buClr>
                  <a:srgbClr val="4F81BD"/>
                </a:buClr>
                <a:buSzPct val="50000"/>
                <a:defRPr/>
              </a:pPr>
              <a:r>
                <a:rPr lang="en-US" altLang="ko-KR" sz="1000" dirty="0" err="1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Mig</a:t>
              </a: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. </a:t>
              </a:r>
              <a:r>
                <a:rPr lang="ko-KR" altLang="en-US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방식 정의</a:t>
              </a:r>
              <a:endParaRPr lang="en-US" altLang="ko-KR" sz="1000" dirty="0"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6" name="Rectangle 19"/>
            <p:cNvSpPr>
              <a:spLocks noChangeArrowheads="1"/>
            </p:cNvSpPr>
            <p:nvPr/>
          </p:nvSpPr>
          <p:spPr bwMode="gray">
            <a:xfrm>
              <a:off x="3085476" y="5397697"/>
              <a:ext cx="1844988" cy="457744"/>
            </a:xfrm>
            <a:prstGeom prst="homePlate">
              <a:avLst>
                <a:gd name="adj" fmla="val 20150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lIns="0" tIns="46780" rIns="0" bIns="46780" anchor="ctr"/>
            <a:lstStyle/>
            <a:p>
              <a:pPr algn="ctr" eaLnBrk="0" latinLnBrk="0" hangingPunct="0">
                <a:lnSpc>
                  <a:spcPct val="110000"/>
                </a:lnSpc>
                <a:spcBef>
                  <a:spcPts val="300"/>
                </a:spcBef>
                <a:buSzPct val="100000"/>
              </a:pPr>
              <a:r>
                <a:rPr lang="ko-KR" altLang="en-US" sz="1000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수행 절차 및 </a:t>
              </a:r>
              <a:r>
                <a:rPr lang="en-US" altLang="ko-KR" sz="1000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R&amp;R </a:t>
              </a:r>
              <a:r>
                <a:rPr lang="ko-KR" altLang="en-US" sz="1000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정의 </a:t>
              </a:r>
              <a:endParaRPr lang="en-US" altLang="ko-KR" sz="1000" dirty="0"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7" name="Rectangle 19"/>
            <p:cNvSpPr>
              <a:spLocks noChangeArrowheads="1"/>
            </p:cNvSpPr>
            <p:nvPr/>
          </p:nvSpPr>
          <p:spPr bwMode="gray">
            <a:xfrm>
              <a:off x="1198623" y="4077072"/>
              <a:ext cx="1832940" cy="238322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lIns="0" tIns="46780" rIns="0" bIns="46780" anchor="ctr"/>
            <a:lstStyle/>
            <a:p>
              <a:pPr lvl="0" algn="ctr" defTabSz="914400" eaLnBrk="0" fontAlgn="base" latinLnBrk="0" hangingPunct="0">
                <a:lnSpc>
                  <a:spcPct val="130000"/>
                </a:lnSpc>
                <a:spcAft>
                  <a:spcPct val="0"/>
                </a:spcAft>
                <a:buClr>
                  <a:srgbClr val="4F81BD"/>
                </a:buClr>
                <a:buSzPct val="50000"/>
                <a:defRPr/>
              </a:pPr>
              <a:r>
                <a:rPr kumimoji="1" lang="en-US" altLang="ko-KR" sz="1400" b="1" i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6</a:t>
              </a:r>
              <a:r>
                <a:rPr kumimoji="1" lang="ko-KR" altLang="en-US" sz="1400" b="1" i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月</a:t>
              </a:r>
              <a:endParaRPr kumimoji="1" lang="en-US" altLang="ko-KR" sz="1400" b="1" i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8" name="Rectangle 19"/>
            <p:cNvSpPr>
              <a:spLocks noChangeArrowheads="1"/>
            </p:cNvSpPr>
            <p:nvPr/>
          </p:nvSpPr>
          <p:spPr bwMode="gray">
            <a:xfrm>
              <a:off x="3120060" y="4077072"/>
              <a:ext cx="1832940" cy="238322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lIns="0" tIns="46780" rIns="0" bIns="46780" anchor="ctr"/>
            <a:lstStyle/>
            <a:p>
              <a:pPr lvl="0" algn="ctr" defTabSz="914400" eaLnBrk="0" fontAlgn="base" latinLnBrk="0" hangingPunct="0">
                <a:lnSpc>
                  <a:spcPct val="130000"/>
                </a:lnSpc>
                <a:spcAft>
                  <a:spcPct val="0"/>
                </a:spcAft>
                <a:buClr>
                  <a:srgbClr val="4F81BD"/>
                </a:buClr>
                <a:buSzPct val="50000"/>
                <a:defRPr/>
              </a:pPr>
              <a:r>
                <a:rPr kumimoji="1" lang="en-US" altLang="ko-KR" sz="1400" b="1" i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7</a:t>
              </a:r>
              <a:r>
                <a:rPr kumimoji="1" lang="ko-KR" altLang="en-US" sz="1400" b="1" i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月</a:t>
              </a:r>
              <a:endParaRPr kumimoji="1" lang="en-US" altLang="ko-KR" sz="1400" b="1" i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419616" y="4888950"/>
              <a:ext cx="108074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eaLnBrk="0" fontAlgn="base" latinLnBrk="0" hangingPunct="0">
                <a:spcAft>
                  <a:spcPct val="0"/>
                </a:spcAft>
                <a:buClr>
                  <a:srgbClr val="4F81BD"/>
                </a:buClr>
                <a:buSzPct val="50000"/>
              </a:pPr>
              <a:r>
                <a:rPr lang="en-US" altLang="ko-KR" sz="1000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- Application</a:t>
              </a:r>
            </a:p>
            <a:p>
              <a:pPr defTabSz="914400" eaLnBrk="0" fontAlgn="base" latinLnBrk="0" hangingPunct="0">
                <a:spcAft>
                  <a:spcPct val="0"/>
                </a:spcAft>
                <a:buClr>
                  <a:srgbClr val="4F81BD"/>
                </a:buClr>
                <a:buSzPct val="50000"/>
              </a:pP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- NW</a:t>
              </a:r>
              <a:r>
                <a:rPr lang="en-US" altLang="ko-KR" sz="1000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, Data, </a:t>
              </a:r>
              <a:r>
                <a:rPr lang="ko-KR" altLang="en-US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보안</a:t>
              </a: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/>
              </a:r>
              <a:b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</a:br>
              <a:endParaRPr lang="en-US" altLang="ko-KR" sz="1000" dirty="0"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9" name="Rectangle 19"/>
            <p:cNvSpPr>
              <a:spLocks noChangeArrowheads="1"/>
            </p:cNvSpPr>
            <p:nvPr/>
          </p:nvSpPr>
          <p:spPr bwMode="gray">
            <a:xfrm>
              <a:off x="2715544" y="4436678"/>
              <a:ext cx="1590237" cy="457744"/>
            </a:xfrm>
            <a:prstGeom prst="homePlate">
              <a:avLst>
                <a:gd name="adj" fmla="val 20150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ffectLst/>
            <a:extLst/>
          </p:spPr>
          <p:txBody>
            <a:bodyPr lIns="0" tIns="46780" rIns="0" bIns="4678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4F81BD"/>
                </a:buClr>
                <a:buSzPct val="50000"/>
                <a:buFontTx/>
                <a:buNone/>
                <a:tabLst/>
                <a:defRPr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운영자 인터뷰</a:t>
              </a:r>
              <a:r>
                <a:rPr kumimoji="1" lang="en-US" altLang="ko-KR" sz="1000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/</a:t>
              </a:r>
              <a:r>
                <a:rPr kumimoji="1" lang="ko-KR" altLang="en-US" sz="1000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실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사</a:t>
              </a:r>
              <a:endParaRPr kumimoji="1" lang="en-US" altLang="ko-KR" sz="1000" kern="0" dirty="0" smtClean="0">
                <a:solidFill>
                  <a:srgbClr val="000000"/>
                </a:solidFill>
                <a:latin typeface="Cambria" panose="02040503050406030204" pitchFamily="18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4F81BD"/>
                </a:buClr>
                <a:buSzPct val="50000"/>
                <a:buFontTx/>
                <a:buNone/>
                <a:tabLst/>
                <a:defRPr/>
              </a:pPr>
              <a:r>
                <a:rPr kumimoji="1" lang="en-US" altLang="ko-KR" sz="1000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(2,3 </a:t>
              </a:r>
              <a:r>
                <a:rPr kumimoji="1" lang="ko-KR" altLang="en-US" sz="1000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그룹 대상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)</a:t>
              </a:r>
              <a:endParaRPr kumimoji="1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 bwMode="auto">
            <a:xfrm>
              <a:off x="1184793" y="4365104"/>
              <a:ext cx="0" cy="2120247"/>
            </a:xfrm>
            <a:prstGeom prst="line">
              <a:avLst/>
            </a:prstGeom>
            <a:solidFill>
              <a:sysClr val="window" lastClr="FFFFFF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직사각형 130"/>
            <p:cNvSpPr/>
            <p:nvPr/>
          </p:nvSpPr>
          <p:spPr>
            <a:xfrm>
              <a:off x="3080168" y="4886578"/>
              <a:ext cx="108074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eaLnBrk="0" fontAlgn="base" latinLnBrk="0" hangingPunct="0">
                <a:spcAft>
                  <a:spcPct val="0"/>
                </a:spcAft>
                <a:buClr>
                  <a:srgbClr val="4F81BD"/>
                </a:buClr>
                <a:buSzPct val="50000"/>
              </a:pPr>
              <a:r>
                <a:rPr lang="en-US" altLang="ko-KR" sz="1000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- Application</a:t>
              </a:r>
            </a:p>
            <a:p>
              <a:pPr defTabSz="914400" eaLnBrk="0" fontAlgn="base" latinLnBrk="0" hangingPunct="0">
                <a:spcAft>
                  <a:spcPct val="0"/>
                </a:spcAft>
                <a:buClr>
                  <a:srgbClr val="4F81BD"/>
                </a:buClr>
                <a:buSzPct val="50000"/>
              </a:pP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- NW</a:t>
              </a:r>
              <a:r>
                <a:rPr lang="en-US" altLang="ko-KR" sz="1000" dirty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, Data, </a:t>
              </a:r>
              <a:r>
                <a:rPr lang="ko-KR" altLang="en-US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>보안</a:t>
              </a: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  <a:t/>
              </a:r>
              <a:b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  <a:cs typeface="Times New Roman" pitchFamily="18" charset="0"/>
                </a:rPr>
              </a:br>
              <a:endParaRPr lang="en-US" altLang="ko-KR" sz="1000" dirty="0"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639011" y="188640"/>
            <a:ext cx="312457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 algn="r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전환 대상 선정 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28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[Backup] </a:t>
            </a:r>
            <a:r>
              <a:rPr lang="ko-KR" altLang="en-US" dirty="0" err="1"/>
              <a:t>클라우드</a:t>
            </a:r>
            <a:r>
              <a:rPr lang="ko-KR" altLang="en-US" dirty="0"/>
              <a:t> 적합성 평가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적합도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4637304" y="6583671"/>
            <a:ext cx="5241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defTabSz="914400" fontAlgn="base" latinLnBrk="0">
              <a:lnSpc>
                <a:spcPct val="120000"/>
              </a:lnSpc>
              <a:spcAft>
                <a:spcPct val="0"/>
              </a:spcAft>
              <a:buSzPct val="100000"/>
            </a:pPr>
            <a:r>
              <a:rPr lang="ko-KR" altLang="en-US" sz="1000" dirty="0">
                <a:latin typeface="Cambria" panose="02040503050406030204" pitchFamily="18" charset="0"/>
                <a:ea typeface="맑은 고딕" pitchFamily="50" charset="-127"/>
                <a:sym typeface="Wingdings" pitchFamily="2" charset="2"/>
              </a:rPr>
              <a:t>주</a:t>
            </a: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  <a:sym typeface="Wingdings" pitchFamily="2" charset="2"/>
              </a:rPr>
              <a:t>1) </a:t>
            </a:r>
            <a:r>
              <a:rPr lang="ko-KR" altLang="en-US" sz="1000" dirty="0"/>
              <a:t>공공부문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클라우드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도입</a:t>
            </a:r>
            <a:r>
              <a:rPr lang="en-US" altLang="ko-KR" sz="1000" dirty="0"/>
              <a:t> </a:t>
            </a:r>
            <a:r>
              <a:rPr lang="ko-KR" altLang="en-US" sz="1000" dirty="0"/>
              <a:t>적합성</a:t>
            </a:r>
            <a:r>
              <a:rPr lang="en-US" altLang="ko-KR" sz="1000" dirty="0"/>
              <a:t> </a:t>
            </a:r>
            <a:r>
              <a:rPr lang="ko-KR" altLang="en-US" sz="1000" dirty="0"/>
              <a:t>자가 진단</a:t>
            </a:r>
            <a:r>
              <a:rPr lang="en-US" altLang="ko-KR" sz="1000" dirty="0"/>
              <a:t> </a:t>
            </a:r>
            <a:r>
              <a:rPr lang="ko-KR" altLang="en-US" sz="1000" dirty="0"/>
              <a:t>지침</a:t>
            </a:r>
            <a:r>
              <a:rPr lang="en-US" altLang="ko-KR" sz="1000" dirty="0"/>
              <a:t>  (TTAK-10.0707) </a:t>
            </a:r>
            <a:r>
              <a:rPr lang="ko-KR" altLang="en-US" sz="1000" dirty="0"/>
              <a:t>참조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53075"/>
              </p:ext>
            </p:extLst>
          </p:nvPr>
        </p:nvGraphicFramePr>
        <p:xfrm>
          <a:off x="272481" y="620688"/>
          <a:ext cx="9504932" cy="59766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7"/>
                <a:gridCol w="1008112"/>
                <a:gridCol w="1584176"/>
                <a:gridCol w="2880320"/>
                <a:gridCol w="3240237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</a:rPr>
                        <a:t>구분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 err="1">
                          <a:effectLst/>
                        </a:rPr>
                        <a:t>기준항목</a:t>
                      </a:r>
                      <a:r>
                        <a:rPr lang="ko-KR" altLang="en-US" sz="1200" b="1" u="none" strike="noStrike" baseline="30000" dirty="0" err="1">
                          <a:effectLst/>
                        </a:rPr>
                        <a:t>주</a:t>
                      </a:r>
                      <a:r>
                        <a:rPr lang="en-US" altLang="ko-KR" sz="1200" b="1" u="none" strike="noStrike" baseline="30000" dirty="0">
                          <a:effectLst/>
                        </a:rPr>
                        <a:t>1)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</a:rPr>
                        <a:t>평가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상세설명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</a:rPr>
                        <a:t>측정방법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(5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점 척도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, 1:</a:t>
                      </a:r>
                      <a:r>
                        <a:rPr lang="en-US" sz="1200" b="1" u="none" strike="noStrike" dirty="0">
                          <a:effectLst/>
                        </a:rPr>
                        <a:t>weak 5: strong)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80120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서비스 </a:t>
                      </a:r>
                      <a:endParaRPr lang="en-US" altLang="ko-KR" sz="12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1200" dirty="0" smtClean="0"/>
                        <a:t>적합도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smtClean="0">
                          <a:effectLst/>
                        </a:rPr>
                        <a:t>사용자수</a:t>
                      </a:r>
                      <a:endParaRPr lang="en-US" altLang="ko-KR" sz="12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1200" u="none" strike="noStrike" dirty="0" err="1" smtClean="0">
                          <a:effectLst/>
                        </a:rPr>
                        <a:t>프로그램본수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사용자수 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전체 및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동시접속사용자</a:t>
                      </a:r>
                      <a:r>
                        <a:rPr lang="en-US" altLang="ko-KR" sz="1200" u="none" strike="noStrike" baseline="30000" dirty="0" smtClean="0">
                          <a:effectLst/>
                        </a:rPr>
                        <a:t>)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프로그램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본수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기존 서비스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사용자 수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동시접속자수 포함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 프로그램 </a:t>
                      </a:r>
                      <a:r>
                        <a:rPr lang="ko-KR" alt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본수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등을 측정하여 </a:t>
                      </a:r>
                      <a:r>
                        <a:rPr lang="ko-KR" alt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운영시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</a:t>
                      </a:r>
                      <a:r>
                        <a:rPr lang="ko-KR" alt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트래픽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유발 가능성이나 </a:t>
                      </a:r>
                      <a:r>
                        <a:rPr lang="ko-KR" alt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클라우드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전환시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테스트 복잡도 등을 고려할 </a:t>
                      </a:r>
                      <a:r>
                        <a:rPr lang="ko-KR" alt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떄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단계적 전환이 필요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u="none" strike="noStrike" dirty="0">
                          <a:effectLst/>
                        </a:rPr>
                        <a:t>서비스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시스템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</a:rPr>
                        <a:t>별 사용자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수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 err="1" smtClean="0">
                          <a:effectLst/>
                        </a:rPr>
                        <a:t>프로그램본수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(</a:t>
                      </a:r>
                      <a:r>
                        <a:rPr lang="en-US" altLang="ko-KR" sz="1200" u="none" strike="noStrike" dirty="0">
                          <a:effectLst/>
                        </a:rPr>
                        <a:t>1,3,5)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rtl="0" fontAlgn="ctr"/>
                      <a:r>
                        <a:rPr lang="ko-KR" altLang="en-US" sz="1200" u="none" strike="noStrike" dirty="0">
                          <a:effectLst/>
                        </a:rPr>
                        <a:t>예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en-US" sz="1200" u="none" strike="noStrike" dirty="0">
                          <a:effectLst/>
                        </a:rPr>
                        <a:t>CRM </a:t>
                      </a:r>
                      <a:r>
                        <a:rPr lang="ko-KR" altLang="en-US" sz="1200" u="none" strike="noStrike" dirty="0">
                          <a:effectLst/>
                        </a:rPr>
                        <a:t>시스템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-1: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2400 </a:t>
                      </a:r>
                      <a:r>
                        <a:rPr lang="ko-KR" altLang="en-US" sz="1200" u="none" strike="noStrike" dirty="0">
                          <a:effectLst/>
                        </a:rPr>
                        <a:t>이상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-3: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700~2400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-5: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700 </a:t>
                      </a:r>
                      <a:r>
                        <a:rPr lang="ko-KR" altLang="en-US" sz="1200" u="none" strike="noStrike" dirty="0">
                          <a:effectLst/>
                        </a:rPr>
                        <a:t>미만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36000" marT="0" marB="0" anchor="ctr"/>
                </a:tc>
              </a:tr>
              <a:tr h="1423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사용빈도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사용률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Utilization)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대용량 데이터 처리 여부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이벤트업무</a:t>
                      </a:r>
                      <a:r>
                        <a:rPr lang="en-US" altLang="ko-KR" sz="1200" u="none" strike="noStrike" dirty="0">
                          <a:effectLst/>
                        </a:rPr>
                        <a:t>, Smart </a:t>
                      </a:r>
                      <a:r>
                        <a:rPr lang="ko-KR" altLang="en-US" sz="1200" u="none" strike="noStrike" dirty="0">
                          <a:effectLst/>
                        </a:rPr>
                        <a:t>청구서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예약판매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특정 시점에만 대량의 부하가 발생하고 연중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분기이상의 휴지기가 있다면 서비스 사용에 계절성이 있다고 판단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이런 경우 자체도입보다는 부하수준에 맞춰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클라우드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IaaS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서비스와 같은 공유 자원을 활용하는 것이 바람직함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u="none" strike="noStrike" dirty="0">
                          <a:effectLst/>
                        </a:rPr>
                        <a:t>서비스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시스템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</a:rPr>
                        <a:t>별 평균 사용률과 예측 가능 유무</a:t>
                      </a:r>
                      <a:r>
                        <a:rPr lang="en-US" altLang="ko-KR" sz="1200" u="none" strike="noStrike" dirty="0">
                          <a:effectLst/>
                        </a:rPr>
                        <a:t>(1~5)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-1: 70% </a:t>
                      </a:r>
                      <a:r>
                        <a:rPr lang="ko-KR" altLang="en-US" sz="1200" u="none" strike="noStrike" dirty="0">
                          <a:effectLst/>
                        </a:rPr>
                        <a:t>이상  </a:t>
                      </a:r>
                      <a:r>
                        <a:rPr lang="en-US" altLang="ko-KR" sz="1200" u="none" strike="noStrike" dirty="0">
                          <a:effectLst/>
                        </a:rPr>
                        <a:t>: </a:t>
                      </a:r>
                      <a:r>
                        <a:rPr lang="ko-KR" altLang="en-US" sz="1200" u="none" strike="noStrike" dirty="0">
                          <a:effectLst/>
                        </a:rPr>
                        <a:t>매우 강한 변동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예측 불가능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-2: 50~70%  : </a:t>
                      </a:r>
                      <a:r>
                        <a:rPr lang="ko-KR" altLang="en-US" sz="1200" u="none" strike="noStrike" dirty="0">
                          <a:effectLst/>
                        </a:rPr>
                        <a:t>강한 변동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예측 불가능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-3: 30~50%  : </a:t>
                      </a:r>
                      <a:r>
                        <a:rPr lang="ko-KR" altLang="en-US" sz="1200" u="none" strike="noStrike" dirty="0">
                          <a:effectLst/>
                        </a:rPr>
                        <a:t>강한 변동이나 예측 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-4: 10~30%  : </a:t>
                      </a:r>
                      <a:r>
                        <a:rPr lang="ko-KR" altLang="en-US" sz="1200" u="none" strike="noStrike" dirty="0">
                          <a:effectLst/>
                        </a:rPr>
                        <a:t>약간 변동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en-US" sz="1200" u="none" strike="noStrike" dirty="0">
                          <a:effectLst/>
                        </a:rPr>
                        <a:t>Seasonal/Temporal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-5: 10% </a:t>
                      </a:r>
                      <a:r>
                        <a:rPr lang="ko-KR" altLang="en-US" sz="1200" u="none" strike="noStrike" dirty="0">
                          <a:effectLst/>
                        </a:rPr>
                        <a:t>미만 </a:t>
                      </a:r>
                      <a:r>
                        <a:rPr lang="en-US" altLang="ko-KR" sz="1200" u="none" strike="noStrike" dirty="0">
                          <a:effectLst/>
                        </a:rPr>
                        <a:t>: </a:t>
                      </a:r>
                      <a:r>
                        <a:rPr lang="ko-KR" altLang="en-US" sz="1200" u="none" strike="noStrike" dirty="0">
                          <a:effectLst/>
                        </a:rPr>
                        <a:t>변동 거의 없음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36000" marT="0" marB="0" anchor="ctr"/>
                </a:tc>
              </a:tr>
              <a:tr h="143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smtClean="0">
                          <a:effectLst/>
                        </a:rPr>
                        <a:t>요구되는       </a:t>
                      </a:r>
                      <a:r>
                        <a:rPr lang="en-US" sz="1200" u="none" strike="noStrike" dirty="0">
                          <a:effectLst/>
                        </a:rPr>
                        <a:t>SLA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수준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SLA Portfolio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기존 서비스와 비교하여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클라우드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서비스의 경우 가용성과 유연성은 크지만 서비스 변경요청 및 의사소통 프로세스가 달라질 수 있으므로 기존 서비스 제공 수준 대비 높은 서비스 제공 수준이 필요한 지 판단이 필요하며 서비스 제공 요구수준에 따라 단계적 전환이 필요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SLA Portfolio Level (1~5)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-1: A : Great Degree SLA (Critical Impact)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-2: B : High Degree SLA (High Impact)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-3: C : Some Degree SLA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-4: D : Minimal Degree SLA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-5: N/A : No SLA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36000" marT="0" marB="0" anchor="ctr"/>
                </a:tc>
              </a:tr>
              <a:tr h="822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보안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rtl="0" fontAlgn="ctr"/>
                      <a:r>
                        <a:rPr lang="ko-KR" altLang="en-US" sz="1200" u="none" strike="noStrike" dirty="0" smtClean="0">
                          <a:effectLst/>
                        </a:rPr>
                        <a:t>개인정보보호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저장 데이터 형식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28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업무 또는 조직에서 법률 및 기타 요건으로 사용되는 데이터 저장 위치에 대한 제약이 있는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지를 확인하고 </a:t>
                      </a:r>
                      <a:r>
                        <a:rPr lang="ko-KR" alt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클라우드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서비스 방식을 선택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u="none" strike="noStrike" dirty="0">
                          <a:effectLst/>
                        </a:rPr>
                        <a:t>데이터 보호 </a:t>
                      </a:r>
                      <a:r>
                        <a:rPr lang="en-US" altLang="ko-KR" sz="1200" u="none" strike="noStrike" dirty="0">
                          <a:effectLst/>
                        </a:rPr>
                        <a:t>(1,3,5)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-1: </a:t>
                      </a:r>
                      <a:r>
                        <a:rPr lang="ko-KR" altLang="en-US" sz="1200" u="none" strike="noStrike" dirty="0">
                          <a:effectLst/>
                        </a:rPr>
                        <a:t>기밀 데이터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대외사용자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, B2C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대상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-3: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마스킹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데이터</a:t>
                      </a:r>
                      <a:r>
                        <a:rPr lang="en-US" altLang="ko-KR" sz="12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1200" u="none" strike="noStrike" baseline="0" dirty="0" smtClean="0">
                          <a:effectLst/>
                        </a:rPr>
                        <a:t>대내사용자</a:t>
                      </a:r>
                      <a:r>
                        <a:rPr lang="en-US" altLang="ko-KR" sz="1200" u="none" strike="noStrike" baseline="0" dirty="0" smtClean="0">
                          <a:effectLst/>
                        </a:rPr>
                        <a:t>, B2B</a:t>
                      </a:r>
                      <a:r>
                        <a:rPr lang="ko-KR" altLang="en-US" sz="1200" u="none" strike="noStrike" baseline="0" dirty="0" smtClean="0">
                          <a:effectLst/>
                        </a:rPr>
                        <a:t>대상</a:t>
                      </a:r>
                      <a:r>
                        <a:rPr lang="en-US" altLang="ko-KR" sz="1200" u="none" strike="noStrike" baseline="0" dirty="0" smtClean="0">
                          <a:effectLst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-5: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민감</a:t>
                      </a:r>
                      <a:r>
                        <a:rPr lang="ko-KR" altLang="en-US" sz="1200" u="none" strike="noStrike" dirty="0">
                          <a:effectLst/>
                        </a:rPr>
                        <a:t> 정보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없음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기타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36000" marT="0" marB="0" anchor="ctr"/>
                </a:tc>
              </a:tr>
              <a:tr h="834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IT Operation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운영관리 성숙도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기존 서비스 사용자 수와 중장기적 부하에 대한 운영 관리 수준을 측정하여 운영관리에 대한 성숙도를 판단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 관리 수준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(1,3,5)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-1: </a:t>
                      </a:r>
                      <a:r>
                        <a:rPr lang="en-US" sz="1200" u="none" strike="noStrike" dirty="0" smtClean="0">
                          <a:effectLst/>
                        </a:rPr>
                        <a:t>SLA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관리 대상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: Y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-3: </a:t>
                      </a:r>
                      <a:r>
                        <a:rPr lang="en-US" sz="1200" u="none" strike="noStrike" dirty="0" smtClean="0">
                          <a:effectLst/>
                        </a:rPr>
                        <a:t>SLA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관리 대상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: N, Refresh</a:t>
                      </a:r>
                      <a:r>
                        <a:rPr lang="en-US" altLang="ko-KR" sz="1200" u="none" strike="noStrike" baseline="0" dirty="0" smtClean="0">
                          <a:effectLst/>
                        </a:rPr>
                        <a:t> year (1~2)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-5: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SLA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관리 대상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: N, Refresh year (3~5)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4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[Backup] </a:t>
            </a:r>
            <a:r>
              <a:rPr lang="ko-KR" altLang="en-US" dirty="0" err="1"/>
              <a:t>클라우드</a:t>
            </a:r>
            <a:r>
              <a:rPr lang="ko-KR" altLang="en-US" dirty="0"/>
              <a:t> 적합성 평가 기준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 </a:t>
            </a:r>
            <a:r>
              <a:rPr lang="ko-KR" altLang="en-US" dirty="0"/>
              <a:t>적합도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69110"/>
              </p:ext>
            </p:extLst>
          </p:nvPr>
        </p:nvGraphicFramePr>
        <p:xfrm>
          <a:off x="273049" y="620701"/>
          <a:ext cx="9504487" cy="59766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1519"/>
                <a:gridCol w="1341675"/>
                <a:gridCol w="1250613"/>
                <a:gridCol w="2880320"/>
                <a:gridCol w="3240360"/>
              </a:tblGrid>
              <a:tr h="3600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</a:rPr>
                        <a:t>구분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 err="1">
                          <a:effectLst/>
                        </a:rPr>
                        <a:t>기준항목</a:t>
                      </a:r>
                      <a:r>
                        <a:rPr lang="ko-KR" altLang="en-US" sz="1200" b="1" u="none" strike="noStrike" baseline="30000" dirty="0" err="1">
                          <a:effectLst/>
                        </a:rPr>
                        <a:t>주</a:t>
                      </a:r>
                      <a:r>
                        <a:rPr lang="en-US" altLang="ko-KR" sz="1200" b="1" u="none" strike="noStrike" baseline="30000" dirty="0">
                          <a:effectLst/>
                        </a:rPr>
                        <a:t>1)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</a:rPr>
                        <a:t>평가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상세설명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 smtClean="0">
                          <a:effectLst/>
                        </a:rPr>
                        <a:t>측정방법</a:t>
                      </a:r>
                      <a:r>
                        <a:rPr lang="en-US" altLang="ko-KR" sz="1200" b="1" u="none" strike="noStrike" dirty="0" smtClean="0">
                          <a:effectLst/>
                        </a:rPr>
                        <a:t>(5</a:t>
                      </a:r>
                      <a:r>
                        <a:rPr lang="ko-KR" altLang="en-US" sz="1200" b="1" u="none" strike="noStrike" dirty="0" smtClean="0">
                          <a:effectLst/>
                        </a:rPr>
                        <a:t>점 척도</a:t>
                      </a:r>
                      <a:r>
                        <a:rPr lang="en-US" altLang="ko-KR" sz="1200" b="1" u="none" strike="noStrike" dirty="0" smtClean="0">
                          <a:effectLst/>
                        </a:rPr>
                        <a:t>, 1:weak 5: strong)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3771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시스템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  </a:t>
                      </a:r>
                      <a:r>
                        <a:rPr lang="ko-KR" altLang="en-US" sz="1200" dirty="0" smtClean="0"/>
                        <a:t>적합도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smtClean="0">
                          <a:effectLst/>
                        </a:rPr>
                        <a:t>연계복잡도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smtClean="0">
                          <a:effectLst/>
                        </a:rPr>
                        <a:t>서버 용도에 따른</a:t>
                      </a:r>
                      <a:r>
                        <a:rPr lang="ko-KR" altLang="en-US" sz="1200" u="none" strike="noStrike" baseline="0" dirty="0" smtClean="0">
                          <a:effectLst/>
                        </a:rPr>
                        <a:t> 유연성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기존 서비스가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관계형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DB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구조에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복수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노드로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구성되어 있는 경우 한계가 존재하며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노드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수 증가에 따라 여러 형태 성능 저하와 복잡성이 높아지므로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비공유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분산 형 구조로 수평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병렬 확장이 가능한 서버를 우선적으로 전환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u="none" strike="noStrike" dirty="0">
                          <a:effectLst/>
                        </a:rPr>
                        <a:t>외부 연계 표준화 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1~5)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-1: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기타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(DHCP, Firewall, Domain Controller)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28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-2: </a:t>
                      </a:r>
                      <a:r>
                        <a:rPr lang="en-US" altLang="ko-KR" sz="1200" u="none" strike="noStrike" dirty="0" err="1" smtClean="0">
                          <a:effectLst/>
                        </a:rPr>
                        <a:t>Ap+DB+WEB+backup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 Master Server, HA(Y)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28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-3: </a:t>
                      </a:r>
                      <a:r>
                        <a:rPr lang="en-US" altLang="ko-KR" sz="1200" u="none" strike="noStrike" dirty="0" err="1" smtClean="0">
                          <a:effectLst/>
                        </a:rPr>
                        <a:t>Ap+DB+WEB+backup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 Master Server, HA(N)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-4: </a:t>
                      </a:r>
                      <a:r>
                        <a:rPr lang="en-US" altLang="ko-KR" sz="1200" u="none" strike="noStrike" dirty="0" err="1" smtClean="0">
                          <a:effectLst/>
                        </a:rPr>
                        <a:t>FileServer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-5: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Host Server, Management Server, VDI, all(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개발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_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테스트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</a:tr>
              <a:tr h="1137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시스템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rtl="0" fontAlgn="ctr"/>
                      <a:r>
                        <a:rPr lang="ko-KR" altLang="en-US" sz="1200" u="none" strike="noStrike" dirty="0" smtClean="0">
                          <a:effectLst/>
                        </a:rPr>
                        <a:t>잔존가치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내용 연수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200" u="none" strike="noStrike" dirty="0" smtClean="0">
                          <a:effectLst/>
                        </a:rPr>
                      </a:br>
                      <a:r>
                        <a:rPr lang="en-US" altLang="ko-KR" sz="1200" u="none" strike="noStrike" dirty="0" smtClean="0">
                          <a:effectLst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</a:rPr>
                        <a:t>Refresh Year)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기존 서비스를 위해 도입되었던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HW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및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SW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폐기 및 매몰이 발생할 수 있으므로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내구연한을 검토하여 단계적 </a:t>
                      </a:r>
                      <a:r>
                        <a:rPr lang="ko-KR" alt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클라우드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이전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기존 시스템 폐기 또는 재활용을 통한 전면 도입 등 전략이 필요함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Refresh </a:t>
                      </a:r>
                      <a:r>
                        <a:rPr lang="ko-KR" altLang="en-US" sz="1200" u="none" strike="noStrike" dirty="0">
                          <a:effectLst/>
                        </a:rPr>
                        <a:t>주기 </a:t>
                      </a:r>
                      <a:r>
                        <a:rPr lang="en-US" altLang="ko-KR" sz="1200" u="none" strike="noStrike" dirty="0">
                          <a:effectLst/>
                        </a:rPr>
                        <a:t>(1~5)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-1: 5 :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잔존년수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-2: 4 :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잔존년수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-3: 3 :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잔존년수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-4: 2 :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잔존년수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l" rtl="0" fontAlgn="ctr"/>
                      <a:r>
                        <a:rPr lang="en-US" altLang="ko-KR" sz="1200" u="none" strike="noStrike" dirty="0">
                          <a:effectLst/>
                        </a:rPr>
                        <a:t>-5:  1 : </a:t>
                      </a:r>
                      <a:r>
                        <a:rPr lang="ko-KR" altLang="en-US" sz="1200" u="none" strike="noStrike" dirty="0">
                          <a:effectLst/>
                        </a:rPr>
                        <a:t>올해 교체 대상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118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smtClean="0">
                          <a:effectLst/>
                        </a:rPr>
                        <a:t>표준화 등을 통한상호호환성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SW (O/S, Middleware </a:t>
                      </a:r>
                      <a:r>
                        <a:rPr lang="ko-KR" altLang="en-US" sz="1200" u="none" strike="noStrike" dirty="0">
                          <a:effectLst/>
                        </a:rPr>
                        <a:t>등</a:t>
                      </a:r>
                      <a:r>
                        <a:rPr lang="en-US" altLang="ko-KR" sz="1200" u="none" strike="noStrike" dirty="0">
                          <a:effectLst/>
                        </a:rPr>
                        <a:t>) </a:t>
                      </a:r>
                      <a:r>
                        <a:rPr lang="en-US" sz="1200" u="none" strike="noStrike" dirty="0">
                          <a:effectLst/>
                        </a:rPr>
                        <a:t>Spec.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SW </a:t>
                      </a:r>
                      <a:r>
                        <a:rPr lang="en-US" sz="1200" u="none" strike="noStrike" dirty="0" smtClean="0">
                          <a:effectLst/>
                        </a:rPr>
                        <a:t>Compatibility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클라우드서비스는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표준화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규격화된 자동화 관리를 지향하므로 기존 서비스를 구성하고 있는 기술 또는 솔루션이 상호호환성을 가진 표준 기술인지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표준적이고 비종속적인 기술인지를 판단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 중인 서비스 기술 또는 솔루션이 </a:t>
                      </a:r>
                      <a:r>
                        <a:rPr lang="ko-KR" alt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클라우드에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적합한 라이선스 체계를 지원하는 지도 측정되어야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Migration)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작업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(1~5)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-1: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지원종료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Windows NT 2003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appliance(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-2: U2L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적용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unix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IBM, HP)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-3: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win,linux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표준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SW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변환 또는 통합 필요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under/over),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ginux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centOS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-4: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win,linux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표준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SW Stack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동일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Windows 2008 R2, (RHEL)Linux 6.X, MS-SQL 2008, Oracle 11g, IIS 7.0,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4.x, JEUS 7.0)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-5: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가상화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Vmware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XEN)</a:t>
                      </a:r>
                    </a:p>
                  </a:txBody>
                  <a:tcPr marL="9525" marR="9525" marT="9525" marB="0" anchor="ctr"/>
                </a:tc>
              </a:tr>
              <a:tr h="1080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가상화 수준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가상화 적용 유무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기존 서비스의 기술 구조가 확장이 가능한 구조인지에 대해 측정하여 이미 가상화가 되어 있거나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독립적 수평확장이 가능한 경우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인지 그렇지 않은지에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따라 단계적 전환 검토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가상화적용유무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(Y/N)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-1: N(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unix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Blade Server)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-3: N(x86)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-5: Y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637304" y="6583671"/>
            <a:ext cx="5241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defTabSz="914400" fontAlgn="base" latinLnBrk="0">
              <a:lnSpc>
                <a:spcPct val="120000"/>
              </a:lnSpc>
              <a:spcAft>
                <a:spcPct val="0"/>
              </a:spcAft>
              <a:buSzPct val="100000"/>
            </a:pPr>
            <a:r>
              <a:rPr lang="ko-KR" altLang="en-US" sz="1000" dirty="0">
                <a:latin typeface="Cambria" panose="02040503050406030204" pitchFamily="18" charset="0"/>
                <a:ea typeface="맑은 고딕" pitchFamily="50" charset="-127"/>
                <a:sym typeface="Wingdings" pitchFamily="2" charset="2"/>
              </a:rPr>
              <a:t>주</a:t>
            </a: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  <a:sym typeface="Wingdings" pitchFamily="2" charset="2"/>
              </a:rPr>
              <a:t>1) </a:t>
            </a:r>
            <a:r>
              <a:rPr lang="ko-KR" altLang="en-US" sz="1000" dirty="0"/>
              <a:t>공공부문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클라우드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도입</a:t>
            </a:r>
            <a:r>
              <a:rPr lang="en-US" altLang="ko-KR" sz="1000" dirty="0"/>
              <a:t> </a:t>
            </a:r>
            <a:r>
              <a:rPr lang="ko-KR" altLang="en-US" sz="1000" dirty="0"/>
              <a:t>적합성</a:t>
            </a:r>
            <a:r>
              <a:rPr lang="en-US" altLang="ko-KR" sz="1000" dirty="0"/>
              <a:t> </a:t>
            </a:r>
            <a:r>
              <a:rPr lang="ko-KR" altLang="en-US" sz="1000" dirty="0"/>
              <a:t>자가 진단</a:t>
            </a:r>
            <a:r>
              <a:rPr lang="en-US" altLang="ko-KR" sz="1000" dirty="0"/>
              <a:t> </a:t>
            </a:r>
            <a:r>
              <a:rPr lang="ko-KR" altLang="en-US" sz="1000" dirty="0"/>
              <a:t>지침</a:t>
            </a:r>
            <a:r>
              <a:rPr lang="en-US" altLang="ko-KR" sz="1000" dirty="0"/>
              <a:t>  (TTAK-10.0707) </a:t>
            </a:r>
            <a:r>
              <a:rPr lang="ko-KR" altLang="en-US" sz="1000" dirty="0"/>
              <a:t>참조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98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25252" y="1988840"/>
            <a:ext cx="7391797" cy="4450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65031" y="260648"/>
            <a:ext cx="6074961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Table of Contents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190405" y="980728"/>
            <a:ext cx="7371107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>
                <a:latin typeface="+mn-ea"/>
              </a:rPr>
              <a:t>관계사 </a:t>
            </a:r>
            <a:r>
              <a:rPr lang="en-US" altLang="ko-KR" sz="1600" b="1" dirty="0" smtClean="0">
                <a:latin typeface="+mn-ea"/>
              </a:rPr>
              <a:t>Infra </a:t>
            </a:r>
            <a:r>
              <a:rPr lang="ko-KR" altLang="en-US" sz="1600" b="1" dirty="0" err="1" smtClean="0">
                <a:latin typeface="+mn-ea"/>
              </a:rPr>
              <a:t>클라우드</a:t>
            </a:r>
            <a:r>
              <a:rPr lang="ko-KR" altLang="en-US" sz="1600" b="1" dirty="0" smtClean="0">
                <a:latin typeface="+mn-ea"/>
              </a:rPr>
              <a:t> 전환 대상 </a:t>
            </a:r>
            <a:r>
              <a:rPr lang="ko-KR" altLang="en-US" sz="1600" b="1" dirty="0">
                <a:latin typeface="+mn-ea"/>
              </a:rPr>
              <a:t>선정 </a:t>
            </a:r>
            <a:endParaRPr lang="en-US" altLang="ko-KR" sz="1600" b="1" dirty="0" smtClean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+mn-ea"/>
              </a:rPr>
              <a:t>관계사 </a:t>
            </a:r>
            <a:r>
              <a:rPr lang="en-US" altLang="ko-KR" sz="1400" b="1" dirty="0">
                <a:latin typeface="+mn-ea"/>
              </a:rPr>
              <a:t>Infra </a:t>
            </a:r>
            <a:r>
              <a:rPr lang="ko-KR" altLang="en-US" sz="1400" b="1" dirty="0" smtClean="0">
                <a:latin typeface="+mn-ea"/>
              </a:rPr>
              <a:t>현황 </a:t>
            </a:r>
            <a:r>
              <a:rPr lang="ko-KR" altLang="en-US" sz="1400" b="1" dirty="0">
                <a:latin typeface="+mn-ea"/>
              </a:rPr>
              <a:t>분석 대상 및 선정 </a:t>
            </a:r>
            <a:r>
              <a:rPr lang="ko-KR" altLang="en-US" sz="1400" b="1" dirty="0" smtClean="0">
                <a:latin typeface="+mn-ea"/>
              </a:rPr>
              <a:t>기준 </a:t>
            </a:r>
            <a:endParaRPr lang="en-US" altLang="ko-KR" sz="1400" b="1" dirty="0" smtClean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</a:rPr>
              <a:t>관계사 </a:t>
            </a:r>
            <a:r>
              <a:rPr lang="en-US" altLang="ko-KR" sz="1400" b="1" dirty="0">
                <a:latin typeface="+mn-ea"/>
              </a:rPr>
              <a:t>Infra </a:t>
            </a:r>
            <a:r>
              <a:rPr lang="ko-KR" altLang="en-US" sz="1400" b="1" dirty="0" err="1">
                <a:latin typeface="+mn-ea"/>
              </a:rPr>
              <a:t>클라우드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전환 대상 </a:t>
            </a:r>
            <a:r>
              <a:rPr lang="ko-KR" altLang="en-US" sz="1400" b="1" dirty="0">
                <a:latin typeface="+mn-ea"/>
              </a:rPr>
              <a:t>선정 </a:t>
            </a:r>
            <a:r>
              <a:rPr lang="ko-KR" altLang="en-US" sz="1400" b="1" dirty="0" smtClean="0">
                <a:latin typeface="+mn-ea"/>
              </a:rPr>
              <a:t>결과</a:t>
            </a:r>
            <a:endParaRPr lang="en-US" altLang="ko-KR" sz="1400" b="1" dirty="0">
              <a:latin typeface="+mn-ea"/>
            </a:endParaRPr>
          </a:p>
          <a:p>
            <a:pPr marL="266700" indent="-2667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+mn-ea"/>
              </a:rPr>
              <a:t>관계사 </a:t>
            </a:r>
            <a:r>
              <a:rPr lang="en-US" altLang="ko-KR" sz="1600" b="1" dirty="0" smtClean="0">
                <a:latin typeface="+mn-ea"/>
              </a:rPr>
              <a:t>Infra </a:t>
            </a:r>
            <a:r>
              <a:rPr lang="ko-KR" altLang="en-US" sz="1600" b="1" dirty="0" err="1" smtClean="0">
                <a:latin typeface="+mn-ea"/>
              </a:rPr>
              <a:t>클라우드</a:t>
            </a:r>
            <a:r>
              <a:rPr lang="ko-KR" altLang="en-US" sz="1600" b="1" dirty="0" smtClean="0">
                <a:latin typeface="+mn-ea"/>
              </a:rPr>
              <a:t> 구축 방안</a:t>
            </a:r>
            <a:endParaRPr lang="en-US" altLang="ko-KR" sz="1600" b="1" dirty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latin typeface="+mn-ea"/>
              </a:rPr>
              <a:t>SK C&amp;C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클라우드</a:t>
            </a:r>
            <a:r>
              <a:rPr lang="ko-KR" altLang="en-US" sz="1400" b="1" dirty="0">
                <a:latin typeface="+mn-ea"/>
              </a:rPr>
              <a:t> 컴퓨팅  참조 아키텍처 </a:t>
            </a:r>
            <a:endParaRPr lang="en-US" altLang="ko-KR" sz="1400" b="1" dirty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</a:rPr>
              <a:t>관계사 </a:t>
            </a:r>
            <a:r>
              <a:rPr lang="en-US" altLang="ko-KR" sz="1400" b="1" dirty="0">
                <a:latin typeface="+mn-ea"/>
              </a:rPr>
              <a:t>Infra </a:t>
            </a:r>
            <a:r>
              <a:rPr lang="ko-KR" altLang="en-US" sz="1400" b="1" dirty="0" err="1">
                <a:latin typeface="+mn-ea"/>
              </a:rPr>
              <a:t>클라우드</a:t>
            </a:r>
            <a:r>
              <a:rPr lang="ko-KR" altLang="en-US" sz="1400" b="1" dirty="0">
                <a:latin typeface="+mn-ea"/>
              </a:rPr>
              <a:t> 목표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아키텍처 구성 案</a:t>
            </a:r>
            <a:endParaRPr lang="en-US" altLang="ko-KR" sz="1400" b="1" dirty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+mn-ea"/>
              </a:rPr>
              <a:t>아키텍처 선정 </a:t>
            </a:r>
            <a:r>
              <a:rPr lang="en-US" altLang="ko-KR" sz="1400" b="1" dirty="0">
                <a:latin typeface="+mn-ea"/>
              </a:rPr>
              <a:t>Option </a:t>
            </a:r>
            <a:r>
              <a:rPr lang="ko-KR" altLang="en-US" sz="1400" b="1" dirty="0">
                <a:latin typeface="+mn-ea"/>
              </a:rPr>
              <a:t>비교 및 검토</a:t>
            </a:r>
            <a:endParaRPr lang="en-US" altLang="ko-KR" sz="1400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3.1. </a:t>
            </a:r>
            <a:r>
              <a:rPr lang="ko-KR" altLang="en-US" sz="1400" b="1" dirty="0" smtClean="0">
                <a:latin typeface="+mn-ea"/>
              </a:rPr>
              <a:t>가상화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선정 옵션</a:t>
            </a:r>
            <a:endParaRPr lang="en-US" altLang="ko-KR" sz="1400" b="1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smtClean="0">
                <a:latin typeface="+mn-ea"/>
              </a:rPr>
              <a:t>3.2. Orchestration </a:t>
            </a:r>
            <a:r>
              <a:rPr lang="ko-KR" altLang="en-US" sz="1400" b="1" dirty="0">
                <a:latin typeface="+mn-ea"/>
              </a:rPr>
              <a:t>선정 옵션</a:t>
            </a:r>
            <a:endParaRPr lang="en-US" altLang="ko-KR" sz="1400" b="1" dirty="0">
              <a:latin typeface="+mn-ea"/>
            </a:endParaRPr>
          </a:p>
          <a:p>
            <a:pPr marL="266700" indent="-2667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>
                <a:latin typeface="+mn-ea"/>
              </a:rPr>
              <a:t>  관계사 </a:t>
            </a:r>
            <a:r>
              <a:rPr lang="en-US" altLang="ko-KR" sz="1600" b="1" dirty="0">
                <a:latin typeface="+mn-ea"/>
              </a:rPr>
              <a:t>Infra </a:t>
            </a:r>
            <a:r>
              <a:rPr lang="ko-KR" altLang="en-US" sz="1600" b="1" dirty="0" err="1">
                <a:latin typeface="+mn-ea"/>
              </a:rPr>
              <a:t>클라우드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Migration </a:t>
            </a:r>
            <a:r>
              <a:rPr lang="ko-KR" altLang="en-US" sz="1600" b="1" dirty="0">
                <a:latin typeface="+mn-ea"/>
              </a:rPr>
              <a:t>방안</a:t>
            </a:r>
            <a:endParaRPr lang="en-US" altLang="ko-KR" sz="1600" b="1" dirty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</a:rPr>
              <a:t>전환 대상 상세 분석</a:t>
            </a:r>
            <a:endParaRPr lang="en-US" altLang="ko-KR" sz="1400" b="1" dirty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latin typeface="+mn-ea"/>
              </a:rPr>
              <a:t>Migration </a:t>
            </a:r>
            <a:r>
              <a:rPr lang="ko-KR" altLang="en-US" sz="1400" b="1" dirty="0" smtClean="0">
                <a:latin typeface="+mn-ea"/>
              </a:rPr>
              <a:t>수행 계획</a:t>
            </a:r>
            <a:r>
              <a:rPr lang="en-US" altLang="ko-KR" sz="1400" b="1" dirty="0" smtClean="0">
                <a:latin typeface="+mn-ea"/>
              </a:rPr>
              <a:t> </a:t>
            </a:r>
            <a:endParaRPr lang="en-US" altLang="ko-KR" sz="1400" b="1" dirty="0">
              <a:latin typeface="+mn-ea"/>
            </a:endParaRPr>
          </a:p>
          <a:p>
            <a:pPr marL="266700" indent="-2667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600" b="1" dirty="0">
                <a:latin typeface="+mn-ea"/>
              </a:rPr>
              <a:t>  </a:t>
            </a:r>
            <a:r>
              <a:rPr lang="ko-KR" altLang="en-US" sz="1600" b="1" dirty="0" err="1">
                <a:latin typeface="+mn-ea"/>
              </a:rPr>
              <a:t>클라우드</a:t>
            </a:r>
            <a:r>
              <a:rPr lang="ko-KR" altLang="en-US" sz="1600" b="1" dirty="0">
                <a:latin typeface="+mn-ea"/>
              </a:rPr>
              <a:t> 도입 기대 효과 </a:t>
            </a:r>
            <a:endParaRPr lang="en-US" altLang="ko-KR" sz="1600" b="1" dirty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</a:rPr>
              <a:t>비용 절감 효과 </a:t>
            </a:r>
            <a:endParaRPr lang="en-US" altLang="ko-KR" sz="1400" b="1" dirty="0" smtClean="0">
              <a:latin typeface="+mn-ea"/>
            </a:endParaRPr>
          </a:p>
          <a:p>
            <a:pPr marL="800044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</a:rPr>
              <a:t>비용 분석 상세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36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128588" y="188640"/>
            <a:ext cx="9648825" cy="360040"/>
          </a:xfrm>
        </p:spPr>
        <p:txBody>
          <a:bodyPr/>
          <a:lstStyle/>
          <a:p>
            <a:pPr defTabSz="861695"/>
            <a:r>
              <a:rPr lang="en-US" altLang="ko-KR" dirty="0" smtClean="0"/>
              <a:t>1. SK </a:t>
            </a:r>
            <a:r>
              <a:rPr lang="en-US" altLang="ko-KR" dirty="0"/>
              <a:t>C&amp;C</a:t>
            </a:r>
            <a:r>
              <a:rPr lang="ko-KR" altLang="en-US" dirty="0"/>
              <a:t> </a:t>
            </a:r>
            <a:r>
              <a:rPr kumimoji="1" lang="ko-KR" altLang="en-US" kern="100" dirty="0" err="1">
                <a:solidFill>
                  <a:srgbClr val="000000"/>
                </a:solidFill>
                <a:cs typeface="Times New Roman"/>
              </a:rPr>
              <a:t>클라우드</a:t>
            </a:r>
            <a:r>
              <a:rPr kumimoji="1" lang="ko-KR" altLang="en-US" kern="1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ko-KR" altLang="en-US" dirty="0" smtClean="0"/>
              <a:t>컴퓨팅  </a:t>
            </a:r>
            <a:r>
              <a:rPr lang="ko-KR" altLang="en-US" dirty="0" smtClean="0">
                <a:ea typeface="맑은 고딕" pitchFamily="50" charset="-127"/>
              </a:rPr>
              <a:t>참조 </a:t>
            </a:r>
            <a:r>
              <a:rPr lang="ko-KR" altLang="en-US" dirty="0">
                <a:ea typeface="맑은 고딕" pitchFamily="50" charset="-127"/>
              </a:rPr>
              <a:t>아키텍처 </a:t>
            </a:r>
            <a:endParaRPr lang="ko-KR" altLang="en-US" baseline="30000" dirty="0">
              <a:ea typeface="맑은 고딕" pitchFamily="50" charset="-127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당사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컴퓨팅 표준</a:t>
            </a:r>
            <a:r>
              <a:rPr kumimoji="1" lang="ko-KR" altLang="en-US" sz="14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참조 아키텍처는 다음과 같이 구성</a:t>
            </a:r>
            <a:r>
              <a:rPr lang="en-US" altLang="ko-KR" sz="1500" dirty="0" smtClean="0">
                <a:latin typeface="Cambria" panose="02040503050406030204" pitchFamily="18" charset="0"/>
              </a:rPr>
              <a:t>(1</a:t>
            </a:r>
            <a:r>
              <a:rPr lang="ko-KR" altLang="en-US" sz="1500" dirty="0" smtClean="0">
                <a:latin typeface="Cambria" panose="02040503050406030204" pitchFamily="18" charset="0"/>
              </a:rPr>
              <a:t>안</a:t>
            </a:r>
            <a:r>
              <a:rPr lang="en-US" altLang="ko-KR" sz="1500" dirty="0" smtClean="0">
                <a:latin typeface="Cambria" panose="02040503050406030204" pitchFamily="18" charset="0"/>
              </a:rPr>
              <a:t>)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73050" y="1387347"/>
            <a:ext cx="9359900" cy="33855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SK C&amp;C </a:t>
            </a:r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 컴퓨팅 표준 참조 </a:t>
            </a:r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아키텍처 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528298" y="3113684"/>
            <a:ext cx="3465683" cy="22576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kumimoji="1" lang="ko-KR" altLang="en-US" sz="1200" b="1" kern="100" dirty="0" err="1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클라우드</a:t>
            </a:r>
            <a:r>
              <a:rPr kumimoji="1" lang="ko-KR" altLang="en-US" sz="1200" b="1" kern="100" dirty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서비스</a:t>
            </a:r>
            <a:r>
              <a:rPr kumimoji="1" lang="en-US" altLang="ko-KR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관리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307444" y="4761678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빌링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675280" y="3357218"/>
            <a:ext cx="1538276" cy="2378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 운영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677859" y="4761678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장애관리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677859" y="3911808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백업관</a:t>
            </a: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4677859" y="5052282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SLA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675280" y="3634513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구성관리</a:t>
            </a: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677859" y="4477521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용량관리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307444" y="3357218"/>
            <a:ext cx="1538276" cy="2378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 제공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307444" y="3634513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서비스카탈로그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307444" y="3911808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서비스요청관리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307444" y="4477521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미터링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677859" y="4189103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자원관리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307444" y="4189103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서비스템플릿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307445" y="5052282"/>
            <a:ext cx="1538276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Pricing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9911" y="2471735"/>
            <a:ext cx="9363610" cy="5741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서비스 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>
              <a:lnSpc>
                <a:spcPct val="90000"/>
              </a:lnSpc>
            </a:pP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16357" y="2747961"/>
            <a:ext cx="2055600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IaaS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35741" y="2747961"/>
            <a:ext cx="2055600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PaaS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55125" y="2747961"/>
            <a:ext cx="2055600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SaaS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374509" y="2747961"/>
            <a:ext cx="2055600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..</a:t>
            </a:r>
            <a:r>
              <a:rPr lang="en-US" altLang="ko-KR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aaS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69911" y="1838525"/>
            <a:ext cx="9363610" cy="56711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포탈 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6357" y="2100314"/>
            <a:ext cx="2726757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사용자 포탈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03356" y="2100314"/>
            <a:ext cx="2726753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개발자 포탈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559858" y="2100314"/>
            <a:ext cx="2726753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관리자 포탈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69911" y="5427541"/>
            <a:ext cx="9363610" cy="5337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가상화</a:t>
            </a: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16357" y="5671100"/>
            <a:ext cx="2726757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Server </a:t>
            </a: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가상화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6703356" y="5671100"/>
            <a:ext cx="2726753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Network </a:t>
            </a: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가상화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631936" y="5671100"/>
            <a:ext cx="2726753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Storage </a:t>
            </a: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가상화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69911" y="6027390"/>
            <a:ext cx="9363610" cy="5702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물리</a:t>
            </a: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시스템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16357" y="6284824"/>
            <a:ext cx="2726757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Server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703356" y="6284824"/>
            <a:ext cx="2726753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Network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1936" y="6284824"/>
            <a:ext cx="2726753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Storage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050384" y="188640"/>
            <a:ext cx="272702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8071116" y="3102798"/>
            <a:ext cx="1565718" cy="22576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보안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11968" y="3791172"/>
            <a:ext cx="1284014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데이터 보안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211968" y="4211542"/>
            <a:ext cx="1284014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네트워크 보안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211968" y="4631912"/>
            <a:ext cx="1284014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인증</a:t>
            </a:r>
            <a:r>
              <a:rPr lang="en-US" altLang="ko-KR" sz="12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 </a:t>
            </a:r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및 권한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211968" y="5052282"/>
            <a:ext cx="1284014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접근통</a:t>
            </a:r>
            <a:r>
              <a:rPr lang="ko-KR" altLang="en-US" sz="12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211968" y="3370802"/>
            <a:ext cx="1284014" cy="2378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200" spc="-1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서버 보안</a:t>
            </a:r>
            <a:endParaRPr lang="ko-KR" altLang="en-US" sz="1200" spc="-1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72480" y="3799501"/>
            <a:ext cx="4167277" cy="6529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Orchestration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72480" y="4518567"/>
            <a:ext cx="4167277" cy="842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프로비저닝</a:t>
            </a: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16040" y="4746916"/>
            <a:ext cx="1871544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서버</a:t>
            </a:r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프로비저닝</a:t>
            </a: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(</a:t>
            </a:r>
            <a:r>
              <a:rPr lang="en-US" altLang="ko-KR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VM,OS)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427036" y="4746916"/>
            <a:ext cx="1871544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스토리지 </a:t>
            </a:r>
            <a:r>
              <a:rPr lang="ko-KR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프로비저닝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6040" y="5049683"/>
            <a:ext cx="1871544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네트워크  </a:t>
            </a:r>
            <a:r>
              <a:rPr lang="ko-KR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프로비저닝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427036" y="5049683"/>
            <a:ext cx="1871544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어플리케이션 </a:t>
            </a:r>
            <a:r>
              <a:rPr lang="ko-KR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프로비저닝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16040" y="4118342"/>
            <a:ext cx="1162082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워크플로우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2480" y="3111947"/>
            <a:ext cx="4167277" cy="621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연계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 </a:t>
            </a:r>
            <a:r>
              <a:rPr kumimoji="1" lang="ko-KR" altLang="en-US" sz="1200" b="1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계층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6040" y="3418888"/>
            <a:ext cx="1871544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레거시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연계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38676" y="3418888"/>
            <a:ext cx="1871544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외부 연계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76270" y="4118342"/>
            <a:ext cx="1162082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워크로드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36498" y="4118342"/>
            <a:ext cx="1162082" cy="265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패</a:t>
            </a: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턴</a:t>
            </a:r>
          </a:p>
        </p:txBody>
      </p:sp>
    </p:spTree>
    <p:extLst>
      <p:ext uri="{BB962C8B-B14F-4D97-AF65-F5344CB8AC3E}">
        <p14:creationId xmlns:p14="http://schemas.microsoft.com/office/powerpoint/2010/main" val="10521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128588" y="188640"/>
            <a:ext cx="9648825" cy="360040"/>
          </a:xfrm>
        </p:spPr>
        <p:txBody>
          <a:bodyPr/>
          <a:lstStyle/>
          <a:p>
            <a:pPr defTabSz="861695"/>
            <a:r>
              <a:rPr lang="en-US" altLang="ko-KR" dirty="0" smtClean="0"/>
              <a:t>1. SK </a:t>
            </a:r>
            <a:r>
              <a:rPr lang="en-US" altLang="ko-KR" dirty="0"/>
              <a:t>C&amp;C</a:t>
            </a:r>
            <a:r>
              <a:rPr lang="ko-KR" altLang="en-US" dirty="0"/>
              <a:t> </a:t>
            </a:r>
            <a:r>
              <a:rPr kumimoji="1" lang="ko-KR" altLang="en-US" kern="100" dirty="0" err="1">
                <a:solidFill>
                  <a:srgbClr val="000000"/>
                </a:solidFill>
                <a:cs typeface="Times New Roman"/>
              </a:rPr>
              <a:t>클라우드</a:t>
            </a:r>
            <a:r>
              <a:rPr kumimoji="1" lang="ko-KR" altLang="en-US" kern="1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ko-KR" altLang="en-US" dirty="0" smtClean="0"/>
              <a:t>컴퓨팅  </a:t>
            </a:r>
            <a:r>
              <a:rPr lang="ko-KR" altLang="en-US" dirty="0" smtClean="0">
                <a:ea typeface="맑은 고딕" pitchFamily="50" charset="-127"/>
              </a:rPr>
              <a:t>참조 </a:t>
            </a:r>
            <a:r>
              <a:rPr lang="ko-KR" altLang="en-US" dirty="0">
                <a:ea typeface="맑은 고딕" pitchFamily="50" charset="-127"/>
              </a:rPr>
              <a:t>아키텍처 </a:t>
            </a:r>
            <a:endParaRPr lang="ko-KR" altLang="en-US" baseline="30000" dirty="0">
              <a:ea typeface="맑은 고딕" pitchFamily="50" charset="-127"/>
            </a:endParaRPr>
          </a:p>
        </p:txBody>
      </p:sp>
      <p:sp>
        <p:nvSpPr>
          <p:cNvPr id="124" name="텍스트 개체 틀 21"/>
          <p:cNvSpPr txBox="1">
            <a:spLocks/>
          </p:cNvSpPr>
          <p:nvPr/>
        </p:nvSpPr>
        <p:spPr bwMode="auto">
          <a:xfrm>
            <a:off x="281786" y="548680"/>
            <a:ext cx="9351164" cy="736337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t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Cambria" panose="02040503050406030204" pitchFamily="18" charset="0"/>
              </a:rPr>
              <a:t>당사 </a:t>
            </a:r>
            <a:r>
              <a:rPr lang="ko-KR" altLang="en-US" sz="1500" dirty="0" err="1" smtClean="0">
                <a:latin typeface="Cambria" panose="02040503050406030204" pitchFamily="18" charset="0"/>
              </a:rPr>
              <a:t>클라우드</a:t>
            </a:r>
            <a:r>
              <a:rPr lang="ko-KR" altLang="en-US" sz="1500" dirty="0" smtClean="0">
                <a:latin typeface="Cambria" panose="02040503050406030204" pitchFamily="18" charset="0"/>
              </a:rPr>
              <a:t> 컴퓨팅 표준</a:t>
            </a:r>
            <a:r>
              <a:rPr kumimoji="1" lang="ko-KR" altLang="en-US" sz="1400" kern="1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lang="ko-KR" altLang="en-US" sz="1500" dirty="0" smtClean="0">
                <a:latin typeface="Cambria" panose="02040503050406030204" pitchFamily="18" charset="0"/>
              </a:rPr>
              <a:t>참조 아키텍처는 다음과 같이 구성 </a:t>
            </a:r>
            <a:r>
              <a:rPr lang="en-US" altLang="ko-KR" sz="1500" dirty="0" smtClean="0">
                <a:latin typeface="Cambria" panose="02040503050406030204" pitchFamily="18" charset="0"/>
              </a:rPr>
              <a:t>(2</a:t>
            </a:r>
            <a:r>
              <a:rPr lang="ko-KR" altLang="en-US" sz="1500" dirty="0" smtClean="0">
                <a:latin typeface="Cambria" panose="02040503050406030204" pitchFamily="18" charset="0"/>
              </a:rPr>
              <a:t>안</a:t>
            </a:r>
            <a:r>
              <a:rPr lang="en-US" altLang="ko-KR" sz="1500" dirty="0" smtClean="0">
                <a:latin typeface="Cambria" panose="02040503050406030204" pitchFamily="18" charset="0"/>
              </a:rPr>
              <a:t>) </a:t>
            </a:r>
            <a:endParaRPr lang="ko-KR" altLang="en-US" sz="1500" dirty="0">
              <a:latin typeface="Cambria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73050" y="1387347"/>
            <a:ext cx="9359900" cy="33855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SK C&amp;C </a:t>
            </a:r>
            <a:r>
              <a:rPr lang="ko-KR" altLang="en-US" sz="1200" b="1" dirty="0" err="1" smtClean="0">
                <a:latin typeface="Cambria" panose="02040503050406030204" pitchFamily="18" charset="0"/>
                <a:ea typeface="맑은 고딕" pitchFamily="50" charset="-127"/>
              </a:rPr>
              <a:t>클라우드</a:t>
            </a:r>
            <a:r>
              <a:rPr lang="ko-KR" altLang="en-US" sz="1200" b="1" dirty="0" smtClean="0">
                <a:latin typeface="Cambria" panose="02040503050406030204" pitchFamily="18" charset="0"/>
                <a:ea typeface="맑은 고딕" pitchFamily="50" charset="-127"/>
              </a:rPr>
              <a:t> 컴퓨팅 표준 참조 </a:t>
            </a:r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아키텍처 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7050384" y="188640"/>
            <a:ext cx="272702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200" b="1" dirty="0">
                <a:latin typeface="+mn-ea"/>
              </a:rPr>
              <a:t>관계사 </a:t>
            </a:r>
            <a:r>
              <a:rPr lang="en-US" altLang="ko-KR" sz="1200" b="1" dirty="0">
                <a:latin typeface="+mn-ea"/>
              </a:rPr>
              <a:t>Infra </a:t>
            </a:r>
            <a:r>
              <a:rPr lang="ko-KR" altLang="en-US" sz="1200" b="1" dirty="0" err="1">
                <a:latin typeface="+mn-ea"/>
              </a:rPr>
              <a:t>클라우드</a:t>
            </a:r>
            <a:r>
              <a:rPr lang="ko-KR" altLang="en-US" sz="1200" b="1" dirty="0">
                <a:latin typeface="+mn-ea"/>
              </a:rPr>
              <a:t> 구축 방안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69911" y="1844675"/>
            <a:ext cx="9363610" cy="4738655"/>
            <a:chOff x="269911" y="2097149"/>
            <a:chExt cx="9363610" cy="4486181"/>
          </a:xfrm>
        </p:grpSpPr>
        <p:grpSp>
          <p:nvGrpSpPr>
            <p:cNvPr id="14" name="그룹 13"/>
            <p:cNvGrpSpPr/>
            <p:nvPr/>
          </p:nvGrpSpPr>
          <p:grpSpPr>
            <a:xfrm>
              <a:off x="7332704" y="3202408"/>
              <a:ext cx="2300246" cy="1244974"/>
              <a:chOff x="7332704" y="2939236"/>
              <a:chExt cx="2300246" cy="1514968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7332704" y="2939236"/>
                <a:ext cx="2300246" cy="15149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ko-KR" altLang="en-US" sz="12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보안</a:t>
                </a:r>
                <a:endPara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7539634" y="3421764"/>
                <a:ext cx="1886386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ko-KR" altLang="en-US" sz="1000" spc="-1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데이터 보안</a:t>
                </a:r>
                <a:endParaRPr lang="ko-KR" altLang="en-US" sz="1000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539634" y="3675913"/>
                <a:ext cx="1886386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ko-KR" altLang="en-US" sz="1000" spc="-1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네트워크 보안</a:t>
                </a:r>
                <a:endParaRPr lang="ko-KR" altLang="en-US" sz="1000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539634" y="3930061"/>
                <a:ext cx="1886386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ko-KR" altLang="en-US" sz="1000" spc="-1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인증</a:t>
                </a:r>
                <a:r>
                  <a:rPr lang="en-US" altLang="ko-KR" sz="1000" spc="-100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  </a:t>
                </a:r>
                <a:r>
                  <a:rPr lang="ko-KR" altLang="en-US" sz="1000" spc="-1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및 권한</a:t>
                </a:r>
                <a:endParaRPr lang="ko-KR" altLang="en-US" sz="1000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539634" y="4184210"/>
                <a:ext cx="1886386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ko-KR" altLang="en-US" sz="1000" spc="-1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접근통</a:t>
                </a:r>
                <a:r>
                  <a:rPr lang="ko-KR" altLang="en-US" sz="1000" spc="-100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제</a:t>
                </a: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7539634" y="3158806"/>
                <a:ext cx="1886386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/>
                <a:r>
                  <a:rPr lang="ko-KR" altLang="en-US" sz="1000" spc="-1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서버 보안</a:t>
                </a:r>
                <a:endParaRPr lang="ko-KR" altLang="en-US" sz="1000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272480" y="3170513"/>
              <a:ext cx="2241281" cy="12768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연계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 </a:t>
              </a:r>
              <a:r>
                <a:rPr kumimoji="1" lang="ko-KR" altLang="en-US" sz="1200" b="1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계층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18768" y="3421977"/>
              <a:ext cx="1993805" cy="4767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레거시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연계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19091" y="3935143"/>
              <a:ext cx="1993805" cy="4740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외부 연계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69911" y="5578647"/>
              <a:ext cx="9363610" cy="46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가상화</a:t>
              </a:r>
              <a:r>
                <a:rPr lang="en-US" altLang="ko-KR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kumimoji="1" lang="ko-KR" altLang="en-US" sz="1200" b="1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계층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16357" y="5781042"/>
              <a:ext cx="2726757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Server </a:t>
              </a: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가상화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703356" y="5781042"/>
              <a:ext cx="2726753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Network </a:t>
              </a: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가상화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631936" y="5781042"/>
              <a:ext cx="2726753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Storage </a:t>
              </a: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가상화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69911" y="6115330"/>
              <a:ext cx="9363610" cy="46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물리</a:t>
              </a:r>
              <a:r>
                <a:rPr lang="en-US" altLang="ko-KR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시스템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kumimoji="1" lang="ko-KR" altLang="en-US" sz="1200" b="1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계층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16357" y="6313044"/>
              <a:ext cx="2726757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Server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703356" y="6313044"/>
              <a:ext cx="2726753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Network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631936" y="6313044"/>
              <a:ext cx="2726753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Storage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9911" y="5041965"/>
              <a:ext cx="9363610" cy="46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2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프로비저닝</a:t>
              </a:r>
              <a:r>
                <a:rPr lang="ko-KR" altLang="en-US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kumimoji="1" lang="ko-KR" altLang="en-US" sz="1200" b="1" kern="100" dirty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계층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16357" y="5249042"/>
              <a:ext cx="2097405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서버</a:t>
              </a: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프로비저닝</a:t>
              </a: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(VM,OS)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21806" y="5249042"/>
              <a:ext cx="2097405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스토리지 </a:t>
              </a:r>
              <a:r>
                <a:rPr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프로비저닝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027255" y="5249042"/>
              <a:ext cx="2097405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네트워크  </a:t>
              </a:r>
              <a:r>
                <a:rPr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프로비저닝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332704" y="5249042"/>
              <a:ext cx="2097405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어플리케이션 </a:t>
              </a:r>
              <a:r>
                <a:rPr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프로비저닝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69911" y="4505283"/>
              <a:ext cx="9363610" cy="46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Orchestration </a:t>
              </a:r>
              <a:r>
                <a:rPr kumimoji="1" lang="ko-KR" altLang="en-US" sz="1200" b="1" kern="100" dirty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계층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357" y="4717041"/>
              <a:ext cx="2726757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워크플로우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703356" y="4717041"/>
              <a:ext cx="2726753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패턴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631936" y="4717041"/>
              <a:ext cx="2726753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워크로드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69911" y="2633831"/>
              <a:ext cx="9363610" cy="46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kumimoji="1" lang="ko-KR" altLang="en-US" sz="1200" b="1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서비스 계층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16358" y="2861430"/>
              <a:ext cx="1996216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IaaS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721806" y="2861430"/>
              <a:ext cx="2097405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PaaS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027255" y="2861430"/>
              <a:ext cx="2097405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SaaS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539634" y="2861430"/>
              <a:ext cx="1890475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..</a:t>
              </a:r>
              <a:r>
                <a:rPr lang="en-US" altLang="ko-KR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aaS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69911" y="2097149"/>
              <a:ext cx="9363610" cy="46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kumimoji="1" lang="ko-KR" altLang="en-US" sz="1200" b="1" kern="100" dirty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포탈 계층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16357" y="2318917"/>
              <a:ext cx="2726757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사용자 포탈</a:t>
              </a: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703356" y="2318917"/>
              <a:ext cx="2726753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개발자 포탈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631936" y="2318917"/>
              <a:ext cx="2726753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관리자 포탈</a:t>
              </a: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599859" y="3188116"/>
              <a:ext cx="4657397" cy="12600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kumimoji="1" lang="ko-KR" altLang="en-US" sz="1200" b="1" kern="100" dirty="0" err="1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클라우드</a:t>
              </a:r>
              <a:r>
                <a:rPr kumimoji="1" lang="ko-KR" altLang="en-US" sz="1200" b="1" kern="100" dirty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 </a:t>
              </a:r>
              <a:r>
                <a:rPr kumimoji="1" lang="ko-KR" altLang="en-US" sz="1200" b="1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서비스</a:t>
              </a:r>
              <a:r>
                <a:rPr kumimoji="1" lang="en-US" altLang="ko-KR" sz="1200" b="1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 </a:t>
              </a:r>
              <a:r>
                <a:rPr kumimoji="1" lang="ko-KR" altLang="en-US" sz="1200" b="1" kern="10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/>
                </a:rPr>
                <a:t>관리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endPara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719935" y="3421978"/>
              <a:ext cx="2099275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서비스 운영</a:t>
              </a:r>
              <a:endPara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027255" y="3421978"/>
              <a:ext cx="2097405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서비스 제공</a:t>
              </a:r>
              <a:endPara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2719935" y="3682773"/>
              <a:ext cx="990000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구성관리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829210" y="3682773"/>
              <a:ext cx="990000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백업관리</a:t>
              </a: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5023844" y="3682773"/>
              <a:ext cx="990000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000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서비스카탈로그</a:t>
              </a: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6133119" y="3682773"/>
              <a:ext cx="990000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000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서비스요청관리</a:t>
              </a: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719935" y="3935143"/>
              <a:ext cx="990000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000" spc="-1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자원관리</a:t>
              </a: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3829210" y="3935143"/>
              <a:ext cx="990000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용량관리</a:t>
              </a: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2719935" y="4193233"/>
              <a:ext cx="990000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장애관리</a:t>
              </a:r>
              <a:endParaRPr lang="ko-KR" altLang="en-US" sz="10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29210" y="4193233"/>
              <a:ext cx="990000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SLA</a:t>
              </a:r>
              <a:r>
                <a:rPr lang="ko-KR" altLang="en-US" sz="1000" spc="-1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관리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5023844" y="3943927"/>
              <a:ext cx="990000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서비스템플릿</a:t>
              </a:r>
              <a:endParaRPr lang="ko-KR" altLang="en-US" sz="10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133119" y="3943927"/>
              <a:ext cx="990000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000" spc="-100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미터링</a:t>
              </a:r>
              <a:endParaRPr lang="ko-KR" altLang="en-US" sz="10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023844" y="4210710"/>
              <a:ext cx="990000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ko-KR" altLang="en-US" sz="1000" spc="-100" dirty="0" err="1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빌링</a:t>
              </a:r>
              <a:endParaRPr lang="ko-KR" altLang="en-US" sz="1000" spc="-1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133119" y="4210710"/>
              <a:ext cx="990000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/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Pricing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3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56359</TotalTime>
  <Words>4405</Words>
  <Application>Microsoft Office PowerPoint</Application>
  <PresentationFormat>A4 용지(210x297mm)</PresentationFormat>
  <Paragraphs>1205</Paragraphs>
  <Slides>21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2_Office 테마</vt:lpstr>
      <vt:lpstr>관계사 Infra 클라우드 전환대상 선정 결과</vt:lpstr>
      <vt:lpstr>PowerPoint 프레젠테이션</vt:lpstr>
      <vt:lpstr>1. 관계사 Infra 현황 분석 대상 및 선정 기준 </vt:lpstr>
      <vt:lpstr>2. 관계사 Infra 클라우드 전환대상 선정 결과 및 Next Step</vt:lpstr>
      <vt:lpstr>[Backup] 클라우드 적합성 평가 기준 – 서비스 적합도</vt:lpstr>
      <vt:lpstr>[Backup] 클라우드 적합성 평가 기준 – 시스템 적합도</vt:lpstr>
      <vt:lpstr>PowerPoint 프레젠테이션</vt:lpstr>
      <vt:lpstr>1. SK C&amp;C 클라우드 컴퓨팅  참조 아키텍처 </vt:lpstr>
      <vt:lpstr>1. SK C&amp;C 클라우드 컴퓨팅  참조 아키텍처 </vt:lpstr>
      <vt:lpstr>1.1. 관계사 Infra 클라우드 전환을 위한 To-Be Architecture 구성 案 (High-Level) </vt:lpstr>
      <vt:lpstr>SK C&amp;C  클라우드 서비스 발전 방향</vt:lpstr>
      <vt:lpstr>클라우드 인프라 –  표준 인프라 스택</vt:lpstr>
      <vt:lpstr>관계사 Infra 클라우드 목표 아키텍처</vt:lpstr>
      <vt:lpstr>관계사 Infra 클라우드 전환 아키텍처 특징</vt:lpstr>
      <vt:lpstr>2.3 인프라 구성 현황 – 표준 HW Stack</vt:lpstr>
      <vt:lpstr>[Backup] ‘14년 그룹 표준SW 선정 목록</vt:lpstr>
      <vt:lpstr>[Backup] 클라우드 배포 모델 간 특성 비표</vt:lpstr>
      <vt:lpstr>3. 아키텍처 선정 Option 비교 및 검토</vt:lpstr>
      <vt:lpstr>[Backup] 아키텍처 선정 Option별 비교 및 검토  - Vendor별 Hypervisor 비교</vt:lpstr>
      <vt:lpstr>3.1. 가상화 선정 옵션 - x86 기반 Hypervisor  선정</vt:lpstr>
      <vt:lpstr>3.2. Orchestration 선정 옵션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목표 설정</dc:title>
  <dc:creator>Windows 사용자</dc:creator>
  <cp:lastModifiedBy>Windows 사용자</cp:lastModifiedBy>
  <cp:revision>2734</cp:revision>
  <cp:lastPrinted>2015-06-12T04:20:26Z</cp:lastPrinted>
  <dcterms:created xsi:type="dcterms:W3CDTF">2014-09-01T06:33:18Z</dcterms:created>
  <dcterms:modified xsi:type="dcterms:W3CDTF">2015-06-22T08:04:31Z</dcterms:modified>
</cp:coreProperties>
</file>