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6" r:id="rId1"/>
  </p:sldMasterIdLst>
  <p:notesMasterIdLst>
    <p:notesMasterId r:id="rId45"/>
  </p:notesMasterIdLst>
  <p:handoutMasterIdLst>
    <p:handoutMasterId r:id="rId46"/>
  </p:handoutMasterIdLst>
  <p:sldIdLst>
    <p:sldId id="503" r:id="rId2"/>
    <p:sldId id="511" r:id="rId3"/>
    <p:sldId id="560" r:id="rId4"/>
    <p:sldId id="574" r:id="rId5"/>
    <p:sldId id="534" r:id="rId6"/>
    <p:sldId id="607" r:id="rId7"/>
    <p:sldId id="594" r:id="rId8"/>
    <p:sldId id="595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9" r:id="rId18"/>
    <p:sldId id="618" r:id="rId19"/>
    <p:sldId id="598" r:id="rId20"/>
    <p:sldId id="608" r:id="rId21"/>
    <p:sldId id="605" r:id="rId22"/>
    <p:sldId id="606" r:id="rId23"/>
    <p:sldId id="593" r:id="rId24"/>
    <p:sldId id="600" r:id="rId25"/>
    <p:sldId id="601" r:id="rId26"/>
    <p:sldId id="602" r:id="rId27"/>
    <p:sldId id="564" r:id="rId28"/>
    <p:sldId id="567" r:id="rId29"/>
    <p:sldId id="582" r:id="rId30"/>
    <p:sldId id="528" r:id="rId31"/>
    <p:sldId id="575" r:id="rId32"/>
    <p:sldId id="603" r:id="rId33"/>
    <p:sldId id="604" r:id="rId34"/>
    <p:sldId id="539" r:id="rId35"/>
    <p:sldId id="519" r:id="rId36"/>
    <p:sldId id="550" r:id="rId37"/>
    <p:sldId id="523" r:id="rId38"/>
    <p:sldId id="518" r:id="rId39"/>
    <p:sldId id="517" r:id="rId40"/>
    <p:sldId id="522" r:id="rId41"/>
    <p:sldId id="520" r:id="rId42"/>
    <p:sldId id="525" r:id="rId43"/>
    <p:sldId id="516" r:id="rId44"/>
  </p:sldIdLst>
  <p:sldSz cx="9906000" cy="6858000" type="A4"/>
  <p:notesSz cx="6797675" cy="9926638"/>
  <p:defaultTextStyle>
    <a:defPPr>
      <a:defRPr lang="ko-KR"/>
    </a:defPPr>
    <a:lvl1pPr marL="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9999"/>
    <a:srgbClr val="FFCCCC"/>
    <a:srgbClr val="FF7C80"/>
    <a:srgbClr val="C00000"/>
    <a:srgbClr val="FF0000"/>
    <a:srgbClr val="C6D9F1"/>
    <a:srgbClr val="D9D9D9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 autoAdjust="0"/>
    <p:restoredTop sz="97734" autoAdjust="0"/>
  </p:normalViewPr>
  <p:slideViewPr>
    <p:cSldViewPr showGuides="1">
      <p:cViewPr>
        <p:scale>
          <a:sx n="86" d="100"/>
          <a:sy n="86" d="100"/>
        </p:scale>
        <p:origin x="90" y="270"/>
      </p:cViewPr>
      <p:guideLst>
        <p:guide orient="horz" pos="4156"/>
        <p:guide orient="horz" pos="1162"/>
        <p:guide pos="172"/>
        <p:guide pos="3120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AD6734C7-5F33-46BD-BFE0-07F776F6FF3B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3"/>
            <a:ext cx="2946400" cy="496887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D338D18A-9FB2-4DC6-8407-76CC718EE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9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FEBE5E28-AE70-45DA-A72A-BFBD45704268}" type="datetimeFigureOut">
              <a:rPr lang="ko-KR" altLang="en-US" smtClean="0"/>
              <a:t>2015-06-22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</p:spPr>
        <p:txBody>
          <a:bodyPr vert="horz" lIns="91411" tIns="45706" rIns="91411" bIns="4570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77AA54FA-1F16-4788-89A2-49180EF0D7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noFill/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725144"/>
            <a:ext cx="6934200" cy="91365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480F-E31E-4142-8EA3-C44BCD0B86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769-23EC-4AC3-8CE2-1CD9036ABAB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2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31A-77DB-4749-91F9-B3C5DB6F1B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2"/>
          <p:cNvSpPr txBox="1">
            <a:spLocks/>
          </p:cNvSpPr>
          <p:nvPr userDrawn="1"/>
        </p:nvSpPr>
        <p:spPr>
          <a:xfrm>
            <a:off x="7545288" y="6597352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ko-KR"/>
            </a:defPPr>
            <a:lvl1pPr marL="0" algn="r" defTabSz="914287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6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F338F1-7BA8-4883-AA00-A587D1E26AFF}" type="slidenum">
              <a:rPr lang="ko-KR" altLang="en-US" i="1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</a:rPr>
              <a:pPr/>
              <a:t>‹#›</a:t>
            </a:fld>
            <a:endParaRPr lang="ko-KR" altLang="en-US" i="1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8588" y="116632"/>
            <a:ext cx="9648825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588" y="548680"/>
            <a:ext cx="9648825" cy="5976664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509606DF-0707-4B28-A7DB-A7DDD2F50A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6136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87" rtl="0" eaLnBrk="1" latinLnBrk="1" hangingPunct="1">
        <a:spcBef>
          <a:spcPct val="0"/>
        </a:spcBef>
        <a:buNone/>
        <a:defRPr sz="1400" b="1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180953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361905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542858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712700" indent="-169842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893652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»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289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1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6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Cambria" panose="02040503050406030204" pitchFamily="18" charset="0"/>
              </a:rPr>
              <a:t>표준 클라우드 </a:t>
            </a:r>
            <a:r>
              <a:rPr lang="ko-KR" altLang="en-US" dirty="0" smtClean="0">
                <a:latin typeface="Cambria" panose="02040503050406030204" pitchFamily="18" charset="0"/>
              </a:rPr>
              <a:t>참조 아키텍처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2015. 4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Cloud</a:t>
            </a:r>
            <a:r>
              <a:rPr lang="ko-KR" alt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사업</a:t>
            </a: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T.F</a:t>
            </a:r>
            <a:endParaRPr lang="ko-KR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err="1" smtClean="0">
                <a:latin typeface="+mn-ea"/>
                <a:ea typeface="+mn-ea"/>
              </a:rPr>
              <a:t>민감</a:t>
            </a:r>
            <a:r>
              <a:rPr lang="ko-KR" altLang="en-US" sz="1500" dirty="0" smtClean="0">
                <a:latin typeface="+mn-ea"/>
                <a:ea typeface="+mn-ea"/>
              </a:rPr>
              <a:t> 정보나 중요 데이터를 가지고 있는 기존 데이</a:t>
            </a:r>
            <a:r>
              <a:rPr lang="ko-KR" altLang="en-US" sz="1500" dirty="0">
                <a:latin typeface="+mn-ea"/>
                <a:ea typeface="+mn-ea"/>
              </a:rPr>
              <a:t>터 </a:t>
            </a:r>
            <a:r>
              <a:rPr lang="ko-KR" altLang="en-US" sz="1500" dirty="0" smtClean="0">
                <a:latin typeface="+mn-ea"/>
                <a:ea typeface="+mn-ea"/>
              </a:rPr>
              <a:t>센터와 </a:t>
            </a:r>
            <a:r>
              <a:rPr lang="en-US" altLang="ko-KR" sz="1500" dirty="0" smtClean="0">
                <a:latin typeface="+mn-ea"/>
                <a:ea typeface="+mn-ea"/>
              </a:rPr>
              <a:t>VPN</a:t>
            </a:r>
            <a:r>
              <a:rPr lang="ko-KR" altLang="en-US" sz="1500" dirty="0" smtClean="0">
                <a:latin typeface="+mn-ea"/>
                <a:ea typeface="+mn-ea"/>
              </a:rPr>
              <a:t>을 통해 연동하는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기존 시스템과 연결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87" name="직사각형 86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676539" y="1982099"/>
            <a:ext cx="3671830" cy="1249573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</a:t>
            </a:r>
            <a:r>
              <a:rPr lang="ko-KR" altLang="en-US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존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데이터센터에 있는 자원과 함께 사용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lvl="0" indent="-193675" latinLnBrk="0"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민감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정보가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들어 있는 데이터베이스에 대해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서버와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호스팅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된 서버 사이의 공인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IP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사이에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VPN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터널을 통해 사용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62410" y="2420888"/>
            <a:ext cx="2720846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1" name="AutoShape 290"/>
          <p:cNvSpPr>
            <a:spLocks noChangeArrowheads="1"/>
          </p:cNvSpPr>
          <p:nvPr/>
        </p:nvSpPr>
        <p:spPr bwMode="gray">
          <a:xfrm>
            <a:off x="311848" y="2870348"/>
            <a:ext cx="2615603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98" name="AutoShape 290"/>
          <p:cNvSpPr>
            <a:spLocks noChangeArrowheads="1"/>
          </p:cNvSpPr>
          <p:nvPr/>
        </p:nvSpPr>
        <p:spPr bwMode="gray">
          <a:xfrm>
            <a:off x="1285972" y="1916832"/>
            <a:ext cx="689546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DNS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2" name="직선 화살표 연결선 111"/>
          <p:cNvCxnSpPr>
            <a:stCxn id="98" idx="2"/>
            <a:endCxn id="122" idx="0"/>
          </p:cNvCxnSpPr>
          <p:nvPr/>
        </p:nvCxnSpPr>
        <p:spPr>
          <a:xfrm flipH="1">
            <a:off x="738003" y="2244141"/>
            <a:ext cx="892742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8" idx="2"/>
            <a:endCxn id="123" idx="0"/>
          </p:cNvCxnSpPr>
          <p:nvPr/>
        </p:nvCxnSpPr>
        <p:spPr>
          <a:xfrm>
            <a:off x="1630745" y="2244141"/>
            <a:ext cx="881997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utoShape 290"/>
          <p:cNvSpPr>
            <a:spLocks noChangeArrowheads="1"/>
          </p:cNvSpPr>
          <p:nvPr/>
        </p:nvSpPr>
        <p:spPr bwMode="gray">
          <a:xfrm>
            <a:off x="315032" y="3894915"/>
            <a:ext cx="2615603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18" name="AutoShape 290"/>
          <p:cNvSpPr>
            <a:spLocks noChangeArrowheads="1"/>
          </p:cNvSpPr>
          <p:nvPr/>
        </p:nvSpPr>
        <p:spPr bwMode="gray">
          <a:xfrm>
            <a:off x="393230" y="4037795"/>
            <a:ext cx="678800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  </a:t>
            </a:r>
            <a:r>
              <a:rPr lang="en-US" altLang="ko-KR" sz="1200" dirty="0">
                <a:latin typeface="+mn-ea"/>
              </a:rPr>
              <a:t>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9" name="AutoShape 290"/>
          <p:cNvSpPr>
            <a:spLocks noChangeArrowheads="1"/>
          </p:cNvSpPr>
          <p:nvPr/>
        </p:nvSpPr>
        <p:spPr bwMode="gray">
          <a:xfrm>
            <a:off x="1285972" y="4037795"/>
            <a:ext cx="678800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WAS  </a:t>
            </a:r>
            <a:r>
              <a:rPr lang="en-US" altLang="ko-KR" sz="1200" dirty="0" smtClean="0">
                <a:latin typeface="+mn-ea"/>
              </a:rPr>
              <a:t>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57787" y="4038316"/>
            <a:ext cx="61058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1" name="AutoShape 290"/>
          <p:cNvSpPr>
            <a:spLocks noChangeArrowheads="1"/>
          </p:cNvSpPr>
          <p:nvPr/>
        </p:nvSpPr>
        <p:spPr bwMode="gray">
          <a:xfrm>
            <a:off x="2178715" y="4037795"/>
            <a:ext cx="678800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WAS  </a:t>
            </a:r>
            <a:r>
              <a:rPr lang="en-US" altLang="ko-KR" sz="1200" dirty="0" smtClean="0">
                <a:latin typeface="+mn-ea"/>
              </a:rPr>
              <a:t>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2" name="AutoShape 290"/>
          <p:cNvSpPr>
            <a:spLocks noChangeArrowheads="1"/>
          </p:cNvSpPr>
          <p:nvPr/>
        </p:nvSpPr>
        <p:spPr bwMode="gray">
          <a:xfrm>
            <a:off x="393230" y="3025990"/>
            <a:ext cx="689546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  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3" name="AutoShape 290"/>
          <p:cNvSpPr>
            <a:spLocks noChangeArrowheads="1"/>
          </p:cNvSpPr>
          <p:nvPr/>
        </p:nvSpPr>
        <p:spPr bwMode="gray">
          <a:xfrm>
            <a:off x="2167969" y="3025990"/>
            <a:ext cx="689546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WEB  </a:t>
            </a:r>
            <a:r>
              <a:rPr lang="en-US" altLang="ko-KR" sz="1200" dirty="0" smtClean="0">
                <a:latin typeface="+mn-ea"/>
              </a:rPr>
              <a:t>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395556" y="3717032"/>
            <a:ext cx="62024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395556" y="2660062"/>
            <a:ext cx="62024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7787" y="3025990"/>
            <a:ext cx="61058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8" name="직선 화살표 연결선 127"/>
          <p:cNvCxnSpPr>
            <a:stCxn id="122" idx="2"/>
          </p:cNvCxnSpPr>
          <p:nvPr/>
        </p:nvCxnSpPr>
        <p:spPr>
          <a:xfrm flipH="1">
            <a:off x="732631" y="3353299"/>
            <a:ext cx="537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2" idx="2"/>
          </p:cNvCxnSpPr>
          <p:nvPr/>
        </p:nvCxnSpPr>
        <p:spPr>
          <a:xfrm>
            <a:off x="738003" y="3353299"/>
            <a:ext cx="178011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22" idx="2"/>
            <a:endCxn id="119" idx="0"/>
          </p:cNvCxnSpPr>
          <p:nvPr/>
        </p:nvCxnSpPr>
        <p:spPr>
          <a:xfrm>
            <a:off x="738003" y="3353299"/>
            <a:ext cx="887369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3" idx="2"/>
          </p:cNvCxnSpPr>
          <p:nvPr/>
        </p:nvCxnSpPr>
        <p:spPr>
          <a:xfrm flipH="1">
            <a:off x="732630" y="3353299"/>
            <a:ext cx="178011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3" idx="2"/>
          </p:cNvCxnSpPr>
          <p:nvPr/>
        </p:nvCxnSpPr>
        <p:spPr>
          <a:xfrm flipH="1">
            <a:off x="1625373" y="3353299"/>
            <a:ext cx="887369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3" idx="2"/>
          </p:cNvCxnSpPr>
          <p:nvPr/>
        </p:nvCxnSpPr>
        <p:spPr>
          <a:xfrm>
            <a:off x="2512741" y="3353299"/>
            <a:ext cx="537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290"/>
          <p:cNvSpPr>
            <a:spLocks noChangeArrowheads="1"/>
          </p:cNvSpPr>
          <p:nvPr/>
        </p:nvSpPr>
        <p:spPr bwMode="gray">
          <a:xfrm>
            <a:off x="1285972" y="3025990"/>
            <a:ext cx="689546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  #1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5" name="직선 화살표 연결선 134"/>
          <p:cNvCxnSpPr>
            <a:stCxn id="134" idx="2"/>
          </p:cNvCxnSpPr>
          <p:nvPr/>
        </p:nvCxnSpPr>
        <p:spPr>
          <a:xfrm>
            <a:off x="1630745" y="3353299"/>
            <a:ext cx="978581" cy="8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34" idx="2"/>
            <a:endCxn id="118" idx="0"/>
          </p:cNvCxnSpPr>
          <p:nvPr/>
        </p:nvCxnSpPr>
        <p:spPr>
          <a:xfrm flipH="1">
            <a:off x="732630" y="3353299"/>
            <a:ext cx="89811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>
            <a:off x="1625372" y="3353299"/>
            <a:ext cx="537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067238" y="3378053"/>
            <a:ext cx="1104821" cy="327309"/>
            <a:chOff x="1583692" y="4373523"/>
            <a:chExt cx="1845992" cy="327309"/>
          </a:xfrm>
        </p:grpSpPr>
        <p:sp>
          <p:nvSpPr>
            <p:cNvPr id="139" name="왼쪽/오른쪽 화살표 138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41" name="직선 화살표 연결선 140"/>
          <p:cNvCxnSpPr>
            <a:stCxn id="118" idx="2"/>
          </p:cNvCxnSpPr>
          <p:nvPr/>
        </p:nvCxnSpPr>
        <p:spPr>
          <a:xfrm>
            <a:off x="732630" y="4365104"/>
            <a:ext cx="433067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19" idx="2"/>
          </p:cNvCxnSpPr>
          <p:nvPr/>
        </p:nvCxnSpPr>
        <p:spPr>
          <a:xfrm flipH="1">
            <a:off x="1216566" y="4365104"/>
            <a:ext cx="40880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21" idx="2"/>
          </p:cNvCxnSpPr>
          <p:nvPr/>
        </p:nvCxnSpPr>
        <p:spPr>
          <a:xfrm flipH="1">
            <a:off x="1302503" y="4365104"/>
            <a:ext cx="1215612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1067238" y="4373523"/>
            <a:ext cx="1104821" cy="327309"/>
            <a:chOff x="1583692" y="4373523"/>
            <a:chExt cx="1845992" cy="327309"/>
          </a:xfrm>
        </p:grpSpPr>
        <p:sp>
          <p:nvSpPr>
            <p:cNvPr id="145" name="왼쪽/오른쪽 화살표 144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47" name="직선 화살표 연결선 146"/>
          <p:cNvCxnSpPr>
            <a:stCxn id="98" idx="2"/>
            <a:endCxn id="134" idx="0"/>
          </p:cNvCxnSpPr>
          <p:nvPr/>
        </p:nvCxnSpPr>
        <p:spPr>
          <a:xfrm>
            <a:off x="1630745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 bwMode="auto">
          <a:xfrm>
            <a:off x="3152800" y="2420888"/>
            <a:ext cx="1729956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Legacy </a:t>
            </a:r>
            <a:r>
              <a:rPr lang="en-US" altLang="ko-KR" sz="1200" b="1" i="1" dirty="0" err="1" smtClean="0">
                <a:latin typeface="+mn-ea"/>
              </a:rPr>
              <a:t>DataCenter</a:t>
            </a:r>
            <a:endParaRPr lang="en-US" altLang="ko-KR" sz="1200" b="1" i="1" dirty="0" smtClean="0">
              <a:latin typeface="+mn-ea"/>
            </a:endParaRPr>
          </a:p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(Internal/External)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50" name="원통 149"/>
          <p:cNvSpPr/>
          <p:nvPr/>
        </p:nvSpPr>
        <p:spPr>
          <a:xfrm rot="3310196">
            <a:off x="2780453" y="3368502"/>
            <a:ext cx="169970" cy="2445659"/>
          </a:xfrm>
          <a:prstGeom prst="can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47000">
                <a:srgbClr val="7D8496"/>
              </a:gs>
              <a:gs pos="47000">
                <a:srgbClr val="E6E6E6"/>
              </a:gs>
              <a:gs pos="100000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1" name="AutoShape 290"/>
          <p:cNvSpPr>
            <a:spLocks noChangeArrowheads="1"/>
          </p:cNvSpPr>
          <p:nvPr/>
        </p:nvSpPr>
        <p:spPr bwMode="gray">
          <a:xfrm>
            <a:off x="1238277" y="4965036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2" name="원통 151"/>
          <p:cNvSpPr/>
          <p:nvPr/>
        </p:nvSpPr>
        <p:spPr>
          <a:xfrm>
            <a:off x="3524677" y="4752293"/>
            <a:ext cx="98620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AutoShape 290"/>
          <p:cNvSpPr>
            <a:spLocks noChangeArrowheads="1"/>
          </p:cNvSpPr>
          <p:nvPr/>
        </p:nvSpPr>
        <p:spPr bwMode="gray">
          <a:xfrm>
            <a:off x="3625311" y="3648276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983256" y="4112445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Encrypted VPN Tunnel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339345" y="4772798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(Public IP)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7" name="직선 화살표 연결선 156"/>
          <p:cNvCxnSpPr>
            <a:stCxn id="154" idx="2"/>
            <a:endCxn id="152" idx="1"/>
          </p:cNvCxnSpPr>
          <p:nvPr/>
        </p:nvCxnSpPr>
        <p:spPr>
          <a:xfrm>
            <a:off x="4017779" y="4044319"/>
            <a:ext cx="0" cy="70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262410" y="2420888"/>
            <a:ext cx="454612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4" name="AutoShape 290"/>
          <p:cNvSpPr>
            <a:spLocks noChangeArrowheads="1"/>
          </p:cNvSpPr>
          <p:nvPr/>
        </p:nvSpPr>
        <p:spPr bwMode="gray">
          <a:xfrm>
            <a:off x="345013" y="2870348"/>
            <a:ext cx="4370283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+mn-ea"/>
                <a:ea typeface="+mn-ea"/>
              </a:rPr>
              <a:t>사전에</a:t>
            </a:r>
            <a:r>
              <a:rPr lang="en-US" altLang="ko-KR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smtClean="0">
                <a:latin typeface="+mn-ea"/>
                <a:ea typeface="+mn-ea"/>
              </a:rPr>
              <a:t>정의된 조건에 따라 자동으로 확장 가능한 서버 구조를 제공하는 가장 일반적 </a:t>
            </a:r>
            <a:r>
              <a:rPr lang="ko-KR" altLang="en-US" sz="1500" dirty="0" err="1" smtClean="0">
                <a:latin typeface="+mn-ea"/>
                <a:ea typeface="+mn-ea"/>
              </a:rPr>
              <a:t>클라우드</a:t>
            </a:r>
            <a:r>
              <a:rPr lang="ko-KR" altLang="en-US" sz="1500" dirty="0" smtClean="0">
                <a:latin typeface="+mn-ea"/>
                <a:ea typeface="+mn-ea"/>
              </a:rPr>
              <a:t>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en-US" altLang="ko-KR" dirty="0" err="1" smtClean="0">
                <a:latin typeface="+mn-ea"/>
                <a:ea typeface="+mn-ea"/>
              </a:rPr>
              <a:t>AutoScaling</a:t>
            </a:r>
            <a:r>
              <a:rPr lang="en-US" altLang="ko-KR" dirty="0" smtClean="0">
                <a:latin typeface="+mn-ea"/>
                <a:ea typeface="+mn-ea"/>
              </a:rPr>
              <a:t> 3-tier Architecture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AutoShape 290"/>
          <p:cNvSpPr>
            <a:spLocks noChangeArrowheads="1"/>
          </p:cNvSpPr>
          <p:nvPr/>
        </p:nvSpPr>
        <p:spPr bwMode="gray">
          <a:xfrm>
            <a:off x="1972630" y="1916832"/>
            <a:ext cx="1152128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DNS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1345427" y="4941168"/>
            <a:ext cx="8524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2863767" y="4941168"/>
            <a:ext cx="8524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1706255" y="6021288"/>
            <a:ext cx="1647800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29720" y="5085184"/>
            <a:ext cx="610632" cy="360040"/>
            <a:chOff x="3829720" y="4365104"/>
            <a:chExt cx="610632" cy="360040"/>
          </a:xfrm>
        </p:grpSpPr>
        <p:sp>
          <p:nvSpPr>
            <p:cNvPr id="39" name="원통 38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원통 4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1825" y="5058308"/>
            <a:ext cx="610632" cy="360040"/>
            <a:chOff x="3829720" y="4365104"/>
            <a:chExt cx="610632" cy="360040"/>
          </a:xfrm>
        </p:grpSpPr>
        <p:sp>
          <p:nvSpPr>
            <p:cNvPr id="45" name="원통 44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16424" y="5156936"/>
            <a:ext cx="1036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0980" y="5156936"/>
            <a:ext cx="1036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11985" y="5589240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" name="직선 화살표 연결선 6"/>
          <p:cNvCxnSpPr>
            <a:stCxn id="18" idx="2"/>
            <a:endCxn id="73" idx="0"/>
          </p:cNvCxnSpPr>
          <p:nvPr/>
        </p:nvCxnSpPr>
        <p:spPr>
          <a:xfrm flipH="1">
            <a:off x="1057055" y="2244141"/>
            <a:ext cx="1491639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8" idx="2"/>
            <a:endCxn id="75" idx="0"/>
          </p:cNvCxnSpPr>
          <p:nvPr/>
        </p:nvCxnSpPr>
        <p:spPr>
          <a:xfrm>
            <a:off x="2548694" y="2244141"/>
            <a:ext cx="1473685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" idx="4"/>
            <a:endCxn id="38" idx="2"/>
          </p:cNvCxnSpPr>
          <p:nvPr/>
        </p:nvCxnSpPr>
        <p:spPr>
          <a:xfrm>
            <a:off x="2197910" y="5193196"/>
            <a:ext cx="66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8" idx="2"/>
          </p:cNvCxnSpPr>
          <p:nvPr/>
        </p:nvCxnSpPr>
        <p:spPr>
          <a:xfrm>
            <a:off x="929150" y="5433935"/>
            <a:ext cx="1226576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" idx="2"/>
          </p:cNvCxnSpPr>
          <p:nvPr/>
        </p:nvCxnSpPr>
        <p:spPr>
          <a:xfrm flipH="1">
            <a:off x="2863768" y="5433935"/>
            <a:ext cx="1270826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87" name="직사각형 86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676539" y="1982099"/>
            <a:ext cx="3671830" cy="296081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WEB/WAS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서버의 수평적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확장이 가능한 아키텍처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lvl="0" indent="-193675" latinLnBrk="0"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사전 정의된 조건에 따라 자동으로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Scale-In/Out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이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가능한 서버 구조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lvl="0" indent="-193675" latinLnBrk="0"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자동 동적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확장르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위해서는 자동 확장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리스너를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통해 사용 요청들을 감시하다가 요구사항 및 권한에 따라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IT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 복제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lvl="0" indent="-193675" latinLnBrk="0"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운영 중 동일한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IT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자원을 추가하고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가용한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IT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자원간 워크로드를 균등하게 배분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lvl="0" indent="-193675" latinLnBrk="0"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WEB/WAS Pool(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풀링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동일한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IT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자원에 대한 자동으로 동기화되도록 보장하기 위해 그룹화 관리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0" name="AutoShape 290"/>
          <p:cNvSpPr>
            <a:spLocks noChangeArrowheads="1"/>
          </p:cNvSpPr>
          <p:nvPr/>
        </p:nvSpPr>
        <p:spPr bwMode="gray">
          <a:xfrm>
            <a:off x="350333" y="3894915"/>
            <a:ext cx="4370283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36" name="AutoShape 290"/>
          <p:cNvSpPr>
            <a:spLocks noChangeArrowheads="1"/>
          </p:cNvSpPr>
          <p:nvPr/>
        </p:nvSpPr>
        <p:spPr bwMode="gray">
          <a:xfrm>
            <a:off x="480991" y="4037795"/>
            <a:ext cx="1134173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  </a:t>
            </a:r>
            <a:r>
              <a:rPr lang="en-US" altLang="ko-KR" sz="1200" dirty="0">
                <a:latin typeface="+mn-ea"/>
              </a:rPr>
              <a:t>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7" name="AutoShape 290"/>
          <p:cNvSpPr>
            <a:spLocks noChangeArrowheads="1"/>
          </p:cNvSpPr>
          <p:nvPr/>
        </p:nvSpPr>
        <p:spPr bwMode="gray">
          <a:xfrm>
            <a:off x="1972630" y="4037795"/>
            <a:ext cx="1134173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WAS  </a:t>
            </a:r>
            <a:r>
              <a:rPr lang="en-US" altLang="ko-KR" sz="1200" dirty="0" smtClean="0">
                <a:latin typeface="+mn-ea"/>
              </a:rPr>
              <a:t>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760963" y="4038316"/>
            <a:ext cx="102018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7" name="AutoShape 290"/>
          <p:cNvSpPr>
            <a:spLocks noChangeArrowheads="1"/>
          </p:cNvSpPr>
          <p:nvPr/>
        </p:nvSpPr>
        <p:spPr bwMode="gray">
          <a:xfrm>
            <a:off x="3464270" y="4037795"/>
            <a:ext cx="1134173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WAS  </a:t>
            </a:r>
            <a:r>
              <a:rPr lang="en-US" altLang="ko-KR" sz="1200" dirty="0" smtClean="0">
                <a:latin typeface="+mn-ea"/>
              </a:rPr>
              <a:t>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3" name="AutoShape 290"/>
          <p:cNvSpPr>
            <a:spLocks noChangeArrowheads="1"/>
          </p:cNvSpPr>
          <p:nvPr/>
        </p:nvSpPr>
        <p:spPr bwMode="gray">
          <a:xfrm>
            <a:off x="480991" y="3025990"/>
            <a:ext cx="1152128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  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5" name="AutoShape 290"/>
          <p:cNvSpPr>
            <a:spLocks noChangeArrowheads="1"/>
          </p:cNvSpPr>
          <p:nvPr/>
        </p:nvSpPr>
        <p:spPr bwMode="gray">
          <a:xfrm>
            <a:off x="3446315" y="3025990"/>
            <a:ext cx="1152128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WEB  </a:t>
            </a:r>
            <a:r>
              <a:rPr lang="en-US" altLang="ko-KR" sz="1200" dirty="0" smtClean="0">
                <a:latin typeface="+mn-ea"/>
              </a:rPr>
              <a:t>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26580" y="3717032"/>
            <a:ext cx="10363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26580" y="2660062"/>
            <a:ext cx="10363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60963" y="3025990"/>
            <a:ext cx="102018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73" idx="2"/>
          </p:cNvCxnSpPr>
          <p:nvPr/>
        </p:nvCxnSpPr>
        <p:spPr>
          <a:xfrm flipH="1">
            <a:off x="1048079" y="3353299"/>
            <a:ext cx="897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3" idx="2"/>
          </p:cNvCxnSpPr>
          <p:nvPr/>
        </p:nvCxnSpPr>
        <p:spPr>
          <a:xfrm>
            <a:off x="1057055" y="3353299"/>
            <a:ext cx="297430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2"/>
            <a:endCxn id="37" idx="0"/>
          </p:cNvCxnSpPr>
          <p:nvPr/>
        </p:nvCxnSpPr>
        <p:spPr>
          <a:xfrm>
            <a:off x="1057055" y="3353299"/>
            <a:ext cx="148266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2"/>
          </p:cNvCxnSpPr>
          <p:nvPr/>
        </p:nvCxnSpPr>
        <p:spPr>
          <a:xfrm flipH="1">
            <a:off x="1048078" y="3353299"/>
            <a:ext cx="297430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5" idx="2"/>
          </p:cNvCxnSpPr>
          <p:nvPr/>
        </p:nvCxnSpPr>
        <p:spPr>
          <a:xfrm flipH="1">
            <a:off x="2539718" y="3353299"/>
            <a:ext cx="148266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5" idx="2"/>
          </p:cNvCxnSpPr>
          <p:nvPr/>
        </p:nvCxnSpPr>
        <p:spPr>
          <a:xfrm>
            <a:off x="4022379" y="3353299"/>
            <a:ext cx="8978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90"/>
          <p:cNvSpPr>
            <a:spLocks noChangeArrowheads="1"/>
          </p:cNvSpPr>
          <p:nvPr/>
        </p:nvSpPr>
        <p:spPr bwMode="gray">
          <a:xfrm>
            <a:off x="1972630" y="3025990"/>
            <a:ext cx="1152128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  #1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9" name="직선 화살표 연결선 108"/>
          <p:cNvCxnSpPr>
            <a:stCxn id="108" idx="2"/>
          </p:cNvCxnSpPr>
          <p:nvPr/>
        </p:nvCxnSpPr>
        <p:spPr>
          <a:xfrm>
            <a:off x="2548694" y="3353299"/>
            <a:ext cx="1635063" cy="8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8" idx="2"/>
            <a:endCxn id="36" idx="0"/>
          </p:cNvCxnSpPr>
          <p:nvPr/>
        </p:nvCxnSpPr>
        <p:spPr>
          <a:xfrm flipH="1">
            <a:off x="1048078" y="3353299"/>
            <a:ext cx="15006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2539717" y="3353299"/>
            <a:ext cx="8977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1607158" y="3378053"/>
            <a:ext cx="1845992" cy="327309"/>
            <a:chOff x="1583692" y="4373523"/>
            <a:chExt cx="1845992" cy="327309"/>
          </a:xfrm>
        </p:grpSpPr>
        <p:sp>
          <p:nvSpPr>
            <p:cNvPr id="120" name="왼쪽/오른쪽 화살표 119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22" name="직선 화살표 연결선 121"/>
          <p:cNvCxnSpPr>
            <a:stCxn id="36" idx="2"/>
          </p:cNvCxnSpPr>
          <p:nvPr/>
        </p:nvCxnSpPr>
        <p:spPr>
          <a:xfrm>
            <a:off x="1048078" y="4365104"/>
            <a:ext cx="723591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37" idx="2"/>
          </p:cNvCxnSpPr>
          <p:nvPr/>
        </p:nvCxnSpPr>
        <p:spPr>
          <a:xfrm flipH="1">
            <a:off x="1856663" y="4365104"/>
            <a:ext cx="683054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47" idx="2"/>
          </p:cNvCxnSpPr>
          <p:nvPr/>
        </p:nvCxnSpPr>
        <p:spPr>
          <a:xfrm flipH="1">
            <a:off x="2000250" y="4365104"/>
            <a:ext cx="2031107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1607158" y="4373523"/>
            <a:ext cx="1845992" cy="327309"/>
            <a:chOff x="1583692" y="4373523"/>
            <a:chExt cx="1845992" cy="327309"/>
          </a:xfrm>
        </p:grpSpPr>
        <p:sp>
          <p:nvSpPr>
            <p:cNvPr id="129" name="왼쪽/오른쪽 화살표 128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31" name="직선 화살표 연결선 130"/>
          <p:cNvCxnSpPr>
            <a:stCxn id="18" idx="2"/>
            <a:endCxn id="108" idx="0"/>
          </p:cNvCxnSpPr>
          <p:nvPr/>
        </p:nvCxnSpPr>
        <p:spPr>
          <a:xfrm>
            <a:off x="2548694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2011985" y="5186692"/>
            <a:ext cx="10363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0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262410" y="2420888"/>
            <a:ext cx="454612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+mn-ea"/>
                <a:ea typeface="+mn-ea"/>
              </a:rPr>
              <a:t>데이터베이스의</a:t>
            </a:r>
            <a:r>
              <a:rPr lang="en-US" altLang="ko-KR" sz="1500" dirty="0" smtClean="0">
                <a:latin typeface="+mn-ea"/>
                <a:ea typeface="+mn-ea"/>
              </a:rPr>
              <a:t> Read </a:t>
            </a:r>
            <a:r>
              <a:rPr lang="ko-KR" altLang="en-US" sz="1500" dirty="0" smtClean="0">
                <a:latin typeface="+mn-ea"/>
                <a:ea typeface="+mn-ea"/>
              </a:rPr>
              <a:t>성능을</a:t>
            </a:r>
            <a:r>
              <a:rPr lang="en-US" altLang="ko-KR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smtClean="0">
                <a:latin typeface="+mn-ea"/>
                <a:ea typeface="+mn-ea"/>
              </a:rPr>
              <a:t>보완하기 위해 </a:t>
            </a:r>
            <a:r>
              <a:rPr lang="en-US" altLang="ko-KR" sz="1500" dirty="0" err="1" smtClean="0">
                <a:latin typeface="+mn-ea"/>
                <a:ea typeface="+mn-ea"/>
              </a:rPr>
              <a:t>Memcache</a:t>
            </a:r>
            <a:r>
              <a:rPr lang="ko-KR" altLang="en-US" sz="1500" dirty="0" smtClean="0">
                <a:latin typeface="+mn-ea"/>
                <a:ea typeface="+mn-ea"/>
              </a:rPr>
              <a:t>를 사용</a:t>
            </a:r>
            <a:r>
              <a:rPr lang="en-US" altLang="ko-KR" sz="1500" dirty="0" smtClean="0">
                <a:latin typeface="+mn-ea"/>
                <a:ea typeface="+mn-ea"/>
              </a:rPr>
              <a:t>,</a:t>
            </a:r>
            <a:r>
              <a:rPr lang="ko-KR" altLang="en-US" sz="1500" dirty="0" smtClean="0">
                <a:latin typeface="+mn-ea"/>
                <a:ea typeface="+mn-ea"/>
              </a:rPr>
              <a:t> 데이터베이스의 부하를 감소시켜 동적 웹 어플리케이션의 속도를 높이기 위한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Scalable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Multi-Tier Architecture w </a:t>
            </a:r>
            <a:r>
              <a:rPr lang="en-US" altLang="ko-KR" dirty="0" err="1" smtClean="0">
                <a:latin typeface="+mn-ea"/>
                <a:ea typeface="+mn-ea"/>
              </a:rPr>
              <a:t>Memcache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AutoShape 290"/>
          <p:cNvSpPr>
            <a:spLocks noChangeArrowheads="1"/>
          </p:cNvSpPr>
          <p:nvPr/>
        </p:nvSpPr>
        <p:spPr bwMode="gray">
          <a:xfrm>
            <a:off x="1972630" y="1916832"/>
            <a:ext cx="1152128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DNS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1706255" y="6021288"/>
            <a:ext cx="1647800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11985" y="5589240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" name="직선 화살표 연결선 6"/>
          <p:cNvCxnSpPr>
            <a:stCxn id="18" idx="2"/>
            <a:endCxn id="73" idx="0"/>
          </p:cNvCxnSpPr>
          <p:nvPr/>
        </p:nvCxnSpPr>
        <p:spPr>
          <a:xfrm flipH="1">
            <a:off x="1057055" y="2244141"/>
            <a:ext cx="1491639" cy="6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8" idx="2"/>
            <a:endCxn id="75" idx="0"/>
          </p:cNvCxnSpPr>
          <p:nvPr/>
        </p:nvCxnSpPr>
        <p:spPr>
          <a:xfrm>
            <a:off x="2548694" y="2244141"/>
            <a:ext cx="1473685" cy="6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8" idx="2"/>
          </p:cNvCxnSpPr>
          <p:nvPr/>
        </p:nvCxnSpPr>
        <p:spPr>
          <a:xfrm>
            <a:off x="929150" y="5507903"/>
            <a:ext cx="1268760" cy="50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" idx="2"/>
          </p:cNvCxnSpPr>
          <p:nvPr/>
        </p:nvCxnSpPr>
        <p:spPr>
          <a:xfrm flipH="1">
            <a:off x="2865438" y="5507903"/>
            <a:ext cx="1269156" cy="50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87" name="직사각형 86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676539" y="1982099"/>
            <a:ext cx="3671830" cy="3074688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데이터베이스의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Read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성능 보완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동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적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웹 어플리케이션의 속도 향상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고성능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분할 메모리 </a:t>
            </a:r>
            <a:r>
              <a:rPr lang="ko-KR" altLang="en-US" sz="13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캐싱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처리를 위한 </a:t>
            </a:r>
            <a:r>
              <a:rPr lang="en-US" altLang="ko-KR" sz="13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memcache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server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구성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285750" indent="-28575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emcache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server </a:t>
            </a: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WAS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와 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사이에 위치하여 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대한 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Read cache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역할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쿼리에 대한 성능 향상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31" name="직선 화살표 연결선 130"/>
          <p:cNvCxnSpPr>
            <a:stCxn id="18" idx="2"/>
            <a:endCxn id="108" idx="0"/>
          </p:cNvCxnSpPr>
          <p:nvPr/>
        </p:nvCxnSpPr>
        <p:spPr>
          <a:xfrm>
            <a:off x="2548694" y="2244141"/>
            <a:ext cx="0" cy="6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290"/>
          <p:cNvSpPr>
            <a:spLocks noChangeArrowheads="1"/>
          </p:cNvSpPr>
          <p:nvPr/>
        </p:nvSpPr>
        <p:spPr bwMode="gray">
          <a:xfrm>
            <a:off x="345013" y="2738694"/>
            <a:ext cx="4370283" cy="52776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1345427" y="5100657"/>
            <a:ext cx="852483" cy="416575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2863767" y="5100657"/>
            <a:ext cx="852483" cy="416575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29720" y="5219678"/>
            <a:ext cx="610632" cy="297554"/>
            <a:chOff x="3829720" y="4365104"/>
            <a:chExt cx="610632" cy="360040"/>
          </a:xfrm>
        </p:grpSpPr>
        <p:sp>
          <p:nvSpPr>
            <p:cNvPr id="39" name="원통 38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원통 4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1825" y="5197467"/>
            <a:ext cx="610632" cy="297554"/>
            <a:chOff x="3829720" y="4365104"/>
            <a:chExt cx="610632" cy="360040"/>
          </a:xfrm>
        </p:grpSpPr>
        <p:sp>
          <p:nvSpPr>
            <p:cNvPr id="45" name="원통 44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16424" y="5278978"/>
            <a:ext cx="1036340" cy="22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0980" y="5278978"/>
            <a:ext cx="1036340" cy="22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4" name="직선 화살표 연결선 73"/>
          <p:cNvCxnSpPr>
            <a:stCxn id="2" idx="4"/>
            <a:endCxn id="38" idx="2"/>
          </p:cNvCxnSpPr>
          <p:nvPr/>
        </p:nvCxnSpPr>
        <p:spPr>
          <a:xfrm>
            <a:off x="2197910" y="5308944"/>
            <a:ext cx="66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290"/>
          <p:cNvSpPr>
            <a:spLocks noChangeArrowheads="1"/>
          </p:cNvSpPr>
          <p:nvPr/>
        </p:nvSpPr>
        <p:spPr bwMode="gray">
          <a:xfrm>
            <a:off x="350333" y="3585443"/>
            <a:ext cx="4370283" cy="52776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36" name="AutoShape 290"/>
          <p:cNvSpPr>
            <a:spLocks noChangeArrowheads="1"/>
          </p:cNvSpPr>
          <p:nvPr/>
        </p:nvSpPr>
        <p:spPr bwMode="gray">
          <a:xfrm>
            <a:off x="480991" y="3703526"/>
            <a:ext cx="1134173" cy="27050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  </a:t>
            </a:r>
            <a:r>
              <a:rPr lang="en-US" altLang="ko-KR" sz="1200" dirty="0">
                <a:latin typeface="+mn-ea"/>
              </a:rPr>
              <a:t>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7" name="AutoShape 290"/>
          <p:cNvSpPr>
            <a:spLocks noChangeArrowheads="1"/>
          </p:cNvSpPr>
          <p:nvPr/>
        </p:nvSpPr>
        <p:spPr bwMode="gray">
          <a:xfrm>
            <a:off x="1972630" y="3703526"/>
            <a:ext cx="1134173" cy="27050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WAS  </a:t>
            </a:r>
            <a:r>
              <a:rPr lang="en-US" altLang="ko-KR" sz="1200" dirty="0" smtClean="0">
                <a:latin typeface="+mn-ea"/>
              </a:rPr>
              <a:t>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760963" y="3703957"/>
            <a:ext cx="1020189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7" name="AutoShape 290"/>
          <p:cNvSpPr>
            <a:spLocks noChangeArrowheads="1"/>
          </p:cNvSpPr>
          <p:nvPr/>
        </p:nvSpPr>
        <p:spPr bwMode="gray">
          <a:xfrm>
            <a:off x="3464270" y="3703526"/>
            <a:ext cx="1134173" cy="27050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WAS  </a:t>
            </a:r>
            <a:r>
              <a:rPr lang="en-US" altLang="ko-KR" sz="1200" dirty="0" smtClean="0">
                <a:latin typeface="+mn-ea"/>
              </a:rPr>
              <a:t>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3" name="AutoShape 290"/>
          <p:cNvSpPr>
            <a:spLocks noChangeArrowheads="1"/>
          </p:cNvSpPr>
          <p:nvPr/>
        </p:nvSpPr>
        <p:spPr bwMode="gray">
          <a:xfrm>
            <a:off x="480991" y="2867324"/>
            <a:ext cx="1152128" cy="2705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  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5" name="AutoShape 290"/>
          <p:cNvSpPr>
            <a:spLocks noChangeArrowheads="1"/>
          </p:cNvSpPr>
          <p:nvPr/>
        </p:nvSpPr>
        <p:spPr bwMode="gray">
          <a:xfrm>
            <a:off x="3446315" y="2867324"/>
            <a:ext cx="1152128" cy="2705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>
                <a:latin typeface="+mn-ea"/>
              </a:rPr>
              <a:t>WEB  </a:t>
            </a:r>
            <a:r>
              <a:rPr lang="en-US" altLang="ko-KR" sz="1200" dirty="0" smtClean="0">
                <a:latin typeface="+mn-ea"/>
              </a:rPr>
              <a:t>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26580" y="3438433"/>
            <a:ext cx="1036340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26580" y="2564904"/>
            <a:ext cx="1036340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60963" y="2867324"/>
            <a:ext cx="1020189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73" idx="2"/>
          </p:cNvCxnSpPr>
          <p:nvPr/>
        </p:nvCxnSpPr>
        <p:spPr>
          <a:xfrm flipH="1">
            <a:off x="1048079" y="3137827"/>
            <a:ext cx="8976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3" idx="2"/>
          </p:cNvCxnSpPr>
          <p:nvPr/>
        </p:nvCxnSpPr>
        <p:spPr>
          <a:xfrm>
            <a:off x="1057055" y="3137827"/>
            <a:ext cx="2974302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3" idx="2"/>
            <a:endCxn id="37" idx="0"/>
          </p:cNvCxnSpPr>
          <p:nvPr/>
        </p:nvCxnSpPr>
        <p:spPr>
          <a:xfrm>
            <a:off x="1057055" y="3137827"/>
            <a:ext cx="1482662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2"/>
          </p:cNvCxnSpPr>
          <p:nvPr/>
        </p:nvCxnSpPr>
        <p:spPr>
          <a:xfrm flipH="1">
            <a:off x="1048078" y="3137827"/>
            <a:ext cx="2974301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5" idx="2"/>
          </p:cNvCxnSpPr>
          <p:nvPr/>
        </p:nvCxnSpPr>
        <p:spPr>
          <a:xfrm flipH="1">
            <a:off x="2539718" y="3137827"/>
            <a:ext cx="1482661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5" idx="2"/>
          </p:cNvCxnSpPr>
          <p:nvPr/>
        </p:nvCxnSpPr>
        <p:spPr>
          <a:xfrm>
            <a:off x="4022379" y="3137827"/>
            <a:ext cx="8978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90"/>
          <p:cNvSpPr>
            <a:spLocks noChangeArrowheads="1"/>
          </p:cNvSpPr>
          <p:nvPr/>
        </p:nvSpPr>
        <p:spPr bwMode="gray">
          <a:xfrm>
            <a:off x="1972630" y="2867324"/>
            <a:ext cx="1152128" cy="2705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  #1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9" name="직선 화살표 연결선 108"/>
          <p:cNvCxnSpPr>
            <a:stCxn id="108" idx="2"/>
          </p:cNvCxnSpPr>
          <p:nvPr/>
        </p:nvCxnSpPr>
        <p:spPr>
          <a:xfrm>
            <a:off x="2548694" y="3137827"/>
            <a:ext cx="1635063" cy="69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8" idx="2"/>
            <a:endCxn id="36" idx="0"/>
          </p:cNvCxnSpPr>
          <p:nvPr/>
        </p:nvCxnSpPr>
        <p:spPr>
          <a:xfrm flipH="1">
            <a:off x="1048078" y="3137827"/>
            <a:ext cx="1500616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2539717" y="3137827"/>
            <a:ext cx="8977" cy="56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1607158" y="3158285"/>
            <a:ext cx="1845992" cy="270503"/>
            <a:chOff x="1583692" y="4373523"/>
            <a:chExt cx="1845992" cy="327309"/>
          </a:xfrm>
        </p:grpSpPr>
        <p:sp>
          <p:nvSpPr>
            <p:cNvPr id="120" name="왼쪽/오른쪽 화살표 119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22" name="직선 화살표 연결선 121"/>
          <p:cNvCxnSpPr>
            <a:stCxn id="36" idx="2"/>
            <a:endCxn id="67" idx="0"/>
          </p:cNvCxnSpPr>
          <p:nvPr/>
        </p:nvCxnSpPr>
        <p:spPr>
          <a:xfrm>
            <a:off x="1048078" y="3974029"/>
            <a:ext cx="0" cy="56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37" idx="2"/>
            <a:endCxn id="67" idx="0"/>
          </p:cNvCxnSpPr>
          <p:nvPr/>
        </p:nvCxnSpPr>
        <p:spPr>
          <a:xfrm flipH="1">
            <a:off x="1048078" y="3974029"/>
            <a:ext cx="1491639" cy="56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47" idx="2"/>
            <a:endCxn id="67" idx="0"/>
          </p:cNvCxnSpPr>
          <p:nvPr/>
        </p:nvCxnSpPr>
        <p:spPr>
          <a:xfrm flipH="1">
            <a:off x="1048078" y="3974029"/>
            <a:ext cx="2983279" cy="56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1607158" y="3980987"/>
            <a:ext cx="1845992" cy="270503"/>
            <a:chOff x="1583692" y="4373523"/>
            <a:chExt cx="1845992" cy="327309"/>
          </a:xfrm>
        </p:grpSpPr>
        <p:sp>
          <p:nvSpPr>
            <p:cNvPr id="129" name="왼쪽/오른쪽 화살표 128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2011985" y="5303569"/>
            <a:ext cx="1036340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7" name="AutoShape 290"/>
          <p:cNvSpPr>
            <a:spLocks noChangeArrowheads="1"/>
          </p:cNvSpPr>
          <p:nvPr/>
        </p:nvSpPr>
        <p:spPr bwMode="gray">
          <a:xfrm>
            <a:off x="480991" y="4536302"/>
            <a:ext cx="1134173" cy="27050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memcached#1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8" name="AutoShape 290"/>
          <p:cNvSpPr>
            <a:spLocks noChangeArrowheads="1"/>
          </p:cNvSpPr>
          <p:nvPr/>
        </p:nvSpPr>
        <p:spPr bwMode="gray">
          <a:xfrm>
            <a:off x="3464270" y="4536302"/>
            <a:ext cx="1134173" cy="27050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memcached#2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2" name="직선 화살표 연결선 71"/>
          <p:cNvCxnSpPr>
            <a:stCxn id="36" idx="2"/>
            <a:endCxn id="68" idx="0"/>
          </p:cNvCxnSpPr>
          <p:nvPr/>
        </p:nvCxnSpPr>
        <p:spPr>
          <a:xfrm>
            <a:off x="1048078" y="3974029"/>
            <a:ext cx="2983279" cy="56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37" idx="2"/>
            <a:endCxn id="68" idx="0"/>
          </p:cNvCxnSpPr>
          <p:nvPr/>
        </p:nvCxnSpPr>
        <p:spPr>
          <a:xfrm>
            <a:off x="2539717" y="3974029"/>
            <a:ext cx="1491640" cy="56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7" idx="2"/>
            <a:endCxn id="68" idx="0"/>
          </p:cNvCxnSpPr>
          <p:nvPr/>
        </p:nvCxnSpPr>
        <p:spPr>
          <a:xfrm>
            <a:off x="4031357" y="3974029"/>
            <a:ext cx="0" cy="56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6" idx="2"/>
            <a:endCxn id="2" idx="1"/>
          </p:cNvCxnSpPr>
          <p:nvPr/>
        </p:nvCxnSpPr>
        <p:spPr>
          <a:xfrm>
            <a:off x="1048078" y="3974029"/>
            <a:ext cx="723591" cy="112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37" idx="2"/>
          </p:cNvCxnSpPr>
          <p:nvPr/>
        </p:nvCxnSpPr>
        <p:spPr>
          <a:xfrm flipH="1">
            <a:off x="1972630" y="3974029"/>
            <a:ext cx="567087" cy="112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2000250" y="3917620"/>
            <a:ext cx="2142777" cy="127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/>
          <p:cNvSpPr/>
          <p:nvPr/>
        </p:nvSpPr>
        <p:spPr bwMode="auto">
          <a:xfrm>
            <a:off x="3488322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B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78" name="AutoShape 290"/>
          <p:cNvSpPr>
            <a:spLocks noChangeArrowheads="1"/>
          </p:cNvSpPr>
          <p:nvPr/>
        </p:nvSpPr>
        <p:spPr bwMode="gray">
          <a:xfrm>
            <a:off x="3613030" y="2875892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AutoShape 290"/>
          <p:cNvSpPr>
            <a:spLocks noChangeArrowheads="1"/>
          </p:cNvSpPr>
          <p:nvPr/>
        </p:nvSpPr>
        <p:spPr bwMode="gray">
          <a:xfrm>
            <a:off x="3613030" y="3894915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+mn-ea"/>
                <a:ea typeface="+mn-ea"/>
              </a:rPr>
              <a:t>2</a:t>
            </a:r>
            <a:r>
              <a:rPr lang="ko-KR" altLang="en-US" sz="1500" dirty="0" smtClean="0">
                <a:latin typeface="+mn-ea"/>
                <a:ea typeface="+mn-ea"/>
              </a:rPr>
              <a:t>개 이상의 데이</a:t>
            </a:r>
            <a:r>
              <a:rPr lang="ko-KR" altLang="en-US" sz="1500" dirty="0">
                <a:latin typeface="+mn-ea"/>
                <a:ea typeface="+mn-ea"/>
              </a:rPr>
              <a:t>터 </a:t>
            </a:r>
            <a:r>
              <a:rPr lang="ko-KR" altLang="en-US" sz="1500" dirty="0" smtClean="0">
                <a:latin typeface="+mn-ea"/>
                <a:ea typeface="+mn-ea"/>
              </a:rPr>
              <a:t>센터를 연동한 멀티 </a:t>
            </a:r>
            <a:r>
              <a:rPr lang="ko-KR" altLang="en-US" sz="1500" dirty="0" err="1" smtClean="0">
                <a:latin typeface="+mn-ea"/>
                <a:ea typeface="+mn-ea"/>
              </a:rPr>
              <a:t>클라우드</a:t>
            </a:r>
            <a:r>
              <a:rPr lang="ko-KR" altLang="en-US" sz="1500" dirty="0" smtClean="0">
                <a:latin typeface="+mn-ea"/>
                <a:ea typeface="+mn-ea"/>
              </a:rPr>
              <a:t> 하에서 안정적 서비스를 제공하기</a:t>
            </a:r>
            <a:r>
              <a:rPr lang="en-US" altLang="ko-KR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smtClean="0">
                <a:latin typeface="+mn-ea"/>
                <a:ea typeface="+mn-ea"/>
              </a:rPr>
              <a:t>위한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Failover Architecture w Public IP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87" name="직사각형 86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676539" y="1982099"/>
            <a:ext cx="3671830" cy="4755148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두 개의 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 Data Center</a:t>
            </a:r>
            <a:r>
              <a:rPr lang="ko-KR" altLang="en-US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연동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유사시 발생할 수 있는 서비스 중단을 방지 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DR</a:t>
            </a:r>
            <a:r>
              <a:rPr lang="ko-KR" altLang="en-US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를 고려한 구성에 적용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가능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Active-Active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구성 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GSLB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를 통해 다른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Data Center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간 부하 분산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Data Center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간 실시간 데이터 동기화 기능 구현 필요</a:t>
            </a:r>
            <a:endParaRPr lang="en-US" altLang="ko-KR" sz="1300" b="1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양 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CDC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간 전용 네트워크를 통해 사설 연동 가능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Slave DB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는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“Warm Backup”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상태로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동작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따라서 </a:t>
            </a:r>
            <a:r>
              <a:rPr lang="en-US" altLang="ko-KR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MasterDB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와의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Replication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Private IP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가 아니라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Public IP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로 이용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같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인프라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스트럭처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내에서는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Private IP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로 통신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2410" y="2420888"/>
            <a:ext cx="314626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A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2" name="AutoShape 290"/>
          <p:cNvSpPr>
            <a:spLocks noChangeArrowheads="1"/>
          </p:cNvSpPr>
          <p:nvPr/>
        </p:nvSpPr>
        <p:spPr bwMode="gray">
          <a:xfrm>
            <a:off x="319578" y="2870348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93" name="AutoShape 290"/>
          <p:cNvSpPr>
            <a:spLocks noChangeArrowheads="1"/>
          </p:cNvSpPr>
          <p:nvPr/>
        </p:nvSpPr>
        <p:spPr bwMode="gray">
          <a:xfrm>
            <a:off x="1446013" y="1916832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LB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8" name="원통 97"/>
          <p:cNvSpPr/>
          <p:nvPr/>
        </p:nvSpPr>
        <p:spPr>
          <a:xfrm>
            <a:off x="1011941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원통 98"/>
          <p:cNvSpPr/>
          <p:nvPr/>
        </p:nvSpPr>
        <p:spPr>
          <a:xfrm>
            <a:off x="2062748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원통 99"/>
          <p:cNvSpPr/>
          <p:nvPr/>
        </p:nvSpPr>
        <p:spPr>
          <a:xfrm>
            <a:off x="1261661" y="6021288"/>
            <a:ext cx="1140404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731262" y="5085184"/>
            <a:ext cx="422604" cy="360040"/>
            <a:chOff x="3829720" y="4365104"/>
            <a:chExt cx="610632" cy="360040"/>
          </a:xfrm>
        </p:grpSpPr>
        <p:sp>
          <p:nvSpPr>
            <p:cNvPr id="110" name="원통 109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원통 11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18073" y="5058308"/>
            <a:ext cx="422604" cy="360040"/>
            <a:chOff x="3829720" y="4365104"/>
            <a:chExt cx="610632" cy="360040"/>
          </a:xfrm>
        </p:grpSpPr>
        <p:sp>
          <p:nvSpPr>
            <p:cNvPr id="114" name="원통 113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원통 114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583644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5232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365" y="5762756"/>
            <a:ext cx="236385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7" name="직선 화살표 연결선 126"/>
          <p:cNvCxnSpPr>
            <a:stCxn id="93" idx="2"/>
            <a:endCxn id="142" idx="0"/>
          </p:cNvCxnSpPr>
          <p:nvPr/>
        </p:nvCxnSpPr>
        <p:spPr>
          <a:xfrm flipH="1">
            <a:off x="812365" y="2244141"/>
            <a:ext cx="1032328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3" idx="2"/>
            <a:endCxn id="143" idx="0"/>
          </p:cNvCxnSpPr>
          <p:nvPr/>
        </p:nvCxnSpPr>
        <p:spPr>
          <a:xfrm>
            <a:off x="1844693" y="2244141"/>
            <a:ext cx="1019903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98" idx="4"/>
            <a:endCxn id="99" idx="2"/>
          </p:cNvCxnSpPr>
          <p:nvPr/>
        </p:nvCxnSpPr>
        <p:spPr>
          <a:xfrm>
            <a:off x="1601924" y="5193196"/>
            <a:ext cx="46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2"/>
          </p:cNvCxnSpPr>
          <p:nvPr/>
        </p:nvCxnSpPr>
        <p:spPr>
          <a:xfrm>
            <a:off x="723845" y="5433935"/>
            <a:ext cx="848884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6" idx="2"/>
          </p:cNvCxnSpPr>
          <p:nvPr/>
        </p:nvCxnSpPr>
        <p:spPr>
          <a:xfrm flipH="1">
            <a:off x="2062749" y="5433935"/>
            <a:ext cx="879509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290"/>
          <p:cNvSpPr>
            <a:spLocks noChangeArrowheads="1"/>
          </p:cNvSpPr>
          <p:nvPr/>
        </p:nvSpPr>
        <p:spPr bwMode="gray">
          <a:xfrm>
            <a:off x="323259" y="3894915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38" name="AutoShape 290"/>
          <p:cNvSpPr>
            <a:spLocks noChangeArrowheads="1"/>
          </p:cNvSpPr>
          <p:nvPr/>
        </p:nvSpPr>
        <p:spPr bwMode="gray">
          <a:xfrm>
            <a:off x="413685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9" name="AutoShape 290"/>
          <p:cNvSpPr>
            <a:spLocks noChangeArrowheads="1"/>
          </p:cNvSpPr>
          <p:nvPr/>
        </p:nvSpPr>
        <p:spPr bwMode="gray">
          <a:xfrm>
            <a:off x="1446013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991600" y="4038316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1" name="AutoShape 290"/>
          <p:cNvSpPr>
            <a:spLocks noChangeArrowheads="1"/>
          </p:cNvSpPr>
          <p:nvPr/>
        </p:nvSpPr>
        <p:spPr bwMode="gray">
          <a:xfrm>
            <a:off x="2478342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2" name="AutoShape 290"/>
          <p:cNvSpPr>
            <a:spLocks noChangeArrowheads="1"/>
          </p:cNvSpPr>
          <p:nvPr/>
        </p:nvSpPr>
        <p:spPr bwMode="gray">
          <a:xfrm>
            <a:off x="413685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3" name="AutoShape 290"/>
          <p:cNvSpPr>
            <a:spLocks noChangeArrowheads="1"/>
          </p:cNvSpPr>
          <p:nvPr/>
        </p:nvSpPr>
        <p:spPr bwMode="gray">
          <a:xfrm>
            <a:off x="2465916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729088" y="371703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729088" y="266006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991600" y="3025990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7" name="직선 화살표 연결선 146"/>
          <p:cNvCxnSpPr>
            <a:stCxn id="142" idx="2"/>
          </p:cNvCxnSpPr>
          <p:nvPr/>
        </p:nvCxnSpPr>
        <p:spPr>
          <a:xfrm flipH="1">
            <a:off x="806153" y="3353299"/>
            <a:ext cx="621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42" idx="2"/>
          </p:cNvCxnSpPr>
          <p:nvPr/>
        </p:nvCxnSpPr>
        <p:spPr>
          <a:xfrm>
            <a:off x="812365" y="3353299"/>
            <a:ext cx="205844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42" idx="2"/>
            <a:endCxn id="139" idx="0"/>
          </p:cNvCxnSpPr>
          <p:nvPr/>
        </p:nvCxnSpPr>
        <p:spPr>
          <a:xfrm>
            <a:off x="812365" y="3353299"/>
            <a:ext cx="10261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2"/>
          </p:cNvCxnSpPr>
          <p:nvPr/>
        </p:nvCxnSpPr>
        <p:spPr>
          <a:xfrm flipH="1">
            <a:off x="806152" y="3353299"/>
            <a:ext cx="2058444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3" idx="2"/>
          </p:cNvCxnSpPr>
          <p:nvPr/>
        </p:nvCxnSpPr>
        <p:spPr>
          <a:xfrm flipH="1">
            <a:off x="1838481" y="3353299"/>
            <a:ext cx="102611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3" idx="2"/>
          </p:cNvCxnSpPr>
          <p:nvPr/>
        </p:nvCxnSpPr>
        <p:spPr>
          <a:xfrm>
            <a:off x="2864596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utoShape 290"/>
          <p:cNvSpPr>
            <a:spLocks noChangeArrowheads="1"/>
          </p:cNvSpPr>
          <p:nvPr/>
        </p:nvSpPr>
        <p:spPr bwMode="gray">
          <a:xfrm>
            <a:off x="1446013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4" name="직선 화살표 연결선 153"/>
          <p:cNvCxnSpPr>
            <a:stCxn id="153" idx="2"/>
          </p:cNvCxnSpPr>
          <p:nvPr/>
        </p:nvCxnSpPr>
        <p:spPr>
          <a:xfrm>
            <a:off x="1844693" y="3353299"/>
            <a:ext cx="1131589" cy="8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3" idx="2"/>
            <a:endCxn id="138" idx="0"/>
          </p:cNvCxnSpPr>
          <p:nvPr/>
        </p:nvCxnSpPr>
        <p:spPr>
          <a:xfrm flipH="1">
            <a:off x="806152" y="3353299"/>
            <a:ext cx="103854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1838481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1193079" y="3378053"/>
            <a:ext cx="1277568" cy="327309"/>
            <a:chOff x="1583692" y="4373523"/>
            <a:chExt cx="1845992" cy="327309"/>
          </a:xfrm>
        </p:grpSpPr>
        <p:sp>
          <p:nvSpPr>
            <p:cNvPr id="158" name="왼쪽/오른쪽 화살표 157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0" name="직선 화살표 연결선 159"/>
          <p:cNvCxnSpPr>
            <a:stCxn id="138" idx="2"/>
          </p:cNvCxnSpPr>
          <p:nvPr/>
        </p:nvCxnSpPr>
        <p:spPr>
          <a:xfrm>
            <a:off x="806152" y="4365104"/>
            <a:ext cx="50078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39" idx="2"/>
          </p:cNvCxnSpPr>
          <p:nvPr/>
        </p:nvCxnSpPr>
        <p:spPr>
          <a:xfrm flipH="1">
            <a:off x="1365755" y="4365104"/>
            <a:ext cx="47272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41" idx="2"/>
          </p:cNvCxnSpPr>
          <p:nvPr/>
        </p:nvCxnSpPr>
        <p:spPr>
          <a:xfrm flipH="1">
            <a:off x="1465128" y="4365104"/>
            <a:ext cx="1405681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1193079" y="4373523"/>
            <a:ext cx="1277568" cy="327309"/>
            <a:chOff x="1583692" y="4373523"/>
            <a:chExt cx="1845992" cy="327309"/>
          </a:xfrm>
        </p:grpSpPr>
        <p:sp>
          <p:nvSpPr>
            <p:cNvPr id="164" name="왼쪽/오른쪽 화살표 163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6" name="직선 화살표 연결선 165"/>
          <p:cNvCxnSpPr>
            <a:stCxn id="93" idx="2"/>
            <a:endCxn id="153" idx="0"/>
          </p:cNvCxnSpPr>
          <p:nvPr/>
        </p:nvCxnSpPr>
        <p:spPr>
          <a:xfrm>
            <a:off x="1844693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1318522" y="5330708"/>
            <a:ext cx="10421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(Private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IP)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9" name="AutoShape 290"/>
          <p:cNvSpPr>
            <a:spLocks noChangeArrowheads="1"/>
          </p:cNvSpPr>
          <p:nvPr/>
        </p:nvSpPr>
        <p:spPr bwMode="gray">
          <a:xfrm>
            <a:off x="3770572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WEB#N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0" name="AutoShape 290"/>
          <p:cNvSpPr>
            <a:spLocks noChangeArrowheads="1"/>
          </p:cNvSpPr>
          <p:nvPr/>
        </p:nvSpPr>
        <p:spPr bwMode="gray">
          <a:xfrm>
            <a:off x="3782998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WAS#N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1" name="원통 170"/>
          <p:cNvSpPr/>
          <p:nvPr/>
        </p:nvSpPr>
        <p:spPr>
          <a:xfrm>
            <a:off x="3714877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원통 172"/>
          <p:cNvSpPr/>
          <p:nvPr/>
        </p:nvSpPr>
        <p:spPr>
          <a:xfrm>
            <a:off x="4383396" y="5085184"/>
            <a:ext cx="205772" cy="36004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235773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864768" y="4549125"/>
            <a:ext cx="10421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(Public IP)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0" name="원호 29"/>
          <p:cNvSpPr/>
          <p:nvPr/>
        </p:nvSpPr>
        <p:spPr>
          <a:xfrm rot="17900834">
            <a:off x="2311880" y="3994309"/>
            <a:ext cx="2697518" cy="4725793"/>
          </a:xfrm>
          <a:prstGeom prst="arc">
            <a:avLst>
              <a:gd name="adj1" fmla="val 16291823"/>
              <a:gd name="adj2" fmla="val 20873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원통 179"/>
          <p:cNvSpPr/>
          <p:nvPr/>
        </p:nvSpPr>
        <p:spPr>
          <a:xfrm>
            <a:off x="3728864" y="6021288"/>
            <a:ext cx="743566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044734" y="5762756"/>
            <a:ext cx="236385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82" name="직선 화살표 연결선 181"/>
          <p:cNvCxnSpPr>
            <a:stCxn id="173" idx="3"/>
          </p:cNvCxnSpPr>
          <p:nvPr/>
        </p:nvCxnSpPr>
        <p:spPr>
          <a:xfrm flipH="1">
            <a:off x="4009869" y="5445224"/>
            <a:ext cx="476413" cy="568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/>
          <p:cNvSpPr/>
          <p:nvPr/>
        </p:nvSpPr>
        <p:spPr bwMode="auto">
          <a:xfrm>
            <a:off x="3488322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B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+mn-ea"/>
                <a:ea typeface="+mn-ea"/>
              </a:rPr>
              <a:t>2</a:t>
            </a:r>
            <a:r>
              <a:rPr lang="ko-KR" altLang="en-US" sz="1500" dirty="0" smtClean="0">
                <a:latin typeface="+mn-ea"/>
                <a:ea typeface="+mn-ea"/>
              </a:rPr>
              <a:t>개 이상의 데이</a:t>
            </a:r>
            <a:r>
              <a:rPr lang="ko-KR" altLang="en-US" sz="1500" dirty="0">
                <a:latin typeface="+mn-ea"/>
                <a:ea typeface="+mn-ea"/>
              </a:rPr>
              <a:t>터 </a:t>
            </a:r>
            <a:r>
              <a:rPr lang="ko-KR" altLang="en-US" sz="1500" dirty="0" smtClean="0">
                <a:latin typeface="+mn-ea"/>
                <a:ea typeface="+mn-ea"/>
              </a:rPr>
              <a:t>센터를 연동한 멀티 </a:t>
            </a:r>
            <a:r>
              <a:rPr lang="ko-KR" altLang="en-US" sz="1500" dirty="0" err="1" smtClean="0">
                <a:latin typeface="+mn-ea"/>
                <a:ea typeface="+mn-ea"/>
              </a:rPr>
              <a:t>클라우드</a:t>
            </a:r>
            <a:r>
              <a:rPr lang="ko-KR" altLang="en-US" sz="1500" dirty="0" smtClean="0">
                <a:latin typeface="+mn-ea"/>
                <a:ea typeface="+mn-ea"/>
              </a:rPr>
              <a:t> 하에서 안정적 서비스를 제공하는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Failover Architecture w VPN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87" name="직사각형 86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676539" y="1982099"/>
            <a:ext cx="3671830" cy="1366528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양 </a:t>
            </a:r>
            <a:r>
              <a:rPr lang="en-US" altLang="ko-KR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CDC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간 안전한 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전송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수신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필요시</a:t>
            </a:r>
            <a:endParaRPr lang="en-US" altLang="ko-KR" sz="1300" b="1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두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CDC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간 공인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IP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로 전송되는 모든 데이터에 대해 암호화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VPN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터널 사용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2410" y="2420888"/>
            <a:ext cx="314626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A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3" name="AutoShape 290"/>
          <p:cNvSpPr>
            <a:spLocks noChangeArrowheads="1"/>
          </p:cNvSpPr>
          <p:nvPr/>
        </p:nvSpPr>
        <p:spPr bwMode="gray">
          <a:xfrm>
            <a:off x="1446013" y="1916832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LB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8" name="원통 97"/>
          <p:cNvSpPr/>
          <p:nvPr/>
        </p:nvSpPr>
        <p:spPr>
          <a:xfrm>
            <a:off x="1011941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원통 98"/>
          <p:cNvSpPr/>
          <p:nvPr/>
        </p:nvSpPr>
        <p:spPr>
          <a:xfrm>
            <a:off x="2062748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원통 99"/>
          <p:cNvSpPr/>
          <p:nvPr/>
        </p:nvSpPr>
        <p:spPr>
          <a:xfrm>
            <a:off x="1261661" y="6021288"/>
            <a:ext cx="1140404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731262" y="5085184"/>
            <a:ext cx="422604" cy="360040"/>
            <a:chOff x="3829720" y="4365104"/>
            <a:chExt cx="610632" cy="360040"/>
          </a:xfrm>
        </p:grpSpPr>
        <p:sp>
          <p:nvSpPr>
            <p:cNvPr id="110" name="원통 109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원통 11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18073" y="5058308"/>
            <a:ext cx="422604" cy="360040"/>
            <a:chOff x="3829720" y="4365104"/>
            <a:chExt cx="610632" cy="360040"/>
          </a:xfrm>
        </p:grpSpPr>
        <p:sp>
          <p:nvSpPr>
            <p:cNvPr id="114" name="원통 113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원통 114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583644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5232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365" y="5762756"/>
            <a:ext cx="236385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7" name="직선 화살표 연결선 126"/>
          <p:cNvCxnSpPr>
            <a:stCxn id="93" idx="2"/>
            <a:endCxn id="142" idx="0"/>
          </p:cNvCxnSpPr>
          <p:nvPr/>
        </p:nvCxnSpPr>
        <p:spPr>
          <a:xfrm flipH="1">
            <a:off x="812366" y="2244141"/>
            <a:ext cx="1032328" cy="6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3" idx="2"/>
            <a:endCxn id="143" idx="0"/>
          </p:cNvCxnSpPr>
          <p:nvPr/>
        </p:nvCxnSpPr>
        <p:spPr>
          <a:xfrm>
            <a:off x="1844694" y="2244141"/>
            <a:ext cx="1019903" cy="6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98" idx="4"/>
            <a:endCxn id="99" idx="2"/>
          </p:cNvCxnSpPr>
          <p:nvPr/>
        </p:nvCxnSpPr>
        <p:spPr>
          <a:xfrm>
            <a:off x="1601924" y="5193196"/>
            <a:ext cx="46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2"/>
          </p:cNvCxnSpPr>
          <p:nvPr/>
        </p:nvCxnSpPr>
        <p:spPr>
          <a:xfrm>
            <a:off x="723845" y="5433935"/>
            <a:ext cx="848884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6" idx="2"/>
          </p:cNvCxnSpPr>
          <p:nvPr/>
        </p:nvCxnSpPr>
        <p:spPr>
          <a:xfrm flipH="1">
            <a:off x="2062749" y="5433935"/>
            <a:ext cx="879509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93" idx="2"/>
            <a:endCxn id="153" idx="0"/>
          </p:cNvCxnSpPr>
          <p:nvPr/>
        </p:nvCxnSpPr>
        <p:spPr>
          <a:xfrm>
            <a:off x="1844694" y="2244141"/>
            <a:ext cx="0" cy="6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1318522" y="5330708"/>
            <a:ext cx="10421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(Private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IP)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1" name="원통 170"/>
          <p:cNvSpPr/>
          <p:nvPr/>
        </p:nvSpPr>
        <p:spPr>
          <a:xfrm>
            <a:off x="3714877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원통 172"/>
          <p:cNvSpPr/>
          <p:nvPr/>
        </p:nvSpPr>
        <p:spPr>
          <a:xfrm>
            <a:off x="4383396" y="5085184"/>
            <a:ext cx="205772" cy="36004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235773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0" name="원통 179"/>
          <p:cNvSpPr/>
          <p:nvPr/>
        </p:nvSpPr>
        <p:spPr>
          <a:xfrm>
            <a:off x="3728864" y="6021288"/>
            <a:ext cx="743566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044734" y="5762756"/>
            <a:ext cx="236385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82" name="직선 화살표 연결선 181"/>
          <p:cNvCxnSpPr>
            <a:stCxn id="173" idx="3"/>
          </p:cNvCxnSpPr>
          <p:nvPr/>
        </p:nvCxnSpPr>
        <p:spPr>
          <a:xfrm flipH="1">
            <a:off x="4009869" y="5445224"/>
            <a:ext cx="476413" cy="568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19578" y="2564904"/>
            <a:ext cx="4405897" cy="2376265"/>
            <a:chOff x="319578" y="2660062"/>
            <a:chExt cx="4405897" cy="2875281"/>
          </a:xfrm>
        </p:grpSpPr>
        <p:sp>
          <p:nvSpPr>
            <p:cNvPr id="178" name="AutoShape 290"/>
            <p:cNvSpPr>
              <a:spLocks noChangeArrowheads="1"/>
            </p:cNvSpPr>
            <p:nvPr/>
          </p:nvSpPr>
          <p:spPr bwMode="gray">
            <a:xfrm>
              <a:off x="3613030" y="2875892"/>
              <a:ext cx="1112445" cy="638592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7" name="AutoShape 290"/>
            <p:cNvSpPr>
              <a:spLocks noChangeArrowheads="1"/>
            </p:cNvSpPr>
            <p:nvPr/>
          </p:nvSpPr>
          <p:spPr bwMode="gray">
            <a:xfrm>
              <a:off x="3613030" y="3894915"/>
              <a:ext cx="1112445" cy="638592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2" name="AutoShape 290"/>
            <p:cNvSpPr>
              <a:spLocks noChangeArrowheads="1"/>
            </p:cNvSpPr>
            <p:nvPr/>
          </p:nvSpPr>
          <p:spPr bwMode="gray">
            <a:xfrm>
              <a:off x="319578" y="2870348"/>
              <a:ext cx="3024570" cy="638592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37" name="AutoShape 290"/>
            <p:cNvSpPr>
              <a:spLocks noChangeArrowheads="1"/>
            </p:cNvSpPr>
            <p:nvPr/>
          </p:nvSpPr>
          <p:spPr bwMode="gray">
            <a:xfrm>
              <a:off x="323259" y="3894915"/>
              <a:ext cx="3024570" cy="638592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38" name="AutoShape 290"/>
            <p:cNvSpPr>
              <a:spLocks noChangeArrowheads="1"/>
            </p:cNvSpPr>
            <p:nvPr/>
          </p:nvSpPr>
          <p:spPr bwMode="gray">
            <a:xfrm>
              <a:off x="413685" y="4037795"/>
              <a:ext cx="784935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+mn-ea"/>
                </a:rPr>
                <a:t>WAS#1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39" name="AutoShape 290"/>
            <p:cNvSpPr>
              <a:spLocks noChangeArrowheads="1"/>
            </p:cNvSpPr>
            <p:nvPr/>
          </p:nvSpPr>
          <p:spPr bwMode="gray">
            <a:xfrm>
              <a:off x="1446013" y="4037795"/>
              <a:ext cx="784935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+mn-ea"/>
                </a:rPr>
                <a:t>WAS#2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991600" y="4038316"/>
              <a:ext cx="706049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dirty="0" smtClean="0">
                  <a:latin typeface="+mn-ea"/>
                </a:rPr>
                <a:t>…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41" name="AutoShape 290"/>
            <p:cNvSpPr>
              <a:spLocks noChangeArrowheads="1"/>
            </p:cNvSpPr>
            <p:nvPr/>
          </p:nvSpPr>
          <p:spPr bwMode="gray">
            <a:xfrm>
              <a:off x="2478342" y="4037795"/>
              <a:ext cx="784935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+mn-ea"/>
                </a:rPr>
                <a:t>WAS#N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42" name="AutoShape 290"/>
            <p:cNvSpPr>
              <a:spLocks noChangeArrowheads="1"/>
            </p:cNvSpPr>
            <p:nvPr/>
          </p:nvSpPr>
          <p:spPr bwMode="gray">
            <a:xfrm>
              <a:off x="413685" y="3025990"/>
              <a:ext cx="797361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+mn-ea"/>
                </a:rPr>
                <a:t>WEB#1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43" name="AutoShape 290"/>
            <p:cNvSpPr>
              <a:spLocks noChangeArrowheads="1"/>
            </p:cNvSpPr>
            <p:nvPr/>
          </p:nvSpPr>
          <p:spPr bwMode="gray">
            <a:xfrm>
              <a:off x="2465916" y="3025990"/>
              <a:ext cx="797361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+mn-ea"/>
                </a:rPr>
                <a:t>WEB#N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729088" y="3717032"/>
              <a:ext cx="717227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WAS Pool</a:t>
              </a:r>
              <a:endParaRPr lang="ko-KR" altLang="en-US" sz="1200" b="1" i="1" dirty="0"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729088" y="2660062"/>
              <a:ext cx="717227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WEB Pool</a:t>
              </a:r>
              <a:endParaRPr lang="ko-KR" altLang="en-US" sz="1200" b="1" i="1" dirty="0">
                <a:latin typeface="+mn-ea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991600" y="3025990"/>
              <a:ext cx="706049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dirty="0" smtClean="0">
                  <a:latin typeface="+mn-ea"/>
                </a:rPr>
                <a:t>…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147" name="직선 화살표 연결선 146"/>
            <p:cNvCxnSpPr>
              <a:stCxn id="142" idx="2"/>
            </p:cNvCxnSpPr>
            <p:nvPr/>
          </p:nvCxnSpPr>
          <p:spPr>
            <a:xfrm flipH="1">
              <a:off x="806153" y="3353299"/>
              <a:ext cx="6212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>
              <a:stCxn id="142" idx="2"/>
            </p:cNvCxnSpPr>
            <p:nvPr/>
          </p:nvCxnSpPr>
          <p:spPr>
            <a:xfrm>
              <a:off x="812365" y="3353299"/>
              <a:ext cx="2058445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2" idx="2"/>
              <a:endCxn id="139" idx="0"/>
            </p:cNvCxnSpPr>
            <p:nvPr/>
          </p:nvCxnSpPr>
          <p:spPr>
            <a:xfrm>
              <a:off x="812365" y="3353299"/>
              <a:ext cx="1026116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143" idx="2"/>
            </p:cNvCxnSpPr>
            <p:nvPr/>
          </p:nvCxnSpPr>
          <p:spPr>
            <a:xfrm flipH="1">
              <a:off x="806152" y="3353299"/>
              <a:ext cx="2058444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>
              <a:stCxn id="143" idx="2"/>
            </p:cNvCxnSpPr>
            <p:nvPr/>
          </p:nvCxnSpPr>
          <p:spPr>
            <a:xfrm flipH="1">
              <a:off x="1838481" y="3353299"/>
              <a:ext cx="1026115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>
              <a:stCxn id="143" idx="2"/>
            </p:cNvCxnSpPr>
            <p:nvPr/>
          </p:nvCxnSpPr>
          <p:spPr>
            <a:xfrm>
              <a:off x="2864596" y="3353299"/>
              <a:ext cx="6213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utoShape 290"/>
            <p:cNvSpPr>
              <a:spLocks noChangeArrowheads="1"/>
            </p:cNvSpPr>
            <p:nvPr/>
          </p:nvSpPr>
          <p:spPr bwMode="gray">
            <a:xfrm>
              <a:off x="1446013" y="3025990"/>
              <a:ext cx="797361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+mn-ea"/>
                </a:rPr>
                <a:t>WEB#2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154" name="직선 화살표 연결선 153"/>
            <p:cNvCxnSpPr>
              <a:stCxn id="153" idx="2"/>
            </p:cNvCxnSpPr>
            <p:nvPr/>
          </p:nvCxnSpPr>
          <p:spPr>
            <a:xfrm>
              <a:off x="1844693" y="3353299"/>
              <a:ext cx="1131589" cy="836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153" idx="2"/>
              <a:endCxn id="138" idx="0"/>
            </p:cNvCxnSpPr>
            <p:nvPr/>
          </p:nvCxnSpPr>
          <p:spPr>
            <a:xfrm flipH="1">
              <a:off x="806152" y="3353299"/>
              <a:ext cx="1038541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 flipH="1">
              <a:off x="1838481" y="3353299"/>
              <a:ext cx="6213" cy="684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1193079" y="3378053"/>
              <a:ext cx="1277568" cy="327309"/>
              <a:chOff x="1583692" y="4373523"/>
              <a:chExt cx="1845992" cy="327309"/>
            </a:xfrm>
          </p:grpSpPr>
          <p:sp>
            <p:nvSpPr>
              <p:cNvPr id="158" name="왼쪽/오른쪽 화살표 157"/>
              <p:cNvSpPr/>
              <p:nvPr/>
            </p:nvSpPr>
            <p:spPr>
              <a:xfrm>
                <a:off x="2128756" y="4373523"/>
                <a:ext cx="755864" cy="327309"/>
              </a:xfrm>
              <a:prstGeom prst="left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1583692" y="4407911"/>
                <a:ext cx="1845992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 b="1" i="1" dirty="0" smtClean="0">
                    <a:latin typeface="+mn-ea"/>
                  </a:rPr>
                  <a:t>Auto Scaling</a:t>
                </a:r>
                <a:endParaRPr lang="ko-KR" altLang="en-US" sz="1200" b="1" i="1" dirty="0">
                  <a:latin typeface="+mn-ea"/>
                </a:endParaRPr>
              </a:p>
            </p:txBody>
          </p:sp>
        </p:grpSp>
        <p:cxnSp>
          <p:nvCxnSpPr>
            <p:cNvPr id="160" name="직선 화살표 연결선 159"/>
            <p:cNvCxnSpPr>
              <a:stCxn id="138" idx="2"/>
              <a:endCxn id="98" idx="1"/>
            </p:cNvCxnSpPr>
            <p:nvPr/>
          </p:nvCxnSpPr>
          <p:spPr>
            <a:xfrm>
              <a:off x="806153" y="4365104"/>
              <a:ext cx="500780" cy="1170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9" idx="2"/>
            </p:cNvCxnSpPr>
            <p:nvPr/>
          </p:nvCxnSpPr>
          <p:spPr>
            <a:xfrm flipH="1">
              <a:off x="1306932" y="4365103"/>
              <a:ext cx="531549" cy="117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41" idx="2"/>
            </p:cNvCxnSpPr>
            <p:nvPr/>
          </p:nvCxnSpPr>
          <p:spPr>
            <a:xfrm flipH="1">
              <a:off x="1328530" y="4365103"/>
              <a:ext cx="1542280" cy="117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그룹 162"/>
            <p:cNvGrpSpPr/>
            <p:nvPr/>
          </p:nvGrpSpPr>
          <p:grpSpPr>
            <a:xfrm>
              <a:off x="1193079" y="4373523"/>
              <a:ext cx="1277568" cy="327309"/>
              <a:chOff x="1583692" y="4373523"/>
              <a:chExt cx="1845992" cy="327309"/>
            </a:xfrm>
          </p:grpSpPr>
          <p:sp>
            <p:nvSpPr>
              <p:cNvPr id="164" name="왼쪽/오른쪽 화살표 163"/>
              <p:cNvSpPr/>
              <p:nvPr/>
            </p:nvSpPr>
            <p:spPr>
              <a:xfrm>
                <a:off x="2128756" y="4373523"/>
                <a:ext cx="755864" cy="327309"/>
              </a:xfrm>
              <a:prstGeom prst="left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1583692" y="4407911"/>
                <a:ext cx="1845992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 b="1" i="1" dirty="0" smtClean="0">
                    <a:latin typeface="+mn-ea"/>
                  </a:rPr>
                  <a:t>Auto Scaling</a:t>
                </a:r>
                <a:endParaRPr lang="ko-KR" altLang="en-US" sz="1200" b="1" i="1" dirty="0">
                  <a:latin typeface="+mn-ea"/>
                </a:endParaRPr>
              </a:p>
            </p:txBody>
          </p:sp>
        </p:grpSp>
        <p:sp>
          <p:nvSpPr>
            <p:cNvPr id="169" name="AutoShape 290"/>
            <p:cNvSpPr>
              <a:spLocks noChangeArrowheads="1"/>
            </p:cNvSpPr>
            <p:nvPr/>
          </p:nvSpPr>
          <p:spPr bwMode="gray">
            <a:xfrm>
              <a:off x="3770572" y="3025990"/>
              <a:ext cx="797361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WEB#N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0" name="AutoShape 290"/>
            <p:cNvSpPr>
              <a:spLocks noChangeArrowheads="1"/>
            </p:cNvSpPr>
            <p:nvPr/>
          </p:nvSpPr>
          <p:spPr bwMode="gray">
            <a:xfrm>
              <a:off x="3782998" y="4037795"/>
              <a:ext cx="784935" cy="32730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WAS#N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원호 78"/>
          <p:cNvSpPr/>
          <p:nvPr/>
        </p:nvSpPr>
        <p:spPr>
          <a:xfrm rot="17909820">
            <a:off x="2076143" y="3854052"/>
            <a:ext cx="3168992" cy="4469837"/>
          </a:xfrm>
          <a:prstGeom prst="arc">
            <a:avLst>
              <a:gd name="adj1" fmla="val 15885866"/>
              <a:gd name="adj2" fmla="val 174913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원호 80"/>
          <p:cNvSpPr/>
          <p:nvPr/>
        </p:nvSpPr>
        <p:spPr>
          <a:xfrm rot="6918784">
            <a:off x="825990" y="1493780"/>
            <a:ext cx="3168992" cy="4469837"/>
          </a:xfrm>
          <a:prstGeom prst="arc">
            <a:avLst>
              <a:gd name="adj1" fmla="val 15885866"/>
              <a:gd name="adj2" fmla="val 168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5400000">
            <a:off x="3361329" y="4079015"/>
            <a:ext cx="169970" cy="857187"/>
          </a:xfrm>
          <a:prstGeom prst="can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47000">
                <a:srgbClr val="7D8496"/>
              </a:gs>
              <a:gs pos="47000">
                <a:srgbClr val="E6E6E6"/>
              </a:gs>
              <a:gs pos="100000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5" name="AutoShape 290"/>
          <p:cNvSpPr>
            <a:spLocks noChangeArrowheads="1"/>
          </p:cNvSpPr>
          <p:nvPr/>
        </p:nvSpPr>
        <p:spPr bwMode="gray">
          <a:xfrm>
            <a:off x="3776785" y="4319863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6" name="AutoShape 290"/>
          <p:cNvSpPr>
            <a:spLocks noChangeArrowheads="1"/>
          </p:cNvSpPr>
          <p:nvPr/>
        </p:nvSpPr>
        <p:spPr bwMode="gray">
          <a:xfrm>
            <a:off x="2360712" y="4319863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916741" y="4517884"/>
            <a:ext cx="10421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(Private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IP)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916741" y="3974029"/>
            <a:ext cx="10421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Encrypted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VPN Tunnel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/>
          <p:cNvSpPr/>
          <p:nvPr/>
        </p:nvSpPr>
        <p:spPr bwMode="auto">
          <a:xfrm>
            <a:off x="3488322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B(Public)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+mn-ea"/>
                <a:ea typeface="+mn-ea"/>
              </a:rPr>
              <a:t>사전</a:t>
            </a:r>
            <a:r>
              <a:rPr lang="en-US" altLang="ko-KR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smtClean="0">
                <a:latin typeface="+mn-ea"/>
                <a:ea typeface="+mn-ea"/>
              </a:rPr>
              <a:t>정의된 용량 </a:t>
            </a:r>
            <a:r>
              <a:rPr lang="ko-KR" altLang="en-US" sz="1500" dirty="0" err="1" smtClean="0">
                <a:latin typeface="+mn-ea"/>
                <a:ea typeface="+mn-ea"/>
              </a:rPr>
              <a:t>임계치에</a:t>
            </a:r>
            <a:r>
              <a:rPr lang="ko-KR" altLang="en-US" sz="1500" dirty="0" smtClean="0">
                <a:latin typeface="+mn-ea"/>
                <a:ea typeface="+mn-ea"/>
              </a:rPr>
              <a:t> 도달할 때 </a:t>
            </a:r>
            <a:r>
              <a:rPr lang="en-US" altLang="ko-KR" sz="1500" dirty="0" smtClean="0">
                <a:latin typeface="+mn-ea"/>
                <a:ea typeface="+mn-ea"/>
              </a:rPr>
              <a:t>On-premise IT</a:t>
            </a:r>
            <a:r>
              <a:rPr lang="ko-KR" altLang="en-US" sz="1500" dirty="0" smtClean="0">
                <a:latin typeface="+mn-ea"/>
                <a:ea typeface="+mn-ea"/>
              </a:rPr>
              <a:t> 자원들을</a:t>
            </a:r>
            <a:r>
              <a:rPr lang="en-US" altLang="ko-KR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smtClean="0">
                <a:latin typeface="+mn-ea"/>
                <a:ea typeface="+mn-ea"/>
              </a:rPr>
              <a:t>확장하거나</a:t>
            </a:r>
            <a:r>
              <a:rPr lang="en-US" altLang="ko-KR" sz="1500" dirty="0" smtClean="0">
                <a:latin typeface="+mn-ea"/>
                <a:ea typeface="+mn-ea"/>
              </a:rPr>
              <a:t>, Public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en-US" altLang="ko-KR" sz="1500" dirty="0" smtClean="0">
                <a:latin typeface="+mn-ea"/>
                <a:ea typeface="+mn-ea"/>
              </a:rPr>
              <a:t>Cloud</a:t>
            </a:r>
            <a:r>
              <a:rPr lang="ko-KR" altLang="en-US" sz="1500" dirty="0" smtClean="0">
                <a:latin typeface="+mn-ea"/>
                <a:ea typeface="+mn-ea"/>
              </a:rPr>
              <a:t>로의 </a:t>
            </a:r>
            <a:r>
              <a:rPr lang="en-US" altLang="ko-KR" sz="1500" dirty="0" smtClean="0">
                <a:latin typeface="+mn-ea"/>
                <a:ea typeface="+mn-ea"/>
              </a:rPr>
              <a:t>“Burst Out”</a:t>
            </a:r>
            <a:r>
              <a:rPr lang="ko-KR" altLang="en-US" sz="1500" dirty="0" smtClean="0">
                <a:latin typeface="+mn-ea"/>
                <a:ea typeface="+mn-ea"/>
              </a:rPr>
              <a:t>하는 동적 확장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Cloud Burst Architecture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87" name="직사각형 86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676539" y="1982099"/>
            <a:ext cx="3671830" cy="248683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버스트가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유발될 때까지 비활성 상태로 미리 이중화되어 배치 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자동 확장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리스너가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사용량을 감시하다가 사용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임계치가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초과되는 경우 요청을 타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클라우드에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전송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이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기반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IT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자원이 더 이상 필요하지 않을 때는 회수되어 아키텍처가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On-premise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“Burst In”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됨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2410" y="2420888"/>
            <a:ext cx="314626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A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2" name="AutoShape 290"/>
          <p:cNvSpPr>
            <a:spLocks noChangeArrowheads="1"/>
          </p:cNvSpPr>
          <p:nvPr/>
        </p:nvSpPr>
        <p:spPr bwMode="gray">
          <a:xfrm>
            <a:off x="319577" y="2870348"/>
            <a:ext cx="4405897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93" name="AutoShape 290"/>
          <p:cNvSpPr>
            <a:spLocks noChangeArrowheads="1"/>
          </p:cNvSpPr>
          <p:nvPr/>
        </p:nvSpPr>
        <p:spPr bwMode="gray">
          <a:xfrm>
            <a:off x="1446013" y="1916832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LB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8" name="원통 97"/>
          <p:cNvSpPr/>
          <p:nvPr/>
        </p:nvSpPr>
        <p:spPr>
          <a:xfrm>
            <a:off x="1011941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원통 98"/>
          <p:cNvSpPr/>
          <p:nvPr/>
        </p:nvSpPr>
        <p:spPr>
          <a:xfrm>
            <a:off x="2062748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원통 99"/>
          <p:cNvSpPr/>
          <p:nvPr/>
        </p:nvSpPr>
        <p:spPr>
          <a:xfrm>
            <a:off x="1261661" y="6021288"/>
            <a:ext cx="1140404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731262" y="5085184"/>
            <a:ext cx="422604" cy="360040"/>
            <a:chOff x="3829720" y="4365104"/>
            <a:chExt cx="610632" cy="360040"/>
          </a:xfrm>
        </p:grpSpPr>
        <p:sp>
          <p:nvSpPr>
            <p:cNvPr id="110" name="원통 109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원통 11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18073" y="5058308"/>
            <a:ext cx="422604" cy="360040"/>
            <a:chOff x="3829720" y="4365104"/>
            <a:chExt cx="610632" cy="360040"/>
          </a:xfrm>
        </p:grpSpPr>
        <p:sp>
          <p:nvSpPr>
            <p:cNvPr id="114" name="원통 113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원통 114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583644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5232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365" y="5762756"/>
            <a:ext cx="236385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7" name="직선 화살표 연결선 126"/>
          <p:cNvCxnSpPr>
            <a:stCxn id="93" idx="2"/>
            <a:endCxn id="142" idx="0"/>
          </p:cNvCxnSpPr>
          <p:nvPr/>
        </p:nvCxnSpPr>
        <p:spPr>
          <a:xfrm flipH="1">
            <a:off x="812365" y="2244141"/>
            <a:ext cx="1032328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3" idx="2"/>
            <a:endCxn id="143" idx="0"/>
          </p:cNvCxnSpPr>
          <p:nvPr/>
        </p:nvCxnSpPr>
        <p:spPr>
          <a:xfrm>
            <a:off x="1844693" y="2244141"/>
            <a:ext cx="1019903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98" idx="4"/>
            <a:endCxn id="99" idx="2"/>
          </p:cNvCxnSpPr>
          <p:nvPr/>
        </p:nvCxnSpPr>
        <p:spPr>
          <a:xfrm>
            <a:off x="1601924" y="5193196"/>
            <a:ext cx="46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2"/>
          </p:cNvCxnSpPr>
          <p:nvPr/>
        </p:nvCxnSpPr>
        <p:spPr>
          <a:xfrm>
            <a:off x="723845" y="5433935"/>
            <a:ext cx="848884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6" idx="2"/>
          </p:cNvCxnSpPr>
          <p:nvPr/>
        </p:nvCxnSpPr>
        <p:spPr>
          <a:xfrm flipH="1">
            <a:off x="2062749" y="5433935"/>
            <a:ext cx="879509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290"/>
          <p:cNvSpPr>
            <a:spLocks noChangeArrowheads="1"/>
          </p:cNvSpPr>
          <p:nvPr/>
        </p:nvSpPr>
        <p:spPr bwMode="gray">
          <a:xfrm>
            <a:off x="323258" y="3894915"/>
            <a:ext cx="440221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38" name="AutoShape 290"/>
          <p:cNvSpPr>
            <a:spLocks noChangeArrowheads="1"/>
          </p:cNvSpPr>
          <p:nvPr/>
        </p:nvSpPr>
        <p:spPr bwMode="gray">
          <a:xfrm>
            <a:off x="413685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9" name="AutoShape 290"/>
          <p:cNvSpPr>
            <a:spLocks noChangeArrowheads="1"/>
          </p:cNvSpPr>
          <p:nvPr/>
        </p:nvSpPr>
        <p:spPr bwMode="gray">
          <a:xfrm>
            <a:off x="1446013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991600" y="4038316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1" name="AutoShape 290"/>
          <p:cNvSpPr>
            <a:spLocks noChangeArrowheads="1"/>
          </p:cNvSpPr>
          <p:nvPr/>
        </p:nvSpPr>
        <p:spPr bwMode="gray">
          <a:xfrm>
            <a:off x="2478342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2" name="AutoShape 290"/>
          <p:cNvSpPr>
            <a:spLocks noChangeArrowheads="1"/>
          </p:cNvSpPr>
          <p:nvPr/>
        </p:nvSpPr>
        <p:spPr bwMode="gray">
          <a:xfrm>
            <a:off x="413685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3" name="AutoShape 290"/>
          <p:cNvSpPr>
            <a:spLocks noChangeArrowheads="1"/>
          </p:cNvSpPr>
          <p:nvPr/>
        </p:nvSpPr>
        <p:spPr bwMode="gray">
          <a:xfrm>
            <a:off x="2465916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729088" y="371703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729088" y="266006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991600" y="3025990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7" name="직선 화살표 연결선 146"/>
          <p:cNvCxnSpPr>
            <a:stCxn id="142" idx="2"/>
          </p:cNvCxnSpPr>
          <p:nvPr/>
        </p:nvCxnSpPr>
        <p:spPr>
          <a:xfrm flipH="1">
            <a:off x="806153" y="3353299"/>
            <a:ext cx="621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42" idx="2"/>
          </p:cNvCxnSpPr>
          <p:nvPr/>
        </p:nvCxnSpPr>
        <p:spPr>
          <a:xfrm>
            <a:off x="812365" y="3353299"/>
            <a:ext cx="205844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42" idx="2"/>
            <a:endCxn id="139" idx="0"/>
          </p:cNvCxnSpPr>
          <p:nvPr/>
        </p:nvCxnSpPr>
        <p:spPr>
          <a:xfrm>
            <a:off x="812365" y="3353299"/>
            <a:ext cx="10261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2"/>
          </p:cNvCxnSpPr>
          <p:nvPr/>
        </p:nvCxnSpPr>
        <p:spPr>
          <a:xfrm flipH="1">
            <a:off x="806152" y="3353299"/>
            <a:ext cx="2058444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3" idx="2"/>
          </p:cNvCxnSpPr>
          <p:nvPr/>
        </p:nvCxnSpPr>
        <p:spPr>
          <a:xfrm flipH="1">
            <a:off x="1838481" y="3353299"/>
            <a:ext cx="102611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3" idx="2"/>
          </p:cNvCxnSpPr>
          <p:nvPr/>
        </p:nvCxnSpPr>
        <p:spPr>
          <a:xfrm>
            <a:off x="2864596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utoShape 290"/>
          <p:cNvSpPr>
            <a:spLocks noChangeArrowheads="1"/>
          </p:cNvSpPr>
          <p:nvPr/>
        </p:nvSpPr>
        <p:spPr bwMode="gray">
          <a:xfrm>
            <a:off x="1446013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4" name="직선 화살표 연결선 153"/>
          <p:cNvCxnSpPr>
            <a:stCxn id="153" idx="2"/>
            <a:endCxn id="141" idx="0"/>
          </p:cNvCxnSpPr>
          <p:nvPr/>
        </p:nvCxnSpPr>
        <p:spPr>
          <a:xfrm>
            <a:off x="1844694" y="3353299"/>
            <a:ext cx="10261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3" idx="2"/>
            <a:endCxn id="138" idx="0"/>
          </p:cNvCxnSpPr>
          <p:nvPr/>
        </p:nvCxnSpPr>
        <p:spPr>
          <a:xfrm flipH="1">
            <a:off x="806152" y="3353299"/>
            <a:ext cx="103854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1838481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8" idx="2"/>
          </p:cNvCxnSpPr>
          <p:nvPr/>
        </p:nvCxnSpPr>
        <p:spPr>
          <a:xfrm>
            <a:off x="806152" y="4365104"/>
            <a:ext cx="50078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39" idx="2"/>
          </p:cNvCxnSpPr>
          <p:nvPr/>
        </p:nvCxnSpPr>
        <p:spPr>
          <a:xfrm flipH="1">
            <a:off x="1365755" y="4365104"/>
            <a:ext cx="47272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41" idx="2"/>
          </p:cNvCxnSpPr>
          <p:nvPr/>
        </p:nvCxnSpPr>
        <p:spPr>
          <a:xfrm flipH="1">
            <a:off x="1465128" y="4365104"/>
            <a:ext cx="1405681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1193079" y="4373523"/>
            <a:ext cx="1277568" cy="327309"/>
            <a:chOff x="1583692" y="4373523"/>
            <a:chExt cx="1845992" cy="327309"/>
          </a:xfrm>
        </p:grpSpPr>
        <p:sp>
          <p:nvSpPr>
            <p:cNvPr id="164" name="왼쪽/오른쪽 화살표 163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6" name="직선 화살표 연결선 165"/>
          <p:cNvCxnSpPr>
            <a:stCxn id="93" idx="2"/>
            <a:endCxn id="153" idx="0"/>
          </p:cNvCxnSpPr>
          <p:nvPr/>
        </p:nvCxnSpPr>
        <p:spPr>
          <a:xfrm>
            <a:off x="1844693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1318522" y="5330708"/>
            <a:ext cx="10421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(Private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IP)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9" name="AutoShape 290"/>
          <p:cNvSpPr>
            <a:spLocks noChangeArrowheads="1"/>
          </p:cNvSpPr>
          <p:nvPr/>
        </p:nvSpPr>
        <p:spPr bwMode="gray">
          <a:xfrm>
            <a:off x="3770572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WEB#N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0" name="AutoShape 290"/>
          <p:cNvSpPr>
            <a:spLocks noChangeArrowheads="1"/>
          </p:cNvSpPr>
          <p:nvPr/>
        </p:nvSpPr>
        <p:spPr bwMode="gray">
          <a:xfrm>
            <a:off x="3782998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WAS#N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82" name="직선 화살표 연결선 181"/>
          <p:cNvCxnSpPr>
            <a:stCxn id="169" idx="2"/>
            <a:endCxn id="141" idx="0"/>
          </p:cNvCxnSpPr>
          <p:nvPr/>
        </p:nvCxnSpPr>
        <p:spPr>
          <a:xfrm flipH="1">
            <a:off x="2870810" y="3353299"/>
            <a:ext cx="129844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177524" y="4038316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177524" y="3025990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4" name="직선 화살표 연결선 93"/>
          <p:cNvCxnSpPr>
            <a:stCxn id="169" idx="2"/>
            <a:endCxn id="170" idx="0"/>
          </p:cNvCxnSpPr>
          <p:nvPr/>
        </p:nvCxnSpPr>
        <p:spPr>
          <a:xfrm>
            <a:off x="4169253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43" idx="2"/>
            <a:endCxn id="170" idx="0"/>
          </p:cNvCxnSpPr>
          <p:nvPr/>
        </p:nvCxnSpPr>
        <p:spPr>
          <a:xfrm>
            <a:off x="2864597" y="3353299"/>
            <a:ext cx="1310869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53" idx="2"/>
          </p:cNvCxnSpPr>
          <p:nvPr/>
        </p:nvCxnSpPr>
        <p:spPr>
          <a:xfrm>
            <a:off x="1844694" y="3353299"/>
            <a:ext cx="2330772" cy="651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1193079" y="3378053"/>
            <a:ext cx="1277568" cy="327309"/>
            <a:chOff x="1583692" y="4373523"/>
            <a:chExt cx="1845992" cy="327309"/>
          </a:xfrm>
        </p:grpSpPr>
        <p:sp>
          <p:nvSpPr>
            <p:cNvPr id="101" name="왼쪽/오른쪽 화살표 100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916938" y="3378053"/>
            <a:ext cx="1277568" cy="327309"/>
            <a:chOff x="1583692" y="4373523"/>
            <a:chExt cx="1845992" cy="327309"/>
          </a:xfrm>
        </p:grpSpPr>
        <p:sp>
          <p:nvSpPr>
            <p:cNvPr id="104" name="왼쪽/오른쪽 화살표 103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08" name="직선 화살표 연결선 107"/>
          <p:cNvCxnSpPr>
            <a:stCxn id="170" idx="2"/>
          </p:cNvCxnSpPr>
          <p:nvPr/>
        </p:nvCxnSpPr>
        <p:spPr>
          <a:xfrm flipH="1">
            <a:off x="1617529" y="4365104"/>
            <a:ext cx="2557937" cy="693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2916938" y="4373523"/>
            <a:ext cx="1277568" cy="327309"/>
            <a:chOff x="1583692" y="4373523"/>
            <a:chExt cx="1845992" cy="327309"/>
          </a:xfrm>
        </p:grpSpPr>
        <p:sp>
          <p:nvSpPr>
            <p:cNvPr id="111" name="왼쪽/오른쪽 화살표 110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+mn-ea"/>
                <a:ea typeface="+mn-ea"/>
              </a:rPr>
              <a:t>2</a:t>
            </a:r>
            <a:r>
              <a:rPr lang="ko-KR" altLang="en-US" sz="1500" dirty="0" smtClean="0">
                <a:latin typeface="+mn-ea"/>
                <a:ea typeface="+mn-ea"/>
              </a:rPr>
              <a:t>개 이상의 </a:t>
            </a:r>
            <a:r>
              <a:rPr lang="ko-KR" altLang="en-US" sz="1500" dirty="0" err="1" smtClean="0">
                <a:latin typeface="+mn-ea"/>
                <a:ea typeface="+mn-ea"/>
              </a:rPr>
              <a:t>클라우드를</a:t>
            </a:r>
            <a:r>
              <a:rPr lang="ko-KR" altLang="en-US" sz="1500" dirty="0" smtClean="0">
                <a:latin typeface="+mn-ea"/>
                <a:ea typeface="+mn-ea"/>
              </a:rPr>
              <a:t> 멀티로 연동</a:t>
            </a:r>
            <a:r>
              <a:rPr lang="en-US" altLang="ko-KR" sz="1500" dirty="0" smtClean="0">
                <a:latin typeface="+mn-ea"/>
                <a:ea typeface="+mn-ea"/>
              </a:rPr>
              <a:t>, </a:t>
            </a:r>
            <a:r>
              <a:rPr lang="ko-KR" altLang="en-US" sz="1500" dirty="0" err="1" smtClean="0">
                <a:latin typeface="+mn-ea"/>
                <a:ea typeface="+mn-ea"/>
              </a:rPr>
              <a:t>클라우드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err="1" smtClean="0">
                <a:latin typeface="+mn-ea"/>
                <a:ea typeface="+mn-ea"/>
              </a:rPr>
              <a:t>장애시</a:t>
            </a:r>
            <a:r>
              <a:rPr lang="ko-KR" altLang="en-US" sz="1500" dirty="0" smtClean="0">
                <a:latin typeface="+mn-ea"/>
                <a:ea typeface="+mn-ea"/>
              </a:rPr>
              <a:t> 바로 다른 </a:t>
            </a:r>
            <a:r>
              <a:rPr lang="ko-KR" altLang="en-US" sz="1500" dirty="0" err="1" smtClean="0">
                <a:latin typeface="+mn-ea"/>
                <a:ea typeface="+mn-ea"/>
              </a:rPr>
              <a:t>클라우드나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en-US" altLang="ko-KR" sz="1500" dirty="0" smtClean="0">
                <a:latin typeface="+mn-ea"/>
                <a:ea typeface="+mn-ea"/>
              </a:rPr>
              <a:t>Region</a:t>
            </a:r>
            <a:r>
              <a:rPr lang="ko-KR" altLang="en-US" sz="1500" dirty="0" smtClean="0">
                <a:latin typeface="+mn-ea"/>
                <a:ea typeface="+mn-ea"/>
              </a:rPr>
              <a:t>에서 안정적 서비스를 제공하는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Multi Cloud Architecture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16495" y="1340767"/>
            <a:ext cx="6120829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/>
        </p:nvSpPr>
        <p:spPr bwMode="auto">
          <a:xfrm>
            <a:off x="1823045" y="2420888"/>
            <a:ext cx="314626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A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2" name="AutoShape 290"/>
          <p:cNvSpPr>
            <a:spLocks noChangeArrowheads="1"/>
          </p:cNvSpPr>
          <p:nvPr/>
        </p:nvSpPr>
        <p:spPr bwMode="gray">
          <a:xfrm>
            <a:off x="1880213" y="2870348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93" name="AutoShape 290"/>
          <p:cNvSpPr>
            <a:spLocks noChangeArrowheads="1"/>
          </p:cNvSpPr>
          <p:nvPr/>
        </p:nvSpPr>
        <p:spPr bwMode="gray">
          <a:xfrm>
            <a:off x="3006648" y="1916832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LB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9" name="원통 98"/>
          <p:cNvSpPr/>
          <p:nvPr/>
        </p:nvSpPr>
        <p:spPr>
          <a:xfrm>
            <a:off x="3623383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원통 99"/>
          <p:cNvSpPr/>
          <p:nvPr/>
        </p:nvSpPr>
        <p:spPr>
          <a:xfrm>
            <a:off x="2822296" y="6021288"/>
            <a:ext cx="1140404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291897" y="5085184"/>
            <a:ext cx="422604" cy="360040"/>
            <a:chOff x="3829720" y="4365104"/>
            <a:chExt cx="610632" cy="360040"/>
          </a:xfrm>
        </p:grpSpPr>
        <p:sp>
          <p:nvSpPr>
            <p:cNvPr id="110" name="원통 109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원통 11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078708" y="5058308"/>
            <a:ext cx="422604" cy="360040"/>
            <a:chOff x="3829720" y="4365104"/>
            <a:chExt cx="610632" cy="360040"/>
          </a:xfrm>
        </p:grpSpPr>
        <p:sp>
          <p:nvSpPr>
            <p:cNvPr id="114" name="원통 113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원통 114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4144279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25867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954132" y="5418348"/>
            <a:ext cx="11421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7" name="직선 화살표 연결선 126"/>
          <p:cNvCxnSpPr>
            <a:stCxn id="93" idx="2"/>
            <a:endCxn id="142" idx="0"/>
          </p:cNvCxnSpPr>
          <p:nvPr/>
        </p:nvCxnSpPr>
        <p:spPr>
          <a:xfrm flipH="1">
            <a:off x="2373000" y="2244141"/>
            <a:ext cx="1032328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3" idx="2"/>
            <a:endCxn id="143" idx="0"/>
          </p:cNvCxnSpPr>
          <p:nvPr/>
        </p:nvCxnSpPr>
        <p:spPr>
          <a:xfrm>
            <a:off x="3405328" y="2244141"/>
            <a:ext cx="1019903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endCxn id="99" idx="2"/>
          </p:cNvCxnSpPr>
          <p:nvPr/>
        </p:nvCxnSpPr>
        <p:spPr>
          <a:xfrm>
            <a:off x="3162559" y="5193196"/>
            <a:ext cx="46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2"/>
          </p:cNvCxnSpPr>
          <p:nvPr/>
        </p:nvCxnSpPr>
        <p:spPr>
          <a:xfrm>
            <a:off x="2284480" y="5433935"/>
            <a:ext cx="848884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6" idx="2"/>
          </p:cNvCxnSpPr>
          <p:nvPr/>
        </p:nvCxnSpPr>
        <p:spPr>
          <a:xfrm flipH="1">
            <a:off x="3623384" y="5433935"/>
            <a:ext cx="879509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290"/>
          <p:cNvSpPr>
            <a:spLocks noChangeArrowheads="1"/>
          </p:cNvSpPr>
          <p:nvPr/>
        </p:nvSpPr>
        <p:spPr bwMode="gray">
          <a:xfrm>
            <a:off x="1883894" y="3894915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38" name="AutoShape 290"/>
          <p:cNvSpPr>
            <a:spLocks noChangeArrowheads="1"/>
          </p:cNvSpPr>
          <p:nvPr/>
        </p:nvSpPr>
        <p:spPr bwMode="gray">
          <a:xfrm>
            <a:off x="1974320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9" name="AutoShape 290"/>
          <p:cNvSpPr>
            <a:spLocks noChangeArrowheads="1"/>
          </p:cNvSpPr>
          <p:nvPr/>
        </p:nvSpPr>
        <p:spPr bwMode="gray">
          <a:xfrm>
            <a:off x="3006648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52235" y="4038316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1" name="AutoShape 290"/>
          <p:cNvSpPr>
            <a:spLocks noChangeArrowheads="1"/>
          </p:cNvSpPr>
          <p:nvPr/>
        </p:nvSpPr>
        <p:spPr bwMode="gray">
          <a:xfrm>
            <a:off x="4038977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2" name="AutoShape 290"/>
          <p:cNvSpPr>
            <a:spLocks noChangeArrowheads="1"/>
          </p:cNvSpPr>
          <p:nvPr/>
        </p:nvSpPr>
        <p:spPr bwMode="gray">
          <a:xfrm>
            <a:off x="1974320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3" name="AutoShape 290"/>
          <p:cNvSpPr>
            <a:spLocks noChangeArrowheads="1"/>
          </p:cNvSpPr>
          <p:nvPr/>
        </p:nvSpPr>
        <p:spPr bwMode="gray">
          <a:xfrm>
            <a:off x="4026551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289723" y="371703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89723" y="266006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552235" y="3025990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7" name="직선 화살표 연결선 146"/>
          <p:cNvCxnSpPr>
            <a:stCxn id="142" idx="2"/>
          </p:cNvCxnSpPr>
          <p:nvPr/>
        </p:nvCxnSpPr>
        <p:spPr>
          <a:xfrm flipH="1">
            <a:off x="2366788" y="3353299"/>
            <a:ext cx="621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42" idx="2"/>
          </p:cNvCxnSpPr>
          <p:nvPr/>
        </p:nvCxnSpPr>
        <p:spPr>
          <a:xfrm>
            <a:off x="2373000" y="3353299"/>
            <a:ext cx="205844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42" idx="2"/>
            <a:endCxn id="139" idx="0"/>
          </p:cNvCxnSpPr>
          <p:nvPr/>
        </p:nvCxnSpPr>
        <p:spPr>
          <a:xfrm>
            <a:off x="2373000" y="3353299"/>
            <a:ext cx="10261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2"/>
          </p:cNvCxnSpPr>
          <p:nvPr/>
        </p:nvCxnSpPr>
        <p:spPr>
          <a:xfrm flipH="1">
            <a:off x="2366787" y="3353299"/>
            <a:ext cx="2058444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3" idx="2"/>
          </p:cNvCxnSpPr>
          <p:nvPr/>
        </p:nvCxnSpPr>
        <p:spPr>
          <a:xfrm flipH="1">
            <a:off x="3399116" y="3353299"/>
            <a:ext cx="102611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3" idx="2"/>
          </p:cNvCxnSpPr>
          <p:nvPr/>
        </p:nvCxnSpPr>
        <p:spPr>
          <a:xfrm>
            <a:off x="4425231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utoShape 290"/>
          <p:cNvSpPr>
            <a:spLocks noChangeArrowheads="1"/>
          </p:cNvSpPr>
          <p:nvPr/>
        </p:nvSpPr>
        <p:spPr bwMode="gray">
          <a:xfrm>
            <a:off x="3006648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4" name="직선 화살표 연결선 153"/>
          <p:cNvCxnSpPr>
            <a:stCxn id="153" idx="2"/>
          </p:cNvCxnSpPr>
          <p:nvPr/>
        </p:nvCxnSpPr>
        <p:spPr>
          <a:xfrm>
            <a:off x="3405328" y="3353299"/>
            <a:ext cx="1131589" cy="8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3" idx="2"/>
            <a:endCxn id="138" idx="0"/>
          </p:cNvCxnSpPr>
          <p:nvPr/>
        </p:nvCxnSpPr>
        <p:spPr>
          <a:xfrm flipH="1">
            <a:off x="2366787" y="3353299"/>
            <a:ext cx="103854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3399116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2753714" y="3378053"/>
            <a:ext cx="1277568" cy="327309"/>
            <a:chOff x="1583692" y="4373523"/>
            <a:chExt cx="1845992" cy="327309"/>
          </a:xfrm>
        </p:grpSpPr>
        <p:sp>
          <p:nvSpPr>
            <p:cNvPr id="158" name="왼쪽/오른쪽 화살표 157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0" name="직선 화살표 연결선 159"/>
          <p:cNvCxnSpPr>
            <a:stCxn id="138" idx="2"/>
          </p:cNvCxnSpPr>
          <p:nvPr/>
        </p:nvCxnSpPr>
        <p:spPr>
          <a:xfrm>
            <a:off x="2366787" y="4365104"/>
            <a:ext cx="50078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39" idx="2"/>
          </p:cNvCxnSpPr>
          <p:nvPr/>
        </p:nvCxnSpPr>
        <p:spPr>
          <a:xfrm flipH="1">
            <a:off x="2926390" y="4365104"/>
            <a:ext cx="47272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41" idx="2"/>
          </p:cNvCxnSpPr>
          <p:nvPr/>
        </p:nvCxnSpPr>
        <p:spPr>
          <a:xfrm flipH="1">
            <a:off x="3025763" y="4365104"/>
            <a:ext cx="1405681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2753714" y="4373523"/>
            <a:ext cx="1277568" cy="327309"/>
            <a:chOff x="1583692" y="4373523"/>
            <a:chExt cx="1845992" cy="327309"/>
          </a:xfrm>
        </p:grpSpPr>
        <p:sp>
          <p:nvSpPr>
            <p:cNvPr id="164" name="왼쪽/오른쪽 화살표 163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6" name="직선 화살표 연결선 165"/>
          <p:cNvCxnSpPr>
            <a:stCxn id="93" idx="2"/>
            <a:endCxn id="153" idx="0"/>
          </p:cNvCxnSpPr>
          <p:nvPr/>
        </p:nvCxnSpPr>
        <p:spPr>
          <a:xfrm>
            <a:off x="3405328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3986702">
            <a:off x="5692830" y="4497404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 bwMode="auto">
          <a:xfrm>
            <a:off x="366196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C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77" name="AutoShape 290"/>
          <p:cNvSpPr>
            <a:spLocks noChangeArrowheads="1"/>
          </p:cNvSpPr>
          <p:nvPr/>
        </p:nvSpPr>
        <p:spPr bwMode="gray">
          <a:xfrm>
            <a:off x="490904" y="2875892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8" name="AutoShape 290"/>
          <p:cNvSpPr>
            <a:spLocks noChangeArrowheads="1"/>
          </p:cNvSpPr>
          <p:nvPr/>
        </p:nvSpPr>
        <p:spPr bwMode="gray">
          <a:xfrm>
            <a:off x="490904" y="3894915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AutoShape 290"/>
          <p:cNvSpPr>
            <a:spLocks noChangeArrowheads="1"/>
          </p:cNvSpPr>
          <p:nvPr/>
        </p:nvSpPr>
        <p:spPr bwMode="gray">
          <a:xfrm>
            <a:off x="648446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WEB#N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AutoShape 290"/>
          <p:cNvSpPr>
            <a:spLocks noChangeArrowheads="1"/>
          </p:cNvSpPr>
          <p:nvPr/>
        </p:nvSpPr>
        <p:spPr bwMode="gray">
          <a:xfrm>
            <a:off x="660872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WAS#N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992560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원통 89"/>
          <p:cNvSpPr/>
          <p:nvPr/>
        </p:nvSpPr>
        <p:spPr>
          <a:xfrm>
            <a:off x="724975" y="5085184"/>
            <a:ext cx="205772" cy="36004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4488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4" name="원통 93"/>
          <p:cNvSpPr/>
          <p:nvPr/>
        </p:nvSpPr>
        <p:spPr>
          <a:xfrm>
            <a:off x="462722" y="6021288"/>
            <a:ext cx="743566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원호 95"/>
          <p:cNvSpPr/>
          <p:nvPr/>
        </p:nvSpPr>
        <p:spPr>
          <a:xfrm rot="2932085">
            <a:off x="4395901" y="5149468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원호 96"/>
          <p:cNvSpPr/>
          <p:nvPr/>
        </p:nvSpPr>
        <p:spPr>
          <a:xfrm rot="13986702">
            <a:off x="886546" y="4497404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호 100"/>
          <p:cNvSpPr/>
          <p:nvPr/>
        </p:nvSpPr>
        <p:spPr>
          <a:xfrm rot="2932085">
            <a:off x="-410383" y="5149468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6456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DB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Restore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8544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749456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8" name="원호 107"/>
          <p:cNvSpPr/>
          <p:nvPr/>
        </p:nvSpPr>
        <p:spPr>
          <a:xfrm rot="6526300">
            <a:off x="322405" y="3624426"/>
            <a:ext cx="2217528" cy="2910737"/>
          </a:xfrm>
          <a:prstGeom prst="arc">
            <a:avLst>
              <a:gd name="adj1" fmla="val 15866658"/>
              <a:gd name="adj2" fmla="val 210427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589754" y="5892022"/>
            <a:ext cx="10274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LVM Backups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원호 118"/>
          <p:cNvSpPr/>
          <p:nvPr/>
        </p:nvSpPr>
        <p:spPr>
          <a:xfrm rot="5602995" flipV="1">
            <a:off x="5019514" y="2886217"/>
            <a:ext cx="1450697" cy="5322737"/>
          </a:xfrm>
          <a:prstGeom prst="arc">
            <a:avLst>
              <a:gd name="adj1" fmla="val 16298456"/>
              <a:gd name="adj2" fmla="val 199943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376936" y="6100612"/>
            <a:ext cx="10274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LVM Backups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1" name="원호 120"/>
          <p:cNvSpPr/>
          <p:nvPr/>
        </p:nvSpPr>
        <p:spPr>
          <a:xfrm rot="5116779" flipV="1">
            <a:off x="2415120" y="4701710"/>
            <a:ext cx="2217528" cy="1149442"/>
          </a:xfrm>
          <a:prstGeom prst="arc">
            <a:avLst>
              <a:gd name="adj1" fmla="val 16433786"/>
              <a:gd name="adj2" fmla="val 2013259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원통 121"/>
          <p:cNvSpPr/>
          <p:nvPr/>
        </p:nvSpPr>
        <p:spPr>
          <a:xfrm>
            <a:off x="2572576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79157" y="5402716"/>
            <a:ext cx="104219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6753225" y="1340768"/>
            <a:ext cx="2879725" cy="504057"/>
            <a:chOff x="1784552" y="1340767"/>
            <a:chExt cx="4612422" cy="504057"/>
          </a:xfrm>
        </p:grpSpPr>
        <p:sp>
          <p:nvSpPr>
            <p:cNvPr id="128" name="직사각형 127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직사각형 129"/>
          <p:cNvSpPr/>
          <p:nvPr/>
        </p:nvSpPr>
        <p:spPr>
          <a:xfrm>
            <a:off x="6684650" y="1982099"/>
            <a:ext cx="2948300" cy="284385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개 이상의 멀티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클라우드를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연동 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클라우드에</a:t>
            </a:r>
            <a:r>
              <a:rPr lang="ko-KR" altLang="en-US" sz="13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서비스가 문제가 발생했을 때 다른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클라우드나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Region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바로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실서비스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재구축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스냅셧은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기본적으로 일정시간마다 백업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수동으로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LVM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백업을 통해 다른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클라우드나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Region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데이터베이스 서버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재시작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8210631" y="4023749"/>
            <a:ext cx="62024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210631" y="2966779"/>
            <a:ext cx="62024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5115219" y="2420887"/>
            <a:ext cx="1729956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Legacy </a:t>
            </a:r>
            <a:r>
              <a:rPr lang="en-US" altLang="ko-KR" sz="1200" b="1" i="1" dirty="0" err="1" smtClean="0">
                <a:latin typeface="+mn-ea"/>
              </a:rPr>
              <a:t>DataCenter</a:t>
            </a:r>
            <a:endParaRPr lang="en-US" altLang="ko-KR" sz="1200" b="1" i="1" dirty="0" smtClean="0">
              <a:latin typeface="+mn-ea"/>
            </a:endParaRPr>
          </a:p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(Internal/External)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86" name="원통 185"/>
          <p:cNvSpPr/>
          <p:nvPr/>
        </p:nvSpPr>
        <p:spPr>
          <a:xfrm>
            <a:off x="5487096" y="4752292"/>
            <a:ext cx="98620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904783" y="4488466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(Public IP)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90" name="직선 화살표 연결선 189"/>
          <p:cNvCxnSpPr>
            <a:endCxn id="186" idx="1"/>
          </p:cNvCxnSpPr>
          <p:nvPr/>
        </p:nvCxnSpPr>
        <p:spPr>
          <a:xfrm>
            <a:off x="5980198" y="4044318"/>
            <a:ext cx="0" cy="70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원통 190"/>
          <p:cNvSpPr/>
          <p:nvPr/>
        </p:nvSpPr>
        <p:spPr>
          <a:xfrm rot="3310196" flipH="1">
            <a:off x="5011348" y="3585638"/>
            <a:ext cx="141544" cy="1713256"/>
          </a:xfrm>
          <a:prstGeom prst="can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47000">
                <a:srgbClr val="7D8496"/>
              </a:gs>
              <a:gs pos="47000">
                <a:srgbClr val="E6E6E6"/>
              </a:gs>
              <a:gs pos="100000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2" name="AutoShape 290"/>
          <p:cNvSpPr>
            <a:spLocks noChangeArrowheads="1"/>
          </p:cNvSpPr>
          <p:nvPr/>
        </p:nvSpPr>
        <p:spPr bwMode="gray">
          <a:xfrm>
            <a:off x="3932770" y="4600014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3" name="AutoShape 290"/>
          <p:cNvSpPr>
            <a:spLocks noChangeArrowheads="1"/>
          </p:cNvSpPr>
          <p:nvPr/>
        </p:nvSpPr>
        <p:spPr bwMode="gray">
          <a:xfrm>
            <a:off x="5587730" y="3648275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945675" y="4112444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Encrypted VPN Tunnel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2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6495" y="1340767"/>
            <a:ext cx="9216455" cy="504057"/>
            <a:chOff x="1784552" y="1340767"/>
            <a:chExt cx="4612422" cy="504057"/>
          </a:xfrm>
        </p:grpSpPr>
        <p:sp>
          <p:nvSpPr>
            <p:cNvPr id="5" name="직사각형 4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관계사 </a:t>
              </a:r>
              <a:r>
                <a:rPr lang="en-US" altLang="ko-KR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Infra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클라우드</a:t>
              </a:r>
              <a:r>
                <a: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 목표 아키텍처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 bwMode="auto">
          <a:xfrm>
            <a:off x="1823045" y="2420888"/>
            <a:ext cx="314626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A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8" name="AutoShape 290"/>
          <p:cNvSpPr>
            <a:spLocks noChangeArrowheads="1"/>
          </p:cNvSpPr>
          <p:nvPr/>
        </p:nvSpPr>
        <p:spPr bwMode="gray">
          <a:xfrm>
            <a:off x="1880213" y="2870348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9" name="AutoShape 290"/>
          <p:cNvSpPr>
            <a:spLocks noChangeArrowheads="1"/>
          </p:cNvSpPr>
          <p:nvPr/>
        </p:nvSpPr>
        <p:spPr bwMode="gray">
          <a:xfrm>
            <a:off x="3006648" y="1916832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LB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3623383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22296" y="6021288"/>
            <a:ext cx="1140404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291897" y="5085184"/>
            <a:ext cx="422604" cy="360040"/>
            <a:chOff x="3829720" y="4365104"/>
            <a:chExt cx="610632" cy="360040"/>
          </a:xfrm>
        </p:grpSpPr>
        <p:sp>
          <p:nvSpPr>
            <p:cNvPr id="13" name="원통 12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원통 13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78708" y="5058308"/>
            <a:ext cx="422604" cy="360040"/>
            <a:chOff x="3829720" y="4365104"/>
            <a:chExt cx="610632" cy="360040"/>
          </a:xfrm>
        </p:grpSpPr>
        <p:sp>
          <p:nvSpPr>
            <p:cNvPr id="16" name="원통 15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원통 16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144279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25867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4132" y="5418348"/>
            <a:ext cx="11421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9" idx="2"/>
            <a:endCxn id="31" idx="0"/>
          </p:cNvCxnSpPr>
          <p:nvPr/>
        </p:nvCxnSpPr>
        <p:spPr>
          <a:xfrm flipH="1">
            <a:off x="2373000" y="2244141"/>
            <a:ext cx="1032328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32" idx="0"/>
          </p:cNvCxnSpPr>
          <p:nvPr/>
        </p:nvCxnSpPr>
        <p:spPr>
          <a:xfrm>
            <a:off x="3405328" y="2244141"/>
            <a:ext cx="1019903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2"/>
          </p:cNvCxnSpPr>
          <p:nvPr/>
        </p:nvCxnSpPr>
        <p:spPr>
          <a:xfrm>
            <a:off x="3162559" y="5193196"/>
            <a:ext cx="46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>
            <a:off x="2284480" y="5433935"/>
            <a:ext cx="848884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 flipH="1">
            <a:off x="3623384" y="5433935"/>
            <a:ext cx="879509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290"/>
          <p:cNvSpPr>
            <a:spLocks noChangeArrowheads="1"/>
          </p:cNvSpPr>
          <p:nvPr/>
        </p:nvSpPr>
        <p:spPr bwMode="gray">
          <a:xfrm>
            <a:off x="1883894" y="3894915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27" name="AutoShape 290"/>
          <p:cNvSpPr>
            <a:spLocks noChangeArrowheads="1"/>
          </p:cNvSpPr>
          <p:nvPr/>
        </p:nvSpPr>
        <p:spPr bwMode="gray">
          <a:xfrm>
            <a:off x="1974320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AutoShape 290"/>
          <p:cNvSpPr>
            <a:spLocks noChangeArrowheads="1"/>
          </p:cNvSpPr>
          <p:nvPr/>
        </p:nvSpPr>
        <p:spPr bwMode="gray">
          <a:xfrm>
            <a:off x="3006648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2235" y="4038316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0" name="AutoShape 290"/>
          <p:cNvSpPr>
            <a:spLocks noChangeArrowheads="1"/>
          </p:cNvSpPr>
          <p:nvPr/>
        </p:nvSpPr>
        <p:spPr bwMode="gray">
          <a:xfrm>
            <a:off x="4038977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AutoShape 290"/>
          <p:cNvSpPr>
            <a:spLocks noChangeArrowheads="1"/>
          </p:cNvSpPr>
          <p:nvPr/>
        </p:nvSpPr>
        <p:spPr bwMode="gray">
          <a:xfrm>
            <a:off x="1974320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2" name="AutoShape 290"/>
          <p:cNvSpPr>
            <a:spLocks noChangeArrowheads="1"/>
          </p:cNvSpPr>
          <p:nvPr/>
        </p:nvSpPr>
        <p:spPr bwMode="gray">
          <a:xfrm>
            <a:off x="4026551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89723" y="371703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89723" y="266006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52235" y="3025990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31" idx="2"/>
          </p:cNvCxnSpPr>
          <p:nvPr/>
        </p:nvCxnSpPr>
        <p:spPr>
          <a:xfrm flipH="1">
            <a:off x="2366788" y="3353299"/>
            <a:ext cx="621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1" idx="2"/>
          </p:cNvCxnSpPr>
          <p:nvPr/>
        </p:nvCxnSpPr>
        <p:spPr>
          <a:xfrm>
            <a:off x="2373000" y="3353299"/>
            <a:ext cx="205844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2"/>
            <a:endCxn id="28" idx="0"/>
          </p:cNvCxnSpPr>
          <p:nvPr/>
        </p:nvCxnSpPr>
        <p:spPr>
          <a:xfrm>
            <a:off x="2373000" y="3353299"/>
            <a:ext cx="10261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>
            <a:off x="2366787" y="3353299"/>
            <a:ext cx="2058444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2"/>
          </p:cNvCxnSpPr>
          <p:nvPr/>
        </p:nvCxnSpPr>
        <p:spPr>
          <a:xfrm flipH="1">
            <a:off x="3399116" y="3353299"/>
            <a:ext cx="102611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2"/>
          </p:cNvCxnSpPr>
          <p:nvPr/>
        </p:nvCxnSpPr>
        <p:spPr>
          <a:xfrm>
            <a:off x="4425231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290"/>
          <p:cNvSpPr>
            <a:spLocks noChangeArrowheads="1"/>
          </p:cNvSpPr>
          <p:nvPr/>
        </p:nvSpPr>
        <p:spPr bwMode="gray">
          <a:xfrm>
            <a:off x="3006648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직선 화살표 연결선 42"/>
          <p:cNvCxnSpPr>
            <a:stCxn id="42" idx="2"/>
          </p:cNvCxnSpPr>
          <p:nvPr/>
        </p:nvCxnSpPr>
        <p:spPr>
          <a:xfrm>
            <a:off x="3405328" y="3353299"/>
            <a:ext cx="1131589" cy="8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2"/>
            <a:endCxn id="27" idx="0"/>
          </p:cNvCxnSpPr>
          <p:nvPr/>
        </p:nvCxnSpPr>
        <p:spPr>
          <a:xfrm flipH="1">
            <a:off x="2366787" y="3353299"/>
            <a:ext cx="103854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399116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2753714" y="3378053"/>
            <a:ext cx="1277568" cy="327309"/>
            <a:chOff x="1583692" y="4373523"/>
            <a:chExt cx="1845992" cy="327309"/>
          </a:xfrm>
        </p:grpSpPr>
        <p:sp>
          <p:nvSpPr>
            <p:cNvPr id="47" name="왼쪽/오른쪽 화살표 46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49" name="직선 화살표 연결선 48"/>
          <p:cNvCxnSpPr>
            <a:stCxn id="27" idx="2"/>
          </p:cNvCxnSpPr>
          <p:nvPr/>
        </p:nvCxnSpPr>
        <p:spPr>
          <a:xfrm>
            <a:off x="2366787" y="4365104"/>
            <a:ext cx="50078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8" idx="2"/>
          </p:cNvCxnSpPr>
          <p:nvPr/>
        </p:nvCxnSpPr>
        <p:spPr>
          <a:xfrm flipH="1">
            <a:off x="2926390" y="4365104"/>
            <a:ext cx="47272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0" idx="2"/>
          </p:cNvCxnSpPr>
          <p:nvPr/>
        </p:nvCxnSpPr>
        <p:spPr>
          <a:xfrm flipH="1">
            <a:off x="3025763" y="4365104"/>
            <a:ext cx="1405681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2753714" y="4373523"/>
            <a:ext cx="1277568" cy="327309"/>
            <a:chOff x="1583692" y="4373523"/>
            <a:chExt cx="1845992" cy="327309"/>
          </a:xfrm>
        </p:grpSpPr>
        <p:sp>
          <p:nvSpPr>
            <p:cNvPr id="53" name="왼쪽/오른쪽 화살표 52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55" name="직선 화살표 연결선 54"/>
          <p:cNvCxnSpPr>
            <a:stCxn id="9" idx="2"/>
            <a:endCxn id="42" idx="0"/>
          </p:cNvCxnSpPr>
          <p:nvPr/>
        </p:nvCxnSpPr>
        <p:spPr>
          <a:xfrm>
            <a:off x="3405328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 bwMode="auto">
          <a:xfrm>
            <a:off x="366196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C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57" name="AutoShape 290"/>
          <p:cNvSpPr>
            <a:spLocks noChangeArrowheads="1"/>
          </p:cNvSpPr>
          <p:nvPr/>
        </p:nvSpPr>
        <p:spPr bwMode="gray">
          <a:xfrm>
            <a:off x="490904" y="2875892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AutoShape 290"/>
          <p:cNvSpPr>
            <a:spLocks noChangeArrowheads="1"/>
          </p:cNvSpPr>
          <p:nvPr/>
        </p:nvSpPr>
        <p:spPr bwMode="gray">
          <a:xfrm>
            <a:off x="490904" y="3894915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9" name="AutoShape 290"/>
          <p:cNvSpPr>
            <a:spLocks noChangeArrowheads="1"/>
          </p:cNvSpPr>
          <p:nvPr/>
        </p:nvSpPr>
        <p:spPr bwMode="gray">
          <a:xfrm>
            <a:off x="648446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WEB#N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AutoShape 290"/>
          <p:cNvSpPr>
            <a:spLocks noChangeArrowheads="1"/>
          </p:cNvSpPr>
          <p:nvPr/>
        </p:nvSpPr>
        <p:spPr bwMode="gray">
          <a:xfrm>
            <a:off x="660872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WAS#N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1" name="원통 60"/>
          <p:cNvSpPr/>
          <p:nvPr/>
        </p:nvSpPr>
        <p:spPr>
          <a:xfrm>
            <a:off x="992560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원통 61"/>
          <p:cNvSpPr/>
          <p:nvPr/>
        </p:nvSpPr>
        <p:spPr>
          <a:xfrm>
            <a:off x="724975" y="5085184"/>
            <a:ext cx="205772" cy="36004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488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4" name="원통 63"/>
          <p:cNvSpPr/>
          <p:nvPr/>
        </p:nvSpPr>
        <p:spPr>
          <a:xfrm>
            <a:off x="462722" y="6021288"/>
            <a:ext cx="743566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원호 64"/>
          <p:cNvSpPr/>
          <p:nvPr/>
        </p:nvSpPr>
        <p:spPr>
          <a:xfrm rot="13986702">
            <a:off x="886546" y="4497404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6456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DB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Restore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48544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49456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원호 68"/>
          <p:cNvSpPr/>
          <p:nvPr/>
        </p:nvSpPr>
        <p:spPr>
          <a:xfrm rot="6526300">
            <a:off x="322405" y="3624426"/>
            <a:ext cx="2217528" cy="2910737"/>
          </a:xfrm>
          <a:prstGeom prst="arc">
            <a:avLst>
              <a:gd name="adj1" fmla="val 15866658"/>
              <a:gd name="adj2" fmla="val 210427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589754" y="5892022"/>
            <a:ext cx="10274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LVM Backups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936" y="6100612"/>
            <a:ext cx="10274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LVM Backups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2" name="원호 71"/>
          <p:cNvSpPr/>
          <p:nvPr/>
        </p:nvSpPr>
        <p:spPr>
          <a:xfrm rot="5116779" flipV="1">
            <a:off x="2415120" y="4701710"/>
            <a:ext cx="2217528" cy="1149442"/>
          </a:xfrm>
          <a:prstGeom prst="arc">
            <a:avLst>
              <a:gd name="adj1" fmla="val 16433786"/>
              <a:gd name="adj2" fmla="val 2013259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통 72"/>
          <p:cNvSpPr/>
          <p:nvPr/>
        </p:nvSpPr>
        <p:spPr>
          <a:xfrm>
            <a:off x="2572576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79157" y="5402716"/>
            <a:ext cx="104219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115219" y="2420887"/>
            <a:ext cx="1729956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Legacy </a:t>
            </a:r>
            <a:r>
              <a:rPr lang="en-US" altLang="ko-KR" sz="1200" b="1" i="1" dirty="0" err="1" smtClean="0">
                <a:latin typeface="+mn-ea"/>
              </a:rPr>
              <a:t>DataCenter</a:t>
            </a:r>
            <a:endParaRPr lang="en-US" altLang="ko-KR" sz="1200" b="1" i="1" dirty="0" smtClean="0">
              <a:latin typeface="+mn-ea"/>
            </a:endParaRPr>
          </a:p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(Internal/External)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76" name="원통 75"/>
          <p:cNvSpPr/>
          <p:nvPr/>
        </p:nvSpPr>
        <p:spPr>
          <a:xfrm>
            <a:off x="5487096" y="4752292"/>
            <a:ext cx="98620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904783" y="4488466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(Public IP)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8" name="직선 화살표 연결선 77"/>
          <p:cNvCxnSpPr>
            <a:endCxn id="76" idx="1"/>
          </p:cNvCxnSpPr>
          <p:nvPr/>
        </p:nvCxnSpPr>
        <p:spPr>
          <a:xfrm>
            <a:off x="5980198" y="4044318"/>
            <a:ext cx="0" cy="70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원통 78"/>
          <p:cNvSpPr/>
          <p:nvPr/>
        </p:nvSpPr>
        <p:spPr>
          <a:xfrm rot="3310196" flipH="1">
            <a:off x="5011348" y="3585638"/>
            <a:ext cx="141544" cy="1713256"/>
          </a:xfrm>
          <a:prstGeom prst="can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47000">
                <a:srgbClr val="7D8496"/>
              </a:gs>
              <a:gs pos="47000">
                <a:srgbClr val="E6E6E6"/>
              </a:gs>
              <a:gs pos="100000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AutoShape 290"/>
          <p:cNvSpPr>
            <a:spLocks noChangeArrowheads="1"/>
          </p:cNvSpPr>
          <p:nvPr/>
        </p:nvSpPr>
        <p:spPr bwMode="gray">
          <a:xfrm>
            <a:off x="3932770" y="4600014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1" name="AutoShape 290"/>
          <p:cNvSpPr>
            <a:spLocks noChangeArrowheads="1"/>
          </p:cNvSpPr>
          <p:nvPr/>
        </p:nvSpPr>
        <p:spPr bwMode="gray">
          <a:xfrm>
            <a:off x="5587730" y="3648275"/>
            <a:ext cx="784935" cy="39604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VPN </a:t>
            </a:r>
          </a:p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Manager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45675" y="4112444"/>
            <a:ext cx="10363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Encrypted VPN Tunnel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52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/>
          <p:cNvSpPr/>
          <p:nvPr/>
        </p:nvSpPr>
        <p:spPr bwMode="auto">
          <a:xfrm>
            <a:off x="5048957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B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178" name="AutoShape 290"/>
          <p:cNvSpPr>
            <a:spLocks noChangeArrowheads="1"/>
          </p:cNvSpPr>
          <p:nvPr/>
        </p:nvSpPr>
        <p:spPr bwMode="gray">
          <a:xfrm>
            <a:off x="5173665" y="2875892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AutoShape 290"/>
          <p:cNvSpPr>
            <a:spLocks noChangeArrowheads="1"/>
          </p:cNvSpPr>
          <p:nvPr/>
        </p:nvSpPr>
        <p:spPr bwMode="gray">
          <a:xfrm>
            <a:off x="5173665" y="3894915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+mn-ea"/>
                <a:ea typeface="+mn-ea"/>
              </a:rPr>
              <a:t>2</a:t>
            </a:r>
            <a:r>
              <a:rPr lang="ko-KR" altLang="en-US" sz="1500" dirty="0" smtClean="0">
                <a:latin typeface="+mn-ea"/>
                <a:ea typeface="+mn-ea"/>
              </a:rPr>
              <a:t>개 이상의 </a:t>
            </a:r>
            <a:r>
              <a:rPr lang="ko-KR" altLang="en-US" sz="1500" dirty="0" err="1" smtClean="0">
                <a:latin typeface="+mn-ea"/>
                <a:ea typeface="+mn-ea"/>
              </a:rPr>
              <a:t>클라우드를</a:t>
            </a:r>
            <a:r>
              <a:rPr lang="ko-KR" altLang="en-US" sz="1500" dirty="0" smtClean="0">
                <a:latin typeface="+mn-ea"/>
                <a:ea typeface="+mn-ea"/>
              </a:rPr>
              <a:t> 멀티로 연동</a:t>
            </a:r>
            <a:r>
              <a:rPr lang="en-US" altLang="ko-KR" sz="1500" dirty="0" smtClean="0">
                <a:latin typeface="+mn-ea"/>
                <a:ea typeface="+mn-ea"/>
              </a:rPr>
              <a:t>, </a:t>
            </a:r>
            <a:r>
              <a:rPr lang="ko-KR" altLang="en-US" sz="1500" dirty="0" err="1" smtClean="0">
                <a:latin typeface="+mn-ea"/>
                <a:ea typeface="+mn-ea"/>
              </a:rPr>
              <a:t>클라우드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err="1" smtClean="0">
                <a:latin typeface="+mn-ea"/>
                <a:ea typeface="+mn-ea"/>
              </a:rPr>
              <a:t>장애시</a:t>
            </a:r>
            <a:r>
              <a:rPr lang="ko-KR" altLang="en-US" sz="1500" dirty="0" smtClean="0">
                <a:latin typeface="+mn-ea"/>
                <a:ea typeface="+mn-ea"/>
              </a:rPr>
              <a:t> 바로 다른 </a:t>
            </a:r>
            <a:r>
              <a:rPr lang="ko-KR" altLang="en-US" sz="1500" dirty="0" err="1" smtClean="0">
                <a:latin typeface="+mn-ea"/>
                <a:ea typeface="+mn-ea"/>
              </a:rPr>
              <a:t>클라우드나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en-US" altLang="ko-KR" sz="1500" dirty="0" smtClean="0">
                <a:latin typeface="+mn-ea"/>
                <a:ea typeface="+mn-ea"/>
              </a:rPr>
              <a:t>Region</a:t>
            </a:r>
            <a:r>
              <a:rPr lang="ko-KR" altLang="en-US" sz="1500" dirty="0" smtClean="0">
                <a:latin typeface="+mn-ea"/>
                <a:ea typeface="+mn-ea"/>
              </a:rPr>
              <a:t>에서 안정적 서비스를 제공하는 아키텍처</a:t>
            </a: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관계사 </a:t>
            </a:r>
            <a:r>
              <a:rPr lang="en-US" altLang="ko-KR" dirty="0">
                <a:latin typeface="+mn-ea"/>
                <a:ea typeface="+mn-ea"/>
              </a:rPr>
              <a:t>Infra </a:t>
            </a:r>
            <a:r>
              <a:rPr lang="ko-KR" altLang="en-US" dirty="0" err="1">
                <a:latin typeface="+mn-ea"/>
                <a:ea typeface="+mn-ea"/>
              </a:rPr>
              <a:t>클라우드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en-US" altLang="ko-KR" dirty="0" smtClean="0">
                <a:latin typeface="+mn-ea"/>
                <a:ea typeface="+mn-ea"/>
              </a:rPr>
              <a:t>– Multi Cloud Architecture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16495" y="1340767"/>
            <a:ext cx="6120829" cy="504057"/>
            <a:chOff x="1784552" y="1340767"/>
            <a:chExt cx="4612422" cy="504057"/>
          </a:xfrm>
        </p:grpSpPr>
        <p:sp>
          <p:nvSpPr>
            <p:cNvPr id="84" name="직사각형 8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아키텍처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구성도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/>
        </p:nvSpPr>
        <p:spPr bwMode="auto">
          <a:xfrm>
            <a:off x="1823045" y="2420888"/>
            <a:ext cx="3146268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A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92" name="AutoShape 290"/>
          <p:cNvSpPr>
            <a:spLocks noChangeArrowheads="1"/>
          </p:cNvSpPr>
          <p:nvPr/>
        </p:nvSpPr>
        <p:spPr bwMode="gray">
          <a:xfrm>
            <a:off x="1880213" y="2870348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93" name="AutoShape 290"/>
          <p:cNvSpPr>
            <a:spLocks noChangeArrowheads="1"/>
          </p:cNvSpPr>
          <p:nvPr/>
        </p:nvSpPr>
        <p:spPr bwMode="gray">
          <a:xfrm>
            <a:off x="3006648" y="1916832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LB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9" name="원통 98"/>
          <p:cNvSpPr/>
          <p:nvPr/>
        </p:nvSpPr>
        <p:spPr>
          <a:xfrm>
            <a:off x="3623383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원통 99"/>
          <p:cNvSpPr/>
          <p:nvPr/>
        </p:nvSpPr>
        <p:spPr>
          <a:xfrm>
            <a:off x="2822296" y="6021288"/>
            <a:ext cx="1140404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291897" y="5085184"/>
            <a:ext cx="422604" cy="360040"/>
            <a:chOff x="3829720" y="4365104"/>
            <a:chExt cx="610632" cy="360040"/>
          </a:xfrm>
        </p:grpSpPr>
        <p:sp>
          <p:nvSpPr>
            <p:cNvPr id="110" name="원통 109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원통 111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078708" y="5058308"/>
            <a:ext cx="422604" cy="360040"/>
            <a:chOff x="3829720" y="4365104"/>
            <a:chExt cx="610632" cy="360040"/>
          </a:xfrm>
        </p:grpSpPr>
        <p:sp>
          <p:nvSpPr>
            <p:cNvPr id="114" name="원통 113"/>
            <p:cNvSpPr/>
            <p:nvPr/>
          </p:nvSpPr>
          <p:spPr>
            <a:xfrm>
              <a:off x="3829720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원통 114"/>
            <p:cNvSpPr/>
            <p:nvPr/>
          </p:nvSpPr>
          <p:spPr>
            <a:xfrm>
              <a:off x="4143027" y="4365104"/>
              <a:ext cx="297325" cy="360040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4144279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25867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954132" y="5418348"/>
            <a:ext cx="11421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7" name="직선 화살표 연결선 126"/>
          <p:cNvCxnSpPr>
            <a:stCxn id="93" idx="2"/>
            <a:endCxn id="142" idx="0"/>
          </p:cNvCxnSpPr>
          <p:nvPr/>
        </p:nvCxnSpPr>
        <p:spPr>
          <a:xfrm flipH="1">
            <a:off x="2373000" y="2244141"/>
            <a:ext cx="1032328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3" idx="2"/>
            <a:endCxn id="143" idx="0"/>
          </p:cNvCxnSpPr>
          <p:nvPr/>
        </p:nvCxnSpPr>
        <p:spPr>
          <a:xfrm>
            <a:off x="3405328" y="2244141"/>
            <a:ext cx="1019903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endCxn id="99" idx="2"/>
          </p:cNvCxnSpPr>
          <p:nvPr/>
        </p:nvCxnSpPr>
        <p:spPr>
          <a:xfrm>
            <a:off x="3162559" y="5193196"/>
            <a:ext cx="46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2"/>
          </p:cNvCxnSpPr>
          <p:nvPr/>
        </p:nvCxnSpPr>
        <p:spPr>
          <a:xfrm>
            <a:off x="2284480" y="5433935"/>
            <a:ext cx="848884" cy="5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6" idx="2"/>
          </p:cNvCxnSpPr>
          <p:nvPr/>
        </p:nvCxnSpPr>
        <p:spPr>
          <a:xfrm flipH="1">
            <a:off x="3623384" y="5433935"/>
            <a:ext cx="879509" cy="58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290"/>
          <p:cNvSpPr>
            <a:spLocks noChangeArrowheads="1"/>
          </p:cNvSpPr>
          <p:nvPr/>
        </p:nvSpPr>
        <p:spPr bwMode="gray">
          <a:xfrm>
            <a:off x="1883894" y="3894915"/>
            <a:ext cx="3024570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38" name="AutoShape 290"/>
          <p:cNvSpPr>
            <a:spLocks noChangeArrowheads="1"/>
          </p:cNvSpPr>
          <p:nvPr/>
        </p:nvSpPr>
        <p:spPr bwMode="gray">
          <a:xfrm>
            <a:off x="1974320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9" name="AutoShape 290"/>
          <p:cNvSpPr>
            <a:spLocks noChangeArrowheads="1"/>
          </p:cNvSpPr>
          <p:nvPr/>
        </p:nvSpPr>
        <p:spPr bwMode="gray">
          <a:xfrm>
            <a:off x="3006648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52235" y="4038316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1" name="AutoShape 290"/>
          <p:cNvSpPr>
            <a:spLocks noChangeArrowheads="1"/>
          </p:cNvSpPr>
          <p:nvPr/>
        </p:nvSpPr>
        <p:spPr bwMode="gray">
          <a:xfrm>
            <a:off x="4038977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WAS#N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2" name="AutoShape 290"/>
          <p:cNvSpPr>
            <a:spLocks noChangeArrowheads="1"/>
          </p:cNvSpPr>
          <p:nvPr/>
        </p:nvSpPr>
        <p:spPr bwMode="gray">
          <a:xfrm>
            <a:off x="1974320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3" name="AutoShape 290"/>
          <p:cNvSpPr>
            <a:spLocks noChangeArrowheads="1"/>
          </p:cNvSpPr>
          <p:nvPr/>
        </p:nvSpPr>
        <p:spPr bwMode="gray">
          <a:xfrm>
            <a:off x="4026551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289723" y="371703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WAS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89723" y="2660062"/>
            <a:ext cx="71722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i="1" dirty="0" smtClean="0">
                <a:latin typeface="+mn-ea"/>
              </a:rPr>
              <a:t>WEB Pool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552235" y="3025990"/>
            <a:ext cx="70604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7" name="직선 화살표 연결선 146"/>
          <p:cNvCxnSpPr>
            <a:stCxn id="142" idx="2"/>
          </p:cNvCxnSpPr>
          <p:nvPr/>
        </p:nvCxnSpPr>
        <p:spPr>
          <a:xfrm flipH="1">
            <a:off x="2366788" y="3353299"/>
            <a:ext cx="621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42" idx="2"/>
          </p:cNvCxnSpPr>
          <p:nvPr/>
        </p:nvCxnSpPr>
        <p:spPr>
          <a:xfrm>
            <a:off x="2373000" y="3353299"/>
            <a:ext cx="205844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42" idx="2"/>
            <a:endCxn id="139" idx="0"/>
          </p:cNvCxnSpPr>
          <p:nvPr/>
        </p:nvCxnSpPr>
        <p:spPr>
          <a:xfrm>
            <a:off x="2373000" y="3353299"/>
            <a:ext cx="1026116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2"/>
          </p:cNvCxnSpPr>
          <p:nvPr/>
        </p:nvCxnSpPr>
        <p:spPr>
          <a:xfrm flipH="1">
            <a:off x="2366787" y="3353299"/>
            <a:ext cx="2058444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3" idx="2"/>
          </p:cNvCxnSpPr>
          <p:nvPr/>
        </p:nvCxnSpPr>
        <p:spPr>
          <a:xfrm flipH="1">
            <a:off x="3399116" y="3353299"/>
            <a:ext cx="1026115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3" idx="2"/>
          </p:cNvCxnSpPr>
          <p:nvPr/>
        </p:nvCxnSpPr>
        <p:spPr>
          <a:xfrm>
            <a:off x="4425231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utoShape 290"/>
          <p:cNvSpPr>
            <a:spLocks noChangeArrowheads="1"/>
          </p:cNvSpPr>
          <p:nvPr/>
        </p:nvSpPr>
        <p:spPr bwMode="gray">
          <a:xfrm>
            <a:off x="3006648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latin typeface="+mn-ea"/>
              </a:rPr>
              <a:t>WEB#2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4" name="직선 화살표 연결선 153"/>
          <p:cNvCxnSpPr>
            <a:stCxn id="153" idx="2"/>
          </p:cNvCxnSpPr>
          <p:nvPr/>
        </p:nvCxnSpPr>
        <p:spPr>
          <a:xfrm>
            <a:off x="3405328" y="3353299"/>
            <a:ext cx="1131589" cy="8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3" idx="2"/>
            <a:endCxn id="138" idx="0"/>
          </p:cNvCxnSpPr>
          <p:nvPr/>
        </p:nvCxnSpPr>
        <p:spPr>
          <a:xfrm flipH="1">
            <a:off x="2366787" y="3353299"/>
            <a:ext cx="1038541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3399116" y="3353299"/>
            <a:ext cx="6213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2753714" y="3378053"/>
            <a:ext cx="1277568" cy="327309"/>
            <a:chOff x="1583692" y="4373523"/>
            <a:chExt cx="1845992" cy="327309"/>
          </a:xfrm>
        </p:grpSpPr>
        <p:sp>
          <p:nvSpPr>
            <p:cNvPr id="158" name="왼쪽/오른쪽 화살표 157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0" name="직선 화살표 연결선 159"/>
          <p:cNvCxnSpPr>
            <a:stCxn id="138" idx="2"/>
          </p:cNvCxnSpPr>
          <p:nvPr/>
        </p:nvCxnSpPr>
        <p:spPr>
          <a:xfrm>
            <a:off x="2366787" y="4365104"/>
            <a:ext cx="50078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39" idx="2"/>
          </p:cNvCxnSpPr>
          <p:nvPr/>
        </p:nvCxnSpPr>
        <p:spPr>
          <a:xfrm flipH="1">
            <a:off x="2926390" y="4365104"/>
            <a:ext cx="47272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41" idx="2"/>
          </p:cNvCxnSpPr>
          <p:nvPr/>
        </p:nvCxnSpPr>
        <p:spPr>
          <a:xfrm flipH="1">
            <a:off x="3025763" y="4365104"/>
            <a:ext cx="1405681" cy="54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2753714" y="4373523"/>
            <a:ext cx="1277568" cy="327309"/>
            <a:chOff x="1583692" y="4373523"/>
            <a:chExt cx="1845992" cy="327309"/>
          </a:xfrm>
        </p:grpSpPr>
        <p:sp>
          <p:nvSpPr>
            <p:cNvPr id="164" name="왼쪽/오른쪽 화살표 163"/>
            <p:cNvSpPr/>
            <p:nvPr/>
          </p:nvSpPr>
          <p:spPr>
            <a:xfrm>
              <a:off x="2128756" y="4373523"/>
              <a:ext cx="755864" cy="3273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3692" y="4407911"/>
              <a:ext cx="1845992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 i="1" dirty="0" smtClean="0">
                  <a:latin typeface="+mn-ea"/>
                </a:rPr>
                <a:t>Auto Scaling</a:t>
              </a:r>
              <a:endParaRPr lang="ko-KR" altLang="en-US" sz="1200" b="1" i="1" dirty="0">
                <a:latin typeface="+mn-ea"/>
              </a:endParaRPr>
            </a:p>
          </p:txBody>
        </p:sp>
      </p:grpSp>
      <p:cxnSp>
        <p:nvCxnSpPr>
          <p:cNvPr id="166" name="직선 화살표 연결선 165"/>
          <p:cNvCxnSpPr>
            <a:stCxn id="93" idx="2"/>
            <a:endCxn id="153" idx="0"/>
          </p:cNvCxnSpPr>
          <p:nvPr/>
        </p:nvCxnSpPr>
        <p:spPr>
          <a:xfrm>
            <a:off x="3405328" y="2244141"/>
            <a:ext cx="0" cy="78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utoShape 290"/>
          <p:cNvSpPr>
            <a:spLocks noChangeArrowheads="1"/>
          </p:cNvSpPr>
          <p:nvPr/>
        </p:nvSpPr>
        <p:spPr bwMode="gray">
          <a:xfrm>
            <a:off x="5331207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WEB#N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0" name="AutoShape 290"/>
          <p:cNvSpPr>
            <a:spLocks noChangeArrowheads="1"/>
          </p:cNvSpPr>
          <p:nvPr/>
        </p:nvSpPr>
        <p:spPr bwMode="gray">
          <a:xfrm>
            <a:off x="5343633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WAS#N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1" name="원통 170"/>
          <p:cNvSpPr/>
          <p:nvPr/>
        </p:nvSpPr>
        <p:spPr>
          <a:xfrm>
            <a:off x="5275512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원호 29"/>
          <p:cNvSpPr/>
          <p:nvPr/>
        </p:nvSpPr>
        <p:spPr>
          <a:xfrm rot="13986702">
            <a:off x="5692830" y="4497404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원통 179"/>
          <p:cNvSpPr/>
          <p:nvPr/>
        </p:nvSpPr>
        <p:spPr>
          <a:xfrm>
            <a:off x="5289499" y="6021288"/>
            <a:ext cx="743566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6196" y="2420888"/>
            <a:ext cx="1361860" cy="31683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+mn-ea"/>
              </a:rPr>
              <a:t>Cloud C</a:t>
            </a:r>
            <a:endParaRPr lang="en-US" altLang="ko-KR" sz="1200" b="1" i="1" dirty="0">
              <a:latin typeface="+mn-ea"/>
            </a:endParaRPr>
          </a:p>
        </p:txBody>
      </p:sp>
      <p:sp>
        <p:nvSpPr>
          <p:cNvPr id="77" name="AutoShape 290"/>
          <p:cNvSpPr>
            <a:spLocks noChangeArrowheads="1"/>
          </p:cNvSpPr>
          <p:nvPr/>
        </p:nvSpPr>
        <p:spPr bwMode="gray">
          <a:xfrm>
            <a:off x="490904" y="2875892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8" name="AutoShape 290"/>
          <p:cNvSpPr>
            <a:spLocks noChangeArrowheads="1"/>
          </p:cNvSpPr>
          <p:nvPr/>
        </p:nvSpPr>
        <p:spPr bwMode="gray">
          <a:xfrm>
            <a:off x="490904" y="3894915"/>
            <a:ext cx="1112445" cy="638592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AutoShape 290"/>
          <p:cNvSpPr>
            <a:spLocks noChangeArrowheads="1"/>
          </p:cNvSpPr>
          <p:nvPr/>
        </p:nvSpPr>
        <p:spPr bwMode="gray">
          <a:xfrm>
            <a:off x="648446" y="3025990"/>
            <a:ext cx="797361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WEB#N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AutoShape 290"/>
          <p:cNvSpPr>
            <a:spLocks noChangeArrowheads="1"/>
          </p:cNvSpPr>
          <p:nvPr/>
        </p:nvSpPr>
        <p:spPr bwMode="gray">
          <a:xfrm>
            <a:off x="660872" y="4037795"/>
            <a:ext cx="784935" cy="32730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WAS#N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992560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Slave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원통 89"/>
          <p:cNvSpPr/>
          <p:nvPr/>
        </p:nvSpPr>
        <p:spPr>
          <a:xfrm>
            <a:off x="724975" y="5085184"/>
            <a:ext cx="205772" cy="36004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4488" y="5156936"/>
            <a:ext cx="717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Volume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4" name="원통 93"/>
          <p:cNvSpPr/>
          <p:nvPr/>
        </p:nvSpPr>
        <p:spPr>
          <a:xfrm>
            <a:off x="462722" y="6021288"/>
            <a:ext cx="743566" cy="50405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Storage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원호 95"/>
          <p:cNvSpPr/>
          <p:nvPr/>
        </p:nvSpPr>
        <p:spPr>
          <a:xfrm rot="2932085">
            <a:off x="4395901" y="5149468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원호 96"/>
          <p:cNvSpPr/>
          <p:nvPr/>
        </p:nvSpPr>
        <p:spPr>
          <a:xfrm rot="13986702">
            <a:off x="886546" y="4497404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호 100"/>
          <p:cNvSpPr/>
          <p:nvPr/>
        </p:nvSpPr>
        <p:spPr>
          <a:xfrm rot="2932085">
            <a:off x="-410383" y="5149468"/>
            <a:ext cx="1186561" cy="1976365"/>
          </a:xfrm>
          <a:prstGeom prst="arc">
            <a:avLst>
              <a:gd name="adj1" fmla="val 16291823"/>
              <a:gd name="adj2" fmla="val 185030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6456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DB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Restore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8544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957368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DB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Restore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749456" y="5661248"/>
            <a:ext cx="8788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+mn-ea"/>
              </a:rPr>
              <a:t>Snapshot Backups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8" name="원호 107"/>
          <p:cNvSpPr/>
          <p:nvPr/>
        </p:nvSpPr>
        <p:spPr>
          <a:xfrm rot="6526300">
            <a:off x="322405" y="3624426"/>
            <a:ext cx="2217528" cy="2910737"/>
          </a:xfrm>
          <a:prstGeom prst="arc">
            <a:avLst>
              <a:gd name="adj1" fmla="val 15866658"/>
              <a:gd name="adj2" fmla="val 210427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589754" y="5892022"/>
            <a:ext cx="10274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LVM Backups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원호 118"/>
          <p:cNvSpPr/>
          <p:nvPr/>
        </p:nvSpPr>
        <p:spPr>
          <a:xfrm rot="5602995" flipV="1">
            <a:off x="5019514" y="2886217"/>
            <a:ext cx="1450697" cy="5322737"/>
          </a:xfrm>
          <a:prstGeom prst="arc">
            <a:avLst>
              <a:gd name="adj1" fmla="val 16298456"/>
              <a:gd name="adj2" fmla="val 199943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376936" y="6100612"/>
            <a:ext cx="10274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LVM Backups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1" name="원호 120"/>
          <p:cNvSpPr/>
          <p:nvPr/>
        </p:nvSpPr>
        <p:spPr>
          <a:xfrm rot="5116779" flipV="1">
            <a:off x="2415120" y="4701710"/>
            <a:ext cx="2217528" cy="1149442"/>
          </a:xfrm>
          <a:prstGeom prst="arc">
            <a:avLst>
              <a:gd name="adj1" fmla="val 16433786"/>
              <a:gd name="adj2" fmla="val 2013259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원통 121"/>
          <p:cNvSpPr/>
          <p:nvPr/>
        </p:nvSpPr>
        <p:spPr>
          <a:xfrm>
            <a:off x="2572576" y="4941168"/>
            <a:ext cx="589983" cy="504056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79157" y="5402716"/>
            <a:ext cx="104219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 smtClean="0">
                <a:latin typeface="+mn-ea"/>
              </a:rPr>
              <a:t>Replication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6753225" y="1340768"/>
            <a:ext cx="2879725" cy="504057"/>
            <a:chOff x="1784552" y="1340767"/>
            <a:chExt cx="4612422" cy="504057"/>
          </a:xfrm>
        </p:grpSpPr>
        <p:sp>
          <p:nvSpPr>
            <p:cNvPr id="128" name="직사각형 127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주요 특징</a:t>
              </a:r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직사각형 129"/>
          <p:cNvSpPr/>
          <p:nvPr/>
        </p:nvSpPr>
        <p:spPr>
          <a:xfrm>
            <a:off x="6684650" y="1982099"/>
            <a:ext cx="2948300" cy="284385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개 이상의 멀티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클라우드를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연동 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클라우드에</a:t>
            </a:r>
            <a:r>
              <a:rPr lang="ko-KR" altLang="en-US" sz="13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서비스가 문제가 발생했을 때 다른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클라우드나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Region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바로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실서비스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재구축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스냅셧은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기본적으로 일정시간마다 백업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61950" indent="-193675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수동으로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LVM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백업을 통해 다른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클라우드나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Region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데이터베이스 서버 </a:t>
            </a:r>
            <a:r>
              <a:rPr lang="ko-KR" altLang="en-US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재시작</a:t>
            </a: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도입시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퍼블릭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프라이빗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9343207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유형별 도입 방안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Cambria" panose="02040503050406030204" pitchFamily="18" charset="0"/>
              </a:rPr>
              <a:t>‘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퍼블릭</a:t>
            </a:r>
            <a:r>
              <a:rPr lang="en-US" altLang="ko-KR" sz="1500" dirty="0" smtClean="0">
                <a:latin typeface="Cambria" panose="02040503050406030204" pitchFamily="18" charset="0"/>
              </a:rPr>
              <a:t>’ </a:t>
            </a:r>
            <a:r>
              <a:rPr lang="ko-KR" altLang="en-US" sz="1500" dirty="0" smtClean="0">
                <a:latin typeface="Cambria" panose="02040503050406030204" pitchFamily="18" charset="0"/>
              </a:rPr>
              <a:t>또는 </a:t>
            </a:r>
            <a:r>
              <a:rPr lang="en-US" altLang="ko-KR" sz="1500" dirty="0" smtClean="0">
                <a:latin typeface="Cambria" panose="02040503050406030204" pitchFamily="18" charset="0"/>
              </a:rPr>
              <a:t>‘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프라이빗</a:t>
            </a:r>
            <a:r>
              <a:rPr lang="en-US" altLang="ko-KR" sz="1500" dirty="0" smtClean="0">
                <a:latin typeface="Cambria" panose="02040503050406030204" pitchFamily="18" charset="0"/>
              </a:rPr>
              <a:t>’ </a:t>
            </a:r>
            <a:r>
              <a:rPr lang="ko-KR" altLang="en-US" sz="1500" dirty="0" smtClean="0">
                <a:latin typeface="Cambria" panose="02040503050406030204" pitchFamily="18" charset="0"/>
              </a:rPr>
              <a:t>즉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컴퓨팅 자원의 소유여부가 도입 및 운영비용과 연계하여 가장 큰 선택사항으로 물리적 위치</a:t>
            </a:r>
            <a:r>
              <a:rPr lang="en-US" altLang="ko-KR" sz="1500" dirty="0" smtClean="0">
                <a:latin typeface="Cambria" panose="02040503050406030204" pitchFamily="18" charset="0"/>
              </a:rPr>
              <a:t>,. </a:t>
            </a:r>
            <a:r>
              <a:rPr lang="ko-KR" altLang="en-US" sz="1500" dirty="0" smtClean="0">
                <a:latin typeface="Cambria" panose="02040503050406030204" pitchFamily="18" charset="0"/>
              </a:rPr>
              <a:t>자원의 공유수준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관리운영 정책에 따라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도입 형태 결정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59690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51764"/>
              </p:ext>
            </p:extLst>
          </p:nvPr>
        </p:nvGraphicFramePr>
        <p:xfrm>
          <a:off x="268102" y="1868800"/>
          <a:ext cx="935689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223"/>
                <a:gridCol w="2339223"/>
                <a:gridCol w="2339223"/>
                <a:gridCol w="2339223"/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클라우드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유형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물리적 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자원의 공유 수준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 운영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(On-premise)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외부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 공동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비공유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비공유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 공동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Hybrid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혼합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혼합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혼합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12840" y="3789040"/>
            <a:ext cx="61891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</a:pP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※  “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사용자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”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는 기업내부 시스템을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“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공급자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”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는 </a:t>
            </a:r>
            <a:r>
              <a:rPr kumimoji="1" lang="ko-KR" altLang="en-US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서비스 공급자 시스템을 의미함</a:t>
            </a:r>
            <a:endParaRPr kumimoji="1" lang="en-US" altLang="ko-KR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98308"/>
              </p:ext>
            </p:extLst>
          </p:nvPr>
        </p:nvGraphicFramePr>
        <p:xfrm>
          <a:off x="268102" y="4696544"/>
          <a:ext cx="93654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223"/>
                <a:gridCol w="7026195"/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컴퓨팅 자원의 물리적 위치 및 소유권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설비 등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HW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인프라 및 기술자산을 소유하고 관리하는 주체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자원의 공유 수준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서버 및 리소스가 별도로 분리되어 있는지 유무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물리적 위치나 관리운영 권한을 서비스 공급자가 가지고 있더라도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사용자를 위해 리소스를 예약하거나 물리적 풀을 생성한 다음 가상 리소스를 할당해 줄 수 있는 지 여부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 운영 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인프라를 포함한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클라우드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서비스 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운영 주체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기업이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클라우드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인프라를 비롯한 시스템의 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서비스 수준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백업 및 복구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 관리 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능력과 서비스 소비 현황을 관리할 수 있는지 여부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텍스트 개체 틀 21"/>
          <p:cNvSpPr txBox="1">
            <a:spLocks/>
          </p:cNvSpPr>
          <p:nvPr/>
        </p:nvSpPr>
        <p:spPr bwMode="auto">
          <a:xfrm>
            <a:off x="281785" y="4293096"/>
            <a:ext cx="935116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유형별 도입 방안 설정 기준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14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4762" y="1352957"/>
            <a:ext cx="5998758" cy="45243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Cambria" panose="02040503050406030204" pitchFamily="18" charset="0"/>
              </a:rPr>
              <a:t>클라우드</a:t>
            </a:r>
            <a:r>
              <a:rPr lang="en-US" altLang="ko-KR" b="1" dirty="0">
                <a:latin typeface="Cambria" panose="02040503050406030204" pitchFamily="18" charset="0"/>
              </a:rPr>
              <a:t> </a:t>
            </a:r>
            <a:r>
              <a:rPr lang="ko-KR" altLang="en-US" b="1" dirty="0">
                <a:latin typeface="Cambria" panose="02040503050406030204" pitchFamily="18" charset="0"/>
              </a:rPr>
              <a:t>컴퓨팅 참조 아키텍처 개요</a:t>
            </a:r>
            <a:endParaRPr lang="en-US" altLang="ko-KR" b="1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b="1" dirty="0" smtClean="0">
                <a:latin typeface="Cambria" panose="02040503050406030204" pitchFamily="18" charset="0"/>
              </a:rPr>
              <a:t>1.1 </a:t>
            </a:r>
            <a:r>
              <a:rPr lang="ko-KR" altLang="en-US" b="1" dirty="0" smtClean="0">
                <a:latin typeface="Cambria" panose="02040503050406030204" pitchFamily="18" charset="0"/>
              </a:rPr>
              <a:t>클라우드</a:t>
            </a:r>
            <a:r>
              <a:rPr lang="en-US" altLang="ko-KR" b="1" dirty="0" smtClean="0">
                <a:latin typeface="Cambria" panose="02040503050406030204" pitchFamily="18" charset="0"/>
              </a:rPr>
              <a:t> </a:t>
            </a:r>
            <a:r>
              <a:rPr lang="ko-KR" altLang="en-US" b="1" dirty="0">
                <a:latin typeface="Cambria" panose="02040503050406030204" pitchFamily="18" charset="0"/>
              </a:rPr>
              <a:t>컴퓨팅 참조 아키텍처 정의 및 구성 요소</a:t>
            </a:r>
            <a:endParaRPr lang="en-US" altLang="ko-KR" b="1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b="1" dirty="0" smtClean="0">
                <a:latin typeface="Cambria" panose="02040503050406030204" pitchFamily="18" charset="0"/>
              </a:rPr>
              <a:t>1.2 </a:t>
            </a:r>
            <a:r>
              <a:rPr lang="ko-KR" altLang="en-US" b="1" dirty="0" smtClean="0">
                <a:latin typeface="Cambria" panose="02040503050406030204" pitchFamily="18" charset="0"/>
              </a:rPr>
              <a:t>클라우드</a:t>
            </a:r>
            <a:r>
              <a:rPr lang="en-US" altLang="ko-KR" b="1" dirty="0" smtClean="0">
                <a:latin typeface="Cambria" panose="02040503050406030204" pitchFamily="18" charset="0"/>
              </a:rPr>
              <a:t> </a:t>
            </a:r>
            <a:r>
              <a:rPr lang="ko-KR" altLang="en-US" b="1" dirty="0">
                <a:latin typeface="Cambria" panose="02040503050406030204" pitchFamily="18" charset="0"/>
              </a:rPr>
              <a:t>컴퓨팅 참조 아키텍처 분석</a:t>
            </a:r>
            <a:endParaRPr lang="en-US" altLang="ko-KR" b="1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SK </a:t>
            </a:r>
            <a:r>
              <a:rPr lang="en-US" altLang="ko-KR" b="1" dirty="0">
                <a:latin typeface="Cambria" panose="02040503050406030204" pitchFamily="18" charset="0"/>
              </a:rPr>
              <a:t>C&amp;C</a:t>
            </a:r>
            <a:r>
              <a:rPr lang="ko-KR" altLang="en-US" b="1" dirty="0">
                <a:latin typeface="Cambria" panose="02040503050406030204" pitchFamily="18" charset="0"/>
              </a:rPr>
              <a:t> </a:t>
            </a:r>
            <a:r>
              <a:rPr lang="ko-KR" altLang="en-US" b="1" dirty="0" err="1">
                <a:latin typeface="Cambria" panose="02040503050406030204" pitchFamily="18" charset="0"/>
              </a:rPr>
              <a:t>클라우드</a:t>
            </a:r>
            <a:r>
              <a:rPr lang="ko-KR" altLang="en-US" b="1" dirty="0">
                <a:latin typeface="Cambria" panose="02040503050406030204" pitchFamily="18" charset="0"/>
              </a:rPr>
              <a:t> 컴퓨팅  참조 아키텍처 </a:t>
            </a:r>
            <a:endParaRPr lang="en-US" altLang="ko-KR" b="1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b="1" dirty="0">
                <a:latin typeface="Cambria" panose="02040503050406030204" pitchFamily="18" charset="0"/>
              </a:rPr>
              <a:t>2.1 </a:t>
            </a:r>
            <a:r>
              <a:rPr lang="ko-KR" altLang="en-US" b="1" dirty="0">
                <a:latin typeface="Cambria" panose="02040503050406030204" pitchFamily="18" charset="0"/>
              </a:rPr>
              <a:t>클라우드 서비스 역할 </a:t>
            </a:r>
            <a:r>
              <a:rPr lang="en-US" altLang="ko-KR" b="1" dirty="0">
                <a:latin typeface="Cambria" panose="02040503050406030204" pitchFamily="18" charset="0"/>
              </a:rPr>
              <a:t>(Roles &amp; Sub-Roles) 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latin typeface="Cambria" panose="02040503050406030204" pitchFamily="18" charset="0"/>
              </a:rPr>
              <a:t>2.2 </a:t>
            </a:r>
            <a:r>
              <a:rPr lang="ko-KR" altLang="en-US" b="1" dirty="0">
                <a:latin typeface="Cambria" panose="02040503050406030204" pitchFamily="18" charset="0"/>
              </a:rPr>
              <a:t>클라우드 서비스 </a:t>
            </a:r>
            <a:r>
              <a:rPr lang="ko-KR" altLang="en-US" b="1" dirty="0" err="1">
                <a:latin typeface="Cambria" panose="02040503050406030204" pitchFamily="18" charset="0"/>
              </a:rPr>
              <a:t>레이어드</a:t>
            </a:r>
            <a:r>
              <a:rPr lang="ko-KR" altLang="en-US" b="1" dirty="0">
                <a:latin typeface="Cambria" panose="02040503050406030204" pitchFamily="18" charset="0"/>
              </a:rPr>
              <a:t> 아키텍처</a:t>
            </a:r>
            <a:endParaRPr lang="en-US" altLang="ko-KR" b="1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b="1" dirty="0">
                <a:latin typeface="Cambria" panose="02040503050406030204" pitchFamily="18" charset="0"/>
              </a:rPr>
              <a:t>2.3. </a:t>
            </a:r>
            <a:r>
              <a:rPr lang="ko-KR" altLang="en-US" b="1" dirty="0">
                <a:latin typeface="Cambria" panose="02040503050406030204" pitchFamily="18" charset="0"/>
              </a:rPr>
              <a:t>클라우드 서비스 </a:t>
            </a:r>
            <a:r>
              <a:rPr lang="ko-KR" altLang="en-US" b="1" dirty="0" err="1">
                <a:latin typeface="Cambria" panose="02040503050406030204" pitchFamily="18" charset="0"/>
              </a:rPr>
              <a:t>액티비티</a:t>
            </a:r>
            <a:r>
              <a:rPr lang="en-US" altLang="ko-KR" b="1" dirty="0">
                <a:latin typeface="Cambria" panose="02040503050406030204" pitchFamily="18" charset="0"/>
              </a:rPr>
              <a:t>(Activities</a:t>
            </a:r>
            <a:r>
              <a:rPr lang="en-US" altLang="ko-KR" b="1" dirty="0" smtClean="0">
                <a:latin typeface="Cambria" panose="02040503050406030204" pitchFamily="18" charset="0"/>
              </a:rPr>
              <a:t>)</a:t>
            </a:r>
            <a:endParaRPr lang="en-US" altLang="ko-KR" b="1" dirty="0">
              <a:latin typeface="Cambria" panose="020405030504060302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b="1" dirty="0" smtClean="0">
                <a:latin typeface="Cambria" panose="02040503050406030204" pitchFamily="18" charset="0"/>
              </a:rPr>
              <a:t>3.    Next</a:t>
            </a:r>
          </a:p>
        </p:txBody>
      </p:sp>
    </p:spTree>
    <p:extLst>
      <p:ext uri="{BB962C8B-B14F-4D97-AF65-F5344CB8AC3E}">
        <p14:creationId xmlns:p14="http://schemas.microsoft.com/office/powerpoint/2010/main" val="180791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인프라 서비스 특징 및 범위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 특징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>
                <a:latin typeface="Cambria" panose="02040503050406030204" pitchFamily="18" charset="0"/>
              </a:rPr>
              <a:t>IT</a:t>
            </a:r>
            <a:r>
              <a:rPr lang="ko-KR" altLang="en-US" sz="1500" dirty="0">
                <a:latin typeface="Cambria" panose="02040503050406030204" pitchFamily="18" charset="0"/>
              </a:rPr>
              <a:t>자원의 효율적 운영 관리를 위하여 표준 </a:t>
            </a:r>
            <a:r>
              <a:rPr lang="en-US" altLang="ko-KR" sz="1500" dirty="0">
                <a:latin typeface="Cambria" panose="02040503050406030204" pitchFamily="18" charset="0"/>
              </a:rPr>
              <a:t>SW </a:t>
            </a:r>
            <a:r>
              <a:rPr lang="en-US" altLang="ko-KR" sz="1500" dirty="0" smtClean="0">
                <a:latin typeface="Cambria" panose="02040503050406030204" pitchFamily="18" charset="0"/>
              </a:rPr>
              <a:t>Stack</a:t>
            </a:r>
            <a:r>
              <a:rPr lang="ko-KR" altLang="en-US" sz="1500" dirty="0" smtClean="0">
                <a:latin typeface="Cambria" panose="02040503050406030204" pitchFamily="18" charset="0"/>
              </a:rPr>
              <a:t>으로 구성된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en-US" altLang="ko-KR" sz="1500" dirty="0" err="1" smtClean="0">
                <a:latin typeface="Cambria" panose="02040503050406030204" pitchFamily="18" charset="0"/>
              </a:rPr>
              <a:t>IaaS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기반의 신속하고 안정적 시스템 제공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 범위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7100" y="1841885"/>
            <a:ext cx="4679950" cy="931262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 제공 시간 단축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HW </a:t>
            </a:r>
            <a:r>
              <a:rPr lang="ko-KR" altLang="en-US" sz="1200" dirty="0" smtClean="0">
                <a:latin typeface="Cambria" panose="02040503050406030204" pitchFamily="18" charset="0"/>
              </a:rPr>
              <a:t>사양</a:t>
            </a:r>
            <a:r>
              <a:rPr lang="en-US" altLang="ko-KR" sz="1200" dirty="0" smtClean="0">
                <a:latin typeface="Cambria" panose="02040503050406030204" pitchFamily="18" charset="0"/>
              </a:rPr>
              <a:t>, SW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버전별</a:t>
            </a:r>
            <a:r>
              <a:rPr lang="ko-KR" altLang="en-US" sz="1200" dirty="0" smtClean="0">
                <a:latin typeface="Cambria" panose="02040503050406030204" pitchFamily="18" charset="0"/>
              </a:rPr>
              <a:t> 템플릿 화 제공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단기</a:t>
            </a:r>
            <a:r>
              <a:rPr lang="en-US" altLang="ko-KR" sz="1200" dirty="0" smtClean="0">
                <a:latin typeface="Cambria" panose="02040503050406030204" pitchFamily="18" charset="0"/>
              </a:rPr>
              <a:t>(</a:t>
            </a:r>
            <a:r>
              <a:rPr lang="ko-KR" altLang="en-US" sz="1200" dirty="0" smtClean="0">
                <a:latin typeface="Cambria" panose="02040503050406030204" pitchFamily="18" charset="0"/>
              </a:rPr>
              <a:t>예</a:t>
            </a:r>
            <a:r>
              <a:rPr lang="en-US" altLang="ko-KR" sz="1200" dirty="0" smtClean="0">
                <a:latin typeface="Cambria" panose="02040503050406030204" pitchFamily="18" charset="0"/>
              </a:rPr>
              <a:t>, 1</a:t>
            </a:r>
            <a:r>
              <a:rPr lang="ko-KR" altLang="en-US" sz="1200" dirty="0" smtClean="0">
                <a:latin typeface="Cambria" panose="02040503050406030204" pitchFamily="18" charset="0"/>
              </a:rPr>
              <a:t>일 이내</a:t>
            </a:r>
            <a:r>
              <a:rPr lang="en-US" altLang="ko-KR" sz="1200" dirty="0" smtClean="0">
                <a:latin typeface="Cambria" panose="02040503050406030204" pitchFamily="18" charset="0"/>
              </a:rPr>
              <a:t>)</a:t>
            </a:r>
            <a:r>
              <a:rPr lang="ko-KR" altLang="en-US" sz="1200" dirty="0" smtClean="0">
                <a:latin typeface="Cambria" panose="02040503050406030204" pitchFamily="18" charset="0"/>
              </a:rPr>
              <a:t>에 서버 신청</a:t>
            </a:r>
            <a:r>
              <a:rPr lang="en-US" altLang="ko-KR" sz="1200" dirty="0" smtClean="0">
                <a:latin typeface="Cambria" panose="02040503050406030204" pitchFamily="18" charset="0"/>
              </a:rPr>
              <a:t>/</a:t>
            </a:r>
            <a:r>
              <a:rPr lang="ko-KR" altLang="en-US" sz="1200" dirty="0" smtClean="0">
                <a:latin typeface="Cambria" panose="02040503050406030204" pitchFamily="18" charset="0"/>
              </a:rPr>
              <a:t>승인</a:t>
            </a:r>
            <a:r>
              <a:rPr lang="en-US" altLang="ko-KR" sz="1200" dirty="0" smtClean="0">
                <a:latin typeface="Cambria" panose="02040503050406030204" pitchFamily="18" charset="0"/>
              </a:rPr>
              <a:t>/</a:t>
            </a:r>
            <a:r>
              <a:rPr lang="ko-KR" altLang="en-US" sz="1200" dirty="0" smtClean="0">
                <a:latin typeface="Cambria" panose="02040503050406030204" pitchFamily="18" charset="0"/>
              </a:rPr>
              <a:t>생성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945042" y="1841885"/>
            <a:ext cx="4679950" cy="197154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76213" indent="-17621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+mj-lt"/>
              <a:buAutoNum type="arabicPeriod"/>
            </a:pP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Infrastructure as a Service (</a:t>
            </a:r>
            <a:r>
              <a:rPr kumimoji="1" lang="en-US" altLang="ko-KR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IaaS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)</a:t>
            </a: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err="1" smtClean="0">
                <a:latin typeface="Cambria" panose="02040503050406030204" pitchFamily="18" charset="0"/>
              </a:rPr>
              <a:t>가상머신</a:t>
            </a:r>
            <a:r>
              <a:rPr lang="en-US" altLang="ko-KR" sz="1200" dirty="0" smtClean="0">
                <a:latin typeface="Cambria" panose="02040503050406030204" pitchFamily="18" charset="0"/>
              </a:rPr>
              <a:t> (Virtual Machine) </a:t>
            </a:r>
            <a:r>
              <a:rPr lang="ko-KR" altLang="en-US" sz="1200" dirty="0" smtClean="0">
                <a:latin typeface="Cambria" panose="02040503050406030204" pitchFamily="18" charset="0"/>
              </a:rPr>
              <a:t>제공 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검증된 공개 </a:t>
            </a:r>
            <a:r>
              <a:rPr lang="en-US" altLang="ko-KR" sz="1200" dirty="0" smtClean="0">
                <a:latin typeface="Cambria" panose="02040503050406030204" pitchFamily="18" charset="0"/>
              </a:rPr>
              <a:t>SW </a:t>
            </a:r>
            <a:r>
              <a:rPr lang="ko-KR" altLang="en-US" sz="1200" dirty="0" smtClean="0">
                <a:latin typeface="Cambria" panose="02040503050406030204" pitchFamily="18" charset="0"/>
              </a:rPr>
              <a:t>및 상용 </a:t>
            </a:r>
            <a:r>
              <a:rPr lang="en-US" altLang="ko-KR" sz="1200" dirty="0" smtClean="0">
                <a:latin typeface="Cambria" panose="02040503050406030204" pitchFamily="18" charset="0"/>
              </a:rPr>
              <a:t>SW Stack </a:t>
            </a:r>
            <a:r>
              <a:rPr lang="ko-KR" altLang="en-US" sz="1200" dirty="0" smtClean="0">
                <a:latin typeface="Cambria" panose="02040503050406030204" pitchFamily="18" charset="0"/>
              </a:rPr>
              <a:t>제공</a:t>
            </a:r>
            <a:r>
              <a:rPr lang="en-US" altLang="ko-KR" sz="1200" dirty="0" smtClean="0">
                <a:latin typeface="Cambria" panose="02040503050406030204" pitchFamily="18" charset="0"/>
              </a:rPr>
              <a:t> (2014 </a:t>
            </a:r>
            <a:r>
              <a:rPr lang="ko-KR" altLang="en-US" sz="1200" dirty="0" smtClean="0">
                <a:latin typeface="Cambria" panose="02040503050406030204" pitchFamily="18" charset="0"/>
              </a:rPr>
              <a:t>그룹 표준 </a:t>
            </a:r>
            <a:r>
              <a:rPr lang="en-US" altLang="ko-KR" sz="1200" dirty="0" smtClean="0">
                <a:latin typeface="Cambria" panose="02040503050406030204" pitchFamily="18" charset="0"/>
              </a:rPr>
              <a:t>SW </a:t>
            </a:r>
            <a:r>
              <a:rPr lang="ko-KR" altLang="en-US" sz="1200" dirty="0" smtClean="0">
                <a:latin typeface="Cambria" panose="02040503050406030204" pitchFamily="18" charset="0"/>
              </a:rPr>
              <a:t>준용</a:t>
            </a:r>
            <a:r>
              <a:rPr lang="en-US" altLang="ko-KR" sz="1200" dirty="0" smtClean="0">
                <a:latin typeface="Cambria" panose="02040503050406030204" pitchFamily="18" charset="0"/>
              </a:rPr>
              <a:t>) : OS, WEB, WAS, DBMS</a:t>
            </a: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데이터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저장용 스토리지 및 백업 제공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방화벽</a:t>
            </a:r>
            <a:r>
              <a:rPr lang="en-US" altLang="ko-KR" sz="1200" dirty="0" smtClean="0">
                <a:latin typeface="Cambria" panose="02040503050406030204" pitchFamily="18" charset="0"/>
              </a:rPr>
              <a:t>,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로드밸런서</a:t>
            </a:r>
            <a:r>
              <a:rPr lang="en-US" altLang="ko-KR" sz="1200" dirty="0" smtClean="0">
                <a:latin typeface="Cambria" panose="02040503050406030204" pitchFamily="18" charset="0"/>
              </a:rPr>
              <a:t>(L4) </a:t>
            </a:r>
            <a:r>
              <a:rPr lang="ko-KR" altLang="en-US" sz="1200" dirty="0" smtClean="0">
                <a:latin typeface="Cambria" panose="02040503050406030204" pitchFamily="18" charset="0"/>
              </a:rPr>
              <a:t>인프라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제공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err="1" smtClean="0">
                <a:latin typeface="Cambria" panose="02040503050406030204" pitchFamily="18" charset="0"/>
              </a:rPr>
              <a:t>필요시</a:t>
            </a:r>
            <a:r>
              <a:rPr lang="ko-KR" altLang="en-US" sz="1200" dirty="0" smtClean="0">
                <a:latin typeface="Cambria" panose="02040503050406030204" pitchFamily="18" charset="0"/>
              </a:rPr>
              <a:t> 관계사별 독립 </a:t>
            </a:r>
            <a:r>
              <a:rPr lang="en-US" altLang="ko-KR" sz="1200" dirty="0" smtClean="0">
                <a:latin typeface="Cambria" panose="02040503050406030204" pitchFamily="18" charset="0"/>
              </a:rPr>
              <a:t>Network </a:t>
            </a:r>
            <a:r>
              <a:rPr lang="ko-KR" altLang="en-US" sz="1200" dirty="0" smtClean="0">
                <a:latin typeface="Cambria" panose="02040503050406030204" pitchFamily="18" charset="0"/>
              </a:rPr>
              <a:t>제공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59690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7100" y="3012091"/>
            <a:ext cx="4679950" cy="931262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시스템 가용성 향상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서버의 논리적</a:t>
            </a:r>
            <a:r>
              <a:rPr lang="en-US" altLang="ko-KR" sz="1200" dirty="0" smtClean="0">
                <a:latin typeface="Cambria" panose="02040503050406030204" pitchFamily="18" charset="0"/>
              </a:rPr>
              <a:t>, </a:t>
            </a:r>
            <a:r>
              <a:rPr lang="ko-KR" altLang="en-US" sz="1200" dirty="0" smtClean="0">
                <a:latin typeface="Cambria" panose="02040503050406030204" pitchFamily="18" charset="0"/>
              </a:rPr>
              <a:t>물리적 </a:t>
            </a:r>
            <a:r>
              <a:rPr lang="en-US" altLang="ko-KR" sz="1200" dirty="0" smtClean="0">
                <a:latin typeface="Cambria" panose="02040503050406030204" pitchFamily="18" charset="0"/>
              </a:rPr>
              <a:t>Cluster </a:t>
            </a:r>
            <a:r>
              <a:rPr lang="ko-KR" altLang="en-US" sz="1200" dirty="0" smtClean="0">
                <a:latin typeface="Cambria" panose="02040503050406030204" pitchFamily="18" charset="0"/>
              </a:rPr>
              <a:t>구성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서버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장애시</a:t>
            </a:r>
            <a:r>
              <a:rPr lang="ko-KR" altLang="en-US" sz="1200" dirty="0" smtClean="0">
                <a:latin typeface="Cambria" panose="02040503050406030204" pitchFamily="18" charset="0"/>
              </a:rPr>
              <a:t> 자동 </a:t>
            </a:r>
            <a:r>
              <a:rPr lang="en-US" altLang="ko-KR" sz="1200" dirty="0" smtClean="0">
                <a:latin typeface="Cambria" panose="02040503050406030204" pitchFamily="18" charset="0"/>
              </a:rPr>
              <a:t>Fail-Over </a:t>
            </a:r>
            <a:r>
              <a:rPr lang="ko-KR" altLang="en-US" sz="1200" dirty="0" smtClean="0">
                <a:latin typeface="Cambria" panose="02040503050406030204" pitchFamily="18" charset="0"/>
              </a:rPr>
              <a:t>가능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7100" y="4182297"/>
            <a:ext cx="4679950" cy="879966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시스템 </a:t>
            </a:r>
            <a:r>
              <a:rPr kumimoji="1" lang="ko-KR" altLang="en-US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확장성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보장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서비스 폭주 시 서버</a:t>
            </a:r>
            <a:r>
              <a:rPr lang="en-US" altLang="ko-KR" sz="1200" dirty="0" smtClean="0">
                <a:latin typeface="Cambria" panose="02040503050406030204" pitchFamily="18" charset="0"/>
              </a:rPr>
              <a:t>(VM) </a:t>
            </a:r>
            <a:r>
              <a:rPr lang="ko-KR" altLang="en-US" sz="1200" dirty="0" smtClean="0">
                <a:latin typeface="Cambria" panose="02040503050406030204" pitchFamily="18" charset="0"/>
              </a:rPr>
              <a:t>복제 및 수평 확장</a:t>
            </a:r>
            <a:r>
              <a:rPr lang="en-US" altLang="ko-KR" sz="1200" dirty="0" smtClean="0">
                <a:latin typeface="Cambria" panose="02040503050406030204" pitchFamily="18" charset="0"/>
              </a:rPr>
              <a:t>(Scale-Out) </a:t>
            </a:r>
            <a:r>
              <a:rPr lang="ko-KR" altLang="en-US" sz="1200" dirty="0" smtClean="0">
                <a:latin typeface="Cambria" panose="02040503050406030204" pitchFamily="18" charset="0"/>
              </a:rPr>
              <a:t>인프라 제공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100" y="5301208"/>
            <a:ext cx="4679950" cy="65836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관계사 최적 표준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SW Stack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제공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다양한 관계사 요구사항 수용이 가능한 서비스 카탈로그 제공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45042" y="4315434"/>
            <a:ext cx="4679950" cy="1749948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76213" indent="-17621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+mj-lt"/>
              <a:buAutoNum type="arabicPeriod" startAt="2"/>
            </a:pP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Platform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as a Service (</a:t>
            </a:r>
            <a:r>
              <a:rPr kumimoji="1" lang="en-US" altLang="ko-KR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PaaS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) – (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향후 제공 예정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)</a:t>
            </a:r>
          </a:p>
          <a:p>
            <a:pPr marL="261938" indent="-1079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개발 언어 </a:t>
            </a:r>
            <a:r>
              <a:rPr lang="en-US" altLang="ko-KR" sz="1200" dirty="0" smtClean="0">
                <a:latin typeface="Cambria" panose="02040503050406030204" pitchFamily="18" charset="0"/>
              </a:rPr>
              <a:t>Build </a:t>
            </a:r>
            <a:r>
              <a:rPr lang="ko-KR" altLang="en-US" sz="1200" dirty="0" smtClean="0">
                <a:latin typeface="Cambria" panose="02040503050406030204" pitchFamily="18" charset="0"/>
              </a:rPr>
              <a:t>환경 제공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61938" indent="-1079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개발환경을 위한 시스템 </a:t>
            </a:r>
            <a:r>
              <a:rPr lang="en-US" altLang="ko-KR" sz="1200" dirty="0" smtClean="0">
                <a:latin typeface="Cambria" panose="02040503050406030204" pitchFamily="18" charset="0"/>
              </a:rPr>
              <a:t>SW stack</a:t>
            </a:r>
            <a:r>
              <a:rPr lang="ko-KR" altLang="en-US" sz="1200" dirty="0" smtClean="0">
                <a:latin typeface="Cambria" panose="02040503050406030204" pitchFamily="18" charset="0"/>
              </a:rPr>
              <a:t> 제공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61938" indent="-1079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실행환경 </a:t>
            </a:r>
            <a:r>
              <a:rPr lang="en-US" altLang="ko-KR" sz="1200" dirty="0" smtClean="0">
                <a:latin typeface="Cambria" panose="02040503050406030204" pitchFamily="18" charset="0"/>
              </a:rPr>
              <a:t>Runtime </a:t>
            </a:r>
            <a:r>
              <a:rPr lang="ko-KR" altLang="en-US" sz="1200" dirty="0" smtClean="0">
                <a:latin typeface="Cambria" panose="02040503050406030204" pitchFamily="18" charset="0"/>
              </a:rPr>
              <a:t>모듈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제공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</a:p>
          <a:p>
            <a:pPr marL="261938" indent="-1079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개발</a:t>
            </a:r>
            <a:r>
              <a:rPr lang="en-US" altLang="ko-KR" sz="1200" dirty="0" smtClean="0">
                <a:latin typeface="Cambria" panose="02040503050406030204" pitchFamily="18" charset="0"/>
              </a:rPr>
              <a:t>/</a:t>
            </a:r>
            <a:r>
              <a:rPr lang="ko-KR" altLang="en-US" sz="1200" dirty="0" smtClean="0">
                <a:latin typeface="Cambria" panose="02040503050406030204" pitchFamily="18" charset="0"/>
              </a:rPr>
              <a:t>테스트 용 템플릿 이미지 제공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61938" indent="-1079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NEXCORE </a:t>
            </a:r>
            <a:r>
              <a:rPr lang="ko-KR" altLang="en-US" sz="1200" dirty="0" smtClean="0">
                <a:latin typeface="Cambria" panose="02040503050406030204" pitchFamily="18" charset="0"/>
              </a:rPr>
              <a:t>표준 프레임워크 제공 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인프라 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인프라 특징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인프라 환경 구성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사용 목적 등을 고려하여 </a:t>
            </a:r>
            <a:r>
              <a:rPr lang="en-US" altLang="ko-KR" sz="1500" dirty="0" smtClean="0">
                <a:latin typeface="Cambria" panose="02040503050406030204" pitchFamily="18" charset="0"/>
              </a:rPr>
              <a:t>X86 </a:t>
            </a:r>
            <a:r>
              <a:rPr lang="ko-KR" altLang="en-US" sz="1500" dirty="0" smtClean="0">
                <a:latin typeface="Cambria" panose="02040503050406030204" pitchFamily="18" charset="0"/>
              </a:rPr>
              <a:t>과 </a:t>
            </a:r>
            <a:r>
              <a:rPr lang="en-US" altLang="ko-KR" sz="1500" dirty="0" smtClean="0">
                <a:latin typeface="Cambria" panose="02040503050406030204" pitchFamily="18" charset="0"/>
              </a:rPr>
              <a:t>UNIX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서버 기반으로 나누어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인프라 환경 구성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적용 방안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7100" y="1841885"/>
            <a:ext cx="4679950" cy="1477053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시스템 구성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>
                <a:latin typeface="Cambria" panose="02040503050406030204" pitchFamily="18" charset="0"/>
              </a:rPr>
              <a:t>X86  : 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Cambria" panose="02040503050406030204" pitchFamily="18" charset="0"/>
                <a:sym typeface="Wingdings" panose="05000000000000000000" pitchFamily="2" charset="2"/>
              </a:rPr>
              <a:t>Non 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Mission-Critical/ </a:t>
            </a:r>
            <a:r>
              <a:rPr lang="ko-KR" altLang="en-US" sz="1200" dirty="0" err="1">
                <a:latin typeface="Cambria" panose="02040503050406030204" pitchFamily="18" charset="0"/>
                <a:sym typeface="Wingdings" panose="05000000000000000000" pitchFamily="2" charset="2"/>
              </a:rPr>
              <a:t>소규모</a:t>
            </a:r>
            <a:r>
              <a:rPr lang="ko-KR" altLang="en-US" sz="1200" baseline="30000" dirty="0" err="1">
                <a:latin typeface="Cambria" panose="02040503050406030204" pitchFamily="18" charset="0"/>
                <a:sym typeface="Wingdings" panose="05000000000000000000" pitchFamily="2" charset="2"/>
              </a:rPr>
              <a:t>주</a:t>
            </a:r>
            <a:r>
              <a:rPr lang="en-US" altLang="ko-KR" sz="1200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altLang="ko-KR" sz="1200" baseline="30000" dirty="0" smtClean="0">
                <a:latin typeface="Cambria" panose="02040503050406030204" pitchFamily="18" charset="0"/>
                <a:sym typeface="Wingdings" panose="05000000000000000000" pitchFamily="2" charset="2"/>
              </a:rPr>
              <a:t>) 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운영 시스템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대상</a:t>
            </a:r>
            <a:endParaRPr lang="en-US" altLang="ko-KR" sz="1200" dirty="0" smtClean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144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</a:pP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       :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플랫폼을 고려하여 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Linux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와 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Windows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로 구성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Unix : 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Mission-Critical/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중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latin typeface="Cambria" panose="02040503050406030204" pitchFamily="18" charset="0"/>
                <a:sym typeface="Wingdings" panose="05000000000000000000" pitchFamily="2" charset="2"/>
              </a:rPr>
              <a:t>대규모</a:t>
            </a:r>
            <a:r>
              <a:rPr lang="ko-KR" altLang="en-US" sz="1200" baseline="30000" dirty="0" err="1" smtClean="0">
                <a:latin typeface="Cambria" panose="02040503050406030204" pitchFamily="18" charset="0"/>
                <a:sym typeface="Wingdings" panose="05000000000000000000" pitchFamily="2" charset="2"/>
              </a:rPr>
              <a:t>주</a:t>
            </a:r>
            <a:r>
              <a:rPr lang="en-US" altLang="ko-KR" sz="1200" baseline="30000" dirty="0" smtClean="0">
                <a:latin typeface="Cambria" panose="02040503050406030204" pitchFamily="18" charset="0"/>
                <a:sym typeface="Wingdings" panose="05000000000000000000" pitchFamily="2" charset="2"/>
              </a:rPr>
              <a:t>2)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운영 시스템</a:t>
            </a:r>
            <a:r>
              <a:rPr lang="en-US" altLang="ko-KR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  <a:sym typeface="Wingdings" panose="05000000000000000000" pitchFamily="2" charset="2"/>
              </a:rPr>
              <a:t>대상</a:t>
            </a:r>
            <a:endParaRPr lang="en-US" altLang="ko-KR" sz="1200" dirty="0" smtClean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945042" y="1841885"/>
            <a:ext cx="4679950" cy="1477053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신규시스템 적용 원칙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200" dirty="0" smtClean="0">
                <a:latin typeface="Cambria" panose="02040503050406030204" pitchFamily="18" charset="0"/>
              </a:rPr>
              <a:t> </a:t>
            </a:r>
            <a:r>
              <a:rPr lang="en-US" altLang="ko-KR" sz="1200" dirty="0" smtClean="0">
                <a:latin typeface="Cambria" panose="02040503050406030204" pitchFamily="18" charset="0"/>
              </a:rPr>
              <a:t>HW </a:t>
            </a:r>
            <a:r>
              <a:rPr lang="ko-KR" altLang="en-US" sz="1200" dirty="0" smtClean="0">
                <a:latin typeface="Cambria" panose="02040503050406030204" pitchFamily="18" charset="0"/>
              </a:rPr>
              <a:t>인프라 우선 적용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X86, Unix </a:t>
            </a:r>
            <a:r>
              <a:rPr lang="ko-KR" altLang="en-US" sz="1200" dirty="0" smtClean="0">
                <a:latin typeface="Cambria" panose="02040503050406030204" pitchFamily="18" charset="0"/>
              </a:rPr>
              <a:t>환경 중 </a:t>
            </a:r>
            <a:r>
              <a:rPr lang="en-US" altLang="ko-KR" sz="1200" dirty="0" smtClean="0">
                <a:latin typeface="Cambria" panose="02040503050406030204" pitchFamily="18" charset="0"/>
              </a:rPr>
              <a:t>X86 </a:t>
            </a:r>
            <a:r>
              <a:rPr lang="ko-KR" altLang="en-US" sz="1200" dirty="0" smtClean="0">
                <a:latin typeface="Cambria" panose="02040503050406030204" pitchFamily="18" charset="0"/>
              </a:rPr>
              <a:t>우선 적용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긴급 자원 요청 시 </a:t>
            </a:r>
            <a:r>
              <a:rPr lang="en-US" altLang="ko-KR" sz="1200" dirty="0" smtClean="0">
                <a:latin typeface="Cambria" panose="02040503050406030204" pitchFamily="18" charset="0"/>
              </a:rPr>
              <a:t>X86 </a:t>
            </a:r>
            <a:r>
              <a:rPr lang="ko-KR" altLang="en-US" sz="1200" dirty="0" smtClean="0">
                <a:latin typeface="Cambria" panose="02040503050406030204" pitchFamily="18" charset="0"/>
              </a:rPr>
              <a:t>우선 적용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144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</a:pPr>
            <a:endParaRPr lang="en-US" altLang="ko-KR" sz="1200" dirty="0" smtClean="0">
              <a:latin typeface="Cambria" panose="02040503050406030204" pitchFamily="18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59690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45042" y="3227379"/>
            <a:ext cx="4679950" cy="142575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노후대개체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적용 원칙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1</a:t>
            </a:r>
            <a:r>
              <a:rPr lang="ko-KR" altLang="en-US" sz="1200" dirty="0" smtClean="0">
                <a:latin typeface="Cambria" panose="02040503050406030204" pitchFamily="18" charset="0"/>
              </a:rPr>
              <a:t>단계 업무 시스템 </a:t>
            </a:r>
            <a:r>
              <a:rPr lang="en-US" altLang="ko-KR" sz="1200" dirty="0" smtClean="0">
                <a:latin typeface="Cambria" panose="02040503050406030204" pitchFamily="18" charset="0"/>
              </a:rPr>
              <a:t>x86 </a:t>
            </a:r>
            <a:r>
              <a:rPr lang="ko-KR" altLang="en-US" sz="1200" dirty="0" smtClean="0">
                <a:latin typeface="Cambria" panose="02040503050406030204" pitchFamily="18" charset="0"/>
              </a:rPr>
              <a:t>환경 우선 이관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2,3</a:t>
            </a:r>
            <a:r>
              <a:rPr lang="ko-KR" altLang="en-US" sz="1200" dirty="0" smtClean="0">
                <a:latin typeface="Cambria" panose="02040503050406030204" pitchFamily="18" charset="0"/>
              </a:rPr>
              <a:t>단계 업무 중 </a:t>
            </a:r>
            <a:r>
              <a:rPr lang="en-US" altLang="ko-KR" sz="1200" dirty="0" smtClean="0">
                <a:latin typeface="Cambria" panose="02040503050406030204" pitchFamily="18" charset="0"/>
              </a:rPr>
              <a:t>WEB/WAS </a:t>
            </a:r>
            <a:r>
              <a:rPr lang="ko-KR" altLang="en-US" sz="1200" dirty="0" smtClean="0">
                <a:latin typeface="Cambria" panose="02040503050406030204" pitchFamily="18" charset="0"/>
              </a:rPr>
              <a:t>시스템 </a:t>
            </a:r>
            <a:r>
              <a:rPr lang="en-US" altLang="ko-KR" sz="1200" dirty="0" smtClean="0">
                <a:latin typeface="Cambria" panose="02040503050406030204" pitchFamily="18" charset="0"/>
              </a:rPr>
              <a:t>x86 </a:t>
            </a:r>
            <a:r>
              <a:rPr lang="ko-KR" altLang="en-US" sz="1200" dirty="0" smtClean="0">
                <a:latin typeface="Cambria" panose="02040503050406030204" pitchFamily="18" charset="0"/>
              </a:rPr>
              <a:t>환경으로 이관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>
                <a:latin typeface="Cambria" panose="02040503050406030204" pitchFamily="18" charset="0"/>
              </a:rPr>
              <a:t>4</a:t>
            </a:r>
            <a:r>
              <a:rPr lang="ko-KR" altLang="en-US" sz="1200" dirty="0" smtClean="0">
                <a:latin typeface="Cambria" panose="02040503050406030204" pitchFamily="18" charset="0"/>
              </a:rPr>
              <a:t>단계 업무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시스템 및 대용량 </a:t>
            </a:r>
            <a:r>
              <a:rPr lang="en-US" altLang="ko-KR" sz="1200" dirty="0" smtClean="0">
                <a:latin typeface="Cambria" panose="02040503050406030204" pitchFamily="18" charset="0"/>
              </a:rPr>
              <a:t>DB </a:t>
            </a:r>
            <a:r>
              <a:rPr lang="ko-KR" altLang="en-US" sz="1200" dirty="0" smtClean="0">
                <a:latin typeface="Cambria" panose="02040503050406030204" pitchFamily="18" charset="0"/>
              </a:rPr>
              <a:t>시스템</a:t>
            </a:r>
            <a:r>
              <a:rPr lang="en-US" altLang="ko-KR" sz="1200" dirty="0" smtClean="0">
                <a:latin typeface="Cambria" panose="02040503050406030204" pitchFamily="18" charset="0"/>
              </a:rPr>
              <a:t>(</a:t>
            </a:r>
            <a:r>
              <a:rPr lang="ko-KR" altLang="en-US" sz="1200" dirty="0" smtClean="0">
                <a:latin typeface="Cambria" panose="02040503050406030204" pitchFamily="18" charset="0"/>
              </a:rPr>
              <a:t>예</a:t>
            </a:r>
            <a:r>
              <a:rPr lang="en-US" altLang="ko-KR" sz="1200" dirty="0" smtClean="0">
                <a:latin typeface="Cambria" panose="02040503050406030204" pitchFamily="18" charset="0"/>
              </a:rPr>
              <a:t>, Oracle RAC </a:t>
            </a:r>
            <a:r>
              <a:rPr lang="ko-KR" altLang="en-US" sz="1200" dirty="0" smtClean="0">
                <a:latin typeface="Cambria" panose="02040503050406030204" pitchFamily="18" charset="0"/>
              </a:rPr>
              <a:t>등</a:t>
            </a:r>
            <a:r>
              <a:rPr lang="en-US" altLang="ko-KR" sz="1200" dirty="0" smtClean="0">
                <a:latin typeface="Cambria" panose="02040503050406030204" pitchFamily="18" charset="0"/>
              </a:rPr>
              <a:t>)</a:t>
            </a:r>
            <a:r>
              <a:rPr lang="ko-KR" altLang="en-US" sz="1200" dirty="0" smtClean="0">
                <a:latin typeface="Cambria" panose="02040503050406030204" pitchFamily="18" charset="0"/>
              </a:rPr>
              <a:t>은 </a:t>
            </a:r>
            <a:r>
              <a:rPr lang="en-US" altLang="ko-KR" sz="1200" dirty="0" err="1" smtClean="0">
                <a:latin typeface="Cambria" panose="02040503050406030204" pitchFamily="18" charset="0"/>
              </a:rPr>
              <a:t>unix</a:t>
            </a:r>
            <a:r>
              <a:rPr lang="ko-KR" altLang="en-US" sz="1200" dirty="0" smtClean="0">
                <a:latin typeface="Cambria" panose="02040503050406030204" pitchFamily="18" charset="0"/>
              </a:rPr>
              <a:t>  환경으로 이관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9802" y="3046043"/>
            <a:ext cx="4551190" cy="3479598"/>
            <a:chOff x="329802" y="3046043"/>
            <a:chExt cx="4551190" cy="3479598"/>
          </a:xfrm>
        </p:grpSpPr>
        <p:sp>
          <p:nvSpPr>
            <p:cNvPr id="101" name="직사각형 100"/>
            <p:cNvSpPr/>
            <p:nvPr/>
          </p:nvSpPr>
          <p:spPr>
            <a:xfrm>
              <a:off x="329803" y="3342472"/>
              <a:ext cx="4551189" cy="3183169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9802" y="3046043"/>
              <a:ext cx="4551189" cy="296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인프라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28531" y="3672300"/>
              <a:ext cx="1413382" cy="1334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404516" y="3672300"/>
              <a:ext cx="1395164" cy="1334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29152" y="3408354"/>
              <a:ext cx="1412761" cy="263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i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X86(Windows)</a:t>
              </a:r>
              <a:r>
                <a:rPr lang="ko-KR" altLang="en-US" sz="1200" b="1" i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 자원</a:t>
              </a:r>
              <a:r>
                <a:rPr lang="en-US" altLang="ko-KR" sz="1200" b="1" i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200" b="1" i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풀</a:t>
              </a:r>
              <a:endParaRPr lang="ko-KR" altLang="en-US" sz="1200" b="1" i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404515" y="3408356"/>
              <a:ext cx="1395164" cy="263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 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자원 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풀</a:t>
              </a:r>
              <a:endParaRPr lang="ko-KR" altLang="en-US" sz="1200" b="1" i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76591" y="3740239"/>
              <a:ext cx="1303929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상용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SW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76591" y="4648199"/>
              <a:ext cx="1303929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76591" y="4053440"/>
              <a:ext cx="1303929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Windows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64466" y="3740239"/>
              <a:ext cx="1293823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상용</a:t>
              </a:r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SW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467030" y="4053440"/>
              <a:ext cx="626253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UnixOS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38745" y="4053440"/>
              <a:ext cx="626253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zLinux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165" y="3672300"/>
              <a:ext cx="1413382" cy="1334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7166" y="3408354"/>
              <a:ext cx="1413382" cy="263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X86(Linux) 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자원 풀</a:t>
              </a:r>
              <a:endParaRPr lang="ko-KR" altLang="en-US" sz="1200" b="1" i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5225" y="3740239"/>
              <a:ext cx="1303929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검증된 공개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SW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05225" y="4648199"/>
              <a:ext cx="1303929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05225" y="4053440"/>
              <a:ext cx="1303929" cy="266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467030" y="4359778"/>
              <a:ext cx="1297968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76591" y="4355311"/>
              <a:ext cx="1303929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05225" y="4355311"/>
              <a:ext cx="1303929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467030" y="4648199"/>
              <a:ext cx="626253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138745" y="4648199"/>
              <a:ext cx="626253" cy="237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ELS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79198" y="5786200"/>
              <a:ext cx="2126197" cy="667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인프라 구성 표준화</a:t>
              </a:r>
              <a:endPara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동적 자원 공유화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79819" y="5522254"/>
              <a:ext cx="2125263" cy="2639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669778" y="5786200"/>
              <a:ext cx="2130144" cy="667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미터링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자원할당</a:t>
              </a:r>
              <a:endPara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회수 자동화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670471" y="5522254"/>
              <a:ext cx="2129208" cy="2639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자동화 구성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1192058" y="5111974"/>
              <a:ext cx="2909575" cy="28923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1)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소규모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프로젝트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규모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 5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억 이하 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, B2B   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2)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중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,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대규모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:  5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억 이상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, B2C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67100" y="3284984"/>
            <a:ext cx="4551189" cy="33126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인프라 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SW Stack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인프라 환경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사용 목적 등을 고려하여 </a:t>
            </a:r>
            <a:r>
              <a:rPr lang="en-US" altLang="ko-KR" sz="1500" dirty="0" smtClean="0">
                <a:latin typeface="Cambria" panose="02040503050406030204" pitchFamily="18" charset="0"/>
              </a:rPr>
              <a:t>X86 </a:t>
            </a:r>
            <a:r>
              <a:rPr lang="ko-KR" altLang="en-US" sz="1500" dirty="0" smtClean="0">
                <a:latin typeface="Cambria" panose="02040503050406030204" pitchFamily="18" charset="0"/>
              </a:rPr>
              <a:t>과 </a:t>
            </a:r>
            <a:r>
              <a:rPr lang="en-US" altLang="ko-KR" sz="1500" dirty="0" smtClean="0">
                <a:latin typeface="Cambria" panose="02040503050406030204" pitchFamily="18" charset="0"/>
              </a:rPr>
              <a:t>UNIX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서버 기반으로 나누어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인프라 환경을 구성하고 </a:t>
            </a:r>
            <a:r>
              <a:rPr lang="en-US" altLang="ko-KR" sz="1500" dirty="0" smtClean="0">
                <a:latin typeface="Cambria" panose="02040503050406030204" pitchFamily="18" charset="0"/>
              </a:rPr>
              <a:t>SW </a:t>
            </a:r>
            <a:r>
              <a:rPr lang="ko-KR" altLang="en-US" sz="1500" dirty="0" smtClean="0">
                <a:latin typeface="Cambria" panose="02040503050406030204" pitchFamily="18" charset="0"/>
              </a:rPr>
              <a:t>상호호환성 및 </a:t>
            </a:r>
            <a:r>
              <a:rPr lang="en-US" altLang="ko-KR" sz="1500" dirty="0" smtClean="0">
                <a:latin typeface="Cambria" panose="02040503050406030204" pitchFamily="18" charset="0"/>
              </a:rPr>
              <a:t>2014</a:t>
            </a:r>
            <a:r>
              <a:rPr lang="ko-KR" altLang="en-US" sz="1500" dirty="0" smtClean="0">
                <a:latin typeface="Cambria" panose="02040503050406030204" pitchFamily="18" charset="0"/>
              </a:rPr>
              <a:t>년 그룹 표준 </a:t>
            </a:r>
            <a:r>
              <a:rPr lang="en-US" altLang="ko-KR" sz="1500" dirty="0" smtClean="0">
                <a:latin typeface="Cambria" panose="02040503050406030204" pitchFamily="18" charset="0"/>
              </a:rPr>
              <a:t>SW</a:t>
            </a:r>
            <a:r>
              <a:rPr lang="ko-KR" altLang="en-US" sz="1500" dirty="0" smtClean="0">
                <a:latin typeface="Cambria" panose="02040503050406030204" pitchFamily="18" charset="0"/>
              </a:rPr>
              <a:t>를 참조하여 표준 </a:t>
            </a:r>
            <a:r>
              <a:rPr lang="en-US" altLang="ko-KR" sz="1500" dirty="0" smtClean="0">
                <a:latin typeface="Cambria" panose="02040503050406030204" pitchFamily="18" charset="0"/>
              </a:rPr>
              <a:t>SW Stack </a:t>
            </a:r>
            <a:r>
              <a:rPr lang="ko-KR" altLang="en-US" sz="1500" dirty="0" smtClean="0">
                <a:latin typeface="Cambria" panose="02040503050406030204" pitchFamily="18" charset="0"/>
              </a:rPr>
              <a:t>선정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표준 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 Stack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7099" y="2989939"/>
            <a:ext cx="4551189" cy="2950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인프라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7100" y="1841885"/>
            <a:ext cx="4679950" cy="1171328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단기는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X86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과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UNIX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서버를 용도에 따라 병행하나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중장기 적으로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X86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서버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기반으로 단일화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X86  : </a:t>
            </a:r>
            <a:r>
              <a:rPr lang="ko-KR" altLang="en-US" sz="1200" dirty="0" smtClean="0">
                <a:latin typeface="Cambria" panose="02040503050406030204" pitchFamily="18" charset="0"/>
              </a:rPr>
              <a:t>검증된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공개 </a:t>
            </a:r>
            <a:r>
              <a:rPr lang="en-US" altLang="ko-KR" sz="1200" dirty="0" smtClean="0">
                <a:latin typeface="Cambria" panose="02040503050406030204" pitchFamily="18" charset="0"/>
              </a:rPr>
              <a:t>SW </a:t>
            </a:r>
            <a:r>
              <a:rPr lang="ko-KR" altLang="en-US" sz="1200" dirty="0" smtClean="0">
                <a:latin typeface="Cambria" panose="02040503050406030204" pitchFamily="18" charset="0"/>
              </a:rPr>
              <a:t>및 상용 </a:t>
            </a:r>
            <a:r>
              <a:rPr lang="en-US" altLang="ko-KR" sz="1200" dirty="0" smtClean="0">
                <a:latin typeface="Cambria" panose="02040503050406030204" pitchFamily="18" charset="0"/>
              </a:rPr>
              <a:t>SW</a:t>
            </a:r>
            <a:endParaRPr lang="en-US" altLang="ko-KR" sz="1200" baseline="300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Unix :  </a:t>
            </a:r>
            <a:r>
              <a:rPr lang="ko-KR" altLang="en-US" sz="1200" dirty="0" smtClean="0">
                <a:latin typeface="Cambria" panose="02040503050406030204" pitchFamily="18" charset="0"/>
              </a:rPr>
              <a:t>상용</a:t>
            </a:r>
            <a:r>
              <a:rPr lang="en-US" altLang="ko-KR" sz="1200" dirty="0" smtClean="0">
                <a:latin typeface="Cambria" panose="02040503050406030204" pitchFamily="18" charset="0"/>
              </a:rPr>
              <a:t> SW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4488" y="3350559"/>
            <a:ext cx="4392489" cy="3182060"/>
            <a:chOff x="344488" y="3430228"/>
            <a:chExt cx="4392489" cy="2974973"/>
          </a:xfrm>
        </p:grpSpPr>
        <p:sp>
          <p:nvSpPr>
            <p:cNvPr id="104" name="직사각형 103"/>
            <p:cNvSpPr/>
            <p:nvPr/>
          </p:nvSpPr>
          <p:spPr>
            <a:xfrm>
              <a:off x="1865828" y="3675845"/>
              <a:ext cx="1413382" cy="1951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41813" y="3675845"/>
              <a:ext cx="1395164" cy="1951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4488" y="4919134"/>
              <a:ext cx="1448250" cy="3611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4489" y="3728049"/>
              <a:ext cx="695979" cy="1136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시스템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866449" y="3430228"/>
              <a:ext cx="1412761" cy="245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자원 풀</a:t>
              </a:r>
              <a:endParaRPr lang="ko-KR" altLang="en-US" sz="1200" b="1" i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41812" y="3430230"/>
              <a:ext cx="1395164" cy="24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 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자원 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풀</a:t>
              </a:r>
              <a:endParaRPr lang="ko-KR" altLang="en-US" sz="1200" b="1" i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44488" y="5324513"/>
              <a:ext cx="1448250" cy="1080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HW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866449" y="5925289"/>
              <a:ext cx="2870527" cy="2206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보안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865829" y="5666045"/>
              <a:ext cx="2871148" cy="2206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스토리지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866449" y="6184533"/>
              <a:ext cx="2870528" cy="2206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네트워크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404327" y="5324513"/>
              <a:ext cx="619544" cy="216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913887" y="3739066"/>
              <a:ext cx="1310920" cy="1801950"/>
              <a:chOff x="1936334" y="3825510"/>
              <a:chExt cx="1337269" cy="180195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936334" y="3825510"/>
                <a:ext cx="1330137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Apache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936335" y="4408412"/>
                <a:ext cx="641445" cy="2510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Tibero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936334" y="5406801"/>
                <a:ext cx="1330137" cy="2206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X86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936334" y="5003351"/>
                <a:ext cx="638841" cy="3611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RHEV</a:t>
                </a:r>
                <a:r>
                  <a:rPr lang="ko-KR" altLang="en-US" sz="12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주</a:t>
                </a:r>
                <a:r>
                  <a:rPr lang="en-US" altLang="ko-KR" sz="12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1)</a:t>
                </a:r>
                <a:endParaRPr lang="ko-KR" altLang="en-US" sz="1200" baseline="30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633667" y="5003351"/>
                <a:ext cx="638841" cy="3611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VMware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936334" y="4699863"/>
                <a:ext cx="638841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Linux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633667" y="4699863"/>
                <a:ext cx="638841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Windows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936334" y="4116961"/>
                <a:ext cx="1330137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JBOSS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632158" y="4408412"/>
                <a:ext cx="641445" cy="2510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MSSQL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401763" y="3739066"/>
              <a:ext cx="1300532" cy="1538960"/>
              <a:chOff x="3401763" y="3825510"/>
              <a:chExt cx="1300532" cy="153896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401763" y="3825510"/>
                <a:ext cx="1293823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WebtoB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076042" y="4408412"/>
                <a:ext cx="619544" cy="2510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Oracle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404327" y="5003351"/>
                <a:ext cx="626253" cy="3611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Bare</a:t>
                </a:r>
                <a:b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</a:b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Metal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076042" y="5003351"/>
                <a:ext cx="626253" cy="3611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zVM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404327" y="4699863"/>
                <a:ext cx="626253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UnixOS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076042" y="4699863"/>
                <a:ext cx="626253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zLinux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01763" y="4116961"/>
                <a:ext cx="1293823" cy="2480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JEUS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404327" y="4408412"/>
                <a:ext cx="619544" cy="2510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2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Tibero</a:t>
                </a:r>
                <a:endParaRPr lang="ko-KR" alt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1096758" y="3737558"/>
              <a:ext cx="695979" cy="252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WEB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96758" y="4033456"/>
              <a:ext cx="695979" cy="248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96758" y="4324906"/>
              <a:ext cx="695979" cy="2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DBMS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096758" y="4611909"/>
              <a:ext cx="695979" cy="252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82751" y="5324513"/>
              <a:ext cx="619544" cy="216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IBM </a:t>
              </a:r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ELS</a:t>
              </a:r>
              <a:endPara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45042" y="1841885"/>
            <a:ext cx="4679950" cy="898433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시스템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SW Stack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은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상호호환성 및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2014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년 그룹 표준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참조 선정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SW </a:t>
            </a:r>
            <a:r>
              <a:rPr lang="ko-KR" altLang="en-US" sz="1200" dirty="0" smtClean="0">
                <a:latin typeface="Cambria" panose="02040503050406030204" pitchFamily="18" charset="0"/>
              </a:rPr>
              <a:t>상호호환성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등을 고려하여 표준 </a:t>
            </a:r>
            <a:r>
              <a:rPr lang="en-US" altLang="ko-KR" sz="1200" dirty="0" smtClean="0">
                <a:latin typeface="Cambria" panose="02040503050406030204" pitchFamily="18" charset="0"/>
              </a:rPr>
              <a:t>SW stack</a:t>
            </a:r>
            <a:r>
              <a:rPr lang="ko-KR" altLang="en-US" sz="1200" dirty="0" smtClean="0">
                <a:latin typeface="Cambria" panose="02040503050406030204" pitchFamily="18" charset="0"/>
              </a:rPr>
              <a:t> 선정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59690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06449"/>
              </p:ext>
            </p:extLst>
          </p:nvPr>
        </p:nvGraphicFramePr>
        <p:xfrm>
          <a:off x="5130582" y="2763808"/>
          <a:ext cx="4344854" cy="1457280"/>
        </p:xfrm>
        <a:graphic>
          <a:graphicData uri="http://schemas.openxmlformats.org/drawingml/2006/table">
            <a:tbl>
              <a:tblPr firstRow="1" bandRow="1"/>
              <a:tblGrid>
                <a:gridCol w="540312"/>
                <a:gridCol w="2127580"/>
                <a:gridCol w="1676962"/>
              </a:tblGrid>
              <a:tr h="2121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그룹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Private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Cloud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IIS,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iPlanet</a:t>
                      </a:r>
                      <a:endParaRPr lang="ko-KR" altLang="en-US" sz="1200" b="0" u="sng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WebLogic,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Tomcat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</a:t>
                      </a:r>
                      <a:endParaRPr lang="ko-KR" altLang="en-US" sz="1200" b="0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DBMS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Tibero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945042" y="4509120"/>
            <a:ext cx="4679950" cy="65836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템플릿 구성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사용용도에 맞춰 사전에 미리 인프라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구성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67151"/>
              </p:ext>
            </p:extLst>
          </p:nvPr>
        </p:nvGraphicFramePr>
        <p:xfrm>
          <a:off x="5130582" y="5134312"/>
          <a:ext cx="4277333" cy="1463040"/>
        </p:xfrm>
        <a:graphic>
          <a:graphicData uri="http://schemas.openxmlformats.org/drawingml/2006/table">
            <a:tbl>
              <a:tblPr firstRow="1" bandRow="1"/>
              <a:tblGrid>
                <a:gridCol w="907025"/>
                <a:gridCol w="842577"/>
                <a:gridCol w="842577"/>
                <a:gridCol w="842577"/>
                <a:gridCol w="842577"/>
              </a:tblGrid>
              <a:tr h="11207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구분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20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RHEL</a:t>
                      </a:r>
                      <a:r>
                        <a:rPr lang="ko-KR" altLang="en-US" sz="1200" b="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주</a:t>
                      </a:r>
                      <a:r>
                        <a:rPr lang="en-US" altLang="ko-KR" sz="1200" b="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41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RHEL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</a:t>
                      </a: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41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RHEL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41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RHEL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MSSQL</a:t>
                      </a: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1) RHEV: </a:t>
            </a:r>
            <a:r>
              <a:rPr lang="en-US" altLang="ko-KR" sz="1000" b="1" dirty="0" err="1" smtClean="0">
                <a:latin typeface="Cambria" panose="02040503050406030204" pitchFamily="18" charset="0"/>
                <a:ea typeface="맑은 고딕" pitchFamily="50" charset="-127"/>
              </a:rPr>
              <a:t>Redhat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 Enterprise Virtualization   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2) RHEL: </a:t>
            </a:r>
            <a:r>
              <a:rPr lang="en-US" altLang="ko-KR" sz="1000" b="1" dirty="0" err="1" smtClean="0">
                <a:latin typeface="Cambria" panose="02040503050406030204" pitchFamily="18" charset="0"/>
                <a:ea typeface="맑은 고딕" pitchFamily="50" charset="-127"/>
              </a:rPr>
              <a:t>Redhat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 Enterprise Linux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인프라 구성 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 HW Stack</a:t>
            </a:r>
            <a:endParaRPr lang="ko-KR" altLang="en-US" dirty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026583"/>
              </p:ext>
            </p:extLst>
          </p:nvPr>
        </p:nvGraphicFramePr>
        <p:xfrm>
          <a:off x="273048" y="1844683"/>
          <a:ext cx="9359901" cy="4752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677"/>
                <a:gridCol w="620131"/>
                <a:gridCol w="594492"/>
                <a:gridCol w="775150"/>
                <a:gridCol w="6654451"/>
              </a:tblGrid>
              <a:tr h="3008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서비스 구분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vCore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Memory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용도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6457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2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4GB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소규모 </a:t>
                      </a:r>
                      <a:r>
                        <a:rPr lang="en-US" altLang="ko-KR" sz="1200" dirty="0" smtClean="0"/>
                        <a:t>WEB/WAS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2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6GB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소규모 </a:t>
                      </a:r>
                      <a:r>
                        <a:rPr lang="en-US" altLang="ko-KR" sz="1200" dirty="0" smtClean="0"/>
                        <a:t>WEB/WAS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8GB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</a:t>
                      </a:r>
                      <a:r>
                        <a:rPr lang="ko-KR" altLang="en-US" sz="1200" dirty="0" err="1" smtClean="0"/>
                        <a:t>중규모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WEB/WAS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3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4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8GB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일반적 운영 </a:t>
                      </a:r>
                      <a:r>
                        <a:rPr lang="en-US" altLang="ko-KR" sz="1200" dirty="0" smtClean="0"/>
                        <a:t>WEB/WAS/DB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4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12GB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소규모 </a:t>
                      </a:r>
                      <a:r>
                        <a:rPr lang="en-US" altLang="ko-KR" sz="1200" dirty="0" smtClean="0"/>
                        <a:t>WEB/WAS/DB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16GB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</a:t>
                      </a:r>
                      <a:r>
                        <a:rPr lang="ko-KR" altLang="en-US" sz="1200" dirty="0" err="1" smtClean="0"/>
                        <a:t>중규모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WEB/WAS/DB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업무용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47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16GB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대용량 </a:t>
                      </a:r>
                      <a:r>
                        <a:rPr lang="en-US" altLang="ko-KR" sz="1200" dirty="0" smtClean="0"/>
                        <a:t>CPU(</a:t>
                      </a:r>
                      <a:r>
                        <a:rPr lang="ko-KR" altLang="en-US" sz="1200" dirty="0" smtClean="0"/>
                        <a:t>연산작업</a:t>
                      </a:r>
                      <a:r>
                        <a:rPr lang="en-US" altLang="ko-KR" sz="1200" baseline="0" dirty="0" smtClean="0"/>
                        <a:t>: OLAP </a:t>
                      </a:r>
                      <a:r>
                        <a:rPr lang="ko-KR" altLang="en-US" sz="1200" baseline="0" dirty="0" smtClean="0"/>
                        <a:t>등 분석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dirty="0" smtClean="0"/>
                        <a:t>가 필요한 운영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58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24GB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대용량 </a:t>
                      </a:r>
                      <a:r>
                        <a:rPr lang="en-US" altLang="ko-KR" sz="1200" dirty="0" smtClean="0"/>
                        <a:t>CPU(</a:t>
                      </a:r>
                      <a:r>
                        <a:rPr lang="ko-KR" altLang="en-US" sz="1200" dirty="0" smtClean="0"/>
                        <a:t>연산작업</a:t>
                      </a:r>
                      <a:r>
                        <a:rPr lang="en-US" altLang="ko-KR" sz="1200" baseline="0" dirty="0" smtClean="0"/>
                        <a:t>: OLAP </a:t>
                      </a:r>
                      <a:r>
                        <a:rPr lang="ko-KR" altLang="en-US" sz="1200" baseline="0" dirty="0" smtClean="0"/>
                        <a:t>등 분석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</a:t>
                      </a:r>
                      <a:r>
                        <a:rPr lang="ko-KR" altLang="en-US" sz="1200" dirty="0" err="1" smtClean="0"/>
                        <a:t>중규모</a:t>
                      </a:r>
                      <a:r>
                        <a:rPr lang="ko-KR" altLang="en-US" sz="1200" dirty="0" smtClean="0"/>
                        <a:t> 운영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58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32GB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대용량 </a:t>
                      </a:r>
                      <a:r>
                        <a:rPr lang="en-US" altLang="ko-KR" sz="1200" dirty="0" smtClean="0"/>
                        <a:t>CPU(</a:t>
                      </a:r>
                      <a:r>
                        <a:rPr lang="ko-KR" altLang="en-US" sz="1200" dirty="0" smtClean="0"/>
                        <a:t>연산작업</a:t>
                      </a:r>
                      <a:r>
                        <a:rPr lang="en-US" altLang="ko-KR" sz="1200" baseline="0" dirty="0" smtClean="0"/>
                        <a:t>: OLAP </a:t>
                      </a:r>
                      <a:r>
                        <a:rPr lang="ko-KR" altLang="en-US" sz="1200" baseline="0" dirty="0" smtClean="0"/>
                        <a:t>등 분석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대규모 운영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고객 업무 요청 유형에 적합한 </a:t>
            </a:r>
            <a:r>
              <a:rPr lang="en-US" altLang="ko-KR" sz="1500" dirty="0" smtClean="0">
                <a:latin typeface="Cambria" panose="02040503050406030204" pitchFamily="18" charset="0"/>
              </a:rPr>
              <a:t>9</a:t>
            </a:r>
            <a:r>
              <a:rPr lang="ko-KR" altLang="en-US" sz="1500" dirty="0" smtClean="0">
                <a:latin typeface="Cambria" panose="02040503050406030204" pitchFamily="18" charset="0"/>
              </a:rPr>
              <a:t>종의 </a:t>
            </a:r>
            <a:r>
              <a:rPr lang="en-US" altLang="ko-KR" sz="1500" dirty="0" smtClean="0">
                <a:latin typeface="Cambria" panose="02040503050406030204" pitchFamily="18" charset="0"/>
              </a:rPr>
              <a:t>HW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프라이빗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서비스 카탈로그 제공하며 일반적 운영 업무용의 경우 다음을 표준 서버로 함</a:t>
            </a:r>
            <a:r>
              <a:rPr lang="en-US" altLang="ko-KR" sz="1500" dirty="0" smtClean="0">
                <a:latin typeface="Cambria" panose="02040503050406030204" pitchFamily="18" charset="0"/>
              </a:rPr>
              <a:t>(4Core, 8 GB Memory, 300 GB Disk )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544" y="3429000"/>
            <a:ext cx="8856984" cy="43204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5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[Backup] ‘14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년 그룹 표준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SW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선정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목록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9774" y="1908035"/>
            <a:ext cx="94256" cy="1260000"/>
            <a:chOff x="200025" y="980728"/>
            <a:chExt cx="144463" cy="3312368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200025" y="980728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200025" y="4293096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00025" y="980728"/>
              <a:ext cx="0" cy="331236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33231" y="2272465"/>
            <a:ext cx="573747" cy="5355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14300" indent="-76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‘11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년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차</a:t>
            </a:r>
            <a:endParaRPr lang="ko-KR" altLang="en-US" sz="1200" b="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8558" y="3267998"/>
            <a:ext cx="94256" cy="3348000"/>
            <a:chOff x="200025" y="980728"/>
            <a:chExt cx="144463" cy="3312368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200025" y="980728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00025" y="4293096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0025" y="980728"/>
              <a:ext cx="0" cy="331236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7530" y="4428802"/>
            <a:ext cx="573747" cy="5355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14300" indent="-76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‘11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년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차</a:t>
            </a:r>
            <a:endParaRPr lang="ko-KR" altLang="en-US" sz="1200" b="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9035"/>
              </p:ext>
            </p:extLst>
          </p:nvPr>
        </p:nvGraphicFramePr>
        <p:xfrm>
          <a:off x="551838" y="1685036"/>
          <a:ext cx="4329153" cy="4936080"/>
        </p:xfrm>
        <a:graphic>
          <a:graphicData uri="http://schemas.openxmlformats.org/drawingml/2006/table">
            <a:tbl>
              <a:tblPr firstRow="1" bandRow="1"/>
              <a:tblGrid>
                <a:gridCol w="1443051"/>
                <a:gridCol w="1443051"/>
                <a:gridCol w="1443051"/>
              </a:tblGrid>
              <a:tr h="2121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’11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년 기선정 표준 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(33)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추가 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(7)</a:t>
                      </a:r>
                      <a:endParaRPr lang="ko-KR" altLang="en-US" sz="9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운영체제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Unix,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Linux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DBMS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SQL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Server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Tibero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웹서버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WebtoB, iPlanet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Apache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WebLogic,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JEUS                            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Jboss, Tomcat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Java,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.NET(C#)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Framwork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 F/W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테스트관리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TM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PMS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 PMS                            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Code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점검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 CI                                  </a:t>
                      </a:r>
                      <a:endParaRPr lang="ko-KR" altLang="en-US" sz="900" b="1" u="sng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HP Fortify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계정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권한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관리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Nets</a:t>
                      </a: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Identify Manager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통합메일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Exchange Server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메신저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NATEON BIZ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관리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SharePoint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통합검색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DocCruzer</a:t>
                      </a:r>
                      <a:endParaRPr lang="ko-KR" altLang="en-US" sz="900" b="0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PKI/SSO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INSAFE</a:t>
                      </a:r>
                      <a:endParaRPr lang="ko-KR" altLang="en-US" sz="900" b="0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EAI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BizTalk                         </a:t>
                      </a:r>
                      <a:endParaRPr lang="ko-KR" altLang="en-US" sz="900" b="1" u="sng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Tibco EMS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암호화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(SAP)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CardSecure</a:t>
                      </a:r>
                      <a:b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DataSecure, Ksign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암호화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CubeOne, Ksign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DataSecure,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접근제어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DBSAFER, DB-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        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Hi-Ware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개인정보보안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Eagle Eye, Privacy-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서버보안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REDOWL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SecuOS, TOS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01723"/>
              </p:ext>
            </p:extLst>
          </p:nvPr>
        </p:nvGraphicFramePr>
        <p:xfrm>
          <a:off x="5169024" y="1680912"/>
          <a:ext cx="4464498" cy="4946727"/>
        </p:xfrm>
        <a:graphic>
          <a:graphicData uri="http://schemas.openxmlformats.org/drawingml/2006/table">
            <a:tbl>
              <a:tblPr firstRow="1" bandRow="1"/>
              <a:tblGrid>
                <a:gridCol w="1368152"/>
                <a:gridCol w="1608180"/>
                <a:gridCol w="1488166"/>
              </a:tblGrid>
              <a:tr h="2137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’14</a:t>
                      </a: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년 신규 표준 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(28)</a:t>
                      </a:r>
                      <a:endParaRPr lang="ko-KR" altLang="en-US" sz="9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추가 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(7)</a:t>
                      </a:r>
                      <a:endParaRPr lang="ko-KR" altLang="en-US" sz="9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UI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Framework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Alopex UI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xPlatform (</a:t>
                      </a:r>
                      <a:r>
                        <a:rPr lang="ko-KR" altLang="en-US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舊 </a:t>
                      </a: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MiPlatfom)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DQ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DQ Miner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ETL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DataStage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CDC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Golden Gate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Sorting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SyncSort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 Reorg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Space Manager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ECM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Documentum ECM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Cyberdigm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ECM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서버백신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Endpoint Protection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V3NET, OfficeScan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서버가상화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VMWare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Hyper-V, XenServer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APM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Jennifer,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Pharos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SysMaster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통합로그분석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LogCenter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서버모니터링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TOMS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Suite (Anycatcher)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배치스케줄러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NEXCORE Batch, Control-M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백업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NetBackup, BackupExec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원격지원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RemoteCall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5261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BigData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Hadoop 2.4.0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Hbase 0.98.0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Hcatalog 0.5.0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Pig 0.12.1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Hive 0.13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Phoenix 4.0.0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Flume 1.4.0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Sqoop 3.4.5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Zookeeper 3.4.5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Oozie 4.0.0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440832" y="1443862"/>
            <a:ext cx="6165794" cy="179462"/>
            <a:chOff x="2864768" y="1052736"/>
            <a:chExt cx="6741858" cy="144016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2864768" y="1052736"/>
              <a:ext cx="0" cy="144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9606626" y="1052736"/>
              <a:ext cx="0" cy="144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2864768" y="1052736"/>
              <a:ext cx="67418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60512" y="1178824"/>
            <a:ext cx="9046114" cy="170413"/>
            <a:chOff x="2864768" y="1052736"/>
            <a:chExt cx="6741858" cy="144016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2864768" y="1052736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9606626" y="1052736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2864768" y="1052736"/>
              <a:ext cx="67418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4403830" y="1309392"/>
            <a:ext cx="3802105" cy="313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-76200" algn="ctr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‘14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년 표준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추가보완 선정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안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: 22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 분야 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42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종 </a:t>
            </a:r>
            <a:endParaRPr lang="ko-KR" altLang="en-US" sz="12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4031" y="1035304"/>
            <a:ext cx="3141458" cy="313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-76200" algn="ctr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그룹 표준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총괄 현황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: 37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 분야 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75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종 </a:t>
            </a:r>
            <a:endParaRPr lang="ko-KR" altLang="en-US" sz="1200" b="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5477" y="587126"/>
            <a:ext cx="9505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『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그룹 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표준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SW』 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선정</a:t>
            </a:r>
            <a:r>
              <a:rPr lang="en-US" altLang="ko-KR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안</a:t>
            </a:r>
            <a:r>
              <a:rPr lang="en-US" altLang="ko-KR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에 대해 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관계사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기획팀의 주요 의견을 검토하여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14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종을 추가한 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개 분야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종을 선정함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관리 플랫폼 상세</a:t>
            </a:r>
            <a:endParaRPr lang="ko-KR" altLang="en-US" dirty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579594"/>
              </p:ext>
            </p:extLst>
          </p:nvPr>
        </p:nvGraphicFramePr>
        <p:xfrm>
          <a:off x="273049" y="764698"/>
          <a:ext cx="9070700" cy="583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264"/>
                <a:gridCol w="1517700"/>
                <a:gridCol w="6624736"/>
              </a:tblGrid>
              <a:tr h="390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398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클라우드</a:t>
                      </a:r>
                      <a:r>
                        <a:rPr lang="ko-KR" altLang="en-US" sz="1200" dirty="0" smtClean="0"/>
                        <a:t> 시스템 운영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관리 포탈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운영관리 시스템 포함 </a:t>
                      </a:r>
                      <a:r>
                        <a:rPr lang="en-US" altLang="ko-KR" sz="1200" dirty="0" smtClean="0"/>
                        <a:t>IT </a:t>
                      </a:r>
                      <a:r>
                        <a:rPr lang="ko-KR" altLang="en-US" sz="1200" dirty="0" smtClean="0"/>
                        <a:t>자원 현황 관리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Catalogue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클라우드에서</a:t>
                      </a:r>
                      <a:r>
                        <a:rPr lang="ko-KR" altLang="en-US" sz="1200" dirty="0" smtClean="0"/>
                        <a:t> 제공하는 서비스 이용 가능 목록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운영관리 시스템과의 표준 연동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398">
                <a:tc row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운영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구성관리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라이선스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패치</a:t>
                      </a:r>
                      <a:r>
                        <a:rPr lang="en-US" altLang="ko-KR" sz="1200" dirty="0" smtClean="0"/>
                        <a:t>/Host </a:t>
                      </a:r>
                      <a:r>
                        <a:rPr lang="ko-KR" altLang="en-US" sz="1200" dirty="0" smtClean="0"/>
                        <a:t>가용자원 관리 및 회수</a:t>
                      </a:r>
                      <a:r>
                        <a:rPr lang="en-US" altLang="ko-KR" sz="1200" dirty="0" smtClean="0"/>
                        <a:t>,  Compliance </a:t>
                      </a:r>
                      <a:r>
                        <a:rPr lang="ko-KR" altLang="en-US" sz="1200" dirty="0" smtClean="0"/>
                        <a:t>관리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변경관리</a:t>
                      </a:r>
                      <a:r>
                        <a:rPr lang="en-US" altLang="ko-KR" sz="1200" dirty="0" smtClean="0"/>
                        <a:t>)IT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자원에 대한 </a:t>
                      </a:r>
                      <a:r>
                        <a:rPr lang="ko-KR" altLang="en-US" sz="1200" baseline="0" dirty="0" err="1" smtClean="0"/>
                        <a:t>클라우드에</a:t>
                      </a:r>
                      <a:r>
                        <a:rPr lang="ko-KR" altLang="en-US" sz="1200" baseline="0" dirty="0" smtClean="0"/>
                        <a:t> 맞는 변경 절차 규정</a:t>
                      </a:r>
                      <a:endParaRPr lang="en-US" altLang="ko-KR" sz="1200" baseline="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398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성능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용량관리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자원 소요량을 파악하고 관리하는 절차 관리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성능관리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성능 모니터링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병목 현상 파악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가용성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err="1" smtClean="0"/>
                        <a:t>클라우드에</a:t>
                      </a:r>
                      <a:r>
                        <a:rPr lang="ko-KR" altLang="en-US" sz="1200" baseline="0" dirty="0" smtClean="0"/>
                        <a:t> 적합한 가용성 목표 설정 및 목표</a:t>
                      </a:r>
                      <a:r>
                        <a:rPr lang="ko-KR" altLang="en-US" sz="1200" dirty="0" smtClean="0"/>
                        <a:t> 달성하기 위한 관리 절차 규정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SLA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서비스 수준 관리 및 리포트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05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백업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복구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Host/VM</a:t>
                      </a:r>
                      <a:r>
                        <a:rPr lang="ko-KR" altLang="en-US" sz="1200" dirty="0" smtClean="0"/>
                        <a:t>의 백업 및 복구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Host/VM</a:t>
                      </a:r>
                      <a:r>
                        <a:rPr lang="ko-KR" altLang="en-US" sz="1200" dirty="0" smtClean="0"/>
                        <a:t>의 장애 모니터링 및 통지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장애 처리 관리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조치 내역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조치자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조치 소요 시간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171450" marR="0" indent="-17145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장애 발생시 문제 원인 분석 및 재발 방지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배포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Application / infra </a:t>
                      </a:r>
                      <a:r>
                        <a:rPr lang="ko-KR" altLang="en-US" sz="1200" dirty="0" smtClean="0"/>
                        <a:t>자동 배포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절차에 따른 요청 사항 처리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검토와 승인 절차 규정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Lifecycle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서비스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이미지 라이프 사이클 관리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서비스에 대한 모델링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설계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테스트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품질 관리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형상관리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4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데이터보안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네트워크 보안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센터 보안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접근 권한 관리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3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관리 플랫폼 상세</a:t>
            </a:r>
            <a:endParaRPr lang="ko-KR" altLang="en-US" dirty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462040"/>
              </p:ext>
            </p:extLst>
          </p:nvPr>
        </p:nvGraphicFramePr>
        <p:xfrm>
          <a:off x="273049" y="764698"/>
          <a:ext cx="9070700" cy="5832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264"/>
                <a:gridCol w="1517700"/>
                <a:gridCol w="6624736"/>
              </a:tblGrid>
              <a:tr h="47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1592">
                <a:tc row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장애와 성능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Metering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자원 사용량 측정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 별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과금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 가격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945">
                <a:tc row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가상화 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Provisioining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머신 사용 준비를 위한 관리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(OS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이미지 자동 설치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/attach/detach</a:t>
                      </a:r>
                    </a:p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Application/Infra Auto provisioning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이중화 구성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Live Migration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VM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Scaling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중인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자원 부족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과잉 시 자동으로 확장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7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Image(Template)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생성에 필요한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Image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벤더의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EOS(End Of Support)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 cycle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89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4940828" y="1841885"/>
            <a:ext cx="4679950" cy="1152862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err="1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중개인 </a:t>
            </a:r>
            <a:r>
              <a:rPr kumimoji="1" lang="en-US" altLang="ko-KR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(Broker)</a:t>
            </a: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err="1"/>
              <a:t>클라우드</a:t>
            </a:r>
            <a:r>
              <a:rPr lang="en-US" altLang="ko-KR" sz="1200" dirty="0"/>
              <a:t> </a:t>
            </a:r>
            <a:r>
              <a:rPr lang="ko-KR" altLang="en-US" sz="1200" dirty="0"/>
              <a:t>소비자와 제공자 사이의 </a:t>
            </a:r>
            <a:r>
              <a:rPr lang="ko-KR" altLang="en-US" sz="1200" dirty="0" err="1"/>
              <a:t>클라우드</a:t>
            </a:r>
            <a:r>
              <a:rPr lang="ko-KR" altLang="en-US" sz="1200" dirty="0"/>
              <a:t> 서비스 사용을 협상하고 관리</a:t>
            </a:r>
            <a:endParaRPr lang="en-US" altLang="ko-KR" sz="1200" dirty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err="1"/>
              <a:t>클라우드</a:t>
            </a:r>
            <a:r>
              <a:rPr lang="ko-KR" altLang="en-US" sz="1200" dirty="0"/>
              <a:t> 서비스를 중개</a:t>
            </a:r>
            <a:r>
              <a:rPr lang="en-US" altLang="ko-KR" sz="1200" dirty="0"/>
              <a:t>,</a:t>
            </a:r>
            <a:r>
              <a:rPr lang="ko-KR" altLang="en-US" sz="1200" dirty="0"/>
              <a:t> 집계</a:t>
            </a:r>
            <a:r>
              <a:rPr lang="en-US" altLang="ko-KR" sz="1200" dirty="0"/>
              <a:t>, </a:t>
            </a:r>
            <a:r>
              <a:rPr lang="ko-KR" altLang="en-US" sz="1200" dirty="0"/>
              <a:t>거래하는 역할 </a:t>
            </a:r>
            <a:r>
              <a:rPr lang="ko-KR" altLang="en-US" sz="1200" dirty="0" smtClean="0"/>
              <a:t>포함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클라우드 </a:t>
            </a:r>
            <a:r>
              <a:rPr lang="ko-KR" altLang="en-US" dirty="0"/>
              <a:t>서비스 역할 </a:t>
            </a:r>
            <a:r>
              <a:rPr lang="en-US" altLang="ko-KR" dirty="0"/>
              <a:t>(</a:t>
            </a:r>
            <a:r>
              <a:rPr lang="en-US" altLang="ko-KR" dirty="0" smtClean="0"/>
              <a:t>Roles) - 1/2</a:t>
            </a:r>
            <a:endParaRPr lang="en-US" altLang="ko-KR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역할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(Roles)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>
                <a:latin typeface="Cambria" panose="02040503050406030204" pitchFamily="18" charset="0"/>
              </a:rPr>
              <a:t>조직과 인력에게 클라우드와 클라우드가 제공하는 </a:t>
            </a:r>
            <a:r>
              <a:rPr lang="en-US" altLang="ko-KR" sz="1500" dirty="0">
                <a:latin typeface="Cambria" panose="02040503050406030204" pitchFamily="18" charset="0"/>
              </a:rPr>
              <a:t>IT</a:t>
            </a:r>
            <a:r>
              <a:rPr lang="ko-KR" altLang="en-US" sz="1500" dirty="0">
                <a:latin typeface="Cambria" panose="02040503050406030204" pitchFamily="18" charset="0"/>
              </a:rPr>
              <a:t>자원과의 상호작용에 따라 역할 규정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273050" y="1844824"/>
            <a:ext cx="9359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7100" y="1841885"/>
            <a:ext cx="4679950" cy="1204158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제공자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클라우드 기반의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자원을 제공하는 조직</a:t>
            </a:r>
            <a:endParaRPr lang="ko-KR" altLang="en-US" sz="1200" dirty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클라우드 서비스를 만들고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제공에 필요한 관리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통제 책임</a:t>
            </a:r>
            <a:endParaRPr lang="en-US" altLang="ko-KR" sz="1200" dirty="0" smtClean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자체 소유할 수도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타 제공자로부터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임차해 재판매도 가능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100" y="4811555"/>
            <a:ext cx="4679950" cy="142575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감사관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(Auditor)</a:t>
            </a: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클라우드 환경을 독립적으로 평가하는 제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자로 클라우드 감사</a:t>
            </a:r>
            <a:endParaRPr lang="en-US" altLang="ko-KR" sz="1200" dirty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보안제어 및 개인정보 영향도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성능에 대한 평가 포함</a:t>
            </a:r>
            <a:endParaRPr lang="en-US" altLang="ko-KR" sz="1200" dirty="0" smtClean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주된 목적은 클라우드 소비자와 제공자간의 신뢰관계를 견고히 할 수 있도록 편향되지 않은 평가 제공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0878" y="3389650"/>
            <a:ext cx="4679950" cy="931262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ko-KR" altLang="en-US" sz="1300" b="1" dirty="0" err="1" smtClean="0"/>
              <a:t>클라우드</a:t>
            </a:r>
            <a:r>
              <a:rPr lang="ko-KR" altLang="en-US" sz="1300" b="1" dirty="0" smtClean="0"/>
              <a:t> 소비자</a:t>
            </a:r>
            <a:endParaRPr lang="en-US" altLang="ko-KR" sz="1300" b="1" dirty="0" smtClean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/>
              <a:t>클라우드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제공자와 공식적 계약 또는 협의한 조직이나 개인</a:t>
            </a:r>
            <a:endParaRPr lang="en-US" altLang="ko-KR" sz="1200" dirty="0" smtClean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클라우드 서비스 접근을 위해 클라우드 서비스 소비자 사용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0828" y="3389650"/>
            <a:ext cx="4679950" cy="1152862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 소유자</a:t>
            </a:r>
            <a:endParaRPr kumimoji="1" lang="en-US" altLang="ko-KR" sz="1300" b="1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법적으로 클라우드 서비스를 소유하고 있는 조직이나 개인</a:t>
            </a:r>
            <a:endParaRPr lang="en-US" altLang="ko-KR" sz="1200" dirty="0" smtClean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서비스 소유자는 클라우드 소비자가 될 수도 있고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제공자가 될 수도 있음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endParaRPr kumimoji="1" lang="en-US" altLang="ko-KR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40828" y="4811555"/>
            <a:ext cx="4679950" cy="1374461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자원 관리자</a:t>
            </a:r>
            <a:endParaRPr kumimoji="1" lang="en-US" altLang="ko-KR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클라우드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기반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자원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클라우드 서비스 포함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관리의 책임을 맡고 있는 조직이나 개인</a:t>
            </a:r>
            <a:endParaRPr lang="en-US" altLang="ko-KR" sz="1200" dirty="0" smtClean="0"/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/>
              <a:t>클라우드 자원 관리자는 클라우드 소비자가 될 수도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클라우드 제공자가 될 수도 있음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7271271" y="4884232"/>
            <a:ext cx="2375639" cy="171341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37399" y="3605840"/>
            <a:ext cx="2195532" cy="29915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786" y="3605840"/>
            <a:ext cx="2173794" cy="29915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2480" y="1196752"/>
            <a:ext cx="2060120" cy="286027"/>
          </a:xfrm>
          <a:prstGeom prst="roundRect">
            <a:avLst>
              <a:gd name="adj" fmla="val 0"/>
            </a:avLst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1695"/>
            <a:r>
              <a:rPr lang="ko-KR" altLang="en-US" sz="16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온프레미즈</a:t>
            </a:r>
            <a:r>
              <a:rPr lang="en-US" altLang="ko-KR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(AS-IS)</a:t>
            </a:r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[Backup] </a:t>
            </a:r>
            <a:r>
              <a:rPr lang="ko-KR" altLang="en-US" dirty="0" smtClean="0"/>
              <a:t>클라우드 배포 모델 비교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기존</a:t>
            </a:r>
            <a:r>
              <a:rPr lang="en-US" altLang="ko-KR" sz="1500" dirty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방식</a:t>
            </a:r>
            <a:r>
              <a:rPr lang="en-US" altLang="ko-KR" sz="1500" dirty="0" smtClean="0">
                <a:latin typeface="Cambria" panose="02040503050406030204" pitchFamily="18" charset="0"/>
              </a:rPr>
              <a:t>(On-Premise)</a:t>
            </a:r>
            <a:r>
              <a:rPr lang="ko-KR" altLang="en-US" sz="1500" dirty="0" smtClean="0">
                <a:latin typeface="Cambria" panose="02040503050406030204" pitchFamily="18" charset="0"/>
              </a:rPr>
              <a:t>와 주요 클라우드 배포 모델 간 비표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7292" y="1482779"/>
            <a:ext cx="9359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2606518" y="1196752"/>
            <a:ext cx="2039723" cy="286027"/>
          </a:xfrm>
          <a:prstGeom prst="roundRect">
            <a:avLst>
              <a:gd name="adj" fmla="val 0"/>
            </a:avLst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1695"/>
            <a:r>
              <a:rPr lang="ko-KR" altLang="en-US" sz="16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프라이빗</a:t>
            </a:r>
            <a:r>
              <a:rPr lang="ko-KR" alt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클라우드</a:t>
            </a: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767588" y="1196752"/>
            <a:ext cx="2639970" cy="286176"/>
          </a:xfrm>
          <a:prstGeom prst="roundRect">
            <a:avLst>
              <a:gd name="adj" fmla="val 0"/>
            </a:avLst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1695"/>
            <a:r>
              <a:rPr lang="ko-KR" altLang="en-US" sz="16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 </a:t>
            </a:r>
            <a:r>
              <a:rPr lang="ko-KR" altLang="en-US" sz="1600" b="1" spc="-1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프라이빗</a:t>
            </a:r>
            <a:r>
              <a:rPr lang="ko-KR" altLang="en-US" sz="16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클라우</a:t>
            </a:r>
            <a:r>
              <a:rPr lang="ko-KR" altLang="en-US" sz="16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드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345594" y="1196752"/>
            <a:ext cx="2060120" cy="286027"/>
          </a:xfrm>
          <a:prstGeom prst="roundRect">
            <a:avLst>
              <a:gd name="adj" fmla="val 0"/>
            </a:avLst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1695"/>
            <a:r>
              <a:rPr lang="ko-KR" altLang="en-US" sz="16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퍼블릭</a:t>
            </a:r>
            <a:r>
              <a:rPr lang="ko-KR" alt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클라우드</a:t>
            </a:r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72480" y="1482928"/>
            <a:ext cx="1361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Wingdings" pitchFamily="2" charset="2"/>
              <a:buChar char="§"/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HW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기반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Silo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운영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591916" y="1482928"/>
            <a:ext cx="2238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Wingdings" pitchFamily="2" charset="2"/>
              <a:buChar char="§"/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HW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기반 기능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SW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전환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 (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예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Router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Iptables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등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)</a:t>
            </a: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WAS/DB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가상화를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통한 유연한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Scale-In/Out</a:t>
            </a: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제어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,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커스터마이징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가능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4793345" y="1482928"/>
            <a:ext cx="2276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규모의 경제 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제한적 제어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필요시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Private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에서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Public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확대사용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Burst)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으로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HA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증가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네트워크 고려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345594" y="1482928"/>
            <a:ext cx="210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범위의 경제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비즈니스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효익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극대화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marL="171450" indent="-171450" defTabSz="861695">
              <a:buFont typeface="Wingdings" pitchFamily="2" charset="2"/>
              <a:buChar char="§"/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 포트폴리오 관리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86548" y="3134454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Router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92070" y="3710518"/>
            <a:ext cx="37727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LB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44234" y="4862646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DB#1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595078" y="4141400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WEB#2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44234" y="4150578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WEB#1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595078" y="4864918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DB#2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115434" y="5295850"/>
            <a:ext cx="867339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spc="-1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DBCluster</a:t>
            </a:r>
            <a:endParaRPr lang="en-US" altLang="ko-KR" sz="10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5" name="직선 연결선 4"/>
          <p:cNvCxnSpPr>
            <a:stCxn id="86" idx="2"/>
            <a:endCxn id="88" idx="0"/>
          </p:cNvCxnSpPr>
          <p:nvPr/>
        </p:nvCxnSpPr>
        <p:spPr>
          <a:xfrm flipH="1">
            <a:off x="1280708" y="3422486"/>
            <a:ext cx="268396" cy="2880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88" idx="2"/>
            <a:endCxn id="100" idx="0"/>
          </p:cNvCxnSpPr>
          <p:nvPr/>
        </p:nvCxnSpPr>
        <p:spPr>
          <a:xfrm flipH="1">
            <a:off x="1106790" y="3998550"/>
            <a:ext cx="173918" cy="1520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54" idx="2"/>
            <a:endCxn id="99" idx="0"/>
          </p:cNvCxnSpPr>
          <p:nvPr/>
        </p:nvCxnSpPr>
        <p:spPr>
          <a:xfrm>
            <a:off x="1783715" y="3998550"/>
            <a:ext cx="173919" cy="1428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0" idx="2"/>
            <a:endCxn id="90" idx="0"/>
          </p:cNvCxnSpPr>
          <p:nvPr/>
        </p:nvCxnSpPr>
        <p:spPr>
          <a:xfrm>
            <a:off x="1106790" y="4438610"/>
            <a:ext cx="0" cy="424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99" idx="2"/>
            <a:endCxn id="104" idx="0"/>
          </p:cNvCxnSpPr>
          <p:nvPr/>
        </p:nvCxnSpPr>
        <p:spPr>
          <a:xfrm>
            <a:off x="1957634" y="4429432"/>
            <a:ext cx="0" cy="435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90" idx="2"/>
            <a:endCxn id="105" idx="0"/>
          </p:cNvCxnSpPr>
          <p:nvPr/>
        </p:nvCxnSpPr>
        <p:spPr>
          <a:xfrm>
            <a:off x="1106790" y="5150678"/>
            <a:ext cx="442314" cy="14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4" idx="2"/>
            <a:endCxn id="105" idx="0"/>
          </p:cNvCxnSpPr>
          <p:nvPr/>
        </p:nvCxnSpPr>
        <p:spPr>
          <a:xfrm flipH="1">
            <a:off x="1549104" y="5152950"/>
            <a:ext cx="408530" cy="142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273021" y="3566502"/>
            <a:ext cx="2182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272480" y="3564716"/>
            <a:ext cx="695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Dedicated</a:t>
            </a:r>
          </a:p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Firewalls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1595078" y="3710518"/>
            <a:ext cx="37727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LB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55" name="직선 연결선 254"/>
          <p:cNvCxnSpPr>
            <a:stCxn id="86" idx="2"/>
            <a:endCxn id="254" idx="0"/>
          </p:cNvCxnSpPr>
          <p:nvPr/>
        </p:nvCxnSpPr>
        <p:spPr>
          <a:xfrm>
            <a:off x="1549104" y="3422486"/>
            <a:ext cx="234612" cy="2880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원통 60"/>
          <p:cNvSpPr/>
          <p:nvPr/>
        </p:nvSpPr>
        <p:spPr>
          <a:xfrm>
            <a:off x="1213783" y="5870758"/>
            <a:ext cx="670640" cy="28803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56" name="직선 연결선 255"/>
          <p:cNvCxnSpPr>
            <a:stCxn id="61" idx="1"/>
            <a:endCxn id="105" idx="2"/>
          </p:cNvCxnSpPr>
          <p:nvPr/>
        </p:nvCxnSpPr>
        <p:spPr>
          <a:xfrm flipV="1">
            <a:off x="1549103" y="5583882"/>
            <a:ext cx="1" cy="286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1259818" y="5891663"/>
            <a:ext cx="6008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Storage</a:t>
            </a:r>
            <a:endParaRPr lang="en-US" altLang="ko-KR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72480" y="3134454"/>
            <a:ext cx="962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Internet</a:t>
            </a:r>
          </a:p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Routing Switch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1595078" y="4494899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WAS#2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744234" y="4504077"/>
            <a:ext cx="725111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WAS#1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3" name="구름 282"/>
          <p:cNvSpPr/>
          <p:nvPr/>
        </p:nvSpPr>
        <p:spPr>
          <a:xfrm>
            <a:off x="2905605" y="4062536"/>
            <a:ext cx="1730407" cy="152134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3428155" y="3134454"/>
            <a:ext cx="74370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Iptables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3343237" y="3710518"/>
            <a:ext cx="913547" cy="2543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Software LB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428155" y="4934654"/>
            <a:ext cx="74370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 VM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3428155" y="4254584"/>
            <a:ext cx="74370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 VM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193128" y="5295850"/>
            <a:ext cx="1233717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Hypervisor</a:t>
            </a:r>
            <a:endParaRPr lang="en-US" altLang="ko-KR" sz="10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68" name="직선 연결선 267"/>
          <p:cNvCxnSpPr>
            <a:stCxn id="261" idx="2"/>
            <a:endCxn id="262" idx="0"/>
          </p:cNvCxnSpPr>
          <p:nvPr/>
        </p:nvCxnSpPr>
        <p:spPr>
          <a:xfrm>
            <a:off x="3800009" y="3422486"/>
            <a:ext cx="2" cy="2880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62" idx="2"/>
            <a:endCxn id="265" idx="0"/>
          </p:cNvCxnSpPr>
          <p:nvPr/>
        </p:nvCxnSpPr>
        <p:spPr>
          <a:xfrm flipH="1">
            <a:off x="3800009" y="3964826"/>
            <a:ext cx="2" cy="2897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65" idx="2"/>
            <a:endCxn id="263" idx="0"/>
          </p:cNvCxnSpPr>
          <p:nvPr/>
        </p:nvCxnSpPr>
        <p:spPr>
          <a:xfrm>
            <a:off x="3800009" y="4542616"/>
            <a:ext cx="0" cy="3920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63" idx="2"/>
            <a:endCxn id="267" idx="0"/>
          </p:cNvCxnSpPr>
          <p:nvPr/>
        </p:nvCxnSpPr>
        <p:spPr>
          <a:xfrm>
            <a:off x="3800059" y="5222686"/>
            <a:ext cx="9879" cy="731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2501369" y="3566502"/>
            <a:ext cx="2231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2493217" y="3564716"/>
            <a:ext cx="712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Dedicated</a:t>
            </a:r>
          </a:p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Firewalls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9" name="원통 278"/>
          <p:cNvSpPr/>
          <p:nvPr/>
        </p:nvSpPr>
        <p:spPr>
          <a:xfrm>
            <a:off x="3468190" y="5870758"/>
            <a:ext cx="687840" cy="28803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80" name="직선 연결선 279"/>
          <p:cNvCxnSpPr>
            <a:stCxn id="279" idx="1"/>
            <a:endCxn id="267" idx="2"/>
          </p:cNvCxnSpPr>
          <p:nvPr/>
        </p:nvCxnSpPr>
        <p:spPr>
          <a:xfrm flipH="1" flipV="1">
            <a:off x="3809997" y="5583882"/>
            <a:ext cx="2102" cy="286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3491865" y="5891663"/>
            <a:ext cx="6162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Storage</a:t>
            </a:r>
            <a:endParaRPr lang="en-US" altLang="ko-KR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2493685" y="3134454"/>
            <a:ext cx="806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Internet</a:t>
            </a:r>
          </a:p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Routing SW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3428155" y="4590913"/>
            <a:ext cx="74370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 VM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496928" y="6039869"/>
            <a:ext cx="1343143" cy="494252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Customer Datacenter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7347" y="6039869"/>
            <a:ext cx="1356574" cy="494252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Customer Datacenter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77" name="직선 연결선 376"/>
          <p:cNvCxnSpPr>
            <a:endCxn id="378" idx="0"/>
          </p:cNvCxnSpPr>
          <p:nvPr/>
        </p:nvCxnSpPr>
        <p:spPr>
          <a:xfrm flipH="1">
            <a:off x="8440428" y="4196063"/>
            <a:ext cx="403322" cy="1319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직선 연결선 391"/>
          <p:cNvCxnSpPr>
            <a:stCxn id="368" idx="1"/>
            <a:endCxn id="378" idx="0"/>
          </p:cNvCxnSpPr>
          <p:nvPr/>
        </p:nvCxnSpPr>
        <p:spPr>
          <a:xfrm flipH="1">
            <a:off x="8440428" y="3530230"/>
            <a:ext cx="495327" cy="797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직선 연결선 396"/>
          <p:cNvCxnSpPr>
            <a:stCxn id="370" idx="1"/>
            <a:endCxn id="378" idx="0"/>
          </p:cNvCxnSpPr>
          <p:nvPr/>
        </p:nvCxnSpPr>
        <p:spPr>
          <a:xfrm>
            <a:off x="7860062" y="3512554"/>
            <a:ext cx="580366" cy="8154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구름 366"/>
          <p:cNvSpPr/>
          <p:nvPr/>
        </p:nvSpPr>
        <p:spPr>
          <a:xfrm>
            <a:off x="8465755" y="3605841"/>
            <a:ext cx="940000" cy="677057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8" name="구름 367"/>
          <p:cNvSpPr/>
          <p:nvPr/>
        </p:nvSpPr>
        <p:spPr>
          <a:xfrm>
            <a:off x="8465755" y="2870612"/>
            <a:ext cx="940000" cy="660321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9" name="구름 368"/>
          <p:cNvSpPr/>
          <p:nvPr/>
        </p:nvSpPr>
        <p:spPr>
          <a:xfrm>
            <a:off x="7390062" y="3588165"/>
            <a:ext cx="940000" cy="677057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0" name="구름 369"/>
          <p:cNvSpPr/>
          <p:nvPr/>
        </p:nvSpPr>
        <p:spPr>
          <a:xfrm>
            <a:off x="7390062" y="2852936"/>
            <a:ext cx="940000" cy="660321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7580554" y="2933573"/>
            <a:ext cx="802617" cy="48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en-US" altLang="ko-KR" sz="1200" dirty="0">
                <a:latin typeface="Cambria" panose="02040503050406030204" pitchFamily="18" charset="0"/>
                <a:ea typeface="맑은 고딕" pitchFamily="50" charset="-127"/>
              </a:rPr>
              <a:t>Public Cloud</a:t>
            </a:r>
          </a:p>
        </p:txBody>
      </p:sp>
      <p:sp>
        <p:nvSpPr>
          <p:cNvPr id="372" name="직사각형 371"/>
          <p:cNvSpPr/>
          <p:nvPr/>
        </p:nvSpPr>
        <p:spPr>
          <a:xfrm>
            <a:off x="8602927" y="2933573"/>
            <a:ext cx="802617" cy="48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en-US" altLang="ko-KR" sz="1200" dirty="0">
                <a:latin typeface="Cambria" panose="02040503050406030204" pitchFamily="18" charset="0"/>
                <a:ea typeface="맑은 고딕" pitchFamily="50" charset="-127"/>
              </a:rPr>
              <a:t>Public Cloud</a:t>
            </a:r>
          </a:p>
        </p:txBody>
      </p:sp>
      <p:sp>
        <p:nvSpPr>
          <p:cNvPr id="373" name="직사각형 372"/>
          <p:cNvSpPr/>
          <p:nvPr/>
        </p:nvSpPr>
        <p:spPr>
          <a:xfrm>
            <a:off x="7580554" y="3673592"/>
            <a:ext cx="802617" cy="48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en-US" altLang="ko-KR" sz="1200" dirty="0">
                <a:latin typeface="Cambria" panose="02040503050406030204" pitchFamily="18" charset="0"/>
                <a:ea typeface="맑은 고딕" pitchFamily="50" charset="-127"/>
              </a:rPr>
              <a:t>Public Cloud</a:t>
            </a:r>
          </a:p>
        </p:txBody>
      </p:sp>
      <p:sp>
        <p:nvSpPr>
          <p:cNvPr id="374" name="직사각형 373"/>
          <p:cNvSpPr/>
          <p:nvPr/>
        </p:nvSpPr>
        <p:spPr>
          <a:xfrm>
            <a:off x="8602927" y="3673592"/>
            <a:ext cx="802617" cy="48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en-US" altLang="ko-KR" sz="1200" dirty="0">
                <a:latin typeface="Cambria" panose="02040503050406030204" pitchFamily="18" charset="0"/>
                <a:ea typeface="맑은 고딕" pitchFamily="50" charset="-127"/>
              </a:rPr>
              <a:t>Public Cloud</a:t>
            </a: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7385635" y="6018510"/>
            <a:ext cx="1502292" cy="515611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Customer Datacenter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7407558" y="4328011"/>
            <a:ext cx="2065740" cy="387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 Service Broker</a:t>
            </a:r>
          </a:p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(Cloud Systems Integration)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79" name="직선 연결선 378"/>
          <p:cNvCxnSpPr/>
          <p:nvPr/>
        </p:nvCxnSpPr>
        <p:spPr>
          <a:xfrm>
            <a:off x="7407555" y="4782930"/>
            <a:ext cx="206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직사각형 380"/>
          <p:cNvSpPr/>
          <p:nvPr/>
        </p:nvSpPr>
        <p:spPr>
          <a:xfrm>
            <a:off x="7327629" y="4877588"/>
            <a:ext cx="762845" cy="360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Dedicated</a:t>
            </a:r>
          </a:p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Firewalls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7505603" y="5316099"/>
            <a:ext cx="941152" cy="6784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Legacy</a:t>
            </a:r>
          </a:p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84" name="직선 연결선 383"/>
          <p:cNvCxnSpPr>
            <a:stCxn id="378" idx="2"/>
            <a:endCxn id="382" idx="0"/>
          </p:cNvCxnSpPr>
          <p:nvPr/>
        </p:nvCxnSpPr>
        <p:spPr>
          <a:xfrm flipH="1">
            <a:off x="7952966" y="4715498"/>
            <a:ext cx="510674" cy="6006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직선 연결선 384"/>
          <p:cNvCxnSpPr>
            <a:stCxn id="378" idx="2"/>
          </p:cNvCxnSpPr>
          <p:nvPr/>
        </p:nvCxnSpPr>
        <p:spPr>
          <a:xfrm>
            <a:off x="8410716" y="4715498"/>
            <a:ext cx="653667" cy="6401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385"/>
          <p:cNvCxnSpPr>
            <a:stCxn id="369" idx="1"/>
            <a:endCxn id="378" idx="0"/>
          </p:cNvCxnSpPr>
          <p:nvPr/>
        </p:nvCxnSpPr>
        <p:spPr>
          <a:xfrm>
            <a:off x="7831044" y="4264501"/>
            <a:ext cx="638403" cy="635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790200" y="2852936"/>
            <a:ext cx="4652711" cy="3744714"/>
            <a:chOff x="4949854" y="2852936"/>
            <a:chExt cx="4652711" cy="3744714"/>
          </a:xfrm>
        </p:grpSpPr>
        <p:sp>
          <p:nvSpPr>
            <p:cNvPr id="113" name="직사각형 112"/>
            <p:cNvSpPr/>
            <p:nvPr/>
          </p:nvSpPr>
          <p:spPr>
            <a:xfrm>
              <a:off x="4963173" y="4884231"/>
              <a:ext cx="2366092" cy="1713419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5" name="모서리가 둥근 직사각형 354"/>
            <p:cNvSpPr/>
            <p:nvPr/>
          </p:nvSpPr>
          <p:spPr>
            <a:xfrm>
              <a:off x="4949854" y="6039869"/>
              <a:ext cx="1356574" cy="49425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61695"/>
              <a:r>
                <a:rPr lang="en-US" altLang="ko-K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Customer Datacenter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359" name="직선 연결선 358"/>
            <p:cNvCxnSpPr>
              <a:stCxn id="329" idx="2"/>
              <a:endCxn id="289" idx="0"/>
            </p:cNvCxnSpPr>
            <p:nvPr/>
          </p:nvCxnSpPr>
          <p:spPr>
            <a:xfrm flipH="1">
              <a:off x="6530340" y="4285298"/>
              <a:ext cx="10134" cy="1817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직사각형 288"/>
            <p:cNvSpPr/>
            <p:nvPr/>
          </p:nvSpPr>
          <p:spPr>
            <a:xfrm>
              <a:off x="6171066" y="4467015"/>
              <a:ext cx="718547" cy="24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Iptables</a:t>
              </a:r>
              <a:endPara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969650" y="4792127"/>
              <a:ext cx="206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직사각형 302"/>
            <p:cNvSpPr/>
            <p:nvPr/>
          </p:nvSpPr>
          <p:spPr>
            <a:xfrm>
              <a:off x="4969115" y="4419401"/>
              <a:ext cx="779252" cy="345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1695"/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</a:rPr>
                <a:t>Internet</a:t>
              </a:r>
            </a:p>
            <a:p>
              <a:pPr defTabSz="861695"/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</a:rPr>
                <a:t>Routing SW</a:t>
              </a: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4969115" y="4845110"/>
              <a:ext cx="688852" cy="345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Dedicated</a:t>
              </a:r>
            </a:p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Firewalls</a:t>
              </a: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19" name="구름 318"/>
            <p:cNvSpPr/>
            <p:nvPr/>
          </p:nvSpPr>
          <p:spPr>
            <a:xfrm>
              <a:off x="5748366" y="2852936"/>
              <a:ext cx="1466177" cy="1614078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275939" y="2928495"/>
              <a:ext cx="816920" cy="212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Public Cloud</a:t>
              </a: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017660" y="3140199"/>
              <a:ext cx="1045627" cy="11450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en-US" altLang="ko-KR" sz="10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6071916" y="3352612"/>
              <a:ext cx="930550" cy="890395"/>
              <a:chOff x="5680039" y="4222244"/>
              <a:chExt cx="1268187" cy="1384749"/>
            </a:xfrm>
          </p:grpSpPr>
          <p:sp>
            <p:nvSpPr>
              <p:cNvPr id="331" name="직사각형 330"/>
              <p:cNvSpPr/>
              <p:nvPr/>
            </p:nvSpPr>
            <p:spPr>
              <a:xfrm>
                <a:off x="5921734" y="4589891"/>
                <a:ext cx="764487" cy="2880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 VM</a:t>
                </a:r>
                <a:endParaRPr lang="en-US" altLang="ko-KR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>
                <a:off x="5921735" y="4222244"/>
                <a:ext cx="764487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 VM</a:t>
                </a:r>
                <a:endParaRPr lang="en-US" altLang="ko-KR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>
                <a:off x="5680039" y="4954428"/>
                <a:ext cx="1268187" cy="2880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Hypervisor</a:t>
                </a:r>
                <a:endParaRPr lang="en-US" altLang="ko-KR" sz="1000" b="1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cxnSp>
            <p:nvCxnSpPr>
              <p:cNvPr id="334" name="직선 연결선 333"/>
              <p:cNvCxnSpPr>
                <a:stCxn id="332" idx="2"/>
                <a:endCxn id="331" idx="0"/>
              </p:cNvCxnSpPr>
              <p:nvPr/>
            </p:nvCxnSpPr>
            <p:spPr>
              <a:xfrm>
                <a:off x="6303978" y="4510275"/>
                <a:ext cx="0" cy="796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/>
              <p:cNvCxnSpPr>
                <a:stCxn id="331" idx="2"/>
                <a:endCxn id="333" idx="0"/>
              </p:cNvCxnSpPr>
              <p:nvPr/>
            </p:nvCxnSpPr>
            <p:spPr>
              <a:xfrm>
                <a:off x="6303978" y="4877923"/>
                <a:ext cx="10154" cy="7650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6" name="원통 335"/>
              <p:cNvSpPr/>
              <p:nvPr/>
            </p:nvSpPr>
            <p:spPr>
              <a:xfrm>
                <a:off x="5962766" y="5318962"/>
                <a:ext cx="707058" cy="288031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7" name="직선 연결선 336"/>
              <p:cNvCxnSpPr>
                <a:stCxn id="336" idx="1"/>
                <a:endCxn id="333" idx="2"/>
              </p:cNvCxnSpPr>
              <p:nvPr/>
            </p:nvCxnSpPr>
            <p:spPr>
              <a:xfrm flipH="1" flipV="1">
                <a:off x="6314133" y="5242459"/>
                <a:ext cx="2162" cy="7650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" name="직사각형 337"/>
              <p:cNvSpPr/>
              <p:nvPr/>
            </p:nvSpPr>
            <p:spPr>
              <a:xfrm>
                <a:off x="5987225" y="5318964"/>
                <a:ext cx="6335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61695"/>
                <a:r>
                  <a:rPr lang="en-US" altLang="ko-KR" sz="1000" b="1" dirty="0" smtClean="0">
                    <a:latin typeface="Cambria" panose="02040503050406030204" pitchFamily="18" charset="0"/>
                    <a:ea typeface="맑은 고딕" pitchFamily="50" charset="-127"/>
                  </a:rPr>
                  <a:t>Storage</a:t>
                </a:r>
                <a:endParaRPr lang="en-US" altLang="ko-KR" sz="10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339" name="직사각형 338"/>
            <p:cNvSpPr/>
            <p:nvPr/>
          </p:nvSpPr>
          <p:spPr>
            <a:xfrm>
              <a:off x="5988090" y="3140198"/>
              <a:ext cx="1148387" cy="212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Private Cloud Zone</a:t>
              </a: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223534" y="5366557"/>
              <a:ext cx="995921" cy="663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Legacy</a:t>
              </a:r>
            </a:p>
            <a:p>
              <a:pPr algn="ctr" defTabSz="861695"/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Infrastructure</a:t>
              </a:r>
              <a:endPara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58" name="구름 357"/>
            <p:cNvSpPr/>
            <p:nvPr/>
          </p:nvSpPr>
          <p:spPr>
            <a:xfrm>
              <a:off x="6306428" y="5366558"/>
              <a:ext cx="908115" cy="66321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Private Cloud</a:t>
              </a:r>
              <a:endPara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361" name="직선 연결선 360"/>
            <p:cNvCxnSpPr>
              <a:stCxn id="289" idx="2"/>
              <a:endCxn id="357" idx="0"/>
            </p:cNvCxnSpPr>
            <p:nvPr/>
          </p:nvCxnSpPr>
          <p:spPr>
            <a:xfrm flipH="1">
              <a:off x="5721495" y="4715499"/>
              <a:ext cx="808845" cy="6510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>
              <a:stCxn id="289" idx="2"/>
              <a:endCxn id="358" idx="3"/>
            </p:cNvCxnSpPr>
            <p:nvPr/>
          </p:nvCxnSpPr>
          <p:spPr>
            <a:xfrm>
              <a:off x="6530340" y="4715499"/>
              <a:ext cx="230146" cy="6889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8" name="모서리가 둥근 직사각형 417"/>
            <p:cNvSpPr/>
            <p:nvPr/>
          </p:nvSpPr>
          <p:spPr>
            <a:xfrm>
              <a:off x="4949854" y="3421136"/>
              <a:ext cx="966082" cy="505624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Public Datacenter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9" name="구름 118"/>
            <p:cNvSpPr/>
            <p:nvPr/>
          </p:nvSpPr>
          <p:spPr>
            <a:xfrm>
              <a:off x="8694450" y="5366558"/>
              <a:ext cx="908115" cy="66321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Private Cloud</a:t>
              </a:r>
              <a:endPara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cxnSp>
        <p:nvCxnSpPr>
          <p:cNvPr id="486" name="직선 연결선 485"/>
          <p:cNvCxnSpPr/>
          <p:nvPr/>
        </p:nvCxnSpPr>
        <p:spPr>
          <a:xfrm>
            <a:off x="269904" y="2677442"/>
            <a:ext cx="93599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475700" y="1482779"/>
            <a:ext cx="0" cy="51145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780518" y="1482779"/>
            <a:ext cx="0" cy="51145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213215" y="1482779"/>
            <a:ext cx="0" cy="51145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[Backup] </a:t>
            </a:r>
            <a:r>
              <a:rPr lang="ko-KR" altLang="en-US" dirty="0" smtClean="0"/>
              <a:t>클라우드 배포 모델 간 특성 비표</a:t>
            </a:r>
            <a:endParaRPr lang="ko-KR" altLang="en-US" dirty="0"/>
          </a:p>
        </p:txBody>
      </p:sp>
      <p:graphicFrame>
        <p:nvGraphicFramePr>
          <p:cNvPr id="14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955460"/>
              </p:ext>
            </p:extLst>
          </p:nvPr>
        </p:nvGraphicFramePr>
        <p:xfrm>
          <a:off x="273050" y="764703"/>
          <a:ext cx="9360470" cy="5832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030"/>
                <a:gridCol w="3120030"/>
                <a:gridCol w="3120410"/>
              </a:tblGrid>
              <a:tr h="715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프라이빗</a:t>
                      </a:r>
                      <a:r>
                        <a:rPr lang="ko-KR" altLang="en-US" sz="1400" b="1" dirty="0" smtClean="0"/>
                        <a:t> 클라우드</a:t>
                      </a:r>
                      <a:endParaRPr lang="ko-KR" altLang="en-US" sz="14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프라이빗</a:t>
                      </a:r>
                      <a:r>
                        <a:rPr lang="ko-KR" altLang="en-US" sz="1400" b="1" dirty="0" smtClean="0"/>
                        <a:t> 클라우드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on </a:t>
                      </a:r>
                      <a:r>
                        <a:rPr lang="ko-KR" altLang="en-US" sz="1400" b="1" dirty="0" err="1" smtClean="0"/>
                        <a:t>퍼블릭</a:t>
                      </a:r>
                      <a:r>
                        <a:rPr lang="ko-KR" altLang="en-US" sz="1400" b="1" dirty="0" smtClean="0"/>
                        <a:t> 클라우드</a:t>
                      </a:r>
                      <a:endParaRPr lang="ko-KR" altLang="en-US" sz="14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퍼블릭</a:t>
                      </a:r>
                      <a:r>
                        <a:rPr lang="ko-KR" altLang="en-US" sz="1400" b="1" dirty="0" smtClean="0"/>
                        <a:t> 클라우드</a:t>
                      </a:r>
                      <a:endParaRPr lang="ko-KR" altLang="en-US" sz="14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4220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조직 구성원들을 대상으로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네트워크를 통해 서비스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프라이빗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클라우드를 이용중인 조직이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필요에 따라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퍼블릭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클라우드의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할당받아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다수의 대중을 대상으로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공용 네트워크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서비스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47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조직이 인프라를 구축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필요에 따라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퍼블릭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클라우드에 연결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조직이 인프라를 구축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47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 비용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비용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 비용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비용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사용량에 따른 이용료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883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기업사용자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조직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시기별 필요한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리소스 량의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변동성이 큰 조직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 사용자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소규모 조직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4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반복적인 이용료 절감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피크타임을 대비한 보유비용 절감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 구축 비용 절감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클라우드 컴퓨팅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r>
              <a:rPr lang="en-US" altLang="ko-KR" dirty="0" smtClean="0"/>
              <a:t> (Reference Architecture) </a:t>
            </a:r>
            <a:r>
              <a:rPr lang="ko-KR" altLang="en-US" dirty="0" smtClean="0"/>
              <a:t>수립을 위한 단계별 </a:t>
            </a:r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3852929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lang="ko-KR" altLang="en-US" dirty="0" smtClean="0">
                <a:latin typeface="Cambria" panose="02040503050406030204" pitchFamily="18" charset="0"/>
              </a:rPr>
              <a:t>클라우드 컴퓨팅 도입 개념도 </a:t>
            </a:r>
            <a:r>
              <a:rPr lang="en-US" altLang="ko-KR" dirty="0" smtClean="0">
                <a:latin typeface="Cambria" panose="02040503050406030204" pitchFamily="18" charset="0"/>
              </a:rPr>
              <a:t>Overview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당사 클라우드 컴퓨팅의 안정적 도</a:t>
            </a:r>
            <a:r>
              <a:rPr lang="ko-KR" altLang="en-US" sz="1500" dirty="0">
                <a:latin typeface="Cambria" panose="02040503050406030204" pitchFamily="18" charset="0"/>
              </a:rPr>
              <a:t>입</a:t>
            </a:r>
            <a:r>
              <a:rPr lang="ko-KR" altLang="en-US" sz="1500" dirty="0" smtClean="0">
                <a:latin typeface="Cambria" panose="02040503050406030204" pitchFamily="18" charset="0"/>
              </a:rPr>
              <a:t>을 위해 클라우드 컴퓨팅 사업 수행을 위한 단계적 접근 필요하며 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특정 요구사항</a:t>
            </a:r>
            <a:r>
              <a:rPr lang="en-US" altLang="ko-KR" sz="1500" dirty="0" smtClean="0">
                <a:latin typeface="Cambria" panose="02040503050406030204" pitchFamily="18" charset="0"/>
              </a:rPr>
              <a:t>(</a:t>
            </a:r>
            <a:r>
              <a:rPr lang="ko-KR" altLang="en-US" sz="1500" dirty="0" smtClean="0">
                <a:latin typeface="Cambria" panose="02040503050406030204" pitchFamily="18" charset="0"/>
              </a:rPr>
              <a:t>예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관계사 인프라 클라우드 전환 등</a:t>
            </a:r>
            <a:r>
              <a:rPr lang="en-US" altLang="ko-KR" sz="1500" dirty="0" smtClean="0">
                <a:latin typeface="Cambria" panose="02040503050406030204" pitchFamily="18" charset="0"/>
              </a:rPr>
              <a:t>)</a:t>
            </a:r>
            <a:r>
              <a:rPr lang="ko-KR" altLang="en-US" sz="1500" dirty="0" smtClean="0">
                <a:latin typeface="Cambria" panose="02040503050406030204" pitchFamily="18" charset="0"/>
              </a:rPr>
              <a:t>을 포괄적으로 수용할 수 있는 추상화된 참조 아키텍처 수립 필요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73050" y="1844824"/>
            <a:ext cx="9359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563942" y="2300515"/>
            <a:ext cx="1148698" cy="1728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AS-IS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151464" y="2300515"/>
            <a:ext cx="5408338" cy="1728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4968" y="2023516"/>
            <a:ext cx="3456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 컴퓨팅 참조 아키텍처</a:t>
            </a:r>
            <a:endParaRPr lang="ko-KR" altLang="en-US" sz="1200" b="1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1809901" y="2933840"/>
            <a:ext cx="248827" cy="4615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290418" y="2574827"/>
            <a:ext cx="1150413" cy="13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 </a:t>
            </a: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컴퓨팅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도입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적합도 평가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69521" y="4653136"/>
            <a:ext cx="6766461" cy="19445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endParaRPr lang="ko-KR" altLang="en-US" sz="1200" b="1" dirty="0">
              <a:solidFill>
                <a:schemeClr val="dk1"/>
              </a:solidFill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8052774" y="4653136"/>
            <a:ext cx="1364722" cy="19445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컴퓨팅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전환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err="1" smtClean="0">
                <a:latin typeface="Cambria" pitchFamily="18" charset="0"/>
                <a:ea typeface="맑은 고딕" pitchFamily="50" charset="-127"/>
              </a:rPr>
              <a:t>로드맵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440832" y="3018500"/>
            <a:ext cx="1656184" cy="4341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기술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(IT)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적합도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440832" y="3450548"/>
            <a:ext cx="1656184" cy="4341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비용 적합도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4830606" y="3083919"/>
            <a:ext cx="1310957" cy="29059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745088" y="2574828"/>
            <a:ext cx="1656184" cy="4341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서비스 모델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745088" y="3452643"/>
            <a:ext cx="1656184" cy="4341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>
                <a:latin typeface="Cambria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>
                <a:latin typeface="Cambria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배포모델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4" name="십자형 3"/>
          <p:cNvSpPr/>
          <p:nvPr/>
        </p:nvSpPr>
        <p:spPr>
          <a:xfrm>
            <a:off x="6451819" y="3100140"/>
            <a:ext cx="242722" cy="230772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40832" y="2574828"/>
            <a:ext cx="1656184" cy="4436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비즈니스 적합도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052774" y="2300515"/>
            <a:ext cx="1364722" cy="1728192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표준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참조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아키텍</a:t>
            </a:r>
            <a:r>
              <a:rPr lang="ko-KR" altLang="en-US" sz="1200" b="1" dirty="0">
                <a:latin typeface="Cambria" pitchFamily="18" charset="0"/>
                <a:ea typeface="맑은 고딕" pitchFamily="50" charset="-127"/>
              </a:rPr>
              <a:t>처</a:t>
            </a:r>
          </a:p>
        </p:txBody>
      </p:sp>
      <p:sp>
        <p:nvSpPr>
          <p:cNvPr id="55" name="오른쪽 화살표 54"/>
          <p:cNvSpPr/>
          <p:nvPr/>
        </p:nvSpPr>
        <p:spPr>
          <a:xfrm>
            <a:off x="7705521" y="2933840"/>
            <a:ext cx="248827" cy="4615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34314" y="2084491"/>
            <a:ext cx="2010574" cy="3600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진단 프레임워크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999497" y="4913496"/>
            <a:ext cx="1289207" cy="1422643"/>
          </a:xfrm>
          <a:prstGeom prst="rect">
            <a:avLst/>
          </a:prstGeom>
          <a:solidFill>
            <a:srgbClr val="C6D9F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>
                <a:latin typeface="Cambria" pitchFamily="18" charset="0"/>
                <a:ea typeface="맑은 고딕" pitchFamily="50" charset="-127"/>
              </a:rPr>
              <a:t>클라우드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컴퓨팅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목표 아키텍처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/</a:t>
            </a:r>
            <a:endParaRPr lang="en-US" altLang="ko-KR" sz="1200" b="1" dirty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>
                <a:latin typeface="Cambria" pitchFamily="18" charset="0"/>
                <a:ea typeface="맑은 고딕" pitchFamily="50" charset="-127"/>
              </a:rPr>
              <a:t>이행계획 수립</a:t>
            </a:r>
            <a:endParaRPr lang="en-US" altLang="ko-KR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0512" y="4379618"/>
            <a:ext cx="2010574" cy="3600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방법론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4544406" y="5119008"/>
            <a:ext cx="2424818" cy="296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 구조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설계 및 배치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544406" y="5475297"/>
            <a:ext cx="2424818" cy="296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 벤더선택 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계약 합의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544406" y="4756210"/>
            <a:ext cx="2424818" cy="3030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 전략 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계획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544406" y="5831587"/>
            <a:ext cx="2424818" cy="296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자원 준비 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관</a:t>
            </a:r>
            <a:r>
              <a:rPr lang="ko-KR" altLang="en-US" sz="1200" b="1" dirty="0">
                <a:latin typeface="Cambria" pitchFamily="18" charset="0"/>
                <a:ea typeface="맑은 고딕" pitchFamily="50" charset="-127"/>
              </a:rPr>
              <a:t>리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544406" y="6187877"/>
            <a:ext cx="2424818" cy="296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클라우드 운영 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실행관리</a:t>
            </a:r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7705521" y="5285467"/>
            <a:ext cx="248827" cy="4615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왼쪽/오른쪽 화살표 5"/>
          <p:cNvSpPr/>
          <p:nvPr/>
        </p:nvSpPr>
        <p:spPr>
          <a:xfrm>
            <a:off x="2303218" y="5261548"/>
            <a:ext cx="653764" cy="587060"/>
          </a:xfrm>
          <a:prstGeom prst="leftRightArrow">
            <a:avLst>
              <a:gd name="adj1" fmla="val 50000"/>
              <a:gd name="adj2" fmla="val 277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4" name="사다리꼴 73"/>
          <p:cNvSpPr/>
          <p:nvPr/>
        </p:nvSpPr>
        <p:spPr>
          <a:xfrm rot="16200000">
            <a:off x="3484491" y="5390445"/>
            <a:ext cx="1758695" cy="458246"/>
          </a:xfrm>
          <a:prstGeom prst="trapezoid">
            <a:avLst>
              <a:gd name="adj" fmla="val 518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976779" y="4942524"/>
            <a:ext cx="1289207" cy="13936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>
                <a:latin typeface="Cambria" pitchFamily="18" charset="0"/>
                <a:ea typeface="맑은 고딕" pitchFamily="50" charset="-127"/>
              </a:rPr>
              <a:t>클라우드 </a:t>
            </a:r>
            <a:endParaRPr lang="en-US" altLang="ko-KR" sz="1200" b="1" dirty="0" smtClean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정책 수립</a:t>
            </a:r>
            <a:endParaRPr lang="en-US" altLang="ko-KR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77" name="오른쪽 화살표 76"/>
          <p:cNvSpPr/>
          <p:nvPr/>
        </p:nvSpPr>
        <p:spPr>
          <a:xfrm rot="5400000">
            <a:off x="4361813" y="3773917"/>
            <a:ext cx="450969" cy="116345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182466" y="1988840"/>
            <a:ext cx="4450484" cy="22669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C00000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36" name="텍스트 개체 틀 21"/>
          <p:cNvSpPr txBox="1">
            <a:spLocks/>
          </p:cNvSpPr>
          <p:nvPr/>
        </p:nvSpPr>
        <p:spPr bwMode="auto">
          <a:xfrm>
            <a:off x="6969224" y="1503016"/>
            <a:ext cx="2592288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ko-KR" dirty="0" smtClean="0">
                <a:solidFill>
                  <a:srgbClr val="C00000"/>
                </a:solidFill>
                <a:latin typeface="Cambria" panose="02040503050406030204" pitchFamily="18" charset="0"/>
              </a:rPr>
              <a:t>Current    Step</a:t>
            </a:r>
            <a:endParaRPr lang="en-US" altLang="ko-KR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 </a:t>
            </a:r>
            <a:r>
              <a:rPr lang="ko-KR" altLang="en-US" dirty="0" smtClean="0"/>
              <a:t>클라우드 서비스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(Activities)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497809" y="1413238"/>
            <a:ext cx="215093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Cambria" panose="02040503050406030204" pitchFamily="18" charset="0"/>
              </a:rPr>
              <a:t>클라우드 메커니즘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241" name="텍스트 개체 틀 21"/>
          <p:cNvSpPr txBox="1">
            <a:spLocks/>
          </p:cNvSpPr>
          <p:nvPr/>
        </p:nvSpPr>
        <p:spPr bwMode="auto">
          <a:xfrm>
            <a:off x="5384478" y="1413238"/>
            <a:ext cx="3957820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Cambria" panose="02040503050406030204" pitchFamily="18" charset="0"/>
              </a:rPr>
              <a:t>클라우드 </a:t>
            </a:r>
            <a:r>
              <a:rPr lang="ko-KR" altLang="en-US" dirty="0" smtClean="0">
                <a:latin typeface="Cambria" panose="02040503050406030204" pitchFamily="18" charset="0"/>
              </a:rPr>
              <a:t>필수 </a:t>
            </a:r>
            <a:r>
              <a:rPr lang="ko-KR" altLang="en-US" dirty="0" err="1" smtClean="0">
                <a:latin typeface="Cambria" panose="02040503050406030204" pitchFamily="18" charset="0"/>
              </a:rPr>
              <a:t>액티비티</a:t>
            </a:r>
            <a:r>
              <a:rPr lang="en-US" altLang="ko-KR" dirty="0" smtClean="0">
                <a:latin typeface="Cambria" panose="02040503050406030204" pitchFamily="18" charset="0"/>
              </a:rPr>
              <a:t>(Activities)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클라우드에서 주로 사용되는 메커니즘을 통해 클라우드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서비스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액티비티를</a:t>
            </a:r>
            <a:r>
              <a:rPr lang="ko-KR" altLang="en-US" sz="1500" dirty="0" smtClean="0">
                <a:latin typeface="Cambria" panose="02040503050406030204" pitchFamily="18" charset="0"/>
              </a:rPr>
              <a:t> 도출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56064" y="2105493"/>
            <a:ext cx="1580912" cy="594487"/>
            <a:chOff x="3156064" y="2132856"/>
            <a:chExt cx="1580912" cy="594487"/>
          </a:xfrm>
        </p:grpSpPr>
        <p:sp>
          <p:nvSpPr>
            <p:cNvPr id="15" name="직사각형 14"/>
            <p:cNvSpPr/>
            <p:nvPr/>
          </p:nvSpPr>
          <p:spPr>
            <a:xfrm>
              <a:off x="3299466" y="2259713"/>
              <a:ext cx="1345881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온디맨드</a:t>
              </a:r>
              <a:endParaRPr lang="ko-KR" altLang="en-US" sz="1300" b="1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1657" y="2201227"/>
              <a:ext cx="1505319" cy="526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3156064" y="2132856"/>
              <a:ext cx="288000" cy="288000"/>
            </a:xfrm>
            <a:prstGeom prst="ellipse">
              <a:avLst/>
            </a:prstGeom>
            <a:solidFill>
              <a:srgbClr val="9B1717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1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85048" y="1916383"/>
            <a:ext cx="3957250" cy="4681267"/>
            <a:chOff x="5675699" y="1844673"/>
            <a:chExt cx="3957250" cy="4889121"/>
          </a:xfrm>
        </p:grpSpPr>
        <p:grpSp>
          <p:nvGrpSpPr>
            <p:cNvPr id="17" name="그룹 16"/>
            <p:cNvGrpSpPr/>
            <p:nvPr/>
          </p:nvGrpSpPr>
          <p:grpSpPr>
            <a:xfrm>
              <a:off x="5675699" y="1844673"/>
              <a:ext cx="3957250" cy="1096739"/>
              <a:chOff x="5675699" y="1844673"/>
              <a:chExt cx="3957250" cy="172512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5675699" y="1844673"/>
                <a:ext cx="3957250" cy="684000"/>
                <a:chOff x="5675699" y="1844673"/>
                <a:chExt cx="3957250" cy="684000"/>
              </a:xfrm>
            </p:grpSpPr>
            <p:sp>
              <p:nvSpPr>
                <p:cNvPr id="20" name="직사각형 19"/>
                <p:cNvSpPr/>
                <p:nvPr/>
              </p:nvSpPr>
              <p:spPr bwMode="auto">
                <a:xfrm>
                  <a:off x="5675699" y="1844673"/>
                  <a:ext cx="324000" cy="684000"/>
                </a:xfrm>
                <a:prstGeom prst="rect">
                  <a:avLst/>
                </a:prstGeom>
                <a:solidFill>
                  <a:srgbClr val="9B171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/>
                  <a:r>
                    <a:rPr lang="en-US" altLang="ko-KR" sz="1600" b="1" dirty="0">
                      <a:solidFill>
                        <a:prstClr val="white"/>
                      </a:solidFill>
                      <a:latin typeface="Cambria" panose="02040503050406030204" pitchFamily="18" charset="0"/>
                      <a:ea typeface="맑은 고딕"/>
                      <a:cs typeface="Arials"/>
                    </a:rPr>
                    <a:t>1</a:t>
                  </a:r>
                  <a:endParaRPr lang="ko-KR" altLang="en-US" sz="1600" b="1" dirty="0">
                    <a:solidFill>
                      <a:prstClr val="white"/>
                    </a:solidFill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 bwMode="auto">
                <a:xfrm>
                  <a:off x="5999698" y="1844673"/>
                  <a:ext cx="3633251" cy="684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>
                    <a:lnSpc>
                      <a:spcPct val="120000"/>
                    </a:lnSpc>
                  </a:pP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온</a:t>
                  </a:r>
                  <a:r>
                    <a:rPr lang="en-US" altLang="ko-KR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-</a:t>
                  </a:r>
                  <a:r>
                    <a:rPr lang="ko-KR" altLang="en-US" sz="1400" b="1" dirty="0" err="1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디맨드</a:t>
                  </a: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 </a:t>
                  </a:r>
                  <a:r>
                    <a:rPr lang="ko-KR" altLang="en-US" sz="1400" b="1" dirty="0" err="1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셀프</a:t>
                  </a: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 서비스</a:t>
                  </a:r>
                  <a:endParaRPr lang="ko-KR" altLang="en-US" sz="1400" b="1" dirty="0"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 bwMode="auto">
              <a:xfrm>
                <a:off x="5675700" y="2528674"/>
                <a:ext cx="3957249" cy="104112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16000" tIns="108000" rIns="72000" bIns="72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0000" indent="-180000" defTabSz="913831" latinLnBrk="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저장 공간과 </a:t>
                </a:r>
                <a:r>
                  <a:rPr lang="ko-KR" altLang="en-US" sz="1300" b="1" dirty="0" err="1" smtClean="0">
                    <a:latin typeface="Cambria" panose="02040503050406030204" pitchFamily="18" charset="0"/>
                    <a:ea typeface="맑은 고딕"/>
                    <a:cs typeface="Arials"/>
                  </a:rPr>
                  <a:t>프로세싱</a:t>
                </a: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 용량 등을 사람의 작업 없이 필요에 따라 늘리거나 줄일 수 있어야 함</a:t>
                </a:r>
                <a:endParaRPr lang="ko-KR" altLang="en-US" sz="1300" b="1" dirty="0">
                  <a:latin typeface="Cambria" panose="02040503050406030204" pitchFamily="18" charset="0"/>
                  <a:ea typeface="맑은 고딕"/>
                  <a:cs typeface="Arials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675699" y="3032834"/>
              <a:ext cx="3957250" cy="856674"/>
              <a:chOff x="5675699" y="1844673"/>
              <a:chExt cx="3957250" cy="134751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5699" y="1844673"/>
                <a:ext cx="3957250" cy="684000"/>
                <a:chOff x="5675699" y="1844673"/>
                <a:chExt cx="3957250" cy="684000"/>
              </a:xfrm>
            </p:grpSpPr>
            <p:sp>
              <p:nvSpPr>
                <p:cNvPr id="28" name="직사각형 27"/>
                <p:cNvSpPr/>
                <p:nvPr/>
              </p:nvSpPr>
              <p:spPr bwMode="auto">
                <a:xfrm>
                  <a:off x="5675699" y="1844673"/>
                  <a:ext cx="324000" cy="684000"/>
                </a:xfrm>
                <a:prstGeom prst="rect">
                  <a:avLst/>
                </a:prstGeom>
                <a:solidFill>
                  <a:srgbClr val="9B171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/>
                  <a:r>
                    <a:rPr lang="en-US" altLang="ko-KR" sz="1600" b="1" dirty="0">
                      <a:solidFill>
                        <a:prstClr val="white"/>
                      </a:solidFill>
                      <a:latin typeface="Cambria" panose="02040503050406030204" pitchFamily="18" charset="0"/>
                      <a:ea typeface="맑은 고딕"/>
                      <a:cs typeface="Arials"/>
                    </a:rPr>
                    <a:t>2</a:t>
                  </a:r>
                  <a:endParaRPr lang="ko-KR" altLang="en-US" sz="1600" b="1" dirty="0">
                    <a:solidFill>
                      <a:prstClr val="white"/>
                    </a:solidFill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 bwMode="auto">
                <a:xfrm>
                  <a:off x="5999698" y="1844673"/>
                  <a:ext cx="3633251" cy="684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>
                    <a:lnSpc>
                      <a:spcPct val="120000"/>
                    </a:lnSpc>
                  </a:pP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광범위한 네트워크 접근</a:t>
                  </a:r>
                  <a:endParaRPr lang="ko-KR" altLang="en-US" sz="1400" b="1" dirty="0"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 bwMode="auto">
              <a:xfrm>
                <a:off x="5675700" y="2528674"/>
                <a:ext cx="3957249" cy="66351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16000" tIns="108000" rIns="72000" bIns="72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0000" indent="-180000" defTabSz="913831" latinLnBrk="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다중 장치에서 서비스에 접근 가능</a:t>
                </a:r>
                <a:endParaRPr lang="ko-KR" altLang="en-US" sz="1300" b="1" dirty="0">
                  <a:latin typeface="Cambria" panose="02040503050406030204" pitchFamily="18" charset="0"/>
                  <a:ea typeface="맑은 고딕"/>
                  <a:cs typeface="Arials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675699" y="3980929"/>
              <a:ext cx="3957250" cy="856674"/>
              <a:chOff x="5675699" y="1844673"/>
              <a:chExt cx="3957250" cy="134751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5699" y="1844673"/>
                <a:ext cx="3957250" cy="684000"/>
                <a:chOff x="5675699" y="1844673"/>
                <a:chExt cx="3957250" cy="684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5675699" y="1844673"/>
                  <a:ext cx="324000" cy="684000"/>
                </a:xfrm>
                <a:prstGeom prst="rect">
                  <a:avLst/>
                </a:prstGeom>
                <a:solidFill>
                  <a:srgbClr val="9B171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/>
                  <a:r>
                    <a:rPr lang="en-US" altLang="ko-KR" sz="1600" b="1" dirty="0" smtClean="0">
                      <a:solidFill>
                        <a:prstClr val="white"/>
                      </a:solidFill>
                      <a:latin typeface="Cambria" panose="02040503050406030204" pitchFamily="18" charset="0"/>
                      <a:ea typeface="맑은 고딕"/>
                      <a:cs typeface="Arials"/>
                    </a:rPr>
                    <a:t>3</a:t>
                  </a:r>
                  <a:endParaRPr lang="ko-KR" altLang="en-US" sz="1600" b="1" dirty="0">
                    <a:solidFill>
                      <a:prstClr val="white"/>
                    </a:solidFill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 bwMode="auto">
                <a:xfrm>
                  <a:off x="5999698" y="1844673"/>
                  <a:ext cx="3633251" cy="684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>
                    <a:lnSpc>
                      <a:spcPct val="120000"/>
                    </a:lnSpc>
                  </a:pP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자원 공유</a:t>
                  </a:r>
                  <a:endParaRPr lang="ko-KR" altLang="en-US" sz="1400" b="1" dirty="0"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 bwMode="auto">
              <a:xfrm>
                <a:off x="5675700" y="2528674"/>
                <a:ext cx="3957249" cy="66351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16000" tIns="108000" rIns="72000" bIns="72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0000" indent="-180000" defTabSz="913831" latinLnBrk="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공유된 컴퓨팅 자원을 나누어 사용</a:t>
                </a:r>
                <a:endParaRPr lang="ko-KR" altLang="en-US" sz="1300" b="1" dirty="0">
                  <a:latin typeface="Cambria" panose="02040503050406030204" pitchFamily="18" charset="0"/>
                  <a:ea typeface="맑은 고딕"/>
                  <a:cs typeface="Arials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675699" y="4929024"/>
              <a:ext cx="3957250" cy="856674"/>
              <a:chOff x="5675699" y="1844673"/>
              <a:chExt cx="3957250" cy="1347513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5675699" y="1844673"/>
                <a:ext cx="3957250" cy="684000"/>
                <a:chOff x="5675699" y="1844673"/>
                <a:chExt cx="3957250" cy="684000"/>
              </a:xfrm>
            </p:grpSpPr>
            <p:sp>
              <p:nvSpPr>
                <p:cNvPr id="39" name="직사각형 38"/>
                <p:cNvSpPr/>
                <p:nvPr/>
              </p:nvSpPr>
              <p:spPr bwMode="auto">
                <a:xfrm>
                  <a:off x="5675699" y="1844673"/>
                  <a:ext cx="324000" cy="684000"/>
                </a:xfrm>
                <a:prstGeom prst="rect">
                  <a:avLst/>
                </a:prstGeom>
                <a:solidFill>
                  <a:srgbClr val="9B171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/>
                  <a:r>
                    <a:rPr lang="en-US" altLang="ko-KR" sz="1600" b="1" dirty="0" smtClean="0">
                      <a:solidFill>
                        <a:prstClr val="white"/>
                      </a:solidFill>
                      <a:latin typeface="Cambria" panose="02040503050406030204" pitchFamily="18" charset="0"/>
                      <a:ea typeface="맑은 고딕"/>
                      <a:cs typeface="Arials"/>
                    </a:rPr>
                    <a:t>4</a:t>
                  </a:r>
                  <a:endParaRPr lang="ko-KR" altLang="en-US" sz="1600" b="1" dirty="0">
                    <a:solidFill>
                      <a:prstClr val="white"/>
                    </a:solidFill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 bwMode="auto">
                <a:xfrm>
                  <a:off x="5999698" y="1844673"/>
                  <a:ext cx="3633251" cy="684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>
                    <a:lnSpc>
                      <a:spcPct val="120000"/>
                    </a:lnSpc>
                  </a:pP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빠른 탄력성</a:t>
                  </a:r>
                  <a:endParaRPr lang="ko-KR" altLang="en-US" sz="1400" b="1" dirty="0"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 bwMode="auto">
              <a:xfrm>
                <a:off x="5675700" y="2528674"/>
                <a:ext cx="3957249" cy="66351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16000" tIns="108000" rIns="72000" bIns="72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0000" indent="-180000" defTabSz="913831" latinLnBrk="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저장 공간</a:t>
                </a:r>
                <a:r>
                  <a:rPr lang="en-US" altLang="ko-KR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, NW </a:t>
                </a: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대역폭</a:t>
                </a:r>
                <a:r>
                  <a:rPr lang="en-US" altLang="ko-KR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, </a:t>
                </a: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컴퓨팅 용량 실시간 확보</a:t>
                </a:r>
                <a:endParaRPr lang="ko-KR" altLang="en-US" sz="1300" b="1" dirty="0">
                  <a:latin typeface="Cambria" panose="02040503050406030204" pitchFamily="18" charset="0"/>
                  <a:ea typeface="맑은 고딕"/>
                  <a:cs typeface="Arials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675699" y="5877120"/>
              <a:ext cx="3957250" cy="856674"/>
              <a:chOff x="5675699" y="1844673"/>
              <a:chExt cx="3957250" cy="1347513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5675699" y="1844673"/>
                <a:ext cx="3957250" cy="684000"/>
                <a:chOff x="5675699" y="1844673"/>
                <a:chExt cx="3957250" cy="684000"/>
              </a:xfrm>
            </p:grpSpPr>
            <p:sp>
              <p:nvSpPr>
                <p:cNvPr id="44" name="직사각형 43"/>
                <p:cNvSpPr/>
                <p:nvPr/>
              </p:nvSpPr>
              <p:spPr bwMode="auto">
                <a:xfrm>
                  <a:off x="5675699" y="1844673"/>
                  <a:ext cx="324000" cy="684000"/>
                </a:xfrm>
                <a:prstGeom prst="rect">
                  <a:avLst/>
                </a:prstGeom>
                <a:solidFill>
                  <a:srgbClr val="9B171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/>
                  <a:r>
                    <a:rPr lang="en-US" altLang="ko-KR" sz="1600" b="1" dirty="0" smtClean="0">
                      <a:solidFill>
                        <a:prstClr val="white"/>
                      </a:solidFill>
                      <a:latin typeface="Cambria" panose="02040503050406030204" pitchFamily="18" charset="0"/>
                      <a:ea typeface="맑은 고딕"/>
                      <a:cs typeface="Arials"/>
                    </a:rPr>
                    <a:t>5</a:t>
                  </a:r>
                  <a:endParaRPr lang="ko-KR" altLang="en-US" sz="1600" b="1" dirty="0">
                    <a:solidFill>
                      <a:prstClr val="white"/>
                    </a:solidFill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 bwMode="auto">
                <a:xfrm>
                  <a:off x="5999698" y="1844673"/>
                  <a:ext cx="3633251" cy="684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5979" tIns="35979" rIns="35979" bIns="35979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831">
                    <a:lnSpc>
                      <a:spcPct val="120000"/>
                    </a:lnSpc>
                  </a:pPr>
                  <a:r>
                    <a:rPr lang="ko-KR" altLang="en-US" sz="1400" b="1" dirty="0" smtClean="0">
                      <a:latin typeface="Cambria" panose="02040503050406030204" pitchFamily="18" charset="0"/>
                      <a:ea typeface="맑은 고딕"/>
                      <a:cs typeface="Arials"/>
                    </a:rPr>
                    <a:t>서비스 측정</a:t>
                  </a:r>
                  <a:endParaRPr lang="ko-KR" altLang="en-US" sz="1400" b="1" dirty="0">
                    <a:latin typeface="Cambria" panose="02040503050406030204" pitchFamily="18" charset="0"/>
                    <a:ea typeface="맑은 고딕"/>
                    <a:cs typeface="Arials"/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 bwMode="auto">
              <a:xfrm>
                <a:off x="5675700" y="2528674"/>
                <a:ext cx="3957249" cy="66351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16000" tIns="108000" rIns="72000" bIns="72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80000" indent="-180000" defTabSz="913831" latinLnBrk="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업무와 자원 </a:t>
                </a:r>
                <a:r>
                  <a:rPr lang="ko-KR" altLang="en-US" sz="1300" b="1" dirty="0" err="1" smtClean="0">
                    <a:latin typeface="Cambria" panose="02040503050406030204" pitchFamily="18" charset="0"/>
                    <a:ea typeface="맑은 고딕"/>
                    <a:cs typeface="Arials"/>
                  </a:rPr>
                  <a:t>이용량</a:t>
                </a: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 측정</a:t>
                </a:r>
                <a:r>
                  <a:rPr lang="en-US" altLang="ko-KR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, </a:t>
                </a:r>
                <a:r>
                  <a:rPr lang="ko-KR" altLang="en-US" sz="1300" b="1" dirty="0" smtClean="0">
                    <a:latin typeface="Cambria" panose="02040503050406030204" pitchFamily="18" charset="0"/>
                    <a:ea typeface="맑은 고딕"/>
                    <a:cs typeface="Arials"/>
                  </a:rPr>
                  <a:t>사용 현황 모니터링</a:t>
                </a:r>
                <a:endParaRPr lang="ko-KR" altLang="en-US" sz="1300" b="1" dirty="0">
                  <a:latin typeface="Cambria" panose="02040503050406030204" pitchFamily="18" charset="0"/>
                  <a:ea typeface="맑은 고딕"/>
                  <a:cs typeface="Arials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19619" y="1916830"/>
            <a:ext cx="2257117" cy="4608512"/>
            <a:chOff x="2216696" y="1916832"/>
            <a:chExt cx="2257117" cy="4879904"/>
          </a:xfrm>
          <a:noFill/>
        </p:grpSpPr>
        <p:sp>
          <p:nvSpPr>
            <p:cNvPr id="46" name="직사각형 45"/>
            <p:cNvSpPr/>
            <p:nvPr/>
          </p:nvSpPr>
          <p:spPr>
            <a:xfrm>
              <a:off x="2216696" y="1916832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Hypervisor</a:t>
              </a:r>
              <a:endParaRPr lang="ko-KR" altLang="en-US" sz="1300" b="1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216696" y="2296188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가상</a:t>
              </a:r>
              <a:r>
                <a:rPr lang="en-US" altLang="ko-KR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</a:t>
              </a:r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서버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16696" y="2675544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원격 관리 환경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216696" y="3054900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자원 관리 시스템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16696" y="3434256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SLA </a:t>
              </a:r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관리 시스템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216696" y="3813612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과금</a:t>
              </a:r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관리 시스템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16696" y="4192968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논리 네트워크 경계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16696" y="4572324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다중 장치 브로커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16696" y="4951680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자원 복제</a:t>
              </a:r>
              <a:r>
                <a:rPr lang="en-US" altLang="ko-KR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/</a:t>
              </a:r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클러스터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16696" y="5331036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클라우드 사용 모니터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16696" y="6089748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사용량당 </a:t>
              </a:r>
              <a:r>
                <a:rPr lang="ko-KR" altLang="en-US" sz="1300" b="1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과금</a:t>
              </a:r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모니터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16696" y="6469107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감시 모니터</a:t>
              </a:r>
              <a:endParaRPr lang="ko-KR" altLang="en-US" sz="1300" b="1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216696" y="5710392"/>
              <a:ext cx="2257117" cy="327629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자동화된 확장 </a:t>
              </a:r>
              <a:r>
                <a:rPr lang="ko-KR" altLang="en-US" sz="1300" b="1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리스너</a:t>
              </a:r>
              <a:endParaRPr lang="ko-KR" altLang="en-US" sz="1300" b="1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59" name="텍스트 개체 틀 21"/>
          <p:cNvSpPr txBox="1">
            <a:spLocks/>
          </p:cNvSpPr>
          <p:nvPr/>
        </p:nvSpPr>
        <p:spPr bwMode="auto">
          <a:xfrm>
            <a:off x="3224809" y="1413238"/>
            <a:ext cx="1512168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Cambria" panose="02040503050406030204" pitchFamily="18" charset="0"/>
              </a:rPr>
              <a:t>클라우드 특성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56064" y="2845810"/>
            <a:ext cx="1580912" cy="594487"/>
            <a:chOff x="3156064" y="2851148"/>
            <a:chExt cx="1580912" cy="594487"/>
          </a:xfrm>
        </p:grpSpPr>
        <p:sp>
          <p:nvSpPr>
            <p:cNvPr id="60" name="직사각형 59"/>
            <p:cNvSpPr/>
            <p:nvPr/>
          </p:nvSpPr>
          <p:spPr>
            <a:xfrm>
              <a:off x="3299466" y="2978005"/>
              <a:ext cx="1345881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어디서나 접근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31657" y="2919519"/>
              <a:ext cx="1505319" cy="526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3156064" y="2851148"/>
              <a:ext cx="288000" cy="288000"/>
            </a:xfrm>
            <a:prstGeom prst="ellipse">
              <a:avLst/>
            </a:prstGeom>
            <a:solidFill>
              <a:srgbClr val="9B1717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2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56064" y="3586127"/>
            <a:ext cx="1580912" cy="594487"/>
            <a:chOff x="3156064" y="3566907"/>
            <a:chExt cx="1580912" cy="594487"/>
          </a:xfrm>
        </p:grpSpPr>
        <p:sp>
          <p:nvSpPr>
            <p:cNvPr id="63" name="직사각형 62"/>
            <p:cNvSpPr/>
            <p:nvPr/>
          </p:nvSpPr>
          <p:spPr>
            <a:xfrm>
              <a:off x="3299466" y="3693764"/>
              <a:ext cx="1345881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자원 </a:t>
              </a:r>
              <a:r>
                <a:rPr lang="ko-KR" altLang="en-US" sz="1300" b="1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풀링</a:t>
              </a:r>
              <a:endParaRPr lang="ko-KR" altLang="en-US" sz="1300" b="1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31657" y="3635278"/>
              <a:ext cx="1505319" cy="526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3156064" y="3566907"/>
              <a:ext cx="288000" cy="288000"/>
            </a:xfrm>
            <a:prstGeom prst="ellipse">
              <a:avLst/>
            </a:prstGeom>
            <a:solidFill>
              <a:srgbClr val="9B1717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3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56064" y="4326444"/>
            <a:ext cx="1580912" cy="594487"/>
            <a:chOff x="3156064" y="4323022"/>
            <a:chExt cx="1580912" cy="594487"/>
          </a:xfrm>
        </p:grpSpPr>
        <p:sp>
          <p:nvSpPr>
            <p:cNvPr id="66" name="직사각형 65"/>
            <p:cNvSpPr/>
            <p:nvPr/>
          </p:nvSpPr>
          <p:spPr>
            <a:xfrm>
              <a:off x="3299466" y="4449879"/>
              <a:ext cx="1345881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탄력성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31657" y="4391393"/>
              <a:ext cx="1505319" cy="526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3156064" y="4323022"/>
              <a:ext cx="288000" cy="288000"/>
            </a:xfrm>
            <a:prstGeom prst="ellipse">
              <a:avLst/>
            </a:prstGeom>
            <a:solidFill>
              <a:srgbClr val="9B1717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4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56064" y="5066761"/>
            <a:ext cx="1580912" cy="1186912"/>
            <a:chOff x="3156064" y="5094124"/>
            <a:chExt cx="1580912" cy="1186912"/>
          </a:xfrm>
        </p:grpSpPr>
        <p:sp>
          <p:nvSpPr>
            <p:cNvPr id="69" name="직사각형 68"/>
            <p:cNvSpPr/>
            <p:nvPr/>
          </p:nvSpPr>
          <p:spPr>
            <a:xfrm>
              <a:off x="3299466" y="5220981"/>
              <a:ext cx="1345881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측정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31657" y="5162495"/>
              <a:ext cx="1505319" cy="526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3156064" y="5094124"/>
              <a:ext cx="288000" cy="288000"/>
            </a:xfrm>
            <a:prstGeom prst="ellipse">
              <a:avLst/>
            </a:prstGeom>
            <a:solidFill>
              <a:srgbClr val="9B1717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5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99466" y="5885036"/>
              <a:ext cx="1345881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복원력 등</a:t>
              </a:r>
            </a:p>
          </p:txBody>
        </p:sp>
      </p:grpSp>
      <p:cxnSp>
        <p:nvCxnSpPr>
          <p:cNvPr id="11" name="직선 연결선 10"/>
          <p:cNvCxnSpPr>
            <a:stCxn id="46" idx="3"/>
            <a:endCxn id="22" idx="1"/>
          </p:cNvCxnSpPr>
          <p:nvPr/>
        </p:nvCxnSpPr>
        <p:spPr>
          <a:xfrm>
            <a:off x="2576736" y="2071534"/>
            <a:ext cx="654921" cy="3653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47" idx="3"/>
            <a:endCxn id="22" idx="1"/>
          </p:cNvCxnSpPr>
          <p:nvPr/>
        </p:nvCxnSpPr>
        <p:spPr>
          <a:xfrm>
            <a:off x="2576736" y="2429792"/>
            <a:ext cx="654921" cy="71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8" idx="3"/>
            <a:endCxn id="22" idx="1"/>
          </p:cNvCxnSpPr>
          <p:nvPr/>
        </p:nvCxnSpPr>
        <p:spPr>
          <a:xfrm flipV="1">
            <a:off x="2576736" y="2436922"/>
            <a:ext cx="654921" cy="35112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9" idx="3"/>
            <a:endCxn id="22" idx="1"/>
          </p:cNvCxnSpPr>
          <p:nvPr/>
        </p:nvCxnSpPr>
        <p:spPr>
          <a:xfrm flipV="1">
            <a:off x="2576736" y="2436922"/>
            <a:ext cx="654921" cy="7093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0" idx="3"/>
            <a:endCxn id="22" idx="1"/>
          </p:cNvCxnSpPr>
          <p:nvPr/>
        </p:nvCxnSpPr>
        <p:spPr>
          <a:xfrm flipV="1">
            <a:off x="2576736" y="2436922"/>
            <a:ext cx="654921" cy="106764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1" idx="3"/>
            <a:endCxn id="22" idx="1"/>
          </p:cNvCxnSpPr>
          <p:nvPr/>
        </p:nvCxnSpPr>
        <p:spPr>
          <a:xfrm flipV="1">
            <a:off x="2576736" y="2436922"/>
            <a:ext cx="654921" cy="142590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2" idx="3"/>
            <a:endCxn id="61" idx="1"/>
          </p:cNvCxnSpPr>
          <p:nvPr/>
        </p:nvCxnSpPr>
        <p:spPr>
          <a:xfrm flipV="1">
            <a:off x="2576736" y="3177239"/>
            <a:ext cx="654921" cy="10438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53" idx="3"/>
            <a:endCxn id="61" idx="1"/>
          </p:cNvCxnSpPr>
          <p:nvPr/>
        </p:nvCxnSpPr>
        <p:spPr>
          <a:xfrm flipV="1">
            <a:off x="2576736" y="3177239"/>
            <a:ext cx="654921" cy="140210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46" idx="3"/>
            <a:endCxn id="64" idx="1"/>
          </p:cNvCxnSpPr>
          <p:nvPr/>
        </p:nvCxnSpPr>
        <p:spPr>
          <a:xfrm>
            <a:off x="2576736" y="2071534"/>
            <a:ext cx="654921" cy="184602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54" idx="3"/>
            <a:endCxn id="64" idx="1"/>
          </p:cNvCxnSpPr>
          <p:nvPr/>
        </p:nvCxnSpPr>
        <p:spPr>
          <a:xfrm flipV="1">
            <a:off x="2576736" y="3917556"/>
            <a:ext cx="654921" cy="10200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55" idx="3"/>
            <a:endCxn id="67" idx="1"/>
          </p:cNvCxnSpPr>
          <p:nvPr/>
        </p:nvCxnSpPr>
        <p:spPr>
          <a:xfrm flipV="1">
            <a:off x="2576736" y="4657873"/>
            <a:ext cx="654921" cy="6379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8" idx="3"/>
            <a:endCxn id="67" idx="1"/>
          </p:cNvCxnSpPr>
          <p:nvPr/>
        </p:nvCxnSpPr>
        <p:spPr>
          <a:xfrm flipV="1">
            <a:off x="2576736" y="4657873"/>
            <a:ext cx="654921" cy="9962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46" idx="3"/>
            <a:endCxn id="70" idx="1"/>
          </p:cNvCxnSpPr>
          <p:nvPr/>
        </p:nvCxnSpPr>
        <p:spPr>
          <a:xfrm>
            <a:off x="2576736" y="2071534"/>
            <a:ext cx="654921" cy="33266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55" idx="3"/>
            <a:endCxn id="70" idx="1"/>
          </p:cNvCxnSpPr>
          <p:nvPr/>
        </p:nvCxnSpPr>
        <p:spPr>
          <a:xfrm>
            <a:off x="2576736" y="5295860"/>
            <a:ext cx="654921" cy="1023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3"/>
            <a:endCxn id="70" idx="1"/>
          </p:cNvCxnSpPr>
          <p:nvPr/>
        </p:nvCxnSpPr>
        <p:spPr>
          <a:xfrm flipV="1">
            <a:off x="2576736" y="5398190"/>
            <a:ext cx="654921" cy="6141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46" idx="3"/>
            <a:endCxn id="80" idx="1"/>
          </p:cNvCxnSpPr>
          <p:nvPr/>
        </p:nvCxnSpPr>
        <p:spPr>
          <a:xfrm>
            <a:off x="2576736" y="2071534"/>
            <a:ext cx="722730" cy="398413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54" idx="3"/>
            <a:endCxn id="80" idx="1"/>
          </p:cNvCxnSpPr>
          <p:nvPr/>
        </p:nvCxnSpPr>
        <p:spPr>
          <a:xfrm>
            <a:off x="2576736" y="4937601"/>
            <a:ext cx="722730" cy="111807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49" idx="3"/>
            <a:endCxn id="80" idx="1"/>
          </p:cNvCxnSpPr>
          <p:nvPr/>
        </p:nvCxnSpPr>
        <p:spPr>
          <a:xfrm>
            <a:off x="2576736" y="3146309"/>
            <a:ext cx="722730" cy="290936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49" idx="3"/>
            <a:endCxn id="67" idx="1"/>
          </p:cNvCxnSpPr>
          <p:nvPr/>
        </p:nvCxnSpPr>
        <p:spPr>
          <a:xfrm>
            <a:off x="2576736" y="3146309"/>
            <a:ext cx="654921" cy="151156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57" idx="3"/>
            <a:endCxn id="70" idx="1"/>
          </p:cNvCxnSpPr>
          <p:nvPr/>
        </p:nvCxnSpPr>
        <p:spPr>
          <a:xfrm flipV="1">
            <a:off x="2576736" y="5398190"/>
            <a:ext cx="654921" cy="97244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33058" y="1833245"/>
            <a:ext cx="22436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140800" y="1833245"/>
            <a:ext cx="1812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097016" y="1833245"/>
            <a:ext cx="45359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NEXT </a:t>
            </a:r>
            <a:endParaRPr lang="ko-KR" altLang="en-US" dirty="0"/>
          </a:p>
        </p:txBody>
      </p:sp>
      <p:sp>
        <p:nvSpPr>
          <p:cNvPr id="4" name="텍스트 개체 틀 21"/>
          <p:cNvSpPr txBox="1">
            <a:spLocks/>
          </p:cNvSpPr>
          <p:nvPr/>
        </p:nvSpPr>
        <p:spPr bwMode="auto">
          <a:xfrm>
            <a:off x="273050" y="1109678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</a:pPr>
            <a:endParaRPr lang="en-US" altLang="ko-KR" sz="1500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"/>
            </a:pPr>
            <a:r>
              <a:rPr lang="ko-KR" altLang="en-US" sz="1500" dirty="0" smtClean="0">
                <a:latin typeface="Cambria" panose="02040503050406030204" pitchFamily="18" charset="0"/>
              </a:rPr>
              <a:t>당사 </a:t>
            </a:r>
            <a:r>
              <a:rPr lang="en-US" altLang="ko-KR" sz="1500" dirty="0" smtClean="0">
                <a:latin typeface="Cambria" panose="02040503050406030204" pitchFamily="18" charset="0"/>
              </a:rPr>
              <a:t>TO-BE </a:t>
            </a:r>
            <a:r>
              <a:rPr lang="ko-KR" altLang="en-US" sz="1500" dirty="0" smtClean="0">
                <a:latin typeface="Cambria" panose="02040503050406030204" pitchFamily="18" charset="0"/>
              </a:rPr>
              <a:t>클라우드 목표</a:t>
            </a:r>
            <a:r>
              <a:rPr lang="en-US" altLang="ko-KR" sz="1500" dirty="0" smtClean="0">
                <a:latin typeface="Cambria" panose="02040503050406030204" pitchFamily="18" charset="0"/>
              </a:rPr>
              <a:t>(Target)</a:t>
            </a:r>
            <a:r>
              <a:rPr lang="ko-KR" altLang="en-US" sz="1500" dirty="0" smtClean="0">
                <a:latin typeface="Cambria" panose="02040503050406030204" pitchFamily="18" charset="0"/>
              </a:rPr>
              <a:t> 아키텍처 수립 </a:t>
            </a:r>
            <a:endParaRPr lang="en-US" altLang="ko-KR" sz="1500" dirty="0" smtClean="0">
              <a:latin typeface="Cambria" panose="02040503050406030204" pitchFamily="18" charset="0"/>
            </a:endParaRPr>
          </a:p>
          <a:p>
            <a:pPr marL="627063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r>
              <a:rPr lang="ko-KR" altLang="en-US" sz="1500" b="0" dirty="0" smtClean="0">
                <a:latin typeface="Cambria" panose="02040503050406030204" pitchFamily="18" charset="0"/>
              </a:rPr>
              <a:t>단기 사업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(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관계사 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Infra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클라우드 전환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)</a:t>
            </a:r>
            <a:r>
              <a:rPr lang="ko-KR" altLang="en-US" sz="1500" b="0" dirty="0">
                <a:latin typeface="Cambria" panose="02040503050406030204" pitchFamily="18" charset="0"/>
              </a:rPr>
              <a:t>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목적의 </a:t>
            </a:r>
            <a:r>
              <a:rPr lang="ko-KR" altLang="en-US" sz="1500" b="0" dirty="0">
                <a:latin typeface="Cambria" panose="02040503050406030204" pitchFamily="18" charset="0"/>
              </a:rPr>
              <a:t>당사 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TO-BE 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클라우드 목표 아키텍처 수립</a:t>
            </a:r>
            <a:endParaRPr lang="en-US" altLang="ko-KR" sz="1500" b="0" dirty="0" smtClean="0">
              <a:latin typeface="Cambria" panose="02040503050406030204" pitchFamily="18" charset="0"/>
            </a:endParaRPr>
          </a:p>
          <a:p>
            <a:pPr marL="627063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r>
              <a:rPr lang="ko-KR" altLang="en-US" sz="1500" b="0" dirty="0" smtClean="0">
                <a:latin typeface="Cambria" panose="02040503050406030204" pitchFamily="18" charset="0"/>
              </a:rPr>
              <a:t>아키텍처 사전 검증 및 리스트 요소 도출</a:t>
            </a:r>
            <a:endParaRPr lang="en-US" altLang="ko-KR" sz="1500" b="0" dirty="0" smtClean="0">
              <a:latin typeface="Cambria" panose="02040503050406030204" pitchFamily="18" charset="0"/>
            </a:endParaRPr>
          </a:p>
          <a:p>
            <a:pPr marL="627063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r>
              <a:rPr lang="ko-KR" altLang="en-US" sz="1500" b="0" dirty="0" smtClean="0">
                <a:latin typeface="Cambria" panose="02040503050406030204" pitchFamily="18" charset="0"/>
              </a:rPr>
              <a:t>전환 옵션 별 기술 검토</a:t>
            </a:r>
            <a:endParaRPr lang="en-US" altLang="ko-KR" sz="1500" b="0" dirty="0" smtClean="0">
              <a:latin typeface="Cambria" panose="02040503050406030204" pitchFamily="18" charset="0"/>
            </a:endParaRPr>
          </a:p>
          <a:p>
            <a:pPr marL="341313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altLang="ko-KR" sz="1500" b="0" dirty="0">
                <a:latin typeface="Cambria" panose="02040503050406030204" pitchFamily="18" charset="0"/>
              </a:rPr>
              <a:t> 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      (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전환 옵션 고려사항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: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기존 </a:t>
            </a:r>
            <a:r>
              <a:rPr lang="en-US" altLang="ko-KR" sz="1500" b="0" dirty="0" err="1" smtClean="0">
                <a:latin typeface="Cambria" panose="02040503050406030204" pitchFamily="18" charset="0"/>
              </a:rPr>
              <a:t>Vmware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 ,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기타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, One Vendor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솔루션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, Multi Vendor </a:t>
            </a:r>
            <a:r>
              <a:rPr lang="ko-KR" altLang="en-US" sz="1500" b="0" dirty="0">
                <a:latin typeface="Cambria" panose="02040503050406030204" pitchFamily="18" charset="0"/>
              </a:rPr>
              <a:t>솔루션 </a:t>
            </a:r>
            <a:r>
              <a:rPr lang="ko-KR" altLang="en-US" sz="1500" b="0" dirty="0" smtClean="0">
                <a:latin typeface="Cambria" panose="02040503050406030204" pitchFamily="18" charset="0"/>
              </a:rPr>
              <a:t>조합</a:t>
            </a:r>
            <a:r>
              <a:rPr lang="en-US" altLang="ko-KR" sz="1500" b="0" dirty="0" smtClean="0">
                <a:latin typeface="Cambria" panose="02040503050406030204" pitchFamily="18" charset="0"/>
              </a:rPr>
              <a:t>) </a:t>
            </a:r>
          </a:p>
          <a:p>
            <a:pPr marL="627063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r>
              <a:rPr lang="ko-KR" altLang="en-US" sz="1500" b="0" dirty="0" smtClean="0">
                <a:latin typeface="Cambria" panose="02040503050406030204" pitchFamily="18" charset="0"/>
              </a:rPr>
              <a:t> 옵션 별 포트폴리오 </a:t>
            </a:r>
            <a:r>
              <a:rPr lang="ko-KR" altLang="en-US" sz="1500" b="0" dirty="0">
                <a:latin typeface="Cambria" panose="02040503050406030204" pitchFamily="18" charset="0"/>
              </a:rPr>
              <a:t>구성 </a:t>
            </a:r>
            <a:endParaRPr lang="en-US" altLang="ko-KR" sz="1500" b="0" dirty="0">
              <a:latin typeface="Cambria" panose="02040503050406030204" pitchFamily="18" charset="0"/>
            </a:endParaRPr>
          </a:p>
          <a:p>
            <a:pPr marL="627063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endParaRPr lang="en-US" altLang="ko-KR" sz="1500" b="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endParaRPr lang="en-US" altLang="ko-KR" sz="1500" b="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endParaRPr lang="en-US" altLang="ko-KR" sz="1500" b="0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Tx/>
              <a:buChar char="-"/>
            </a:pPr>
            <a:endParaRPr lang="en-US" altLang="ko-KR" sz="1500" b="0" dirty="0" smtClean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sz="1500" dirty="0" smtClean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ko-KR" alt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08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[Backup] Generic </a:t>
            </a:r>
            <a:r>
              <a:rPr lang="en-US" altLang="ko-KR" dirty="0"/>
              <a:t>Reference Frameworks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http://www.slideshare.net/LawrenceWilkes/cloud-computing-reference-architectures-models-and-frameworks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72866" y="649873"/>
            <a:ext cx="9360083" cy="594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17089" y="64987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Framework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2843" y="1073046"/>
            <a:ext cx="5802746" cy="1851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65168" y="1073046"/>
            <a:ext cx="2901373" cy="1851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65168" y="3068960"/>
            <a:ext cx="2901373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1428" y="3068960"/>
            <a:ext cx="5794161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68398" y="1073046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Model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980035" y="1073046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Process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68398" y="3068960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Architecture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80035" y="3068960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Organization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4942" y="1390198"/>
            <a:ext cx="2329866" cy="38516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Principles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58860" y="1390198"/>
            <a:ext cx="2329866" cy="38516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Concepts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4942" y="190681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Meta Model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58860" y="190681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Life Cycle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94942" y="242343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Maturity Model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58860" y="242343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Capability Model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50921" y="1390198"/>
            <a:ext cx="2329866" cy="38516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Activities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50921" y="190681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Sequence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50921" y="3643494"/>
            <a:ext cx="2329866" cy="38516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Role &amp; Responsibilities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50921" y="4160113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Skills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9270" y="3429000"/>
            <a:ext cx="2323381" cy="2815071"/>
            <a:chOff x="584623" y="3561983"/>
            <a:chExt cx="2627680" cy="2815071"/>
          </a:xfrm>
        </p:grpSpPr>
        <p:sp>
          <p:nvSpPr>
            <p:cNvPr id="80" name="직사각형 79"/>
            <p:cNvSpPr/>
            <p:nvPr/>
          </p:nvSpPr>
          <p:spPr>
            <a:xfrm>
              <a:off x="725607" y="3874061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5607" y="4377913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Specification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25607" y="4881765"/>
              <a:ext cx="2329866" cy="385168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Implementation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25607" y="5385617"/>
              <a:ext cx="2329866" cy="385168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Deployment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25607" y="5889469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Technology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4623" y="3561983"/>
              <a:ext cx="2627680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62645" y="3562011"/>
              <a:ext cx="18716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Views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3179298" y="3429000"/>
            <a:ext cx="3041786" cy="28150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4373" y="3429028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Best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Priactice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96816" y="3751999"/>
            <a:ext cx="2773360" cy="2389658"/>
            <a:chOff x="3500534" y="3884982"/>
            <a:chExt cx="2773360" cy="2389658"/>
          </a:xfrm>
        </p:grpSpPr>
        <p:sp>
          <p:nvSpPr>
            <p:cNvPr id="89" name="직사각형 88"/>
            <p:cNvSpPr/>
            <p:nvPr/>
          </p:nvSpPr>
          <p:spPr>
            <a:xfrm rot="5400000">
              <a:off x="2498290" y="4887226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Policy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5400000">
              <a:off x="2975928" y="4887227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Models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5400000">
              <a:off x="3453566" y="4887227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Deliverables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5400000">
              <a:off x="3931204" y="4887228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Techniques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5400000">
              <a:off x="4408842" y="4887228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Patterns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4886482" y="4887229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Standards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197592" y="312164"/>
            <a:ext cx="347696" cy="132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05593" y="1340767"/>
            <a:ext cx="2448271" cy="503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2786" y="1340768"/>
            <a:ext cx="2448271" cy="503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7192" y="226838"/>
            <a:ext cx="204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Computing Mapping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681192" y="1074486"/>
            <a:ext cx="2448271" cy="770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81192" y="3068960"/>
            <a:ext cx="2448271" cy="1057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96816" y="3717032"/>
            <a:ext cx="2773360" cy="385168"/>
          </a:xfrm>
          <a:prstGeom prst="rect">
            <a:avLst/>
          </a:prstGeom>
          <a:solidFill>
            <a:srgbClr val="C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Layered Architecture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6815" y="3658052"/>
            <a:ext cx="2773361" cy="503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8523" y="4717491"/>
            <a:ext cx="2204503" cy="977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 bwMode="auto">
          <a:xfrm>
            <a:off x="5105686" y="721583"/>
            <a:ext cx="4527263" cy="57317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[Backup] Cloud Computing with 4+1 View Model Approach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http://www.slideshare.net/LawrenceWilkes/cloud-computing-reference-architectures-models-and-frameworks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7592" y="312164"/>
            <a:ext cx="347696" cy="132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7192" y="226838"/>
            <a:ext cx="204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Computing Mapping</a:t>
            </a:r>
            <a:endParaRPr lang="ko-KR" altLang="en-US" sz="1200" dirty="0">
              <a:latin typeface="Cambria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2480" y="764705"/>
            <a:ext cx="4254928" cy="5832943"/>
            <a:chOff x="272866" y="721583"/>
            <a:chExt cx="4680421" cy="5847422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272867" y="3789039"/>
              <a:ext cx="4680420" cy="2779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200" b="1" dirty="0">
                <a:latin typeface="Cambria" pitchFamily="18" charset="0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272867" y="721583"/>
              <a:ext cx="4680420" cy="23473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200" b="1" dirty="0">
                <a:latin typeface="Cambria" pitchFamily="18" charset="0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2866" y="3872081"/>
              <a:ext cx="4680420" cy="2645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ko-KR" altLang="en-US" sz="1200" b="1" dirty="0">
                  <a:latin typeface="Cambria" pitchFamily="18" charset="0"/>
                  <a:ea typeface="맑은 고딕" pitchFamily="50" charset="-127"/>
                </a:rPr>
                <a:t>클라우드 컴퓨팅 관점 접근</a:t>
              </a:r>
              <a:endParaRPr lang="ko-KR" altLang="en-US" sz="1200" b="1" baseline="30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5580" y="1196752"/>
              <a:ext cx="186715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itchFamily="18" charset="0"/>
                  <a:ea typeface="맑은 고딕" pitchFamily="50" charset="-127"/>
                </a:rPr>
                <a:t>Logical View</a:t>
              </a:r>
              <a:endPara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5580" y="2180471"/>
              <a:ext cx="1867158" cy="744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Deployment View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02785" y="1201642"/>
              <a:ext cx="1930952" cy="787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Process View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702785" y="2180471"/>
              <a:ext cx="1930952" cy="744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Implementation View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55580" y="5203002"/>
              <a:ext cx="1867158" cy="744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Deployment View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702785" y="5203002"/>
              <a:ext cx="1930952" cy="744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Implementation View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5580" y="4228431"/>
              <a:ext cx="186715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itchFamily="18" charset="0"/>
                  <a:ea typeface="맑은 고딕" pitchFamily="50" charset="-127"/>
                </a:rPr>
                <a:t>User View</a:t>
              </a:r>
              <a:endPara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702785" y="4233322"/>
              <a:ext cx="1930952" cy="787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Functional View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72866" y="721583"/>
              <a:ext cx="4680420" cy="2645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4+1 View Architecture Model</a:t>
              </a:r>
              <a:endParaRPr lang="ko-KR" altLang="en-US" sz="1200" b="1" baseline="30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00672" y="1700808"/>
              <a:ext cx="1152128" cy="6480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itchFamily="18" charset="0"/>
                  <a:ea typeface="맑은 고딕" pitchFamily="50" charset="-127"/>
                </a:rPr>
                <a:t>Use-case 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View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5400000">
              <a:off x="2366228" y="3038785"/>
              <a:ext cx="422066" cy="73111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55580" y="6104580"/>
              <a:ext cx="1867158" cy="277687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solidFill>
                <a:srgbClr val="C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배포 모델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34682" y="6104580"/>
              <a:ext cx="1867158" cy="277687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solidFill>
                <a:srgbClr val="C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서비스 모델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11" name="오른쪽 화살표 110"/>
          <p:cNvSpPr/>
          <p:nvPr/>
        </p:nvSpPr>
        <p:spPr>
          <a:xfrm>
            <a:off x="4531220" y="4927095"/>
            <a:ext cx="422066" cy="73111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463737" y="5846914"/>
            <a:ext cx="1543105" cy="3960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itchFamily="18" charset="0"/>
                <a:ea typeface="맑은 고딕" pitchFamily="50" charset="-127"/>
              </a:rPr>
              <a:t>User View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821668" y="5849358"/>
            <a:ext cx="1595828" cy="3935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Functional View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05686" y="721583"/>
            <a:ext cx="4527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사용자</a:t>
            </a:r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itchFamily="18" charset="0"/>
                <a:ea typeface="맑은 고딕" pitchFamily="50" charset="-127"/>
              </a:rPr>
              <a:t>관점에서 기능 관점으로의 접근</a:t>
            </a:r>
            <a:endParaRPr lang="ko-KR" altLang="en-US" sz="1200" b="1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22045" y="4355152"/>
            <a:ext cx="922248" cy="409620"/>
          </a:xfrm>
          <a:prstGeom prst="ellipse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600345" y="1980382"/>
            <a:ext cx="658148" cy="418613"/>
          </a:xfrm>
          <a:prstGeom prst="roundRect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itchFamily="18" charset="0"/>
                <a:ea typeface="맑은 고딕" pitchFamily="50" charset="-127"/>
              </a:rPr>
              <a:t>Role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470738" y="2708920"/>
            <a:ext cx="658148" cy="418613"/>
          </a:xfrm>
          <a:prstGeom prst="roundRect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itchFamily="18" charset="0"/>
                <a:ea typeface="맑은 고딕" pitchFamily="50" charset="-127"/>
              </a:rPr>
              <a:t>Role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6637570" y="1267427"/>
            <a:ext cx="804449" cy="412181"/>
          </a:xfrm>
          <a:prstGeom prst="flowChartDecision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순서도: 준비 11"/>
          <p:cNvSpPr/>
          <p:nvPr/>
        </p:nvSpPr>
        <p:spPr>
          <a:xfrm>
            <a:off x="5343708" y="3381250"/>
            <a:ext cx="886667" cy="413863"/>
          </a:xfrm>
          <a:prstGeom prst="flowChartPreparation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8" name="순서도: 준비 117"/>
          <p:cNvSpPr/>
          <p:nvPr/>
        </p:nvSpPr>
        <p:spPr>
          <a:xfrm>
            <a:off x="6178778" y="3650075"/>
            <a:ext cx="886667" cy="413863"/>
          </a:xfrm>
          <a:prstGeom prst="flowChartPreparation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600345" y="5082503"/>
            <a:ext cx="764457" cy="409620"/>
          </a:xfrm>
          <a:prstGeom prst="ellipse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223962" y="4559962"/>
            <a:ext cx="764457" cy="409620"/>
          </a:xfrm>
          <a:prstGeom prst="ellipse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241031" y="1196752"/>
            <a:ext cx="764457" cy="40962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ambria" pitchFamily="18" charset="0"/>
              </a:rPr>
              <a:t>Party</a:t>
            </a:r>
            <a:endParaRPr lang="ko-KR" altLang="en-US" sz="12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3935" y="1331937"/>
            <a:ext cx="457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Cambria" pitchFamily="18" charset="0"/>
              </a:rPr>
              <a:t>Aspect</a:t>
            </a:r>
            <a:endParaRPr lang="ko-KR" altLang="en-US" sz="1000" dirty="0">
              <a:latin typeface="Cambria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70602" y="3435616"/>
            <a:ext cx="815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Cambria" pitchFamily="18" charset="0"/>
              </a:rPr>
              <a:t>Sub-Role</a:t>
            </a:r>
            <a:endParaRPr lang="ko-KR" altLang="en-US" sz="1200" b="1" dirty="0">
              <a:latin typeface="Cambria" pitchFamily="18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240633" y="3718506"/>
            <a:ext cx="815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Cambria" pitchFamily="18" charset="0"/>
              </a:rPr>
              <a:t>Sub-Role</a:t>
            </a:r>
            <a:endParaRPr lang="ko-KR" altLang="en-US" sz="1200" b="1" dirty="0">
              <a:latin typeface="Cambria" pitchFamily="18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467128" y="4421462"/>
            <a:ext cx="599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Cambria" pitchFamily="18" charset="0"/>
              </a:rPr>
              <a:t>Activity</a:t>
            </a:r>
            <a:endParaRPr lang="ko-KR" altLang="en-US" sz="1200" b="1" dirty="0">
              <a:latin typeface="Cambria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673080" y="5154151"/>
            <a:ext cx="599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Cambria" pitchFamily="18" charset="0"/>
              </a:rPr>
              <a:t>Activity</a:t>
            </a:r>
            <a:endParaRPr lang="ko-KR" altLang="en-US" sz="1200" b="1" dirty="0">
              <a:latin typeface="Cambria" pitchFamily="18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22161" y="4626272"/>
            <a:ext cx="599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Cambria" pitchFamily="18" charset="0"/>
              </a:rPr>
              <a:t>Activity</a:t>
            </a:r>
            <a:endParaRPr lang="ko-KR" altLang="en-US" sz="1200" b="1" dirty="0">
              <a:latin typeface="Cambria" pitchFamily="18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617296" y="2665016"/>
            <a:ext cx="1010125" cy="908000"/>
          </a:xfrm>
          <a:prstGeom prst="roundRect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en-US" altLang="ko-KR" sz="1200" b="1" dirty="0">
              <a:solidFill>
                <a:schemeClr val="tx1"/>
              </a:solidFill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617296" y="3645643"/>
            <a:ext cx="1010125" cy="908000"/>
          </a:xfrm>
          <a:prstGeom prst="roundRect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itchFamily="18" charset="0"/>
                <a:ea typeface="맑은 고딕" pitchFamily="50" charset="-127"/>
              </a:rPr>
              <a:t>Layer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617296" y="4626271"/>
            <a:ext cx="1010125" cy="976925"/>
          </a:xfrm>
          <a:prstGeom prst="roundRect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itchFamily="18" charset="0"/>
                <a:ea typeface="맑은 고딕" pitchFamily="50" charset="-127"/>
              </a:rPr>
              <a:t>Layer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8684716" y="2665016"/>
            <a:ext cx="863526" cy="2938180"/>
          </a:xfrm>
          <a:prstGeom prst="roundRect">
            <a:avLst/>
          </a:prstGeom>
          <a:solidFill>
            <a:srgbClr val="C00000">
              <a:alpha val="40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en-US" altLang="ko-KR" sz="1200" b="1" dirty="0">
              <a:solidFill>
                <a:schemeClr val="tx1"/>
              </a:solidFill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659646" y="3381250"/>
            <a:ext cx="879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Multi-</a:t>
            </a:r>
          </a:p>
          <a:p>
            <a:pPr algn="ctr" defTabSz="861695"/>
            <a:r>
              <a:rPr lang="en-US" altLang="ko-KR" sz="1200" b="1" dirty="0" smtClean="0">
                <a:latin typeface="Cambria" pitchFamily="18" charset="0"/>
                <a:ea typeface="맑은 고딕" pitchFamily="50" charset="-127"/>
              </a:rPr>
              <a:t>Layer</a:t>
            </a:r>
            <a:endParaRPr lang="en-US" altLang="ko-KR" sz="1200" b="1" dirty="0">
              <a:latin typeface="Cambria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latin typeface="Cambria" pitchFamily="18" charset="0"/>
                <a:ea typeface="맑은 고딕" pitchFamily="50" charset="-127"/>
              </a:rPr>
              <a:t>Functions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61312" y="2996952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842516" y="3116710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Com-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ponnet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761312" y="3976977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42516" y="4096735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Com-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ponnet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761312" y="5009559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842516" y="5129317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Com-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ponnet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750572" y="4134106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831776" y="4253864"/>
            <a:ext cx="648072" cy="3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Com-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ponnet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21" idx="4"/>
          </p:cNvCxnSpPr>
          <p:nvPr/>
        </p:nvCxnSpPr>
        <p:spPr>
          <a:xfrm>
            <a:off x="5623260" y="1606372"/>
            <a:ext cx="316007" cy="374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5463737" y="1606372"/>
            <a:ext cx="136608" cy="11025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5" idx="2"/>
            <a:endCxn id="14" idx="0"/>
          </p:cNvCxnSpPr>
          <p:nvPr/>
        </p:nvCxnSpPr>
        <p:spPr>
          <a:xfrm flipH="1">
            <a:off x="5778150" y="3127533"/>
            <a:ext cx="21662" cy="3080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15" idx="2"/>
            <a:endCxn id="118" idx="0"/>
          </p:cNvCxnSpPr>
          <p:nvPr/>
        </p:nvCxnSpPr>
        <p:spPr>
          <a:xfrm>
            <a:off x="5799812" y="3127533"/>
            <a:ext cx="822300" cy="5225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2" idx="2"/>
            <a:endCxn id="10" idx="0"/>
          </p:cNvCxnSpPr>
          <p:nvPr/>
        </p:nvCxnSpPr>
        <p:spPr>
          <a:xfrm flipH="1">
            <a:off x="5783169" y="3795113"/>
            <a:ext cx="3873" cy="560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18" idx="2"/>
            <a:endCxn id="119" idx="0"/>
          </p:cNvCxnSpPr>
          <p:nvPr/>
        </p:nvCxnSpPr>
        <p:spPr>
          <a:xfrm flipH="1">
            <a:off x="5982574" y="4063938"/>
            <a:ext cx="639538" cy="10185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endCxn id="120" idx="0"/>
          </p:cNvCxnSpPr>
          <p:nvPr/>
        </p:nvCxnSpPr>
        <p:spPr>
          <a:xfrm flipH="1">
            <a:off x="6606191" y="4075132"/>
            <a:ext cx="41989" cy="4848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5532041" y="3795113"/>
            <a:ext cx="141039" cy="1334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6099359" y="1578158"/>
            <a:ext cx="704577" cy="4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endCxn id="115" idx="3"/>
          </p:cNvCxnSpPr>
          <p:nvPr/>
        </p:nvCxnSpPr>
        <p:spPr>
          <a:xfrm flipH="1">
            <a:off x="6128886" y="1677047"/>
            <a:ext cx="793176" cy="12411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1" idx="2"/>
          </p:cNvCxnSpPr>
          <p:nvPr/>
        </p:nvCxnSpPr>
        <p:spPr>
          <a:xfrm flipH="1">
            <a:off x="6803935" y="1679608"/>
            <a:ext cx="235860" cy="1970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7369317" y="1578158"/>
            <a:ext cx="1040067" cy="11307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7197592" y="1578158"/>
            <a:ext cx="419704" cy="22788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오른쪽 화살표 154"/>
          <p:cNvSpPr/>
          <p:nvPr/>
        </p:nvSpPr>
        <p:spPr>
          <a:xfrm>
            <a:off x="7197592" y="5658208"/>
            <a:ext cx="422066" cy="7311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41032" y="1930074"/>
            <a:ext cx="1903902" cy="2213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88066" y="4293096"/>
            <a:ext cx="2073221" cy="1248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473280" y="2252964"/>
            <a:ext cx="2160241" cy="3405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72" name="직선 화살표 연결선 71"/>
          <p:cNvCxnSpPr>
            <a:stCxn id="107" idx="3"/>
          </p:cNvCxnSpPr>
          <p:nvPr/>
        </p:nvCxnSpPr>
        <p:spPr>
          <a:xfrm flipV="1">
            <a:off x="2226909" y="2331590"/>
            <a:ext cx="3302155" cy="232634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08" idx="3"/>
          </p:cNvCxnSpPr>
          <p:nvPr/>
        </p:nvCxnSpPr>
        <p:spPr>
          <a:xfrm flipV="1">
            <a:off x="4236908" y="3789602"/>
            <a:ext cx="3205111" cy="8707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02" idx="2"/>
            <a:endCxn id="86" idx="0"/>
          </p:cNvCxnSpPr>
          <p:nvPr/>
        </p:nvCxnSpPr>
        <p:spPr>
          <a:xfrm>
            <a:off x="1378201" y="5977657"/>
            <a:ext cx="0" cy="15671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04" idx="2"/>
            <a:endCxn id="94" idx="0"/>
          </p:cNvCxnSpPr>
          <p:nvPr/>
        </p:nvCxnSpPr>
        <p:spPr>
          <a:xfrm flipH="1">
            <a:off x="3359202" y="5977657"/>
            <a:ext cx="1" cy="15671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34266" y="2667568"/>
            <a:ext cx="576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itchFamily="18" charset="0"/>
                <a:ea typeface="맑은 고딕" pitchFamily="50" charset="-127"/>
              </a:rPr>
              <a:t>Layer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834266" y="3651332"/>
            <a:ext cx="576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itchFamily="18" charset="0"/>
                <a:ea typeface="맑은 고딕" pitchFamily="50" charset="-127"/>
              </a:rPr>
              <a:t>Layer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834266" y="4660374"/>
            <a:ext cx="576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itchFamily="18" charset="0"/>
                <a:ea typeface="맑은 고딕" pitchFamily="50" charset="-127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952108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[Backup] NIST Cloud Definition Framework</a:t>
            </a:r>
            <a:endParaRPr lang="ko-KR" altLang="en-US" dirty="0"/>
          </a:p>
        </p:txBody>
      </p:sp>
      <p:sp>
        <p:nvSpPr>
          <p:cNvPr id="143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미국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표준 기술 연구소</a:t>
            </a:r>
            <a:r>
              <a:rPr lang="en-US" altLang="ko-KR" sz="1500" dirty="0" smtClean="0">
                <a:latin typeface="Cambria" panose="02040503050406030204" pitchFamily="18" charset="0"/>
              </a:rPr>
              <a:t>(NIST)</a:t>
            </a:r>
            <a:r>
              <a:rPr lang="ko-KR" altLang="en-US" sz="1500" dirty="0" smtClean="0">
                <a:latin typeface="Cambria" panose="02040503050406030204" pitchFamily="18" charset="0"/>
              </a:rPr>
              <a:t>에 의한 클라우드 프레임워크는  </a:t>
            </a:r>
            <a:r>
              <a:rPr lang="en-US" altLang="ko-KR" sz="1500" dirty="0" smtClean="0">
                <a:latin typeface="Cambria" panose="02040503050406030204" pitchFamily="18" charset="0"/>
              </a:rPr>
              <a:t>2</a:t>
            </a:r>
            <a:r>
              <a:rPr lang="ko-KR" altLang="en-US" sz="1500" dirty="0" smtClean="0">
                <a:latin typeface="Cambria" panose="02040503050406030204" pitchFamily="18" charset="0"/>
              </a:rPr>
              <a:t>개의 모델</a:t>
            </a:r>
            <a:r>
              <a:rPr lang="en-US" altLang="ko-KR" sz="1500" dirty="0" smtClean="0">
                <a:latin typeface="Cambria" panose="02040503050406030204" pitchFamily="18" charset="0"/>
              </a:rPr>
              <a:t>(</a:t>
            </a:r>
            <a:r>
              <a:rPr lang="ko-KR" altLang="en-US" sz="1500" dirty="0" smtClean="0">
                <a:latin typeface="Cambria" panose="02040503050406030204" pitchFamily="18" charset="0"/>
              </a:rPr>
              <a:t>배포모델과 서비스 모델</a:t>
            </a:r>
            <a:r>
              <a:rPr lang="en-US" altLang="ko-KR" sz="1500" dirty="0" smtClean="0">
                <a:latin typeface="Cambria" panose="02040503050406030204" pitchFamily="18" charset="0"/>
              </a:rPr>
              <a:t>)</a:t>
            </a:r>
            <a:r>
              <a:rPr lang="ko-KR" altLang="en-US" sz="1500" dirty="0" smtClean="0">
                <a:latin typeface="Cambria" panose="02040503050406030204" pitchFamily="18" charset="0"/>
              </a:rPr>
              <a:t>과 </a:t>
            </a:r>
            <a:r>
              <a:rPr lang="en-US" altLang="ko-KR" sz="1500" dirty="0" smtClean="0">
                <a:latin typeface="Cambria" panose="02040503050406030204" pitchFamily="18" charset="0"/>
              </a:rPr>
              <a:t>2</a:t>
            </a:r>
            <a:r>
              <a:rPr lang="ko-KR" altLang="en-US" sz="1500" dirty="0" smtClean="0">
                <a:latin typeface="Cambria" panose="02040503050406030204" pitchFamily="18" charset="0"/>
              </a:rPr>
              <a:t>개의 기능</a:t>
            </a:r>
            <a:r>
              <a:rPr lang="en-US" altLang="ko-KR" sz="1500" dirty="0" smtClean="0">
                <a:latin typeface="Cambria" panose="02040503050406030204" pitchFamily="18" charset="0"/>
              </a:rPr>
              <a:t>(</a:t>
            </a:r>
            <a:r>
              <a:rPr lang="ko-KR" altLang="en-US" sz="1500" dirty="0" smtClean="0">
                <a:latin typeface="Cambria" panose="02040503050406030204" pitchFamily="18" charset="0"/>
              </a:rPr>
              <a:t>필수 기능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공</a:t>
            </a:r>
            <a:r>
              <a:rPr lang="ko-KR" altLang="en-US" sz="1500" dirty="0">
                <a:latin typeface="Cambria" panose="02040503050406030204" pitchFamily="18" charset="0"/>
              </a:rPr>
              <a:t>통</a:t>
            </a:r>
            <a:r>
              <a:rPr lang="ko-KR" altLang="en-US" sz="1500" dirty="0" smtClean="0">
                <a:latin typeface="Cambria" panose="02040503050406030204" pitchFamily="18" charset="0"/>
              </a:rPr>
              <a:t> 기능</a:t>
            </a:r>
            <a:r>
              <a:rPr lang="en-US" altLang="ko-KR" sz="1500" dirty="0" smtClean="0">
                <a:latin typeface="Cambria" panose="02040503050406030204" pitchFamily="18" charset="0"/>
              </a:rPr>
              <a:t>)</a:t>
            </a:r>
            <a:r>
              <a:rPr lang="ko-KR" altLang="en-US" sz="1500" dirty="0" smtClean="0">
                <a:latin typeface="Cambria" panose="02040503050406030204" pitchFamily="18" charset="0"/>
              </a:rPr>
              <a:t>을 정의함</a:t>
            </a:r>
            <a:r>
              <a:rPr lang="en-US" altLang="ko-KR" sz="1500" dirty="0" smtClean="0">
                <a:latin typeface="Cambria" panose="02040503050406030204" pitchFamily="18" charset="0"/>
              </a:rPr>
              <a:t>.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144" name="텍스트 개체 틀 21"/>
          <p:cNvSpPr txBox="1">
            <a:spLocks/>
          </p:cNvSpPr>
          <p:nvPr/>
        </p:nvSpPr>
        <p:spPr bwMode="auto">
          <a:xfrm>
            <a:off x="281786" y="1413238"/>
            <a:ext cx="9351164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 smtClean="0">
                <a:latin typeface="Cambria" panose="02040503050406030204" pitchFamily="18" charset="0"/>
              </a:rPr>
              <a:t>NIST </a:t>
            </a:r>
            <a:r>
              <a:rPr lang="ko-KR" altLang="en-US" dirty="0" smtClean="0">
                <a:latin typeface="Cambria" panose="02040503050406030204" pitchFamily="18" charset="0"/>
              </a:rPr>
              <a:t>클라우드 정의 프레임워크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52800" y="1942494"/>
            <a:ext cx="5328592" cy="431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Hybrid</a:t>
            </a:r>
            <a:r>
              <a:rPr kumimoji="1" lang="ko-KR" altLang="en-US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Clouds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00672" y="2492896"/>
            <a:ext cx="2160240" cy="431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Private Cloud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9827" y="2134597"/>
            <a:ext cx="1109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8353425" algn="r"/>
              </a:tabLst>
              <a:defRPr/>
            </a:pPr>
            <a:r>
              <a:rPr kumimoji="1" lang="ko-KR" altLang="en-US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배포모델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(4)</a:t>
            </a:r>
            <a:endParaRPr kumimoji="1" lang="en-US" altLang="ko-KR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92960" y="2492896"/>
            <a:ext cx="2160240" cy="431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Community Cloud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13240" y="2492896"/>
            <a:ext cx="2160240" cy="431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Public Cloud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8505" y="3140968"/>
            <a:ext cx="1152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8353425" algn="r"/>
              </a:tabLst>
              <a:defRPr/>
            </a:pPr>
            <a:r>
              <a:rPr kumimoji="1" lang="ko-KR" altLang="en-US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서비스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kumimoji="1" lang="ko-KR" altLang="en-US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모델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(3)</a:t>
            </a:r>
            <a:endParaRPr kumimoji="1" lang="en-US" altLang="ko-KR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00672" y="3189120"/>
            <a:ext cx="2160240" cy="5909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Software as a Service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(</a:t>
            </a:r>
            <a:r>
              <a:rPr kumimoji="1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SaaS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92960" y="3189120"/>
            <a:ext cx="2160240" cy="5909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Platform as a Service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(</a:t>
            </a:r>
            <a:r>
              <a:rPr kumimoji="1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PaaS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13240" y="3189120"/>
            <a:ext cx="2160240" cy="5909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Infrastructure as a Service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(</a:t>
            </a:r>
            <a:r>
              <a:rPr kumimoji="1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IaaS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509" y="4116531"/>
            <a:ext cx="1080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8353425" algn="r"/>
              </a:tabLst>
              <a:defRPr/>
            </a:pPr>
            <a:r>
              <a:rPr kumimoji="1" lang="ko-KR" altLang="en-US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필수 기능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(5)</a:t>
            </a:r>
            <a:endParaRPr kumimoji="1" lang="en-US" altLang="ko-KR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4509" y="5446965"/>
            <a:ext cx="108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8353425" algn="r"/>
              </a:tabLst>
              <a:defRPr/>
            </a:pPr>
            <a:r>
              <a:rPr kumimoji="1" lang="ko-KR" altLang="en-US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공통</a:t>
            </a:r>
            <a:endParaRPr kumimoji="1" lang="en-US" altLang="ko-KR" b="1" kern="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8353425" algn="r"/>
              </a:tabLst>
              <a:defRPr/>
            </a:pPr>
            <a:r>
              <a:rPr kumimoji="1" lang="ko-KR" altLang="en-US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기능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(8)</a:t>
            </a:r>
            <a:endParaRPr kumimoji="1" lang="en-US" altLang="ko-KR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00672" y="3970820"/>
            <a:ext cx="7272808" cy="287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On-Demand Self-Service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000672" y="4312001"/>
            <a:ext cx="3529457" cy="287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Broad Network Access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600712" y="4312001"/>
            <a:ext cx="3672768" cy="287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Rapid Elasticity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000672" y="4653182"/>
            <a:ext cx="3529457" cy="287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Resource Pooling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600712" y="4653182"/>
            <a:ext cx="3672768" cy="287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Measured Service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000672" y="5148771"/>
            <a:ext cx="3529457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Massive Scale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600712" y="5148771"/>
            <a:ext cx="3672768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Resilient Computing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000672" y="5489952"/>
            <a:ext cx="3529457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Homogeneity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600712" y="5489952"/>
            <a:ext cx="3672768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Geographic Distribution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000672" y="5824169"/>
            <a:ext cx="3529457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Virtualization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600712" y="5824169"/>
            <a:ext cx="3672768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Service Orientation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000672" y="6165350"/>
            <a:ext cx="3529457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Low Cost Software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600712" y="6165350"/>
            <a:ext cx="3672768" cy="28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27500" algn="l"/>
                <a:tab pos="8353425" algn="r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Advanced</a:t>
            </a:r>
            <a:r>
              <a:rPr kumimoji="1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rPr>
              <a:t> Security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4488" y="3068960"/>
            <a:ext cx="92884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44488" y="3872478"/>
            <a:ext cx="92884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4488" y="5024606"/>
            <a:ext cx="92884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3058" y="1833245"/>
            <a:ext cx="92884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HP </a:t>
            </a:r>
            <a:r>
              <a:rPr lang="en-US" altLang="ko-KR" dirty="0" smtClean="0"/>
              <a:t>Reference </a:t>
            </a:r>
            <a:r>
              <a:rPr lang="en-US" altLang="ko-KR" dirty="0"/>
              <a:t>Frameworks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http://www.slideshare.net/hpsoftwaresolutions/btot-tu16003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32520" y="836713"/>
            <a:ext cx="1368152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Portfolio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 rot="16200000">
            <a:off x="-272526" y="1382291"/>
            <a:ext cx="1368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Demand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184599" y="836713"/>
            <a:ext cx="5896272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8264798" y="836713"/>
            <a:ext cx="1368152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Catalog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32520" y="2420888"/>
            <a:ext cx="1368152" cy="41767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vert="vert270"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Governance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8264798" y="2420888"/>
            <a:ext cx="1368152" cy="41767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vert="vert270"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Management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184599" y="2420888"/>
            <a:ext cx="5896272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Integrated Service Delivery Architecture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184599" y="5013176"/>
            <a:ext cx="5896272" cy="15581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Resource and Foundation Layers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360712" y="1152301"/>
            <a:ext cx="1339203" cy="9980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Marketing &amp; Billing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44888" y="1152301"/>
            <a:ext cx="2376264" cy="9980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Request Layer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537176" y="1152301"/>
            <a:ext cx="1339203" cy="9980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Health &amp; SLAs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12840" y="836713"/>
            <a:ext cx="3024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Catalog and Portal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 rot="16200000">
            <a:off x="-272526" y="3542527"/>
            <a:ext cx="1368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Delivery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 rot="16200000">
            <a:off x="-272526" y="5774775"/>
            <a:ext cx="1368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Supply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470438" y="1621045"/>
            <a:ext cx="1152128" cy="44726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Usage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Consumption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031372" y="1621045"/>
            <a:ext cx="1152128" cy="44726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Request Mgmt.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78750" y="1621045"/>
            <a:ext cx="947534" cy="44726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Access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30713" y="1621045"/>
            <a:ext cx="1152128" cy="44726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Desk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360712" y="2766070"/>
            <a:ext cx="1339203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Charging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764673" y="2766070"/>
            <a:ext cx="1339203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Revenue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Settlement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168634" y="2766070"/>
            <a:ext cx="1339203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Order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572595" y="2766070"/>
            <a:ext cx="1339203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User</a:t>
            </a:r>
          </a:p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Mgm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360712" y="3800470"/>
            <a:ext cx="274316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Configuration and Activation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- Orchestration, Scheduling, Optimization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68634" y="3800470"/>
            <a:ext cx="274316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Delivery Assurance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-Availability, Performance, Continuity, Compliance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60712" y="5301208"/>
            <a:ext cx="274316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 Provisioning and Configuration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-integration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168634" y="5301208"/>
            <a:ext cx="274316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 Management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- allocation, utilization, policies,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moniroting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360712" y="6288712"/>
            <a:ext cx="5551086" cy="2826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Resources (Infrastructure, Platform, SW, Information or Business)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4110" y="704126"/>
            <a:ext cx="7721401" cy="1584176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184599" y="3751322"/>
            <a:ext cx="6080199" cy="28200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264798" y="2419680"/>
            <a:ext cx="1547695" cy="415168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631590" y="288032"/>
            <a:ext cx="260703" cy="1886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90427" y="252225"/>
            <a:ext cx="18421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Private Cloud for Enterprise</a:t>
            </a:r>
            <a:endParaRPr lang="en-US" altLang="ko-KR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5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[Backup] Generic </a:t>
            </a:r>
            <a:r>
              <a:rPr lang="en-US" altLang="ko-KR" dirty="0"/>
              <a:t>Reference Frameworks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http://www.slideshare.net/LawrenceWilkes/cloud-computing-reference-architectures-models-and-frameworks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72866" y="649873"/>
            <a:ext cx="9360083" cy="594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17089" y="64987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Framework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2843" y="1073046"/>
            <a:ext cx="5802746" cy="1851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65168" y="1073046"/>
            <a:ext cx="2901373" cy="1851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65168" y="3068960"/>
            <a:ext cx="2901373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1428" y="3068960"/>
            <a:ext cx="5794161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68398" y="1073046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Model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980035" y="1073046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Process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68398" y="3068960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Architecture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80035" y="3068960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Organization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4942" y="1390198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Principles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58860" y="1390198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Glossary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4942" y="190681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Meta Model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58860" y="190681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Life Cycle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94942" y="242343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Maturity Model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58860" y="242343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Capability Model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50921" y="1390198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Decomposition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50921" y="1906817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Sequence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50921" y="3643494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Role &amp; Responsibilities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50921" y="4160113"/>
            <a:ext cx="2329866" cy="38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Skills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9270" y="3429000"/>
            <a:ext cx="2323381" cy="2815071"/>
            <a:chOff x="584623" y="3561983"/>
            <a:chExt cx="2627680" cy="2815071"/>
          </a:xfrm>
        </p:grpSpPr>
        <p:sp>
          <p:nvSpPr>
            <p:cNvPr id="80" name="직사각형 79"/>
            <p:cNvSpPr/>
            <p:nvPr/>
          </p:nvSpPr>
          <p:spPr>
            <a:xfrm>
              <a:off x="725607" y="3874061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5607" y="4377913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Specificiation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25607" y="4881765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Implementation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25607" y="5385617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Deployment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25607" y="5889469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Technology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4623" y="3561983"/>
              <a:ext cx="2627680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62645" y="3562011"/>
              <a:ext cx="18716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Views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3179298" y="3429000"/>
            <a:ext cx="3041786" cy="28150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4373" y="3429028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Best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Priactice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96816" y="3751999"/>
            <a:ext cx="2773360" cy="2389658"/>
            <a:chOff x="3500534" y="3884982"/>
            <a:chExt cx="2773360" cy="2389658"/>
          </a:xfrm>
        </p:grpSpPr>
        <p:sp>
          <p:nvSpPr>
            <p:cNvPr id="89" name="직사각형 88"/>
            <p:cNvSpPr/>
            <p:nvPr/>
          </p:nvSpPr>
          <p:spPr>
            <a:xfrm rot="5400000">
              <a:off x="2498290" y="4887226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Policy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5400000">
              <a:off x="2975928" y="4887227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Models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5400000">
              <a:off x="3453566" y="4887227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Deliverables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5400000">
              <a:off x="3931204" y="4887228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Techniques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5400000">
              <a:off x="4408842" y="4887228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Patterns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4886482" y="4887229"/>
              <a:ext cx="2389655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Standards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16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Cloud </a:t>
            </a:r>
            <a:r>
              <a:rPr lang="en-US" altLang="ko-KR" dirty="0" smtClean="0"/>
              <a:t>Computing Elements Placed In Generic Reference Frameworks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http://www.slideshare.net/LawrenceWilkes/cloud-computing-reference-architectures-models-and-frameworks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72866" y="649873"/>
            <a:ext cx="9360083" cy="594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2867" y="649873"/>
            <a:ext cx="9360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Computing Reference Framework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2842" y="1073045"/>
            <a:ext cx="6898429" cy="2886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1428" y="4088104"/>
            <a:ext cx="6889843" cy="2365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68398" y="1073046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Reference Model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1428" y="4088105"/>
            <a:ext cx="6889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Computing Reference Architecture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9271" y="4363764"/>
            <a:ext cx="1569434" cy="1880307"/>
            <a:chOff x="584623" y="3561983"/>
            <a:chExt cx="2627680" cy="2815071"/>
          </a:xfrm>
        </p:grpSpPr>
        <p:sp>
          <p:nvSpPr>
            <p:cNvPr id="80" name="직사각형 79"/>
            <p:cNvSpPr/>
            <p:nvPr/>
          </p:nvSpPr>
          <p:spPr>
            <a:xfrm>
              <a:off x="725607" y="3874061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5607" y="4377913"/>
              <a:ext cx="2329866" cy="3851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Specificiation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25607" y="4881765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Implementation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25607" y="5385617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Deployment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25607" y="5889469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Technology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4623" y="3561983"/>
              <a:ext cx="2627680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62645" y="3562011"/>
              <a:ext cx="1871636" cy="414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Views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60711" y="4363764"/>
            <a:ext cx="1440161" cy="1880307"/>
            <a:chOff x="3179296" y="3429000"/>
            <a:chExt cx="2513267" cy="2815071"/>
          </a:xfrm>
        </p:grpSpPr>
        <p:sp>
          <p:nvSpPr>
            <p:cNvPr id="87" name="직사각형 86"/>
            <p:cNvSpPr/>
            <p:nvPr/>
          </p:nvSpPr>
          <p:spPr>
            <a:xfrm>
              <a:off x="3179299" y="3429000"/>
              <a:ext cx="2513263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179296" y="3429030"/>
              <a:ext cx="2513267" cy="411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Best Practice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96816" y="3751999"/>
              <a:ext cx="2295720" cy="2389657"/>
              <a:chOff x="3500534" y="3884982"/>
              <a:chExt cx="2295720" cy="2389657"/>
            </a:xfrm>
          </p:grpSpPr>
          <p:sp>
            <p:nvSpPr>
              <p:cNvPr id="89" name="직사각형 88"/>
              <p:cNvSpPr/>
              <p:nvPr/>
            </p:nvSpPr>
            <p:spPr>
              <a:xfrm rot="5400000">
                <a:off x="2498290" y="4887226"/>
                <a:ext cx="2389655" cy="3851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Policy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5400000">
                <a:off x="2975928" y="4887227"/>
                <a:ext cx="2389655" cy="3851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Deliverables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5400000">
                <a:off x="3453566" y="4887227"/>
                <a:ext cx="2389655" cy="3851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Techniques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5400000">
                <a:off x="3931204" y="4887228"/>
                <a:ext cx="2389655" cy="3851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Patterns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 rot="5400000">
                <a:off x="4408842" y="4887228"/>
                <a:ext cx="2389655" cy="3851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Standards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63" name="직사각형 62"/>
          <p:cNvSpPr/>
          <p:nvPr/>
        </p:nvSpPr>
        <p:spPr>
          <a:xfrm>
            <a:off x="7617296" y="1073046"/>
            <a:ext cx="1749245" cy="1851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17296" y="3068960"/>
            <a:ext cx="1749245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17296" y="1073046"/>
            <a:ext cx="1745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Process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17296" y="3068961"/>
            <a:ext cx="1749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Organization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38741" y="1717978"/>
            <a:ext cx="983235" cy="250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Consume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25417" y="1429859"/>
            <a:ext cx="1401924" cy="1407535"/>
            <a:chOff x="6215735" y="-908254"/>
            <a:chExt cx="1989137" cy="1407535"/>
          </a:xfrm>
        </p:grpSpPr>
        <p:sp>
          <p:nvSpPr>
            <p:cNvPr id="41" name="직사각형 40"/>
            <p:cNvSpPr/>
            <p:nvPr/>
          </p:nvSpPr>
          <p:spPr>
            <a:xfrm>
              <a:off x="6215735" y="-908254"/>
              <a:ext cx="1989136" cy="140753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15735" y="-908226"/>
              <a:ext cx="19891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Streams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8038741" y="1977877"/>
            <a:ext cx="983235" cy="250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Provide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38741" y="2247028"/>
            <a:ext cx="983235" cy="250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38741" y="2522167"/>
            <a:ext cx="983235" cy="250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Enable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25417" y="3421327"/>
            <a:ext cx="1401924" cy="1712623"/>
            <a:chOff x="7825417" y="3421327"/>
            <a:chExt cx="1401924" cy="1712623"/>
          </a:xfrm>
        </p:grpSpPr>
        <p:sp>
          <p:nvSpPr>
            <p:cNvPr id="47" name="직사각형 46"/>
            <p:cNvSpPr/>
            <p:nvPr/>
          </p:nvSpPr>
          <p:spPr>
            <a:xfrm>
              <a:off x="8038741" y="3709446"/>
              <a:ext cx="983235" cy="2505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 Consumer</a:t>
              </a:r>
              <a:endParaRPr lang="ko-KR" altLang="en-US" sz="10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7825417" y="3421327"/>
              <a:ext cx="1401924" cy="1712623"/>
              <a:chOff x="6215735" y="-908254"/>
              <a:chExt cx="1989137" cy="17126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215735" y="-908254"/>
                <a:ext cx="1989136" cy="1712623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215735" y="-908226"/>
                <a:ext cx="198913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861695"/>
                <a:r>
                  <a:rPr lang="en-US" altLang="ko-KR" sz="1200" b="1" dirty="0" smtClean="0">
                    <a:latin typeface="Cambria" panose="02040503050406030204" pitchFamily="18" charset="0"/>
                    <a:ea typeface="맑은 고딕" pitchFamily="50" charset="-127"/>
                  </a:rPr>
                  <a:t>Role(org.)</a:t>
                </a:r>
                <a:endParaRPr lang="ko-KR" altLang="en-US" sz="12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8038741" y="3969345"/>
              <a:ext cx="983235" cy="2505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 Provider</a:t>
              </a:r>
              <a:endParaRPr lang="ko-KR" altLang="en-US" sz="10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038741" y="4238496"/>
              <a:ext cx="983235" cy="2505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 Broker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038741" y="4513635"/>
              <a:ext cx="983235" cy="2505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 Auditor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038741" y="4800857"/>
              <a:ext cx="983235" cy="2505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 Carrier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864859" y="4363764"/>
            <a:ext cx="928466" cy="1880307"/>
            <a:chOff x="3179298" y="3429000"/>
            <a:chExt cx="1620293" cy="2815071"/>
          </a:xfrm>
        </p:grpSpPr>
        <p:sp>
          <p:nvSpPr>
            <p:cNvPr id="111" name="직사각형 110"/>
            <p:cNvSpPr/>
            <p:nvPr/>
          </p:nvSpPr>
          <p:spPr>
            <a:xfrm>
              <a:off x="3206691" y="3429000"/>
              <a:ext cx="1592898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179298" y="3429030"/>
              <a:ext cx="1620293" cy="69117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Architectures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3323411" y="3751999"/>
              <a:ext cx="1340445" cy="2389658"/>
              <a:chOff x="3527129" y="3884982"/>
              <a:chExt cx="1340445" cy="2389658"/>
            </a:xfrm>
          </p:grpSpPr>
          <p:sp>
            <p:nvSpPr>
              <p:cNvPr id="114" name="직사각형 113"/>
              <p:cNvSpPr/>
              <p:nvPr/>
            </p:nvSpPr>
            <p:spPr>
              <a:xfrm rot="5400000">
                <a:off x="2524885" y="4887226"/>
                <a:ext cx="2389656" cy="3851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Service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5400000">
                <a:off x="3002523" y="4887228"/>
                <a:ext cx="2389656" cy="3851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Software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5400000">
                <a:off x="3480162" y="4887227"/>
                <a:ext cx="2389656" cy="3851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2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Technology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4715547" y="4363764"/>
            <a:ext cx="1547442" cy="1880307"/>
            <a:chOff x="276129" y="3561983"/>
            <a:chExt cx="3448431" cy="2815071"/>
          </a:xfrm>
        </p:grpSpPr>
        <p:sp>
          <p:nvSpPr>
            <p:cNvPr id="120" name="직사각형 119"/>
            <p:cNvSpPr/>
            <p:nvPr/>
          </p:nvSpPr>
          <p:spPr>
            <a:xfrm>
              <a:off x="725607" y="3874061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…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25607" y="4377913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SaaS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5607" y="4881765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25607" y="5385617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IaaS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84623" y="3561983"/>
              <a:ext cx="2627680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76129" y="3562011"/>
              <a:ext cx="3448431" cy="414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Layers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962744" y="4363764"/>
            <a:ext cx="1654551" cy="1880307"/>
            <a:chOff x="293558" y="3561983"/>
            <a:chExt cx="3687120" cy="2815071"/>
          </a:xfrm>
        </p:grpSpPr>
        <p:sp>
          <p:nvSpPr>
            <p:cNvPr id="128" name="직사각형 127"/>
            <p:cNvSpPr/>
            <p:nvPr/>
          </p:nvSpPr>
          <p:spPr>
            <a:xfrm>
              <a:off x="725607" y="3874061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Client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25607" y="4377912"/>
              <a:ext cx="2329867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25607" y="4881763"/>
              <a:ext cx="2329867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Application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25607" y="5385615"/>
              <a:ext cx="2329867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Platform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25607" y="5889469"/>
              <a:ext cx="2329866" cy="38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Infrastructure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84623" y="3561983"/>
              <a:ext cx="2627680" cy="28150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93558" y="3562011"/>
              <a:ext cx="3687120" cy="414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Computing Layers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60512" y="1340768"/>
            <a:ext cx="6840759" cy="2282993"/>
            <a:chOff x="560512" y="1340768"/>
            <a:chExt cx="7520783" cy="2282993"/>
          </a:xfrm>
        </p:grpSpPr>
        <p:grpSp>
          <p:nvGrpSpPr>
            <p:cNvPr id="11" name="그룹 10"/>
            <p:cNvGrpSpPr/>
            <p:nvPr/>
          </p:nvGrpSpPr>
          <p:grpSpPr>
            <a:xfrm>
              <a:off x="560512" y="1340768"/>
              <a:ext cx="1401924" cy="1712623"/>
              <a:chOff x="560512" y="1340768"/>
              <a:chExt cx="1401924" cy="17126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40232" y="1628887"/>
                <a:ext cx="1243224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Self-Service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60512" y="1340768"/>
                <a:ext cx="1401924" cy="1712623"/>
                <a:chOff x="6215735" y="-908254"/>
                <a:chExt cx="1989137" cy="1712623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6215735" y="-908254"/>
                  <a:ext cx="1989136" cy="1712623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61695"/>
                  <a:endParaRPr lang="ko-KR" altLang="en-US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6215735" y="-908226"/>
                  <a:ext cx="198913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861695"/>
                  <a:r>
                    <a:rPr lang="en-US" altLang="ko-KR" sz="1200" b="1" dirty="0" smtClean="0">
                      <a:latin typeface="Cambria" panose="02040503050406030204" pitchFamily="18" charset="0"/>
                      <a:ea typeface="맑은 고딕" pitchFamily="50" charset="-127"/>
                    </a:rPr>
                    <a:t>Principles</a:t>
                  </a:r>
                  <a:endParaRPr lang="ko-KR" altLang="en-US" sz="1200" b="1" dirty="0"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0" name="직사각형 59"/>
              <p:cNvSpPr/>
              <p:nvPr/>
            </p:nvSpPr>
            <p:spPr>
              <a:xfrm>
                <a:off x="640232" y="1901740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Broad Network</a:t>
                </a:r>
                <a:endParaRPr lang="ko-KR" altLang="en-US" sz="1000" b="1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40232" y="2174593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Resource Pooling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40232" y="2447446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Rapid Elasticity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40232" y="2720298"/>
                <a:ext cx="1243224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Measured Service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2090227" y="1340768"/>
              <a:ext cx="1401924" cy="1712623"/>
              <a:chOff x="560512" y="1340768"/>
              <a:chExt cx="1401924" cy="1712623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640232" y="1628887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Level1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141" name="그룹 140"/>
              <p:cNvGrpSpPr/>
              <p:nvPr/>
            </p:nvGrpSpPr>
            <p:grpSpPr>
              <a:xfrm>
                <a:off x="560512" y="1340768"/>
                <a:ext cx="1401924" cy="1712623"/>
                <a:chOff x="6215735" y="-908254"/>
                <a:chExt cx="1989137" cy="1712623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6215735" y="-908254"/>
                  <a:ext cx="1989136" cy="1712623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61695"/>
                  <a:endParaRPr lang="ko-KR" altLang="en-US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6215735" y="-908226"/>
                  <a:ext cx="198913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861695"/>
                  <a:r>
                    <a:rPr lang="en-US" altLang="ko-KR" sz="1200" b="1" dirty="0" smtClean="0">
                      <a:latin typeface="Cambria" panose="02040503050406030204" pitchFamily="18" charset="0"/>
                      <a:ea typeface="맑은 고딕" pitchFamily="50" charset="-127"/>
                    </a:rPr>
                    <a:t>Maturity Model</a:t>
                  </a:r>
                  <a:endParaRPr lang="ko-KR" altLang="en-US" sz="1200" b="1" dirty="0"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42" name="직사각형 141"/>
              <p:cNvSpPr/>
              <p:nvPr/>
            </p:nvSpPr>
            <p:spPr>
              <a:xfrm>
                <a:off x="640232" y="1888786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Level2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40232" y="2157937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Level3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40232" y="2433076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Level4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619942" y="1340768"/>
              <a:ext cx="1401924" cy="2282993"/>
              <a:chOff x="560512" y="1340768"/>
              <a:chExt cx="1401924" cy="2282993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640232" y="1628887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Concepts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560512" y="1340768"/>
                <a:ext cx="1401924" cy="2282993"/>
                <a:chOff x="6215735" y="-908254"/>
                <a:chExt cx="1989137" cy="2282993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6215735" y="-908254"/>
                  <a:ext cx="1989135" cy="2282993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61695"/>
                  <a:endParaRPr lang="ko-KR" altLang="en-US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6215735" y="-908226"/>
                  <a:ext cx="198913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861695"/>
                  <a:r>
                    <a:rPr lang="en-US" altLang="ko-KR" sz="1200" b="1" dirty="0" smtClean="0">
                      <a:latin typeface="Cambria" panose="02040503050406030204" pitchFamily="18" charset="0"/>
                      <a:ea typeface="맑은 고딕" pitchFamily="50" charset="-127"/>
                    </a:rPr>
                    <a:t>Meta Model</a:t>
                  </a:r>
                  <a:endParaRPr lang="ko-KR" altLang="en-US" sz="1200" b="1" dirty="0"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640232" y="1906885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Packages</a:t>
                </a:r>
                <a:endParaRPr lang="ko-KR" altLang="en-US" sz="1000" b="1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640232" y="2184883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Business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640232" y="2462881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Specification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640232" y="2740879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Implementation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640232" y="3018877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Deployment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640232" y="3296874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Service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149657" y="1340768"/>
              <a:ext cx="1401924" cy="2282993"/>
              <a:chOff x="560512" y="1340768"/>
              <a:chExt cx="1401924" cy="2282993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640232" y="1628887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Planned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160" name="그룹 159"/>
              <p:cNvGrpSpPr/>
              <p:nvPr/>
            </p:nvGrpSpPr>
            <p:grpSpPr>
              <a:xfrm>
                <a:off x="560512" y="1340768"/>
                <a:ext cx="1401924" cy="2282993"/>
                <a:chOff x="6215735" y="-908254"/>
                <a:chExt cx="1989137" cy="2282993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6215735" y="-908254"/>
                  <a:ext cx="1989135" cy="2282993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61695"/>
                  <a:endParaRPr lang="ko-KR" altLang="en-US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6215735" y="-908226"/>
                  <a:ext cx="198913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861695"/>
                  <a:r>
                    <a:rPr lang="en-US" altLang="ko-KR" sz="1200" b="1" dirty="0" smtClean="0">
                      <a:latin typeface="Cambria" panose="02040503050406030204" pitchFamily="18" charset="0"/>
                      <a:ea typeface="맑은 고딕" pitchFamily="50" charset="-127"/>
                    </a:rPr>
                    <a:t>Lifecycle</a:t>
                  </a:r>
                  <a:endParaRPr lang="ko-KR" altLang="en-US" sz="1200" b="1" dirty="0"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61" name="직사각형 160"/>
              <p:cNvSpPr/>
              <p:nvPr/>
            </p:nvSpPr>
            <p:spPr>
              <a:xfrm>
                <a:off x="640232" y="1905383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Specified</a:t>
                </a:r>
                <a:endParaRPr lang="ko-KR" altLang="en-US" sz="1000" b="1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640232" y="2181879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Provisioned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640232" y="2458375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Certified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640232" y="2734871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Deployed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640232" y="3011367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Operational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640232" y="3287861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Retired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6679371" y="1340768"/>
              <a:ext cx="1401924" cy="1947093"/>
              <a:chOff x="560512" y="1340768"/>
              <a:chExt cx="1401924" cy="1947093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640232" y="1628887"/>
                <a:ext cx="1243224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Architecture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560512" y="1340768"/>
                <a:ext cx="1401924" cy="1947093"/>
                <a:chOff x="6215735" y="-908254"/>
                <a:chExt cx="1989137" cy="1947093"/>
              </a:xfrm>
            </p:grpSpPr>
            <p:sp>
              <p:nvSpPr>
                <p:cNvPr id="174" name="직사각형 173"/>
                <p:cNvSpPr/>
                <p:nvPr/>
              </p:nvSpPr>
              <p:spPr>
                <a:xfrm>
                  <a:off x="6215735" y="-908254"/>
                  <a:ext cx="1989135" cy="1947093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61695"/>
                  <a:endParaRPr lang="ko-KR" altLang="en-US" sz="12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6215735" y="-908226"/>
                  <a:ext cx="198913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861695"/>
                  <a:r>
                    <a:rPr lang="en-US" altLang="ko-KR" sz="1200" b="1" dirty="0" smtClean="0">
                      <a:latin typeface="Cambria" panose="02040503050406030204" pitchFamily="18" charset="0"/>
                      <a:ea typeface="맑은 고딕" pitchFamily="50" charset="-127"/>
                    </a:rPr>
                    <a:t>Capability M.</a:t>
                  </a:r>
                  <a:endParaRPr lang="ko-KR" altLang="en-US" sz="1200" b="1" dirty="0">
                    <a:latin typeface="Cambria" panose="02040503050406030204" pitchFamily="18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70" name="직사각형 169"/>
              <p:cNvSpPr/>
              <p:nvPr/>
            </p:nvSpPr>
            <p:spPr>
              <a:xfrm>
                <a:off x="640232" y="1902500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Framework &amp; Process</a:t>
                </a:r>
                <a:endParaRPr lang="ko-KR" altLang="en-US" sz="1000" b="1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640232" y="2176113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Lifecycle Infra.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640232" y="2449726"/>
                <a:ext cx="1243225" cy="250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Operational Infra.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640232" y="2723339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Project &amp; Programs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640232" y="2996952"/>
                <a:ext cx="1243225" cy="250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Management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182" name="직사각형 181"/>
          <p:cNvSpPr/>
          <p:nvPr/>
        </p:nvSpPr>
        <p:spPr>
          <a:xfrm>
            <a:off x="7711241" y="5378009"/>
            <a:ext cx="562069" cy="2079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7617297" y="5683314"/>
            <a:ext cx="17455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기존 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Cloud Computing Reference Architecture 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에서 통상 커버하는 요소들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473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모서리가 둥근 직사각형 223"/>
          <p:cNvSpPr/>
          <p:nvPr/>
        </p:nvSpPr>
        <p:spPr bwMode="auto">
          <a:xfrm>
            <a:off x="180546" y="580780"/>
            <a:ext cx="9452404" cy="6016870"/>
          </a:xfrm>
          <a:prstGeom prst="roundRect">
            <a:avLst>
              <a:gd name="adj" fmla="val 34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IBM </a:t>
            </a:r>
            <a:r>
              <a:rPr lang="en-US" altLang="ko-KR" dirty="0" smtClean="0"/>
              <a:t>Cloud Computing Reference Architecture 4.0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52554" y="668312"/>
            <a:ext cx="1892134" cy="58329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16696" y="668312"/>
            <a:ext cx="5671560" cy="5316844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668312"/>
            <a:ext cx="5205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Provider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7944721" y="668312"/>
            <a:ext cx="1627839" cy="59293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944720" y="668312"/>
            <a:ext cx="1627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Creator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https://www.ibm.com/developerworks/rational/library/enterprise-architecture-cloud/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644573" y="1136936"/>
            <a:ext cx="4186175" cy="4787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644573" y="1114452"/>
            <a:ext cx="1847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Common Cloud Management Platform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88905" y="1665378"/>
            <a:ext cx="1594608" cy="3453848"/>
          </a:xfrm>
          <a:prstGeom prst="roundRect">
            <a:avLst>
              <a:gd name="adj" fmla="val 87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OSS-Operational Support Services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473280" y="1628800"/>
            <a:ext cx="308122" cy="3490426"/>
          </a:xfrm>
          <a:prstGeom prst="roundRect">
            <a:avLst>
              <a:gd name="adj" fmla="val 11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Development Portal &amp; API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 bwMode="auto">
          <a:xfrm>
            <a:off x="8110567" y="3070780"/>
            <a:ext cx="1296144" cy="33823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Creation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Tools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65191" y="3566346"/>
            <a:ext cx="1707489" cy="22865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Customer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In-House IT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98897" y="4446468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Applications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498897" y="4883231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Middleware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98897" y="5333426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498897" y="4018427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Business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Proccess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491260" y="4018426"/>
            <a:ext cx="464234" cy="16818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Management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2" name="모서리가 둥근 직사각형 211"/>
          <p:cNvSpPr/>
          <p:nvPr/>
        </p:nvSpPr>
        <p:spPr bwMode="auto">
          <a:xfrm>
            <a:off x="352999" y="1779943"/>
            <a:ext cx="1707489" cy="6544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Integration Tools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88567" y="1285025"/>
            <a:ext cx="1566927" cy="461665"/>
            <a:chOff x="388567" y="1381417"/>
            <a:chExt cx="1566927" cy="461665"/>
          </a:xfrm>
        </p:grpSpPr>
        <p:pic>
          <p:nvPicPr>
            <p:cNvPr id="1028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직사각형 212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 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End User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88567" y="2448867"/>
            <a:ext cx="1566927" cy="461665"/>
            <a:chOff x="388567" y="1381417"/>
            <a:chExt cx="1566927" cy="461665"/>
          </a:xfrm>
        </p:grpSpPr>
        <p:pic>
          <p:nvPicPr>
            <p:cNvPr id="215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직사각형 215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Integrator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388567" y="5924896"/>
            <a:ext cx="1566927" cy="461665"/>
            <a:chOff x="388567" y="1381417"/>
            <a:chExt cx="1566927" cy="461665"/>
          </a:xfrm>
        </p:grpSpPr>
        <p:pic>
          <p:nvPicPr>
            <p:cNvPr id="218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직사각형 218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 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Administrator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388567" y="2929644"/>
            <a:ext cx="1566927" cy="461665"/>
            <a:chOff x="388567" y="1381417"/>
            <a:chExt cx="1566927" cy="461665"/>
          </a:xfrm>
        </p:grpSpPr>
        <p:pic>
          <p:nvPicPr>
            <p:cNvPr id="221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직사각형 221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 Biz.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273051" y="668312"/>
            <a:ext cx="1871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Service </a:t>
            </a:r>
          </a:p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Consumer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309570" y="6314631"/>
            <a:ext cx="6747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Security, Resiliency, Performance &amp;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Consumability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543527" y="6043192"/>
            <a:ext cx="4971303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250022" y="1114452"/>
            <a:ext cx="1352232" cy="4738436"/>
            <a:chOff x="2349049" y="1114452"/>
            <a:chExt cx="2334683" cy="4408800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2407861" y="1129978"/>
              <a:ext cx="2275871" cy="4393274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r>
                <a:rPr lang="en-US" altLang="ko-K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407861" y="1114452"/>
              <a:ext cx="22758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Services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3317463" y="1716492"/>
              <a:ext cx="1275497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3368824" y="1746689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 rot="16200000">
              <a:off x="3935755" y="1922699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 Process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432442" y="2007770"/>
              <a:ext cx="818704" cy="229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b="1" dirty="0" err="1" smtClean="0">
                  <a:latin typeface="Cambria" panose="02040503050406030204" pitchFamily="18" charset="0"/>
                  <a:ea typeface="맑은 고딕" pitchFamily="50" charset="-127"/>
                </a:rPr>
                <a:t>BPaaS</a:t>
              </a:r>
              <a:endParaRPr lang="ko-KR" altLang="en-US" sz="10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3008785" y="2666256"/>
              <a:ext cx="1584176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3117368" y="2696453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 rot="16200000">
              <a:off x="3935755" y="2872463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Software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346175" y="2951963"/>
              <a:ext cx="835022" cy="286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400" b="1" dirty="0" err="1" smtClean="0">
                  <a:latin typeface="Cambria" panose="02040503050406030204" pitchFamily="18" charset="0"/>
                  <a:ea typeface="맑은 고딕" pitchFamily="50" charset="-127"/>
                </a:rPr>
                <a:t>SaaS</a:t>
              </a:r>
              <a:endParaRPr lang="ko-KR" altLang="en-US" sz="14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2720753" y="3633600"/>
              <a:ext cx="1872208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2817144" y="3663797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 rot="16200000">
              <a:off x="3935755" y="3839807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Platform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162163" y="3924878"/>
              <a:ext cx="855156" cy="286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400" b="1" dirty="0" err="1" smtClean="0"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4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2407861" y="4621898"/>
              <a:ext cx="2185099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488635" y="4652095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9" name="모서리가 둥근 직사각형 238"/>
            <p:cNvSpPr/>
            <p:nvPr/>
          </p:nvSpPr>
          <p:spPr>
            <a:xfrm rot="16200000">
              <a:off x="3935755" y="4828105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Infrastructure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998373" y="4907605"/>
              <a:ext cx="790078" cy="286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400" b="1" dirty="0" err="1" smtClean="0">
                  <a:latin typeface="Cambria" panose="02040503050406030204" pitchFamily="18" charset="0"/>
                  <a:ea typeface="맑은 고딕" pitchFamily="50" charset="-127"/>
                </a:rPr>
                <a:t>IaaS</a:t>
              </a:r>
              <a:endParaRPr lang="ko-KR" altLang="en-US" sz="14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4728" y="1716492"/>
              <a:ext cx="689899" cy="7781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2504729" y="2469590"/>
              <a:ext cx="428474" cy="10450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2504729" y="3480520"/>
              <a:ext cx="142574" cy="10450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2349049" y="1700808"/>
              <a:ext cx="1044363" cy="88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Existing &amp; 3</a:t>
              </a:r>
              <a:r>
                <a:rPr lang="en-US" altLang="ko-KR" sz="800" b="1" baseline="30000" dirty="0" smtClean="0">
                  <a:latin typeface="Cambria" panose="02040503050406030204" pitchFamily="18" charset="0"/>
                  <a:ea typeface="맑은 고딕" pitchFamily="50" charset="-127"/>
                </a:rPr>
                <a:t>rd</a:t>
              </a:r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 Party Services, Partner Eco-Systems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44" name="모서리가 둥근 직사각형 243"/>
          <p:cNvSpPr/>
          <p:nvPr/>
        </p:nvSpPr>
        <p:spPr>
          <a:xfrm>
            <a:off x="3720966" y="1628800"/>
            <a:ext cx="308122" cy="3490426"/>
          </a:xfrm>
          <a:prstGeom prst="roundRect">
            <a:avLst>
              <a:gd name="adj" fmla="val 11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Consumer Portal &amp; API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5734656" y="1665378"/>
            <a:ext cx="1700904" cy="3453848"/>
          </a:xfrm>
          <a:prstGeom prst="roundRect">
            <a:avLst>
              <a:gd name="adj" fmla="val 87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BSS-Business Support Services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8200423" y="4352017"/>
            <a:ext cx="1116433" cy="20345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 Runtime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Development Tools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8294405" y="5119225"/>
            <a:ext cx="928469" cy="500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Software Development Tools</a:t>
            </a:r>
            <a:endParaRPr lang="ko-KR" altLang="en-US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8294405" y="5735091"/>
            <a:ext cx="928469" cy="500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Image Creation Tools</a:t>
            </a:r>
            <a:endParaRPr lang="ko-KR" altLang="en-US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8294405" y="3701744"/>
            <a:ext cx="928469" cy="500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mgmt. Development Tools</a:t>
            </a:r>
            <a:endParaRPr lang="ko-KR" altLang="en-US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252" name="그룹 251"/>
          <p:cNvGrpSpPr/>
          <p:nvPr/>
        </p:nvGrpSpPr>
        <p:grpSpPr>
          <a:xfrm>
            <a:off x="5457056" y="1124744"/>
            <a:ext cx="1566927" cy="461665"/>
            <a:chOff x="388567" y="1381417"/>
            <a:chExt cx="1566927" cy="461665"/>
          </a:xfrm>
        </p:grpSpPr>
        <p:pic>
          <p:nvPicPr>
            <p:cNvPr id="253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" name="직사각형 253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149649" y="2024340"/>
            <a:ext cx="1566927" cy="461665"/>
            <a:chOff x="388567" y="1381417"/>
            <a:chExt cx="1566927" cy="461665"/>
          </a:xfrm>
        </p:grpSpPr>
        <p:pic>
          <p:nvPicPr>
            <p:cNvPr id="256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7" name="직사각형 256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Composer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8149649" y="2535287"/>
            <a:ext cx="1566927" cy="461665"/>
            <a:chOff x="388567" y="1381417"/>
            <a:chExt cx="1566927" cy="461665"/>
          </a:xfrm>
        </p:grpSpPr>
        <p:pic>
          <p:nvPicPr>
            <p:cNvPr id="259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직사각형 259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Offering 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6604600" y="1124744"/>
            <a:ext cx="1566927" cy="461665"/>
            <a:chOff x="388567" y="1381417"/>
            <a:chExt cx="1566927" cy="461665"/>
          </a:xfrm>
        </p:grpSpPr>
        <p:pic>
          <p:nvPicPr>
            <p:cNvPr id="262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직사각형 262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Business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64" name="모서리가 둥근 직사각형 263"/>
          <p:cNvSpPr/>
          <p:nvPr/>
        </p:nvSpPr>
        <p:spPr>
          <a:xfrm>
            <a:off x="4136199" y="2185706"/>
            <a:ext cx="1485114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Delivery Catalogue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4136199" y="2666116"/>
            <a:ext cx="1485114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Automation Management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4136199" y="4587757"/>
            <a:ext cx="1485114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Platform &amp;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Virtualisation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Mgmt.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132797" y="314652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4653078" y="314652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5173358" y="314652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4132797" y="362693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4653078" y="362693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5173358" y="362693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4132797" y="410734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4653078" y="410734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5173358" y="410734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4115958" y="5168148"/>
            <a:ext cx="3213306" cy="3487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 Provider Portal &amp; API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03272" y="5581222"/>
            <a:ext cx="4468256" cy="343674"/>
            <a:chOff x="3703271" y="5581222"/>
            <a:chExt cx="5329333" cy="400110"/>
          </a:xfrm>
        </p:grpSpPr>
        <p:grpSp>
          <p:nvGrpSpPr>
            <p:cNvPr id="295" name="그룹 294"/>
            <p:cNvGrpSpPr/>
            <p:nvPr/>
          </p:nvGrpSpPr>
          <p:grpSpPr>
            <a:xfrm>
              <a:off x="3703271" y="5581222"/>
              <a:ext cx="1251202" cy="400110"/>
              <a:chOff x="388567" y="1417993"/>
              <a:chExt cx="1251202" cy="400110"/>
            </a:xfrm>
          </p:grpSpPr>
          <p:pic>
            <p:nvPicPr>
              <p:cNvPr id="296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7" name="직사각형 296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Deployment Architect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>
              <a:off x="4741759" y="5581222"/>
              <a:ext cx="1251202" cy="400110"/>
              <a:chOff x="388567" y="1417993"/>
              <a:chExt cx="1251202" cy="400110"/>
            </a:xfrm>
          </p:grpSpPr>
          <p:pic>
            <p:nvPicPr>
              <p:cNvPr id="308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직사각형 308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Transition</a:t>
                </a:r>
              </a:p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Manager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5683512" y="5581222"/>
              <a:ext cx="1251202" cy="400110"/>
              <a:chOff x="388567" y="1417993"/>
              <a:chExt cx="1251202" cy="400110"/>
            </a:xfrm>
          </p:grpSpPr>
          <p:pic>
            <p:nvPicPr>
              <p:cNvPr id="311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2" name="직사각형 311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Operation</a:t>
                </a:r>
              </a:p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Manager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13" name="그룹 312"/>
            <p:cNvGrpSpPr/>
            <p:nvPr/>
          </p:nvGrpSpPr>
          <p:grpSpPr>
            <a:xfrm>
              <a:off x="6635130" y="5581222"/>
              <a:ext cx="1251202" cy="400110"/>
              <a:chOff x="388567" y="1417993"/>
              <a:chExt cx="1251202" cy="400110"/>
            </a:xfrm>
          </p:grpSpPr>
          <p:pic>
            <p:nvPicPr>
              <p:cNvPr id="314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5" name="직사각형 314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Security &amp; Risk Manager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7781402" y="5581222"/>
              <a:ext cx="1251202" cy="400110"/>
              <a:chOff x="388567" y="1417993"/>
              <a:chExt cx="1251202" cy="400110"/>
            </a:xfrm>
          </p:grpSpPr>
          <p:pic>
            <p:nvPicPr>
              <p:cNvPr id="317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8" name="직사각형 317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Customer</a:t>
                </a:r>
              </a:p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Care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319" name="직사각형 318"/>
          <p:cNvSpPr/>
          <p:nvPr/>
        </p:nvSpPr>
        <p:spPr>
          <a:xfrm>
            <a:off x="4088904" y="3117955"/>
            <a:ext cx="85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Service 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Request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4685739" y="3117954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Change 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&amp; </a:t>
            </a:r>
            <a:r>
              <a:rPr lang="en-US" altLang="ko-KR" sz="800" b="1" dirty="0" err="1" smtClean="0">
                <a:latin typeface="Cambria" panose="02040503050406030204" pitchFamily="18" charset="0"/>
                <a:ea typeface="맑은 고딕" pitchFamily="50" charset="-127"/>
              </a:rPr>
              <a:t>Config</a:t>
            </a:r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. 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5223703" y="3117954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Image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4685739" y="3601108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Incident &amp; Problem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5223703" y="3601108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IT Service Level 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4166443" y="3601108"/>
            <a:ext cx="570533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Pro –</a:t>
            </a:r>
          </a:p>
          <a:p>
            <a:pPr defTabSz="861695"/>
            <a:r>
              <a:rPr lang="en-US" altLang="ko-KR" sz="800" b="1" dirty="0" err="1" smtClean="0">
                <a:latin typeface="Cambria" panose="02040503050406030204" pitchFamily="18" charset="0"/>
                <a:ea typeface="맑은 고딕" pitchFamily="50" charset="-127"/>
              </a:rPr>
              <a:t>visiong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4685739" y="4104230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IT Assets &amp; License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5223703" y="4104230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Capacity &amp; Performance 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4166443" y="4104230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Monitoring &amp; Event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761185" y="2176175"/>
            <a:ext cx="1798101" cy="2862787"/>
            <a:chOff x="5761186" y="2176176"/>
            <a:chExt cx="1668463" cy="2382326"/>
          </a:xfrm>
        </p:grpSpPr>
        <p:sp>
          <p:nvSpPr>
            <p:cNvPr id="276" name="모서리가 둥근 직사각형 275"/>
            <p:cNvSpPr/>
            <p:nvPr/>
          </p:nvSpPr>
          <p:spPr>
            <a:xfrm>
              <a:off x="5761186" y="3146370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7" name="모서리가 둥근 직사각형 276"/>
            <p:cNvSpPr/>
            <p:nvPr/>
          </p:nvSpPr>
          <p:spPr>
            <a:xfrm>
              <a:off x="6281467" y="3146370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6801747" y="3146370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5761186" y="2185444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6281467" y="2185444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1" name="모서리가 둥근 직사각형 280"/>
            <p:cNvSpPr/>
            <p:nvPr/>
          </p:nvSpPr>
          <p:spPr>
            <a:xfrm>
              <a:off x="6801747" y="2185444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5761186" y="2665907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6281467" y="2665907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6801747" y="2665907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5761186" y="3626833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6" name="모서리가 둥근 직사각형 285"/>
            <p:cNvSpPr/>
            <p:nvPr/>
          </p:nvSpPr>
          <p:spPr>
            <a:xfrm>
              <a:off x="6281467" y="3626833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6801747" y="3626833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8" name="모서리가 둥근 직사각형 287"/>
            <p:cNvSpPr/>
            <p:nvPr/>
          </p:nvSpPr>
          <p:spPr>
            <a:xfrm>
              <a:off x="5761186" y="4107296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9" name="모서리가 둥근 직사각형 288"/>
            <p:cNvSpPr/>
            <p:nvPr/>
          </p:nvSpPr>
          <p:spPr>
            <a:xfrm>
              <a:off x="6281467" y="4107296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90" name="모서리가 둥근 직사각형 289"/>
            <p:cNvSpPr/>
            <p:nvPr/>
          </p:nvSpPr>
          <p:spPr>
            <a:xfrm>
              <a:off x="6801747" y="4107296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321152" y="2176176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Offering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Catalogue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6859116" y="2176176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Service 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Offering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783188" y="2176176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Customer Account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6321152" y="2636912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Service Request 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6859116" y="2636912"/>
              <a:ext cx="570533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Order 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5783188" y="2636912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Contracts &amp; Agreement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6321153" y="3239844"/>
              <a:ext cx="36004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Pricing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6859116" y="3114680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Entitle</a:t>
              </a:r>
            </a:p>
            <a:p>
              <a:pPr defTabSz="861695"/>
              <a:r>
                <a:rPr lang="en-US" altLang="ko-KR" sz="800" b="1" dirty="0">
                  <a:latin typeface="Cambria" panose="02040503050406030204" pitchFamily="18" charset="0"/>
                  <a:ea typeface="맑은 고딕" pitchFamily="50" charset="-127"/>
                </a:rPr>
                <a:t>-</a:t>
              </a:r>
              <a:r>
                <a:rPr lang="en-US" altLang="ko-KR" sz="800" b="1" dirty="0" err="1" smtClean="0">
                  <a:latin typeface="Cambria" panose="02040503050406030204" pitchFamily="18" charset="0"/>
                  <a:ea typeface="맑은 고딕" pitchFamily="50" charset="-127"/>
                </a:rPr>
                <a:t>ment</a:t>
              </a:r>
              <a:endParaRPr lang="en-US" altLang="ko-KR" sz="8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5783188" y="3114680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Sub-</a:t>
              </a:r>
              <a:r>
                <a:rPr lang="en-US" altLang="ko-KR" sz="800" b="1" dirty="0" err="1" smtClean="0">
                  <a:latin typeface="Cambria" panose="02040503050406030204" pitchFamily="18" charset="0"/>
                  <a:ea typeface="맑은 고딕" pitchFamily="50" charset="-127"/>
                </a:rPr>
                <a:t>scription</a:t>
              </a:r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  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6321153" y="3736364"/>
              <a:ext cx="360040" cy="17928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Rating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5794236" y="3736364"/>
              <a:ext cx="4305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Metering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6843963" y="3736364"/>
              <a:ext cx="36004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Billing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6302484" y="4132749"/>
              <a:ext cx="522810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Accounts</a:t>
              </a:r>
              <a:endParaRPr lang="en-US" altLang="ko-KR" sz="800" b="1" dirty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Payable</a:t>
              </a:r>
              <a:endParaRPr lang="en-US" altLang="ko-KR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5794235" y="4069452"/>
              <a:ext cx="559486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Clearing &amp; Settle</a:t>
              </a:r>
            </a:p>
            <a:p>
              <a:pPr defTabSz="861695"/>
              <a:r>
                <a:rPr lang="en-US" altLang="ko-KR" sz="800" b="1" dirty="0">
                  <a:latin typeface="Cambria" panose="02040503050406030204" pitchFamily="18" charset="0"/>
                  <a:ea typeface="맑은 고딕" pitchFamily="50" charset="-127"/>
                </a:rPr>
                <a:t>-</a:t>
              </a:r>
              <a:r>
                <a:rPr lang="en-US" altLang="ko-KR" sz="800" b="1" dirty="0" err="1" smtClean="0">
                  <a:latin typeface="Cambria" panose="02040503050406030204" pitchFamily="18" charset="0"/>
                  <a:ea typeface="맑은 고딕" pitchFamily="50" charset="-127"/>
                </a:rPr>
                <a:t>ment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6801747" y="4129038"/>
              <a:ext cx="513096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Accounts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Receivable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8149649" y="1279189"/>
            <a:ext cx="1566927" cy="461665"/>
            <a:chOff x="388567" y="1381417"/>
            <a:chExt cx="1566927" cy="461665"/>
          </a:xfrm>
        </p:grpSpPr>
        <p:pic>
          <p:nvPicPr>
            <p:cNvPr id="347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" name="직사각형 347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Composer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716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NIST </a:t>
            </a:r>
            <a:r>
              <a:rPr lang="en-US" altLang="ko-KR" dirty="0" smtClean="0"/>
              <a:t>Cloud Conceptual  Reference Model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52554" y="764704"/>
            <a:ext cx="1892134" cy="144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클라우드 서비스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사용자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</a:t>
            </a: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Consumer)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39370" y="2348881"/>
            <a:ext cx="1905318" cy="33123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 모니터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Auditor)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308112" y="761210"/>
            <a:ext cx="5309184" cy="4900038"/>
          </a:xfrm>
          <a:prstGeom prst="roundRect">
            <a:avLst>
              <a:gd name="adj" fmla="val 658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735087"/>
            <a:ext cx="5205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클라우드 서비스 제공자 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(Cloud Provider)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7741386" y="764704"/>
            <a:ext cx="1892134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735738" y="879103"/>
            <a:ext cx="1897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 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중계  및 통합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Broker)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 bwMode="auto">
          <a:xfrm>
            <a:off x="252554" y="5805264"/>
            <a:ext cx="9380396" cy="792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기간망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/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장비 사업자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Carrier)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8567" y="2996952"/>
            <a:ext cx="1620107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보안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모니터링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(Security Audit)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388567" y="3861048"/>
            <a:ext cx="1620107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개인정보보호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모니터링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(Privacy Audit)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88567" y="4725144"/>
            <a:ext cx="1620107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성능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모니터링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(Performance Audit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428261" y="6597650"/>
            <a:ext cx="52052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-  2013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년 중소기업 </a:t>
            </a:r>
            <a:r>
              <a:rPr lang="ko-KR" altLang="en-US" sz="1000" b="1" dirty="0" err="1" smtClean="0">
                <a:latin typeface="Cambria" panose="02040503050406030204" pitchFamily="18" charset="0"/>
                <a:ea typeface="맑은 고딕" pitchFamily="50" charset="-127"/>
              </a:rPr>
              <a:t>기술로드맵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4 (SW)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309571" y="1196752"/>
            <a:ext cx="223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클라우드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운용지원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Orchestration)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407861" y="1844824"/>
            <a:ext cx="2275871" cy="15121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2407861" y="3429000"/>
            <a:ext cx="2275871" cy="5760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시스템 자원 가상화 및 관리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(Resource Abstraction and 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Control Layer)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309571" y="1843083"/>
            <a:ext cx="1638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클라우드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Layer)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407861" y="4149081"/>
            <a:ext cx="2275871" cy="1296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물리적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자원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(Physical Resource Layer)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543527" y="2304748"/>
            <a:ext cx="2025807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SaaS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543527" y="5049536"/>
            <a:ext cx="2025807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설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비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(Facility)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543527" y="2633520"/>
            <a:ext cx="1526889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2549877" y="2968641"/>
            <a:ext cx="1404225" cy="2882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 rot="5400000">
            <a:off x="3983137" y="2670673"/>
            <a:ext cx="907987" cy="2644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 rot="5400000">
            <a:off x="3812775" y="2824941"/>
            <a:ext cx="623348" cy="2405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784748" y="1196752"/>
            <a:ext cx="1800200" cy="4248472"/>
          </a:xfrm>
          <a:prstGeom prst="roundRect">
            <a:avLst>
              <a:gd name="adj" fmla="val 112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2543527" y="4710472"/>
            <a:ext cx="2025807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하드웨어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(Hardware)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736976" y="1196752"/>
            <a:ext cx="1847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클라우드 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 관리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Service Management)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971041" y="2116882"/>
            <a:ext cx="1404225" cy="6859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비즈니스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지원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(Business Support)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971041" y="2968641"/>
            <a:ext cx="1404225" cy="8924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배치 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구성 설정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(Provisioning/Configuration)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971041" y="4005065"/>
            <a:ext cx="1404225" cy="9715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호환성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/</a:t>
            </a:r>
          </a:p>
          <a:p>
            <a:pPr algn="ctr" defTabSz="861695"/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상호운용성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(Portability/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Interoperability)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6667409" y="1196752"/>
            <a:ext cx="372827" cy="4248472"/>
          </a:xfrm>
          <a:prstGeom prst="roundRect">
            <a:avLst>
              <a:gd name="adj" fmla="val 112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보안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(Security)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145891" y="1196752"/>
            <a:ext cx="372827" cy="4248472"/>
          </a:xfrm>
          <a:prstGeom prst="roundRect">
            <a:avLst>
              <a:gd name="adj" fmla="val 112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개인정보보호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(Privacy)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 bwMode="auto">
          <a:xfrm>
            <a:off x="7888256" y="1666661"/>
            <a:ext cx="1601248" cy="682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 서비스 중계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Intermediation)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 bwMode="auto">
          <a:xfrm>
            <a:off x="7888256" y="2530757"/>
            <a:ext cx="1601248" cy="682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 서비스 통합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Aggregation)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5" name="모서리가 둥근 직사각형 204"/>
          <p:cNvSpPr/>
          <p:nvPr/>
        </p:nvSpPr>
        <p:spPr bwMode="auto">
          <a:xfrm>
            <a:off x="7888256" y="3414844"/>
            <a:ext cx="1601248" cy="682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클라우드 서비스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동적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통합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Arbitrage)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22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/>
              <a:t>클라우드 컴퓨팅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r>
              <a:rPr lang="en-US" altLang="ko-KR" dirty="0" smtClean="0"/>
              <a:t> (Reference Architecture) </a:t>
            </a:r>
            <a:r>
              <a:rPr lang="ko-KR" altLang="en-US" dirty="0" smtClean="0"/>
              <a:t>정의 및 구성 요소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3852929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buClr>
                <a:schemeClr val="bg1">
                  <a:lumMod val="65000"/>
                </a:schemeClr>
              </a:buClr>
            </a:pPr>
            <a:r>
              <a:rPr lang="ko-KR" altLang="en-US" dirty="0" smtClean="0">
                <a:latin typeface="Cambria" panose="02040503050406030204" pitchFamily="18" charset="0"/>
              </a:rPr>
              <a:t>참조 아키텍처 정의 및 구성 요소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클라우드 컴퓨팅의 특성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개념 등을 고려하여 다양한 이해관계자의 요구사항에 유연한 표준 템플릿 아키텍처를 제시함으로써 관계사 클라우드 도입 표준을 수립하고자 함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106" name="텍스트 개체 틀 21"/>
          <p:cNvSpPr txBox="1">
            <a:spLocks/>
          </p:cNvSpPr>
          <p:nvPr/>
        </p:nvSpPr>
        <p:spPr bwMode="auto">
          <a:xfrm>
            <a:off x="265823" y="1844675"/>
            <a:ext cx="9367127" cy="6482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0" dirty="0" smtClean="0">
                <a:latin typeface="Cambria" panose="02040503050406030204" pitchFamily="18" charset="0"/>
              </a:rPr>
              <a:t>“Generic Reference Framework” 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와</a:t>
            </a:r>
            <a:r>
              <a:rPr lang="en-US" altLang="ko-KR" sz="1400" b="0" dirty="0" smtClean="0">
                <a:latin typeface="Cambria" panose="02040503050406030204" pitchFamily="18" charset="0"/>
              </a:rPr>
              <a:t> “4+1 View 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아키텍처</a:t>
            </a:r>
            <a:r>
              <a:rPr lang="en-US" altLang="ko-KR" sz="1400" b="0" dirty="0" smtClean="0">
                <a:latin typeface="Cambria" panose="02040503050406030204" pitchFamily="18" charset="0"/>
              </a:rPr>
              <a:t> 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모델</a:t>
            </a:r>
            <a:r>
              <a:rPr lang="en-US" altLang="ko-KR" sz="1400" b="0" dirty="0" smtClean="0">
                <a:latin typeface="Cambria" panose="02040503050406030204" pitchFamily="18" charset="0"/>
              </a:rPr>
              <a:t>” 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을</a:t>
            </a:r>
            <a:r>
              <a:rPr lang="en-US" altLang="ko-KR" sz="1400" b="0" dirty="0" smtClean="0">
                <a:latin typeface="Cambria" panose="02040503050406030204" pitchFamily="18" charset="0"/>
              </a:rPr>
              <a:t> 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기반으로 클라우드 </a:t>
            </a:r>
            <a:r>
              <a:rPr lang="ko-KR" altLang="en-US" sz="1400" b="0" dirty="0">
                <a:latin typeface="Cambria" panose="02040503050406030204" pitchFamily="18" charset="0"/>
              </a:rPr>
              <a:t>참조 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아키텍처 주요 개념을 정의하고 참조 아키텍처 주</a:t>
            </a:r>
            <a:r>
              <a:rPr lang="ko-KR" altLang="en-US" sz="1400" b="0" dirty="0">
                <a:latin typeface="Cambria" panose="02040503050406030204" pitchFamily="18" charset="0"/>
              </a:rPr>
              <a:t>요</a:t>
            </a:r>
            <a:r>
              <a:rPr lang="ko-KR" altLang="en-US" sz="1400" b="0" dirty="0" smtClean="0">
                <a:latin typeface="Cambria" panose="02040503050406030204" pitchFamily="18" charset="0"/>
              </a:rPr>
              <a:t> 구성 요소를 도출함</a:t>
            </a:r>
            <a:endParaRPr lang="en-US" altLang="ko-KR" sz="1200" b="0" dirty="0">
              <a:latin typeface="Cambria" panose="02040503050406030204" pitchFamily="18" charset="0"/>
            </a:endParaRPr>
          </a:p>
        </p:txBody>
      </p:sp>
      <p:sp>
        <p:nvSpPr>
          <p:cNvPr id="99" name="텍스트 개체 틀 21"/>
          <p:cNvSpPr txBox="1">
            <a:spLocks/>
          </p:cNvSpPr>
          <p:nvPr/>
        </p:nvSpPr>
        <p:spPr bwMode="auto">
          <a:xfrm>
            <a:off x="5097016" y="2414713"/>
            <a:ext cx="4392488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>
                <a:latin typeface="Cambria" panose="02040503050406030204" pitchFamily="18" charset="0"/>
              </a:rPr>
              <a:t>표준</a:t>
            </a:r>
            <a:r>
              <a:rPr lang="en-US" altLang="ko-KR" dirty="0" smtClean="0">
                <a:latin typeface="Cambria" panose="02040503050406030204" pitchFamily="18" charset="0"/>
              </a:rPr>
              <a:t> </a:t>
            </a:r>
            <a:r>
              <a:rPr lang="ko-KR" altLang="en-US" dirty="0" smtClean="0">
                <a:latin typeface="Cambria" panose="02040503050406030204" pitchFamily="18" charset="0"/>
              </a:rPr>
              <a:t>클라우드 참조 아키텍처 구성 요소</a:t>
            </a:r>
            <a:endParaRPr lang="en-US" altLang="ko-KR" dirty="0" smtClean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Cambria" panose="02040503050406030204" pitchFamily="18" charset="0"/>
              </a:rPr>
              <a:t>- </a:t>
            </a:r>
            <a:r>
              <a:rPr lang="ko-KR" altLang="en-US" sz="1400" dirty="0" smtClean="0">
                <a:latin typeface="Cambria" panose="02040503050406030204" pitchFamily="18" charset="0"/>
              </a:rPr>
              <a:t>참조 아키텍처 </a:t>
            </a:r>
            <a:r>
              <a:rPr lang="en-US" altLang="ko-KR" sz="1400" dirty="0" smtClean="0">
                <a:latin typeface="Cambria" panose="02040503050406030204" pitchFamily="18" charset="0"/>
              </a:rPr>
              <a:t>(Reference Architecture, RA)</a:t>
            </a: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b="0" dirty="0" smtClean="0">
                <a:latin typeface="Cambria" panose="02040503050406030204" pitchFamily="18" charset="0"/>
              </a:rPr>
              <a:t>아키텍처 구성 요소를 식별하여 표준화</a:t>
            </a:r>
            <a:endParaRPr lang="en-US" altLang="ko-KR" sz="1200" b="0" dirty="0" smtClean="0">
              <a:latin typeface="Cambria" panose="02040503050406030204" pitchFamily="18" charset="0"/>
            </a:endParaRP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b="0" dirty="0" smtClean="0">
                <a:latin typeface="Cambria" panose="02040503050406030204" pitchFamily="18" charset="0"/>
              </a:rPr>
              <a:t>다양한 요구사항에 유연한 템플릿 </a:t>
            </a:r>
            <a:r>
              <a:rPr lang="ko-KR" altLang="en-US" sz="1200" b="0" dirty="0">
                <a:latin typeface="Cambria" panose="02040503050406030204" pitchFamily="18" charset="0"/>
              </a:rPr>
              <a:t>아키텍처</a:t>
            </a:r>
            <a:endParaRPr lang="en-US" altLang="ko-KR" sz="1200" b="0" dirty="0">
              <a:latin typeface="Cambria" panose="02040503050406030204" pitchFamily="18" charset="0"/>
            </a:endParaRPr>
          </a:p>
          <a:p>
            <a:pPr marL="285750" indent="-193675">
              <a:lnSpc>
                <a:spcPct val="120000"/>
              </a:lnSpc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b="0" dirty="0" smtClean="0">
                <a:latin typeface="Cambria" panose="02040503050406030204" pitchFamily="18" charset="0"/>
              </a:rPr>
              <a:t>관</a:t>
            </a:r>
            <a:r>
              <a:rPr lang="ko-KR" altLang="en-US" sz="1200" b="0" dirty="0">
                <a:latin typeface="Cambria" panose="02040503050406030204" pitchFamily="18" charset="0"/>
              </a:rPr>
              <a:t>점</a:t>
            </a:r>
            <a:r>
              <a:rPr lang="en-US" altLang="ko-KR" sz="1200" b="0" dirty="0" smtClean="0">
                <a:latin typeface="Cambria" panose="02040503050406030204" pitchFamily="18" charset="0"/>
              </a:rPr>
              <a:t>(Views)</a:t>
            </a:r>
            <a:r>
              <a:rPr lang="ko-KR" altLang="en-US" sz="1200" b="0" dirty="0" smtClean="0">
                <a:latin typeface="Cambria" panose="02040503050406030204" pitchFamily="18" charset="0"/>
              </a:rPr>
              <a:t>과 계층화 아키텍처 정의</a:t>
            </a:r>
            <a:endParaRPr lang="en-US" altLang="ko-KR" sz="1200" b="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Cambria" panose="02040503050406030204" pitchFamily="18" charset="0"/>
              </a:rPr>
              <a:t>- </a:t>
            </a:r>
            <a:r>
              <a:rPr lang="ko-KR" altLang="en-US" sz="1400" dirty="0">
                <a:latin typeface="Cambria" panose="02040503050406030204" pitchFamily="18" charset="0"/>
              </a:rPr>
              <a:t>참조 모델</a:t>
            </a:r>
            <a:r>
              <a:rPr lang="en-US" altLang="ko-KR" sz="1400" dirty="0">
                <a:latin typeface="Cambria" panose="02040503050406030204" pitchFamily="18" charset="0"/>
              </a:rPr>
              <a:t>(Reference Model, RM)</a:t>
            </a: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ko-KR" sz="1200" b="0" dirty="0">
                <a:latin typeface="Cambria" panose="02040503050406030204" pitchFamily="18" charset="0"/>
              </a:rPr>
              <a:t>RA </a:t>
            </a:r>
            <a:r>
              <a:rPr lang="ko-KR" altLang="en-US" sz="1200" b="0" dirty="0">
                <a:latin typeface="Cambria" panose="02040503050406030204" pitchFamily="18" charset="0"/>
              </a:rPr>
              <a:t>기반인 원칙</a:t>
            </a:r>
            <a:r>
              <a:rPr lang="en-US" altLang="ko-KR" sz="1200" b="0" dirty="0">
                <a:latin typeface="Cambria" panose="02040503050406030204" pitchFamily="18" charset="0"/>
              </a:rPr>
              <a:t>(Principles), </a:t>
            </a:r>
            <a:r>
              <a:rPr lang="ko-KR" altLang="en-US" sz="1200" b="0" dirty="0">
                <a:latin typeface="Cambria" panose="02040503050406030204" pitchFamily="18" charset="0"/>
              </a:rPr>
              <a:t>개념</a:t>
            </a:r>
            <a:r>
              <a:rPr lang="en-US" altLang="ko-KR" sz="1200" b="0" dirty="0">
                <a:latin typeface="Cambria" panose="02040503050406030204" pitchFamily="18" charset="0"/>
              </a:rPr>
              <a:t>(concepts) </a:t>
            </a:r>
            <a:r>
              <a:rPr lang="ko-KR" altLang="en-US" sz="1200" b="0" dirty="0">
                <a:latin typeface="Cambria" panose="02040503050406030204" pitchFamily="18" charset="0"/>
              </a:rPr>
              <a:t>등을 설명하는 추상화된 모델임</a:t>
            </a:r>
            <a:r>
              <a:rPr lang="en-US" altLang="ko-KR" sz="1200" b="0" dirty="0" smtClean="0">
                <a:latin typeface="Cambria" panose="02040503050406030204" pitchFamily="18" charset="0"/>
              </a:rPr>
              <a:t>.</a:t>
            </a: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b="0" dirty="0">
                <a:latin typeface="Cambria" panose="02040503050406030204" pitchFamily="18" charset="0"/>
              </a:rPr>
              <a:t>클라우드</a:t>
            </a:r>
            <a:r>
              <a:rPr lang="en-US" altLang="ko-KR" sz="1200" b="0" dirty="0">
                <a:latin typeface="Cambria" panose="02040503050406030204" pitchFamily="18" charset="0"/>
              </a:rPr>
              <a:t> </a:t>
            </a:r>
            <a:r>
              <a:rPr lang="ko-KR" altLang="en-US" sz="1200" b="0" dirty="0">
                <a:latin typeface="Cambria" panose="02040503050406030204" pitchFamily="18" charset="0"/>
              </a:rPr>
              <a:t>컴퓨팅 아키텍처 설계 원칙</a:t>
            </a:r>
            <a:r>
              <a:rPr lang="en-US" altLang="ko-KR" sz="1200" b="0" dirty="0">
                <a:latin typeface="Cambria" panose="02040503050406030204" pitchFamily="18" charset="0"/>
              </a:rPr>
              <a:t>(Principles), </a:t>
            </a:r>
            <a:r>
              <a:rPr lang="ko-KR" altLang="en-US" sz="1200" b="0" dirty="0">
                <a:latin typeface="Cambria" panose="02040503050406030204" pitchFamily="18" charset="0"/>
              </a:rPr>
              <a:t>개념 </a:t>
            </a:r>
            <a:r>
              <a:rPr lang="en-US" altLang="ko-KR" sz="1200" b="0" dirty="0">
                <a:latin typeface="Cambria" panose="02040503050406030204" pitchFamily="18" charset="0"/>
              </a:rPr>
              <a:t>(Concepts</a:t>
            </a:r>
            <a:r>
              <a:rPr lang="en-US" altLang="ko-KR" sz="1200" b="0" dirty="0" smtClean="0">
                <a:latin typeface="Cambria" panose="02040503050406030204" pitchFamily="18" charset="0"/>
              </a:rPr>
              <a:t>) </a:t>
            </a:r>
            <a:r>
              <a:rPr lang="ko-KR" altLang="en-US" sz="1200" b="0" dirty="0" smtClean="0">
                <a:latin typeface="Cambria" panose="02040503050406030204" pitchFamily="18" charset="0"/>
              </a:rPr>
              <a:t>정의</a:t>
            </a:r>
            <a:r>
              <a:rPr lang="en-US" altLang="ko-KR" sz="1200" b="0" dirty="0" smtClean="0"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Cambria" panose="02040503050406030204" pitchFamily="18" charset="0"/>
              </a:rPr>
              <a:t>- </a:t>
            </a:r>
            <a:r>
              <a:rPr lang="ko-KR" altLang="en-US" sz="1400" dirty="0" smtClean="0">
                <a:latin typeface="Cambria" panose="02040503050406030204" pitchFamily="18" charset="0"/>
              </a:rPr>
              <a:t>프로세스 </a:t>
            </a:r>
            <a:r>
              <a:rPr lang="en-US" altLang="ko-KR" sz="1400" dirty="0" smtClean="0">
                <a:latin typeface="Cambria" panose="02040503050406030204" pitchFamily="18" charset="0"/>
              </a:rPr>
              <a:t>(Process)</a:t>
            </a:r>
            <a:endParaRPr lang="en-US" altLang="ko-KR" sz="1400" dirty="0">
              <a:latin typeface="Cambria" panose="02040503050406030204" pitchFamily="18" charset="0"/>
            </a:endParaRP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b="0" dirty="0" smtClean="0">
                <a:latin typeface="Cambria" panose="02040503050406030204" pitchFamily="18" charset="0"/>
              </a:rPr>
              <a:t>기능적 관점에서의 </a:t>
            </a:r>
            <a:r>
              <a:rPr lang="en-US" altLang="ko-KR" sz="1200" b="0" dirty="0" smtClean="0">
                <a:latin typeface="Cambria" panose="02040503050406030204" pitchFamily="18" charset="0"/>
              </a:rPr>
              <a:t>Capabilities or Activities </a:t>
            </a:r>
            <a:r>
              <a:rPr lang="ko-KR" altLang="en-US" sz="1200" b="0" dirty="0" smtClean="0">
                <a:latin typeface="Cambria" panose="02040503050406030204" pitchFamily="18" charset="0"/>
              </a:rPr>
              <a:t>정의</a:t>
            </a:r>
            <a:endParaRPr lang="en-US" altLang="ko-KR" sz="1200" b="0" dirty="0" smtClean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Cambria" panose="02040503050406030204" pitchFamily="18" charset="0"/>
              </a:rPr>
              <a:t>- </a:t>
            </a:r>
            <a:r>
              <a:rPr lang="ko-KR" altLang="en-US" sz="1400" dirty="0" smtClean="0">
                <a:latin typeface="Cambria" panose="02040503050406030204" pitchFamily="18" charset="0"/>
              </a:rPr>
              <a:t>조직 </a:t>
            </a:r>
            <a:r>
              <a:rPr lang="en-US" altLang="ko-KR" sz="1400" dirty="0" smtClean="0">
                <a:latin typeface="Cambria" panose="02040503050406030204" pitchFamily="18" charset="0"/>
              </a:rPr>
              <a:t>(Organization)</a:t>
            </a:r>
            <a:endParaRPr lang="en-US" altLang="ko-KR" sz="1400" dirty="0">
              <a:latin typeface="Cambria" panose="02040503050406030204" pitchFamily="18" charset="0"/>
            </a:endParaRP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b="0" dirty="0" smtClean="0">
                <a:latin typeface="Cambria" panose="02040503050406030204" pitchFamily="18" charset="0"/>
              </a:rPr>
              <a:t>클라우드 서비스 자원에 대한 역할과 경계</a:t>
            </a:r>
            <a:endParaRPr lang="en-US" altLang="ko-KR" sz="1200" b="0" dirty="0">
              <a:latin typeface="Cambria" panose="02040503050406030204" pitchFamily="18" charset="0"/>
            </a:endParaRPr>
          </a:p>
          <a:p>
            <a:pPr marL="285750" indent="-193675">
              <a:lnSpc>
                <a:spcPct val="12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</a:pPr>
            <a:endParaRPr lang="en-US" altLang="ko-KR" sz="1200" b="0" dirty="0" smtClean="0">
              <a:latin typeface="Cambria" panose="02040503050406030204" pitchFamily="18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7525" y="2516901"/>
            <a:ext cx="4679949" cy="1936071"/>
            <a:chOff x="277525" y="2676072"/>
            <a:chExt cx="4679949" cy="2232248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277525" y="2676072"/>
              <a:ext cx="4679949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95034" y="2687502"/>
              <a:ext cx="45624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Generic Reference Framework</a:t>
              </a:r>
              <a:r>
                <a:rPr lang="ko-KR" altLang="en-US" sz="1200" b="1" baseline="30000" dirty="0" smtClean="0">
                  <a:latin typeface="Cambria" panose="02040503050406030204" pitchFamily="18" charset="0"/>
                  <a:ea typeface="맑은 고딕" pitchFamily="50" charset="-127"/>
                </a:rPr>
                <a:t>주</a:t>
              </a:r>
              <a:r>
                <a:rPr lang="en-US" altLang="ko-KR" sz="1200" b="1" baseline="30000" dirty="0" smtClean="0">
                  <a:latin typeface="Cambria" panose="02040503050406030204" pitchFamily="18" charset="0"/>
                  <a:ea typeface="맑은 고딕" pitchFamily="50" charset="-127"/>
                </a:rPr>
                <a:t>1)</a:t>
              </a:r>
              <a:endParaRPr lang="ko-KR" altLang="en-US" sz="1200" b="1" baseline="30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01386" y="3060474"/>
              <a:ext cx="2828467" cy="802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301861" y="3060474"/>
              <a:ext cx="1525757" cy="802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301861" y="3924196"/>
              <a:ext cx="1525757" cy="8697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05571" y="3924196"/>
              <a:ext cx="2824282" cy="8697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05571" y="3055622"/>
              <a:ext cx="282428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Reference Model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64348" y="3070402"/>
              <a:ext cx="9123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Process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05571" y="3924197"/>
              <a:ext cx="282428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Reference Architecture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413384" y="3934498"/>
              <a:ext cx="14142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Organization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92509" y="3422020"/>
              <a:ext cx="1135660" cy="288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Principles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890999" y="3422020"/>
              <a:ext cx="1135660" cy="288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Concepts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69803" y="4046272"/>
              <a:ext cx="8066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92509" y="4243228"/>
              <a:ext cx="1135660" cy="4077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Views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890999" y="4243228"/>
              <a:ext cx="1135660" cy="4077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Layered</a:t>
              </a:r>
            </a:p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Architecture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63116" y="3422020"/>
              <a:ext cx="1225215" cy="288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Activities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463114" y="4243228"/>
              <a:ext cx="1225215" cy="4077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Roles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1784" y="4666216"/>
            <a:ext cx="4671215" cy="1772264"/>
            <a:chOff x="281785" y="4825386"/>
            <a:chExt cx="4254928" cy="1955634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281786" y="4825386"/>
              <a:ext cx="4254927" cy="1955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200" b="1" dirty="0">
                <a:latin typeface="Cambria" pitchFamily="18" charset="0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81785" y="4912346"/>
              <a:ext cx="4254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ko-KR" altLang="en-US" sz="1200" b="1" dirty="0">
                  <a:latin typeface="Cambria" pitchFamily="18" charset="0"/>
                  <a:ea typeface="맑은 고딕" pitchFamily="50" charset="-127"/>
                </a:rPr>
                <a:t>클라우드 컴퓨팅 관점 접근</a:t>
              </a:r>
              <a:endParaRPr lang="ko-KR" altLang="en-US" sz="1200" b="1" baseline="30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8798" y="6035670"/>
              <a:ext cx="1697416" cy="484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Deployment View</a:t>
              </a:r>
            </a:p>
            <a:p>
              <a:pPr algn="ctr" defTabSz="861695"/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(Deployment </a:t>
              </a:r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Model)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490802" y="6035670"/>
              <a:ext cx="1755411" cy="484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Implementation View</a:t>
              </a:r>
            </a:p>
            <a:p>
              <a:pPr algn="ctr" defTabSz="861695"/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(Service Model)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38798" y="5268851"/>
              <a:ext cx="1697416" cy="515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itchFamily="18" charset="0"/>
                  <a:ea typeface="맑은 고딕" pitchFamily="50" charset="-127"/>
                </a:rPr>
                <a:t>User View</a:t>
              </a:r>
            </a:p>
            <a:p>
              <a:pPr algn="ctr" defTabSz="861695"/>
              <a:r>
                <a:rPr lang="en-US" altLang="ko-KR" sz="1200" dirty="0" smtClean="0">
                  <a:solidFill>
                    <a:schemeClr val="tx1"/>
                  </a:solidFill>
                  <a:latin typeface="Cambria" pitchFamily="18" charset="0"/>
                  <a:ea typeface="맑은 고딕" pitchFamily="50" charset="-127"/>
                </a:rPr>
                <a:t>(Roles, Sub-Roles)</a:t>
              </a:r>
              <a:endPara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490802" y="5273002"/>
              <a:ext cx="1755411" cy="5118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Functional View</a:t>
              </a:r>
            </a:p>
            <a:p>
              <a:pPr algn="ctr" defTabSz="861695"/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(Layered Components)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2458829" y="5108063"/>
            <a:ext cx="248827" cy="4615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6" name="오른쪽 화살표 145"/>
          <p:cNvSpPr/>
          <p:nvPr/>
        </p:nvSpPr>
        <p:spPr>
          <a:xfrm rot="5400000">
            <a:off x="3478912" y="5436251"/>
            <a:ext cx="248827" cy="4615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7" name="오른쪽 화살표 146"/>
          <p:cNvSpPr/>
          <p:nvPr/>
        </p:nvSpPr>
        <p:spPr>
          <a:xfrm rot="10800000">
            <a:off x="2432720" y="5751592"/>
            <a:ext cx="248827" cy="4615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47292" y="6544403"/>
            <a:ext cx="9359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1)  </a:t>
            </a:r>
            <a:r>
              <a:rPr lang="ko-KR" altLang="en-US" sz="1000" b="1" dirty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http://www.slideshare.net/LawrenceWilkes/cloud-computing-reference-architectures-models-and-frameworks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defTabSz="861695"/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73050" y="1844824"/>
            <a:ext cx="9359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Microsoft </a:t>
            </a:r>
            <a:r>
              <a:rPr lang="en-US" altLang="ko-KR" dirty="0" smtClean="0"/>
              <a:t>Private Cloud Reference Model – </a:t>
            </a:r>
            <a:r>
              <a:rPr lang="en-US" altLang="ko-KR" dirty="0" err="1" smtClean="0"/>
              <a:t>IaaS</a:t>
            </a:r>
            <a:r>
              <a:rPr lang="en-US" altLang="ko-KR" dirty="0" smtClean="0"/>
              <a:t> View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http://social.technet.microsoft.com/wiki/contents/articles/4399.private-cloud-reference-model.aspx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72866" y="649873"/>
            <a:ext cx="9360083" cy="1050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73425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Financial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1403992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Demand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2434559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Business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Relationship</a:t>
            </a:r>
            <a:endParaRPr lang="en-US" altLang="ko-KR" sz="1200" b="1" spc="-1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3465126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Catalog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4495693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5526260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Level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7587394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Capacity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272867" y="2029253"/>
            <a:ext cx="2735917" cy="851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Software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272867" y="4359586"/>
            <a:ext cx="2735917" cy="2238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3426" y="5048800"/>
            <a:ext cx="2463743" cy="1396379"/>
            <a:chOff x="373426" y="5048801"/>
            <a:chExt cx="2463743" cy="1158478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82713" y="5048801"/>
              <a:ext cx="2454456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382712" y="5464583"/>
              <a:ext cx="764488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Network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1220459" y="5464583"/>
              <a:ext cx="764488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Compute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2072680" y="5464583"/>
              <a:ext cx="764488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Storage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373426" y="5880068"/>
              <a:ext cx="2463742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Facilities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849024" y="4460020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3656856" y="2029252"/>
            <a:ext cx="5557389" cy="19758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3656856" y="4318761"/>
            <a:ext cx="5557389" cy="22788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556827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Continuity &amp; </a:t>
            </a: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Availability</a:t>
            </a: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8617962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Information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3789137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Change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5129989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Assets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&amp; Configuration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7811694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Knowledge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6470841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Release &amp;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Deployment</a:t>
            </a:r>
            <a:endParaRPr lang="en-US" altLang="ko-KR" sz="1200" b="1" spc="-1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3789137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Incident &amp;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Problem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129989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Request</a:t>
            </a:r>
          </a:p>
          <a:p>
            <a:pPr algn="ctr" defTabSz="861695"/>
            <a:r>
              <a:rPr lang="en-US" altLang="ko-KR" sz="1200" b="1" spc="-100" dirty="0" err="1" smtClean="0">
                <a:latin typeface="Cambria" panose="02040503050406030204" pitchFamily="18" charset="0"/>
                <a:ea typeface="맑은 고딕" pitchFamily="50" charset="-127"/>
              </a:rPr>
              <a:t>Fulfilment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7811694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Systems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Administrations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6470841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Access</a:t>
            </a:r>
            <a:endParaRPr lang="en-US" altLang="ko-KR" sz="1200" b="1" spc="-1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499732" y="2029252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 Operations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499732" y="4318761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3789137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Reporting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4859080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System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6998966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Configuration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System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929023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Health</a:t>
            </a:r>
          </a:p>
          <a:p>
            <a:pPr algn="ctr" defTabSz="861695"/>
            <a:r>
              <a:rPr lang="en-US" altLang="ko-KR" sz="1200" b="1" spc="-100" dirty="0" err="1" smtClean="0">
                <a:latin typeface="Cambria" panose="02040503050406030204" pitchFamily="18" charset="0"/>
                <a:ea typeface="맑은 고딕" pitchFamily="50" charset="-127"/>
              </a:rPr>
              <a:t>Moniroting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3789137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Deployment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&amp; Provisioning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129989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Data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Protection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7811694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6470841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Network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8068907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Fabric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499732" y="1752254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Defines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5499732" y="403252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Defines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1425179" y="1752254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Provides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1613922" y="1696778"/>
            <a:ext cx="1" cy="32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425179" y="2918988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Provides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99" name="직선 화살표 연결선 298"/>
          <p:cNvCxnSpPr/>
          <p:nvPr/>
        </p:nvCxnSpPr>
        <p:spPr>
          <a:xfrm flipH="1" flipV="1">
            <a:off x="1613922" y="2863512"/>
            <a:ext cx="1" cy="32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직사각형 299"/>
          <p:cNvSpPr/>
          <p:nvPr/>
        </p:nvSpPr>
        <p:spPr>
          <a:xfrm>
            <a:off x="1425179" y="4070877"/>
            <a:ext cx="1871637" cy="27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Provides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01" name="직선 화살표 연결선 300"/>
          <p:cNvCxnSpPr/>
          <p:nvPr/>
        </p:nvCxnSpPr>
        <p:spPr>
          <a:xfrm flipH="1" flipV="1">
            <a:off x="1613922" y="4015908"/>
            <a:ext cx="1" cy="32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 bwMode="auto">
          <a:xfrm>
            <a:off x="272867" y="3153636"/>
            <a:ext cx="2735917" cy="851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Platform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03" name="직선 화살표 연결선 302"/>
          <p:cNvCxnSpPr>
            <a:stCxn id="157" idx="2"/>
          </p:cNvCxnSpPr>
          <p:nvPr/>
        </p:nvCxnSpPr>
        <p:spPr>
          <a:xfrm>
            <a:off x="5998035" y="1623275"/>
            <a:ext cx="0" cy="40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5998035" y="4005064"/>
            <a:ext cx="0" cy="31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72" idx="1"/>
            <a:endCxn id="160" idx="3"/>
          </p:cNvCxnSpPr>
          <p:nvPr/>
        </p:nvCxnSpPr>
        <p:spPr>
          <a:xfrm rot="10800000">
            <a:off x="3008784" y="2454968"/>
            <a:ext cx="648072" cy="300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172" idx="1"/>
            <a:endCxn id="302" idx="3"/>
          </p:cNvCxnSpPr>
          <p:nvPr/>
        </p:nvCxnSpPr>
        <p:spPr>
          <a:xfrm rot="10800000">
            <a:off x="3008784" y="3579350"/>
            <a:ext cx="648072" cy="1878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2603446" y="403252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28" name="직선 화살표 연결선 327"/>
          <p:cNvCxnSpPr/>
          <p:nvPr/>
        </p:nvCxnSpPr>
        <p:spPr>
          <a:xfrm flipH="1">
            <a:off x="2971694" y="5458206"/>
            <a:ext cx="697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꺾인 연결선 328"/>
          <p:cNvCxnSpPr>
            <a:endCxn id="172" idx="3"/>
          </p:cNvCxnSpPr>
          <p:nvPr/>
        </p:nvCxnSpPr>
        <p:spPr>
          <a:xfrm rot="5400000">
            <a:off x="7473176" y="3441878"/>
            <a:ext cx="3757398" cy="275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직사각형 329"/>
          <p:cNvSpPr/>
          <p:nvPr/>
        </p:nvSpPr>
        <p:spPr>
          <a:xfrm>
            <a:off x="8746335" y="4010614"/>
            <a:ext cx="935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Defines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7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ITU </a:t>
            </a:r>
            <a:r>
              <a:rPr lang="en-US" altLang="ko-KR" dirty="0" smtClean="0"/>
              <a:t>Cloud Computing Reference Architecture (Functional Component)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2480" y="668312"/>
            <a:ext cx="3164402" cy="1176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12841" y="668312"/>
            <a:ext cx="6120110" cy="5929337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90206" y="668312"/>
            <a:ext cx="2777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Multi-Layer Functions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https://www.ibm.com/developerworks/rational/library/enterprise-architecture-cloud/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52882" y="1073046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User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Function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918863" y="668312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User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49" name="모서리가 둥근 직사각형 348"/>
          <p:cNvSpPr/>
          <p:nvPr/>
        </p:nvSpPr>
        <p:spPr bwMode="auto">
          <a:xfrm>
            <a:off x="3633106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0" name="모서리가 둥근 직사각형 349"/>
          <p:cNvSpPr/>
          <p:nvPr/>
        </p:nvSpPr>
        <p:spPr bwMode="auto">
          <a:xfrm>
            <a:off x="4827175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1" name="모서리가 둥근 직사각형 350"/>
          <p:cNvSpPr/>
          <p:nvPr/>
        </p:nvSpPr>
        <p:spPr bwMode="auto">
          <a:xfrm>
            <a:off x="6021244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2" name="모서리가 둥근 직사각형 351"/>
          <p:cNvSpPr/>
          <p:nvPr/>
        </p:nvSpPr>
        <p:spPr bwMode="auto">
          <a:xfrm>
            <a:off x="7215313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 bwMode="auto">
          <a:xfrm>
            <a:off x="8409384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1389286" y="1073046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Business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Function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3736499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6" name="직사각형 355"/>
          <p:cNvSpPr/>
          <p:nvPr/>
        </p:nvSpPr>
        <p:spPr>
          <a:xfrm>
            <a:off x="3633106" y="1052736"/>
            <a:ext cx="1108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7" name="직사각형 356"/>
          <p:cNvSpPr/>
          <p:nvPr/>
        </p:nvSpPr>
        <p:spPr>
          <a:xfrm>
            <a:off x="4821360" y="1052736"/>
            <a:ext cx="1108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6021244" y="1052736"/>
            <a:ext cx="1108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Operational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Support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Systems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7215313" y="1052736"/>
            <a:ext cx="1108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Business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Support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Systems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8415197" y="1052736"/>
            <a:ext cx="1108194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Function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1" name="모서리가 둥근 직사각형 360"/>
          <p:cNvSpPr/>
          <p:nvPr/>
        </p:nvSpPr>
        <p:spPr bwMode="auto">
          <a:xfrm>
            <a:off x="272480" y="1957074"/>
            <a:ext cx="3164402" cy="10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352882" y="2276872"/>
            <a:ext cx="1359758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Access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Control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918863" y="197612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Access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4" name="모서리가 둥근 직사각형 363"/>
          <p:cNvSpPr/>
          <p:nvPr/>
        </p:nvSpPr>
        <p:spPr>
          <a:xfrm>
            <a:off x="2000672" y="2276872"/>
            <a:ext cx="1341403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Connection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 bwMode="auto">
          <a:xfrm>
            <a:off x="272480" y="3125085"/>
            <a:ext cx="3164402" cy="18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352882" y="352195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Capabilities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918863" y="3140968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1389286" y="352195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Business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Capabilities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2425691" y="352195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Administrator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Capabilities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1" name="모서리가 둥근 직사각형 370"/>
          <p:cNvSpPr/>
          <p:nvPr/>
        </p:nvSpPr>
        <p:spPr bwMode="auto">
          <a:xfrm>
            <a:off x="272480" y="5037684"/>
            <a:ext cx="3164402" cy="15695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918863" y="5049559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Resource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918863" y="5409927"/>
            <a:ext cx="1971062" cy="493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 Abstraction &amp; Control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918863" y="4269347"/>
            <a:ext cx="1971062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Orchestration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7" name="모서리가 둥근 직사각형 376"/>
          <p:cNvSpPr/>
          <p:nvPr/>
        </p:nvSpPr>
        <p:spPr>
          <a:xfrm>
            <a:off x="918863" y="5995902"/>
            <a:ext cx="1971062" cy="493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Physical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8" name="모서리가 둥근 직사각형 377"/>
          <p:cNvSpPr/>
          <p:nvPr/>
        </p:nvSpPr>
        <p:spPr>
          <a:xfrm>
            <a:off x="4928177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Authentication &amp; Identity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0" name="모서리가 둥근 직사각형 379"/>
          <p:cNvSpPr/>
          <p:nvPr/>
        </p:nvSpPr>
        <p:spPr>
          <a:xfrm>
            <a:off x="7311533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Product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Catalogue</a:t>
            </a:r>
          </a:p>
        </p:txBody>
      </p:sp>
      <p:sp>
        <p:nvSpPr>
          <p:cNvPr id="381" name="모서리가 둥근 직사각형 380"/>
          <p:cNvSpPr/>
          <p:nvPr/>
        </p:nvSpPr>
        <p:spPr>
          <a:xfrm>
            <a:off x="8503209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119855" y="1844824"/>
            <a:ext cx="928469" cy="4536503"/>
            <a:chOff x="6119855" y="1844824"/>
            <a:chExt cx="928469" cy="6192688"/>
          </a:xfrm>
        </p:grpSpPr>
        <p:sp>
          <p:nvSpPr>
            <p:cNvPr id="379" name="모서리가 둥근 직사각형 378"/>
            <p:cNvSpPr/>
            <p:nvPr/>
          </p:nvSpPr>
          <p:spPr>
            <a:xfrm>
              <a:off x="6119855" y="1844824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Catalogue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2" name="모서리가 둥근 직사각형 381"/>
            <p:cNvSpPr/>
            <p:nvPr/>
          </p:nvSpPr>
          <p:spPr>
            <a:xfrm>
              <a:off x="6119855" y="2540657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Provisioning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3" name="모서리가 둥근 직사각형 382"/>
            <p:cNvSpPr/>
            <p:nvPr/>
          </p:nvSpPr>
          <p:spPr>
            <a:xfrm>
              <a:off x="6119855" y="3236490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Monitoring &amp; Reporting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6119855" y="3932323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Policy Mgmt.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5" name="모서리가 둥근 직사각형 384"/>
            <p:cNvSpPr/>
            <p:nvPr/>
          </p:nvSpPr>
          <p:spPr>
            <a:xfrm>
              <a:off x="6119855" y="4628156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 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Automation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6" name="모서리가 둥근 직사각형 385"/>
            <p:cNvSpPr/>
            <p:nvPr/>
          </p:nvSpPr>
          <p:spPr>
            <a:xfrm>
              <a:off x="6119855" y="5323989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 Level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Management</a:t>
              </a:r>
            </a:p>
          </p:txBody>
        </p:sp>
        <p:sp>
          <p:nvSpPr>
            <p:cNvPr id="387" name="모서리가 둥근 직사각형 386"/>
            <p:cNvSpPr/>
            <p:nvPr/>
          </p:nvSpPr>
          <p:spPr>
            <a:xfrm>
              <a:off x="6119855" y="6019822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Incident &amp; Problem Mgmt.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6119855" y="6715655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Platform &amp; Virtualization Mgmt.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9" name="모서리가 둥근 직사각형 388"/>
            <p:cNvSpPr/>
            <p:nvPr/>
          </p:nvSpPr>
          <p:spPr>
            <a:xfrm>
              <a:off x="6119855" y="7411491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Peer Service Management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390" name="모서리가 둥근 직사각형 389"/>
          <p:cNvSpPr/>
          <p:nvPr/>
        </p:nvSpPr>
        <p:spPr>
          <a:xfrm>
            <a:off x="4928177" y="2966456"/>
            <a:ext cx="928469" cy="9173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Authorization &amp; Service Policy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1" name="모서리가 둥근 직사각형 390"/>
          <p:cNvSpPr/>
          <p:nvPr/>
        </p:nvSpPr>
        <p:spPr>
          <a:xfrm>
            <a:off x="4928177" y="420836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Encyption</a:t>
            </a:r>
            <a:endParaRPr lang="en-US" altLang="ko-KR" sz="1200" b="1" spc="-100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2" name="모서리가 둥근 직사각형 391"/>
          <p:cNvSpPr/>
          <p:nvPr/>
        </p:nvSpPr>
        <p:spPr>
          <a:xfrm>
            <a:off x="3736499" y="2902893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Monitoring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3736499" y="4003377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4" name="모서리가 둥근 직사각형 393"/>
          <p:cNvSpPr/>
          <p:nvPr/>
        </p:nvSpPr>
        <p:spPr>
          <a:xfrm>
            <a:off x="3736499" y="5061446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Peer Service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5" name="모서리가 둥근 직사각형 394"/>
          <p:cNvSpPr/>
          <p:nvPr/>
        </p:nvSpPr>
        <p:spPr>
          <a:xfrm>
            <a:off x="7311533" y="2699675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Account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6" name="모서리가 둥근 직사각형 395"/>
          <p:cNvSpPr/>
          <p:nvPr/>
        </p:nvSpPr>
        <p:spPr>
          <a:xfrm>
            <a:off x="7311533" y="3624893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Subscription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7311533" y="448777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Billing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1" name="모서리가 둥근 직사각형 400"/>
          <p:cNvSpPr/>
          <p:nvPr/>
        </p:nvSpPr>
        <p:spPr>
          <a:xfrm>
            <a:off x="7311533" y="5412990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Accounts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2" name="모서리가 둥근 직사각형 401"/>
          <p:cNvSpPr/>
          <p:nvPr/>
        </p:nvSpPr>
        <p:spPr>
          <a:xfrm>
            <a:off x="8503209" y="3257755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Build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8503209" y="4629398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Test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2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200" dirty="0"/>
              <a:t>[Backup] Distributed </a:t>
            </a:r>
            <a:r>
              <a:rPr lang="en-US" altLang="ko-KR" sz="1200" dirty="0" smtClean="0"/>
              <a:t>management Task Force(DMTF) : Cloud Service Reference Architecture</a:t>
            </a:r>
            <a:endParaRPr lang="ko-KR" altLang="en-US" sz="1200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137168"/>
            <a:ext cx="9360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http://collaborate.nist.gov/twiki-cloud-computing/pub/CloudComputing/Meeting1AReferenceArchitecture011011/NIST_CCRATWG_004_ExistentReferenceModels_010311.pdf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72867" y="980728"/>
            <a:ext cx="2539239" cy="8639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Developer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2922461" y="980728"/>
            <a:ext cx="4557565" cy="8639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Consumer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272867" y="1988839"/>
            <a:ext cx="7207159" cy="2099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Provider Interface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8312" y="2420888"/>
            <a:ext cx="3792640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Functional Interfaces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55877" y="2781200"/>
            <a:ext cx="900780" cy="5037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Catalogue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977663" y="2781200"/>
            <a:ext cx="900780" cy="5037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Catalogue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426056" y="2781200"/>
            <a:ext cx="900780" cy="5037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Catalogue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2874825" y="2899971"/>
            <a:ext cx="5512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…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64968" y="2575935"/>
            <a:ext cx="1295858" cy="6480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4817368" y="2728335"/>
            <a:ext cx="1295858" cy="6480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4969768" y="2880735"/>
            <a:ext cx="1295858" cy="6480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5122168" y="3033135"/>
            <a:ext cx="1295858" cy="6480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Artifacts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7689303" y="2067676"/>
            <a:ext cx="1080121" cy="1289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841703" y="2220076"/>
            <a:ext cx="1080121" cy="1289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994103" y="2372476"/>
            <a:ext cx="1080121" cy="1289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DMTF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Profiles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272867" y="4221088"/>
            <a:ext cx="7207159" cy="8639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Provider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689302" y="4221088"/>
            <a:ext cx="1728194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Request,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SLA,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Contracts,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Agreements,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Templates,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Offerings,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Images…</a:t>
            </a:r>
          </a:p>
          <a:p>
            <a:pPr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886817" y="629146"/>
            <a:ext cx="1401887" cy="279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Actors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587761" y="909718"/>
            <a:ext cx="389902" cy="28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4" idx="3"/>
          </p:cNvCxnSpPr>
          <p:nvPr/>
        </p:nvCxnSpPr>
        <p:spPr>
          <a:xfrm>
            <a:off x="2288704" y="768933"/>
            <a:ext cx="1587742" cy="42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H="1">
            <a:off x="955877" y="908720"/>
            <a:ext cx="324715" cy="3744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 bwMode="auto">
          <a:xfrm>
            <a:off x="3944888" y="621121"/>
            <a:ext cx="2681406" cy="279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Interface and Data Artifacts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198" name="직선 화살표 연결선 197"/>
          <p:cNvCxnSpPr/>
          <p:nvPr/>
        </p:nvCxnSpPr>
        <p:spPr>
          <a:xfrm flipH="1">
            <a:off x="1977663" y="909718"/>
            <a:ext cx="2992105" cy="1310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 bwMode="auto">
          <a:xfrm>
            <a:off x="7994103" y="621121"/>
            <a:ext cx="1639418" cy="279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Activities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01" name="직선 화살표 연결선 200"/>
          <p:cNvCxnSpPr>
            <a:stCxn id="200" idx="2"/>
            <a:endCxn id="193" idx="0"/>
          </p:cNvCxnSpPr>
          <p:nvPr/>
        </p:nvCxnSpPr>
        <p:spPr>
          <a:xfrm flipH="1">
            <a:off x="8553399" y="900695"/>
            <a:ext cx="260413" cy="332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200" idx="2"/>
            <a:endCxn id="189" idx="0"/>
          </p:cNvCxnSpPr>
          <p:nvPr/>
        </p:nvCxnSpPr>
        <p:spPr>
          <a:xfrm flipH="1">
            <a:off x="8229364" y="900695"/>
            <a:ext cx="584448" cy="1166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38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IETF </a:t>
            </a:r>
            <a:r>
              <a:rPr lang="en-US" altLang="ko-KR" dirty="0" smtClean="0"/>
              <a:t>Cloud Reference Framework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39803" y="116632"/>
            <a:ext cx="494721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 bwMode="auto">
          <a:xfrm>
            <a:off x="252554" y="620688"/>
            <a:ext cx="1892134" cy="23731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0116" y="1196752"/>
            <a:ext cx="1745264" cy="53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User Client/Service</a:t>
            </a:r>
          </a:p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Identity Service</a:t>
            </a:r>
          </a:p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Visualisation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4489" y="2399682"/>
            <a:ext cx="1728191" cy="53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Administrative and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Functions/Client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0116" y="1789472"/>
            <a:ext cx="1745264" cy="538202"/>
            <a:chOff x="416497" y="1536140"/>
            <a:chExt cx="2119657" cy="53820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16497" y="1536140"/>
              <a:ext cx="2119657" cy="538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Content/Data Services</a:t>
              </a:r>
            </a:p>
          </p:txBody>
        </p:sp>
        <p:sp>
          <p:nvSpPr>
            <p:cNvPr id="9" name="AutoShape 290"/>
            <p:cNvSpPr>
              <a:spLocks noChangeArrowheads="1"/>
            </p:cNvSpPr>
            <p:nvPr/>
          </p:nvSpPr>
          <p:spPr bwMode="gray">
            <a:xfrm>
              <a:off x="487510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Data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290"/>
            <p:cNvSpPr>
              <a:spLocks noChangeArrowheads="1"/>
            </p:cNvSpPr>
            <p:nvPr/>
          </p:nvSpPr>
          <p:spPr bwMode="gray">
            <a:xfrm>
              <a:off x="1177936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Content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" name="AutoShape 290"/>
            <p:cNvSpPr>
              <a:spLocks noChangeArrowheads="1"/>
            </p:cNvSpPr>
            <p:nvPr/>
          </p:nvSpPr>
          <p:spPr bwMode="gray">
            <a:xfrm>
              <a:off x="1868361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Sensor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239370" y="3068961"/>
            <a:ext cx="1905318" cy="37821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Cross-Layer Functions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and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44489" y="3501008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Configuration 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344489" y="3891557"/>
            <a:ext cx="1728191" cy="5387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Services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44489" y="4474063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Registry 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&amp; Discovery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4489" y="4864612"/>
            <a:ext cx="1728191" cy="650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Monitoring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Logging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Accounting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Auditing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344489" y="5558732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SLA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44488" y="5949281"/>
            <a:ext cx="1728191" cy="7457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Services &amp;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308112" y="1312296"/>
            <a:ext cx="7469424" cy="236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915529" y="1512732"/>
            <a:ext cx="3694095" cy="9697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SaaS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(Applications) &amp; 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" name="AutoShape 290"/>
          <p:cNvSpPr>
            <a:spLocks noChangeArrowheads="1"/>
          </p:cNvSpPr>
          <p:nvPr/>
        </p:nvSpPr>
        <p:spPr bwMode="gray">
          <a:xfrm>
            <a:off x="6119217" y="1753660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Business Apps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(Analytics)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" name="AutoShape 290"/>
          <p:cNvSpPr>
            <a:spLocks noChangeArrowheads="1"/>
          </p:cNvSpPr>
          <p:nvPr/>
        </p:nvSpPr>
        <p:spPr bwMode="gray">
          <a:xfrm>
            <a:off x="7842226" y="1753660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Consumer Apps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(Data Share/Backup)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" name="AutoShape 290"/>
          <p:cNvSpPr>
            <a:spLocks noChangeArrowheads="1"/>
          </p:cNvSpPr>
          <p:nvPr/>
        </p:nvSpPr>
        <p:spPr bwMode="gray">
          <a:xfrm>
            <a:off x="6119217" y="2118826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NetworkApps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(Hosted PBX)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1" name="AutoShape 290"/>
          <p:cNvSpPr>
            <a:spLocks noChangeArrowheads="1"/>
          </p:cNvSpPr>
          <p:nvPr/>
        </p:nvSpPr>
        <p:spPr bwMode="gray">
          <a:xfrm>
            <a:off x="7842226" y="2118826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CommunicationsApps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(VoIP, Video Serv.)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161214" y="1512732"/>
            <a:ext cx="1453776" cy="1618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1214" y="2592191"/>
            <a:ext cx="5448410" cy="5362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(Software Environment)</a:t>
            </a:r>
          </a:p>
        </p:txBody>
      </p:sp>
      <p:sp>
        <p:nvSpPr>
          <p:cNvPr id="34" name="AutoShape 290"/>
          <p:cNvSpPr>
            <a:spLocks noChangeArrowheads="1"/>
          </p:cNvSpPr>
          <p:nvPr/>
        </p:nvSpPr>
        <p:spPr bwMode="gray">
          <a:xfrm>
            <a:off x="4319298" y="2806093"/>
            <a:ext cx="1240322" cy="282484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" name="AutoShape 290"/>
          <p:cNvSpPr>
            <a:spLocks noChangeArrowheads="1"/>
          </p:cNvSpPr>
          <p:nvPr/>
        </p:nvSpPr>
        <p:spPr bwMode="gray">
          <a:xfrm>
            <a:off x="5790437" y="2806093"/>
            <a:ext cx="1240322" cy="282484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Test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" name="AutoShape 290"/>
          <p:cNvSpPr>
            <a:spLocks noChangeArrowheads="1"/>
          </p:cNvSpPr>
          <p:nvPr/>
        </p:nvSpPr>
        <p:spPr bwMode="gray">
          <a:xfrm>
            <a:off x="7299019" y="2707828"/>
            <a:ext cx="2058735" cy="380749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Mid.Ware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( Service Bus, 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Load Balancer)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474324" y="1512732"/>
            <a:ext cx="1426244" cy="20891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479572" y="3173503"/>
            <a:ext cx="7130052" cy="42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" name="AutoShape 290"/>
          <p:cNvSpPr>
            <a:spLocks noChangeArrowheads="1"/>
          </p:cNvSpPr>
          <p:nvPr/>
        </p:nvSpPr>
        <p:spPr bwMode="gray">
          <a:xfrm>
            <a:off x="2528398" y="2918034"/>
            <a:ext cx="1240322" cy="55757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Cambria" panose="02040503050406030204" pitchFamily="18" charset="0"/>
                <a:ea typeface="맑은 고딕" pitchFamily="50" charset="-127"/>
              </a:rPr>
              <a:t>Mid.Ware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*VM Management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Load Balancing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" name="AutoShape 290"/>
          <p:cNvSpPr>
            <a:spLocks noChangeArrowheads="1"/>
          </p:cNvSpPr>
          <p:nvPr/>
        </p:nvSpPr>
        <p:spPr bwMode="gray">
          <a:xfrm>
            <a:off x="3926820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Compute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" name="AutoShape 290"/>
          <p:cNvSpPr>
            <a:spLocks noChangeArrowheads="1"/>
          </p:cNvSpPr>
          <p:nvPr/>
        </p:nvSpPr>
        <p:spPr bwMode="gray">
          <a:xfrm>
            <a:off x="4770905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Storage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" name="AutoShape 290"/>
          <p:cNvSpPr>
            <a:spLocks noChangeArrowheads="1"/>
          </p:cNvSpPr>
          <p:nvPr/>
        </p:nvSpPr>
        <p:spPr bwMode="gray">
          <a:xfrm>
            <a:off x="5614990" y="3247505"/>
            <a:ext cx="936541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Network/VPN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" name="AutoShape 290"/>
          <p:cNvSpPr>
            <a:spLocks noChangeArrowheads="1"/>
          </p:cNvSpPr>
          <p:nvPr/>
        </p:nvSpPr>
        <p:spPr bwMode="gray">
          <a:xfrm>
            <a:off x="6670745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" name="AutoShape 290"/>
          <p:cNvSpPr>
            <a:spLocks noChangeArrowheads="1"/>
          </p:cNvSpPr>
          <p:nvPr/>
        </p:nvSpPr>
        <p:spPr bwMode="gray">
          <a:xfrm>
            <a:off x="7514830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Database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" name="AutoShape 290"/>
          <p:cNvSpPr>
            <a:spLocks noChangeArrowheads="1"/>
          </p:cNvSpPr>
          <p:nvPr/>
        </p:nvSpPr>
        <p:spPr bwMode="gray">
          <a:xfrm>
            <a:off x="8358915" y="3247505"/>
            <a:ext cx="998839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 Repository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951" y="2636912"/>
            <a:ext cx="1646961" cy="2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b="1" dirty="0" err="1"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ko-KR" altLang="en-US" sz="10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(Infrastructure)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479572" y="1510287"/>
            <a:ext cx="1420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161214" y="1510287"/>
            <a:ext cx="1420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9572" y="1512732"/>
            <a:ext cx="0" cy="20891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8" y="1512732"/>
            <a:ext cx="0" cy="1654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61214" y="1509927"/>
            <a:ext cx="0" cy="16217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604292" y="1512731"/>
            <a:ext cx="0" cy="10789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614990" y="2591689"/>
            <a:ext cx="39946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179550" y="3128403"/>
            <a:ext cx="54300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479572" y="3619624"/>
            <a:ext cx="71300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26820" y="3167212"/>
            <a:ext cx="56828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9610939" y="2592192"/>
            <a:ext cx="0" cy="536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610939" y="3171024"/>
            <a:ext cx="0" cy="584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46906" y="581544"/>
            <a:ext cx="1897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User/Customer Side Functions and Resources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308112" y="617194"/>
            <a:ext cx="7469424" cy="6106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472054" y="831311"/>
            <a:ext cx="2274895" cy="333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marL="171450" indent="-171450" defTabSz="861695">
              <a:buFont typeface="Arial" charset="0"/>
              <a:buChar char="•"/>
            </a:pP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860091" y="828630"/>
            <a:ext cx="4772859" cy="336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marL="171450" indent="-171450" defTabSz="861695">
              <a:buFont typeface="Arial" charset="0"/>
              <a:buChar char="•"/>
            </a:pP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548679"/>
            <a:ext cx="2067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Access/Delivery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49144" y="766209"/>
            <a:ext cx="1958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Inter-Cloud Functions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133341" y="927627"/>
            <a:ext cx="43307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Arial" pitchFamily="34" charset="0"/>
              <a:buChar char="•"/>
            </a:pP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Registry &amp;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Discovery * Federation Infrastructure * Service/Trust 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Broker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257279" y="764704"/>
            <a:ext cx="2119657" cy="263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End Point Functions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428235" y="919069"/>
            <a:ext cx="28413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Service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Gateway      * Portal/Desktop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987" y="1268760"/>
            <a:ext cx="33049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Service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09570" y="3704332"/>
            <a:ext cx="7467965" cy="839769"/>
            <a:chOff x="2288704" y="3898648"/>
            <a:chExt cx="6552158" cy="839769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290468" y="3942183"/>
              <a:ext cx="6550394" cy="796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437525" y="4170862"/>
              <a:ext cx="1261957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Availability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(Admission Control)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88704" y="3898648"/>
              <a:ext cx="6408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Resource Control(Composition &amp; Orchestration)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800302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</a:t>
              </a:r>
              <a:r>
                <a:rPr lang="en-US" altLang="ko-KR" sz="1000" dirty="0" err="1" smtClean="0">
                  <a:latin typeface="Cambria" panose="02040503050406030204" pitchFamily="18" charset="0"/>
                  <a:ea typeface="맑은 고딕" pitchFamily="50" charset="-127"/>
                </a:rPr>
                <a:t>Authen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.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&amp; Auth.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5024438" y="4170862"/>
              <a:ext cx="1261957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Reservation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Schedule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6392590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Composition 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Orchestration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7616726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Inter-Cloud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88703" y="4581127"/>
            <a:ext cx="7488831" cy="1364187"/>
            <a:chOff x="2288704" y="4801117"/>
            <a:chExt cx="6552158" cy="1440208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290468" y="4844653"/>
              <a:ext cx="6550394" cy="1396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2368934" y="5615786"/>
              <a:ext cx="6471928" cy="549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2368934" y="5052995"/>
              <a:ext cx="6471928" cy="501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28494" y="4983146"/>
              <a:ext cx="33123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Virtualized Resource</a:t>
              </a:r>
              <a:endParaRPr lang="ko-KR" altLang="en-US" sz="12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2473590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V-Compute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88704" y="4801117"/>
              <a:ext cx="6408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Resource Abstraction &amp; Virtualization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949543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V-Storage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425496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V-switch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6901449" y="5233434"/>
              <a:ext cx="540000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V-net IF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8192790" y="5233434"/>
              <a:ext cx="540000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VPN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249838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V-Database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4649248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V-Firewall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6201744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V-Router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493083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V-Net. Link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648744" y="5828685"/>
              <a:ext cx="5826722" cy="199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88703" y="5991320"/>
            <a:ext cx="7488831" cy="770216"/>
            <a:chOff x="2288703" y="5991320"/>
            <a:chExt cx="7488831" cy="770216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2290719" y="6021288"/>
              <a:ext cx="7486815" cy="740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380402" y="6256705"/>
              <a:ext cx="1584607" cy="4328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2482235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CPU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88703" y="5991320"/>
              <a:ext cx="73242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Physical Resource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3264115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Memory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20441" y="6226508"/>
              <a:ext cx="6335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SERVER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4093987" y="6256705"/>
              <a:ext cx="1450494" cy="4328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4189780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Hard Disk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4842762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NAS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459199" y="6226508"/>
              <a:ext cx="7200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STORAGE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755598" y="6256705"/>
              <a:ext cx="3922222" cy="422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5799886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Router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7880443" y="6460018"/>
              <a:ext cx="830775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Network I/F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818307" y="6226508"/>
              <a:ext cx="3796804" cy="249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NETWORK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6493405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err="1" smtClean="0">
                  <a:latin typeface="Cambria" panose="02040503050406030204" pitchFamily="18" charset="0"/>
                  <a:ea typeface="맑은 고딕" pitchFamily="50" charset="-127"/>
                </a:rPr>
                <a:t>FireWall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7186924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Switch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8790444" y="6460018"/>
              <a:ext cx="830775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Network Link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50" name="직사각형 149"/>
          <p:cNvSpPr/>
          <p:nvPr/>
        </p:nvSpPr>
        <p:spPr bwMode="auto">
          <a:xfrm>
            <a:off x="2700213" y="5399867"/>
            <a:ext cx="828202" cy="154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3965009" y="5399867"/>
            <a:ext cx="828202" cy="154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198384" y="5399867"/>
            <a:ext cx="828202" cy="154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344116" y="5399867"/>
            <a:ext cx="828202" cy="1545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437348" y="5399867"/>
            <a:ext cx="828202" cy="1545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531701" y="5399867"/>
            <a:ext cx="828202" cy="1545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123863" y="1772816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2123863" y="3361556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1192029" y="2932516"/>
            <a:ext cx="6592" cy="246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2123863" y="5034553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2123863" y="4160912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2123863" y="6337923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4804074" y="1165290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4804074" y="3521214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4804074" y="4464093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4804074" y="5830864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5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클라우드 컴퓨팅 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 분석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NIST 클라우드 </a:t>
            </a:r>
            <a:r>
              <a:rPr kumimoji="1" lang="en-US" altLang="ko-KR" kern="100" dirty="0" err="1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참조</a:t>
            </a:r>
            <a:r>
              <a:rPr kumimoji="1" lang="en-US" altLang="ko-KR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en-US" altLang="ko-KR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아키텍처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기반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en-US" altLang="ko-KR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분석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당사 표준 클라우드 참조 아키텍처는 미국국립표준연구소</a:t>
            </a:r>
            <a:r>
              <a:rPr lang="en-US" altLang="ko-KR" sz="1500" dirty="0" smtClean="0">
                <a:latin typeface="Cambria" panose="02040503050406030204" pitchFamily="18" charset="0"/>
              </a:rPr>
              <a:t>(NIST)</a:t>
            </a:r>
            <a:r>
              <a:rPr lang="ko-KR" altLang="en-US" sz="1500" dirty="0" smtClean="0">
                <a:latin typeface="Cambria" panose="02040503050406030204" pitchFamily="18" charset="0"/>
              </a:rPr>
              <a:t>의 클라우드 참조 아키텍처를 기본 </a:t>
            </a:r>
            <a:r>
              <a:rPr lang="en-US" altLang="ko-KR" sz="1500" dirty="0" smtClean="0">
                <a:latin typeface="Cambria" panose="02040503050406030204" pitchFamily="18" charset="0"/>
              </a:rPr>
              <a:t>Based</a:t>
            </a:r>
            <a:r>
              <a:rPr lang="ko-KR" altLang="en-US" sz="1500" dirty="0" smtClean="0">
                <a:latin typeface="Cambria" panose="02040503050406030204" pitchFamily="18" charset="0"/>
              </a:rPr>
              <a:t>로 앞서 도출한 클라우드 아키텍처 구성요소에 따라 다음 </a:t>
            </a:r>
            <a:r>
              <a:rPr lang="en-US" altLang="ko-KR" sz="1500" dirty="0" smtClean="0">
                <a:latin typeface="Cambria" panose="02040503050406030204" pitchFamily="18" charset="0"/>
              </a:rPr>
              <a:t>3</a:t>
            </a:r>
            <a:r>
              <a:rPr lang="ko-KR" altLang="en-US" sz="1500" dirty="0" smtClean="0">
                <a:latin typeface="Cambria" panose="02040503050406030204" pitchFamily="18" charset="0"/>
              </a:rPr>
              <a:t>가지로 분류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5279" y="2060849"/>
            <a:ext cx="4445083" cy="4098743"/>
            <a:chOff x="4844754" y="2761102"/>
            <a:chExt cx="4576971" cy="3347927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4889124" y="5661248"/>
              <a:ext cx="4532326" cy="4477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Carrier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889124" y="2816478"/>
              <a:ext cx="914222" cy="9064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</a:t>
              </a:r>
            </a:p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4882754" y="3813536"/>
              <a:ext cx="920592" cy="18120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</a:t>
              </a:r>
            </a:p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Auditor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5882308" y="2814278"/>
              <a:ext cx="2565238" cy="2811271"/>
            </a:xfrm>
            <a:prstGeom prst="roundRect">
              <a:avLst>
                <a:gd name="adj" fmla="val 658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83013" y="2797837"/>
              <a:ext cx="2515025" cy="226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Provider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8507503" y="2816478"/>
              <a:ext cx="914222" cy="28090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04774" y="2888479"/>
              <a:ext cx="916951" cy="37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Broker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73293" y="3031409"/>
              <a:ext cx="1195931" cy="67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Cloud Service </a:t>
              </a:r>
              <a:b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</a:br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Offering</a:t>
              </a:r>
            </a:p>
            <a:p>
              <a:pPr algn="ctr" defTabSz="861695">
                <a:lnSpc>
                  <a:spcPct val="80000"/>
                </a:lnSpc>
              </a:pPr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Catalogue</a:t>
              </a:r>
              <a:b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</a:br>
              <a:endParaRPr lang="en-US" altLang="ko-KR" sz="1200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>
                <a:lnSpc>
                  <a:spcPct val="80000"/>
                </a:lnSpc>
              </a:pPr>
              <a:endParaRPr lang="ko-KR" altLang="en-US" sz="12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07334" y="3645024"/>
              <a:ext cx="917874" cy="520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r>
                <a:rPr lang="en-US" altLang="ko-KR" sz="12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 Layer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07334" y="4293096"/>
              <a:ext cx="917874" cy="5628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Resource Abstraction</a:t>
              </a:r>
              <a:endPara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07334" y="4946557"/>
              <a:ext cx="917874" cy="520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861695"/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Physical Resource</a:t>
              </a:r>
              <a:endPara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897216" y="3088402"/>
              <a:ext cx="1051532" cy="2447324"/>
            </a:xfrm>
            <a:prstGeom prst="roundRect">
              <a:avLst>
                <a:gd name="adj" fmla="val 112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753200" y="3027839"/>
              <a:ext cx="1298830" cy="37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Cloud Service Management</a:t>
              </a:r>
              <a:endParaRPr lang="ko-KR" altLang="en-US" sz="12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969225" y="3667519"/>
              <a:ext cx="864096" cy="43175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1695"/>
              <a:r>
                <a:rPr lang="en-US" altLang="ko-KR" sz="12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 Support</a:t>
              </a:r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969224" y="4203604"/>
              <a:ext cx="878211" cy="5616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1695"/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Provisioning</a:t>
              </a:r>
            </a:p>
            <a:p>
              <a:pPr algn="ctr" defTabSz="861695"/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Configuration</a:t>
              </a:r>
              <a:endPara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935981" y="4855915"/>
              <a:ext cx="988134" cy="6114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1695"/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Portability/</a:t>
              </a:r>
            </a:p>
            <a:p>
              <a:pPr algn="ctr" defTabSz="861695"/>
              <a:r>
                <a:rPr lang="en-US" altLang="ko-KR" sz="12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Interoperability</a:t>
              </a:r>
              <a:endPara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948749" y="3088402"/>
              <a:ext cx="219980" cy="2447324"/>
            </a:xfrm>
            <a:prstGeom prst="roundRect">
              <a:avLst>
                <a:gd name="adj" fmla="val 112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Security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179937" y="3088402"/>
              <a:ext cx="219980" cy="2447324"/>
            </a:xfrm>
            <a:prstGeom prst="roundRect">
              <a:avLst>
                <a:gd name="adj" fmla="val 112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Privacy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4844754" y="2761102"/>
              <a:ext cx="1001434" cy="1024656"/>
            </a:xfrm>
            <a:prstGeom prst="round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5834337" y="3586945"/>
              <a:ext cx="1062879" cy="616659"/>
            </a:xfrm>
            <a:prstGeom prst="roundRect">
              <a:avLst>
                <a:gd name="adj" fmla="val 1028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6935981" y="3586945"/>
              <a:ext cx="1463936" cy="1948781"/>
            </a:xfrm>
            <a:prstGeom prst="round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5834337" y="4253005"/>
              <a:ext cx="1062879" cy="1282720"/>
            </a:xfrm>
            <a:prstGeom prst="roundRect">
              <a:avLst>
                <a:gd name="adj" fmla="val 1028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5834337" y="2982322"/>
              <a:ext cx="1062879" cy="534998"/>
            </a:xfrm>
            <a:prstGeom prst="roundRect">
              <a:avLst>
                <a:gd name="adj" fmla="val 1028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69024" y="1978545"/>
            <a:ext cx="4355976" cy="8799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역할</a:t>
            </a:r>
            <a:endParaRPr kumimoji="1" lang="en-US" altLang="ko-KR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err="1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en-US" altLang="ko-KR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  관련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사용자 또는 조직</a:t>
            </a:r>
            <a:r>
              <a:rPr kumimoji="1" lang="en-US" altLang="ko-KR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(Organization)</a:t>
            </a:r>
            <a:r>
              <a:rPr kumimoji="1" lang="ko-KR" altLang="en-US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역할 정의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69024" y="3107619"/>
            <a:ext cx="4355976" cy="658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44000" tIns="72000" rIns="72000" bIns="72000" rtlCol="0">
            <a:spAutoFit/>
          </a:bodyPr>
          <a:lstStyle>
            <a:defPPr>
              <a:defRPr lang="ko-KR"/>
            </a:defPPr>
            <a:lvl1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kumimoji="1" sz="1300" b="1" kern="10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marL="252000" indent="-108000">
              <a:spcBef>
                <a:spcPts val="400"/>
              </a:spcBef>
              <a:buFont typeface="Cambria" panose="02040503050406030204" pitchFamily="18" charset="0"/>
              <a:buChar char="­"/>
            </a:pPr>
            <a:r>
              <a:rPr lang="ko-KR" altLang="en-US" sz="1200" b="0" dirty="0" err="1"/>
              <a:t>클라우드</a:t>
            </a:r>
            <a:r>
              <a:rPr lang="ko-KR" altLang="en-US" sz="1200" b="0" dirty="0"/>
              <a:t> 제공 </a:t>
            </a:r>
            <a:r>
              <a:rPr lang="ko-KR" altLang="en-US" sz="1200" b="0" dirty="0" smtClean="0"/>
              <a:t>서비스</a:t>
            </a:r>
            <a:r>
              <a:rPr lang="en-US" altLang="ko-KR" sz="1200" b="0" dirty="0" smtClean="0"/>
              <a:t>(Service Offering)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정의 </a:t>
            </a: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구성요소 상세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69024" y="5830044"/>
            <a:ext cx="4355976" cy="6953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44000" tIns="72000" rIns="72000" bIns="72000" rtlCol="0">
            <a:spAutoFit/>
          </a:bodyPr>
          <a:lstStyle>
            <a:defPPr>
              <a:defRPr lang="ko-KR"/>
            </a:defPPr>
            <a:lvl1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kumimoji="1" sz="1300" b="1" kern="10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sz="1400" dirty="0"/>
              <a:t>운영 </a:t>
            </a:r>
            <a:r>
              <a:rPr lang="ko-KR" altLang="en-US" sz="1400" dirty="0" smtClean="0"/>
              <a:t>플랫폼</a:t>
            </a:r>
            <a:endParaRPr lang="en-US" altLang="ko-KR" dirty="0"/>
          </a:p>
          <a:p>
            <a:pPr marL="252000" indent="-108000">
              <a:spcBef>
                <a:spcPts val="400"/>
              </a:spcBef>
              <a:buFont typeface="Cambria" panose="02040503050406030204" pitchFamily="18" charset="0"/>
              <a:buChar char="­"/>
            </a:pPr>
            <a:r>
              <a:rPr lang="ko-KR" altLang="en-US" sz="1200" b="0" dirty="0" err="1" smtClean="0"/>
              <a:t>클라우드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서비스 운영관리를 위한 매니지먼트 </a:t>
            </a:r>
            <a:r>
              <a:rPr lang="ko-KR" altLang="en-US" b="0" dirty="0"/>
              <a:t>플랫폼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73050" y="1844824"/>
            <a:ext cx="4467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개체 틀 21"/>
          <p:cNvSpPr txBox="1">
            <a:spLocks/>
          </p:cNvSpPr>
          <p:nvPr/>
        </p:nvSpPr>
        <p:spPr bwMode="auto">
          <a:xfrm>
            <a:off x="281785" y="6309320"/>
            <a:ext cx="4675583" cy="28799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[NIST </a:t>
            </a:r>
            <a:r>
              <a:rPr kumimoji="1" lang="en-US" altLang="ko-KR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</a:t>
            </a:r>
            <a:r>
              <a:rPr kumimoji="1" lang="en-US" altLang="ko-KR" sz="1200" kern="100" dirty="0" err="1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참조</a:t>
            </a:r>
            <a:r>
              <a:rPr kumimoji="1" lang="en-US" altLang="ko-KR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en-US" altLang="ko-KR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아키텍처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]</a:t>
            </a:r>
            <a:endParaRPr kumimoji="1" lang="en-US" altLang="ko-KR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5" name="직선 연결선 4"/>
          <p:cNvCxnSpPr>
            <a:stCxn id="51" idx="0"/>
            <a:endCxn id="58" idx="1"/>
          </p:cNvCxnSpPr>
          <p:nvPr/>
        </p:nvCxnSpPr>
        <p:spPr>
          <a:xfrm>
            <a:off x="781568" y="2060849"/>
            <a:ext cx="4387456" cy="357679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72" idx="3"/>
            <a:endCxn id="59" idx="1"/>
          </p:cNvCxnSpPr>
          <p:nvPr/>
        </p:nvCxnSpPr>
        <p:spPr>
          <a:xfrm>
            <a:off x="2288599" y="2659169"/>
            <a:ext cx="2880425" cy="777634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4" idx="3"/>
            <a:endCxn id="61" idx="1"/>
          </p:cNvCxnSpPr>
          <p:nvPr/>
        </p:nvCxnSpPr>
        <p:spPr>
          <a:xfrm>
            <a:off x="3747998" y="4264808"/>
            <a:ext cx="1421026" cy="1912886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69024" y="4922569"/>
            <a:ext cx="4355976" cy="658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44000" tIns="72000" rIns="72000" bIns="72000" rtlCol="0">
            <a:spAutoFit/>
          </a:bodyPr>
          <a:lstStyle>
            <a:defPPr>
              <a:defRPr lang="ko-KR"/>
            </a:defPPr>
            <a:lvl1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kumimoji="1" sz="1300" b="1" kern="10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인프라</a:t>
            </a:r>
            <a:endParaRPr lang="en-US" altLang="ko-KR" dirty="0" smtClean="0"/>
          </a:p>
          <a:p>
            <a:pPr marL="252000" indent="-108000">
              <a:spcBef>
                <a:spcPts val="400"/>
              </a:spcBef>
              <a:buFont typeface="Cambria" panose="02040503050406030204" pitchFamily="18" charset="0"/>
              <a:buChar char="­"/>
            </a:pPr>
            <a:r>
              <a:rPr lang="ko-KR" altLang="en-US" sz="1200" b="0" dirty="0" err="1"/>
              <a:t>클라우드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표준 인프라 구성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정의</a:t>
            </a:r>
            <a:endParaRPr lang="en-US" altLang="ko-KR" sz="12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5169024" y="4015094"/>
            <a:ext cx="4355976" cy="658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44000" tIns="72000" rIns="72000" bIns="72000" rtlCol="0">
            <a:spAutoFit/>
          </a:bodyPr>
          <a:lstStyle>
            <a:defPPr>
              <a:defRPr lang="ko-KR"/>
            </a:defPPr>
            <a:lvl1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kumimoji="1" sz="1300" b="1" kern="10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 </a:t>
            </a:r>
          </a:p>
          <a:p>
            <a:pPr marL="252000" indent="-108000">
              <a:spcBef>
                <a:spcPts val="400"/>
              </a:spcBef>
              <a:buFont typeface="Cambria" panose="02040503050406030204" pitchFamily="18" charset="0"/>
              <a:buChar char="­"/>
            </a:pPr>
            <a:r>
              <a:rPr lang="ko-KR" altLang="en-US" sz="1200" b="0" dirty="0" err="1"/>
              <a:t>클라우드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서비스 모델과 </a:t>
            </a:r>
            <a:r>
              <a:rPr lang="ko-KR" altLang="en-US" sz="1200" b="0" dirty="0" err="1" smtClean="0"/>
              <a:t>클라우드</a:t>
            </a:r>
            <a:r>
              <a:rPr lang="ko-KR" altLang="en-US" sz="1200" b="0" dirty="0" smtClean="0"/>
              <a:t> 배포 모델 정의</a:t>
            </a:r>
            <a:endParaRPr lang="en-US" altLang="ko-KR" sz="1200" b="0" dirty="0"/>
          </a:p>
        </p:txBody>
      </p:sp>
      <p:cxnSp>
        <p:nvCxnSpPr>
          <p:cNvPr id="73" name="직선 연결선 72"/>
          <p:cNvCxnSpPr>
            <a:stCxn id="53" idx="3"/>
            <a:endCxn id="71" idx="1"/>
          </p:cNvCxnSpPr>
          <p:nvPr/>
        </p:nvCxnSpPr>
        <p:spPr>
          <a:xfrm>
            <a:off x="2288599" y="3449375"/>
            <a:ext cx="2880425" cy="894903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9" idx="3"/>
            <a:endCxn id="68" idx="1"/>
          </p:cNvCxnSpPr>
          <p:nvPr/>
        </p:nvCxnSpPr>
        <p:spPr>
          <a:xfrm>
            <a:off x="2288599" y="4672525"/>
            <a:ext cx="2880425" cy="579228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</p:spPr>
        <p:txBody>
          <a:bodyPr/>
          <a:lstStyle/>
          <a:p>
            <a:pPr defTabSz="861695"/>
            <a:r>
              <a:rPr lang="en-US" altLang="ko-KR" dirty="0" smtClean="0"/>
              <a:t>1. SK </a:t>
            </a:r>
            <a:r>
              <a:rPr lang="en-US" altLang="ko-KR" dirty="0"/>
              <a:t>C&amp;C</a:t>
            </a:r>
            <a:r>
              <a:rPr lang="ko-KR" altLang="en-US" dirty="0"/>
              <a:t> </a:t>
            </a:r>
            <a:r>
              <a:rPr kumimoji="1" lang="ko-KR" altLang="en-US" kern="100" dirty="0" err="1">
                <a:solidFill>
                  <a:srgbClr val="000000"/>
                </a:solidFill>
                <a:cs typeface="Times New Roman"/>
              </a:rPr>
              <a:t>클라우드</a:t>
            </a:r>
            <a:r>
              <a:rPr kumimoji="1" lang="ko-KR" altLang="en-US" kern="1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ko-KR" altLang="en-US" dirty="0" smtClean="0"/>
              <a:t>컴퓨팅  </a:t>
            </a:r>
            <a:r>
              <a:rPr lang="ko-KR" altLang="en-US" dirty="0" smtClean="0">
                <a:ea typeface="맑은 고딕" pitchFamily="50" charset="-127"/>
              </a:rPr>
              <a:t>참조 </a:t>
            </a:r>
            <a:r>
              <a:rPr lang="ko-KR" altLang="en-US" dirty="0">
                <a:ea typeface="맑은 고딕" pitchFamily="50" charset="-127"/>
              </a:rPr>
              <a:t>아키텍처 </a:t>
            </a:r>
            <a:endParaRPr lang="ko-KR" altLang="en-US" baseline="30000" dirty="0">
              <a:ea typeface="맑은 고딕" pitchFamily="50" charset="-127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당사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컴퓨팅 표준</a:t>
            </a:r>
            <a:r>
              <a:rPr kumimoji="1" lang="ko-KR" altLang="en-US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참조 아키텍처는 다음과 같이 구성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73050" y="1387347"/>
            <a:ext cx="9359900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SK C&amp;C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컴퓨팅 표준 참조 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아키텍처 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28298" y="3113684"/>
            <a:ext cx="3465683" cy="22576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kumimoji="1" lang="ko-KR" altLang="en-US" sz="1200" b="1" kern="100" dirty="0" err="1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sz="12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</a:t>
            </a:r>
            <a:r>
              <a:rPr kumimoji="1" lang="en-US" altLang="ko-KR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관리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307444" y="476167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빌링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675280" y="3357218"/>
            <a:ext cx="1538276" cy="2378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운영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77859" y="476167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장애관리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677859" y="391180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백업관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677859" y="5052282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SLA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75280" y="363451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구성관리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677859" y="4477521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용량관리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307444" y="3357218"/>
            <a:ext cx="1538276" cy="2378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제공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07444" y="363451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서비스카탈로그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307444" y="391180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서비스요청관리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307444" y="4477521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미터링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677859" y="418910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자원관리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307444" y="418910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서비스템플릿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07445" y="5052282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Pricing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9911" y="2471735"/>
            <a:ext cx="9363610" cy="5741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16357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35741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55125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74509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..</a:t>
            </a: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9911" y="1838525"/>
            <a:ext cx="9363610" cy="5671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포탈 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6357" y="2100314"/>
            <a:ext cx="2726757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사용자 포탈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03356" y="210031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개발자 포탈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559858" y="210031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관리자 포탈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69911" y="5427541"/>
            <a:ext cx="9363610" cy="5337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가상화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16357" y="5671100"/>
            <a:ext cx="2726757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서버</a:t>
            </a: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가상화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703356" y="5671100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네트워크 가상화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631936" y="5671100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스토리지 가상화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69911" y="6027390"/>
            <a:ext cx="9363610" cy="5702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물리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시스템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16357" y="6284824"/>
            <a:ext cx="2726757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서버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703356" y="628482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네트워크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1936" y="628482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스토리지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071116" y="3102798"/>
            <a:ext cx="1565718" cy="22576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보안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11968" y="379117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데이터 보안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211968" y="421154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네트워크 보안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11968" y="463191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인증</a:t>
            </a:r>
            <a:r>
              <a:rPr lang="en-US" altLang="ko-KR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 </a:t>
            </a:r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및 권한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11968" y="505228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접근통</a:t>
            </a:r>
            <a:r>
              <a: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211968" y="337080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서버 보안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2480" y="3799501"/>
            <a:ext cx="4167277" cy="652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Orchestration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72480" y="4518567"/>
            <a:ext cx="4167277" cy="842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16040" y="4746916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서버</a:t>
            </a: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VM,OS)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427036" y="4746916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스토리지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6040" y="5049683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네트워크 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27036" y="5049683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16040" y="4118342"/>
            <a:ext cx="1162082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워크플로우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480" y="3111947"/>
            <a:ext cx="4167277" cy="621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연계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040" y="3418888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레거시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연계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38676" y="3418888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외부 연계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76270" y="4118342"/>
            <a:ext cx="1162082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워크로드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36498" y="4118342"/>
            <a:ext cx="1162082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패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턴</a:t>
            </a:r>
          </a:p>
        </p:txBody>
      </p:sp>
    </p:spTree>
    <p:extLst>
      <p:ext uri="{BB962C8B-B14F-4D97-AF65-F5344CB8AC3E}">
        <p14:creationId xmlns:p14="http://schemas.microsoft.com/office/powerpoint/2010/main" val="10452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73050" y="1946253"/>
            <a:ext cx="4650719" cy="4651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/>
              <a:t>클라우드 </a:t>
            </a:r>
            <a:r>
              <a:rPr lang="ko-KR" altLang="en-US" dirty="0" smtClean="0"/>
              <a:t>서비스 모델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모델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(Service Model)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클라우드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제공자가 제공하는 특정한 </a:t>
            </a:r>
            <a:r>
              <a:rPr lang="en-US" altLang="ko-KR" sz="1500" dirty="0" smtClean="0">
                <a:latin typeface="Cambria" panose="02040503050406030204" pitchFamily="18" charset="0"/>
              </a:rPr>
              <a:t>IT </a:t>
            </a:r>
            <a:r>
              <a:rPr lang="ko-KR" altLang="en-US" sz="1500" dirty="0" smtClean="0">
                <a:latin typeface="Cambria" panose="02040503050406030204" pitchFamily="18" charset="0"/>
              </a:rPr>
              <a:t>자원의 조합으로 </a:t>
            </a:r>
            <a:r>
              <a:rPr lang="en-US" altLang="ko-KR" sz="1500" dirty="0" smtClean="0">
                <a:latin typeface="Cambria" panose="02040503050406030204" pitchFamily="18" charset="0"/>
              </a:rPr>
              <a:t>SaaS, </a:t>
            </a:r>
            <a:r>
              <a:rPr lang="en-US" altLang="ko-KR" sz="1500" dirty="0" err="1" smtClean="0">
                <a:latin typeface="Cambria" panose="02040503050406030204" pitchFamily="18" charset="0"/>
              </a:rPr>
              <a:t>PaaS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en-US" altLang="ko-KR" sz="1500" dirty="0" err="1" smtClean="0">
                <a:latin typeface="Cambria" panose="02040503050406030204" pitchFamily="18" charset="0"/>
              </a:rPr>
              <a:t>IaaS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로 구분됨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3000" y="2986657"/>
            <a:ext cx="4824536" cy="676834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altLang="ko-KR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PaaS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(Platform as a Service</a:t>
            </a:r>
            <a:r>
              <a:rPr kumimoji="1" lang="en-US" altLang="ko-KR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)</a:t>
            </a: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특정 응용 실행환경 및 다양한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의 개발환경을 제공하는 서비스</a:t>
            </a:r>
            <a:endParaRPr kumimoji="1" lang="ko-KR" altLang="en-US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구성요소 상세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53000" y="3922761"/>
            <a:ext cx="4693276" cy="676834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altLang="ko-KR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IaaS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(Infrastructure as a Service)</a:t>
            </a: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프로세서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저장장치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,NW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등 가상 컴퓨팅 자원을 제공하는 서비스</a:t>
            </a:r>
            <a:endParaRPr kumimoji="1" lang="ko-KR" altLang="en-US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73050" y="1844824"/>
            <a:ext cx="4467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4071" y="1946253"/>
            <a:ext cx="4589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400" b="1" dirty="0" smtClean="0">
                <a:latin typeface="Cambria" panose="02040503050406030204" pitchFamily="18" charset="0"/>
                <a:ea typeface="맑은 고딕" pitchFamily="50" charset="-127"/>
              </a:rPr>
              <a:t>Cloud Service Layer</a:t>
            </a:r>
            <a:endParaRPr lang="ko-KR" altLang="en-US" sz="14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2722" y="2254031"/>
            <a:ext cx="4396262" cy="4229552"/>
            <a:chOff x="412722" y="2700137"/>
            <a:chExt cx="4396262" cy="3783445"/>
          </a:xfrm>
        </p:grpSpPr>
        <p:sp>
          <p:nvSpPr>
            <p:cNvPr id="28" name="직사각형 27"/>
            <p:cNvSpPr/>
            <p:nvPr/>
          </p:nvSpPr>
          <p:spPr>
            <a:xfrm>
              <a:off x="1022544" y="3590815"/>
              <a:ext cx="3786439" cy="10085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81694" y="2700139"/>
              <a:ext cx="3227290" cy="747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42128" y="2700139"/>
              <a:ext cx="5064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200" b="1" dirty="0" err="1">
                  <a:latin typeface="Cambria" panose="02040503050406030204" pitchFamily="18" charset="0"/>
                  <a:ea typeface="맑은 고딕" pitchFamily="50" charset="-127"/>
                </a:rPr>
                <a:t>SaaS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28399" y="3015203"/>
              <a:ext cx="700513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Accountancy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44350" y="3015203"/>
              <a:ext cx="226023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ERP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32690" y="3015203"/>
              <a:ext cx="351057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Forms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60490" y="3015203"/>
              <a:ext cx="314189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Email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6200000">
              <a:off x="1449864" y="2935194"/>
              <a:ext cx="626005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Software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22658" y="4082516"/>
              <a:ext cx="2837315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Operating Environment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</a:rPr>
                <a:t>, Development 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Environment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22658" y="3842652"/>
              <a:ext cx="2151230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Lifecycle, Integration, Data, UX Services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944380" y="3956598"/>
              <a:ext cx="625171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Platform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199376" y="3602788"/>
              <a:ext cx="153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Application Frameworks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22658" y="3602788"/>
              <a:ext cx="10214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Load Balancing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22658" y="4322380"/>
              <a:ext cx="1657505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Virtualized Operating Systems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12722" y="4703567"/>
              <a:ext cx="4396262" cy="1768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rot="16200000">
              <a:off x="65083" y="5449226"/>
              <a:ext cx="1005019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Infrastructure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781262" y="4671388"/>
              <a:ext cx="2884963" cy="1812194"/>
              <a:chOff x="1568624" y="4841306"/>
              <a:chExt cx="3149590" cy="190257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568624" y="5321034"/>
                <a:ext cx="455011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Storage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16696" y="5081170"/>
                <a:ext cx="1402628" cy="24622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b="1" dirty="0" smtClean="0">
                    <a:latin typeface="Cambria" panose="02040503050406030204" pitchFamily="18" charset="0"/>
                    <a:ea typeface="맑은 고딕" pitchFamily="50" charset="-127"/>
                  </a:rPr>
                  <a:t>Host Operating Systems</a:t>
                </a:r>
                <a:endParaRPr lang="ko-KR" altLang="en-US" sz="10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360712" y="4841306"/>
                <a:ext cx="84830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61695"/>
                <a:r>
                  <a:rPr lang="en-US" altLang="ko-KR" sz="1000" b="1" dirty="0" smtClean="0">
                    <a:latin typeface="Cambria" panose="02040503050406030204" pitchFamily="18" charset="0"/>
                    <a:ea typeface="맑은 고딕" pitchFamily="50" charset="-127"/>
                  </a:rPr>
                  <a:t>Hypervisor</a:t>
                </a:r>
                <a:endParaRPr lang="ko-KR" altLang="en-US" sz="10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704511" y="5321034"/>
                <a:ext cx="539013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Compute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814142" y="5321034"/>
                <a:ext cx="523262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Network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568624" y="5623560"/>
                <a:ext cx="252005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SAN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704511" y="5623560"/>
                <a:ext cx="759517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Host Servers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14142" y="5623560"/>
                <a:ext cx="530262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Switches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568624" y="5937438"/>
                <a:ext cx="451511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Cooling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278498" y="5937438"/>
                <a:ext cx="924022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Power Supplies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538009" y="5937438"/>
                <a:ext cx="449761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Cabling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568624" y="6208378"/>
                <a:ext cx="609014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Electricity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704511" y="6208378"/>
                <a:ext cx="1274029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Internet Connectivity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241919" y="6485377"/>
                <a:ext cx="504012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Building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377806" y="6485377"/>
                <a:ext cx="299257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Land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245703" y="5937438"/>
                <a:ext cx="472511" cy="258501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defTabSz="861695"/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Routing</a:t>
                </a:r>
                <a:endParaRPr lang="ko-KR" altLang="en-US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77" name="직선 연결선 76"/>
            <p:cNvCxnSpPr/>
            <p:nvPr/>
          </p:nvCxnSpPr>
          <p:spPr>
            <a:xfrm>
              <a:off x="845158" y="5116314"/>
              <a:ext cx="39638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773150" y="4887411"/>
              <a:ext cx="820738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Virtualization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845158" y="5697521"/>
              <a:ext cx="39638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773150" y="5433278"/>
              <a:ext cx="596317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Hardware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73150" y="5774795"/>
              <a:ext cx="533800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Facilities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73150" y="6116949"/>
              <a:ext cx="835165" cy="24622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defTabSz="861695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맑은 고딕" pitchFamily="50" charset="-127"/>
                </a:rPr>
                <a:t>Requirements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845158" y="5975554"/>
              <a:ext cx="39638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1022545" y="2700138"/>
              <a:ext cx="470685" cy="1041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12722" y="2700137"/>
              <a:ext cx="504444" cy="2088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5688" y="2700137"/>
              <a:ext cx="5175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15293" y="2700137"/>
              <a:ext cx="4812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IaaS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000" y="1988840"/>
            <a:ext cx="4679950" cy="898433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altLang="ko-KR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SaaS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(Software as a Service)</a:t>
            </a:r>
            <a:endParaRPr kumimoji="1" lang="en-US" altLang="ko-KR" sz="14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웹 브라우저와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같은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Thin Client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환경을 포함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다양한 단말에서 사용 가능한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응용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프로그램을 제공하는 서비스 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4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모델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배</a:t>
            </a:r>
            <a:r>
              <a:rPr kumimoji="1" lang="ko-KR" altLang="en-US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포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모델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(Deployment Model)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클라우드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제공자가 제공하는 배포 장소와 서비스 사용 제공</a:t>
            </a:r>
            <a:r>
              <a:rPr lang="en-US" altLang="ko-KR" sz="1500" dirty="0">
                <a:latin typeface="Cambria" panose="02040503050406030204" pitchFamily="18" charset="0"/>
              </a:rPr>
              <a:t>/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사용 주체에 따라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퍼블릭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커뮤니티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프라이빗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하이브리드</a:t>
            </a:r>
            <a:r>
              <a:rPr lang="ko-KR" altLang="en-US" sz="1500" dirty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클라우드로</a:t>
            </a:r>
            <a:r>
              <a:rPr lang="ko-KR" altLang="en-US" sz="1500" dirty="0" smtClean="0">
                <a:latin typeface="Cambria" panose="02040503050406030204" pitchFamily="18" charset="0"/>
              </a:rPr>
              <a:t> 구분됨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구성요소 상세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73050" y="1844824"/>
            <a:ext cx="4467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53000" y="1841885"/>
            <a:ext cx="4679950" cy="898433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261938" indent="-261938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+mj-ea"/>
              <a:buAutoNum type="circleNumDbPlain"/>
            </a:pPr>
            <a:r>
              <a:rPr kumimoji="1" lang="ko-KR" altLang="en-US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퍼블릭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클라우드</a:t>
            </a:r>
            <a:endParaRPr kumimoji="1" lang="en-US" altLang="ko-KR" sz="14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제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3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자의 클라우드 제공자가 소유하고 공개적으로 접근 가능한 클라우드 환경 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3050" y="1841885"/>
            <a:ext cx="4679950" cy="625538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 위치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(Location)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와 접근 방법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(Access/Control)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에 의해 구분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12070" y="6121405"/>
            <a:ext cx="1183394" cy="403939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</a:pP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로케이</a:t>
            </a:r>
            <a:r>
              <a:rPr kumimoji="1" lang="ko-KR" altLang="en-US" sz="14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션</a:t>
            </a:r>
            <a:endParaRPr kumimoji="1" lang="en-US" altLang="ko-KR" sz="14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488" y="2467423"/>
            <a:ext cx="4459594" cy="3855952"/>
            <a:chOff x="204804" y="2231990"/>
            <a:chExt cx="4803177" cy="409138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290112" y="2688594"/>
              <a:ext cx="0" cy="343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81786" y="4221088"/>
              <a:ext cx="44641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구름 105"/>
            <p:cNvSpPr/>
            <p:nvPr/>
          </p:nvSpPr>
          <p:spPr>
            <a:xfrm>
              <a:off x="2432150" y="2780928"/>
              <a:ext cx="909346" cy="556366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구름 106"/>
            <p:cNvSpPr/>
            <p:nvPr/>
          </p:nvSpPr>
          <p:spPr>
            <a:xfrm>
              <a:off x="3461595" y="2786112"/>
              <a:ext cx="909346" cy="556366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정육면체 108"/>
            <p:cNvSpPr/>
            <p:nvPr/>
          </p:nvSpPr>
          <p:spPr>
            <a:xfrm>
              <a:off x="2599233" y="3557003"/>
              <a:ext cx="610491" cy="479865"/>
            </a:xfrm>
            <a:prstGeom prst="cube">
              <a:avLst>
                <a:gd name="adj" fmla="val 99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정육면체 109"/>
            <p:cNvSpPr/>
            <p:nvPr/>
          </p:nvSpPr>
          <p:spPr>
            <a:xfrm>
              <a:off x="3611022" y="3557003"/>
              <a:ext cx="610491" cy="479865"/>
            </a:xfrm>
            <a:prstGeom prst="cube">
              <a:avLst>
                <a:gd name="adj" fmla="val 99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화살표 연결선 110"/>
            <p:cNvCxnSpPr>
              <a:stCxn id="109" idx="0"/>
            </p:cNvCxnSpPr>
            <p:nvPr/>
          </p:nvCxnSpPr>
          <p:spPr>
            <a:xfrm flipH="1" flipV="1">
              <a:off x="2886823" y="3243491"/>
              <a:ext cx="41538" cy="313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9" idx="0"/>
            </p:cNvCxnSpPr>
            <p:nvPr/>
          </p:nvCxnSpPr>
          <p:spPr>
            <a:xfrm flipV="1">
              <a:off x="2928361" y="3216131"/>
              <a:ext cx="533234" cy="340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0" idx="0"/>
            </p:cNvCxnSpPr>
            <p:nvPr/>
          </p:nvCxnSpPr>
          <p:spPr>
            <a:xfrm flipV="1">
              <a:off x="3940150" y="3295007"/>
              <a:ext cx="148184" cy="26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110" idx="0"/>
            </p:cNvCxnSpPr>
            <p:nvPr/>
          </p:nvCxnSpPr>
          <p:spPr>
            <a:xfrm flipH="1" flipV="1">
              <a:off x="3194979" y="3243491"/>
              <a:ext cx="745171" cy="313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2597143" y="3884419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조직 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26602" y="3884419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조직 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9" name="구름 118"/>
            <p:cNvSpPr/>
            <p:nvPr/>
          </p:nvSpPr>
          <p:spPr>
            <a:xfrm>
              <a:off x="343918" y="2745819"/>
              <a:ext cx="1656184" cy="780982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70100" y="2780927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커뮤니티 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1" name="정육면체 120"/>
            <p:cNvSpPr/>
            <p:nvPr/>
          </p:nvSpPr>
          <p:spPr>
            <a:xfrm>
              <a:off x="343918" y="3557003"/>
              <a:ext cx="610491" cy="479865"/>
            </a:xfrm>
            <a:prstGeom prst="cube">
              <a:avLst>
                <a:gd name="adj" fmla="val 99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정육면체 121"/>
            <p:cNvSpPr/>
            <p:nvPr/>
          </p:nvSpPr>
          <p:spPr>
            <a:xfrm>
              <a:off x="1355707" y="3557003"/>
              <a:ext cx="610491" cy="479865"/>
            </a:xfrm>
            <a:prstGeom prst="cube">
              <a:avLst>
                <a:gd name="adj" fmla="val 99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1828" y="3884419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조직 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371287" y="3884419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조직 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26" name="직선 화살표 연결선 125"/>
            <p:cNvCxnSpPr>
              <a:stCxn id="121" idx="0"/>
            </p:cNvCxnSpPr>
            <p:nvPr/>
          </p:nvCxnSpPr>
          <p:spPr>
            <a:xfrm flipV="1">
              <a:off x="673046" y="3295007"/>
              <a:ext cx="246936" cy="26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22" idx="0"/>
            </p:cNvCxnSpPr>
            <p:nvPr/>
          </p:nvCxnSpPr>
          <p:spPr>
            <a:xfrm flipH="1" flipV="1">
              <a:off x="1402490" y="3268643"/>
              <a:ext cx="282345" cy="288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807772" y="5917978"/>
              <a:ext cx="758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[</a:t>
              </a: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소비자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]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082324" y="5917978"/>
              <a:ext cx="758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[</a:t>
              </a: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제공자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]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0" name="정육면체 129"/>
            <p:cNvSpPr/>
            <p:nvPr/>
          </p:nvSpPr>
          <p:spPr>
            <a:xfrm>
              <a:off x="343918" y="5213621"/>
              <a:ext cx="610491" cy="479865"/>
            </a:xfrm>
            <a:prstGeom prst="cube">
              <a:avLst>
                <a:gd name="adj" fmla="val 99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41828" y="5541037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조직 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2" name="구름 131"/>
            <p:cNvSpPr/>
            <p:nvPr/>
          </p:nvSpPr>
          <p:spPr>
            <a:xfrm>
              <a:off x="1063998" y="4478263"/>
              <a:ext cx="927732" cy="619531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화살표 연결선 133"/>
            <p:cNvCxnSpPr>
              <a:stCxn id="130" idx="1"/>
            </p:cNvCxnSpPr>
            <p:nvPr/>
          </p:nvCxnSpPr>
          <p:spPr>
            <a:xfrm flipV="1">
              <a:off x="625281" y="4807447"/>
              <a:ext cx="561760" cy="453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정육면체 134"/>
            <p:cNvSpPr/>
            <p:nvPr/>
          </p:nvSpPr>
          <p:spPr>
            <a:xfrm>
              <a:off x="2586866" y="5213621"/>
              <a:ext cx="610491" cy="479865"/>
            </a:xfrm>
            <a:prstGeom prst="cube">
              <a:avLst>
                <a:gd name="adj" fmla="val 99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584776" y="5541037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조직 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7" name="구름 136"/>
            <p:cNvSpPr/>
            <p:nvPr/>
          </p:nvSpPr>
          <p:spPr>
            <a:xfrm>
              <a:off x="3524717" y="4997831"/>
              <a:ext cx="927732" cy="619531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0" name="구름 139"/>
            <p:cNvSpPr/>
            <p:nvPr/>
          </p:nvSpPr>
          <p:spPr>
            <a:xfrm>
              <a:off x="2475300" y="4478263"/>
              <a:ext cx="927732" cy="619531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432150" y="4452188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퍼블릭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42" name="직선 화살표 연결선 141"/>
            <p:cNvCxnSpPr/>
            <p:nvPr/>
          </p:nvCxnSpPr>
          <p:spPr>
            <a:xfrm flipV="1">
              <a:off x="2868229" y="4807447"/>
              <a:ext cx="0" cy="453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/>
            <p:nvPr/>
          </p:nvCxnSpPr>
          <p:spPr>
            <a:xfrm>
              <a:off x="3138429" y="5347127"/>
              <a:ext cx="646331" cy="36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1086602" y="4452188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프라이빗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613761" y="4885462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프라이빗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432150" y="2688594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퍼블릭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A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463311" y="2688594"/>
              <a:ext cx="9348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퍼블릭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B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1" name="원통 230"/>
            <p:cNvSpPr/>
            <p:nvPr/>
          </p:nvSpPr>
          <p:spPr>
            <a:xfrm>
              <a:off x="4015202" y="5307596"/>
              <a:ext cx="504056" cy="345233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984405" y="5373216"/>
              <a:ext cx="6799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민감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데이터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54" name="원통 153"/>
            <p:cNvSpPr/>
            <p:nvPr/>
          </p:nvSpPr>
          <p:spPr>
            <a:xfrm>
              <a:off x="3224238" y="4365104"/>
              <a:ext cx="504056" cy="345233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296246" y="4413447"/>
              <a:ext cx="6799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ko-KR" altLang="en-US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퍼블릭</a:t>
              </a: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algn="ctr" defTabSz="861695"/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</a:rPr>
                <a:t>데이터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57" name="직선 화살표 연결선 156"/>
            <p:cNvCxnSpPr/>
            <p:nvPr/>
          </p:nvCxnSpPr>
          <p:spPr>
            <a:xfrm flipH="1">
              <a:off x="204804" y="6323375"/>
              <a:ext cx="1507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2690368" y="6323375"/>
              <a:ext cx="1920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 rot="16200000">
              <a:off x="4106610" y="4670793"/>
              <a:ext cx="1008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[Dedicated]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 rot="16200000">
              <a:off x="4203496" y="3109417"/>
              <a:ext cx="7899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[Shared]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37" name="그룹 236"/>
            <p:cNvGrpSpPr/>
            <p:nvPr/>
          </p:nvGrpSpPr>
          <p:grpSpPr>
            <a:xfrm rot="16200000">
              <a:off x="2803351" y="4032681"/>
              <a:ext cx="4005322" cy="403939"/>
              <a:chOff x="-3732808" y="2204929"/>
              <a:chExt cx="4405854" cy="537643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-2463824" y="2204929"/>
                <a:ext cx="1712578" cy="537643"/>
              </a:xfrm>
              <a:prstGeom prst="rect">
                <a:avLst/>
              </a:prstGeom>
              <a:noFill/>
            </p:spPr>
            <p:txBody>
              <a:bodyPr wrap="square" lIns="144000" tIns="72000" rIns="72000" bIns="72000" rtlCol="0">
                <a:spAutoFit/>
              </a:bodyPr>
              <a:lstStyle/>
              <a:p>
                <a:pPr defTabSz="914400" fontAlgn="base" latinLnBrk="0">
                  <a:lnSpc>
                    <a:spcPct val="120000"/>
                  </a:lnSpc>
                  <a:spcBef>
                    <a:spcPts val="1000"/>
                  </a:spcBef>
                  <a:spcAft>
                    <a:spcPct val="0"/>
                  </a:spcAft>
                  <a:buSzPct val="100000"/>
                </a:pPr>
                <a:r>
                  <a:rPr kumimoji="1" lang="en-US" altLang="ko-KR" sz="1400" b="1" kern="100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/>
                  </a:rPr>
                  <a:t>Access/Control</a:t>
                </a:r>
              </a:p>
            </p:txBody>
          </p:sp>
          <p:cxnSp>
            <p:nvCxnSpPr>
              <p:cNvPr id="165" name="직선 화살표 연결선 164"/>
              <p:cNvCxnSpPr>
                <a:stCxn id="164" idx="1"/>
              </p:cNvCxnSpPr>
              <p:nvPr/>
            </p:nvCxnSpPr>
            <p:spPr>
              <a:xfrm rot="5400000" flipH="1">
                <a:off x="-3101480" y="1836095"/>
                <a:ext cx="6328" cy="1268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/>
              <p:cNvCxnSpPr>
                <a:stCxn id="164" idx="3"/>
              </p:cNvCxnSpPr>
              <p:nvPr/>
            </p:nvCxnSpPr>
            <p:spPr>
              <a:xfrm rot="5400000" flipH="1" flipV="1">
                <a:off x="-42264" y="1758441"/>
                <a:ext cx="6328" cy="142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타원 171"/>
            <p:cNvSpPr/>
            <p:nvPr/>
          </p:nvSpPr>
          <p:spPr bwMode="auto">
            <a:xfrm>
              <a:off x="316441" y="2642112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2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  <p:sp>
          <p:nvSpPr>
            <p:cNvPr id="173" name="타원 172"/>
            <p:cNvSpPr/>
            <p:nvPr/>
          </p:nvSpPr>
          <p:spPr bwMode="auto">
            <a:xfrm>
              <a:off x="2335274" y="2642112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1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  <p:sp>
          <p:nvSpPr>
            <p:cNvPr id="174" name="타원 173"/>
            <p:cNvSpPr/>
            <p:nvPr/>
          </p:nvSpPr>
          <p:spPr bwMode="auto">
            <a:xfrm>
              <a:off x="316441" y="4293128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3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2335274" y="4293128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979" tIns="35979" rIns="35979" bIns="35979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831"/>
              <a:r>
                <a:rPr lang="en-US" altLang="ko-KR" sz="14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맑은 고딕"/>
                  <a:cs typeface="Arials"/>
                </a:rPr>
                <a:t>4</a:t>
              </a:r>
              <a:endParaRPr lang="ko-KR" altLang="en-US" sz="1400" b="1" dirty="0">
                <a:solidFill>
                  <a:prstClr val="white"/>
                </a:solidFill>
                <a:latin typeface="Cambria" panose="02040503050406030204" pitchFamily="18" charset="0"/>
                <a:ea typeface="맑은 고딕"/>
                <a:cs typeface="Arials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4953000" y="2740318"/>
            <a:ext cx="4679950" cy="1222624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261938" indent="-261938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+mj-ea"/>
              <a:buAutoNum type="circleNumDbPlain" startAt="2"/>
            </a:pP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커뮤니티 클라우드</a:t>
            </a:r>
            <a:endParaRPr kumimoji="1" lang="en-US" altLang="ko-KR" sz="14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특정 커뮤니티의 클라우드 소비자에게만 접근이 허용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그 외는 </a:t>
            </a:r>
            <a:r>
              <a:rPr kumimoji="1" lang="ko-KR" altLang="en-US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퍼블릭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클라우드와 유사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보통 소비자 그룹에 접근 제어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.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소유권 책임 공유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953000" y="4006576"/>
            <a:ext cx="4679950" cy="1222624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261938" indent="-261938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+mj-ea"/>
              <a:buAutoNum type="circleNumDbPlain" startAt="3"/>
            </a:pPr>
            <a:r>
              <a:rPr kumimoji="1" lang="ko-KR" altLang="en-US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프라이빗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클라우드</a:t>
            </a:r>
            <a:endParaRPr kumimoji="1" lang="en-US" altLang="ko-KR" sz="14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하나의 조직이 소유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조직이 조직의 다른 파트나 지역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부서에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IT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자원 제공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개별 조직이 소유하고 조직 내에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On-premise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됨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953000" y="5359591"/>
            <a:ext cx="4679950" cy="949729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261938" indent="-261938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+mj-ea"/>
              <a:buAutoNum type="circleNumDbPlain" startAt="4"/>
            </a:pPr>
            <a:r>
              <a:rPr kumimoji="1" lang="ko-KR" altLang="en-US" sz="14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하이브리드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클라우드</a:t>
            </a:r>
            <a:endParaRPr kumimoji="1" lang="en-US" altLang="ko-KR" sz="14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두 개 이상의 클라우드 배포 모델로 구성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민감한 데이터는 </a:t>
            </a:r>
            <a:r>
              <a:rPr kumimoji="1" lang="ko-KR" altLang="en-US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프라이빗에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덜민감한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데이터는 </a:t>
            </a:r>
            <a:r>
              <a:rPr kumimoji="1" lang="ko-KR" altLang="en-US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퍼블릭에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배포</a:t>
            </a:r>
            <a:endParaRPr kumimoji="1" lang="en-US" altLang="ko-KR" sz="1200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23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57345</TotalTime>
  <Words>5807</Words>
  <Application>Microsoft Office PowerPoint</Application>
  <PresentationFormat>A4 용지(210x297mm)</PresentationFormat>
  <Paragraphs>1967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2_Office 테마</vt:lpstr>
      <vt:lpstr>표준 클라우드 참조 아키텍처</vt:lpstr>
      <vt:lpstr>Table of Content</vt:lpstr>
      <vt:lpstr>1. 클라우드 컴퓨팅 참조 아키텍처 (Reference Architecture) 수립을 위한 단계별 Approach</vt:lpstr>
      <vt:lpstr>1.1 클라우드 컴퓨팅 참조 아키텍처 (Reference Architecture) 정의 및 구성 요소</vt:lpstr>
      <vt:lpstr>1.3 클라우드 컴퓨팅 참조 아키텍처 분석</vt:lpstr>
      <vt:lpstr>1. SK C&amp;C 클라우드 컴퓨팅  참조 아키텍처 </vt:lpstr>
      <vt:lpstr>2.2 클라우드 서비스 모델 </vt:lpstr>
      <vt:lpstr>2.2 클라우드 서비스 모델 </vt:lpstr>
      <vt:lpstr>PowerPoint 프레젠테이션</vt:lpstr>
      <vt:lpstr>관계사 Infra 클라우드 아키텍처 – 기존 시스템과 연결</vt:lpstr>
      <vt:lpstr>관계사 Infra 클라우드 아키텍처 – AutoScaling 3-tier Architecture</vt:lpstr>
      <vt:lpstr>관계사 Infra 클라우드 아키텍처 – Scalable Multi-Tier Architecture w Memcache</vt:lpstr>
      <vt:lpstr>관계사 Infra 클라우드 아키텍처 – Failover Architecture w Public IP </vt:lpstr>
      <vt:lpstr>관계사 Infra 클라우드 아키텍처 – Failover Architecture w VPN</vt:lpstr>
      <vt:lpstr>관계사 Infra 클라우드 아키텍처 – Cloud Burst Architecture </vt:lpstr>
      <vt:lpstr>관계사 Infra 클라우드 아키텍처 – Multi Cloud Architecture </vt:lpstr>
      <vt:lpstr>PowerPoint 프레젠테이션</vt:lpstr>
      <vt:lpstr>관계사 Infra 클라우드 아키텍처 – Multi Cloud Architecture </vt:lpstr>
      <vt:lpstr>2.2 클라우드 도입시 ‘퍼블릭’과 ‘프라이빗’ 선택</vt:lpstr>
      <vt:lpstr>2.2 클라우드 인프라 서비스 특징 및 범위</vt:lpstr>
      <vt:lpstr>2.2 클라우드 인프라 환경 – 인프라 특징</vt:lpstr>
      <vt:lpstr>2.2 클라우드 인프라 환경 – 표준 SW Stack</vt:lpstr>
      <vt:lpstr>2.3 인프라 구성 현황 – 표준 HW Stack</vt:lpstr>
      <vt:lpstr>[Backup] ‘14년 그룹 표준SW 선정 목록</vt:lpstr>
      <vt:lpstr>2.3 클라우드 관리 플랫폼 상세</vt:lpstr>
      <vt:lpstr>2.3 클라우드 관리 플랫폼 상세</vt:lpstr>
      <vt:lpstr>2.1 클라우드 서비스 역할 (Roles) - 1/2</vt:lpstr>
      <vt:lpstr>[Backup] 클라우드 배포 모델 비교 - 예시</vt:lpstr>
      <vt:lpstr>[Backup] 클라우드 배포 모델 간 특성 비표</vt:lpstr>
      <vt:lpstr>2.3. 클라우드 서비스 액티비티(Activities)</vt:lpstr>
      <vt:lpstr>3. NEXT </vt:lpstr>
      <vt:lpstr>[Backup] Generic Reference Frameworks</vt:lpstr>
      <vt:lpstr>[Backup] Cloud Computing with 4+1 View Model Approach</vt:lpstr>
      <vt:lpstr>[Backup] NIST Cloud Definition Framework</vt:lpstr>
      <vt:lpstr>[Backup] HP Reference Frameworks</vt:lpstr>
      <vt:lpstr>[Backup] Generic Reference Frameworks</vt:lpstr>
      <vt:lpstr>[Backup] Cloud Computing Elements Placed In Generic Reference Frameworks</vt:lpstr>
      <vt:lpstr>[Backup] IBM Cloud Computing Reference Architecture 4.0</vt:lpstr>
      <vt:lpstr>[Backup] NIST Cloud Conceptual  Reference Model</vt:lpstr>
      <vt:lpstr>[Backup] Microsoft Private Cloud Reference Model – IaaS View</vt:lpstr>
      <vt:lpstr>[Backup] ITU Cloud Computing Reference Architecture (Functional Component)</vt:lpstr>
      <vt:lpstr>[Backup] Distributed management Task Force(DMTF) : Cloud Service Reference Architecture</vt:lpstr>
      <vt:lpstr>[Backup] IETF Cloud Reference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목표 설정</dc:title>
  <dc:creator>Windows 사용자</dc:creator>
  <cp:lastModifiedBy>Windows 사용자</cp:lastModifiedBy>
  <cp:revision>2248</cp:revision>
  <cp:lastPrinted>2015-05-27T05:36:24Z</cp:lastPrinted>
  <dcterms:created xsi:type="dcterms:W3CDTF">2014-09-01T06:33:18Z</dcterms:created>
  <dcterms:modified xsi:type="dcterms:W3CDTF">2015-06-22T00:17:05Z</dcterms:modified>
</cp:coreProperties>
</file>