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3"/>
  </p:notesMasterIdLst>
  <p:sldIdLst>
    <p:sldId id="565" r:id="rId2"/>
    <p:sldId id="573" r:id="rId3"/>
    <p:sldId id="545" r:id="rId4"/>
    <p:sldId id="574" r:id="rId5"/>
    <p:sldId id="575" r:id="rId6"/>
    <p:sldId id="576" r:id="rId7"/>
    <p:sldId id="577" r:id="rId8"/>
    <p:sldId id="579" r:id="rId9"/>
    <p:sldId id="580" r:id="rId10"/>
    <p:sldId id="581" r:id="rId11"/>
    <p:sldId id="578" r:id="rId12"/>
    <p:sldId id="572" r:id="rId13"/>
    <p:sldId id="582" r:id="rId14"/>
    <p:sldId id="585" r:id="rId15"/>
    <p:sldId id="586" r:id="rId16"/>
    <p:sldId id="583" r:id="rId17"/>
    <p:sldId id="587" r:id="rId18"/>
    <p:sldId id="546" r:id="rId19"/>
    <p:sldId id="555" r:id="rId20"/>
    <p:sldId id="553" r:id="rId21"/>
    <p:sldId id="569" r:id="rId22"/>
    <p:sldId id="557" r:id="rId23"/>
    <p:sldId id="560" r:id="rId24"/>
    <p:sldId id="566" r:id="rId25"/>
    <p:sldId id="550" r:id="rId26"/>
    <p:sldId id="552" r:id="rId27"/>
    <p:sldId id="558" r:id="rId28"/>
    <p:sldId id="570" r:id="rId29"/>
    <p:sldId id="559" r:id="rId30"/>
    <p:sldId id="571" r:id="rId31"/>
    <p:sldId id="567" r:id="rId3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 목차" id="{2353D31C-A9FC-4BE8-8B83-2B147AF0B923}">
          <p14:sldIdLst/>
        </p14:section>
        <p14:section name="본문" id="{56B0543F-F4BD-4DE9-81DF-872AC72BDB83}">
          <p14:sldIdLst>
            <p14:sldId id="565"/>
            <p14:sldId id="573"/>
            <p14:sldId id="545"/>
            <p14:sldId id="574"/>
            <p14:sldId id="575"/>
            <p14:sldId id="576"/>
            <p14:sldId id="577"/>
            <p14:sldId id="579"/>
            <p14:sldId id="580"/>
            <p14:sldId id="581"/>
            <p14:sldId id="578"/>
            <p14:sldId id="572"/>
            <p14:sldId id="582"/>
            <p14:sldId id="585"/>
            <p14:sldId id="586"/>
            <p14:sldId id="583"/>
            <p14:sldId id="587"/>
            <p14:sldId id="546"/>
            <p14:sldId id="555"/>
            <p14:sldId id="553"/>
            <p14:sldId id="569"/>
            <p14:sldId id="557"/>
            <p14:sldId id="560"/>
            <p14:sldId id="566"/>
            <p14:sldId id="550"/>
            <p14:sldId id="552"/>
            <p14:sldId id="558"/>
            <p14:sldId id="570"/>
            <p14:sldId id="559"/>
            <p14:sldId id="571"/>
            <p14:sldId id="5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D7E4BD"/>
    <a:srgbClr val="C00000"/>
    <a:srgbClr val="FFFFFF"/>
    <a:srgbClr val="C8E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6" autoAdjust="0"/>
    <p:restoredTop sz="93471" autoAdjust="0"/>
  </p:normalViewPr>
  <p:slideViewPr>
    <p:cSldViewPr snapToGrid="0">
      <p:cViewPr varScale="1">
        <p:scale>
          <a:sx n="69" d="100"/>
          <a:sy n="69" d="100"/>
        </p:scale>
        <p:origin x="-1434" y="-108"/>
      </p:cViewPr>
      <p:guideLst>
        <p:guide orient="horz" pos="4182"/>
        <p:guide orient="horz" pos="1122"/>
        <p:guide orient="horz" pos="2381"/>
        <p:guide orient="horz" pos="2160"/>
        <p:guide orient="horz" pos="3941"/>
        <p:guide orient="horz" pos="650"/>
        <p:guide pos="6239"/>
        <p:guide pos="171"/>
        <p:guide pos="6132"/>
        <p:guide pos="3139"/>
        <p:guide pos="459"/>
        <p:guide pos="34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ED94E-16C7-4FB1-814E-DF01AAC83D20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B740A31-1CA1-456C-9241-F11C9361003A}">
      <dgm:prSet phldrT="[텍스트]" custT="1"/>
      <dgm:spPr/>
      <dgm:t>
        <a:bodyPr/>
        <a:lstStyle/>
        <a:p>
          <a:pPr latinLnBrk="1"/>
          <a:r>
            <a:rPr lang="en-US" altLang="ko-KR" sz="1200" b="1" dirty="0" smtClean="0"/>
            <a:t>1</a:t>
          </a:r>
          <a:r>
            <a:rPr lang="ko-KR" altLang="en-US" sz="1200" b="1" dirty="0" smtClean="0"/>
            <a:t>단계</a:t>
          </a:r>
          <a:r>
            <a:rPr lang="en-US" altLang="ko-KR" sz="1200" b="1" dirty="0" smtClean="0"/>
            <a:t/>
          </a:r>
          <a:br>
            <a:rPr lang="en-US" altLang="ko-KR" sz="1200" b="1" dirty="0" smtClean="0"/>
          </a:br>
          <a:r>
            <a:rPr lang="ko-KR" altLang="en-US" sz="1200" b="1" dirty="0" smtClean="0"/>
            <a:t>가상화 통합 및 </a:t>
          </a:r>
          <a:r>
            <a:rPr lang="en-US" altLang="ko-KR" sz="1200" b="1" dirty="0" smtClean="0"/>
            <a:t>Managed </a:t>
          </a:r>
          <a:r>
            <a:rPr lang="en-US" altLang="ko-KR" sz="1200" b="1" dirty="0" err="1" smtClean="0"/>
            <a:t>IaaS</a:t>
          </a:r>
          <a:endParaRPr lang="ko-KR" altLang="en-US" sz="1200" b="1" dirty="0"/>
        </a:p>
      </dgm:t>
    </dgm:pt>
    <dgm:pt modelId="{12E83E2C-EC05-4404-A79B-9DD3556055B5}" type="parTrans" cxnId="{7B919C7A-9343-4567-86C9-CEB57F7D0438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65B4BCA4-D7AA-454F-A5B2-CFB94EF9904E}" type="sibTrans" cxnId="{7B919C7A-9343-4567-86C9-CEB57F7D0438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70AA6B04-E104-429A-9AC2-BFDA5A8D7D09}">
      <dgm:prSet phldrT="[텍스트]" custT="1"/>
      <dgm:spPr/>
      <dgm:t>
        <a:bodyPr/>
        <a:lstStyle/>
        <a:p>
          <a:pPr latinLnBrk="1"/>
          <a:r>
            <a:rPr lang="en-US" altLang="ko-KR" sz="1200" b="1" dirty="0" smtClean="0"/>
            <a:t>2</a:t>
          </a:r>
          <a:r>
            <a:rPr lang="ko-KR" altLang="en-US" sz="1200" b="1" dirty="0" smtClean="0"/>
            <a:t>단계</a:t>
          </a:r>
          <a:r>
            <a:rPr lang="en-US" altLang="ko-KR" sz="1200" b="1" dirty="0" smtClean="0"/>
            <a:t/>
          </a:r>
          <a:br>
            <a:rPr lang="en-US" altLang="ko-KR" sz="1200" b="1" dirty="0" smtClean="0"/>
          </a:br>
          <a:r>
            <a:rPr lang="en-US" altLang="ko-KR" sz="1200" b="1" dirty="0" err="1" smtClean="0"/>
            <a:t>PaaS</a:t>
          </a:r>
          <a:r>
            <a:rPr lang="en-US" altLang="ko-KR" sz="1200" b="1" dirty="0" smtClean="0"/>
            <a:t> </a:t>
          </a:r>
          <a:r>
            <a:rPr lang="ko-KR" altLang="en-US" sz="1200" b="1" dirty="0" smtClean="0"/>
            <a:t>플랫폼 서비스</a:t>
          </a:r>
          <a:endParaRPr lang="ko-KR" altLang="en-US" sz="1200" b="1" dirty="0"/>
        </a:p>
      </dgm:t>
    </dgm:pt>
    <dgm:pt modelId="{25D71A15-8B4D-4351-8FE4-A69FDB1A7A26}" type="parTrans" cxnId="{AFC3A9E7-9A03-48F0-B99D-40DA891E77B5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F2D6A36C-6AA4-4F66-9BDE-B9607643288C}" type="sibTrans" cxnId="{AFC3A9E7-9A03-48F0-B99D-40DA891E77B5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BF232417-2E29-4130-9C7B-41842816E56E}">
      <dgm:prSet phldrT="[텍스트]" custT="1"/>
      <dgm:spPr/>
      <dgm:t>
        <a:bodyPr/>
        <a:lstStyle/>
        <a:p>
          <a:pPr latinLnBrk="1"/>
          <a:r>
            <a:rPr lang="en-US" altLang="ko-KR" sz="1200" b="1" dirty="0" smtClean="0"/>
            <a:t>3</a:t>
          </a:r>
          <a:r>
            <a:rPr lang="ko-KR" altLang="en-US" sz="1200" b="1" dirty="0" smtClean="0"/>
            <a:t>단계</a:t>
          </a:r>
          <a:r>
            <a:rPr lang="en-US" altLang="ko-KR" sz="1200" b="1" dirty="0" smtClean="0"/>
            <a:t/>
          </a:r>
          <a:br>
            <a:rPr lang="en-US" altLang="ko-KR" sz="1200" b="1" dirty="0" smtClean="0"/>
          </a:br>
          <a:r>
            <a:rPr lang="en-US" altLang="ko-KR" sz="1200" b="1" dirty="0" smtClean="0"/>
            <a:t>SaaS </a:t>
          </a:r>
          <a:r>
            <a:rPr lang="ko-KR" altLang="en-US" sz="1200" b="1" dirty="0" smtClean="0"/>
            <a:t>플랫폼 서비스</a:t>
          </a:r>
          <a:endParaRPr lang="ko-KR" altLang="en-US" sz="1200" b="1" dirty="0"/>
        </a:p>
      </dgm:t>
    </dgm:pt>
    <dgm:pt modelId="{0251E061-C5B1-4E2F-AD14-361E65FBF5B6}" type="parTrans" cxnId="{DB2BB6D3-7EBF-4652-9D0C-A9D318A52372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8564A23F-07C0-40BE-BDA5-904B3027C753}" type="sibTrans" cxnId="{DB2BB6D3-7EBF-4652-9D0C-A9D318A52372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F2A7E7D3-E899-48E1-AB33-18A115AFFE83}" type="pres">
      <dgm:prSet presAssocID="{A1EED94E-16C7-4FB1-814E-DF01AAC83D20}" presName="Name0" presStyleCnt="0">
        <dgm:presLayoutVars>
          <dgm:dir/>
          <dgm:animLvl val="lvl"/>
          <dgm:resizeHandles val="exact"/>
        </dgm:presLayoutVars>
      </dgm:prSet>
      <dgm:spPr/>
    </dgm:pt>
    <dgm:pt modelId="{67134D4A-058C-4B9B-B07F-C82EF6DE1969}" type="pres">
      <dgm:prSet presAssocID="{0B740A31-1CA1-456C-9241-F11C9361003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A0CFD-7B4A-4660-A0A1-6AF31045B918}" type="pres">
      <dgm:prSet presAssocID="{65B4BCA4-D7AA-454F-A5B2-CFB94EF9904E}" presName="parTxOnlySpace" presStyleCnt="0"/>
      <dgm:spPr/>
    </dgm:pt>
    <dgm:pt modelId="{A9159A1C-ADE2-46E7-A7CF-05A05A048113}" type="pres">
      <dgm:prSet presAssocID="{70AA6B04-E104-429A-9AC2-BFDA5A8D7D0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21268C-221A-46C9-9BA6-1B41B2B10473}" type="pres">
      <dgm:prSet presAssocID="{F2D6A36C-6AA4-4F66-9BDE-B9607643288C}" presName="parTxOnlySpace" presStyleCnt="0"/>
      <dgm:spPr/>
    </dgm:pt>
    <dgm:pt modelId="{E9E10BCE-40FC-42E4-9871-B80CE004E272}" type="pres">
      <dgm:prSet presAssocID="{BF232417-2E29-4130-9C7B-41842816E56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2CAA96-A03A-487B-8A4E-6C78D91AB09F}" type="presOf" srcId="{0B740A31-1CA1-456C-9241-F11C9361003A}" destId="{67134D4A-058C-4B9B-B07F-C82EF6DE1969}" srcOrd="0" destOrd="0" presId="urn:microsoft.com/office/officeart/2005/8/layout/chevron1"/>
    <dgm:cxn modelId="{916F6443-2BBB-427C-972E-380EBED6AD75}" type="presOf" srcId="{A1EED94E-16C7-4FB1-814E-DF01AAC83D20}" destId="{F2A7E7D3-E899-48E1-AB33-18A115AFFE83}" srcOrd="0" destOrd="0" presId="urn:microsoft.com/office/officeart/2005/8/layout/chevron1"/>
    <dgm:cxn modelId="{40B09B86-77C4-44D5-BD20-1D964FF5D5E1}" type="presOf" srcId="{70AA6B04-E104-429A-9AC2-BFDA5A8D7D09}" destId="{A9159A1C-ADE2-46E7-A7CF-05A05A048113}" srcOrd="0" destOrd="0" presId="urn:microsoft.com/office/officeart/2005/8/layout/chevron1"/>
    <dgm:cxn modelId="{AFC3A9E7-9A03-48F0-B99D-40DA891E77B5}" srcId="{A1EED94E-16C7-4FB1-814E-DF01AAC83D20}" destId="{70AA6B04-E104-429A-9AC2-BFDA5A8D7D09}" srcOrd="1" destOrd="0" parTransId="{25D71A15-8B4D-4351-8FE4-A69FDB1A7A26}" sibTransId="{F2D6A36C-6AA4-4F66-9BDE-B9607643288C}"/>
    <dgm:cxn modelId="{7B919C7A-9343-4567-86C9-CEB57F7D0438}" srcId="{A1EED94E-16C7-4FB1-814E-DF01AAC83D20}" destId="{0B740A31-1CA1-456C-9241-F11C9361003A}" srcOrd="0" destOrd="0" parTransId="{12E83E2C-EC05-4404-A79B-9DD3556055B5}" sibTransId="{65B4BCA4-D7AA-454F-A5B2-CFB94EF9904E}"/>
    <dgm:cxn modelId="{DB2BB6D3-7EBF-4652-9D0C-A9D318A52372}" srcId="{A1EED94E-16C7-4FB1-814E-DF01AAC83D20}" destId="{BF232417-2E29-4130-9C7B-41842816E56E}" srcOrd="2" destOrd="0" parTransId="{0251E061-C5B1-4E2F-AD14-361E65FBF5B6}" sibTransId="{8564A23F-07C0-40BE-BDA5-904B3027C753}"/>
    <dgm:cxn modelId="{C4139619-FC7A-4C6D-A841-50C697DF87F7}" type="presOf" srcId="{BF232417-2E29-4130-9C7B-41842816E56E}" destId="{E9E10BCE-40FC-42E4-9871-B80CE004E272}" srcOrd="0" destOrd="0" presId="urn:microsoft.com/office/officeart/2005/8/layout/chevron1"/>
    <dgm:cxn modelId="{EC03EE53-4F84-4B8C-9414-465158840840}" type="presParOf" srcId="{F2A7E7D3-E899-48E1-AB33-18A115AFFE83}" destId="{67134D4A-058C-4B9B-B07F-C82EF6DE1969}" srcOrd="0" destOrd="0" presId="urn:microsoft.com/office/officeart/2005/8/layout/chevron1"/>
    <dgm:cxn modelId="{3EF3C90E-3547-4EB8-B706-990508F7270F}" type="presParOf" srcId="{F2A7E7D3-E899-48E1-AB33-18A115AFFE83}" destId="{FBAA0CFD-7B4A-4660-A0A1-6AF31045B918}" srcOrd="1" destOrd="0" presId="urn:microsoft.com/office/officeart/2005/8/layout/chevron1"/>
    <dgm:cxn modelId="{4450D7EF-9624-47E8-A646-BED0252B6E74}" type="presParOf" srcId="{F2A7E7D3-E899-48E1-AB33-18A115AFFE83}" destId="{A9159A1C-ADE2-46E7-A7CF-05A05A048113}" srcOrd="2" destOrd="0" presId="urn:microsoft.com/office/officeart/2005/8/layout/chevron1"/>
    <dgm:cxn modelId="{F117A910-436E-4277-930F-35B095426B99}" type="presParOf" srcId="{F2A7E7D3-E899-48E1-AB33-18A115AFFE83}" destId="{6E21268C-221A-46C9-9BA6-1B41B2B10473}" srcOrd="3" destOrd="0" presId="urn:microsoft.com/office/officeart/2005/8/layout/chevron1"/>
    <dgm:cxn modelId="{268359F6-F2B5-4DAF-B108-9CDE0D708188}" type="presParOf" srcId="{F2A7E7D3-E899-48E1-AB33-18A115AFFE83}" destId="{E9E10BCE-40FC-42E4-9871-B80CE004E27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34D4A-058C-4B9B-B07F-C82EF6DE1969}">
      <dsp:nvSpPr>
        <dsp:cNvPr id="0" name=""/>
        <dsp:cNvSpPr/>
      </dsp:nvSpPr>
      <dsp:spPr>
        <a:xfrm>
          <a:off x="2742" y="0"/>
          <a:ext cx="3340862" cy="46476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가상화 통합 및 </a:t>
          </a:r>
          <a:r>
            <a:rPr lang="en-US" altLang="ko-KR" sz="1200" b="1" kern="1200" dirty="0" smtClean="0"/>
            <a:t>Managed </a:t>
          </a:r>
          <a:r>
            <a:rPr lang="en-US" altLang="ko-KR" sz="1200" b="1" kern="1200" dirty="0" err="1" smtClean="0"/>
            <a:t>IaaS</a:t>
          </a:r>
          <a:endParaRPr lang="ko-KR" altLang="en-US" sz="1200" b="1" kern="1200" dirty="0"/>
        </a:p>
      </dsp:txBody>
      <dsp:txXfrm>
        <a:off x="235127" y="0"/>
        <a:ext cx="2876093" cy="464769"/>
      </dsp:txXfrm>
    </dsp:sp>
    <dsp:sp modelId="{A9159A1C-ADE2-46E7-A7CF-05A05A048113}">
      <dsp:nvSpPr>
        <dsp:cNvPr id="0" name=""/>
        <dsp:cNvSpPr/>
      </dsp:nvSpPr>
      <dsp:spPr>
        <a:xfrm>
          <a:off x="3009518" y="0"/>
          <a:ext cx="3340862" cy="464769"/>
        </a:xfrm>
        <a:prstGeom prst="chevron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en-US" altLang="ko-KR" sz="1200" b="1" kern="1200" dirty="0" err="1" smtClean="0"/>
            <a:t>PaaS</a:t>
          </a: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플랫폼 서비스</a:t>
          </a:r>
          <a:endParaRPr lang="ko-KR" altLang="en-US" sz="1200" b="1" kern="1200" dirty="0"/>
        </a:p>
      </dsp:txBody>
      <dsp:txXfrm>
        <a:off x="3241903" y="0"/>
        <a:ext cx="2876093" cy="464769"/>
      </dsp:txXfrm>
    </dsp:sp>
    <dsp:sp modelId="{E9E10BCE-40FC-42E4-9871-B80CE004E272}">
      <dsp:nvSpPr>
        <dsp:cNvPr id="0" name=""/>
        <dsp:cNvSpPr/>
      </dsp:nvSpPr>
      <dsp:spPr>
        <a:xfrm>
          <a:off x="6016295" y="0"/>
          <a:ext cx="3340862" cy="464769"/>
        </a:xfrm>
        <a:prstGeom prst="chevron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SaaS </a:t>
          </a:r>
          <a:r>
            <a:rPr lang="ko-KR" altLang="en-US" sz="1200" b="1" kern="1200" dirty="0" smtClean="0"/>
            <a:t>플랫폼 서비스</a:t>
          </a:r>
          <a:endParaRPr lang="ko-KR" altLang="en-US" sz="1200" b="1" kern="1200" dirty="0"/>
        </a:p>
      </dsp:txBody>
      <dsp:txXfrm>
        <a:off x="6248680" y="0"/>
        <a:ext cx="2876093" cy="46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29591-AB0C-4E66-A7D1-1CDC64865C7E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3187D-3493-4D21-9D2A-D2B6F1A1F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9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3187D-3493-4D21-9D2A-D2B6F1A1FE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600" y="1926000"/>
            <a:ext cx="8514000" cy="11448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97600" y="4755600"/>
            <a:ext cx="3312000" cy="104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3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FC4325C-E752-4C47-84EA-9084924D5AD1}" type="datetimeFigureOut">
              <a:rPr lang="ko-KR" altLang="en-US" smtClean="0">
                <a:solidFill>
                  <a:prstClr val="black"/>
                </a:solidFill>
              </a:rPr>
              <a:pPr/>
              <a:t>2015-06-26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DFBFBC4-1CF6-49A0-AC93-8B39DF1E60C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0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6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5648" y="1865376"/>
            <a:ext cx="6131103" cy="446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" name="Rectangle 709"/>
          <p:cNvSpPr>
            <a:spLocks noChangeArrowheads="1"/>
          </p:cNvSpPr>
          <p:nvPr/>
        </p:nvSpPr>
        <p:spPr bwMode="auto">
          <a:xfrm>
            <a:off x="2007264" y="1182333"/>
            <a:ext cx="5879487" cy="2140525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non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61950" indent="-361950" ea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"/>
            </a:pPr>
            <a:r>
              <a:rPr lang="ko-KR" altLang="en-US" sz="1600" b="1" dirty="0" err="1" smtClean="0">
                <a:latin typeface="+mn-ea"/>
                <a:ea typeface="+mn-ea"/>
                <a:cs typeface="Times New Roman" panose="02020603050405020304" pitchFamily="18" charset="0"/>
              </a:rPr>
              <a:t>ㄴㅇㄹ</a:t>
            </a:r>
            <a:endParaRPr lang="ko-KR" altLang="en-US" sz="16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57065" y="728528"/>
            <a:ext cx="6474974" cy="448934"/>
            <a:chOff x="1555845" y="397228"/>
            <a:chExt cx="4940489" cy="448934"/>
          </a:xfrm>
        </p:grpSpPr>
        <p:sp>
          <p:nvSpPr>
            <p:cNvPr id="3" name="Rectangle 709"/>
            <p:cNvSpPr>
              <a:spLocks noChangeArrowheads="1"/>
            </p:cNvSpPr>
            <p:nvPr/>
          </p:nvSpPr>
          <p:spPr bwMode="auto">
            <a:xfrm>
              <a:off x="1555845" y="397228"/>
              <a:ext cx="4940489" cy="448934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lIns="144000"/>
            <a:lstStyle>
              <a:lvl1pPr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Aft>
                  <a:spcPts val="600"/>
                </a:spcAft>
              </a:pPr>
              <a:r>
                <a:rPr lang="ko-KR" altLang="en-US" sz="1800" b="1" dirty="0" smtClean="0">
                  <a:solidFill>
                    <a:prstClr val="black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목차</a:t>
              </a:r>
              <a:endParaRPr lang="en-US" altLang="ko-KR" sz="1800" b="1" dirty="0" smtClean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007264" y="835640"/>
              <a:ext cx="43204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</a:t>
            </a:r>
            <a:r>
              <a:rPr lang="en-US" altLang="ko-KR" sz="1600" b="1" dirty="0" err="1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xlarge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VMs 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/>
          <a:stretch/>
        </p:blipFill>
        <p:spPr bwMode="auto">
          <a:xfrm>
            <a:off x="0" y="1657124"/>
            <a:ext cx="4882325" cy="228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04" y="1650969"/>
            <a:ext cx="5006340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8229"/>
            <a:ext cx="4954905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87" y="4482832"/>
            <a:ext cx="501491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2XLarge VMs 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/>
          <a:stretch/>
        </p:blipFill>
        <p:spPr bwMode="auto">
          <a:xfrm>
            <a:off x="-1" y="4469127"/>
            <a:ext cx="5043021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"/>
          <a:stretch/>
        </p:blipFill>
        <p:spPr bwMode="auto">
          <a:xfrm>
            <a:off x="0" y="1579941"/>
            <a:ext cx="4861243" cy="23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"/>
          <a:stretch/>
        </p:blipFill>
        <p:spPr bwMode="auto">
          <a:xfrm>
            <a:off x="4885206" y="1579942"/>
            <a:ext cx="4928645" cy="234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"/>
          <a:stretch/>
        </p:blipFill>
        <p:spPr bwMode="auto">
          <a:xfrm>
            <a:off x="4885206" y="4426595"/>
            <a:ext cx="492864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3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79976" y="2002581"/>
            <a:ext cx="4107799" cy="32257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IT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자원 효율화 향상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9976" y="4439192"/>
            <a:ext cx="4107799" cy="32257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비즈니스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Agility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지원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15598" y="2002581"/>
            <a:ext cx="4107800" cy="32257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Time to Market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단</a:t>
            </a:r>
            <a:r>
              <a:rPr lang="ko-KR" altLang="en-US" sz="1400" b="1" dirty="0">
                <a:solidFill>
                  <a:prstClr val="black"/>
                </a:solidFill>
              </a:rPr>
              <a:t>축</a:t>
            </a:r>
            <a:endParaRPr lang="ko-KR" alt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15598" y="4439192"/>
            <a:ext cx="4107800" cy="32257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비즈니스 혁신 플랫폼 제공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9976" y="2325152"/>
            <a:ext cx="4107800" cy="1629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27">
              <a:defRPr/>
            </a:pPr>
            <a:endParaRPr lang="ko-KR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15598" y="2325152"/>
            <a:ext cx="4107800" cy="1629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27">
              <a:defRPr/>
            </a:pPr>
            <a:endParaRPr lang="ko-KR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9976" y="4761763"/>
            <a:ext cx="4107800" cy="1629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27">
              <a:defRPr/>
            </a:pPr>
            <a:endParaRPr lang="ko-KR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15598" y="4761763"/>
            <a:ext cx="4107800" cy="1629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27">
              <a:defRPr/>
            </a:pPr>
            <a:endParaRPr lang="ko-KR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709"/>
          <p:cNvSpPr>
            <a:spLocks noChangeArrowheads="1"/>
          </p:cNvSpPr>
          <p:nvPr/>
        </p:nvSpPr>
        <p:spPr bwMode="auto">
          <a:xfrm>
            <a:off x="479976" y="2336755"/>
            <a:ext cx="4107798" cy="1039544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80975" indent="-180975" eaLnBrk="1" hangingPunct="1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IT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자원 효율화로 경쟁력 강화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CPU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사용률 기반 서버 자원 용량 재구성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Web </a:t>
            </a:r>
            <a:r>
              <a:rPr kumimoji="0" lang="ko-KR" altLang="en-US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WAS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이중화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 효율화</a:t>
            </a:r>
            <a:endParaRPr kumimoji="0" lang="en-US" altLang="ko-KR" sz="1300" b="1" kern="0" dirty="0" smtClean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80975" indent="-180975" eaLnBrk="1" hangingPunct="1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kumimoji="0" lang="en-US" altLang="ko-KR" sz="1300" b="1" kern="0" dirty="0" smtClean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Rectangle 709"/>
          <p:cNvSpPr>
            <a:spLocks noChangeArrowheads="1"/>
          </p:cNvSpPr>
          <p:nvPr/>
        </p:nvSpPr>
        <p:spPr bwMode="auto">
          <a:xfrm>
            <a:off x="485159" y="4769409"/>
            <a:ext cx="4102615" cy="1039544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Public Cloud </a:t>
            </a:r>
            <a:r>
              <a:rPr kumimoji="0" lang="ko-KR" altLang="en-US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탄력성과 </a:t>
            </a:r>
            <a:r>
              <a:rPr kumimoji="0" lang="en-US" altLang="ko-KR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  <a:r>
              <a:rPr kumimoji="0" lang="ko-KR" altLang="en-US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Cloud </a:t>
            </a:r>
            <a:r>
              <a:rPr kumimoji="0" lang="ko-KR" altLang="en-US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안정성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적용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신규 서비스의 가변적 고객 수요에 탄력적 대응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사용량 기반의 </a:t>
            </a:r>
            <a:r>
              <a:rPr kumimoji="0" lang="ko-KR" altLang="en-US" sz="1300" b="1" kern="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과금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적용</a:t>
            </a:r>
            <a:endParaRPr kumimoji="0" lang="ko-KR" altLang="en-US" sz="1300" b="1" kern="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Rectangle 709"/>
          <p:cNvSpPr>
            <a:spLocks noChangeArrowheads="1"/>
          </p:cNvSpPr>
          <p:nvPr/>
        </p:nvSpPr>
        <p:spPr bwMode="auto">
          <a:xfrm>
            <a:off x="5117794" y="2336756"/>
            <a:ext cx="4102066" cy="1039544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80975" indent="-180975" eaLnBrk="1" hangingPunct="1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IT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자원 구입 및 구축 시간의 단축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사전 설정된 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VM</a:t>
            </a:r>
            <a:r>
              <a:rPr kumimoji="0" lang="ko-KR" altLang="en-US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배포하여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서버 도입 기간 단축</a:t>
            </a:r>
            <a:endParaRPr kumimoji="0" lang="en-US" altLang="ko-KR" sz="1300" b="1" kern="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80975" indent="-180975" eaLnBrk="1" hangingPunct="1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핵심 서비스 공유로 개발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기간 단축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관계사 공통 소프트웨어를 </a:t>
            </a:r>
            <a:r>
              <a:rPr kumimoji="0" lang="ko-KR" altLang="en-US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서비스로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제공</a:t>
            </a:r>
            <a:endParaRPr kumimoji="0" lang="ko-KR" altLang="en-US" sz="1300" b="1" kern="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Rectangle 709"/>
          <p:cNvSpPr>
            <a:spLocks noChangeArrowheads="1"/>
          </p:cNvSpPr>
          <p:nvPr/>
        </p:nvSpPr>
        <p:spPr bwMode="auto">
          <a:xfrm>
            <a:off x="5121332" y="4785884"/>
            <a:ext cx="4102066" cy="1039544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80975" indent="-180975" eaLnBrk="1" hangingPunct="1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13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비즈니스 혁신을 위한 플랫폼 서비스 </a:t>
            </a:r>
            <a:r>
              <a:rPr kumimoji="0" lang="ko-KR" altLang="en-US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제공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3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kumimoji="0" lang="en-US" altLang="ko-KR" sz="1300" b="1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Cloud, Mobile, Big Data </a:t>
            </a:r>
            <a:r>
              <a:rPr kumimoji="0" lang="ko-KR" altLang="en-US" sz="1300" b="1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kumimoji="0" lang="en-US" altLang="ko-KR" sz="1300" b="1" kern="0" dirty="0" err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IoT</a:t>
            </a:r>
            <a:r>
              <a:rPr kumimoji="0" lang="en-US" altLang="ko-KR" sz="1300" b="1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300" b="1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 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기술 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Platform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서비스로 제공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1300" b="1" kern="0" dirty="0" smtClean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1849" y="1422523"/>
            <a:ext cx="9250286" cy="329489"/>
            <a:chOff x="696070" y="744666"/>
            <a:chExt cx="3608858" cy="32948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704928" y="1074155"/>
              <a:ext cx="3600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6070" y="744666"/>
              <a:ext cx="36000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latinLnBrk="0" hangingPunct="0">
                <a:spcBef>
                  <a:spcPts val="600"/>
                </a:spcBef>
                <a:buSzPct val="100000"/>
                <a:defRPr/>
              </a:pPr>
              <a:r>
                <a:rPr lang="ko-KR" altLang="en-US" sz="1400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자원 효율화를 기반으로 비즈니스 혁신 </a:t>
              </a: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</a:t>
              </a:r>
              <a:r>
                <a:rPr lang="ko-KR" altLang="en-US" sz="1400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제공 </a:t>
              </a:r>
              <a:endParaRPr lang="en-US" altLang="ko-KR" sz="1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small VMs 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a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6687" y="3501075"/>
            <a:ext cx="1800000" cy="360000"/>
          </a:xfrm>
          <a:prstGeom prst="roundRect">
            <a:avLst>
              <a:gd name="adj" fmla="val 0"/>
            </a:avLst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서버 자원 활용률 높임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571864" y="3501075"/>
            <a:ext cx="1800000" cy="360000"/>
          </a:xfrm>
          <a:prstGeom prst="roundRect">
            <a:avLst>
              <a:gd name="adj" fmla="val 0"/>
            </a:avLst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이중화 구성 최적화로자원 활용률 향상</a:t>
            </a:r>
            <a:endParaRPr lang="en-US" altLang="ko-KR" sz="1200" b="1" dirty="0" smtClean="0">
              <a:solidFill>
                <a:prstClr val="black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06046" y="3501075"/>
            <a:ext cx="1800000" cy="360000"/>
          </a:xfrm>
          <a:prstGeom prst="roundRect">
            <a:avLst>
              <a:gd name="adj" fmla="val 0"/>
            </a:avLst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서버 도입 기간 단축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78694" y="3501075"/>
            <a:ext cx="1800000" cy="360000"/>
          </a:xfrm>
          <a:prstGeom prst="roundRect">
            <a:avLst>
              <a:gd name="adj" fmla="val 0"/>
            </a:avLst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서비스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구축 기간 단축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39428" y="5877502"/>
            <a:ext cx="3739266" cy="360000"/>
          </a:xfrm>
          <a:prstGeom prst="roundRect">
            <a:avLst>
              <a:gd name="adj" fmla="val 0"/>
            </a:avLst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사업 혁신 플랫폼 지원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0482" y="5877502"/>
            <a:ext cx="1800000" cy="360000"/>
          </a:xfrm>
          <a:prstGeom prst="roundRect">
            <a:avLst>
              <a:gd name="adj" fmla="val 0"/>
            </a:avLst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탄력적 수요 대응</a:t>
            </a:r>
            <a:endParaRPr lang="en-US" altLang="ko-KR" sz="1200" b="1" dirty="0" smtClean="0">
              <a:solidFill>
                <a:prstClr val="black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571864" y="5877502"/>
            <a:ext cx="1800000" cy="360000"/>
          </a:xfrm>
          <a:prstGeom prst="roundRect">
            <a:avLst>
              <a:gd name="adj" fmla="val 0"/>
            </a:avLst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</a:rPr>
              <a:t>사용량 기반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과금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지원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63330" y="3619742"/>
            <a:ext cx="1027780" cy="1108330"/>
            <a:chOff x="4278266" y="3475686"/>
            <a:chExt cx="1107358" cy="1273652"/>
          </a:xfrm>
        </p:grpSpPr>
        <p:sp>
          <p:nvSpPr>
            <p:cNvPr id="51" name="아래로 구부러진 화살표 50"/>
            <p:cNvSpPr/>
            <p:nvPr/>
          </p:nvSpPr>
          <p:spPr>
            <a:xfrm flipH="1" flipV="1">
              <a:off x="4278266" y="4103032"/>
              <a:ext cx="1051674" cy="646306"/>
            </a:xfrm>
            <a:prstGeom prst="curvedDownArrow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아래로 구부러진 화살표 53"/>
            <p:cNvSpPr/>
            <p:nvPr/>
          </p:nvSpPr>
          <p:spPr>
            <a:xfrm>
              <a:off x="4333950" y="3475686"/>
              <a:ext cx="1051674" cy="646306"/>
            </a:xfrm>
            <a:prstGeom prst="curvedDownArrow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2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small VMs 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a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24569"/>
            <a:ext cx="9463087" cy="561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46593" y="2599981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0510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9947" y="2599981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05728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6920" y="5427319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75790" y="5438336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5431" y="5427318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01379" y="5421350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5408" y="2203373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01379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5086" y="2203373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01057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11th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6443" y="5078777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7326" y="5078777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14738" y="5078777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61893" y="5078777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medium VMs 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a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1" y="1024569"/>
            <a:ext cx="9463899" cy="561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94896" y="2203374"/>
            <a:ext cx="286438" cy="1200976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7291" y="2572705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5542" y="2179503"/>
            <a:ext cx="286438" cy="1222221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8779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26286" y="5001659"/>
            <a:ext cx="286438" cy="1248710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38010" y="4894113"/>
            <a:ext cx="286438" cy="1356256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55765" y="5001658"/>
            <a:ext cx="286438" cy="125467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69175" y="5263444"/>
            <a:ext cx="286438" cy="986926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7774" y="1781175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2221" y="1781175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5698" y="1770159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1057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11th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9679" y="4500122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5878" y="4709446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41006" y="4632326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2382" y="4938180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large VMs 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a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847" y="1031875"/>
            <a:ext cx="9463087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21605" y="2599981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0510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9947" y="2599981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05728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76920" y="5427319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75790" y="5438336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5431" y="5427318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1379" y="5421350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5408" y="2203373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1379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5086" y="2203373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1057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11th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6443" y="5078777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7326" y="5078777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4738" y="5078777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61893" y="5078777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</a:t>
            </a:r>
            <a:r>
              <a:rPr lang="en-US" altLang="ko-KR" sz="1600" b="1" dirty="0" err="1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xlarge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VMs 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a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4" y="936434"/>
            <a:ext cx="9466536" cy="570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46593" y="2599981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0510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49947" y="2599981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05728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76920" y="5427319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75790" y="5438336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5431" y="5427318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01379" y="5421350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5408" y="2203373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1379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5086" y="2203373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01057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11th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6443" y="5078777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7326" y="5078777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4738" y="5078777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61893" y="5078777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2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xlarge VMs 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a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31875"/>
            <a:ext cx="9463087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346593" y="2599981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0510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9947" y="2599981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05728" y="2594013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76920" y="5427319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75790" y="5438336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5431" y="5427318"/>
            <a:ext cx="286438" cy="829019"/>
          </a:xfrm>
          <a:prstGeom prst="rect">
            <a:avLst/>
          </a:prstGeom>
          <a:solidFill>
            <a:srgbClr val="00B050">
              <a:alpha val="20000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1379" y="5421350"/>
            <a:ext cx="286438" cy="829019"/>
          </a:xfrm>
          <a:prstGeom prst="rect">
            <a:avLst/>
          </a:prstGeom>
          <a:solidFill>
            <a:srgbClr val="C0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5408" y="2203373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1379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5086" y="2203373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1057" y="2203373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11th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6443" y="5078777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7326" y="5078777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4738" y="5078777"/>
            <a:ext cx="6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61893" y="5078777"/>
            <a:ext cx="7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10th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63660" y="1422523"/>
            <a:ext cx="4320480" cy="329489"/>
            <a:chOff x="704928" y="744666"/>
            <a:chExt cx="3600000" cy="329489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704928" y="1074155"/>
              <a:ext cx="3600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04928" y="744666"/>
              <a:ext cx="36000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400" b="1" dirty="0" smtClean="0">
                  <a:latin typeface="Cambria" panose="02040503050406030204" pitchFamily="18" charset="0"/>
                  <a:ea typeface="맑은 고딕" panose="020B0503020000020004" pitchFamily="50" charset="-127"/>
                </a:rPr>
                <a:t>신규 서비스 개발 및 운영 플랫폼 서비스화</a:t>
              </a:r>
              <a:endParaRPr lang="ko-KR" altLang="en-US" sz="1400" b="1" dirty="0"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아키텍처 방향성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비즈니스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Agility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비즈니스 혁신 지원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수요 탄력적인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과 안정성 높은 </a:t>
            </a:r>
            <a:r>
              <a:rPr lang="en-US" altLang="ko-KR" dirty="0" smtClean="0"/>
              <a:t>Private Cloud</a:t>
            </a:r>
            <a:r>
              <a:rPr lang="ko-KR" altLang="en-US" dirty="0" smtClean="0"/>
              <a:t>의 장점을 적용한 관계사 전용 </a:t>
            </a:r>
            <a:r>
              <a:rPr lang="en-US" altLang="ko-KR" dirty="0" smtClean="0"/>
              <a:t>Cloud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구축하고신규</a:t>
            </a:r>
            <a:r>
              <a:rPr lang="ko-KR" altLang="en-US" dirty="0" smtClean="0"/>
              <a:t> 서비스 개발 및 운영 플랫폼을 서비스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PaaS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제공</a:t>
            </a:r>
            <a:endParaRPr lang="ko-KR" altLang="en-US" dirty="0"/>
          </a:p>
        </p:txBody>
      </p:sp>
      <p:sp>
        <p:nvSpPr>
          <p:cNvPr id="214" name="Rectangle 709"/>
          <p:cNvSpPr>
            <a:spLocks noChangeArrowheads="1"/>
          </p:cNvSpPr>
          <p:nvPr/>
        </p:nvSpPr>
        <p:spPr bwMode="auto">
          <a:xfrm>
            <a:off x="5235572" y="2049955"/>
            <a:ext cx="4195720" cy="544259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2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Mobile, Big Data 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kumimoji="0" lang="en-US" altLang="ko-KR" sz="1300" b="1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IoT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 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Platform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서비스로 제공</a:t>
            </a:r>
            <a:endParaRPr kumimoji="0" lang="en-US" altLang="ko-KR" sz="1300" b="1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5" name="TextBox 75"/>
          <p:cNvSpPr txBox="1">
            <a:spLocks noChangeArrowheads="1"/>
          </p:cNvSpPr>
          <p:nvPr/>
        </p:nvSpPr>
        <p:spPr bwMode="auto">
          <a:xfrm>
            <a:off x="5163660" y="1752012"/>
            <a:ext cx="4407992" cy="3714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36000" tIns="82800" rIns="36000" bIns="82800"/>
          <a:lstStyle/>
          <a:p>
            <a:pPr marL="179388" indent="-179388" eaLnBrk="0" fontAlgn="auto" latinLnBrk="0" hangingPunct="0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q"/>
              <a:defRPr/>
            </a:pPr>
            <a:r>
              <a:rPr kumimoji="0" lang="ko-KR" altLang="en-US" sz="1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관계사는 </a:t>
            </a:r>
            <a:r>
              <a:rPr kumimoji="0" lang="en-US" altLang="ko-KR" sz="1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Core Competency</a:t>
            </a:r>
            <a:r>
              <a:rPr kumimoji="0" lang="ko-KR" altLang="en-US" sz="1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에 집중 </a:t>
            </a:r>
            <a:endParaRPr lang="en-US" altLang="ko-KR" sz="10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996967" y="4652205"/>
            <a:ext cx="3475524" cy="9334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5320174" y="4652205"/>
            <a:ext cx="809205" cy="933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Platform as Service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252304" y="4775358"/>
            <a:ext cx="3133292" cy="510965"/>
            <a:chOff x="1210919" y="3818388"/>
            <a:chExt cx="3200263" cy="510965"/>
          </a:xfrm>
        </p:grpSpPr>
        <p:sp>
          <p:nvSpPr>
            <p:cNvPr id="244" name="모서리가 둥근 직사각형 243"/>
            <p:cNvSpPr/>
            <p:nvPr/>
          </p:nvSpPr>
          <p:spPr>
            <a:xfrm>
              <a:off x="1210919" y="3818388"/>
              <a:ext cx="711515" cy="510965"/>
            </a:xfrm>
            <a:prstGeom prst="roundRect">
              <a:avLst>
                <a:gd name="adj" fmla="val 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Mobile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245" name="모서리가 둥근 직사각형 244"/>
            <p:cNvSpPr/>
            <p:nvPr/>
          </p:nvSpPr>
          <p:spPr>
            <a:xfrm>
              <a:off x="2048113" y="3818388"/>
              <a:ext cx="711515" cy="510965"/>
            </a:xfrm>
            <a:prstGeom prst="roundRect">
              <a:avLst>
                <a:gd name="adj" fmla="val 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2885309" y="3818388"/>
              <a:ext cx="711515" cy="510965"/>
            </a:xfrm>
            <a:prstGeom prst="roundRect">
              <a:avLst>
                <a:gd name="adj" fmla="val 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Big Data Platform</a:t>
              </a:r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3699667" y="3818388"/>
              <a:ext cx="711515" cy="510965"/>
            </a:xfrm>
            <a:prstGeom prst="roundRect">
              <a:avLst>
                <a:gd name="adj" fmla="val 0"/>
              </a:avLst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b="1" dirty="0" err="1" smtClean="0">
                  <a:solidFill>
                    <a:schemeClr val="tx1"/>
                  </a:solidFill>
                </a:rPr>
                <a:t>IoT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Platform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5320173" y="5585614"/>
            <a:ext cx="4152317" cy="35734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관계사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Cloud Infrastructure 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5320174" y="3802947"/>
            <a:ext cx="4152316" cy="3498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관계사 산업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특화 비즈니스 서비스 생성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 42"/>
          <p:cNvCxnSpPr>
            <a:stCxn id="244" idx="0"/>
            <a:endCxn id="266" idx="2"/>
          </p:cNvCxnSpPr>
          <p:nvPr/>
        </p:nvCxnSpPr>
        <p:spPr>
          <a:xfrm rot="5400000" flipH="1" flipV="1">
            <a:off x="6687172" y="4066199"/>
            <a:ext cx="622605" cy="795715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구부러진 연결선 268"/>
          <p:cNvCxnSpPr>
            <a:stCxn id="246" idx="0"/>
            <a:endCxn id="266" idx="2"/>
          </p:cNvCxnSpPr>
          <p:nvPr/>
        </p:nvCxnSpPr>
        <p:spPr>
          <a:xfrm rot="16200000" flipV="1">
            <a:off x="7506848" y="4042238"/>
            <a:ext cx="622605" cy="84363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구부러진 연결선 269"/>
          <p:cNvCxnSpPr>
            <a:stCxn id="247" idx="0"/>
            <a:endCxn id="266" idx="2"/>
          </p:cNvCxnSpPr>
          <p:nvPr/>
        </p:nvCxnSpPr>
        <p:spPr>
          <a:xfrm rot="16200000" flipV="1">
            <a:off x="7905506" y="3643580"/>
            <a:ext cx="622605" cy="164095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709"/>
          <p:cNvSpPr>
            <a:spLocks noChangeArrowheads="1"/>
          </p:cNvSpPr>
          <p:nvPr/>
        </p:nvSpPr>
        <p:spPr bwMode="auto">
          <a:xfrm>
            <a:off x="7614795" y="4179296"/>
            <a:ext cx="1909813" cy="250585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kumimoji="0" lang="en-US" altLang="ko-KR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Cloud</a:t>
            </a: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플랫폼 서비스 활용</a:t>
            </a:r>
            <a:endParaRPr kumimoji="0" lang="en-US" altLang="ko-KR" sz="10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82033" y="3474426"/>
            <a:ext cx="2452761" cy="305902"/>
            <a:chOff x="6082033" y="3474426"/>
            <a:chExt cx="2452761" cy="305902"/>
          </a:xfrm>
        </p:grpSpPr>
        <p:cxnSp>
          <p:nvCxnSpPr>
            <p:cNvPr id="286" name="직선 화살표 연결선 285"/>
            <p:cNvCxnSpPr/>
            <p:nvPr/>
          </p:nvCxnSpPr>
          <p:spPr>
            <a:xfrm flipV="1">
              <a:off x="6082033" y="3474426"/>
              <a:ext cx="0" cy="30590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/>
            <p:cNvCxnSpPr/>
            <p:nvPr/>
          </p:nvCxnSpPr>
          <p:spPr>
            <a:xfrm flipV="1">
              <a:off x="6695223" y="3474426"/>
              <a:ext cx="0" cy="30590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/>
            <p:cNvCxnSpPr/>
            <p:nvPr/>
          </p:nvCxnSpPr>
          <p:spPr>
            <a:xfrm flipV="1">
              <a:off x="7308413" y="3474426"/>
              <a:ext cx="0" cy="30590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/>
            <p:cNvCxnSpPr/>
            <p:nvPr/>
          </p:nvCxnSpPr>
          <p:spPr>
            <a:xfrm flipV="1">
              <a:off x="7921603" y="3474426"/>
              <a:ext cx="0" cy="30590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/>
            <p:nvPr/>
          </p:nvCxnSpPr>
          <p:spPr>
            <a:xfrm flipV="1">
              <a:off x="8534794" y="3474426"/>
              <a:ext cx="0" cy="30590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타원 296"/>
          <p:cNvSpPr/>
          <p:nvPr/>
        </p:nvSpPr>
        <p:spPr>
          <a:xfrm>
            <a:off x="5635468" y="2690779"/>
            <a:ext cx="3444949" cy="66179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 신규 서비스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사업 혁신</a:t>
            </a:r>
          </a:p>
        </p:txBody>
      </p:sp>
      <p:cxnSp>
        <p:nvCxnSpPr>
          <p:cNvPr id="300" name="구부러진 연결선 299"/>
          <p:cNvCxnSpPr>
            <a:stCxn id="245" idx="0"/>
            <a:endCxn id="266" idx="2"/>
          </p:cNvCxnSpPr>
          <p:nvPr/>
        </p:nvCxnSpPr>
        <p:spPr>
          <a:xfrm rot="16200000" flipV="1">
            <a:off x="7097010" y="4452076"/>
            <a:ext cx="622605" cy="2395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6284203" y="5390703"/>
            <a:ext cx="29556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709"/>
          <p:cNvSpPr>
            <a:spLocks noChangeArrowheads="1"/>
          </p:cNvSpPr>
          <p:nvPr/>
        </p:nvSpPr>
        <p:spPr bwMode="auto">
          <a:xfrm>
            <a:off x="6755585" y="5360754"/>
            <a:ext cx="1909813" cy="250585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kumimoji="0" lang="en-US" altLang="ko-KR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Platform </a:t>
            </a: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지속 확산 </a:t>
            </a:r>
            <a:endParaRPr kumimoji="0" lang="en-US" altLang="ko-KR" sz="10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5323711" y="6088903"/>
            <a:ext cx="4152317" cy="35734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외부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Cloud 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8183740" y="6131435"/>
            <a:ext cx="1247552" cy="282915"/>
          </a:xfrm>
          <a:prstGeom prst="roundRect">
            <a:avLst>
              <a:gd name="adj" fmla="val 0"/>
            </a:avLst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서비스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Platform</a:t>
            </a:r>
          </a:p>
        </p:txBody>
      </p:sp>
      <p:cxnSp>
        <p:nvCxnSpPr>
          <p:cNvPr id="313" name="구부러진 연결선 312"/>
          <p:cNvCxnSpPr>
            <a:stCxn id="312" idx="0"/>
            <a:endCxn id="247" idx="2"/>
          </p:cNvCxnSpPr>
          <p:nvPr/>
        </p:nvCxnSpPr>
        <p:spPr>
          <a:xfrm rot="5400000" flipH="1" flipV="1">
            <a:off x="8499844" y="5593995"/>
            <a:ext cx="845112" cy="229768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709"/>
          <p:cNvSpPr>
            <a:spLocks noChangeArrowheads="1"/>
          </p:cNvSpPr>
          <p:nvPr/>
        </p:nvSpPr>
        <p:spPr bwMode="auto">
          <a:xfrm>
            <a:off x="7915730" y="6446249"/>
            <a:ext cx="1656097" cy="250585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외부 플랫폼 </a:t>
            </a:r>
            <a:r>
              <a:rPr kumimoji="0" lang="ko-KR" altLang="en-US" sz="10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확장성</a:t>
            </a: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지원</a:t>
            </a:r>
            <a:endParaRPr kumimoji="0" lang="en-US" altLang="ko-KR" sz="10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71219" y="1422523"/>
            <a:ext cx="4511229" cy="329489"/>
            <a:chOff x="704928" y="744666"/>
            <a:chExt cx="3600000" cy="329489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704928" y="1074155"/>
              <a:ext cx="3600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04928" y="744666"/>
              <a:ext cx="36000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400" b="1" dirty="0" smtClean="0">
                  <a:latin typeface="Cambria" panose="02040503050406030204" pitchFamily="18" charset="0"/>
                  <a:ea typeface="맑은 고딕" panose="020B0503020000020004" pitchFamily="50" charset="-127"/>
                </a:rPr>
                <a:t>탄력적 수요 대응 및 안정적 운영 지원</a:t>
              </a:r>
              <a:endParaRPr lang="ko-KR" altLang="en-US" sz="1400" b="1" dirty="0">
                <a:latin typeface="Cambria" panose="020405030504060302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Rectangle 709"/>
          <p:cNvSpPr>
            <a:spLocks noChangeArrowheads="1"/>
          </p:cNvSpPr>
          <p:nvPr/>
        </p:nvSpPr>
        <p:spPr bwMode="auto">
          <a:xfrm>
            <a:off x="343131" y="2049955"/>
            <a:ext cx="4056158" cy="544259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2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Public Cloud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사용 기반 </a:t>
            </a:r>
            <a:r>
              <a:rPr kumimoji="0" lang="ko-KR" altLang="en-US" sz="1300" b="1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과금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체계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서비스 탄력성 및 사용자 편의성 </a:t>
            </a:r>
            <a:endParaRPr kumimoji="0" lang="en-US" altLang="ko-KR" sz="1300" b="1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en-US" altLang="ko-KR" sz="1300" b="1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Private Cloud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운영 및 통제의 안정성</a:t>
            </a:r>
            <a:r>
              <a:rPr kumimoji="0" lang="en-US" altLang="ko-KR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보안 및 </a:t>
            </a:r>
            <a:r>
              <a:rPr kumimoji="0" lang="ko-KR" altLang="en-US" sz="1300" b="1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네부</a:t>
            </a:r>
            <a:r>
              <a:rPr kumimoji="0" lang="ko-KR" altLang="en-US" sz="13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네트워크 연계의 신뢰성 </a:t>
            </a:r>
            <a:endParaRPr kumimoji="0" lang="en-US" altLang="ko-KR" sz="1300" b="1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TextBox 75"/>
          <p:cNvSpPr txBox="1">
            <a:spLocks noChangeArrowheads="1"/>
          </p:cNvSpPr>
          <p:nvPr/>
        </p:nvSpPr>
        <p:spPr bwMode="auto">
          <a:xfrm>
            <a:off x="271219" y="1752012"/>
            <a:ext cx="4407992" cy="3714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36000" tIns="82800" rIns="36000" bIns="82800"/>
          <a:lstStyle/>
          <a:p>
            <a:pPr marL="179388" indent="-179388" eaLnBrk="0" fontAlgn="auto" latinLnBrk="0" hangingPunct="0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q"/>
              <a:defRPr/>
            </a:pPr>
            <a:r>
              <a:rPr kumimoji="0" lang="ko-KR" altLang="en-US" sz="1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관계사의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Cloud 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도입 및 운영 부담 해결 </a:t>
            </a:r>
            <a:endParaRPr kumimoji="0" lang="en-US" altLang="ko-KR" sz="10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691022" y="3931153"/>
            <a:ext cx="1501155" cy="634840"/>
            <a:chOff x="5185777" y="3671063"/>
            <a:chExt cx="1501155" cy="634840"/>
          </a:xfrm>
        </p:grpSpPr>
        <p:sp>
          <p:nvSpPr>
            <p:cNvPr id="62" name="구름 61"/>
            <p:cNvSpPr/>
            <p:nvPr/>
          </p:nvSpPr>
          <p:spPr>
            <a:xfrm>
              <a:off x="5268729" y="3671063"/>
              <a:ext cx="1408010" cy="63484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Rectangle 709"/>
            <p:cNvSpPr>
              <a:spLocks noChangeArrowheads="1"/>
            </p:cNvSpPr>
            <p:nvPr/>
          </p:nvSpPr>
          <p:spPr bwMode="auto">
            <a:xfrm>
              <a:off x="5185777" y="3725880"/>
              <a:ext cx="1501155" cy="27212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square" lIns="144000"/>
            <a:lstStyle>
              <a:lvl1pPr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600"/>
                </a:spcAft>
              </a:pPr>
              <a:r>
                <a:rPr kumimoji="0" lang="ko-KR" altLang="en-US" sz="1100" b="1" kern="0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관계사</a:t>
              </a:r>
              <a:endParaRPr kumimoji="0" lang="en-US" altLang="ko-KR" sz="1100" b="1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eaLnBrk="1" hangingPunct="1">
                <a:spcAft>
                  <a:spcPts val="600"/>
                </a:spcAft>
              </a:pPr>
              <a:r>
                <a:rPr kumimoji="0" lang="ko-KR" altLang="en-US" sz="1100" b="1" kern="0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전용</a:t>
              </a:r>
              <a:r>
                <a:rPr kumimoji="0" lang="en-US" altLang="ko-KR" sz="1100" b="1" kern="0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Cloud</a:t>
              </a:r>
              <a:endParaRPr kumimoji="0" lang="en-US" altLang="ko-KR" sz="11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오른쪽으로 구부러진 화살표 63"/>
          <p:cNvSpPr/>
          <p:nvPr/>
        </p:nvSpPr>
        <p:spPr>
          <a:xfrm flipH="1">
            <a:off x="2980462" y="3483924"/>
            <a:ext cx="423431" cy="946467"/>
          </a:xfrm>
          <a:prstGeom prst="curvedRightArrow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849695" y="3180791"/>
            <a:ext cx="1408010" cy="634840"/>
            <a:chOff x="5268729" y="3671063"/>
            <a:chExt cx="1408010" cy="634840"/>
          </a:xfrm>
        </p:grpSpPr>
        <p:sp>
          <p:nvSpPr>
            <p:cNvPr id="66" name="구름 65"/>
            <p:cNvSpPr/>
            <p:nvPr/>
          </p:nvSpPr>
          <p:spPr>
            <a:xfrm>
              <a:off x="5268729" y="3671063"/>
              <a:ext cx="1408010" cy="634840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Rectangle 709"/>
            <p:cNvSpPr>
              <a:spLocks noChangeArrowheads="1"/>
            </p:cNvSpPr>
            <p:nvPr/>
          </p:nvSpPr>
          <p:spPr bwMode="auto">
            <a:xfrm>
              <a:off x="5292107" y="3842843"/>
              <a:ext cx="1246403" cy="27212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square" lIns="144000"/>
            <a:lstStyle>
              <a:lvl1pPr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600"/>
                </a:spcAft>
              </a:pPr>
              <a:r>
                <a:rPr kumimoji="0" lang="en-US" altLang="ko-KR" sz="1100" b="1" kern="0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Private Cloud</a:t>
              </a:r>
              <a:endParaRPr kumimoji="0" lang="en-US" altLang="ko-KR" sz="11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ectangle 709"/>
          <p:cNvSpPr>
            <a:spLocks noChangeArrowheads="1"/>
          </p:cNvSpPr>
          <p:nvPr/>
        </p:nvSpPr>
        <p:spPr bwMode="auto">
          <a:xfrm>
            <a:off x="305768" y="3958077"/>
            <a:ext cx="2025751" cy="369425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spcAft>
                <a:spcPts val="600"/>
              </a:spcAft>
              <a:buFontTx/>
              <a:buChar char="-"/>
            </a:pPr>
            <a:r>
              <a:rPr kumimoji="0" lang="en-US" altLang="ko-KR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Pay per use </a:t>
            </a:r>
            <a:r>
              <a:rPr kumimoji="0" lang="ko-KR" altLang="en-US" sz="10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과금</a:t>
            </a:r>
            <a:endParaRPr kumimoji="0" lang="en-US" altLang="ko-KR" sz="10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 eaLnBrk="1" hangingPunct="1">
              <a:spcAft>
                <a:spcPts val="600"/>
              </a:spcAft>
              <a:buFontTx/>
              <a:buChar char="-"/>
            </a:pPr>
            <a:r>
              <a:rPr kumimoji="0" lang="en-US" altLang="ko-KR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Scale-Out </a:t>
            </a: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지원</a:t>
            </a:r>
            <a:endParaRPr kumimoji="0" lang="en-US" altLang="ko-KR" sz="10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 eaLnBrk="1" hangingPunct="1">
              <a:spcAft>
                <a:spcPts val="600"/>
              </a:spcAft>
              <a:buFontTx/>
              <a:buChar char="-"/>
            </a:pPr>
            <a:r>
              <a:rPr kumimoji="0" lang="ko-KR" altLang="en-US" sz="10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셀프</a:t>
            </a: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서비스 </a:t>
            </a:r>
            <a:r>
              <a:rPr kumimoji="0" lang="en-US" altLang="ko-KR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Portal</a:t>
            </a:r>
          </a:p>
        </p:txBody>
      </p:sp>
      <p:sp>
        <p:nvSpPr>
          <p:cNvPr id="72" name="Rectangle 709"/>
          <p:cNvSpPr>
            <a:spLocks noChangeArrowheads="1"/>
          </p:cNvSpPr>
          <p:nvPr/>
        </p:nvSpPr>
        <p:spPr bwMode="auto">
          <a:xfrm>
            <a:off x="3297994" y="3947444"/>
            <a:ext cx="1559459" cy="369425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squar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spcAft>
                <a:spcPts val="600"/>
              </a:spcAft>
              <a:buFontTx/>
              <a:buChar char="-"/>
            </a:pP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운영 신뢰성</a:t>
            </a:r>
            <a:endParaRPr kumimoji="0" lang="en-US" altLang="ko-KR" sz="10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 eaLnBrk="1" hangingPunct="1">
              <a:spcAft>
                <a:spcPts val="600"/>
              </a:spcAft>
              <a:buFontTx/>
              <a:buChar char="-"/>
            </a:pP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통제 권한</a:t>
            </a:r>
            <a:endParaRPr kumimoji="0" lang="en-US" altLang="ko-KR" sz="10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 eaLnBrk="1" hangingPunct="1">
              <a:spcAft>
                <a:spcPts val="600"/>
              </a:spcAft>
              <a:buFontTx/>
              <a:buChar char="-"/>
            </a:pPr>
            <a:r>
              <a:rPr kumimoji="0" lang="en-US" altLang="ko-KR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Legacy </a:t>
            </a:r>
            <a:r>
              <a:rPr kumimoji="0" lang="ko-KR" altLang="en-US" sz="10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연계 서비스</a:t>
            </a:r>
            <a:endParaRPr kumimoji="0" lang="en-US" altLang="ko-KR" sz="10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87172"/>
              </p:ext>
            </p:extLst>
          </p:nvPr>
        </p:nvGraphicFramePr>
        <p:xfrm>
          <a:off x="358934" y="4892613"/>
          <a:ext cx="2713672" cy="167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2"/>
                <a:gridCol w="1223485"/>
                <a:gridCol w="1223485"/>
              </a:tblGrid>
              <a:tr h="285345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Cloud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Private Cloud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8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사용량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과금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신속한 이용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서비스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탄력성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무한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보안 및 운영 통제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안정성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Legacy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연계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5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보안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운영 및 통제 권한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불특정 다수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구축 기간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소유 방식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특정 조직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오른쪽으로 구부러진 화살표 73"/>
          <p:cNvSpPr/>
          <p:nvPr/>
        </p:nvSpPr>
        <p:spPr>
          <a:xfrm>
            <a:off x="1563203" y="3478002"/>
            <a:ext cx="423431" cy="946467"/>
          </a:xfrm>
          <a:prstGeom prst="curvedRightArrow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64640" y="3202057"/>
            <a:ext cx="1408010" cy="634840"/>
            <a:chOff x="5268729" y="3671063"/>
            <a:chExt cx="1408010" cy="634840"/>
          </a:xfrm>
        </p:grpSpPr>
        <p:sp>
          <p:nvSpPr>
            <p:cNvPr id="76" name="구름 75"/>
            <p:cNvSpPr/>
            <p:nvPr/>
          </p:nvSpPr>
          <p:spPr>
            <a:xfrm>
              <a:off x="5268729" y="3671063"/>
              <a:ext cx="1408010" cy="634840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Rectangle 709"/>
            <p:cNvSpPr>
              <a:spLocks noChangeArrowheads="1"/>
            </p:cNvSpPr>
            <p:nvPr/>
          </p:nvSpPr>
          <p:spPr bwMode="auto">
            <a:xfrm>
              <a:off x="5430336" y="3853476"/>
              <a:ext cx="1048593" cy="27212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square" lIns="144000"/>
            <a:lstStyle>
              <a:lvl1pPr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600"/>
                </a:spcAft>
              </a:pPr>
              <a:r>
                <a:rPr kumimoji="0" lang="en-US" altLang="ko-KR" sz="1100" b="1" kern="0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Public Cloud</a:t>
              </a:r>
              <a:endParaRPr kumimoji="0" lang="en-US" altLang="ko-KR" sz="11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36526"/>
              </p:ext>
            </p:extLst>
          </p:nvPr>
        </p:nvGraphicFramePr>
        <p:xfrm>
          <a:off x="3593804" y="4880343"/>
          <a:ext cx="1197722" cy="169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22"/>
              </a:tblGrid>
              <a:tr h="275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관계사 전용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Cloud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53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사용량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과금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데이터 보안 및 운영 통제 안정성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.Legacy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연계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서비스 탄력성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제한적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관계사 한정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이등변 삼각형 78"/>
          <p:cNvSpPr/>
          <p:nvPr/>
        </p:nvSpPr>
        <p:spPr>
          <a:xfrm rot="5400000">
            <a:off x="2779696" y="5676507"/>
            <a:ext cx="1169581" cy="26357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49" y="1422523"/>
            <a:ext cx="9250286" cy="329489"/>
            <a:chOff x="696070" y="744666"/>
            <a:chExt cx="3608858" cy="329489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04928" y="1074155"/>
              <a:ext cx="3600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96070" y="744666"/>
              <a:ext cx="36000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latinLnBrk="0" hangingPunct="0">
                <a:spcBef>
                  <a:spcPts val="600"/>
                </a:spcBef>
                <a:buSzPct val="100000"/>
                <a:defRPr/>
              </a:pP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Cloud Transiting to Enterprise Hybrid</a:t>
              </a:r>
              <a:endParaRPr lang="en-US" altLang="ko-KR" sz="1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3" y="2073350"/>
            <a:ext cx="8342614" cy="349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41" y="5749508"/>
            <a:ext cx="6290514" cy="6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내부참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Deutsche Bank Cloud Vision 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Deutsche </a:t>
            </a:r>
            <a:r>
              <a:rPr lang="en-US" altLang="ko-KR" dirty="0" smtClean="0"/>
              <a:t>Bank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Private Cloud </a:t>
            </a:r>
            <a:r>
              <a:rPr lang="ko-KR" altLang="en-US" dirty="0" smtClean="0">
                <a:solidFill>
                  <a:prstClr val="black"/>
                </a:solidFill>
              </a:rPr>
              <a:t>에서 </a:t>
            </a:r>
            <a:r>
              <a:rPr lang="en-US" altLang="ko-KR" dirty="0" smtClean="0">
                <a:solidFill>
                  <a:prstClr val="black"/>
                </a:solidFill>
              </a:rPr>
              <a:t>Enterprise Hybrid Cloud</a:t>
            </a:r>
            <a:r>
              <a:rPr lang="ko-KR" altLang="en-US" dirty="0" smtClean="0">
                <a:solidFill>
                  <a:prstClr val="black"/>
                </a:solidFill>
              </a:rPr>
              <a:t>를 장기 비전으로 전환 추진 중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Small VMs 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6" y="1261065"/>
            <a:ext cx="4566351" cy="249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59" y="1166354"/>
            <a:ext cx="4509135" cy="253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6" y="3935418"/>
            <a:ext cx="449199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09" y="3956737"/>
            <a:ext cx="449199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목표 아키텍처 및 특성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논리 아키텍처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>
                <a:latin typeface="Cambria" panose="02040503050406030204" pitchFamily="18" charset="0"/>
              </a:rPr>
              <a:t>판교 </a:t>
            </a:r>
            <a:r>
              <a:rPr lang="en-US" altLang="ko-KR" dirty="0" smtClean="0">
                <a:latin typeface="Cambria" panose="02040503050406030204" pitchFamily="18" charset="0"/>
              </a:rPr>
              <a:t>Cloud</a:t>
            </a:r>
            <a:r>
              <a:rPr lang="ko-KR" altLang="en-US" dirty="0" smtClean="0">
                <a:latin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</a:rPr>
              <a:t>데이터 센터에 </a:t>
            </a:r>
            <a:r>
              <a:rPr lang="en-US" altLang="ko-KR" dirty="0">
                <a:latin typeface="Cambria" panose="02040503050406030204" pitchFamily="18" charset="0"/>
              </a:rPr>
              <a:t>SK C&amp;C </a:t>
            </a:r>
            <a:r>
              <a:rPr lang="en-US" altLang="ko-KR" dirty="0" smtClean="0">
                <a:latin typeface="Cambria" panose="02040503050406030204" pitchFamily="18" charset="0"/>
              </a:rPr>
              <a:t>Cloud</a:t>
            </a:r>
            <a:r>
              <a:rPr lang="ko-KR" altLang="en-US" dirty="0" smtClean="0">
                <a:latin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</a:rPr>
              <a:t>통합</a:t>
            </a:r>
            <a:r>
              <a:rPr lang="en-US" altLang="ko-KR" dirty="0">
                <a:latin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</a:rPr>
              <a:t>관리 시스템과 </a:t>
            </a:r>
            <a:r>
              <a:rPr lang="en-US" altLang="ko-KR" dirty="0" smtClean="0">
                <a:latin typeface="Cambria" panose="02040503050406030204" pitchFamily="18" charset="0"/>
              </a:rPr>
              <a:t>Cloud</a:t>
            </a:r>
            <a:r>
              <a:rPr lang="ko-KR" altLang="en-US" dirty="0" smtClean="0">
                <a:latin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</a:rPr>
              <a:t>인프라 자원 풀과 연계를 위한 목표 아키텍처는 다음과 같음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7473280" y="1914520"/>
            <a:ext cx="2351204" cy="3982629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b="1" u="sng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Cloud</a:t>
            </a:r>
            <a:r>
              <a:rPr lang="ko-KR" altLang="en-US" sz="1100" b="1" u="sng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관리 시스템 연계</a:t>
            </a:r>
            <a:endParaRPr lang="en-US" altLang="ko-KR" sz="1100" b="1" u="sng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975" lvl="0" indent="-96838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기존 운영 관리 시스템 과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Public Cloud 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연계 등을 통한  통합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관리를 통해 일관된 정책 적용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975" lvl="0" indent="-96838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Cloud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인프라 자원에 대한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오케스트레이션</a:t>
            </a:r>
            <a:r>
              <a:rPr lang="en-US" altLang="ko-KR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및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프로비저닝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285750" lvl="0" indent="-285750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endParaRPr lang="en-US" altLang="ko-KR" sz="10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100" b="1" u="sng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사용 용도에 따른 자원 풀 구성 </a:t>
            </a:r>
            <a:endParaRPr lang="en-US" altLang="ko-KR" sz="1100" b="1" u="sng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71450" lvl="0" indent="-87313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대외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대내 서비스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Cloud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Pool</a:t>
            </a:r>
          </a:p>
          <a:p>
            <a:pPr marL="171450" lvl="0" indent="-87313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WEB/WAS/DB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Pool </a:t>
            </a:r>
          </a:p>
          <a:p>
            <a:pPr marL="171450" lvl="0" indent="-87313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VMWare Stack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은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Linux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로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RHEV(KVM) Stack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은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Windows Guest OS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구성으로 기존 서버 환경 흡수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171450" lvl="0" indent="-87313" latinLnBrk="0">
              <a:lnSpc>
                <a:spcPct val="140000"/>
              </a:lnSpc>
              <a:spcBef>
                <a:spcPts val="600"/>
              </a:spcBef>
              <a:buFontTx/>
              <a:buChar char="-"/>
            </a:pP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WAS, DBMS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HA, RAC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등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고가용성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서버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UNIX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적용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272480" y="1436902"/>
            <a:ext cx="7154842" cy="5160748"/>
            <a:chOff x="272480" y="1436902"/>
            <a:chExt cx="7154842" cy="5160748"/>
          </a:xfrm>
        </p:grpSpPr>
        <p:sp>
          <p:nvSpPr>
            <p:cNvPr id="188" name="직사각형 187"/>
            <p:cNvSpPr/>
            <p:nvPr/>
          </p:nvSpPr>
          <p:spPr>
            <a:xfrm>
              <a:off x="376550" y="4684029"/>
              <a:ext cx="1684631" cy="16697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72480" y="1907205"/>
              <a:ext cx="7154841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판교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Cloud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데이터 센터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72480" y="2159205"/>
              <a:ext cx="7154841" cy="443844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223986" y="6171854"/>
              <a:ext cx="3844019" cy="18196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스토리지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108164" y="6171854"/>
              <a:ext cx="1263822" cy="18196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백업장치</a:t>
              </a:r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2204938" y="2345771"/>
              <a:ext cx="2501878" cy="1120332"/>
              <a:chOff x="10649124" y="2990171"/>
              <a:chExt cx="5545072" cy="1188715"/>
            </a:xfrm>
          </p:grpSpPr>
          <p:sp>
            <p:nvSpPr>
              <p:cNvPr id="336" name="직사각형 335"/>
              <p:cNvSpPr/>
              <p:nvPr/>
            </p:nvSpPr>
            <p:spPr>
              <a:xfrm>
                <a:off x="10649124" y="2990171"/>
                <a:ext cx="5545072" cy="2117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Cloud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 관리 시스템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>
                <a:off x="10649124" y="3196430"/>
                <a:ext cx="5545072" cy="9824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38" name="직사각형 337"/>
              <p:cNvSpPr/>
              <p:nvPr/>
            </p:nvSpPr>
            <p:spPr bwMode="auto">
              <a:xfrm>
                <a:off x="12236127" y="3473636"/>
                <a:ext cx="2393673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Cloud</a:t>
                </a: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 서비스 관리</a:t>
                </a:r>
                <a:endParaRPr lang="en-US" altLang="ko-KR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39" name="직사각형 338"/>
              <p:cNvSpPr/>
              <p:nvPr/>
            </p:nvSpPr>
            <p:spPr bwMode="auto">
              <a:xfrm>
                <a:off x="10736732" y="3243402"/>
                <a:ext cx="3893068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포탈</a:t>
                </a:r>
                <a:endParaRPr lang="en-US" altLang="ko-KR" sz="1000" dirty="0" smtClean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40" name="직사각형 339"/>
              <p:cNvSpPr/>
              <p:nvPr/>
            </p:nvSpPr>
            <p:spPr bwMode="auto">
              <a:xfrm>
                <a:off x="10736733" y="3473636"/>
                <a:ext cx="1344704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보안</a:t>
                </a:r>
                <a:endParaRPr lang="en-US" altLang="ko-KR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 bwMode="auto">
              <a:xfrm>
                <a:off x="14785101" y="3243402"/>
                <a:ext cx="1344703" cy="40663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내</a:t>
                </a:r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/</a:t>
                </a: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외부</a:t>
                </a:r>
                <a: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  <a:t/>
                </a:r>
                <a:br>
                  <a:rPr lang="en-US" altLang="ko-KR" sz="1000" dirty="0" smtClean="0">
                    <a:latin typeface="Cambria" panose="02040503050406030204" pitchFamily="18" charset="0"/>
                    <a:ea typeface="맑은 고딕" pitchFamily="50" charset="-127"/>
                  </a:rPr>
                </a:br>
                <a:r>
                  <a:rPr lang="ko-KR" altLang="en-US" sz="1000" dirty="0" smtClean="0">
                    <a:latin typeface="Cambria" panose="02040503050406030204" pitchFamily="18" charset="0"/>
                    <a:ea typeface="맑은 고딕" pitchFamily="50" charset="-127"/>
                  </a:rPr>
                  <a:t>연계</a:t>
                </a:r>
                <a:endParaRPr lang="en-US" altLang="ko-KR" sz="1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 bwMode="auto">
              <a:xfrm>
                <a:off x="10736731" y="3703870"/>
                <a:ext cx="5393073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err="1" smtClean="0">
                    <a:latin typeface="Cambria" panose="02040503050406030204" pitchFamily="18" charset="0"/>
                    <a:ea typeface="맑은 고딕" pitchFamily="50" charset="-127"/>
                  </a:rPr>
                  <a:t>오케스트레이션</a:t>
                </a:r>
                <a:endParaRPr lang="en-US" altLang="ko-KR" sz="1000" dirty="0" smtClean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 bwMode="auto">
              <a:xfrm>
                <a:off x="10736731" y="3934103"/>
                <a:ext cx="5393073" cy="1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ko-KR" altLang="en-US" sz="1000" dirty="0" err="1" smtClean="0">
                    <a:latin typeface="Cambria" panose="02040503050406030204" pitchFamily="18" charset="0"/>
                    <a:ea typeface="맑은 고딕" pitchFamily="50" charset="-127"/>
                  </a:rPr>
                  <a:t>프로비저닝</a:t>
                </a:r>
                <a:endParaRPr lang="en-US" altLang="ko-KR" sz="1000" dirty="0" smtClean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189" name="직사각형 188"/>
            <p:cNvSpPr/>
            <p:nvPr/>
          </p:nvSpPr>
          <p:spPr>
            <a:xfrm>
              <a:off x="376550" y="4509120"/>
              <a:ext cx="1684631" cy="174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대외 서비스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Cloud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자원 풀</a:t>
              </a:r>
              <a:endPara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421230" y="5739409"/>
              <a:ext cx="773894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ESXi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21230" y="4751932"/>
              <a:ext cx="1593870" cy="164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WEB Pool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21230" y="4915940"/>
              <a:ext cx="773894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457620" y="5003653"/>
              <a:ext cx="355003" cy="480979"/>
              <a:chOff x="677637" y="4884865"/>
              <a:chExt cx="472508" cy="480979"/>
            </a:xfrm>
          </p:grpSpPr>
          <p:sp>
            <p:nvSpPr>
              <p:cNvPr id="331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33" name="그룹 332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WEB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95" name="그룹 194"/>
            <p:cNvGrpSpPr/>
            <p:nvPr/>
          </p:nvGrpSpPr>
          <p:grpSpPr>
            <a:xfrm>
              <a:off x="818974" y="5003653"/>
              <a:ext cx="355003" cy="480979"/>
              <a:chOff x="677637" y="4884865"/>
              <a:chExt cx="472508" cy="480979"/>
            </a:xfrm>
          </p:grpSpPr>
          <p:sp>
            <p:nvSpPr>
              <p:cNvPr id="326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28" name="그룹 327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29" name="타원 328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WEB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196" name="직사각형 195"/>
            <p:cNvSpPr/>
            <p:nvPr/>
          </p:nvSpPr>
          <p:spPr>
            <a:xfrm>
              <a:off x="1241205" y="4915940"/>
              <a:ext cx="773894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278779" y="5003653"/>
              <a:ext cx="355003" cy="480979"/>
              <a:chOff x="677637" y="4884865"/>
              <a:chExt cx="472508" cy="480979"/>
            </a:xfrm>
          </p:grpSpPr>
          <p:sp>
            <p:nvSpPr>
              <p:cNvPr id="321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23" name="그룹 322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24" name="타원 323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WEB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98" name="그룹 197"/>
            <p:cNvGrpSpPr/>
            <p:nvPr/>
          </p:nvGrpSpPr>
          <p:grpSpPr>
            <a:xfrm>
              <a:off x="1640133" y="5003653"/>
              <a:ext cx="355003" cy="480979"/>
              <a:chOff x="677637" y="4884865"/>
              <a:chExt cx="472508" cy="480979"/>
            </a:xfrm>
          </p:grpSpPr>
          <p:sp>
            <p:nvSpPr>
              <p:cNvPr id="316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19" name="타원 318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WEB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199" name="직사각형 198"/>
            <p:cNvSpPr/>
            <p:nvPr/>
          </p:nvSpPr>
          <p:spPr>
            <a:xfrm>
              <a:off x="421230" y="5569268"/>
              <a:ext cx="773894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Linux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223986" y="4684029"/>
              <a:ext cx="5148000" cy="14645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2268665" y="4751932"/>
              <a:ext cx="2413800" cy="164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WAS Pool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268666" y="4915940"/>
              <a:ext cx="773894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2305056" y="5003653"/>
              <a:ext cx="355003" cy="480979"/>
              <a:chOff x="677637" y="4884865"/>
              <a:chExt cx="472509" cy="480979"/>
            </a:xfrm>
          </p:grpSpPr>
          <p:sp>
            <p:nvSpPr>
              <p:cNvPr id="311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13" name="그룹 312"/>
              <p:cNvGrpSpPr/>
              <p:nvPr/>
            </p:nvGrpSpPr>
            <p:grpSpPr>
              <a:xfrm>
                <a:off x="680145" y="4926281"/>
                <a:ext cx="470001" cy="246221"/>
                <a:chOff x="-863176" y="4349280"/>
                <a:chExt cx="470001" cy="246221"/>
              </a:xfrm>
            </p:grpSpPr>
            <p:sp>
              <p:nvSpPr>
                <p:cNvPr id="314" name="타원 313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-863176" y="4349280"/>
                  <a:ext cx="470001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WAS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207" name="그룹 206"/>
            <p:cNvGrpSpPr/>
            <p:nvPr/>
          </p:nvGrpSpPr>
          <p:grpSpPr>
            <a:xfrm>
              <a:off x="2666410" y="5003653"/>
              <a:ext cx="355003" cy="480979"/>
              <a:chOff x="677637" y="4884865"/>
              <a:chExt cx="472508" cy="480979"/>
            </a:xfrm>
          </p:grpSpPr>
          <p:sp>
            <p:nvSpPr>
              <p:cNvPr id="306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08" name="그룹 307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09" name="타원 308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WAS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208" name="직사각형 207"/>
            <p:cNvSpPr/>
            <p:nvPr/>
          </p:nvSpPr>
          <p:spPr>
            <a:xfrm>
              <a:off x="3089825" y="4915940"/>
              <a:ext cx="776850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3126215" y="5003653"/>
              <a:ext cx="355003" cy="480979"/>
              <a:chOff x="677637" y="4884865"/>
              <a:chExt cx="472508" cy="480979"/>
            </a:xfrm>
          </p:grpSpPr>
          <p:sp>
            <p:nvSpPr>
              <p:cNvPr id="301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303" name="그룹 302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WAS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210" name="그룹 209"/>
            <p:cNvGrpSpPr/>
            <p:nvPr/>
          </p:nvGrpSpPr>
          <p:grpSpPr>
            <a:xfrm>
              <a:off x="3487569" y="5003653"/>
              <a:ext cx="355003" cy="480979"/>
              <a:chOff x="677637" y="4884865"/>
              <a:chExt cx="472508" cy="480979"/>
            </a:xfrm>
          </p:grpSpPr>
          <p:sp>
            <p:nvSpPr>
              <p:cNvPr id="296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298" name="그룹 297"/>
              <p:cNvGrpSpPr/>
              <p:nvPr/>
            </p:nvGrpSpPr>
            <p:grpSpPr>
              <a:xfrm>
                <a:off x="680145" y="4926281"/>
                <a:ext cx="470000" cy="246221"/>
                <a:chOff x="-863176" y="4349280"/>
                <a:chExt cx="470000" cy="246221"/>
              </a:xfrm>
            </p:grpSpPr>
            <p:sp>
              <p:nvSpPr>
                <p:cNvPr id="299" name="타원 298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-863176" y="4349280"/>
                  <a:ext cx="4700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WAS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213" name="그룹 212"/>
            <p:cNvGrpSpPr/>
            <p:nvPr/>
          </p:nvGrpSpPr>
          <p:grpSpPr>
            <a:xfrm>
              <a:off x="3908571" y="4915940"/>
              <a:ext cx="773894" cy="655451"/>
              <a:chOff x="629202" y="4797152"/>
              <a:chExt cx="1030053" cy="655451"/>
            </a:xfrm>
          </p:grpSpPr>
          <p:sp>
            <p:nvSpPr>
              <p:cNvPr id="283" name="직사각형 282"/>
              <p:cNvSpPr/>
              <p:nvPr/>
            </p:nvSpPr>
            <p:spPr>
              <a:xfrm>
                <a:off x="629202" y="4797152"/>
                <a:ext cx="1030053" cy="6554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284" name="그룹 283"/>
              <p:cNvGrpSpPr/>
              <p:nvPr/>
            </p:nvGrpSpPr>
            <p:grpSpPr>
              <a:xfrm>
                <a:off x="677637" y="4884865"/>
                <a:ext cx="472509" cy="480979"/>
                <a:chOff x="677637" y="4884865"/>
                <a:chExt cx="472509" cy="480979"/>
              </a:xfrm>
            </p:grpSpPr>
            <p:sp>
              <p:nvSpPr>
                <p:cNvPr id="291" name="Rectangle 78"/>
                <p:cNvSpPr>
                  <a:spLocks noChangeArrowheads="1"/>
                </p:cNvSpPr>
                <p:nvPr/>
              </p:nvSpPr>
              <p:spPr bwMode="auto">
                <a:xfrm flipH="1">
                  <a:off x="677637" y="4884865"/>
                  <a:ext cx="451372" cy="4800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  <a:alpha val="74000"/>
                    </a:schemeClr>
                  </a:innerShdw>
                </a:effectLst>
              </p:spPr>
              <p:txBody>
                <a:bodyPr wrap="none" lIns="0" tIns="0" rIns="0" bIns="108000" anchor="b"/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/>
                  </a:r>
                  <a:b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</a:b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711604" y="5104234"/>
                  <a:ext cx="3834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>VM</a:t>
                  </a:r>
                </a:p>
              </p:txBody>
            </p:sp>
            <p:grpSp>
              <p:nvGrpSpPr>
                <p:cNvPr id="293" name="그룹 292"/>
                <p:cNvGrpSpPr/>
                <p:nvPr/>
              </p:nvGrpSpPr>
              <p:grpSpPr>
                <a:xfrm>
                  <a:off x="680145" y="4926281"/>
                  <a:ext cx="470001" cy="246221"/>
                  <a:chOff x="-863176" y="4349280"/>
                  <a:chExt cx="470001" cy="246221"/>
                </a:xfrm>
              </p:grpSpPr>
              <p:sp>
                <p:nvSpPr>
                  <p:cNvPr id="294" name="타원 293"/>
                  <p:cNvSpPr/>
                  <p:nvPr/>
                </p:nvSpPr>
                <p:spPr>
                  <a:xfrm>
                    <a:off x="-827709" y="4371384"/>
                    <a:ext cx="399067" cy="20201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tint val="66000"/>
                          <a:satMod val="160000"/>
                        </a:schemeClr>
                      </a:gs>
                      <a:gs pos="50000">
                        <a:schemeClr val="tx2">
                          <a:lumMod val="40000"/>
                          <a:lumOff val="60000"/>
                          <a:tint val="44500"/>
                          <a:satMod val="16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-863176" y="4349280"/>
                    <a:ext cx="47000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/>
                      <a:t>WAS</a:t>
                    </a:r>
                    <a:endParaRPr lang="ko-KR" altLang="en-US" sz="1000" dirty="0"/>
                  </a:p>
                </p:txBody>
              </p:sp>
            </p:grpSp>
          </p:grpSp>
          <p:grpSp>
            <p:nvGrpSpPr>
              <p:cNvPr id="285" name="그룹 284"/>
              <p:cNvGrpSpPr/>
              <p:nvPr/>
            </p:nvGrpSpPr>
            <p:grpSpPr>
              <a:xfrm>
                <a:off x="1158599" y="4884865"/>
                <a:ext cx="472508" cy="480979"/>
                <a:chOff x="677637" y="4884865"/>
                <a:chExt cx="472508" cy="480979"/>
              </a:xfrm>
            </p:grpSpPr>
            <p:sp>
              <p:nvSpPr>
                <p:cNvPr id="286" name="Rectangle 78"/>
                <p:cNvSpPr>
                  <a:spLocks noChangeArrowheads="1"/>
                </p:cNvSpPr>
                <p:nvPr/>
              </p:nvSpPr>
              <p:spPr bwMode="auto">
                <a:xfrm flipH="1">
                  <a:off x="677637" y="4884865"/>
                  <a:ext cx="451372" cy="4800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  <a:alpha val="74000"/>
                    </a:schemeClr>
                  </a:innerShdw>
                </a:effectLst>
              </p:spPr>
              <p:txBody>
                <a:bodyPr wrap="none" lIns="0" tIns="0" rIns="0" bIns="108000" anchor="b"/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/>
                  </a:r>
                  <a:b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</a:b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711604" y="5104234"/>
                  <a:ext cx="3834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>VM</a:t>
                  </a:r>
                </a:p>
              </p:txBody>
            </p:sp>
            <p:grpSp>
              <p:nvGrpSpPr>
                <p:cNvPr id="288" name="그룹 287"/>
                <p:cNvGrpSpPr/>
                <p:nvPr/>
              </p:nvGrpSpPr>
              <p:grpSpPr>
                <a:xfrm>
                  <a:off x="680145" y="4926281"/>
                  <a:ext cx="470000" cy="246221"/>
                  <a:chOff x="-863176" y="4349280"/>
                  <a:chExt cx="470000" cy="246221"/>
                </a:xfrm>
              </p:grpSpPr>
              <p:sp>
                <p:nvSpPr>
                  <p:cNvPr id="289" name="타원 288"/>
                  <p:cNvSpPr/>
                  <p:nvPr/>
                </p:nvSpPr>
                <p:spPr>
                  <a:xfrm>
                    <a:off x="-827709" y="4371384"/>
                    <a:ext cx="399067" cy="20201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tint val="66000"/>
                          <a:satMod val="160000"/>
                        </a:schemeClr>
                      </a:gs>
                      <a:gs pos="50000">
                        <a:schemeClr val="tx2">
                          <a:lumMod val="40000"/>
                          <a:lumOff val="60000"/>
                          <a:tint val="44500"/>
                          <a:satMod val="16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-863176" y="4349280"/>
                    <a:ext cx="470000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WAS</a:t>
                    </a:r>
                    <a:endParaRPr lang="ko-KR" altLang="en-US" sz="1000" dirty="0"/>
                  </a:p>
                </p:txBody>
              </p:sp>
            </p:grpSp>
          </p:grpSp>
        </p:grpSp>
        <p:sp>
          <p:nvSpPr>
            <p:cNvPr id="214" name="직사각형 213"/>
            <p:cNvSpPr/>
            <p:nvPr/>
          </p:nvSpPr>
          <p:spPr>
            <a:xfrm>
              <a:off x="3908571" y="5569267"/>
              <a:ext cx="773894" cy="5355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15" name="타원 214"/>
            <p:cNvSpPr/>
            <p:nvPr/>
          </p:nvSpPr>
          <p:spPr>
            <a:xfrm>
              <a:off x="4130533" y="5179084"/>
              <a:ext cx="299825" cy="20201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HA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887204" y="4751932"/>
              <a:ext cx="2413800" cy="164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DB Pool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887205" y="4915940"/>
              <a:ext cx="771218" cy="655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22" name="그룹 221"/>
            <p:cNvGrpSpPr/>
            <p:nvPr/>
          </p:nvGrpSpPr>
          <p:grpSpPr>
            <a:xfrm>
              <a:off x="4923595" y="5003653"/>
              <a:ext cx="339122" cy="480979"/>
              <a:chOff x="677637" y="4884865"/>
              <a:chExt cx="451372" cy="480979"/>
            </a:xfrm>
          </p:grpSpPr>
          <p:sp>
            <p:nvSpPr>
              <p:cNvPr id="278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280" name="그룹 279"/>
              <p:cNvGrpSpPr/>
              <p:nvPr/>
            </p:nvGrpSpPr>
            <p:grpSpPr>
              <a:xfrm>
                <a:off x="715612" y="4926281"/>
                <a:ext cx="399067" cy="246221"/>
                <a:chOff x="-827709" y="4349280"/>
                <a:chExt cx="399067" cy="246221"/>
              </a:xfrm>
            </p:grpSpPr>
            <p:sp>
              <p:nvSpPr>
                <p:cNvPr id="281" name="타원 280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-809476" y="4349280"/>
                  <a:ext cx="3626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DB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223" name="그룹 222"/>
            <p:cNvGrpSpPr/>
            <p:nvPr/>
          </p:nvGrpSpPr>
          <p:grpSpPr>
            <a:xfrm>
              <a:off x="5284949" y="5003653"/>
              <a:ext cx="339122" cy="480979"/>
              <a:chOff x="677637" y="4884865"/>
              <a:chExt cx="451372" cy="480979"/>
            </a:xfrm>
          </p:grpSpPr>
          <p:sp>
            <p:nvSpPr>
              <p:cNvPr id="273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275" name="그룹 274"/>
              <p:cNvGrpSpPr/>
              <p:nvPr/>
            </p:nvGrpSpPr>
            <p:grpSpPr>
              <a:xfrm>
                <a:off x="715612" y="4926281"/>
                <a:ext cx="399067" cy="246221"/>
                <a:chOff x="-827709" y="4349280"/>
                <a:chExt cx="399067" cy="246221"/>
              </a:xfrm>
            </p:grpSpPr>
            <p:sp>
              <p:nvSpPr>
                <p:cNvPr id="276" name="타원 275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-809476" y="4349280"/>
                  <a:ext cx="3626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DB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224" name="직사각형 223"/>
            <p:cNvSpPr/>
            <p:nvPr/>
          </p:nvSpPr>
          <p:spPr>
            <a:xfrm>
              <a:off x="5708364" y="4915940"/>
              <a:ext cx="772711" cy="6533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25" name="그룹 224"/>
            <p:cNvGrpSpPr/>
            <p:nvPr/>
          </p:nvGrpSpPr>
          <p:grpSpPr>
            <a:xfrm>
              <a:off x="5744754" y="5003653"/>
              <a:ext cx="339122" cy="480979"/>
              <a:chOff x="677637" y="4884865"/>
              <a:chExt cx="451372" cy="480979"/>
            </a:xfrm>
          </p:grpSpPr>
          <p:sp>
            <p:nvSpPr>
              <p:cNvPr id="268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270" name="그룹 269"/>
              <p:cNvGrpSpPr/>
              <p:nvPr/>
            </p:nvGrpSpPr>
            <p:grpSpPr>
              <a:xfrm>
                <a:off x="715612" y="4926281"/>
                <a:ext cx="399067" cy="246221"/>
                <a:chOff x="-827709" y="4349280"/>
                <a:chExt cx="399067" cy="246221"/>
              </a:xfrm>
            </p:grpSpPr>
            <p:sp>
              <p:nvSpPr>
                <p:cNvPr id="271" name="타원 270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-809476" y="4349280"/>
                  <a:ext cx="3626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DB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226" name="그룹 225"/>
            <p:cNvGrpSpPr/>
            <p:nvPr/>
          </p:nvGrpSpPr>
          <p:grpSpPr>
            <a:xfrm>
              <a:off x="6106108" y="5003653"/>
              <a:ext cx="339122" cy="480979"/>
              <a:chOff x="677637" y="4884865"/>
              <a:chExt cx="451372" cy="480979"/>
            </a:xfrm>
          </p:grpSpPr>
          <p:sp>
            <p:nvSpPr>
              <p:cNvPr id="263" name="Rectangle 78"/>
              <p:cNvSpPr>
                <a:spLocks noChangeArrowheads="1"/>
              </p:cNvSpPr>
              <p:nvPr/>
            </p:nvSpPr>
            <p:spPr bwMode="auto">
              <a:xfrm flipH="1">
                <a:off x="677637" y="4884865"/>
                <a:ext cx="451372" cy="4800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none" w="sm" len="sm"/>
              </a:ln>
              <a:effectLst>
                <a:innerShdw blurRad="88900">
                  <a:schemeClr val="bg1">
                    <a:lumMod val="50000"/>
                    <a:alpha val="74000"/>
                  </a:schemeClr>
                </a:innerShdw>
              </a:effectLst>
            </p:spPr>
            <p:txBody>
              <a:bodyPr wrap="none" lIns="0" tIns="0" rIns="0" bIns="108000" anchor="b"/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/>
                </a:r>
                <a:br>
                  <a: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</a:b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endPara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endParaRPr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711604" y="5104234"/>
                <a:ext cx="3834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indent="0" algn="ctr" defTabSz="1474988" fontAlgn="auto" latinLnBrk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rPr>
                  <a:t>VM</a:t>
                </a:r>
              </a:p>
            </p:txBody>
          </p:sp>
          <p:grpSp>
            <p:nvGrpSpPr>
              <p:cNvPr id="265" name="그룹 264"/>
              <p:cNvGrpSpPr/>
              <p:nvPr/>
            </p:nvGrpSpPr>
            <p:grpSpPr>
              <a:xfrm>
                <a:off x="715612" y="4926281"/>
                <a:ext cx="399067" cy="246221"/>
                <a:chOff x="-827709" y="4349280"/>
                <a:chExt cx="399067" cy="246221"/>
              </a:xfrm>
            </p:grpSpPr>
            <p:sp>
              <p:nvSpPr>
                <p:cNvPr id="266" name="타원 265"/>
                <p:cNvSpPr/>
                <p:nvPr/>
              </p:nvSpPr>
              <p:spPr>
                <a:xfrm>
                  <a:off x="-827709" y="4371384"/>
                  <a:ext cx="399067" cy="2020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-809476" y="4349280"/>
                  <a:ext cx="36260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DB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229" name="직사각형 228"/>
            <p:cNvSpPr/>
            <p:nvPr/>
          </p:nvSpPr>
          <p:spPr>
            <a:xfrm>
              <a:off x="6527110" y="5569268"/>
              <a:ext cx="773894" cy="536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230" name="그룹 229"/>
            <p:cNvGrpSpPr/>
            <p:nvPr/>
          </p:nvGrpSpPr>
          <p:grpSpPr>
            <a:xfrm>
              <a:off x="6527110" y="4915940"/>
              <a:ext cx="773894" cy="655451"/>
              <a:chOff x="629202" y="4797152"/>
              <a:chExt cx="1030053" cy="655451"/>
            </a:xfrm>
          </p:grpSpPr>
          <p:sp>
            <p:nvSpPr>
              <p:cNvPr id="250" name="직사각형 249"/>
              <p:cNvSpPr/>
              <p:nvPr/>
            </p:nvSpPr>
            <p:spPr>
              <a:xfrm>
                <a:off x="629202" y="4797152"/>
                <a:ext cx="1030053" cy="6554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grpSp>
            <p:nvGrpSpPr>
              <p:cNvPr id="251" name="그룹 250"/>
              <p:cNvGrpSpPr/>
              <p:nvPr/>
            </p:nvGrpSpPr>
            <p:grpSpPr>
              <a:xfrm>
                <a:off x="677637" y="4884865"/>
                <a:ext cx="451372" cy="480979"/>
                <a:chOff x="677637" y="4884865"/>
                <a:chExt cx="451372" cy="480979"/>
              </a:xfrm>
            </p:grpSpPr>
            <p:sp>
              <p:nvSpPr>
                <p:cNvPr id="258" name="Rectangle 78"/>
                <p:cNvSpPr>
                  <a:spLocks noChangeArrowheads="1"/>
                </p:cNvSpPr>
                <p:nvPr/>
              </p:nvSpPr>
              <p:spPr bwMode="auto">
                <a:xfrm flipH="1">
                  <a:off x="677637" y="4884865"/>
                  <a:ext cx="451372" cy="4800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  <a:alpha val="74000"/>
                    </a:schemeClr>
                  </a:innerShdw>
                </a:effectLst>
              </p:spPr>
              <p:txBody>
                <a:bodyPr wrap="none" lIns="0" tIns="0" rIns="0" bIns="108000" anchor="b"/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/>
                  </a:r>
                  <a:b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</a:b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711604" y="5104234"/>
                  <a:ext cx="3834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>VM</a:t>
                  </a:r>
                </a:p>
              </p:txBody>
            </p:sp>
            <p:grpSp>
              <p:nvGrpSpPr>
                <p:cNvPr id="260" name="그룹 259"/>
                <p:cNvGrpSpPr/>
                <p:nvPr/>
              </p:nvGrpSpPr>
              <p:grpSpPr>
                <a:xfrm>
                  <a:off x="715612" y="4926281"/>
                  <a:ext cx="399067" cy="246221"/>
                  <a:chOff x="-827709" y="4349280"/>
                  <a:chExt cx="399067" cy="246221"/>
                </a:xfrm>
              </p:grpSpPr>
              <p:sp>
                <p:nvSpPr>
                  <p:cNvPr id="261" name="타원 260"/>
                  <p:cNvSpPr/>
                  <p:nvPr/>
                </p:nvSpPr>
                <p:spPr>
                  <a:xfrm>
                    <a:off x="-827709" y="4371384"/>
                    <a:ext cx="399067" cy="20201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tint val="66000"/>
                          <a:satMod val="160000"/>
                        </a:schemeClr>
                      </a:gs>
                      <a:gs pos="50000">
                        <a:schemeClr val="tx2">
                          <a:lumMod val="40000"/>
                          <a:lumOff val="60000"/>
                          <a:tint val="44500"/>
                          <a:satMod val="16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" name="직사각형 261"/>
                  <p:cNvSpPr/>
                  <p:nvPr/>
                </p:nvSpPr>
                <p:spPr>
                  <a:xfrm>
                    <a:off x="-809476" y="4349280"/>
                    <a:ext cx="362600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/>
                      <a:t>DB</a:t>
                    </a:r>
                    <a:endParaRPr lang="ko-KR" altLang="en-US" sz="1000" dirty="0"/>
                  </a:p>
                </p:txBody>
              </p:sp>
            </p:grpSp>
          </p:grpSp>
          <p:grpSp>
            <p:nvGrpSpPr>
              <p:cNvPr id="252" name="그룹 251"/>
              <p:cNvGrpSpPr/>
              <p:nvPr/>
            </p:nvGrpSpPr>
            <p:grpSpPr>
              <a:xfrm>
                <a:off x="1158599" y="4884865"/>
                <a:ext cx="451372" cy="480979"/>
                <a:chOff x="677637" y="4884865"/>
                <a:chExt cx="451372" cy="480979"/>
              </a:xfrm>
            </p:grpSpPr>
            <p:sp>
              <p:nvSpPr>
                <p:cNvPr id="253" name="Rectangle 78"/>
                <p:cNvSpPr>
                  <a:spLocks noChangeArrowheads="1"/>
                </p:cNvSpPr>
                <p:nvPr/>
              </p:nvSpPr>
              <p:spPr bwMode="auto">
                <a:xfrm flipH="1">
                  <a:off x="677637" y="4884865"/>
                  <a:ext cx="451372" cy="4800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  <a:alpha val="74000"/>
                    </a:schemeClr>
                  </a:innerShdw>
                </a:effectLst>
              </p:spPr>
              <p:txBody>
                <a:bodyPr wrap="none" lIns="0" tIns="0" rIns="0" bIns="108000" anchor="b"/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/>
                  </a:r>
                  <a:br>
                    <a:rPr lang="en-US" altLang="ko-KR" sz="1000" kern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</a:b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endParaRPr lang="en-US" altLang="ko-KR" sz="10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Monotype Sorts"/>
                  </a:endParaRPr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711604" y="5104234"/>
                  <a:ext cx="3834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indent="0" algn="ctr" defTabSz="1474988" fontAlgn="auto" latinLnBrk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tx1">
                        <a:lumMod val="85000"/>
                        <a:lumOff val="15000"/>
                      </a:schemeClr>
                    </a:buClr>
                    <a:buSzPct val="80000"/>
                    <a:tabLst>
                      <a:tab pos="5648325" algn="l"/>
                    </a:tabLst>
                  </a:pPr>
                  <a:r>
                    <a:rPr lang="en-US" altLang="ko-KR" sz="10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sym typeface="Monotype Sorts"/>
                    </a:rPr>
                    <a:t>VM</a:t>
                  </a:r>
                </a:p>
              </p:txBody>
            </p:sp>
            <p:grpSp>
              <p:nvGrpSpPr>
                <p:cNvPr id="255" name="그룹 254"/>
                <p:cNvGrpSpPr/>
                <p:nvPr/>
              </p:nvGrpSpPr>
              <p:grpSpPr>
                <a:xfrm>
                  <a:off x="715612" y="4926281"/>
                  <a:ext cx="399067" cy="246221"/>
                  <a:chOff x="-827709" y="4349280"/>
                  <a:chExt cx="399067" cy="246221"/>
                </a:xfrm>
              </p:grpSpPr>
              <p:sp>
                <p:nvSpPr>
                  <p:cNvPr id="256" name="타원 255"/>
                  <p:cNvSpPr/>
                  <p:nvPr/>
                </p:nvSpPr>
                <p:spPr>
                  <a:xfrm>
                    <a:off x="-827709" y="4371384"/>
                    <a:ext cx="399067" cy="20201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tint val="66000"/>
                          <a:satMod val="160000"/>
                        </a:schemeClr>
                      </a:gs>
                      <a:gs pos="50000">
                        <a:schemeClr val="tx2">
                          <a:lumMod val="40000"/>
                          <a:lumOff val="60000"/>
                          <a:tint val="44500"/>
                          <a:satMod val="16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7" name="직사각형 256"/>
                  <p:cNvSpPr/>
                  <p:nvPr/>
                </p:nvSpPr>
                <p:spPr>
                  <a:xfrm>
                    <a:off x="-809476" y="4349280"/>
                    <a:ext cx="362600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/>
                      <a:t>DB</a:t>
                    </a:r>
                    <a:endParaRPr lang="ko-KR" altLang="en-US" sz="1000" dirty="0"/>
                  </a:p>
                </p:txBody>
              </p:sp>
            </p:grpSp>
          </p:grpSp>
        </p:grpSp>
        <p:sp>
          <p:nvSpPr>
            <p:cNvPr id="231" name="타원 230"/>
            <p:cNvSpPr/>
            <p:nvPr/>
          </p:nvSpPr>
          <p:spPr>
            <a:xfrm>
              <a:off x="6699449" y="5179084"/>
              <a:ext cx="399068" cy="20201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RAC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2204938" y="3616143"/>
              <a:ext cx="2501878" cy="458402"/>
              <a:chOff x="2794117" y="3969060"/>
              <a:chExt cx="3232065" cy="527998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2794117" y="4052503"/>
                <a:ext cx="3232065" cy="4445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2794117" y="3969060"/>
                <a:ext cx="3232065" cy="2092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Virtualization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Manager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2851859" y="4251062"/>
                <a:ext cx="1499442" cy="176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vCenter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4468999" y="4251062"/>
                <a:ext cx="1499442" cy="176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RHEV-M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235" name="직사각형 234"/>
            <p:cNvSpPr/>
            <p:nvPr/>
          </p:nvSpPr>
          <p:spPr>
            <a:xfrm>
              <a:off x="2223988" y="4509120"/>
              <a:ext cx="5147998" cy="174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대내 서비스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Cloud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 자원 </a:t>
              </a:r>
              <a:r>
                <a: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풀</a:t>
              </a:r>
            </a:p>
          </p:txBody>
        </p:sp>
        <p:grpSp>
          <p:nvGrpSpPr>
            <p:cNvPr id="239" name="그룹 238"/>
            <p:cNvGrpSpPr/>
            <p:nvPr/>
          </p:nvGrpSpPr>
          <p:grpSpPr>
            <a:xfrm>
              <a:off x="4964086" y="3063326"/>
              <a:ext cx="2326075" cy="996114"/>
              <a:chOff x="5027767" y="2330609"/>
              <a:chExt cx="1437401" cy="927728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5027805" y="2330609"/>
                <a:ext cx="1437363" cy="1925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Legacy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 운영 관리 시스템</a:t>
                </a:r>
                <a:endParaRPr lang="ko-KR" altLang="en-US" sz="1000" b="1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5027767" y="2520344"/>
                <a:ext cx="1437001" cy="73799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5078168" y="2575877"/>
                <a:ext cx="1336636" cy="1750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성능 관리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5078168" y="2806701"/>
                <a:ext cx="1336636" cy="1750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ko-KR" alt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운영 관리</a:t>
                </a: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5078168" y="3037525"/>
                <a:ext cx="1336636" cy="1750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프로세스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관리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176" name="직사각형 175"/>
            <p:cNvSpPr/>
            <p:nvPr/>
          </p:nvSpPr>
          <p:spPr>
            <a:xfrm>
              <a:off x="421231" y="5914318"/>
              <a:ext cx="773894" cy="1890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X.86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7" name="텍스트 개체 틀 21"/>
            <p:cNvSpPr txBox="1">
              <a:spLocks/>
            </p:cNvSpPr>
            <p:nvPr/>
          </p:nvSpPr>
          <p:spPr bwMode="auto">
            <a:xfrm>
              <a:off x="281786" y="1436902"/>
              <a:ext cx="7145536" cy="360000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72000" tIns="72000" rIns="72000" bIns="72000" rtlCol="0" anchor="ctr" anchorCtr="0">
              <a:noAutofit/>
            </a:bodyPr>
            <a:lstStyle>
              <a:defPPr>
                <a:defRPr lang="en-US"/>
              </a:defPPr>
              <a:lvl1pPr algn="l" latinLnBrk="0">
                <a:lnSpc>
                  <a:spcPct val="90000"/>
                </a:lnSpc>
                <a:buClr>
                  <a:srgbClr val="EEECE1"/>
                </a:buClr>
                <a:defRPr kumimoji="0" sz="1600" b="1">
                  <a:solidFill>
                    <a:prstClr val="black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ko-KR" altLang="en-US" sz="1400" dirty="0"/>
                <a:t>관계사 </a:t>
              </a:r>
              <a:r>
                <a:rPr lang="en-US" altLang="ko-KR" sz="1400" dirty="0"/>
                <a:t>Infra </a:t>
              </a:r>
              <a:r>
                <a:rPr lang="en-US" altLang="ko-KR" sz="1400" dirty="0" smtClean="0"/>
                <a:t>Cloud</a:t>
              </a:r>
              <a:r>
                <a:rPr lang="ko-KR" altLang="en-US" sz="1400" dirty="0" smtClean="0"/>
                <a:t> </a:t>
              </a:r>
              <a:r>
                <a:rPr lang="ko-KR" altLang="en-US" sz="1400" dirty="0"/>
                <a:t>목표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아키텍처</a:t>
              </a:r>
              <a:endParaRPr lang="en-US" altLang="ko-KR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345" name="직선 연결선 344"/>
            <p:cNvCxnSpPr/>
            <p:nvPr/>
          </p:nvCxnSpPr>
          <p:spPr>
            <a:xfrm>
              <a:off x="284554" y="1752012"/>
              <a:ext cx="714276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/>
            <p:cNvCxnSpPr>
              <a:stCxn id="247" idx="0"/>
              <a:endCxn id="337" idx="2"/>
            </p:cNvCxnSpPr>
            <p:nvPr/>
          </p:nvCxnSpPr>
          <p:spPr>
            <a:xfrm flipV="1">
              <a:off x="3455877" y="3466103"/>
              <a:ext cx="0" cy="15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꺾인 연결선 6"/>
            <p:cNvCxnSpPr>
              <a:stCxn id="246" idx="2"/>
              <a:endCxn id="189" idx="0"/>
            </p:cNvCxnSpPr>
            <p:nvPr/>
          </p:nvCxnSpPr>
          <p:spPr>
            <a:xfrm rot="5400000">
              <a:off x="2120085" y="3173327"/>
              <a:ext cx="434575" cy="223701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꺾인 연결선 348"/>
            <p:cNvCxnSpPr>
              <a:stCxn id="246" idx="2"/>
              <a:endCxn id="235" idx="0"/>
            </p:cNvCxnSpPr>
            <p:nvPr/>
          </p:nvCxnSpPr>
          <p:spPr>
            <a:xfrm rot="16200000" flipH="1">
              <a:off x="3909645" y="3620777"/>
              <a:ext cx="434575" cy="13421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341" idx="3"/>
              <a:endCxn id="241" idx="1"/>
            </p:cNvCxnSpPr>
            <p:nvPr/>
          </p:nvCxnSpPr>
          <p:spPr>
            <a:xfrm>
              <a:off x="4677763" y="2776055"/>
              <a:ext cx="286384" cy="390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직사각형 350"/>
            <p:cNvSpPr/>
            <p:nvPr/>
          </p:nvSpPr>
          <p:spPr>
            <a:xfrm>
              <a:off x="4961935" y="2355390"/>
              <a:ext cx="2326013" cy="206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외부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Public Cloud </a:t>
              </a:r>
              <a:endPara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352" name="꺾인 연결선 351"/>
            <p:cNvCxnSpPr>
              <a:stCxn id="341" idx="3"/>
              <a:endCxn id="351" idx="1"/>
            </p:cNvCxnSpPr>
            <p:nvPr/>
          </p:nvCxnSpPr>
          <p:spPr>
            <a:xfrm flipV="1">
              <a:off x="4677763" y="2458751"/>
              <a:ext cx="284172" cy="3173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그룹 365"/>
            <p:cNvGrpSpPr/>
            <p:nvPr/>
          </p:nvGrpSpPr>
          <p:grpSpPr>
            <a:xfrm>
              <a:off x="1241205" y="5569268"/>
              <a:ext cx="773895" cy="534060"/>
              <a:chOff x="1241205" y="5569268"/>
              <a:chExt cx="773895" cy="534060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1241205" y="5739409"/>
                <a:ext cx="773894" cy="1749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RHEV(KVM)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1241205" y="5569268"/>
                <a:ext cx="773894" cy="1749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Windows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>
                <a:off x="1241205" y="5914318"/>
                <a:ext cx="773895" cy="1890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X.86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202" name="직사각형 201"/>
            <p:cNvSpPr/>
            <p:nvPr/>
          </p:nvSpPr>
          <p:spPr>
            <a:xfrm>
              <a:off x="2268666" y="5739409"/>
              <a:ext cx="773894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ESXi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268666" y="5569268"/>
              <a:ext cx="773894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Linux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68666" y="5914318"/>
              <a:ext cx="773893" cy="18901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X.86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3092781" y="5741681"/>
              <a:ext cx="773894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RHEV(KVM)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3092781" y="5571540"/>
              <a:ext cx="773894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Windows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3092781" y="5916590"/>
              <a:ext cx="773894" cy="1890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X.86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4887204" y="5741681"/>
              <a:ext cx="77121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ESXi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4887204" y="5571540"/>
              <a:ext cx="771219" cy="1749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Linux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4887205" y="5916590"/>
              <a:ext cx="771218" cy="18901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X.86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390" name="그룹 389"/>
            <p:cNvGrpSpPr/>
            <p:nvPr/>
          </p:nvGrpSpPr>
          <p:grpSpPr>
            <a:xfrm>
              <a:off x="5708645" y="5566988"/>
              <a:ext cx="773894" cy="534060"/>
              <a:chOff x="5708645" y="5573812"/>
              <a:chExt cx="773894" cy="534060"/>
            </a:xfrm>
          </p:grpSpPr>
          <p:sp>
            <p:nvSpPr>
              <p:cNvPr id="391" name="직사각형 390"/>
              <p:cNvSpPr/>
              <p:nvPr/>
            </p:nvSpPr>
            <p:spPr>
              <a:xfrm>
                <a:off x="5708645" y="5743953"/>
                <a:ext cx="773894" cy="1749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RHEV(KVM)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>
                <a:off x="5708645" y="5573812"/>
                <a:ext cx="773894" cy="1749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Windows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5708645" y="5918862"/>
                <a:ext cx="773894" cy="1890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X.86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5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6496" y="1340767"/>
            <a:ext cx="9216454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r>
              <a:rPr lang="ko-KR" altLang="en-US" sz="14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목표 아키텍처 구성 고려 사항</a:t>
            </a:r>
            <a:endParaRPr lang="en-US" altLang="ko-KR" sz="14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734" y="1853825"/>
            <a:ext cx="4534266" cy="156042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0000" lvl="0" indent="-180000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표준 인프라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제공</a:t>
            </a: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lvl="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GuestOS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/DBMS/WAS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등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Managed </a:t>
            </a:r>
            <a:r>
              <a:rPr lang="en-US" altLang="ko-KR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IaaS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서비스로 제공</a:t>
            </a:r>
            <a:endParaRPr lang="en-US" altLang="ko-KR" sz="12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lvl="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’14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년 그룹표준을 기반으로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SW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상호호환성 등을 고려하여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Cloud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적합한 표준 인프라 선정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융합기술개발팀 표준 선정협의 필요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734" y="3474005"/>
            <a:ext cx="4354246" cy="215443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82563" indent="-182563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서버 용도별 </a:t>
            </a:r>
            <a:r>
              <a:rPr lang="en-US" altLang="ko-KR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Cloud</a:t>
            </a: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자원 풀 구축</a:t>
            </a:r>
            <a:endParaRPr lang="en-US" altLang="ko-KR" sz="1300" b="1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저비용 고효율 구조의 범용 인프라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(X86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기반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과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기존 사용중인 </a:t>
            </a:r>
            <a:r>
              <a:rPr lang="ko-KR" altLang="en-US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고가용성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DBMS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대해서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Unix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제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공</a:t>
            </a:r>
            <a:endParaRPr lang="en-US" altLang="ko-KR" sz="12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고집적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(High Intensive)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효과를 활용한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자원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효율화를 위해 사용 용도에 따라 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WEB, WAS, DB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에 대한 자원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풀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구성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</a:p>
          <a:p>
            <a:pPr marL="35560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유연성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및 </a:t>
            </a:r>
            <a:r>
              <a:rPr lang="ko-KR" altLang="en-US" sz="1200" dirty="0" err="1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확장성을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고려한 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Scale-out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형 </a:t>
            </a:r>
            <a:r>
              <a:rPr lang="en-US" altLang="ko-KR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Cloud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설계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</a:br>
            <a:endParaRPr lang="en-US" altLang="ko-KR" sz="12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8734" y="5409220"/>
            <a:ext cx="4354246" cy="122495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176213" lvl="0" indent="-176213" latinLnBrk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운영 자동화</a:t>
            </a:r>
            <a:endParaRPr lang="en-US" altLang="ko-KR" sz="1300" b="1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  <a:p>
            <a:pPr marL="355600" lvl="0" indent="-182563" latinLnBrk="0">
              <a:lnSpc>
                <a:spcPct val="140000"/>
              </a:lnSpc>
              <a:spcBef>
                <a:spcPts val="600"/>
              </a:spcBef>
              <a:buFont typeface="Cambria" panose="02040503050406030204" pitchFamily="18" charset="0"/>
              <a:buChar char="‐"/>
            </a:pP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인적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개입 없이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자동확장 </a:t>
            </a:r>
            <a:r>
              <a:rPr lang="ko-KR" altLang="en-US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리스너로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동작하는 </a:t>
            </a:r>
            <a:r>
              <a:rPr lang="ko-KR" altLang="en-US" sz="12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프로비저닝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설정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패치</a:t>
            </a:r>
            <a:r>
              <a:rPr lang="en-US" altLang="ko-KR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모니터링 및 자원 할당 회수와 </a:t>
            </a:r>
            <a:r>
              <a:rPr lang="ko-KR" altLang="en-US" sz="12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같은 작업을 자동화함으로써 운영 비용 절감 및 효율화 </a:t>
            </a:r>
            <a:r>
              <a:rPr lang="ko-KR" altLang="en-US" sz="12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제고</a:t>
            </a:r>
            <a:endParaRPr lang="en-US" altLang="ko-KR" sz="12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37648"/>
              </p:ext>
            </p:extLst>
          </p:nvPr>
        </p:nvGraphicFramePr>
        <p:xfrm>
          <a:off x="4901276" y="1950576"/>
          <a:ext cx="2667892" cy="1458581"/>
        </p:xfrm>
        <a:graphic>
          <a:graphicData uri="http://schemas.openxmlformats.org/drawingml/2006/table">
            <a:tbl>
              <a:tblPr firstRow="1" bandRow="1"/>
              <a:tblGrid>
                <a:gridCol w="540312"/>
                <a:gridCol w="2127580"/>
              </a:tblGrid>
              <a:tr h="1732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  <a:cs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분야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그룹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SW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IIS,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iPlanet</a:t>
                      </a:r>
                      <a:endParaRPr lang="ko-KR" altLang="en-US" sz="1200" b="0" u="sng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1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WAS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WebLogic,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Tomcat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   </a:t>
                      </a:r>
                      <a:endParaRPr lang="ko-KR" altLang="en-US" sz="1200" b="0" u="sng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618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DBMS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MSSQL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Tibero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OS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Unix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1758"/>
              </p:ext>
            </p:extLst>
          </p:nvPr>
        </p:nvGraphicFramePr>
        <p:xfrm>
          <a:off x="8001563" y="1950570"/>
          <a:ext cx="1676962" cy="1458581"/>
        </p:xfrm>
        <a:graphic>
          <a:graphicData uri="http://schemas.openxmlformats.org/drawingml/2006/table">
            <a:tbl>
              <a:tblPr firstRow="1" bandRow="1"/>
              <a:tblGrid>
                <a:gridCol w="1676962"/>
              </a:tblGrid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Private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Cloud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SW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Apache,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WebtoB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6181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JBoss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JEUS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19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Oracle, MSSQL,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Mysql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NoSQL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227">
                <a:tc>
                  <a:txBody>
                    <a:bodyPr/>
                    <a:lstStyle/>
                    <a:p>
                      <a:pPr marL="114300" marR="0" indent="-76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Linux,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Windows, Unix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이등변 삼각형 9"/>
          <p:cNvSpPr/>
          <p:nvPr/>
        </p:nvSpPr>
        <p:spPr>
          <a:xfrm rot="5400000">
            <a:off x="6951624" y="2678737"/>
            <a:ext cx="1672326" cy="20252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051" y="6597650"/>
            <a:ext cx="936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1695"/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1)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비정형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DB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, NoSQL 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등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1602" y="3618377"/>
            <a:ext cx="842775" cy="1794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관계사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2930" y="3645682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1713" y="3401290"/>
            <a:ext cx="632884" cy="187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76200" algn="ctr" defTabSz="914400" latinLnBrk="0">
              <a:defRPr/>
            </a:pPr>
            <a:r>
              <a:rPr lang="en-US" altLang="ko-KR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AS-IS</a:t>
            </a:r>
            <a:endParaRPr lang="ko-KR" altLang="en-US" sz="12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32929" y="3849431"/>
            <a:ext cx="1129995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32927" y="4053181"/>
            <a:ext cx="1129995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09858" y="3645682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81602" y="4318374"/>
            <a:ext cx="842775" cy="1794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관계사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24166" y="434248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24165" y="454623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4164" y="474998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09858" y="434248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09857" y="454623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WAS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9856" y="474998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33120" y="4563711"/>
            <a:ext cx="399067" cy="1366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HA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033120" y="4777554"/>
            <a:ext cx="399067" cy="1366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RAC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6892257" y="4411096"/>
            <a:ext cx="1797197" cy="20866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94002" y="3401290"/>
            <a:ext cx="720880" cy="187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76200" algn="ctr" defTabSz="914400" latinLnBrk="0">
              <a:defRPr/>
            </a:pPr>
            <a:r>
              <a:rPr lang="en-US" altLang="ko-KR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TO-BE</a:t>
            </a:r>
            <a:endParaRPr lang="ko-KR" altLang="en-US" sz="12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023031" y="3645098"/>
            <a:ext cx="1622518" cy="328957"/>
            <a:chOff x="8009773" y="3994742"/>
            <a:chExt cx="1574800" cy="486442"/>
          </a:xfrm>
        </p:grpSpPr>
        <p:sp>
          <p:nvSpPr>
            <p:cNvPr id="30" name="직사각형 29"/>
            <p:cNvSpPr/>
            <p:nvPr/>
          </p:nvSpPr>
          <p:spPr>
            <a:xfrm>
              <a:off x="8009773" y="4178268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09773" y="3994742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</a:t>
              </a: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117270" y="4034755"/>
              <a:ext cx="1383457" cy="396005"/>
              <a:chOff x="8148443" y="4041962"/>
              <a:chExt cx="1383457" cy="51669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661277" y="4041962"/>
                <a:ext cx="357790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8023031" y="4007185"/>
            <a:ext cx="1622518" cy="326862"/>
            <a:chOff x="8009773" y="4539106"/>
            <a:chExt cx="1574800" cy="483344"/>
          </a:xfrm>
        </p:grpSpPr>
        <p:sp>
          <p:nvSpPr>
            <p:cNvPr id="37" name="직사각형 36"/>
            <p:cNvSpPr/>
            <p:nvPr/>
          </p:nvSpPr>
          <p:spPr>
            <a:xfrm>
              <a:off x="8009773" y="4539106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(WAS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09773" y="4719534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8117270" y="4576024"/>
              <a:ext cx="1383457" cy="396006"/>
              <a:chOff x="8148443" y="4041961"/>
              <a:chExt cx="1383457" cy="516698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661277" y="4041961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8023031" y="4727169"/>
            <a:ext cx="1622518" cy="326861"/>
            <a:chOff x="8009773" y="5526841"/>
            <a:chExt cx="1574800" cy="483343"/>
          </a:xfrm>
        </p:grpSpPr>
        <p:sp>
          <p:nvSpPr>
            <p:cNvPr id="44" name="직사각형 43"/>
            <p:cNvSpPr/>
            <p:nvPr/>
          </p:nvSpPr>
          <p:spPr>
            <a:xfrm>
              <a:off x="8009773" y="5526841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(DB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009773" y="5707268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8117270" y="5568080"/>
              <a:ext cx="1383457" cy="391679"/>
              <a:chOff x="8148443" y="4047606"/>
              <a:chExt cx="1383457" cy="511053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</a:t>
                </a:r>
                <a:r>
                  <a:rPr lang="ko-KR" altLang="en-US" sz="10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주</a:t>
                </a:r>
                <a:r>
                  <a:rPr lang="en-US" altLang="ko-KR" sz="10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1)</a:t>
                </a:r>
                <a:endParaRPr lang="ko-KR" altLang="en-US" sz="1000" baseline="30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</a:t>
                </a:r>
                <a:r>
                  <a:rPr lang="ko-KR" altLang="en-US" sz="1000" baseline="30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주</a:t>
                </a:r>
                <a:r>
                  <a:rPr lang="en-US" altLang="ko-KR" sz="1000" baseline="30000" dirty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1</a:t>
                </a:r>
                <a:r>
                  <a:rPr lang="en-US" altLang="ko-KR" sz="10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)</a:t>
                </a:r>
                <a:endParaRPr lang="ko-KR" altLang="en-US" sz="1000" baseline="30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8661277" y="4047606"/>
                <a:ext cx="357790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8023031" y="5087161"/>
            <a:ext cx="1622518" cy="326862"/>
            <a:chOff x="8009773" y="6066882"/>
            <a:chExt cx="1574800" cy="483344"/>
          </a:xfrm>
        </p:grpSpPr>
        <p:sp>
          <p:nvSpPr>
            <p:cNvPr id="51" name="직사각형 50"/>
            <p:cNvSpPr/>
            <p:nvPr/>
          </p:nvSpPr>
          <p:spPr>
            <a:xfrm>
              <a:off x="8009773" y="6066882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UNIX (DB)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009773" y="6247310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117270" y="6305946"/>
              <a:ext cx="1383457" cy="193855"/>
              <a:chOff x="8148443" y="4305722"/>
              <a:chExt cx="1383457" cy="25293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DB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54" name="타원 53"/>
            <p:cNvSpPr/>
            <p:nvPr/>
          </p:nvSpPr>
          <p:spPr>
            <a:xfrm>
              <a:off x="8552017" y="6334858"/>
              <a:ext cx="515536" cy="14075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RAC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023031" y="4367177"/>
            <a:ext cx="1622518" cy="326861"/>
            <a:chOff x="8009773" y="5062903"/>
            <a:chExt cx="1574800" cy="483343"/>
          </a:xfrm>
        </p:grpSpPr>
        <p:sp>
          <p:nvSpPr>
            <p:cNvPr id="58" name="직사각형 57"/>
            <p:cNvSpPr/>
            <p:nvPr/>
          </p:nvSpPr>
          <p:spPr>
            <a:xfrm>
              <a:off x="8009773" y="5062903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(WAS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09773" y="5243330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8117270" y="5301967"/>
              <a:ext cx="1383457" cy="193855"/>
              <a:chOff x="8148443" y="4305722"/>
              <a:chExt cx="1383457" cy="25293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</p:grpSp>
      <p:sp>
        <p:nvSpPr>
          <p:cNvPr id="63" name="타원 62"/>
          <p:cNvSpPr/>
          <p:nvPr/>
        </p:nvSpPr>
        <p:spPr>
          <a:xfrm>
            <a:off x="8601804" y="4550702"/>
            <a:ext cx="531157" cy="9518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HA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86102" y="5004318"/>
            <a:ext cx="842775" cy="1794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관계사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28666" y="5028432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28664" y="522379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r>
              <a:rPr lang="ko-KR" altLang="en-US" sz="10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1</a:t>
            </a:r>
            <a:r>
              <a:rPr lang="en-US" altLang="ko-KR" sz="1000" baseline="30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000" baseline="30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5930" y="5028432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15927" y="5223798"/>
            <a:ext cx="546996" cy="1710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</a:t>
            </a:r>
            <a:r>
              <a:rPr lang="ko-KR" altLang="en-US" sz="10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주</a:t>
            </a:r>
            <a:r>
              <a:rPr lang="en-US" altLang="ko-KR" sz="1000" baseline="30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1</a:t>
            </a:r>
            <a:r>
              <a:rPr lang="en-US" altLang="ko-KR" sz="1000" baseline="30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)</a:t>
            </a:r>
            <a:endParaRPr lang="ko-KR" altLang="en-US" sz="1000" baseline="30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87698" y="3638707"/>
            <a:ext cx="910257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atinLnBrk="0"/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WEB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사용이 많은 경우</a:t>
            </a:r>
            <a:endParaRPr lang="en-US" altLang="ko-KR" sz="1000" dirty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87698" y="4266989"/>
            <a:ext cx="910257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atinLnBrk="0"/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WAS,</a:t>
            </a:r>
            <a:r>
              <a:rPr lang="ko-KR" altLang="en-US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DB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이중화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, RAC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등 </a:t>
            </a:r>
            <a:r>
              <a:rPr lang="ko-KR" altLang="en-US" sz="1000" dirty="0" err="1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고가용성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요</a:t>
            </a:r>
            <a:r>
              <a:rPr lang="ko-KR" altLang="en-US" sz="1000" dirty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구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87698" y="5028432"/>
            <a:ext cx="910257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atinLnBrk="0"/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비정형 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DB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확장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요구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858614" y="4278117"/>
            <a:ext cx="2758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858614" y="4979216"/>
            <a:ext cx="2758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26019" y="3446295"/>
            <a:ext cx="9207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26019" y="5454225"/>
            <a:ext cx="9207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75" y="5776230"/>
            <a:ext cx="845809" cy="45438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5702631" y="5454225"/>
            <a:ext cx="1031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76200" algn="ctr" defTabSz="914400" latinLnBrk="0">
              <a:defRPr/>
            </a:pPr>
            <a:r>
              <a:rPr lang="ko-KR" altLang="en-US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평상시</a:t>
            </a:r>
            <a:r>
              <a:rPr lang="en-US" altLang="ko-KR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구성</a:t>
            </a:r>
            <a:endParaRPr lang="ko-KR" altLang="en-US" sz="12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338918" y="5454225"/>
            <a:ext cx="1031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76200" algn="ctr" defTabSz="914400" latinLnBrk="0">
              <a:defRPr/>
            </a:pPr>
            <a:r>
              <a:rPr lang="ko-KR" altLang="en-US" sz="12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부하시</a:t>
            </a:r>
            <a:r>
              <a:rPr lang="ko-KR" altLang="en-US" sz="1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구성</a:t>
            </a:r>
            <a:endParaRPr lang="ko-KR" altLang="en-US" sz="12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25840" y="6267121"/>
            <a:ext cx="922315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자동 자원 할당</a:t>
            </a:r>
            <a:r>
              <a:rPr lang="en-US" altLang="ko-KR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Cambria" panose="02040503050406030204" pitchFamily="18" charset="0"/>
                <a:ea typeface="맑은 고딕" pitchFamily="50" charset="-127"/>
                <a:cs typeface="Times New Roman" pitchFamily="18" charset="0"/>
              </a:rPr>
              <a:t>회수</a:t>
            </a:r>
            <a:endParaRPr lang="en-US" altLang="ko-KR" sz="1000" dirty="0" smtClean="0">
              <a:solidFill>
                <a:prstClr val="black"/>
              </a:solidFill>
              <a:latin typeface="Cambria" panose="02040503050406030204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177361" y="5901359"/>
            <a:ext cx="1340924" cy="204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77361" y="5777249"/>
            <a:ext cx="1340924" cy="124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X86 (W</a:t>
            </a:r>
            <a:r>
              <a:rPr lang="en-US" altLang="ko-KR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</a:t>
            </a: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 Pool)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54101" y="5941011"/>
            <a:ext cx="546996" cy="131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97441" y="5941011"/>
            <a:ext cx="546996" cy="131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77361" y="6328729"/>
            <a:ext cx="1340924" cy="204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177361" y="6204619"/>
            <a:ext cx="1340924" cy="124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X86 (W</a:t>
            </a:r>
            <a:r>
              <a:rPr lang="en-US" altLang="ko-KR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</a:t>
            </a: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B Pool)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54101" y="6368381"/>
            <a:ext cx="546996" cy="131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897441" y="6368381"/>
            <a:ext cx="546996" cy="131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WEB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886102" y="5859270"/>
            <a:ext cx="842775" cy="1794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61695">
              <a:lnSpc>
                <a:spcPct val="9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자동확장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ko-KR" alt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리스너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8023031" y="5783565"/>
            <a:ext cx="1622518" cy="328957"/>
            <a:chOff x="8009773" y="3994742"/>
            <a:chExt cx="1574800" cy="486442"/>
          </a:xfrm>
        </p:grpSpPr>
        <p:sp>
          <p:nvSpPr>
            <p:cNvPr id="90" name="직사각형 89"/>
            <p:cNvSpPr/>
            <p:nvPr/>
          </p:nvSpPr>
          <p:spPr>
            <a:xfrm>
              <a:off x="8009773" y="4178268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009773" y="3994742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</a:t>
              </a:r>
              <a:r>
                <a:rPr lang="en-US" altLang="ko-KR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E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B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117270" y="4034755"/>
              <a:ext cx="1383457" cy="396005"/>
              <a:chOff x="8148443" y="4041962"/>
              <a:chExt cx="1383457" cy="51669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WEB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8661277" y="4041962"/>
                <a:ext cx="357790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8023031" y="6145652"/>
            <a:ext cx="1622518" cy="326862"/>
            <a:chOff x="8009773" y="4539106"/>
            <a:chExt cx="1574800" cy="483344"/>
          </a:xfrm>
        </p:grpSpPr>
        <p:sp>
          <p:nvSpPr>
            <p:cNvPr id="97" name="직사각형 96"/>
            <p:cNvSpPr/>
            <p:nvPr/>
          </p:nvSpPr>
          <p:spPr>
            <a:xfrm>
              <a:off x="8009773" y="4539106"/>
              <a:ext cx="1574800" cy="183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rPr>
                <a:t>X86 (WAS Pool)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009773" y="4719534"/>
              <a:ext cx="1574800" cy="302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8117270" y="4576024"/>
              <a:ext cx="1383457" cy="396006"/>
              <a:chOff x="8148443" y="4041961"/>
              <a:chExt cx="1383457" cy="51669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8148443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9000991" y="4305722"/>
                <a:ext cx="530909" cy="2529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맑은 고딕" pitchFamily="50" charset="-127"/>
                  </a:rPr>
                  <a:t>WAS</a:t>
                </a:r>
                <a:endParaRPr lang="ko-KR" alt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8661277" y="4041961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mbria" panose="02040503050406030204" pitchFamily="18" charset="0"/>
                    <a:ea typeface="맑은 고딕" pitchFamily="50" charset="-127"/>
                  </a:rPr>
                  <a:t>…</a:t>
                </a:r>
                <a:endParaRPr lang="ko-KR" altLang="en-US" dirty="0"/>
              </a:p>
            </p:txBody>
          </p:sp>
        </p:grpSp>
      </p:grpSp>
      <p:sp>
        <p:nvSpPr>
          <p:cNvPr id="103" name="왼쪽/오른쪽 화살표 102"/>
          <p:cNvSpPr/>
          <p:nvPr/>
        </p:nvSpPr>
        <p:spPr bwMode="auto">
          <a:xfrm>
            <a:off x="8462742" y="5848440"/>
            <a:ext cx="809281" cy="325865"/>
          </a:xfrm>
          <a:prstGeom prst="leftRightArrow">
            <a:avLst>
              <a:gd name="adj1" fmla="val 75386"/>
              <a:gd name="adj2" fmla="val 30234"/>
            </a:avLst>
          </a:prstGeom>
          <a:gradFill flip="none" rotWithShape="1">
            <a:gsLst>
              <a:gs pos="0">
                <a:schemeClr val="bg1">
                  <a:lumMod val="65000"/>
                  <a:alpha val="70000"/>
                </a:schemeClr>
              </a:gs>
              <a:gs pos="50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65000"/>
                  <a:alpha val="7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i="1" dirty="0" smtClean="0">
                <a:latin typeface="Cambria" panose="02040503050406030204" pitchFamily="18" charset="0"/>
                <a:cs typeface="Arials"/>
              </a:rPr>
              <a:t>Scale Out </a:t>
            </a:r>
            <a:r>
              <a:rPr lang="ko-KR" altLang="en-US" sz="1100" i="1" dirty="0" smtClean="0">
                <a:latin typeface="Cambria" panose="02040503050406030204" pitchFamily="18" charset="0"/>
                <a:cs typeface="Arials"/>
              </a:rPr>
              <a:t>확장</a:t>
            </a:r>
          </a:p>
        </p:txBody>
      </p:sp>
      <p:sp>
        <p:nvSpPr>
          <p:cNvPr id="104" name="왼쪽/오른쪽 화살표 103"/>
          <p:cNvSpPr/>
          <p:nvPr/>
        </p:nvSpPr>
        <p:spPr bwMode="auto">
          <a:xfrm>
            <a:off x="8462742" y="6209937"/>
            <a:ext cx="809281" cy="325865"/>
          </a:xfrm>
          <a:prstGeom prst="leftRightArrow">
            <a:avLst>
              <a:gd name="adj1" fmla="val 75386"/>
              <a:gd name="adj2" fmla="val 30234"/>
            </a:avLst>
          </a:prstGeom>
          <a:gradFill flip="none" rotWithShape="1">
            <a:gsLst>
              <a:gs pos="0">
                <a:schemeClr val="bg1">
                  <a:lumMod val="65000"/>
                  <a:alpha val="70000"/>
                </a:schemeClr>
              </a:gs>
              <a:gs pos="50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65000"/>
                  <a:alpha val="7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i="1" dirty="0" smtClean="0">
                <a:latin typeface="Cambria" panose="02040503050406030204" pitchFamily="18" charset="0"/>
                <a:cs typeface="Arials"/>
              </a:rPr>
              <a:t>Scale Out </a:t>
            </a:r>
            <a:r>
              <a:rPr lang="ko-KR" altLang="en-US" sz="1100" i="1" dirty="0" smtClean="0">
                <a:latin typeface="Cambria" panose="02040503050406030204" pitchFamily="18" charset="0"/>
                <a:cs typeface="Arials"/>
              </a:rPr>
              <a:t>확장</a:t>
            </a:r>
          </a:p>
        </p:txBody>
      </p:sp>
      <p:sp>
        <p:nvSpPr>
          <p:cNvPr id="105" name="이등변 삼각형 104"/>
          <p:cNvSpPr/>
          <p:nvPr/>
        </p:nvSpPr>
        <p:spPr>
          <a:xfrm rot="5400000">
            <a:off x="7234564" y="5951193"/>
            <a:ext cx="1106445" cy="20252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목표 아키텍처 및 특성 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논리 아키텍처 구성 고려 사항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 bwMode="auto">
          <a:xfrm>
            <a:off x="344488" y="517176"/>
            <a:ext cx="928903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>
                <a:latin typeface="Cambria" panose="02040503050406030204" pitchFamily="18" charset="0"/>
              </a:rPr>
              <a:t>기존 시스템과의 연속성 있는 서비스를 제공하면서 </a:t>
            </a:r>
            <a:r>
              <a:rPr lang="en-US" altLang="ko-KR" dirty="0" smtClean="0">
                <a:latin typeface="Cambria" panose="02040503050406030204" pitchFamily="18" charset="0"/>
              </a:rPr>
              <a:t>Cloud</a:t>
            </a:r>
            <a:r>
              <a:rPr lang="ko-KR" altLang="en-US" dirty="0" smtClean="0">
                <a:latin typeface="Cambria" panose="02040503050406030204" pitchFamily="18" charset="0"/>
              </a:rPr>
              <a:t>를 </a:t>
            </a:r>
            <a:r>
              <a:rPr lang="ko-KR" altLang="en-US" dirty="0">
                <a:latin typeface="Cambria" panose="02040503050406030204" pitchFamily="18" charset="0"/>
              </a:rPr>
              <a:t>통한 비용 효과와 </a:t>
            </a:r>
            <a:r>
              <a:rPr lang="ko-KR" altLang="en-US" dirty="0" err="1">
                <a:latin typeface="Cambria" panose="02040503050406030204" pitchFamily="18" charset="0"/>
              </a:rPr>
              <a:t>확장성을</a:t>
            </a:r>
            <a:r>
              <a:rPr lang="ko-KR" altLang="en-US" dirty="0">
                <a:latin typeface="Cambria" panose="02040503050406030204" pitchFamily="18" charset="0"/>
              </a:rPr>
              <a:t> 확보하기 위해 표준 인프라 </a:t>
            </a:r>
            <a:r>
              <a:rPr lang="ko-KR" altLang="en-US" dirty="0" err="1">
                <a:latin typeface="Cambria" panose="02040503050406030204" pitchFamily="18" charset="0"/>
              </a:rPr>
              <a:t>스택을</a:t>
            </a:r>
            <a:r>
              <a:rPr lang="ko-KR" altLang="en-US" dirty="0">
                <a:latin typeface="Cambria" panose="02040503050406030204" pitchFamily="18" charset="0"/>
              </a:rPr>
              <a:t> 통한 표준화</a:t>
            </a:r>
            <a:r>
              <a:rPr lang="en-US" altLang="ko-KR" dirty="0">
                <a:latin typeface="Cambria" panose="02040503050406030204" pitchFamily="18" charset="0"/>
              </a:rPr>
              <a:t>, </a:t>
            </a:r>
            <a:r>
              <a:rPr lang="ko-KR" altLang="en-US" dirty="0">
                <a:latin typeface="Cambria" panose="02040503050406030204" pitchFamily="18" charset="0"/>
              </a:rPr>
              <a:t>서버 용도별 고집적 모듈화</a:t>
            </a:r>
            <a:r>
              <a:rPr lang="en-US" altLang="ko-KR" dirty="0">
                <a:latin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</a:rPr>
              <a:t>및</a:t>
            </a:r>
            <a:r>
              <a:rPr lang="en-US" altLang="ko-KR" dirty="0">
                <a:latin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</a:rPr>
              <a:t>자동화 서비스 </a:t>
            </a:r>
            <a:r>
              <a:rPr lang="ko-KR" altLang="en-US" dirty="0" smtClean="0">
                <a:latin typeface="Cambria" panose="02040503050406030204" pitchFamily="18" charset="0"/>
              </a:rPr>
              <a:t>제공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84554" y="1752012"/>
            <a:ext cx="922758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1849" y="1422523"/>
            <a:ext cx="9250286" cy="329489"/>
            <a:chOff x="696070" y="744666"/>
            <a:chExt cx="3608858" cy="32948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04928" y="1074155"/>
              <a:ext cx="3600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96070" y="744666"/>
              <a:ext cx="36000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latinLnBrk="0" hangingPunct="0">
                <a:spcBef>
                  <a:spcPts val="600"/>
                </a:spcBef>
                <a:buSzPct val="100000"/>
                <a:defRPr/>
              </a:pPr>
              <a:r>
                <a:rPr lang="en-US" altLang="ko-KR" sz="14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Deutsche </a:t>
              </a: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Bank</a:t>
              </a:r>
              <a:r>
                <a:rPr lang="ko-KR" altLang="en-US" sz="1400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Adoption Roadmap</a:t>
              </a:r>
              <a:endParaRPr lang="en-US" altLang="ko-KR" sz="1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54664" y="6535192"/>
            <a:ext cx="38218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Open </a:t>
            </a:r>
            <a:r>
              <a:rPr lang="en-US" altLang="ko-KR" sz="12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Center Alliance Cloud Adoption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내부참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Deutsche Bank Cloud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발전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Roadmap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Deutsche </a:t>
            </a:r>
            <a:r>
              <a:rPr lang="en-US" altLang="ko-KR" dirty="0" smtClean="0"/>
              <a:t>Bank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Roadmap</a:t>
            </a:r>
            <a:r>
              <a:rPr lang="ko-KR" altLang="en-US" dirty="0" smtClean="0"/>
              <a:t>기반으로 </a:t>
            </a:r>
            <a:r>
              <a:rPr lang="en-US" altLang="ko-KR" dirty="0" smtClean="0"/>
              <a:t>Cloud </a:t>
            </a:r>
            <a:r>
              <a:rPr lang="ko-KR" altLang="en-US" dirty="0" smtClean="0"/>
              <a:t>고도화를 추진하고 있음</a:t>
            </a:r>
            <a:endParaRPr lang="ko-KR" altLang="en-US" i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84554" y="2016358"/>
            <a:ext cx="9050832" cy="3990496"/>
            <a:chOff x="599965" y="2229343"/>
            <a:chExt cx="8395180" cy="380374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65" y="2541181"/>
              <a:ext cx="8395180" cy="349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그룹 17"/>
            <p:cNvGrpSpPr/>
            <p:nvPr/>
          </p:nvGrpSpPr>
          <p:grpSpPr>
            <a:xfrm>
              <a:off x="2342461" y="2229343"/>
              <a:ext cx="6450664" cy="322974"/>
              <a:chOff x="2342461" y="2229343"/>
              <a:chExt cx="6450664" cy="322974"/>
            </a:xfrm>
          </p:grpSpPr>
          <p:sp>
            <p:nvSpPr>
              <p:cNvPr id="5" name="Rectangle 709"/>
              <p:cNvSpPr>
                <a:spLocks noChangeArrowheads="1"/>
              </p:cNvSpPr>
              <p:nvPr/>
            </p:nvSpPr>
            <p:spPr bwMode="auto">
              <a:xfrm>
                <a:off x="7642291" y="2229343"/>
                <a:ext cx="1150834" cy="322974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lIns="144000"/>
              <a:lstStyle>
                <a:lvl1pPr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hangingPunct="1">
                  <a:lnSpc>
                    <a:spcPts val="2000"/>
                  </a:lnSpc>
                  <a:spcAft>
                    <a:spcPts val="600"/>
                  </a:spcAft>
                </a:pPr>
                <a:r>
                  <a:rPr kumimoji="0" lang="en-US" altLang="ko-KR" sz="1100" b="1" i="1" u="sng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2014~2016</a:t>
                </a:r>
              </a:p>
            </p:txBody>
          </p:sp>
          <p:sp>
            <p:nvSpPr>
              <p:cNvPr id="6" name="Rectangle 709"/>
              <p:cNvSpPr>
                <a:spLocks noChangeArrowheads="1"/>
              </p:cNvSpPr>
              <p:nvPr/>
            </p:nvSpPr>
            <p:spPr bwMode="auto">
              <a:xfrm>
                <a:off x="6293410" y="2229343"/>
                <a:ext cx="1150834" cy="322974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lIns="144000"/>
              <a:lstStyle>
                <a:lvl1pPr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hangingPunct="1">
                  <a:lnSpc>
                    <a:spcPts val="2000"/>
                  </a:lnSpc>
                  <a:spcAft>
                    <a:spcPts val="600"/>
                  </a:spcAft>
                </a:pPr>
                <a:r>
                  <a:rPr kumimoji="0" lang="en-US" altLang="ko-KR" sz="1100" b="1" i="1" u="sng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2013~2015</a:t>
                </a:r>
              </a:p>
            </p:txBody>
          </p:sp>
          <p:sp>
            <p:nvSpPr>
              <p:cNvPr id="7" name="Rectangle 709"/>
              <p:cNvSpPr>
                <a:spLocks noChangeArrowheads="1"/>
              </p:cNvSpPr>
              <p:nvPr/>
            </p:nvSpPr>
            <p:spPr bwMode="auto">
              <a:xfrm>
                <a:off x="4976427" y="2229343"/>
                <a:ext cx="1150834" cy="322974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lIns="144000"/>
              <a:lstStyle>
                <a:lvl1pPr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hangingPunct="1">
                  <a:lnSpc>
                    <a:spcPts val="2000"/>
                  </a:lnSpc>
                  <a:spcAft>
                    <a:spcPts val="600"/>
                  </a:spcAft>
                </a:pPr>
                <a:r>
                  <a:rPr kumimoji="0" lang="en-US" altLang="ko-KR" sz="1100" b="1" i="1" u="sng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2012~2014</a:t>
                </a:r>
              </a:p>
            </p:txBody>
          </p:sp>
          <p:sp>
            <p:nvSpPr>
              <p:cNvPr id="8" name="Rectangle 709"/>
              <p:cNvSpPr>
                <a:spLocks noChangeArrowheads="1"/>
              </p:cNvSpPr>
              <p:nvPr/>
            </p:nvSpPr>
            <p:spPr bwMode="auto">
              <a:xfrm>
                <a:off x="3659444" y="2229343"/>
                <a:ext cx="1150834" cy="322974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lIns="144000"/>
              <a:lstStyle>
                <a:lvl1pPr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hangingPunct="1">
                  <a:lnSpc>
                    <a:spcPts val="2000"/>
                  </a:lnSpc>
                  <a:spcAft>
                    <a:spcPts val="600"/>
                  </a:spcAft>
                </a:pPr>
                <a:r>
                  <a:rPr kumimoji="0" lang="en-US" altLang="ko-KR" sz="1100" b="1" i="1" u="sng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2011~2013</a:t>
                </a:r>
              </a:p>
            </p:txBody>
          </p:sp>
          <p:sp>
            <p:nvSpPr>
              <p:cNvPr id="9" name="Rectangle 709"/>
              <p:cNvSpPr>
                <a:spLocks noChangeArrowheads="1"/>
              </p:cNvSpPr>
              <p:nvPr/>
            </p:nvSpPr>
            <p:spPr bwMode="auto">
              <a:xfrm>
                <a:off x="2342461" y="2229343"/>
                <a:ext cx="1150834" cy="322974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lIns="144000"/>
              <a:lstStyle>
                <a:lvl1pPr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hangingPunct="1">
                  <a:lnSpc>
                    <a:spcPts val="2000"/>
                  </a:lnSpc>
                  <a:spcAft>
                    <a:spcPts val="600"/>
                  </a:spcAft>
                </a:pPr>
                <a:r>
                  <a:rPr kumimoji="0" lang="en-US" altLang="ko-KR" sz="1100" b="1" i="1" u="sng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2010~2012</a:t>
                </a:r>
              </a:p>
            </p:txBody>
          </p:sp>
        </p:grpSp>
      </p:grp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31" y="5976617"/>
            <a:ext cx="2656034" cy="61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오른쪽 화살표 22"/>
          <p:cNvSpPr/>
          <p:nvPr/>
        </p:nvSpPr>
        <p:spPr>
          <a:xfrm>
            <a:off x="5030187" y="5980146"/>
            <a:ext cx="2012819" cy="305870"/>
          </a:xfrm>
          <a:prstGeom prst="rightArrow">
            <a:avLst/>
          </a:prstGeom>
          <a:solidFill>
            <a:schemeClr val="accent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4289" y="4209272"/>
            <a:ext cx="2824213" cy="23751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" name="텍스트 개체 틀 21"/>
          <p:cNvSpPr txBox="1">
            <a:spLocks/>
          </p:cNvSpPr>
          <p:nvPr/>
        </p:nvSpPr>
        <p:spPr bwMode="auto">
          <a:xfrm>
            <a:off x="281785" y="1448820"/>
            <a:ext cx="9495627" cy="360000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dirty="0">
                <a:latin typeface="Cambria" panose="02040503050406030204" pitchFamily="18" charset="0"/>
              </a:rPr>
              <a:t>관계사 </a:t>
            </a:r>
            <a:r>
              <a:rPr lang="en-US" altLang="ko-KR" dirty="0">
                <a:latin typeface="Cambria" panose="02040503050406030204" pitchFamily="18" charset="0"/>
              </a:rPr>
              <a:t>IT </a:t>
            </a:r>
            <a:r>
              <a:rPr lang="ko-KR" altLang="en-US" dirty="0">
                <a:latin typeface="Cambria" panose="02040503050406030204" pitchFamily="18" charset="0"/>
              </a:rPr>
              <a:t>서비스 </a:t>
            </a:r>
            <a:r>
              <a:rPr lang="en-US" altLang="ko-KR" dirty="0" smtClean="0"/>
              <a:t>Cloud</a:t>
            </a:r>
            <a:r>
              <a:rPr lang="ko-KR" altLang="en-US" dirty="0"/>
              <a:t> </a:t>
            </a:r>
            <a:r>
              <a:rPr lang="ko-KR" altLang="en-US" dirty="0" smtClean="0"/>
              <a:t>아키텍처 발전 방향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81786" y="1853825"/>
            <a:ext cx="9495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069299266"/>
              </p:ext>
            </p:extLst>
          </p:nvPr>
        </p:nvGraphicFramePr>
        <p:xfrm>
          <a:off x="273050" y="1943835"/>
          <a:ext cx="9359900" cy="464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3467834" y="6314648"/>
            <a:ext cx="2824213" cy="2647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Cloud </a:t>
            </a:r>
            <a:r>
              <a:rPr lang="ko-KR" altLang="en-US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인프라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4289" y="3957423"/>
            <a:ext cx="2824213" cy="2530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 smtClean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 인프라</a:t>
            </a:r>
            <a:endParaRPr lang="ko-KR" altLang="en-US" sz="1200" b="1" dirty="0">
              <a:solidFill>
                <a:schemeClr val="bg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67835" y="4211904"/>
            <a:ext cx="2824213" cy="2057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67835" y="3957423"/>
            <a:ext cx="2824213" cy="253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플랫폼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54443" y="6314648"/>
            <a:ext cx="2824213" cy="2647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Cloud </a:t>
            </a:r>
            <a:r>
              <a:rPr lang="ko-KR" altLang="en-US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인프라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54443" y="5994075"/>
            <a:ext cx="2824213" cy="2702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Cloud 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557595" y="4211904"/>
            <a:ext cx="2824213" cy="1679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57595" y="3957423"/>
            <a:ext cx="2824213" cy="25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서비스 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Application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833" y="2780749"/>
            <a:ext cx="2824213" cy="373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833" y="2528900"/>
            <a:ext cx="2824213" cy="253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플랫폼</a:t>
            </a: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 시스템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7614" y="2780749"/>
            <a:ext cx="2844194" cy="373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7614" y="2528900"/>
            <a:ext cx="2844194" cy="25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소프트웨어 서비스 관리 시스템</a:t>
            </a:r>
            <a:endParaRPr lang="ko-KR" altLang="en-US" sz="1200" b="1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527" y="2745280"/>
            <a:ext cx="2816976" cy="10306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75143" y="3060323"/>
            <a:ext cx="1321540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 서비스 관리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19487" y="2843935"/>
            <a:ext cx="1977196" cy="159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포</a:t>
            </a:r>
            <a:r>
              <a:rPr lang="ko-KR" altLang="en-US" sz="1000" dirty="0">
                <a:latin typeface="Cambria" panose="02040503050406030204" pitchFamily="18" charset="0"/>
                <a:ea typeface="맑은 고딕" pitchFamily="50" charset="-127"/>
              </a:rPr>
              <a:t>탈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19487" y="3060323"/>
            <a:ext cx="600239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보안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552100" y="2843936"/>
            <a:ext cx="600239" cy="4044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내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외부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/>
            </a:r>
            <a:b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</a:br>
            <a:r>
              <a:rPr lang="ko-KR" altLang="en-US" sz="1000" dirty="0" smtClean="0">
                <a:latin typeface="Cambria" panose="02040503050406030204" pitchFamily="18" charset="0"/>
                <a:ea typeface="맑은 고딕" pitchFamily="50" charset="-127"/>
              </a:rPr>
              <a:t>연계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19486" y="3305752"/>
            <a:ext cx="2632853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err="1" smtClean="0">
                <a:latin typeface="Cambria" panose="02040503050406030204" pitchFamily="18" charset="0"/>
                <a:ea typeface="맑은 고딕" pitchFamily="50" charset="-127"/>
              </a:rPr>
              <a:t>오케스트레이션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19486" y="3551180"/>
            <a:ext cx="2632853" cy="188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ko-KR" altLang="en-US" sz="1000" dirty="0" err="1" smtClean="0">
                <a:latin typeface="Cambria" panose="02040503050406030204" pitchFamily="18" charset="0"/>
                <a:ea typeface="맑은 고딕" pitchFamily="50" charset="-127"/>
              </a:rPr>
              <a:t>프로비저닝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527" y="2528900"/>
            <a:ext cx="2816976" cy="2530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 smtClean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인프라 관리 시스템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9486" y="6169369"/>
            <a:ext cx="2632853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Hardware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9486" y="5804622"/>
            <a:ext cx="2632853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Host OS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9486" y="5439875"/>
            <a:ext cx="2632853" cy="2905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가상</a:t>
            </a:r>
            <a:r>
              <a:rPr lang="ko-KR" altLang="en-US" sz="120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화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8195" y="5075128"/>
            <a:ext cx="2174144" cy="29055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Guest OS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8195" y="4710381"/>
            <a:ext cx="2174144" cy="29055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DBMS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8195" y="4345634"/>
            <a:ext cx="2174144" cy="29055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Middleware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40037" y="2865597"/>
            <a:ext cx="1290921" cy="260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Multi-Tenant 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4494" y="2865597"/>
            <a:ext cx="1336109" cy="260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메타데이터 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85031" y="5495486"/>
            <a:ext cx="1345571" cy="4223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Multi-Tenant</a:t>
            </a:r>
            <a:b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Data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39986" y="5947892"/>
            <a:ext cx="2690616" cy="2714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인터페이스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39987" y="5495486"/>
            <a:ext cx="1290971" cy="4223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Multi-Tenant Runtimes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9986" y="4585461"/>
            <a:ext cx="2690616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Framework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39986" y="5192144"/>
            <a:ext cx="2690616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39986" y="4888803"/>
            <a:ext cx="2690616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Middleware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39986" y="4282120"/>
            <a:ext cx="2690616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UX </a:t>
            </a: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플랫폼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87846" y="2854964"/>
            <a:ext cx="1330037" cy="260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SaaS </a:t>
            </a: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설정 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80585" y="2854964"/>
            <a:ext cx="1356771" cy="2608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메타데이터 관리</a:t>
            </a:r>
            <a:endParaRPr lang="ko-KR" altLang="en-US" sz="10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92659" y="4585461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CRM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92659" y="4888803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그룹웨어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592659" y="4282120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ERP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92659" y="5209773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Office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92659" y="5521152"/>
            <a:ext cx="2744698" cy="273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기타</a:t>
            </a:r>
            <a:r>
              <a:rPr lang="en-US" altLang="ko-KR" sz="1200" dirty="0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23330" y="1583814"/>
            <a:ext cx="355432" cy="18000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324699" y="1562599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표준 인프라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목표 아키텍처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제목 1"/>
          <p:cNvSpPr txBox="1">
            <a:spLocks/>
          </p:cNvSpPr>
          <p:nvPr/>
        </p:nvSpPr>
        <p:spPr bwMode="auto">
          <a:xfrm>
            <a:off x="344488" y="517176"/>
            <a:ext cx="9289032" cy="56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>
                <a:latin typeface="Cambria" panose="02040503050406030204" pitchFamily="18" charset="0"/>
              </a:rPr>
              <a:t>이 기종</a:t>
            </a:r>
            <a:r>
              <a:rPr lang="en-US" altLang="ko-KR" dirty="0">
                <a:latin typeface="Cambria" panose="02040503050406030204" pitchFamily="18" charset="0"/>
              </a:rPr>
              <a:t>, </a:t>
            </a:r>
            <a:r>
              <a:rPr lang="ko-KR" altLang="en-US" dirty="0">
                <a:latin typeface="Cambria" panose="02040503050406030204" pitchFamily="18" charset="0"/>
              </a:rPr>
              <a:t>물리 </a:t>
            </a:r>
            <a:r>
              <a:rPr lang="en-US" altLang="ko-KR" dirty="0">
                <a:latin typeface="Cambria" panose="02040503050406030204" pitchFamily="18" charset="0"/>
              </a:rPr>
              <a:t>Silo </a:t>
            </a:r>
            <a:r>
              <a:rPr lang="ko-KR" altLang="en-US" dirty="0">
                <a:latin typeface="Cambria" panose="02040503050406030204" pitchFamily="18" charset="0"/>
              </a:rPr>
              <a:t>서버를 가상화 기반으로 통합하고 표준화된 인프라 </a:t>
            </a:r>
            <a:r>
              <a:rPr lang="ko-KR" altLang="en-US" dirty="0" err="1">
                <a:latin typeface="Cambria" panose="02040503050406030204" pitchFamily="18" charset="0"/>
              </a:rPr>
              <a:t>스택을</a:t>
            </a:r>
            <a:r>
              <a:rPr lang="ko-KR" altLang="en-US" dirty="0">
                <a:latin typeface="Cambria" panose="02040503050406030204" pitchFamily="18" charset="0"/>
              </a:rPr>
              <a:t> 제공하는 </a:t>
            </a:r>
            <a:r>
              <a:rPr lang="en-US" altLang="ko-KR" dirty="0">
                <a:latin typeface="Cambria" panose="02040503050406030204" pitchFamily="18" charset="0"/>
              </a:rPr>
              <a:t>Managed</a:t>
            </a:r>
            <a:r>
              <a:rPr lang="ko-KR" altLang="en-US" dirty="0">
                <a:latin typeface="Cambria" panose="02040503050406030204" pitchFamily="18" charset="0"/>
              </a:rPr>
              <a:t> </a:t>
            </a:r>
            <a:r>
              <a:rPr lang="en-US" altLang="ko-KR" dirty="0" err="1">
                <a:latin typeface="Cambria" panose="02040503050406030204" pitchFamily="18" charset="0"/>
              </a:rPr>
              <a:t>IaaS</a:t>
            </a:r>
            <a:r>
              <a:rPr lang="en-US" altLang="ko-KR" dirty="0">
                <a:latin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</a:rPr>
              <a:t>를 시작으로 플랫폼을</a:t>
            </a:r>
            <a:r>
              <a:rPr lang="en-US" altLang="ko-KR" dirty="0">
                <a:latin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</a:rPr>
              <a:t>서비스로 구현한 </a:t>
            </a:r>
            <a:r>
              <a:rPr lang="en-US" altLang="ko-KR" dirty="0" err="1">
                <a:latin typeface="Cambria" panose="02040503050406030204" pitchFamily="18" charset="0"/>
              </a:rPr>
              <a:t>PaaS</a:t>
            </a:r>
            <a:r>
              <a:rPr lang="en-US" altLang="ko-KR" dirty="0">
                <a:latin typeface="Cambria" panose="02040503050406030204" pitchFamily="18" charset="0"/>
              </a:rPr>
              <a:t>,  ERP </a:t>
            </a:r>
            <a:r>
              <a:rPr lang="ko-KR" altLang="en-US" dirty="0">
                <a:latin typeface="Cambria" panose="02040503050406030204" pitchFamily="18" charset="0"/>
              </a:rPr>
              <a:t>같은 어플리케이션을 서비스 제공하는 </a:t>
            </a:r>
            <a:r>
              <a:rPr lang="en-US" altLang="ko-KR" dirty="0">
                <a:latin typeface="Cambria" panose="02040503050406030204" pitchFamily="18" charset="0"/>
              </a:rPr>
              <a:t>SaaS</a:t>
            </a:r>
            <a:r>
              <a:rPr lang="ko-KR" altLang="en-US" dirty="0">
                <a:latin typeface="Cambria" panose="02040503050406030204" pitchFamily="18" charset="0"/>
              </a:rPr>
              <a:t>로 확대함</a:t>
            </a:r>
            <a:r>
              <a:rPr lang="en-US" altLang="ko-KR" dirty="0">
                <a:latin typeface="Cambria" panose="02040503050406030204" pitchFamily="18" charset="0"/>
              </a:rPr>
              <a:t> 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9969" y="4345634"/>
            <a:ext cx="393798" cy="105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ko-KR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매니지드</a:t>
            </a:r>
            <a:endParaRPr lang="ko-KR" altLang="en-US" sz="1200" dirty="0">
              <a:solidFill>
                <a:schemeClr val="tx1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66792" y="3214207"/>
            <a:ext cx="2816976" cy="2530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 인프라 관리 시스템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547604" y="3176480"/>
            <a:ext cx="2824213" cy="253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플랫폼</a:t>
            </a:r>
            <a:r>
              <a:rPr lang="en-US" altLang="ko-KR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맑은 고딕" pitchFamily="50" charset="-127"/>
              </a:rPr>
              <a:t>관리 시스템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551223" y="3465601"/>
            <a:ext cx="2816976" cy="2530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>
              <a:lnSpc>
                <a:spcPct val="9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Cloud</a:t>
            </a:r>
            <a:r>
              <a:rPr lang="ko-KR" altLang="en-US" sz="1200" b="1" dirty="0">
                <a:solidFill>
                  <a:schemeClr val="bg1"/>
                </a:solidFill>
                <a:latin typeface="Cambria" panose="02040503050406030204" pitchFamily="18" charset="0"/>
                <a:ea typeface="맑은 고딕" pitchFamily="50" charset="-127"/>
              </a:rPr>
              <a:t> 인프라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9732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5648" y="2414001"/>
            <a:ext cx="6131103" cy="446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" name="Rectangle 709"/>
          <p:cNvSpPr>
            <a:spLocks noChangeArrowheads="1"/>
          </p:cNvSpPr>
          <p:nvPr/>
        </p:nvSpPr>
        <p:spPr bwMode="auto">
          <a:xfrm>
            <a:off x="2007264" y="1182333"/>
            <a:ext cx="5879487" cy="2140525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none" lIns="144000"/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61950" indent="-361950" ea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"/>
            </a:pPr>
            <a:r>
              <a:rPr lang="ko-KR" altLang="en-US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추진 배경</a:t>
            </a:r>
            <a:endParaRPr lang="en-US" altLang="ko-KR" sz="16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61950" indent="-361950" ea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"/>
            </a:pPr>
            <a:r>
              <a:rPr lang="ko-KR" altLang="en-US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아키텍처 방향성 및 목표 아키텍처 </a:t>
            </a:r>
          </a:p>
          <a:p>
            <a:pPr marL="361950" lvl="1" indent="-3619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"/>
            </a:pPr>
            <a:r>
              <a:rPr lang="ko-KR" altLang="en-US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구축</a:t>
            </a:r>
            <a:r>
              <a:rPr lang="en-US" altLang="ko-KR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기대 효과 </a:t>
            </a:r>
            <a:r>
              <a:rPr lang="en-US" altLang="ko-KR" sz="1600" b="1" dirty="0">
                <a:latin typeface="+mn-ea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ko-KR" sz="1600" b="1" dirty="0"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en-US" altLang="ko-KR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- </a:t>
            </a:r>
            <a:r>
              <a:rPr lang="ko-KR" altLang="en-US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구축 기대 효과</a:t>
            </a:r>
            <a:r>
              <a:rPr lang="en-US" altLang="ko-KR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ko-KR" sz="1600" b="1" dirty="0" smtClean="0"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en-US" altLang="ko-KR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- </a:t>
            </a:r>
            <a:r>
              <a:rPr lang="ko-KR" altLang="en-US" sz="1600" b="1" dirty="0" smtClean="0">
                <a:latin typeface="+mn-ea"/>
                <a:ea typeface="+mn-ea"/>
                <a:cs typeface="Times New Roman" panose="02020603050405020304" pitchFamily="18" charset="0"/>
              </a:rPr>
              <a:t>기대 효과 상세 </a:t>
            </a:r>
            <a:endParaRPr lang="en-US" altLang="ko-KR" sz="16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57065" y="728528"/>
            <a:ext cx="6474974" cy="448934"/>
            <a:chOff x="1555845" y="397228"/>
            <a:chExt cx="4940489" cy="448934"/>
          </a:xfrm>
        </p:grpSpPr>
        <p:sp>
          <p:nvSpPr>
            <p:cNvPr id="3" name="Rectangle 709"/>
            <p:cNvSpPr>
              <a:spLocks noChangeArrowheads="1"/>
            </p:cNvSpPr>
            <p:nvPr/>
          </p:nvSpPr>
          <p:spPr bwMode="auto">
            <a:xfrm>
              <a:off x="1555845" y="397228"/>
              <a:ext cx="4940489" cy="448934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lIns="144000"/>
            <a:lstStyle>
              <a:lvl1pPr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Aft>
                  <a:spcPts val="600"/>
                </a:spcAft>
              </a:pPr>
              <a:r>
                <a:rPr lang="ko-KR" altLang="en-US" sz="18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목차</a:t>
              </a:r>
              <a:endParaRPr lang="en-US" altLang="ko-KR" sz="1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007264" y="835640"/>
              <a:ext cx="43204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3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자원 효율화 향상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서버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자원 효율성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향상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서버 </a:t>
            </a:r>
            <a:r>
              <a:rPr lang="ko-KR" altLang="en-US" dirty="0">
                <a:latin typeface="+mn-ea"/>
              </a:rPr>
              <a:t>용도별 고집적</a:t>
            </a:r>
            <a:r>
              <a:rPr lang="en-US" altLang="ko-KR" dirty="0">
                <a:latin typeface="+mn-ea"/>
              </a:rPr>
              <a:t>(High-Intensity)</a:t>
            </a:r>
            <a:r>
              <a:rPr lang="ko-KR" altLang="en-US" dirty="0">
                <a:latin typeface="+mn-ea"/>
              </a:rPr>
              <a:t>化를 통한 </a:t>
            </a:r>
            <a:r>
              <a:rPr lang="ko-KR" altLang="en-US" dirty="0" smtClean="0">
                <a:latin typeface="+mn-ea"/>
              </a:rPr>
              <a:t>서버 효율성 </a:t>
            </a:r>
            <a:r>
              <a:rPr lang="ko-KR" altLang="en-US" dirty="0">
                <a:latin typeface="+mn-ea"/>
              </a:rPr>
              <a:t>증대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기존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최대 사용치 기준으로 서버 </a:t>
            </a:r>
            <a:r>
              <a:rPr lang="en-US" altLang="ko-KR" dirty="0" smtClean="0">
                <a:latin typeface="+mn-ea"/>
              </a:rPr>
              <a:t>Resource(CPU, Memory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설계로 여유 </a:t>
            </a:r>
            <a:r>
              <a:rPr lang="en-US" altLang="ko-KR" dirty="0">
                <a:latin typeface="+mn-ea"/>
              </a:rPr>
              <a:t>Resource </a:t>
            </a:r>
            <a:r>
              <a:rPr lang="ko-KR" altLang="en-US" dirty="0">
                <a:latin typeface="+mn-ea"/>
              </a:rPr>
              <a:t>존재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smtClean="0">
                <a:latin typeface="+mn-ea"/>
              </a:rPr>
              <a:t>Cloud: </a:t>
            </a:r>
            <a:r>
              <a:rPr lang="ko-KR" altLang="en-US" dirty="0">
                <a:latin typeface="+mn-ea"/>
              </a:rPr>
              <a:t>서버 가상화에 따른 여유 </a:t>
            </a:r>
            <a:r>
              <a:rPr lang="en-US" altLang="ko-KR" dirty="0" smtClean="0">
                <a:latin typeface="+mn-ea"/>
              </a:rPr>
              <a:t>Resource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>
                <a:latin typeface="+mn-ea"/>
              </a:rPr>
              <a:t>공유하여 효율성 제고 및 비용 절감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6496" y="1700806"/>
            <a:ext cx="4608512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기존 방식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418734" y="2090082"/>
            <a:ext cx="4179972" cy="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442198" y="1586176"/>
            <a:ext cx="4119315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5313040" y="2090082"/>
            <a:ext cx="4246473" cy="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453919" y="1700957"/>
            <a:ext cx="4105594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Cloud</a:t>
            </a: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 전환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30838" y="5301208"/>
            <a:ext cx="439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평균 </a:t>
            </a:r>
            <a:r>
              <a:rPr lang="ko-KR" altLang="en-US" sz="1200" dirty="0">
                <a:latin typeface="+mn-ea"/>
              </a:rPr>
              <a:t>사용량과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최대 사용량의 차이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최대 사용량 </a:t>
            </a:r>
            <a:r>
              <a:rPr lang="ko-KR" altLang="en-US" sz="1200" dirty="0" smtClean="0">
                <a:latin typeface="+mn-ea"/>
              </a:rPr>
              <a:t>빈도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시기 등을 고려하여 서버 </a:t>
            </a:r>
            <a:r>
              <a:rPr lang="en-US" altLang="ko-KR" sz="1200" dirty="0" smtClean="0">
                <a:latin typeface="+mn-ea"/>
              </a:rPr>
              <a:t>Grouping</a:t>
            </a:r>
            <a:r>
              <a:rPr lang="ko-KR" altLang="en-US" sz="1200" dirty="0" smtClean="0">
                <a:latin typeface="+mn-ea"/>
              </a:rPr>
              <a:t>하여 효율성을 높임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장애발생 </a:t>
            </a:r>
            <a:r>
              <a:rPr lang="en-US" altLang="ko-KR" sz="1200" b="1" dirty="0" smtClean="0">
                <a:latin typeface="+mn-ea"/>
              </a:rPr>
              <a:t>#1,#2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동시 발생 가능성이 낮으므로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여유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   Resource </a:t>
            </a:r>
            <a:r>
              <a:rPr lang="ko-KR" altLang="en-US" sz="1200" b="1" dirty="0" smtClean="0">
                <a:latin typeface="+mn-ea"/>
              </a:rPr>
              <a:t>공유 구성으로 효율화 가능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8169" y="2198281"/>
            <a:ext cx="4390250" cy="3750999"/>
            <a:chOff x="428169" y="2198281"/>
            <a:chExt cx="4390250" cy="3750999"/>
          </a:xfrm>
        </p:grpSpPr>
        <p:sp>
          <p:nvSpPr>
            <p:cNvPr id="121" name="TextBox 120"/>
            <p:cNvSpPr txBox="1"/>
            <p:nvPr/>
          </p:nvSpPr>
          <p:spPr>
            <a:xfrm>
              <a:off x="428169" y="5302949"/>
              <a:ext cx="4390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+mn-ea"/>
                </a:rPr>
                <a:t>기존에는 최대 사용량을 고려하여 서버 </a:t>
              </a:r>
              <a:r>
                <a:rPr lang="en-US" altLang="ko-KR" sz="1200" dirty="0" smtClean="0">
                  <a:latin typeface="+mn-ea"/>
                </a:rPr>
                <a:t>Resource</a:t>
              </a:r>
              <a:r>
                <a:rPr lang="ko-KR" altLang="en-US" sz="1200" dirty="0" smtClean="0">
                  <a:latin typeface="+mn-ea"/>
                </a:rPr>
                <a:t>를 구성</a:t>
              </a:r>
              <a:endParaRPr lang="en-US" altLang="ko-KR" sz="12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smtClean="0">
                  <a:latin typeface="+mn-ea"/>
                </a:rPr>
                <a:t>평소에는 사용되지 않으므로 </a:t>
              </a:r>
              <a:r>
                <a:rPr lang="en-US" altLang="ko-KR" sz="1200" dirty="0" smtClean="0">
                  <a:latin typeface="+mn-ea"/>
                </a:rPr>
                <a:t>Utilization </a:t>
              </a:r>
              <a:r>
                <a:rPr lang="ko-KR" altLang="en-US" sz="1200" dirty="0" smtClean="0">
                  <a:latin typeface="+mn-ea"/>
                </a:rPr>
                <a:t>면에서는 떨어짐</a:t>
              </a:r>
              <a:endParaRPr lang="en-US" altLang="ko-KR" sz="1200" dirty="0" smtClean="0">
                <a:latin typeface="+mn-ea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632520" y="2594287"/>
              <a:ext cx="909327" cy="1234856"/>
              <a:chOff x="632520" y="3060526"/>
              <a:chExt cx="703259" cy="1234856"/>
            </a:xfrm>
          </p:grpSpPr>
          <p:sp>
            <p:nvSpPr>
              <p:cNvPr id="124" name="AutoShape 453"/>
              <p:cNvSpPr>
                <a:spLocks noChangeArrowheads="1"/>
              </p:cNvSpPr>
              <p:nvPr/>
            </p:nvSpPr>
            <p:spPr bwMode="auto">
              <a:xfrm>
                <a:off x="632520" y="3060526"/>
                <a:ext cx="703259" cy="12152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 type="none" w="sm" len="sm"/>
              </a:ln>
              <a:effectLst>
                <a:innerShdw blurRad="63500">
                  <a:schemeClr val="accent1">
                    <a:lumMod val="60000"/>
                    <a:lumOff val="40000"/>
                  </a:schemeClr>
                </a:innerShdw>
              </a:effectLst>
            </p:spPr>
            <p:txBody>
              <a:bodyPr lIns="72000" tIns="0" rIns="0" bIns="0" anchor="ctr"/>
              <a:lstStyle/>
              <a:p>
                <a:pPr defTabSz="99569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9933"/>
                  </a:buClr>
                  <a:buSzPct val="80000"/>
                </a:pPr>
                <a:endParaRPr kumimoji="1"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25" name="AutoShape 290"/>
              <p:cNvSpPr>
                <a:spLocks noChangeArrowheads="1"/>
              </p:cNvSpPr>
              <p:nvPr/>
            </p:nvSpPr>
            <p:spPr bwMode="gray">
              <a:xfrm>
                <a:off x="706373" y="3829079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26" name="AutoShape 290"/>
              <p:cNvSpPr>
                <a:spLocks noChangeArrowheads="1"/>
              </p:cNvSpPr>
              <p:nvPr/>
            </p:nvSpPr>
            <p:spPr bwMode="gray">
              <a:xfrm>
                <a:off x="706373" y="3618735"/>
                <a:ext cx="504056" cy="2252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40% </a:t>
                </a:r>
                <a:r>
                  <a:rPr lang="ko-KR" altLang="en-US" sz="1000" spc="-100" dirty="0" smtClean="0">
                    <a:latin typeface="+mn-ea"/>
                  </a:rPr>
                  <a:t>사용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04528" y="403377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32520" y="3070591"/>
                <a:ext cx="7032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A </a:t>
                </a:r>
                <a:r>
                  <a:rPr lang="ko-KR" altLang="en-US" sz="1000" dirty="0" smtClean="0">
                    <a:latin typeface="+mn-ea"/>
                  </a:rPr>
                  <a:t>관계사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29" name="AutoShape 290"/>
              <p:cNvSpPr>
                <a:spLocks noChangeArrowheads="1"/>
              </p:cNvSpPr>
              <p:nvPr/>
            </p:nvSpPr>
            <p:spPr bwMode="gray">
              <a:xfrm>
                <a:off x="704528" y="3306746"/>
                <a:ext cx="504056" cy="311989"/>
              </a:xfrm>
              <a:prstGeom prst="rect">
                <a:avLst/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60</a:t>
                </a:r>
                <a:r>
                  <a:rPr lang="en-US" altLang="ko-KR" sz="1000" spc="-100" dirty="0">
                    <a:latin typeface="+mn-ea"/>
                  </a:rPr>
                  <a:t>% </a:t>
                </a:r>
                <a:r>
                  <a:rPr lang="ko-KR" altLang="en-US" sz="1000" spc="-100" dirty="0" smtClean="0">
                    <a:latin typeface="+mn-ea"/>
                  </a:rPr>
                  <a:t>여유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</p:grpSp>
        <p:sp>
          <p:nvSpPr>
            <p:cNvPr id="130" name="AutoShape 290"/>
            <p:cNvSpPr>
              <a:spLocks noChangeArrowheads="1"/>
            </p:cNvSpPr>
            <p:nvPr/>
          </p:nvSpPr>
          <p:spPr bwMode="gray">
            <a:xfrm>
              <a:off x="3152800" y="2681456"/>
              <a:ext cx="430857" cy="227928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endParaRPr lang="ko-KR" altLang="en-US" sz="1100" spc="-100" baseline="30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46189" y="2579395"/>
              <a:ext cx="73920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미사용 서버 </a:t>
              </a:r>
              <a:r>
                <a:rPr lang="en-US" altLang="ko-KR" sz="1000" dirty="0" smtClean="0">
                  <a:latin typeface="+mn-ea"/>
                </a:rPr>
                <a:t/>
              </a:r>
              <a:br>
                <a:rPr lang="en-US" altLang="ko-KR" sz="1000" dirty="0" smtClean="0">
                  <a:latin typeface="+mn-ea"/>
                </a:rPr>
              </a:br>
              <a:r>
                <a:rPr lang="en-US" altLang="ko-KR" sz="1000" dirty="0" smtClean="0">
                  <a:latin typeface="+mn-ea"/>
                </a:rPr>
                <a:t>Resource 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32" name="AutoShape 290"/>
            <p:cNvSpPr>
              <a:spLocks noChangeArrowheads="1"/>
            </p:cNvSpPr>
            <p:nvPr/>
          </p:nvSpPr>
          <p:spPr bwMode="gray">
            <a:xfrm>
              <a:off x="3166343" y="3056831"/>
              <a:ext cx="431800" cy="2069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endParaRPr lang="ko-KR" altLang="en-US" sz="1100" spc="-100" baseline="30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82753" y="2986265"/>
              <a:ext cx="774645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사용 서버 </a:t>
              </a:r>
              <a:r>
                <a:rPr lang="en-US" altLang="ko-KR" sz="1000" dirty="0" smtClean="0">
                  <a:latin typeface="+mn-ea"/>
                </a:rPr>
                <a:t/>
              </a:r>
              <a:br>
                <a:rPr lang="en-US" altLang="ko-KR" sz="1000" dirty="0" smtClean="0">
                  <a:latin typeface="+mn-ea"/>
                </a:rPr>
              </a:br>
              <a:r>
                <a:rPr lang="en-US" altLang="ko-KR" sz="1000" dirty="0" smtClean="0">
                  <a:latin typeface="+mn-ea"/>
                </a:rPr>
                <a:t>Resource </a:t>
              </a:r>
              <a:endParaRPr lang="ko-KR" altLang="en-US" sz="1000" dirty="0">
                <a:latin typeface="+mn-ea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632520" y="4023727"/>
              <a:ext cx="909327" cy="1234856"/>
              <a:chOff x="632520" y="3060526"/>
              <a:chExt cx="703259" cy="1234856"/>
            </a:xfrm>
          </p:grpSpPr>
          <p:sp>
            <p:nvSpPr>
              <p:cNvPr id="135" name="AutoShape 453"/>
              <p:cNvSpPr>
                <a:spLocks noChangeArrowheads="1"/>
              </p:cNvSpPr>
              <p:nvPr/>
            </p:nvSpPr>
            <p:spPr bwMode="auto">
              <a:xfrm>
                <a:off x="632520" y="3060526"/>
                <a:ext cx="703259" cy="12152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 type="none" w="sm" len="sm"/>
              </a:ln>
              <a:effectLst>
                <a:innerShdw blurRad="63500">
                  <a:schemeClr val="accent1">
                    <a:lumMod val="60000"/>
                    <a:lumOff val="40000"/>
                  </a:schemeClr>
                </a:innerShdw>
              </a:effectLst>
            </p:spPr>
            <p:txBody>
              <a:bodyPr lIns="72000" tIns="0" rIns="0" bIns="0" anchor="ctr"/>
              <a:lstStyle/>
              <a:p>
                <a:pPr defTabSz="99569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9933"/>
                  </a:buClr>
                  <a:buSzPct val="80000"/>
                </a:pPr>
                <a:endParaRPr kumimoji="1"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36" name="AutoShape 290"/>
              <p:cNvSpPr>
                <a:spLocks noChangeArrowheads="1"/>
              </p:cNvSpPr>
              <p:nvPr/>
            </p:nvSpPr>
            <p:spPr bwMode="gray">
              <a:xfrm>
                <a:off x="706373" y="3829079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37" name="AutoShape 290"/>
              <p:cNvSpPr>
                <a:spLocks noChangeArrowheads="1"/>
              </p:cNvSpPr>
              <p:nvPr/>
            </p:nvSpPr>
            <p:spPr bwMode="gray">
              <a:xfrm>
                <a:off x="706373" y="3618735"/>
                <a:ext cx="504056" cy="2252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40% </a:t>
                </a:r>
                <a:r>
                  <a:rPr lang="ko-KR" altLang="en-US" sz="1000" spc="-100" dirty="0" smtClean="0">
                    <a:latin typeface="+mn-ea"/>
                  </a:rPr>
                  <a:t>사용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04528" y="403377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SVR#5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32520" y="3070591"/>
                <a:ext cx="7032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B</a:t>
                </a:r>
                <a:r>
                  <a:rPr lang="en-US" altLang="ko-KR" sz="1000" dirty="0" smtClean="0">
                    <a:latin typeface="+mn-ea"/>
                  </a:rPr>
                  <a:t> </a:t>
                </a:r>
                <a:r>
                  <a:rPr lang="ko-KR" altLang="en-US" sz="1000" dirty="0" smtClean="0">
                    <a:latin typeface="+mn-ea"/>
                  </a:rPr>
                  <a:t>관계사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40" name="AutoShape 290"/>
              <p:cNvSpPr>
                <a:spLocks noChangeArrowheads="1"/>
              </p:cNvSpPr>
              <p:nvPr/>
            </p:nvSpPr>
            <p:spPr bwMode="gray">
              <a:xfrm>
                <a:off x="704528" y="3306746"/>
                <a:ext cx="504056" cy="311989"/>
              </a:xfrm>
              <a:prstGeom prst="rect">
                <a:avLst/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60</a:t>
                </a:r>
                <a:r>
                  <a:rPr lang="en-US" altLang="ko-KR" sz="1000" spc="-100" dirty="0">
                    <a:latin typeface="+mn-ea"/>
                  </a:rPr>
                  <a:t>% </a:t>
                </a:r>
                <a:r>
                  <a:rPr lang="ko-KR" altLang="en-US" sz="1000" spc="-100" dirty="0" smtClean="0">
                    <a:latin typeface="+mn-ea"/>
                  </a:rPr>
                  <a:t>여유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656289" y="3654395"/>
              <a:ext cx="60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1931803" y="2594287"/>
              <a:ext cx="909327" cy="1234856"/>
              <a:chOff x="632520" y="3060526"/>
              <a:chExt cx="703259" cy="1234856"/>
            </a:xfrm>
          </p:grpSpPr>
          <p:sp>
            <p:nvSpPr>
              <p:cNvPr id="143" name="AutoShape 453"/>
              <p:cNvSpPr>
                <a:spLocks noChangeArrowheads="1"/>
              </p:cNvSpPr>
              <p:nvPr/>
            </p:nvSpPr>
            <p:spPr bwMode="auto">
              <a:xfrm>
                <a:off x="632520" y="3060526"/>
                <a:ext cx="703259" cy="12152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 type="none" w="sm" len="sm"/>
              </a:ln>
              <a:effectLst>
                <a:innerShdw blurRad="63500">
                  <a:schemeClr val="accent1">
                    <a:lumMod val="60000"/>
                    <a:lumOff val="40000"/>
                  </a:schemeClr>
                </a:innerShdw>
              </a:effectLst>
            </p:spPr>
            <p:txBody>
              <a:bodyPr lIns="72000" tIns="0" rIns="0" bIns="0" anchor="ctr"/>
              <a:lstStyle/>
              <a:p>
                <a:pPr defTabSz="99569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9933"/>
                  </a:buClr>
                  <a:buSzPct val="80000"/>
                </a:pPr>
                <a:endParaRPr kumimoji="1"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44" name="AutoShape 290"/>
              <p:cNvSpPr>
                <a:spLocks noChangeArrowheads="1"/>
              </p:cNvSpPr>
              <p:nvPr/>
            </p:nvSpPr>
            <p:spPr bwMode="gray">
              <a:xfrm>
                <a:off x="706373" y="3829079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45" name="AutoShape 290"/>
              <p:cNvSpPr>
                <a:spLocks noChangeArrowheads="1"/>
              </p:cNvSpPr>
              <p:nvPr/>
            </p:nvSpPr>
            <p:spPr bwMode="gray">
              <a:xfrm>
                <a:off x="706373" y="3483283"/>
                <a:ext cx="504056" cy="3607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80% </a:t>
                </a:r>
                <a:r>
                  <a:rPr lang="ko-KR" altLang="en-US" sz="1000" spc="-100" dirty="0" smtClean="0">
                    <a:latin typeface="+mn-ea"/>
                  </a:rPr>
                  <a:t>사용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04528" y="403377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32520" y="3070591"/>
                <a:ext cx="7032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A </a:t>
                </a:r>
                <a:r>
                  <a:rPr lang="ko-KR" altLang="en-US" sz="1000" dirty="0" smtClean="0">
                    <a:latin typeface="+mn-ea"/>
                  </a:rPr>
                  <a:t>관계사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48" name="AutoShape 290"/>
              <p:cNvSpPr>
                <a:spLocks noChangeArrowheads="1"/>
              </p:cNvSpPr>
              <p:nvPr/>
            </p:nvSpPr>
            <p:spPr bwMode="gray">
              <a:xfrm>
                <a:off x="704528" y="3306746"/>
                <a:ext cx="504056" cy="176537"/>
              </a:xfrm>
              <a:prstGeom prst="rect">
                <a:avLst/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20</a:t>
                </a:r>
                <a:r>
                  <a:rPr lang="en-US" altLang="ko-KR" sz="1000" spc="-100" dirty="0">
                    <a:latin typeface="+mn-ea"/>
                  </a:rPr>
                  <a:t>% </a:t>
                </a:r>
                <a:r>
                  <a:rPr lang="ko-KR" altLang="en-US" sz="1000" spc="-100" dirty="0" smtClean="0">
                    <a:latin typeface="+mn-ea"/>
                  </a:rPr>
                  <a:t>여유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1955572" y="3654395"/>
              <a:ext cx="60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1928664" y="4034447"/>
              <a:ext cx="909327" cy="1234856"/>
              <a:chOff x="632520" y="3060526"/>
              <a:chExt cx="703259" cy="1234856"/>
            </a:xfrm>
          </p:grpSpPr>
          <p:sp>
            <p:nvSpPr>
              <p:cNvPr id="151" name="AutoShape 453"/>
              <p:cNvSpPr>
                <a:spLocks noChangeArrowheads="1"/>
              </p:cNvSpPr>
              <p:nvPr/>
            </p:nvSpPr>
            <p:spPr bwMode="auto">
              <a:xfrm>
                <a:off x="632520" y="3060526"/>
                <a:ext cx="703259" cy="12152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 type="none" w="sm" len="sm"/>
              </a:ln>
              <a:effectLst>
                <a:innerShdw blurRad="63500">
                  <a:schemeClr val="accent1">
                    <a:lumMod val="60000"/>
                    <a:lumOff val="40000"/>
                  </a:schemeClr>
                </a:innerShdw>
              </a:effectLst>
            </p:spPr>
            <p:txBody>
              <a:bodyPr lIns="72000" tIns="0" rIns="0" bIns="0" anchor="ctr"/>
              <a:lstStyle/>
              <a:p>
                <a:pPr defTabSz="99569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9933"/>
                  </a:buClr>
                  <a:buSzPct val="80000"/>
                </a:pPr>
                <a:endParaRPr kumimoji="1"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52" name="AutoShape 290"/>
              <p:cNvSpPr>
                <a:spLocks noChangeArrowheads="1"/>
              </p:cNvSpPr>
              <p:nvPr/>
            </p:nvSpPr>
            <p:spPr bwMode="gray">
              <a:xfrm>
                <a:off x="706373" y="3829079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53" name="AutoShape 290"/>
              <p:cNvSpPr>
                <a:spLocks noChangeArrowheads="1"/>
              </p:cNvSpPr>
              <p:nvPr/>
            </p:nvSpPr>
            <p:spPr bwMode="gray">
              <a:xfrm>
                <a:off x="706373" y="3483283"/>
                <a:ext cx="504056" cy="3607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80% </a:t>
                </a:r>
                <a:r>
                  <a:rPr lang="ko-KR" altLang="en-US" sz="1000" spc="-100" dirty="0" smtClean="0">
                    <a:latin typeface="+mn-ea"/>
                  </a:rPr>
                  <a:t>사용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704528" y="403377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SVR#5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32520" y="3070591"/>
                <a:ext cx="7032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B</a:t>
                </a:r>
                <a:r>
                  <a:rPr lang="en-US" altLang="ko-KR" sz="1000" dirty="0" smtClean="0">
                    <a:latin typeface="+mn-ea"/>
                  </a:rPr>
                  <a:t> </a:t>
                </a:r>
                <a:r>
                  <a:rPr lang="ko-KR" altLang="en-US" sz="1000" dirty="0" smtClean="0">
                    <a:latin typeface="+mn-ea"/>
                  </a:rPr>
                  <a:t>관계사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56" name="AutoShape 290"/>
              <p:cNvSpPr>
                <a:spLocks noChangeArrowheads="1"/>
              </p:cNvSpPr>
              <p:nvPr/>
            </p:nvSpPr>
            <p:spPr bwMode="gray">
              <a:xfrm>
                <a:off x="704528" y="3306746"/>
                <a:ext cx="504056" cy="176537"/>
              </a:xfrm>
              <a:prstGeom prst="rect">
                <a:avLst/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20</a:t>
                </a:r>
                <a:r>
                  <a:rPr lang="en-US" altLang="ko-KR" sz="1000" spc="-100" dirty="0">
                    <a:latin typeface="+mn-ea"/>
                  </a:rPr>
                  <a:t>% </a:t>
                </a:r>
                <a:r>
                  <a:rPr lang="ko-KR" altLang="en-US" sz="1000" spc="-100" dirty="0" smtClean="0">
                    <a:latin typeface="+mn-ea"/>
                  </a:rPr>
                  <a:t>여유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</p:grpSp>
        <p:sp>
          <p:nvSpPr>
            <p:cNvPr id="157" name="모서리가 둥근 직사각형 156"/>
            <p:cNvSpPr/>
            <p:nvPr/>
          </p:nvSpPr>
          <p:spPr>
            <a:xfrm>
              <a:off x="632519" y="2198281"/>
              <a:ext cx="909327" cy="2519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평균 사용</a:t>
              </a: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1931803" y="2198281"/>
              <a:ext cx="909327" cy="2519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최대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사용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41122" y="2168972"/>
            <a:ext cx="4048953" cy="3115491"/>
            <a:chOff x="5441122" y="2168972"/>
            <a:chExt cx="4048953" cy="3115491"/>
          </a:xfrm>
        </p:grpSpPr>
        <p:sp>
          <p:nvSpPr>
            <p:cNvPr id="160" name="TextBox 159"/>
            <p:cNvSpPr txBox="1"/>
            <p:nvPr/>
          </p:nvSpPr>
          <p:spPr>
            <a:xfrm>
              <a:off x="5798493" y="3303905"/>
              <a:ext cx="651754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SVR#1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84802" y="3333624"/>
              <a:ext cx="60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5555841" y="2168972"/>
              <a:ext cx="909327" cy="2519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평균 사용</a:t>
              </a: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7716081" y="2168972"/>
              <a:ext cx="909327" cy="2519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최대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사용</a:t>
              </a: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442198" y="4749625"/>
              <a:ext cx="1107876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1474988" latinLnBrk="0">
                <a:buClr>
                  <a:schemeClr val="tx1">
                    <a:lumMod val="85000"/>
                    <a:lumOff val="15000"/>
                  </a:schemeClr>
                </a:buClr>
                <a:buSzPct val="80000"/>
                <a:tabLst>
                  <a:tab pos="5648325" algn="l"/>
                </a:tabLst>
                <a:defRPr/>
              </a:pPr>
              <a:r>
                <a: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Hypervisor</a:t>
              </a:r>
              <a:endParaRPr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Monotype Sorts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442198" y="5032463"/>
              <a:ext cx="1107876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Physical SVR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5441122" y="3645024"/>
              <a:ext cx="1083407" cy="1072619"/>
              <a:chOff x="5441122" y="3645024"/>
              <a:chExt cx="1083407" cy="1072619"/>
            </a:xfrm>
          </p:grpSpPr>
          <p:sp>
            <p:nvSpPr>
              <p:cNvPr id="167" name="AutoShape 453"/>
              <p:cNvSpPr>
                <a:spLocks noChangeArrowheads="1"/>
              </p:cNvSpPr>
              <p:nvPr/>
            </p:nvSpPr>
            <p:spPr bwMode="auto">
              <a:xfrm>
                <a:off x="5441122" y="3645024"/>
                <a:ext cx="1083407" cy="1038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 type="none" w="sm" len="sm"/>
              </a:ln>
              <a:effectLst>
                <a:innerShdw blurRad="63500">
                  <a:schemeClr val="accent1">
                    <a:lumMod val="60000"/>
                    <a:lumOff val="40000"/>
                  </a:schemeClr>
                </a:innerShdw>
              </a:effectLst>
            </p:spPr>
            <p:txBody>
              <a:bodyPr lIns="72000" tIns="0" rIns="0" bIns="0" anchor="ctr"/>
              <a:lstStyle/>
              <a:p>
                <a:pPr defTabSz="99569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9933"/>
                  </a:buClr>
                  <a:buSzPct val="80000"/>
                </a:pPr>
                <a:endParaRPr kumimoji="1"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441122" y="3791506"/>
                <a:ext cx="2911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B </a:t>
                </a:r>
                <a:r>
                  <a:rPr lang="ko-KR" altLang="en-US" sz="1000" dirty="0" smtClean="0">
                    <a:latin typeface="+mn-ea"/>
                  </a:rPr>
                  <a:t>관계사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69" name="AutoShape 290"/>
              <p:cNvSpPr>
                <a:spLocks noChangeArrowheads="1"/>
              </p:cNvSpPr>
              <p:nvPr/>
            </p:nvSpPr>
            <p:spPr bwMode="gray">
              <a:xfrm>
                <a:off x="5788231" y="4251340"/>
                <a:ext cx="651754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785846" y="4456033"/>
                <a:ext cx="651754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SVR#5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1" name="AutoShape 290"/>
              <p:cNvSpPr>
                <a:spLocks noChangeArrowheads="1"/>
              </p:cNvSpPr>
              <p:nvPr/>
            </p:nvSpPr>
            <p:spPr bwMode="gray">
              <a:xfrm>
                <a:off x="5785846" y="3928681"/>
                <a:ext cx="651754" cy="3187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60% </a:t>
                </a:r>
                <a:r>
                  <a:rPr lang="ko-KR" altLang="en-US" sz="1000" spc="-100" dirty="0" smtClean="0">
                    <a:latin typeface="+mn-ea"/>
                  </a:rPr>
                  <a:t>사용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  <p:sp>
            <p:nvSpPr>
              <p:cNvPr id="172" name="AutoShape 290"/>
              <p:cNvSpPr>
                <a:spLocks noChangeArrowheads="1"/>
              </p:cNvSpPr>
              <p:nvPr/>
            </p:nvSpPr>
            <p:spPr bwMode="gray">
              <a:xfrm>
                <a:off x="5783461" y="3729596"/>
                <a:ext cx="651754" cy="202571"/>
              </a:xfrm>
              <a:prstGeom prst="rect">
                <a:avLst/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40</a:t>
                </a:r>
                <a:r>
                  <a:rPr lang="en-US" altLang="ko-KR" sz="1000" spc="-100" dirty="0">
                    <a:latin typeface="+mn-ea"/>
                  </a:rPr>
                  <a:t>% </a:t>
                </a:r>
                <a:r>
                  <a:rPr lang="ko-KR" altLang="en-US" sz="1000" spc="-100" dirty="0" smtClean="0">
                    <a:latin typeface="+mn-ea"/>
                  </a:rPr>
                  <a:t>여유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</p:grpSp>
        <p:sp>
          <p:nvSpPr>
            <p:cNvPr id="173" name="직사각형 172"/>
            <p:cNvSpPr/>
            <p:nvPr/>
          </p:nvSpPr>
          <p:spPr>
            <a:xfrm>
              <a:off x="6969223" y="4746914"/>
              <a:ext cx="2520851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1474988" latinLnBrk="0">
                <a:buClr>
                  <a:schemeClr val="tx1">
                    <a:lumMod val="85000"/>
                    <a:lumOff val="15000"/>
                  </a:schemeClr>
                </a:buClr>
                <a:buSzPct val="80000"/>
                <a:tabLst>
                  <a:tab pos="5648325" algn="l"/>
                </a:tabLst>
                <a:defRPr/>
              </a:pPr>
              <a:r>
                <a: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Hypervisor(Host </a:t>
              </a:r>
              <a:r>
                <a: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OS)</a:t>
              </a: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969224" y="5029752"/>
              <a:ext cx="252085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Physical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SVR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5453769" y="2492896"/>
              <a:ext cx="1083407" cy="1074637"/>
              <a:chOff x="5453769" y="2492896"/>
              <a:chExt cx="1083407" cy="1074637"/>
            </a:xfrm>
          </p:grpSpPr>
          <p:sp>
            <p:nvSpPr>
              <p:cNvPr id="176" name="AutoShape 453"/>
              <p:cNvSpPr>
                <a:spLocks noChangeArrowheads="1"/>
              </p:cNvSpPr>
              <p:nvPr/>
            </p:nvSpPr>
            <p:spPr bwMode="auto">
              <a:xfrm>
                <a:off x="5453769" y="2492896"/>
                <a:ext cx="1083407" cy="10384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 type="none" w="sm" len="sm"/>
              </a:ln>
              <a:effectLst>
                <a:innerShdw blurRad="63500">
                  <a:schemeClr val="accent1">
                    <a:lumMod val="60000"/>
                    <a:lumOff val="40000"/>
                  </a:schemeClr>
                </a:innerShdw>
              </a:effectLst>
            </p:spPr>
            <p:txBody>
              <a:bodyPr lIns="72000" tIns="0" rIns="0" bIns="0" anchor="ctr"/>
              <a:lstStyle/>
              <a:p>
                <a:pPr defTabSz="99569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9933"/>
                  </a:buClr>
                  <a:buSzPct val="80000"/>
                </a:pPr>
                <a:endParaRPr kumimoji="1"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453769" y="2639378"/>
                <a:ext cx="2911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A </a:t>
                </a:r>
                <a:r>
                  <a:rPr lang="ko-KR" altLang="en-US" sz="1000" dirty="0" smtClean="0">
                    <a:latin typeface="+mn-ea"/>
                  </a:rPr>
                  <a:t>관계사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78" name="AutoShape 290"/>
              <p:cNvSpPr>
                <a:spLocks noChangeArrowheads="1"/>
              </p:cNvSpPr>
              <p:nvPr/>
            </p:nvSpPr>
            <p:spPr bwMode="gray">
              <a:xfrm>
                <a:off x="5800878" y="3099212"/>
                <a:ext cx="651754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79" name="AutoShape 290"/>
              <p:cNvSpPr>
                <a:spLocks noChangeArrowheads="1"/>
              </p:cNvSpPr>
              <p:nvPr/>
            </p:nvSpPr>
            <p:spPr bwMode="gray">
              <a:xfrm>
                <a:off x="5800878" y="2795420"/>
                <a:ext cx="651754" cy="3187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60% </a:t>
                </a:r>
                <a:r>
                  <a:rPr lang="ko-KR" altLang="en-US" sz="1000" spc="-100" dirty="0" smtClean="0">
                    <a:latin typeface="+mn-ea"/>
                  </a:rPr>
                  <a:t>사용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  <p:sp>
            <p:nvSpPr>
              <p:cNvPr id="180" name="AutoShape 290"/>
              <p:cNvSpPr>
                <a:spLocks noChangeArrowheads="1"/>
              </p:cNvSpPr>
              <p:nvPr/>
            </p:nvSpPr>
            <p:spPr bwMode="gray">
              <a:xfrm>
                <a:off x="5798493" y="2586607"/>
                <a:ext cx="651754" cy="202571"/>
              </a:xfrm>
              <a:prstGeom prst="rect">
                <a:avLst/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000" spc="-100" dirty="0" smtClean="0">
                    <a:latin typeface="+mn-ea"/>
                  </a:rPr>
                  <a:t>40</a:t>
                </a:r>
                <a:r>
                  <a:rPr lang="en-US" altLang="ko-KR" sz="1000" spc="-100" dirty="0">
                    <a:latin typeface="+mn-ea"/>
                  </a:rPr>
                  <a:t>% </a:t>
                </a:r>
                <a:r>
                  <a:rPr lang="ko-KR" altLang="en-US" sz="1000" spc="-100" dirty="0" smtClean="0">
                    <a:latin typeface="+mn-ea"/>
                  </a:rPr>
                  <a:t>여유</a:t>
                </a:r>
                <a:endParaRPr lang="ko-KR" altLang="en-US" sz="1000" spc="-100" baseline="30000" dirty="0">
                  <a:latin typeface="+mn-ea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788231" y="3305923"/>
                <a:ext cx="651754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182" name="AutoShape 453"/>
            <p:cNvSpPr>
              <a:spLocks noChangeArrowheads="1"/>
            </p:cNvSpPr>
            <p:nvPr/>
          </p:nvSpPr>
          <p:spPr bwMode="auto">
            <a:xfrm>
              <a:off x="6960151" y="2490878"/>
              <a:ext cx="2529924" cy="1038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960151" y="2637360"/>
              <a:ext cx="29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A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84" name="AutoShape 290"/>
            <p:cNvSpPr>
              <a:spLocks noChangeArrowheads="1"/>
            </p:cNvSpPr>
            <p:nvPr/>
          </p:nvSpPr>
          <p:spPr bwMode="gray">
            <a:xfrm>
              <a:off x="7307260" y="3097194"/>
              <a:ext cx="651754" cy="204693"/>
            </a:xfrm>
            <a:prstGeom prst="rect">
              <a:avLst/>
            </a:prstGeom>
            <a:solidFill>
              <a:srgbClr val="A6A6A6"/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5" name="AutoShape 290"/>
            <p:cNvSpPr>
              <a:spLocks noChangeArrowheads="1"/>
            </p:cNvSpPr>
            <p:nvPr/>
          </p:nvSpPr>
          <p:spPr bwMode="gray">
            <a:xfrm>
              <a:off x="7307260" y="2727462"/>
              <a:ext cx="651754" cy="384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spc="-100" dirty="0" smtClean="0">
                  <a:latin typeface="+mn-ea"/>
                </a:rPr>
                <a:t>80% </a:t>
              </a:r>
              <a:r>
                <a:rPr lang="ko-KR" altLang="en-US" sz="1000" spc="-100" dirty="0" smtClean="0">
                  <a:latin typeface="+mn-ea"/>
                </a:rPr>
                <a:t>사용</a:t>
              </a:r>
              <a:endParaRPr lang="ko-KR" altLang="en-US" sz="1000" spc="-100" baseline="30000" dirty="0">
                <a:latin typeface="+mn-ea"/>
              </a:endParaRPr>
            </a:p>
          </p:txBody>
        </p:sp>
        <p:sp>
          <p:nvSpPr>
            <p:cNvPr id="186" name="AutoShape 290"/>
            <p:cNvSpPr>
              <a:spLocks noChangeArrowheads="1"/>
            </p:cNvSpPr>
            <p:nvPr/>
          </p:nvSpPr>
          <p:spPr bwMode="gray">
            <a:xfrm>
              <a:off x="7304875" y="2584589"/>
              <a:ext cx="651754" cy="142873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spc="-100" dirty="0" smtClean="0">
                  <a:latin typeface="+mn-ea"/>
                </a:rPr>
                <a:t>20</a:t>
              </a:r>
              <a:r>
                <a:rPr lang="en-US" altLang="ko-KR" sz="1000" spc="-100" dirty="0">
                  <a:latin typeface="+mn-ea"/>
                </a:rPr>
                <a:t>% </a:t>
              </a:r>
              <a:r>
                <a:rPr lang="ko-KR" altLang="en-US" sz="1000" spc="-100" dirty="0" smtClean="0">
                  <a:latin typeface="+mn-ea"/>
                </a:rPr>
                <a:t>여유</a:t>
              </a:r>
              <a:endParaRPr lang="ko-KR" altLang="en-US" sz="1000" spc="-100" baseline="30000" dirty="0">
                <a:latin typeface="+mn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294613" y="3303905"/>
              <a:ext cx="651754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SVR#1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8" name="AutoShape 290"/>
            <p:cNvSpPr>
              <a:spLocks noChangeArrowheads="1"/>
            </p:cNvSpPr>
            <p:nvPr/>
          </p:nvSpPr>
          <p:spPr bwMode="gray">
            <a:xfrm>
              <a:off x="8765742" y="3104695"/>
              <a:ext cx="651754" cy="204693"/>
            </a:xfrm>
            <a:prstGeom prst="rect">
              <a:avLst/>
            </a:prstGeom>
            <a:solidFill>
              <a:srgbClr val="A6A6A6"/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89" name="AutoShape 290"/>
            <p:cNvSpPr>
              <a:spLocks noChangeArrowheads="1"/>
            </p:cNvSpPr>
            <p:nvPr/>
          </p:nvSpPr>
          <p:spPr bwMode="gray">
            <a:xfrm>
              <a:off x="8765742" y="2979505"/>
              <a:ext cx="651754" cy="140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spc="-100" dirty="0" smtClean="0">
                  <a:latin typeface="+mn-ea"/>
                </a:rPr>
                <a:t>20% </a:t>
              </a:r>
              <a:r>
                <a:rPr lang="ko-KR" altLang="en-US" sz="1000" spc="-100" dirty="0" smtClean="0">
                  <a:latin typeface="+mn-ea"/>
                </a:rPr>
                <a:t>사용</a:t>
              </a:r>
              <a:endParaRPr lang="ko-KR" altLang="en-US" sz="1000" spc="-100" baseline="30000" dirty="0">
                <a:latin typeface="+mn-ea"/>
              </a:endParaRPr>
            </a:p>
          </p:txBody>
        </p:sp>
        <p:sp>
          <p:nvSpPr>
            <p:cNvPr id="190" name="AutoShape 290"/>
            <p:cNvSpPr>
              <a:spLocks noChangeArrowheads="1"/>
            </p:cNvSpPr>
            <p:nvPr/>
          </p:nvSpPr>
          <p:spPr bwMode="gray">
            <a:xfrm>
              <a:off x="8763357" y="2592090"/>
              <a:ext cx="651754" cy="38741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spc="-100" dirty="0" smtClean="0">
                  <a:latin typeface="+mn-ea"/>
                </a:rPr>
                <a:t>80</a:t>
              </a:r>
              <a:r>
                <a:rPr lang="en-US" altLang="ko-KR" sz="1000" spc="-100" dirty="0">
                  <a:latin typeface="+mn-ea"/>
                </a:rPr>
                <a:t>% </a:t>
              </a:r>
              <a:r>
                <a:rPr lang="ko-KR" altLang="en-US" sz="1000" spc="-100" dirty="0" smtClean="0">
                  <a:latin typeface="+mn-ea"/>
                </a:rPr>
                <a:t>여유</a:t>
              </a:r>
              <a:endParaRPr lang="ko-KR" altLang="en-US" sz="1000" spc="-100" baseline="30000" dirty="0">
                <a:latin typeface="+mn-ea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753095" y="3311406"/>
              <a:ext cx="651754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SVR#1’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192" name="직선 화살표 연결선 191"/>
            <p:cNvCxnSpPr/>
            <p:nvPr/>
          </p:nvCxnSpPr>
          <p:spPr>
            <a:xfrm>
              <a:off x="7977336" y="2888226"/>
              <a:ext cx="7920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996386" y="2894747"/>
              <a:ext cx="70103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Scale Out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94" name="AutoShape 453"/>
            <p:cNvSpPr>
              <a:spLocks noChangeArrowheads="1"/>
            </p:cNvSpPr>
            <p:nvPr/>
          </p:nvSpPr>
          <p:spPr bwMode="auto">
            <a:xfrm>
              <a:off x="6960151" y="3645024"/>
              <a:ext cx="2529924" cy="10384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960151" y="3791506"/>
              <a:ext cx="29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B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96" name="AutoShape 290"/>
            <p:cNvSpPr>
              <a:spLocks noChangeArrowheads="1"/>
            </p:cNvSpPr>
            <p:nvPr/>
          </p:nvSpPr>
          <p:spPr bwMode="gray">
            <a:xfrm>
              <a:off x="7307260" y="4251340"/>
              <a:ext cx="651754" cy="204693"/>
            </a:xfrm>
            <a:prstGeom prst="rect">
              <a:avLst/>
            </a:prstGeom>
            <a:solidFill>
              <a:srgbClr val="A6A6A6"/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97" name="AutoShape 290"/>
            <p:cNvSpPr>
              <a:spLocks noChangeArrowheads="1"/>
            </p:cNvSpPr>
            <p:nvPr/>
          </p:nvSpPr>
          <p:spPr bwMode="gray">
            <a:xfrm>
              <a:off x="7307260" y="3881608"/>
              <a:ext cx="651754" cy="384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spc="-100" dirty="0" smtClean="0">
                  <a:latin typeface="+mn-ea"/>
                </a:rPr>
                <a:t>80% </a:t>
              </a:r>
              <a:r>
                <a:rPr lang="ko-KR" altLang="en-US" sz="1000" spc="-100" dirty="0" smtClean="0">
                  <a:latin typeface="+mn-ea"/>
                </a:rPr>
                <a:t>사용</a:t>
              </a:r>
              <a:endParaRPr lang="ko-KR" altLang="en-US" sz="1000" spc="-100" baseline="30000" dirty="0">
                <a:latin typeface="+mn-ea"/>
              </a:endParaRPr>
            </a:p>
          </p:txBody>
        </p:sp>
        <p:sp>
          <p:nvSpPr>
            <p:cNvPr id="198" name="AutoShape 290"/>
            <p:cNvSpPr>
              <a:spLocks noChangeArrowheads="1"/>
            </p:cNvSpPr>
            <p:nvPr/>
          </p:nvSpPr>
          <p:spPr bwMode="gray">
            <a:xfrm>
              <a:off x="7304875" y="3738735"/>
              <a:ext cx="651754" cy="142873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spc="-100" dirty="0" smtClean="0">
                  <a:latin typeface="+mn-ea"/>
                </a:rPr>
                <a:t>20</a:t>
              </a:r>
              <a:r>
                <a:rPr lang="en-US" altLang="ko-KR" sz="1000" spc="-100" dirty="0">
                  <a:latin typeface="+mn-ea"/>
                </a:rPr>
                <a:t>% </a:t>
              </a:r>
              <a:r>
                <a:rPr lang="ko-KR" altLang="en-US" sz="1000" spc="-100" dirty="0" smtClean="0">
                  <a:latin typeface="+mn-ea"/>
                </a:rPr>
                <a:t>여유</a:t>
              </a:r>
              <a:endParaRPr lang="ko-KR" altLang="en-US" sz="1000" spc="-100" baseline="30000" dirty="0">
                <a:latin typeface="+mn-ea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294613" y="4458051"/>
              <a:ext cx="651754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SVR#5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00" name="AutoShape 290"/>
            <p:cNvSpPr>
              <a:spLocks noChangeArrowheads="1"/>
            </p:cNvSpPr>
            <p:nvPr/>
          </p:nvSpPr>
          <p:spPr bwMode="gray">
            <a:xfrm>
              <a:off x="8765742" y="4258841"/>
              <a:ext cx="651754" cy="204693"/>
            </a:xfrm>
            <a:prstGeom prst="rect">
              <a:avLst/>
            </a:prstGeom>
            <a:solidFill>
              <a:srgbClr val="A6A6A6"/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OS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201" name="AutoShape 290"/>
            <p:cNvSpPr>
              <a:spLocks noChangeArrowheads="1"/>
            </p:cNvSpPr>
            <p:nvPr/>
          </p:nvSpPr>
          <p:spPr bwMode="gray">
            <a:xfrm>
              <a:off x="8765742" y="4133651"/>
              <a:ext cx="651754" cy="140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spc="-100" dirty="0" smtClean="0">
                  <a:latin typeface="+mn-ea"/>
                </a:rPr>
                <a:t>20% </a:t>
              </a:r>
              <a:r>
                <a:rPr lang="ko-KR" altLang="en-US" sz="1000" spc="-100" dirty="0" smtClean="0">
                  <a:latin typeface="+mn-ea"/>
                </a:rPr>
                <a:t>사용</a:t>
              </a:r>
              <a:endParaRPr lang="ko-KR" altLang="en-US" sz="1000" spc="-100" baseline="30000" dirty="0">
                <a:latin typeface="+mn-ea"/>
              </a:endParaRPr>
            </a:p>
          </p:txBody>
        </p:sp>
        <p:sp>
          <p:nvSpPr>
            <p:cNvPr id="202" name="AutoShape 290"/>
            <p:cNvSpPr>
              <a:spLocks noChangeArrowheads="1"/>
            </p:cNvSpPr>
            <p:nvPr/>
          </p:nvSpPr>
          <p:spPr bwMode="gray">
            <a:xfrm>
              <a:off x="8763357" y="3746236"/>
              <a:ext cx="651754" cy="38741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2700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spc="-100" dirty="0" smtClean="0">
                  <a:latin typeface="+mn-ea"/>
                </a:rPr>
                <a:t>80</a:t>
              </a:r>
              <a:r>
                <a:rPr lang="en-US" altLang="ko-KR" sz="1000" spc="-100" dirty="0">
                  <a:latin typeface="+mn-ea"/>
                </a:rPr>
                <a:t>% </a:t>
              </a:r>
              <a:r>
                <a:rPr lang="ko-KR" altLang="en-US" sz="1000" spc="-100" dirty="0" smtClean="0">
                  <a:latin typeface="+mn-ea"/>
                </a:rPr>
                <a:t>여유</a:t>
              </a:r>
              <a:endParaRPr lang="ko-KR" altLang="en-US" sz="1000" spc="-100" baseline="30000" dirty="0">
                <a:latin typeface="+mn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753095" y="4465552"/>
              <a:ext cx="651754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spc="-100" dirty="0" smtClean="0">
                  <a:latin typeface="Cambria" panose="02040503050406030204" pitchFamily="18" charset="0"/>
                  <a:ea typeface="맑은 고딕" pitchFamily="50" charset="-127"/>
                </a:rPr>
                <a:t>SVR#5’</a:t>
              </a:r>
              <a:endParaRPr lang="ko-KR" altLang="en-US" sz="1100" spc="-1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cxnSp>
          <p:nvCxnSpPr>
            <p:cNvPr id="204" name="직선 화살표 연결선 203"/>
            <p:cNvCxnSpPr/>
            <p:nvPr/>
          </p:nvCxnSpPr>
          <p:spPr>
            <a:xfrm>
              <a:off x="7977336" y="4042372"/>
              <a:ext cx="7920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7996386" y="4048893"/>
              <a:ext cx="70103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Scale Out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046039" y="3331080"/>
              <a:ext cx="60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2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자원 효율화 향상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Scale In/Out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이중화 구성 최소화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Scale </a:t>
            </a:r>
            <a:r>
              <a:rPr lang="en-US" altLang="ko-KR" dirty="0" smtClean="0">
                <a:latin typeface="+mn-ea"/>
              </a:rPr>
              <a:t>In/</a:t>
            </a:r>
            <a:r>
              <a:rPr lang="en-US" altLang="ko-KR" dirty="0"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ut</a:t>
            </a:r>
            <a:r>
              <a:rPr lang="ko-KR" altLang="en-US" dirty="0">
                <a:latin typeface="+mn-ea"/>
              </a:rPr>
              <a:t>을 이용에 따른 </a:t>
            </a:r>
            <a:r>
              <a:rPr lang="en-US" altLang="ko-KR" dirty="0">
                <a:latin typeface="+mn-ea"/>
              </a:rPr>
              <a:t>HA </a:t>
            </a:r>
            <a:r>
              <a:rPr lang="ko-KR" altLang="en-US" dirty="0">
                <a:latin typeface="+mn-ea"/>
              </a:rPr>
              <a:t>기능으로 서버 이중화 최소화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기존</a:t>
            </a:r>
            <a:r>
              <a:rPr lang="en-US" altLang="ko-KR" dirty="0">
                <a:latin typeface="+mn-ea"/>
              </a:rPr>
              <a:t>: 1</a:t>
            </a:r>
            <a:r>
              <a:rPr lang="ko-KR" altLang="en-US" dirty="0">
                <a:latin typeface="+mn-ea"/>
              </a:rPr>
              <a:t>대의 서버 장애 시 </a:t>
            </a:r>
            <a:r>
              <a:rPr lang="ko-KR" altLang="en-US" dirty="0" err="1">
                <a:latin typeface="+mn-ea"/>
              </a:rPr>
              <a:t>무중단</a:t>
            </a:r>
            <a:r>
              <a:rPr lang="ko-KR" altLang="en-US" dirty="0">
                <a:latin typeface="+mn-ea"/>
              </a:rPr>
              <a:t> 서비스를 위해 </a:t>
            </a:r>
            <a:r>
              <a:rPr lang="en-US" altLang="ko-KR" dirty="0">
                <a:latin typeface="+mn-ea"/>
              </a:rPr>
              <a:t>2-node</a:t>
            </a:r>
            <a:r>
              <a:rPr lang="ko-KR" altLang="en-US" dirty="0">
                <a:latin typeface="+mn-ea"/>
              </a:rPr>
              <a:t>로 서버 구성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smtClean="0">
                <a:latin typeface="+mn-ea"/>
              </a:rPr>
              <a:t>Cloud: </a:t>
            </a:r>
            <a:r>
              <a:rPr lang="en-US" altLang="ko-KR" dirty="0">
                <a:latin typeface="+mn-ea"/>
              </a:rPr>
              <a:t>HA</a:t>
            </a:r>
            <a:r>
              <a:rPr lang="ko-KR" altLang="en-US" dirty="0">
                <a:latin typeface="+mn-ea"/>
              </a:rPr>
              <a:t>를 위한 서버 이중화 불필요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단</a:t>
            </a:r>
            <a:r>
              <a:rPr lang="en-US" altLang="ko-KR" dirty="0">
                <a:latin typeface="+mn-ea"/>
              </a:rPr>
              <a:t>, DB</a:t>
            </a:r>
            <a:r>
              <a:rPr lang="ko-KR" altLang="en-US" dirty="0">
                <a:latin typeface="+mn-ea"/>
              </a:rPr>
              <a:t>서버는 데이터 </a:t>
            </a:r>
            <a:r>
              <a:rPr lang="ko-KR" altLang="en-US" dirty="0" err="1">
                <a:latin typeface="+mn-ea"/>
              </a:rPr>
              <a:t>무결성</a:t>
            </a:r>
            <a:r>
              <a:rPr lang="ko-KR" altLang="en-US" dirty="0">
                <a:latin typeface="+mn-ea"/>
              </a:rPr>
              <a:t> 고려하여 필요 시 이중화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169" y="5156648"/>
            <a:ext cx="439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기존에는 장애를 대비하여 </a:t>
            </a:r>
            <a:r>
              <a:rPr lang="en-US" altLang="ko-KR" sz="1200" dirty="0" smtClean="0">
                <a:latin typeface="+mn-ea"/>
              </a:rPr>
              <a:t>Active-Active(Stand by)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en-US" altLang="ko-KR" sz="1200" dirty="0" smtClean="0">
                <a:latin typeface="+mn-ea"/>
              </a:rPr>
              <a:t>2-node</a:t>
            </a:r>
            <a:r>
              <a:rPr lang="ko-KR" altLang="en-US" sz="1200" dirty="0" smtClean="0">
                <a:latin typeface="+mn-ea"/>
              </a:rPr>
              <a:t>를 구성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평소에는 사용되지 않으므로 </a:t>
            </a:r>
            <a:r>
              <a:rPr lang="en-US" altLang="ko-KR" sz="1200" dirty="0" smtClean="0">
                <a:latin typeface="+mn-ea"/>
              </a:rPr>
              <a:t>Utilization </a:t>
            </a:r>
            <a:r>
              <a:rPr lang="ko-KR" altLang="en-US" sz="1200" dirty="0" smtClean="0">
                <a:latin typeface="+mn-ea"/>
              </a:rPr>
              <a:t>면에서는 떨어짐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각 서버 </a:t>
            </a:r>
            <a:r>
              <a:rPr lang="en-US" altLang="ko-KR" sz="1200" dirty="0" smtClean="0">
                <a:latin typeface="+mn-ea"/>
              </a:rPr>
              <a:t>Resource </a:t>
            </a:r>
            <a:r>
              <a:rPr lang="ko-KR" altLang="en-US" sz="1200" dirty="0" smtClean="0">
                <a:latin typeface="+mn-ea"/>
              </a:rPr>
              <a:t>평균 </a:t>
            </a:r>
            <a:r>
              <a:rPr lang="ko-KR" altLang="en-US" sz="1200" dirty="0" err="1" smtClean="0">
                <a:latin typeface="+mn-ea"/>
              </a:rPr>
              <a:t>사용율을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50%</a:t>
            </a:r>
            <a:r>
              <a:rPr lang="ko-KR" altLang="en-US" sz="1200" dirty="0" smtClean="0">
                <a:latin typeface="+mn-ea"/>
              </a:rPr>
              <a:t>이하로 유지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장애 시 대비 </a:t>
            </a:r>
            <a:r>
              <a:rPr lang="en-US" altLang="ko-KR" sz="1200" dirty="0" smtClean="0">
                <a:latin typeface="+mn-ea"/>
              </a:rPr>
              <a:t>Resource(CPU, Memory </a:t>
            </a:r>
            <a:r>
              <a:rPr lang="ko-KR" altLang="en-US" sz="1200" dirty="0" smtClean="0">
                <a:latin typeface="+mn-ea"/>
              </a:rPr>
              <a:t>등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배 보유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1364" y="2204864"/>
            <a:ext cx="8858711" cy="2819033"/>
            <a:chOff x="631364" y="2482177"/>
            <a:chExt cx="8858711" cy="2541720"/>
          </a:xfrm>
        </p:grpSpPr>
        <p:sp>
          <p:nvSpPr>
            <p:cNvPr id="4" name="AutoShape 453"/>
            <p:cNvSpPr>
              <a:spLocks noChangeArrowheads="1"/>
            </p:cNvSpPr>
            <p:nvPr/>
          </p:nvSpPr>
          <p:spPr bwMode="auto">
            <a:xfrm>
              <a:off x="631364" y="2492242"/>
              <a:ext cx="1441316" cy="12152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2379833" y="2689581"/>
              <a:ext cx="468052" cy="864096"/>
            </a:xfrm>
            <a:prstGeom prst="rightArrow">
              <a:avLst>
                <a:gd name="adj1" fmla="val 73632"/>
                <a:gd name="adj2" fmla="val 316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장애발생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#1</a:t>
              </a:r>
              <a:endParaRPr lang="ko-KR" alt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3920" y="4478339"/>
              <a:ext cx="1107876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1474988" latinLnBrk="0">
                <a:buClr>
                  <a:schemeClr val="tx1">
                    <a:lumMod val="85000"/>
                    <a:lumOff val="15000"/>
                  </a:schemeClr>
                </a:buClr>
                <a:buSzPct val="80000"/>
                <a:tabLst>
                  <a:tab pos="5648325" algn="l"/>
                </a:tabLst>
                <a:defRPr/>
              </a:pPr>
              <a:r>
                <a: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Hypervisor</a:t>
              </a:r>
              <a:endParaRPr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Monotype Sort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53920" y="4761177"/>
              <a:ext cx="1107876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Physical SVR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58051" y="4478339"/>
              <a:ext cx="2231454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 defTabSz="1474988" latinLnBrk="0">
                <a:buClr>
                  <a:schemeClr val="tx1">
                    <a:lumMod val="85000"/>
                    <a:lumOff val="15000"/>
                  </a:schemeClr>
                </a:buClr>
                <a:buSzPct val="80000"/>
                <a:tabLst>
                  <a:tab pos="5648325" algn="l"/>
                </a:tabLst>
                <a:defRPr/>
              </a:pPr>
              <a:r>
                <a:rPr lang="en-US" altLang="ko-KR" sz="10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Hypervisor(Host </a:t>
              </a:r>
              <a:r>
                <a:rPr lang="en-US" altLang="ko-KR" sz="1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Monotype Sorts"/>
                </a:rPr>
                <a:t>OS)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58051" y="4761177"/>
              <a:ext cx="2231453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1695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Physical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SVR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04528" y="2651466"/>
              <a:ext cx="504056" cy="1065567"/>
              <a:chOff x="740160" y="2996952"/>
              <a:chExt cx="504056" cy="1065567"/>
            </a:xfrm>
          </p:grpSpPr>
          <p:sp>
            <p:nvSpPr>
              <p:cNvPr id="18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9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0160" y="299695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spc="-100" dirty="0">
                    <a:latin typeface="Cambria" panose="02040503050406030204" pitchFamily="18" charset="0"/>
                    <a:ea typeface="맑은 고딕" pitchFamily="50" charset="-127"/>
                  </a:rPr>
                  <a:t>Active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496194" y="2651466"/>
              <a:ext cx="504056" cy="1065567"/>
              <a:chOff x="740160" y="2996952"/>
              <a:chExt cx="504056" cy="1065567"/>
            </a:xfrm>
          </p:grpSpPr>
          <p:sp>
            <p:nvSpPr>
              <p:cNvPr id="25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6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SVR#2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40160" y="299695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spc="-100" dirty="0">
                    <a:latin typeface="Cambria" panose="02040503050406030204" pitchFamily="18" charset="0"/>
                    <a:ea typeface="맑은 고딕" pitchFamily="50" charset="-127"/>
                  </a:rPr>
                  <a:t>Active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cxnSp>
          <p:nvCxnSpPr>
            <p:cNvPr id="29" name="직선 연결선 28"/>
            <p:cNvCxnSpPr>
              <a:stCxn id="19" idx="3"/>
              <a:endCxn id="26" idx="1"/>
            </p:cNvCxnSpPr>
            <p:nvPr/>
          </p:nvCxnSpPr>
          <p:spPr>
            <a:xfrm>
              <a:off x="1208584" y="3086340"/>
              <a:ext cx="28761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453"/>
            <p:cNvSpPr>
              <a:spLocks noChangeArrowheads="1"/>
            </p:cNvSpPr>
            <p:nvPr/>
          </p:nvSpPr>
          <p:spPr bwMode="auto">
            <a:xfrm>
              <a:off x="3157390" y="2492897"/>
              <a:ext cx="1441316" cy="12152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230554" y="2651466"/>
              <a:ext cx="504056" cy="1065567"/>
              <a:chOff x="740160" y="2996952"/>
              <a:chExt cx="504056" cy="1065567"/>
            </a:xfrm>
          </p:grpSpPr>
          <p:sp>
            <p:nvSpPr>
              <p:cNvPr id="32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3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0160" y="299695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Failure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022220" y="2651466"/>
              <a:ext cx="504056" cy="1065567"/>
              <a:chOff x="740160" y="2996952"/>
              <a:chExt cx="504056" cy="1065567"/>
            </a:xfrm>
          </p:grpSpPr>
          <p:sp>
            <p:nvSpPr>
              <p:cNvPr id="37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8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SVR#2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0160" y="299695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spc="-100" dirty="0">
                    <a:latin typeface="Cambria" panose="02040503050406030204" pitchFamily="18" charset="0"/>
                    <a:ea typeface="맑은 고딕" pitchFamily="50" charset="-127"/>
                  </a:rPr>
                  <a:t>Active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cxnSp>
          <p:nvCxnSpPr>
            <p:cNvPr id="41" name="직선 연결선 40"/>
            <p:cNvCxnSpPr>
              <a:stCxn id="33" idx="3"/>
              <a:endCxn id="38" idx="1"/>
            </p:cNvCxnSpPr>
            <p:nvPr/>
          </p:nvCxnSpPr>
          <p:spPr>
            <a:xfrm>
              <a:off x="3734610" y="3086340"/>
              <a:ext cx="28761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폭발 1 41"/>
            <p:cNvSpPr/>
            <p:nvPr/>
          </p:nvSpPr>
          <p:spPr>
            <a:xfrm>
              <a:off x="3157390" y="2921946"/>
              <a:ext cx="626368" cy="485895"/>
            </a:xfrm>
            <a:prstGeom prst="irregularSeal1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6606" y="2492242"/>
              <a:ext cx="75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A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18214" y="2482177"/>
              <a:ext cx="75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A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45" name="AutoShape 453"/>
            <p:cNvSpPr>
              <a:spLocks noChangeArrowheads="1"/>
            </p:cNvSpPr>
            <p:nvPr/>
          </p:nvSpPr>
          <p:spPr bwMode="auto">
            <a:xfrm>
              <a:off x="632520" y="3799106"/>
              <a:ext cx="1441316" cy="12152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>
              <a:off x="2380989" y="3996445"/>
              <a:ext cx="468052" cy="864096"/>
            </a:xfrm>
            <a:prstGeom prst="rightArrow">
              <a:avLst>
                <a:gd name="adj1" fmla="val 73632"/>
                <a:gd name="adj2" fmla="val 316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장애발생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#2</a:t>
              </a:r>
              <a:endParaRPr lang="ko-KR" altLang="en-US" sz="10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705684" y="3958330"/>
              <a:ext cx="504056" cy="1065567"/>
              <a:chOff x="740160" y="2996952"/>
              <a:chExt cx="504056" cy="1065567"/>
            </a:xfrm>
          </p:grpSpPr>
          <p:sp>
            <p:nvSpPr>
              <p:cNvPr id="48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49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SVR#3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40160" y="299695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spc="-100" dirty="0">
                    <a:latin typeface="Cambria" panose="02040503050406030204" pitchFamily="18" charset="0"/>
                    <a:ea typeface="맑은 고딕" pitchFamily="50" charset="-127"/>
                  </a:rPr>
                  <a:t>Active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1497350" y="3958330"/>
              <a:ext cx="504056" cy="1065567"/>
              <a:chOff x="740160" y="2996952"/>
              <a:chExt cx="504056" cy="1065567"/>
            </a:xfrm>
          </p:grpSpPr>
          <p:sp>
            <p:nvSpPr>
              <p:cNvPr id="53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4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SVR#4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40160" y="299695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Stand-by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cxnSp>
          <p:nvCxnSpPr>
            <p:cNvPr id="57" name="직선 연결선 56"/>
            <p:cNvCxnSpPr>
              <a:stCxn id="49" idx="3"/>
              <a:endCxn id="54" idx="1"/>
            </p:cNvCxnSpPr>
            <p:nvPr/>
          </p:nvCxnSpPr>
          <p:spPr>
            <a:xfrm>
              <a:off x="1209740" y="4393204"/>
              <a:ext cx="28761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utoShape 453"/>
            <p:cNvSpPr>
              <a:spLocks noChangeArrowheads="1"/>
            </p:cNvSpPr>
            <p:nvPr/>
          </p:nvSpPr>
          <p:spPr bwMode="auto">
            <a:xfrm>
              <a:off x="3158546" y="3799761"/>
              <a:ext cx="1441316" cy="12152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231710" y="3958330"/>
              <a:ext cx="504056" cy="1065567"/>
              <a:chOff x="740160" y="2996952"/>
              <a:chExt cx="504056" cy="1065567"/>
            </a:xfrm>
          </p:grpSpPr>
          <p:sp>
            <p:nvSpPr>
              <p:cNvPr id="60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1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SVR#3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40160" y="299695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Failure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023376" y="3958330"/>
              <a:ext cx="504056" cy="1065567"/>
              <a:chOff x="740160" y="2996952"/>
              <a:chExt cx="504056" cy="1065567"/>
            </a:xfrm>
          </p:grpSpPr>
          <p:sp>
            <p:nvSpPr>
              <p:cNvPr id="65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6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SVR#4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40160" y="2996952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spc="-100" dirty="0">
                    <a:latin typeface="Cambria" panose="02040503050406030204" pitchFamily="18" charset="0"/>
                    <a:ea typeface="맑은 고딕" pitchFamily="50" charset="-127"/>
                  </a:rPr>
                  <a:t>Active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cxnSp>
          <p:nvCxnSpPr>
            <p:cNvPr id="69" name="직선 연결선 68"/>
            <p:cNvCxnSpPr>
              <a:stCxn id="61" idx="3"/>
              <a:endCxn id="66" idx="1"/>
            </p:cNvCxnSpPr>
            <p:nvPr/>
          </p:nvCxnSpPr>
          <p:spPr>
            <a:xfrm>
              <a:off x="3735766" y="4393204"/>
              <a:ext cx="28761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폭발 1 69"/>
            <p:cNvSpPr/>
            <p:nvPr/>
          </p:nvSpPr>
          <p:spPr>
            <a:xfrm>
              <a:off x="3158546" y="4228810"/>
              <a:ext cx="626368" cy="485895"/>
            </a:xfrm>
            <a:prstGeom prst="irregularSeal1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7762" y="3799106"/>
              <a:ext cx="75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B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19370" y="3789041"/>
              <a:ext cx="75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B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3" name="AutoShape 453"/>
            <p:cNvSpPr>
              <a:spLocks noChangeArrowheads="1"/>
            </p:cNvSpPr>
            <p:nvPr/>
          </p:nvSpPr>
          <p:spPr bwMode="auto">
            <a:xfrm>
              <a:off x="5453918" y="2492897"/>
              <a:ext cx="1083407" cy="8820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5817096" y="2564905"/>
              <a:ext cx="504056" cy="809999"/>
              <a:chOff x="740160" y="3252520"/>
              <a:chExt cx="504056" cy="809999"/>
            </a:xfrm>
          </p:grpSpPr>
          <p:sp>
            <p:nvSpPr>
              <p:cNvPr id="75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76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453918" y="2564905"/>
              <a:ext cx="29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A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9" name="AutoShape 453"/>
            <p:cNvSpPr>
              <a:spLocks noChangeArrowheads="1"/>
            </p:cNvSpPr>
            <p:nvPr/>
          </p:nvSpPr>
          <p:spPr bwMode="auto">
            <a:xfrm>
              <a:off x="5467755" y="3560081"/>
              <a:ext cx="1083407" cy="8820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841566" y="3651263"/>
              <a:ext cx="504056" cy="809999"/>
              <a:chOff x="740160" y="3252520"/>
              <a:chExt cx="504056" cy="809999"/>
            </a:xfrm>
          </p:grpSpPr>
          <p:sp>
            <p:nvSpPr>
              <p:cNvPr id="81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2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478388" y="3651263"/>
              <a:ext cx="29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B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45088" y="3203685"/>
              <a:ext cx="60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86" name="오른쪽 화살표 85"/>
            <p:cNvSpPr/>
            <p:nvPr/>
          </p:nvSpPr>
          <p:spPr>
            <a:xfrm>
              <a:off x="6681788" y="2482177"/>
              <a:ext cx="468052" cy="864096"/>
            </a:xfrm>
            <a:prstGeom prst="rightArrow">
              <a:avLst>
                <a:gd name="adj1" fmla="val 73632"/>
                <a:gd name="adj2" fmla="val 316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장애발생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#1</a:t>
              </a:r>
              <a:endParaRPr lang="ko-KR" alt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7" name="오른쪽 화살표 86"/>
            <p:cNvSpPr/>
            <p:nvPr/>
          </p:nvSpPr>
          <p:spPr>
            <a:xfrm>
              <a:off x="6681788" y="3567423"/>
              <a:ext cx="468052" cy="864096"/>
            </a:xfrm>
            <a:prstGeom prst="rightArrow">
              <a:avLst>
                <a:gd name="adj1" fmla="val 73632"/>
                <a:gd name="adj2" fmla="val 316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장애발생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#2</a:t>
              </a:r>
              <a:endParaRPr lang="ko-KR" alt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8" name="AutoShape 453"/>
            <p:cNvSpPr>
              <a:spLocks noChangeArrowheads="1"/>
            </p:cNvSpPr>
            <p:nvPr/>
          </p:nvSpPr>
          <p:spPr bwMode="auto">
            <a:xfrm>
              <a:off x="7258050" y="2492897"/>
              <a:ext cx="2232025" cy="8820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7545288" y="2564905"/>
              <a:ext cx="504056" cy="809999"/>
              <a:chOff x="740160" y="3252520"/>
              <a:chExt cx="504056" cy="809999"/>
            </a:xfrm>
          </p:grpSpPr>
          <p:sp>
            <p:nvSpPr>
              <p:cNvPr id="90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1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7257256" y="2564905"/>
              <a:ext cx="29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A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4" name="AutoShape 453"/>
            <p:cNvSpPr>
              <a:spLocks noChangeArrowheads="1"/>
            </p:cNvSpPr>
            <p:nvPr/>
          </p:nvSpPr>
          <p:spPr bwMode="auto">
            <a:xfrm>
              <a:off x="7258050" y="3579255"/>
              <a:ext cx="2231454" cy="8820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 type="none" w="sm" len="sm"/>
            </a:ln>
            <a:effectLst>
              <a:innerShdw blurRad="63500">
                <a:schemeClr val="accent1">
                  <a:lumMod val="60000"/>
                  <a:lumOff val="40000"/>
                </a:schemeClr>
              </a:innerShdw>
            </a:effectLst>
          </p:spPr>
          <p:txBody>
            <a:bodyPr lIns="72000" tIns="0" rIns="0" bIns="0" anchor="ctr"/>
            <a:lstStyle/>
            <a:p>
              <a:pPr defTabSz="99569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9933"/>
                </a:buClr>
                <a:buSzPct val="80000"/>
              </a:pPr>
              <a:endParaRPr kumimoji="1"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57256" y="3651263"/>
              <a:ext cx="29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B </a:t>
              </a:r>
              <a:r>
                <a:rPr lang="ko-KR" altLang="en-US" sz="1000" dirty="0" smtClean="0">
                  <a:latin typeface="+mn-ea"/>
                </a:rPr>
                <a:t>관계사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80815" y="3203685"/>
              <a:ext cx="60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97" name="폭발 1 96"/>
            <p:cNvSpPr/>
            <p:nvPr/>
          </p:nvSpPr>
          <p:spPr>
            <a:xfrm>
              <a:off x="7572121" y="2680904"/>
              <a:ext cx="488075" cy="359482"/>
            </a:xfrm>
            <a:prstGeom prst="irregularSeal1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91" idx="3"/>
              <a:endCxn id="101" idx="1"/>
            </p:cNvCxnSpPr>
            <p:nvPr/>
          </p:nvCxnSpPr>
          <p:spPr>
            <a:xfrm>
              <a:off x="8049344" y="2744211"/>
              <a:ext cx="7920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8841432" y="2564905"/>
              <a:ext cx="504056" cy="809999"/>
              <a:chOff x="740160" y="3252520"/>
              <a:chExt cx="504056" cy="809999"/>
            </a:xfrm>
          </p:grpSpPr>
          <p:sp>
            <p:nvSpPr>
              <p:cNvPr id="100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01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SVR#1’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8068394" y="2750732"/>
              <a:ext cx="70103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Scale Out</a:t>
              </a:r>
              <a:endParaRPr lang="ko-KR" altLang="en-US" sz="1000" b="1" dirty="0">
                <a:latin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7545288" y="3645025"/>
              <a:ext cx="504056" cy="809999"/>
              <a:chOff x="740160" y="3252520"/>
              <a:chExt cx="504056" cy="809999"/>
            </a:xfrm>
          </p:grpSpPr>
          <p:sp>
            <p:nvSpPr>
              <p:cNvPr id="105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06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SVR#3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108" name="폭발 1 107"/>
            <p:cNvSpPr/>
            <p:nvPr/>
          </p:nvSpPr>
          <p:spPr>
            <a:xfrm>
              <a:off x="7572121" y="3761024"/>
              <a:ext cx="488075" cy="359482"/>
            </a:xfrm>
            <a:prstGeom prst="irregularSeal1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화살표 연결선 108"/>
            <p:cNvCxnSpPr>
              <a:stCxn id="106" idx="3"/>
              <a:endCxn id="112" idx="1"/>
            </p:cNvCxnSpPr>
            <p:nvPr/>
          </p:nvCxnSpPr>
          <p:spPr>
            <a:xfrm>
              <a:off x="8049344" y="3824331"/>
              <a:ext cx="7920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/>
            <p:cNvGrpSpPr/>
            <p:nvPr/>
          </p:nvGrpSpPr>
          <p:grpSpPr>
            <a:xfrm>
              <a:off x="8841432" y="3645025"/>
              <a:ext cx="504056" cy="809999"/>
              <a:chOff x="740160" y="3252520"/>
              <a:chExt cx="504056" cy="809999"/>
            </a:xfrm>
          </p:grpSpPr>
          <p:sp>
            <p:nvSpPr>
              <p:cNvPr id="111" name="AutoShape 290"/>
              <p:cNvSpPr>
                <a:spLocks noChangeArrowheads="1"/>
              </p:cNvSpPr>
              <p:nvPr/>
            </p:nvSpPr>
            <p:spPr bwMode="gray">
              <a:xfrm>
                <a:off x="740160" y="3596216"/>
                <a:ext cx="504056" cy="204693"/>
              </a:xfrm>
              <a:prstGeom prst="rect">
                <a:avLst/>
              </a:prstGeom>
              <a:solidFill>
                <a:srgbClr val="A6A6A6"/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spcBef>
                    <a:spcPct val="50000"/>
                  </a:spcBef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OS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12" name="AutoShape 290"/>
              <p:cNvSpPr>
                <a:spLocks noChangeArrowheads="1"/>
              </p:cNvSpPr>
              <p:nvPr/>
            </p:nvSpPr>
            <p:spPr bwMode="gray">
              <a:xfrm>
                <a:off x="740160" y="3252520"/>
                <a:ext cx="504056" cy="358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lIns="86044" tIns="43022" rIns="86044" bIns="43022" anchor="ctr"/>
              <a:lstStyle/>
              <a:p>
                <a:pPr algn="ctr" defTabSz="861695">
                  <a:lnSpc>
                    <a:spcPct val="90000"/>
                  </a:lnSpc>
                </a:pPr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APP</a:t>
                </a:r>
                <a:endParaRPr lang="ko-KR" altLang="en-US" sz="1100" spc="-100" baseline="300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40160" y="3800909"/>
                <a:ext cx="50405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spc="-100" dirty="0" smtClean="0">
                    <a:latin typeface="Cambria" panose="02040503050406030204" pitchFamily="18" charset="0"/>
                    <a:ea typeface="맑은 고딕" pitchFamily="50" charset="-127"/>
                  </a:rPr>
                  <a:t>SVR#3’</a:t>
                </a:r>
                <a:endParaRPr lang="ko-KR" altLang="en-US" sz="1100" spc="-100" dirty="0">
                  <a:latin typeface="Cambria" panose="02040503050406030204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068394" y="3830852"/>
              <a:ext cx="70103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Scale Out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5430838" y="5157193"/>
            <a:ext cx="439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서버 구축 시 서버 </a:t>
            </a:r>
            <a:r>
              <a:rPr lang="en-US" altLang="ko-KR" sz="1200" dirty="0" smtClean="0">
                <a:latin typeface="+mn-ea"/>
              </a:rPr>
              <a:t>Resource(CPU, Memory </a:t>
            </a:r>
            <a:r>
              <a:rPr lang="ko-KR" altLang="en-US" sz="1200" dirty="0" smtClean="0">
                <a:latin typeface="+mn-ea"/>
              </a:rPr>
              <a:t>등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1 node</a:t>
            </a:r>
            <a:r>
              <a:rPr lang="ko-KR" altLang="en-US" sz="1200" dirty="0" smtClean="0">
                <a:latin typeface="+mn-ea"/>
              </a:rPr>
              <a:t>로 구축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장애 발생 시 </a:t>
            </a:r>
            <a:r>
              <a:rPr lang="en-US" altLang="ko-KR" sz="1200" dirty="0" smtClean="0">
                <a:latin typeface="+mn-ea"/>
              </a:rPr>
              <a:t>Scale out </a:t>
            </a:r>
            <a:r>
              <a:rPr lang="ko-KR" altLang="en-US" sz="1200" dirty="0" smtClean="0">
                <a:latin typeface="+mn-ea"/>
              </a:rPr>
              <a:t>기능으로 </a:t>
            </a:r>
            <a:r>
              <a:rPr lang="ko-KR" altLang="en-US" sz="1200" dirty="0" err="1" smtClean="0">
                <a:latin typeface="+mn-ea"/>
              </a:rPr>
              <a:t>무중단</a:t>
            </a:r>
            <a:r>
              <a:rPr lang="ko-KR" altLang="en-US" sz="1200" dirty="0" smtClean="0">
                <a:latin typeface="+mn-ea"/>
              </a:rPr>
              <a:t> 서비스 제공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장애발생 </a:t>
            </a:r>
            <a:r>
              <a:rPr lang="en-US" altLang="ko-KR" sz="1200" b="1" dirty="0" smtClean="0">
                <a:latin typeface="+mn-ea"/>
              </a:rPr>
              <a:t>#1,#2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동시 발생 가능성이 낮으므로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여유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   Resource </a:t>
            </a:r>
            <a:r>
              <a:rPr lang="ko-KR" altLang="en-US" sz="1200" b="1" dirty="0" smtClean="0">
                <a:latin typeface="+mn-ea"/>
              </a:rPr>
              <a:t>공유 가능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6496" y="1700806"/>
            <a:ext cx="4608512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기존 방식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418734" y="2090082"/>
            <a:ext cx="4179972" cy="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442198" y="1586176"/>
            <a:ext cx="4119315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5313040" y="2090082"/>
            <a:ext cx="4246473" cy="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453919" y="1700957"/>
            <a:ext cx="4105594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Cloud</a:t>
            </a: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 전환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market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단축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IT </a:t>
            </a:r>
            <a:r>
              <a:rPr lang="ko-KR" altLang="en-US" sz="16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자원 구입 및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도입 </a:t>
            </a:r>
            <a:r>
              <a:rPr lang="ko-KR" altLang="en-US" sz="16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시간의 단축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신규 </a:t>
            </a:r>
            <a:r>
              <a:rPr lang="en-US" altLang="ko-KR" dirty="0" smtClean="0">
                <a:latin typeface="+mn-ea"/>
              </a:rPr>
              <a:t>IT </a:t>
            </a:r>
            <a:r>
              <a:rPr lang="ko-KR" altLang="en-US" dirty="0" smtClean="0">
                <a:latin typeface="+mn-ea"/>
              </a:rPr>
              <a:t>자원 구입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구축 시 </a:t>
            </a:r>
            <a:r>
              <a:rPr lang="en-US" altLang="ko-KR" dirty="0" smtClean="0">
                <a:latin typeface="+mn-ea"/>
              </a:rPr>
              <a:t>Cloud</a:t>
            </a:r>
            <a:r>
              <a:rPr lang="ko-KR" altLang="en-US" dirty="0" smtClean="0">
                <a:latin typeface="+mn-ea"/>
              </a:rPr>
              <a:t> 상의 리소스를 구매에 따른 물리적인 시간 절약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기존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HW </a:t>
            </a:r>
            <a:r>
              <a:rPr lang="ko-KR" altLang="en-US" dirty="0" smtClean="0">
                <a:latin typeface="+mn-ea"/>
              </a:rPr>
              <a:t>선정부터 </a:t>
            </a:r>
            <a:r>
              <a:rPr lang="en-US" altLang="ko-KR" dirty="0" smtClean="0">
                <a:latin typeface="+mn-ea"/>
              </a:rPr>
              <a:t>Delivery &amp; </a:t>
            </a:r>
            <a:r>
              <a:rPr lang="ko-KR" altLang="en-US" dirty="0" smtClean="0">
                <a:latin typeface="+mn-ea"/>
              </a:rPr>
              <a:t>설치까지 최소 </a:t>
            </a:r>
            <a:r>
              <a:rPr lang="en-US" altLang="ko-KR" dirty="0" smtClean="0">
                <a:latin typeface="+mn-ea"/>
              </a:rPr>
              <a:t>1~2</a:t>
            </a:r>
            <a:r>
              <a:rPr lang="ko-KR" altLang="en-US" dirty="0" smtClean="0">
                <a:latin typeface="+mn-ea"/>
              </a:rPr>
              <a:t>개월부터 </a:t>
            </a:r>
            <a:r>
              <a:rPr lang="en-US" altLang="ko-KR" dirty="0" smtClean="0">
                <a:latin typeface="+mn-ea"/>
              </a:rPr>
              <a:t>3~4</a:t>
            </a:r>
            <a:r>
              <a:rPr lang="ko-KR" altLang="en-US" dirty="0" smtClean="0">
                <a:latin typeface="+mn-ea"/>
              </a:rPr>
              <a:t>개월까지 소요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smtClean="0">
                <a:latin typeface="+mn-ea"/>
              </a:rPr>
              <a:t>Cloud: </a:t>
            </a:r>
            <a:r>
              <a:rPr lang="ko-KR" altLang="en-US" dirty="0" smtClean="0">
                <a:latin typeface="+mn-ea"/>
              </a:rPr>
              <a:t>카탈로그에서 신규 자원 선택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및 구성 요청 부터 </a:t>
            </a:r>
            <a:r>
              <a:rPr lang="en-US" altLang="ko-KR" dirty="0" smtClean="0">
                <a:latin typeface="+mn-ea"/>
              </a:rPr>
              <a:t>VM </a:t>
            </a:r>
            <a:r>
              <a:rPr lang="ko-KR" altLang="en-US" dirty="0" smtClean="0">
                <a:latin typeface="+mn-ea"/>
              </a:rPr>
              <a:t>구성까지 </a:t>
            </a:r>
            <a:r>
              <a:rPr lang="en-US" altLang="ko-KR" dirty="0" smtClean="0">
                <a:latin typeface="+mn-ea"/>
              </a:rPr>
              <a:t>1~2</a:t>
            </a:r>
            <a:r>
              <a:rPr lang="ko-KR" altLang="en-US" dirty="0" smtClean="0">
                <a:latin typeface="+mn-ea"/>
              </a:rPr>
              <a:t>일 이내 소요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6496" y="1700806"/>
            <a:ext cx="4608512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기존 방식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418734" y="2090082"/>
            <a:ext cx="4179972" cy="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442198" y="1586176"/>
            <a:ext cx="4119315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5313040" y="2090082"/>
            <a:ext cx="4246473" cy="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453919" y="1700957"/>
            <a:ext cx="4105594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Cloud</a:t>
            </a: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 전환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8169" y="5356114"/>
            <a:ext cx="439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신규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서비스 개발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도입 시 신속한 리소스 확보 어려움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급변하는 </a:t>
            </a:r>
            <a:r>
              <a:rPr lang="en-US" altLang="ko-KR" sz="1200" dirty="0" smtClean="0">
                <a:latin typeface="+mn-ea"/>
              </a:rPr>
              <a:t>Biz. </a:t>
            </a:r>
            <a:r>
              <a:rPr lang="ko-KR" altLang="en-US" sz="1200" dirty="0" smtClean="0">
                <a:latin typeface="+mn-ea"/>
              </a:rPr>
              <a:t>환경에 맞춘 신규 서비스 개발 및 도입에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제약 사항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n-ea"/>
              </a:rPr>
              <a:t>HW </a:t>
            </a:r>
            <a:r>
              <a:rPr lang="ko-KR" altLang="en-US" sz="1200" dirty="0" smtClean="0">
                <a:latin typeface="+mn-ea"/>
              </a:rPr>
              <a:t>발주 이후 </a:t>
            </a:r>
            <a:r>
              <a:rPr lang="en-US" altLang="ko-KR" sz="1200" dirty="0" smtClean="0">
                <a:latin typeface="+mn-ea"/>
              </a:rPr>
              <a:t>HW </a:t>
            </a:r>
            <a:r>
              <a:rPr lang="ko-KR" altLang="en-US" sz="1200" dirty="0" smtClean="0">
                <a:latin typeface="+mn-ea"/>
              </a:rPr>
              <a:t>구성 요소 변경 어려움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73148" y="2223797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HW/SW </a:t>
            </a:r>
            <a:r>
              <a:rPr lang="ko-KR" altLang="en-US" sz="1200" dirty="0" smtClean="0">
                <a:solidFill>
                  <a:schemeClr val="tx1"/>
                </a:solidFill>
              </a:rPr>
              <a:t>선</a:t>
            </a:r>
            <a:r>
              <a:rPr lang="ko-KR" altLang="en-US" sz="1200" dirty="0">
                <a:solidFill>
                  <a:schemeClr val="tx1"/>
                </a:solidFill>
              </a:rPr>
              <a:t>정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73148" y="3032745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물량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비용 산정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3148" y="3891556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발주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3148" y="4717643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HW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Delivery </a:t>
            </a:r>
            <a:r>
              <a:rPr lang="ko-KR" altLang="en-US" sz="1200" dirty="0" smtClean="0">
                <a:solidFill>
                  <a:schemeClr val="tx1"/>
                </a:solidFill>
              </a:rPr>
              <a:t>및 </a:t>
            </a:r>
            <a:r>
              <a:rPr lang="en-US" altLang="ko-KR" sz="1200" dirty="0" smtClean="0">
                <a:solidFill>
                  <a:schemeClr val="tx1"/>
                </a:solidFill>
              </a:rPr>
              <a:t>SW </a:t>
            </a:r>
            <a:r>
              <a:rPr lang="ko-KR" altLang="en-US" sz="1200" dirty="0" smtClean="0">
                <a:solidFill>
                  <a:schemeClr val="tx1"/>
                </a:solidFill>
              </a:rPr>
              <a:t>설치</a:t>
            </a:r>
          </a:p>
        </p:txBody>
      </p:sp>
      <p:cxnSp>
        <p:nvCxnSpPr>
          <p:cNvPr id="5" name="직선 화살표 연결선 4"/>
          <p:cNvCxnSpPr>
            <a:stCxn id="157" idx="2"/>
            <a:endCxn id="96" idx="0"/>
          </p:cNvCxnSpPr>
          <p:nvPr/>
        </p:nvCxnSpPr>
        <p:spPr>
          <a:xfrm>
            <a:off x="1182868" y="2712279"/>
            <a:ext cx="0" cy="320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6" idx="2"/>
            <a:endCxn id="97" idx="0"/>
          </p:cNvCxnSpPr>
          <p:nvPr/>
        </p:nvCxnSpPr>
        <p:spPr>
          <a:xfrm>
            <a:off x="1182868" y="3521227"/>
            <a:ext cx="0" cy="370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2"/>
            <a:endCxn id="98" idx="0"/>
          </p:cNvCxnSpPr>
          <p:nvPr/>
        </p:nvCxnSpPr>
        <p:spPr>
          <a:xfrm>
            <a:off x="1182868" y="4380038"/>
            <a:ext cx="0" cy="337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5459819" y="2351045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표준 </a:t>
            </a:r>
            <a:r>
              <a:rPr lang="en-US" altLang="ko-KR" sz="1200" dirty="0" smtClean="0">
                <a:solidFill>
                  <a:schemeClr val="tx1"/>
                </a:solidFill>
              </a:rPr>
              <a:t>Catalog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459819" y="3377417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459819" y="4419355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VM </a:t>
            </a:r>
            <a:r>
              <a:rPr lang="ko-KR" altLang="en-US" sz="1200" dirty="0" smtClean="0">
                <a:solidFill>
                  <a:schemeClr val="tx1"/>
                </a:solidFill>
              </a:rPr>
              <a:t>환경 구성</a:t>
            </a:r>
          </a:p>
        </p:txBody>
      </p:sp>
      <p:cxnSp>
        <p:nvCxnSpPr>
          <p:cNvPr id="113" name="직선 화살표 연결선 112"/>
          <p:cNvCxnSpPr>
            <a:stCxn id="110" idx="2"/>
            <a:endCxn id="111" idx="0"/>
          </p:cNvCxnSpPr>
          <p:nvPr/>
        </p:nvCxnSpPr>
        <p:spPr>
          <a:xfrm>
            <a:off x="6169539" y="2839527"/>
            <a:ext cx="0" cy="537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11" idx="2"/>
            <a:endCxn id="112" idx="0"/>
          </p:cNvCxnSpPr>
          <p:nvPr/>
        </p:nvCxnSpPr>
        <p:spPr>
          <a:xfrm>
            <a:off x="6169539" y="3865899"/>
            <a:ext cx="0" cy="553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2030804" y="2223797"/>
            <a:ext cx="339059" cy="29823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8733" y="3766074"/>
            <a:ext cx="23645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발주 물량 및 </a:t>
            </a:r>
            <a:r>
              <a:rPr lang="ko-KR" altLang="en-US" sz="1200" dirty="0" err="1" smtClean="0">
                <a:latin typeface="+mn-ea"/>
              </a:rPr>
              <a:t>공급사</a:t>
            </a:r>
            <a:r>
              <a:rPr lang="ko-KR" altLang="en-US" sz="1200" dirty="0" smtClean="0">
                <a:latin typeface="+mn-ea"/>
              </a:rPr>
              <a:t> 재고량에 따라 구축 기간이 </a:t>
            </a:r>
            <a:r>
              <a:rPr lang="en-US" altLang="ko-KR" sz="1200" b="1" dirty="0" smtClean="0">
                <a:latin typeface="+mn-ea"/>
              </a:rPr>
              <a:t>1~4</a:t>
            </a:r>
            <a:r>
              <a:rPr lang="ko-KR" altLang="en-US" sz="1200" b="1" dirty="0" smtClean="0">
                <a:latin typeface="+mn-ea"/>
              </a:rPr>
              <a:t>개월 </a:t>
            </a:r>
            <a:r>
              <a:rPr lang="ko-KR" altLang="en-US" sz="1200" dirty="0" smtClean="0">
                <a:latin typeface="+mn-ea"/>
              </a:rPr>
              <a:t>정도 소요됨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9" name="아래쪽 화살표 158"/>
          <p:cNvSpPr/>
          <p:nvPr/>
        </p:nvSpPr>
        <p:spPr>
          <a:xfrm>
            <a:off x="6939485" y="2351044"/>
            <a:ext cx="339059" cy="2556793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287414" y="3309396"/>
            <a:ext cx="236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신청부터 </a:t>
            </a:r>
            <a:r>
              <a:rPr lang="en-US" altLang="ko-KR" sz="1200" dirty="0" smtClean="0">
                <a:latin typeface="+mn-ea"/>
              </a:rPr>
              <a:t>VM </a:t>
            </a:r>
            <a:r>
              <a:rPr lang="ko-KR" altLang="en-US" sz="1200" dirty="0" smtClean="0">
                <a:latin typeface="+mn-ea"/>
              </a:rPr>
              <a:t>구성까지 </a:t>
            </a:r>
            <a:r>
              <a:rPr lang="en-US" altLang="ko-KR" sz="1200" b="1" dirty="0" smtClean="0">
                <a:latin typeface="+mn-ea"/>
              </a:rPr>
              <a:t>1~2</a:t>
            </a:r>
            <a:r>
              <a:rPr lang="ko-KR" altLang="en-US" sz="1200" b="1" dirty="0" smtClean="0">
                <a:latin typeface="+mn-ea"/>
              </a:rPr>
              <a:t>일</a:t>
            </a:r>
            <a:r>
              <a:rPr lang="ko-KR" altLang="en-US" sz="1200" dirty="0" smtClean="0">
                <a:latin typeface="+mn-ea"/>
              </a:rPr>
              <a:t> 소요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Self </a:t>
            </a:r>
            <a:r>
              <a:rPr lang="ko-KR" altLang="en-US" sz="1200" dirty="0" smtClean="0">
                <a:latin typeface="+mn-ea"/>
              </a:rPr>
              <a:t>서비스 기반 자동화 구성 서버 신청 시 즉시 사용 가능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301052" y="5356113"/>
            <a:ext cx="439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신속하고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최적화된 </a:t>
            </a:r>
            <a:r>
              <a:rPr lang="en-US" altLang="ko-KR" sz="1200" dirty="0" smtClean="0">
                <a:latin typeface="+mn-ea"/>
              </a:rPr>
              <a:t>HW </a:t>
            </a:r>
            <a:r>
              <a:rPr lang="ko-KR" altLang="en-US" sz="1200" dirty="0" smtClean="0">
                <a:latin typeface="+mn-ea"/>
              </a:rPr>
              <a:t>및 </a:t>
            </a:r>
            <a:r>
              <a:rPr lang="en-US" altLang="ko-KR" sz="1200" dirty="0" smtClean="0">
                <a:latin typeface="+mn-ea"/>
              </a:rPr>
              <a:t>SW </a:t>
            </a:r>
            <a:r>
              <a:rPr lang="ko-KR" altLang="en-US" sz="1200" dirty="0" smtClean="0">
                <a:latin typeface="+mn-ea"/>
              </a:rPr>
              <a:t>구성 가능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n-ea"/>
              </a:rPr>
              <a:t>Delivery Time</a:t>
            </a:r>
            <a:r>
              <a:rPr lang="ko-KR" altLang="en-US" sz="1200" dirty="0" smtClean="0">
                <a:latin typeface="+mn-ea"/>
              </a:rPr>
              <a:t>의 비약적인 단축에 따른 신속성 및 아키텍처 구성의 유연성 제고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n-ea"/>
              </a:rPr>
              <a:t>Catalog </a:t>
            </a:r>
            <a:r>
              <a:rPr lang="ko-KR" altLang="en-US" sz="1200" dirty="0" smtClean="0">
                <a:latin typeface="+mn-ea"/>
              </a:rPr>
              <a:t>제공으로 다양하고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검증된 </a:t>
            </a:r>
            <a:r>
              <a:rPr lang="en-US" altLang="ko-KR" sz="1200" dirty="0">
                <a:latin typeface="+mn-ea"/>
              </a:rPr>
              <a:t>HW/SW </a:t>
            </a:r>
            <a:r>
              <a:rPr lang="ko-KR" altLang="en-US" sz="1200" dirty="0" smtClean="0">
                <a:latin typeface="+mn-ea"/>
              </a:rPr>
              <a:t>구성 선택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5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관계사 </a:t>
            </a: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서비스 </a:t>
            </a: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 목표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아키텍처 기대효과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표준 아키텍처 제공으로 서비스 개발 단축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신규 서비스 개발 시 관계사 표준 아키텍처 및 개발 환경 제공으로 서비스 초기 개발 시간 절약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기존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아키텍처 구성 </a:t>
            </a:r>
            <a:r>
              <a:rPr lang="ko-KR" altLang="en-US" dirty="0" smtClean="0">
                <a:latin typeface="+mn-ea"/>
              </a:rPr>
              <a:t>및 솔루션 도입에 따라 별도의 검증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계약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개발환경 구축 시간 소요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 smtClean="0">
                <a:latin typeface="+mn-ea"/>
              </a:rPr>
              <a:t>클라우드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기 검증되고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표준화된 아키텍처 및 개발환경 제공으로 서비스 개발환경 구축 시간 단축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6496" y="1700806"/>
            <a:ext cx="4608512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기존 방식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418734" y="2090082"/>
            <a:ext cx="4179972" cy="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442198" y="1586176"/>
            <a:ext cx="4119315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5313040" y="2090082"/>
            <a:ext cx="4246473" cy="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453919" y="1700957"/>
            <a:ext cx="4105594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Cloud</a:t>
            </a: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 전환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8169" y="5356114"/>
            <a:ext cx="439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다양한 기술 및 솔루션으로 아키텍처 고려 사항 증가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새로운 기술의 출현 및 제품의 다양성으로 시스템 구성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검증에 많은 시간 소요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파일럿을 통한 개발환경 검증 및 개발 표준 수립으로 개발 기간 늘어</a:t>
            </a:r>
            <a:r>
              <a:rPr lang="ko-KR" altLang="en-US" sz="1200" dirty="0">
                <a:latin typeface="+mn-ea"/>
              </a:rPr>
              <a:t>남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73148" y="2223797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Architecture </a:t>
            </a:r>
            <a:r>
              <a:rPr lang="ko-KR" altLang="en-US" sz="1200" dirty="0" smtClean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73148" y="3032745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Software </a:t>
            </a:r>
            <a:r>
              <a:rPr lang="ko-KR" altLang="en-US" sz="1200" dirty="0" smtClean="0">
                <a:solidFill>
                  <a:schemeClr val="tx1"/>
                </a:solidFill>
              </a:rPr>
              <a:t>검증 및 선정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3148" y="3891556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Software </a:t>
            </a:r>
            <a:r>
              <a:rPr lang="ko-KR" altLang="en-US" sz="1200" dirty="0" smtClean="0">
                <a:solidFill>
                  <a:schemeClr val="tx1"/>
                </a:solidFill>
              </a:rPr>
              <a:t>발주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3148" y="4717643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SW </a:t>
            </a:r>
            <a:r>
              <a:rPr lang="ko-KR" altLang="en-US" sz="1200" dirty="0" smtClean="0">
                <a:solidFill>
                  <a:schemeClr val="tx1"/>
                </a:solidFill>
              </a:rPr>
              <a:t>설치 및 개발환경 구성</a:t>
            </a:r>
          </a:p>
        </p:txBody>
      </p:sp>
      <p:cxnSp>
        <p:nvCxnSpPr>
          <p:cNvPr id="5" name="직선 화살표 연결선 4"/>
          <p:cNvCxnSpPr>
            <a:stCxn id="157" idx="2"/>
            <a:endCxn id="96" idx="0"/>
          </p:cNvCxnSpPr>
          <p:nvPr/>
        </p:nvCxnSpPr>
        <p:spPr>
          <a:xfrm>
            <a:off x="1182868" y="2712279"/>
            <a:ext cx="0" cy="320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6" idx="2"/>
            <a:endCxn id="97" idx="0"/>
          </p:cNvCxnSpPr>
          <p:nvPr/>
        </p:nvCxnSpPr>
        <p:spPr>
          <a:xfrm>
            <a:off x="1182868" y="3521227"/>
            <a:ext cx="0" cy="370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2"/>
            <a:endCxn id="98" idx="0"/>
          </p:cNvCxnSpPr>
          <p:nvPr/>
        </p:nvCxnSpPr>
        <p:spPr>
          <a:xfrm>
            <a:off x="1182868" y="4380038"/>
            <a:ext cx="0" cy="337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2030804" y="2223797"/>
            <a:ext cx="339059" cy="29823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3663" y="2936561"/>
            <a:ext cx="244855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 smtClean="0">
                <a:latin typeface="+mn-ea"/>
              </a:rPr>
              <a:t>Arch. </a:t>
            </a:r>
            <a:r>
              <a:rPr lang="ko-KR" altLang="en-US" sz="1200" dirty="0" smtClean="0">
                <a:latin typeface="+mn-ea"/>
              </a:rPr>
              <a:t>결정부터 </a:t>
            </a:r>
            <a:r>
              <a:rPr lang="en-US" altLang="ko-KR" sz="1200" dirty="0" smtClean="0">
                <a:latin typeface="+mn-ea"/>
              </a:rPr>
              <a:t>Software </a:t>
            </a:r>
            <a:r>
              <a:rPr lang="ko-KR" altLang="en-US" sz="1200" dirty="0" smtClean="0">
                <a:latin typeface="+mn-ea"/>
              </a:rPr>
              <a:t>검증 시 </a:t>
            </a:r>
            <a:r>
              <a:rPr lang="en-US" altLang="ko-KR" sz="1200" dirty="0" smtClean="0">
                <a:latin typeface="+mn-ea"/>
              </a:rPr>
              <a:t>BMT </a:t>
            </a:r>
            <a:r>
              <a:rPr lang="ko-KR" altLang="en-US" sz="1200" dirty="0" smtClean="0">
                <a:latin typeface="+mn-ea"/>
              </a:rPr>
              <a:t>및 </a:t>
            </a:r>
            <a:r>
              <a:rPr lang="en-US" altLang="ko-KR" sz="1200" dirty="0" smtClean="0">
                <a:latin typeface="+mn-ea"/>
              </a:rPr>
              <a:t>POC </a:t>
            </a:r>
            <a:r>
              <a:rPr lang="ko-KR" altLang="en-US" sz="1200" dirty="0" smtClean="0">
                <a:latin typeface="+mn-ea"/>
              </a:rPr>
              <a:t>진행 포함하는 경우 수 주에서 수개월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소요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 smtClean="0">
                <a:latin typeface="+mn-ea"/>
              </a:rPr>
              <a:t>SW </a:t>
            </a:r>
            <a:r>
              <a:rPr lang="ko-KR" altLang="en-US" sz="1200" dirty="0" smtClean="0">
                <a:latin typeface="+mn-ea"/>
              </a:rPr>
              <a:t>설치 개발환경 구성에 수일에서 수주 걸림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301052" y="5356113"/>
            <a:ext cx="439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기 검증되고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표준화된 아키텍처 제공으로 검증 시간 절약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다수의 프로젝트에서 검증된 표준 아키텍처 및 솔루션 구성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해당 아키텍처에 최적화된 개발 표준 및 개발환경 제공으로 개발시간 단축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9462" y="2223797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표준 </a:t>
            </a:r>
            <a:r>
              <a:rPr lang="en-US" altLang="ko-KR" sz="1200" dirty="0" smtClean="0">
                <a:solidFill>
                  <a:schemeClr val="tx1"/>
                </a:solidFill>
              </a:rPr>
              <a:t>Architecture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99462" y="3032745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표준 </a:t>
            </a:r>
            <a:r>
              <a:rPr lang="en-US" altLang="ko-KR" sz="1200" dirty="0">
                <a:solidFill>
                  <a:schemeClr val="tx1"/>
                </a:solidFill>
              </a:rPr>
              <a:t>Catalog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99462" y="3891556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9462" y="4717643"/>
            <a:ext cx="1419440" cy="48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VM </a:t>
            </a:r>
            <a:r>
              <a:rPr lang="ko-KR" altLang="en-US" sz="1200" dirty="0" smtClean="0">
                <a:solidFill>
                  <a:schemeClr val="tx1"/>
                </a:solidFill>
              </a:rPr>
              <a:t>및 개발환경 구성</a:t>
            </a:r>
          </a:p>
        </p:txBody>
      </p:sp>
      <p:cxnSp>
        <p:nvCxnSpPr>
          <p:cNvPr id="26" name="직선 화살표 연결선 25"/>
          <p:cNvCxnSpPr>
            <a:stCxn id="20" idx="2"/>
            <a:endCxn id="21" idx="0"/>
          </p:cNvCxnSpPr>
          <p:nvPr/>
        </p:nvCxnSpPr>
        <p:spPr>
          <a:xfrm>
            <a:off x="6309182" y="2712279"/>
            <a:ext cx="0" cy="320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22" idx="0"/>
          </p:cNvCxnSpPr>
          <p:nvPr/>
        </p:nvCxnSpPr>
        <p:spPr>
          <a:xfrm>
            <a:off x="6309182" y="3521227"/>
            <a:ext cx="0" cy="370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2"/>
            <a:endCxn id="25" idx="0"/>
          </p:cNvCxnSpPr>
          <p:nvPr/>
        </p:nvCxnSpPr>
        <p:spPr>
          <a:xfrm>
            <a:off x="6309182" y="4380038"/>
            <a:ext cx="0" cy="337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7157118" y="2223797"/>
            <a:ext cx="339059" cy="29823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2514" y="3309396"/>
            <a:ext cx="210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표준 </a:t>
            </a:r>
            <a:r>
              <a:rPr lang="en-US" altLang="ko-KR" sz="1200" dirty="0" smtClean="0">
                <a:latin typeface="+mn-ea"/>
              </a:rPr>
              <a:t>Arch. </a:t>
            </a:r>
            <a:r>
              <a:rPr lang="ko-KR" altLang="en-US" sz="1200" dirty="0" smtClean="0">
                <a:latin typeface="+mn-ea"/>
              </a:rPr>
              <a:t>선택부</a:t>
            </a:r>
            <a:r>
              <a:rPr lang="ko-KR" altLang="en-US" sz="1200" dirty="0">
                <a:latin typeface="+mn-ea"/>
              </a:rPr>
              <a:t>터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VM/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개발환경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구성까지 </a:t>
            </a:r>
            <a:r>
              <a:rPr lang="en-US" altLang="ko-KR" sz="1200" b="1" dirty="0" smtClean="0">
                <a:latin typeface="+mn-ea"/>
              </a:rPr>
              <a:t>1~2</a:t>
            </a:r>
            <a:r>
              <a:rPr lang="ko-KR" altLang="en-US" sz="1200" b="1" dirty="0" smtClean="0">
                <a:latin typeface="+mn-ea"/>
              </a:rPr>
              <a:t>일</a:t>
            </a:r>
            <a:r>
              <a:rPr lang="ko-KR" altLang="en-US" sz="1200" dirty="0" smtClean="0">
                <a:latin typeface="+mn-ea"/>
              </a:rPr>
              <a:t> 소요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5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market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단축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가변적 </a:t>
            </a:r>
            <a:r>
              <a:rPr lang="ko-KR" altLang="en-US" sz="1600" b="1" kern="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고객 수요에 탄력적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대응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예측 가능한 고객 수요 변화에 대해서 </a:t>
            </a:r>
            <a:r>
              <a:rPr lang="en-US" altLang="ko-KR" dirty="0" smtClean="0">
                <a:latin typeface="+mn-ea"/>
              </a:rPr>
              <a:t>Scale In/Out</a:t>
            </a:r>
            <a:r>
              <a:rPr lang="ko-KR" altLang="en-US" dirty="0" smtClean="0">
                <a:latin typeface="+mn-ea"/>
              </a:rPr>
              <a:t>를 통한 </a:t>
            </a:r>
            <a:r>
              <a:rPr lang="en-US" altLang="ko-KR" dirty="0" smtClean="0">
                <a:latin typeface="+mn-ea"/>
              </a:rPr>
              <a:t>IT </a:t>
            </a:r>
            <a:r>
              <a:rPr lang="ko-KR" altLang="en-US" dirty="0" smtClean="0">
                <a:latin typeface="+mn-ea"/>
              </a:rPr>
              <a:t>리소스의 유연성 확보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최대 고객 수요량 기준으로 </a:t>
            </a:r>
            <a:r>
              <a:rPr lang="en-US" altLang="ko-KR" dirty="0" smtClean="0">
                <a:latin typeface="+mn-ea"/>
              </a:rPr>
              <a:t>IT </a:t>
            </a:r>
            <a:r>
              <a:rPr lang="ko-KR" altLang="en-US" dirty="0" smtClean="0">
                <a:latin typeface="+mn-ea"/>
              </a:rPr>
              <a:t>리소스 보유에 따른 비효율성 및 경직된 리소스 활용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dirty="0" smtClean="0">
                <a:latin typeface="+mn-ea"/>
              </a:rPr>
              <a:t>Cloud: </a:t>
            </a:r>
            <a:r>
              <a:rPr lang="ko-KR" altLang="en-US" dirty="0" smtClean="0">
                <a:latin typeface="+mn-ea"/>
              </a:rPr>
              <a:t>고객 수요량 변화에 맞춘 유연한 </a:t>
            </a:r>
            <a:r>
              <a:rPr lang="en-US" altLang="ko-KR" dirty="0" smtClean="0">
                <a:latin typeface="+mn-ea"/>
              </a:rPr>
              <a:t>IT </a:t>
            </a:r>
            <a:r>
              <a:rPr lang="ko-KR" altLang="en-US" dirty="0" smtClean="0">
                <a:latin typeface="+mn-ea"/>
              </a:rPr>
              <a:t>리소스 확보로 효율적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안정적 서비스 제공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6496" y="1700806"/>
            <a:ext cx="4608512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기존 방식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418734" y="2090082"/>
            <a:ext cx="4179972" cy="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442198" y="1586176"/>
            <a:ext cx="4119315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5313040" y="2090082"/>
            <a:ext cx="4246473" cy="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453919" y="1700957"/>
            <a:ext cx="4105594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Cloud</a:t>
            </a: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 전환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8169" y="5356114"/>
            <a:ext cx="439025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고객 수요의 편차가 심한 서비스인 경우 최대량에 맞추어진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리소스 확보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특정 시기에만 사용량이 많은 경우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리소스의 경직된 사용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313040" y="5356114"/>
            <a:ext cx="439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고객 수요가 예측 가능한 경우 그에 맞는 탄력적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리소스  사용에 따른 안정적 서비스 제공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평소에 일정 사용량을 유지하다가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고객 수요의 급증이 예측되는 경우 </a:t>
            </a:r>
            <a:r>
              <a:rPr lang="en-US" altLang="ko-KR" sz="1200" dirty="0" smtClean="0">
                <a:latin typeface="+mn-ea"/>
              </a:rPr>
              <a:t>Scale Out</a:t>
            </a:r>
            <a:r>
              <a:rPr lang="ko-KR" altLang="en-US" sz="1200" dirty="0" smtClean="0">
                <a:latin typeface="+mn-ea"/>
              </a:rPr>
              <a:t>를 통한 추가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리소스 확보</a:t>
            </a:r>
            <a:endParaRPr lang="en-US" altLang="ko-KR" sz="1200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93422" y="2396199"/>
            <a:ext cx="3194758" cy="981217"/>
            <a:chOff x="745064" y="2396200"/>
            <a:chExt cx="1202266" cy="75742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45064" y="2396200"/>
              <a:ext cx="0" cy="75742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45064" y="3153628"/>
              <a:ext cx="120226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1230491" y="2886807"/>
            <a:ext cx="0" cy="49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72051" y="2839527"/>
            <a:ext cx="0" cy="532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611" y="3002844"/>
            <a:ext cx="0" cy="374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55171" y="2839527"/>
            <a:ext cx="0" cy="553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196731" y="3002844"/>
            <a:ext cx="0" cy="3898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438291" y="2902123"/>
            <a:ext cx="0" cy="49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679851" y="2204864"/>
            <a:ext cx="0" cy="118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21411" y="2902123"/>
            <a:ext cx="0" cy="49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162971" y="2907213"/>
            <a:ext cx="0" cy="49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04531" y="3002844"/>
            <a:ext cx="0" cy="394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646091" y="3105649"/>
            <a:ext cx="0" cy="292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87651" y="3002844"/>
            <a:ext cx="0" cy="386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3422" y="2776220"/>
            <a:ext cx="31157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6091" y="2529999"/>
            <a:ext cx="959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평균사용</a:t>
            </a:r>
            <a:r>
              <a:rPr lang="ko-KR" altLang="en-US" sz="1000"/>
              <a:t>량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46091" y="3377416"/>
            <a:ext cx="959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10513" y="2330602"/>
            <a:ext cx="959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수요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53414" y="3744874"/>
            <a:ext cx="909327" cy="2519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 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6025" y="3389313"/>
            <a:ext cx="483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 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162971" y="3744874"/>
            <a:ext cx="909327" cy="2519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 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1" name="AutoShape 290"/>
          <p:cNvSpPr>
            <a:spLocks noChangeArrowheads="1"/>
          </p:cNvSpPr>
          <p:nvPr/>
        </p:nvSpPr>
        <p:spPr bwMode="gray">
          <a:xfrm>
            <a:off x="1348908" y="4649671"/>
            <a:ext cx="651754" cy="2694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000" spc="-100" dirty="0" smtClean="0">
                <a:latin typeface="+mn-ea"/>
              </a:rPr>
              <a:t>40% </a:t>
            </a:r>
            <a:r>
              <a:rPr lang="ko-KR" altLang="en-US" sz="1000" spc="-100" dirty="0" smtClean="0">
                <a:latin typeface="+mn-ea"/>
              </a:rPr>
              <a:t>사용</a:t>
            </a:r>
            <a:endParaRPr lang="ko-KR" altLang="en-US" sz="1000" spc="-100" baseline="30000" dirty="0">
              <a:latin typeface="+mn-ea"/>
            </a:endParaRPr>
          </a:p>
        </p:txBody>
      </p:sp>
      <p:sp>
        <p:nvSpPr>
          <p:cNvPr id="62" name="AutoShape 290"/>
          <p:cNvSpPr>
            <a:spLocks noChangeArrowheads="1"/>
          </p:cNvSpPr>
          <p:nvPr/>
        </p:nvSpPr>
        <p:spPr bwMode="gray">
          <a:xfrm>
            <a:off x="1346523" y="4153916"/>
            <a:ext cx="651754" cy="495754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000" spc="-100" dirty="0" smtClean="0">
                <a:latin typeface="+mn-ea"/>
              </a:rPr>
              <a:t>60</a:t>
            </a:r>
            <a:r>
              <a:rPr lang="en-US" altLang="ko-KR" sz="1000" spc="-100" dirty="0">
                <a:latin typeface="+mn-ea"/>
              </a:rPr>
              <a:t>% </a:t>
            </a:r>
            <a:r>
              <a:rPr lang="ko-KR" altLang="en-US" sz="1000" spc="-100" dirty="0" smtClean="0">
                <a:latin typeface="+mn-ea"/>
              </a:rPr>
              <a:t>여유</a:t>
            </a:r>
            <a:endParaRPr lang="ko-KR" altLang="en-US" sz="1000" spc="-100" baseline="300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03328" y="4972201"/>
            <a:ext cx="95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IT </a:t>
            </a:r>
            <a:r>
              <a:rPr lang="ko-KR" altLang="en-US" sz="1200" dirty="0" smtClean="0"/>
              <a:t>리소스</a:t>
            </a:r>
            <a:endParaRPr lang="ko-KR" altLang="en-US" sz="1200" dirty="0"/>
          </a:p>
        </p:txBody>
      </p:sp>
      <p:sp>
        <p:nvSpPr>
          <p:cNvPr id="64" name="AutoShape 290"/>
          <p:cNvSpPr>
            <a:spLocks noChangeArrowheads="1"/>
          </p:cNvSpPr>
          <p:nvPr/>
        </p:nvSpPr>
        <p:spPr bwMode="gray">
          <a:xfrm>
            <a:off x="3295468" y="4390504"/>
            <a:ext cx="649369" cy="517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000" spc="-100" dirty="0" smtClean="0">
                <a:latin typeface="+mn-ea"/>
              </a:rPr>
              <a:t>80% </a:t>
            </a:r>
            <a:r>
              <a:rPr lang="ko-KR" altLang="en-US" sz="1000" spc="-100" dirty="0" smtClean="0">
                <a:latin typeface="+mn-ea"/>
              </a:rPr>
              <a:t>사용</a:t>
            </a:r>
            <a:endParaRPr lang="ko-KR" altLang="en-US" sz="1000" spc="-100" baseline="30000" dirty="0">
              <a:latin typeface="+mn-ea"/>
            </a:endParaRPr>
          </a:p>
        </p:txBody>
      </p:sp>
      <p:sp>
        <p:nvSpPr>
          <p:cNvPr id="65" name="AutoShape 290"/>
          <p:cNvSpPr>
            <a:spLocks noChangeArrowheads="1"/>
          </p:cNvSpPr>
          <p:nvPr/>
        </p:nvSpPr>
        <p:spPr bwMode="gray">
          <a:xfrm>
            <a:off x="3293084" y="4142627"/>
            <a:ext cx="651754" cy="247877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000" spc="-100" dirty="0" smtClean="0">
                <a:latin typeface="+mn-ea"/>
              </a:rPr>
              <a:t>20</a:t>
            </a:r>
            <a:r>
              <a:rPr lang="en-US" altLang="ko-KR" sz="1000" spc="-100" dirty="0">
                <a:latin typeface="+mn-ea"/>
              </a:rPr>
              <a:t>% </a:t>
            </a:r>
            <a:r>
              <a:rPr lang="ko-KR" altLang="en-US" sz="1000" spc="-100" dirty="0" smtClean="0">
                <a:latin typeface="+mn-ea"/>
              </a:rPr>
              <a:t>여유</a:t>
            </a:r>
            <a:endParaRPr lang="ko-KR" altLang="en-US" sz="1000" spc="-100" baseline="30000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49889" y="4960912"/>
            <a:ext cx="95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IT </a:t>
            </a:r>
            <a:r>
              <a:rPr lang="ko-KR" altLang="en-US" sz="1200" dirty="0" smtClean="0"/>
              <a:t>리소스</a:t>
            </a:r>
            <a:endParaRPr lang="ko-KR" altLang="en-US" sz="12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5953707" y="2390554"/>
            <a:ext cx="3194758" cy="981217"/>
            <a:chOff x="745064" y="2396200"/>
            <a:chExt cx="1202266" cy="757428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745064" y="2396200"/>
              <a:ext cx="0" cy="75742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745064" y="3153628"/>
              <a:ext cx="120226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직선 연결선 69"/>
          <p:cNvCxnSpPr/>
          <p:nvPr/>
        </p:nvCxnSpPr>
        <p:spPr>
          <a:xfrm>
            <a:off x="6190776" y="2881162"/>
            <a:ext cx="0" cy="49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432336" y="2833882"/>
            <a:ext cx="0" cy="532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673896" y="2997199"/>
            <a:ext cx="0" cy="374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915456" y="2833882"/>
            <a:ext cx="0" cy="553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157016" y="2997199"/>
            <a:ext cx="0" cy="3898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7398576" y="2896478"/>
            <a:ext cx="0" cy="49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640136" y="2199219"/>
            <a:ext cx="0" cy="118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881696" y="2896478"/>
            <a:ext cx="0" cy="49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123256" y="2901568"/>
            <a:ext cx="0" cy="490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364816" y="2997199"/>
            <a:ext cx="0" cy="394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06376" y="3100004"/>
            <a:ext cx="0" cy="292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847936" y="2997199"/>
            <a:ext cx="0" cy="386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953707" y="2770575"/>
            <a:ext cx="31157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606376" y="2524354"/>
            <a:ext cx="959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평균사용</a:t>
            </a:r>
            <a:r>
              <a:rPr lang="ko-KR" altLang="en-US" sz="1000"/>
              <a:t>량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06376" y="3371771"/>
            <a:ext cx="959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270798" y="2324957"/>
            <a:ext cx="959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 수요</a:t>
            </a:r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829873" y="3739229"/>
            <a:ext cx="909327" cy="2519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 시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66310" y="3383668"/>
            <a:ext cx="483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 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8190990" y="3739229"/>
            <a:ext cx="909327" cy="2519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 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89" name="AutoShape 290"/>
          <p:cNvSpPr>
            <a:spLocks noChangeArrowheads="1"/>
          </p:cNvSpPr>
          <p:nvPr/>
        </p:nvSpPr>
        <p:spPr bwMode="gray">
          <a:xfrm>
            <a:off x="5417362" y="4481689"/>
            <a:ext cx="649369" cy="431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000" spc="-100" dirty="0" smtClean="0">
                <a:latin typeface="+mn-ea"/>
              </a:rPr>
              <a:t>60% </a:t>
            </a:r>
            <a:r>
              <a:rPr lang="ko-KR" altLang="en-US" sz="1000" spc="-100" dirty="0" smtClean="0">
                <a:latin typeface="+mn-ea"/>
              </a:rPr>
              <a:t>사용</a:t>
            </a:r>
            <a:endParaRPr lang="ko-KR" altLang="en-US" sz="1000" spc="-100" baseline="30000" dirty="0">
              <a:latin typeface="+mn-ea"/>
            </a:endParaRPr>
          </a:p>
        </p:txBody>
      </p:sp>
      <p:sp>
        <p:nvSpPr>
          <p:cNvPr id="90" name="AutoShape 290"/>
          <p:cNvSpPr>
            <a:spLocks noChangeArrowheads="1"/>
          </p:cNvSpPr>
          <p:nvPr/>
        </p:nvSpPr>
        <p:spPr bwMode="gray">
          <a:xfrm>
            <a:off x="5425610" y="4148271"/>
            <a:ext cx="651754" cy="333418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000" spc="-100" dirty="0" smtClean="0">
                <a:latin typeface="+mn-ea"/>
              </a:rPr>
              <a:t>40</a:t>
            </a:r>
            <a:r>
              <a:rPr lang="en-US" altLang="ko-KR" sz="1000" spc="-100" dirty="0">
                <a:latin typeface="+mn-ea"/>
              </a:rPr>
              <a:t>% </a:t>
            </a:r>
            <a:r>
              <a:rPr lang="ko-KR" altLang="en-US" sz="1000" spc="-100" dirty="0" smtClean="0">
                <a:latin typeface="+mn-ea"/>
              </a:rPr>
              <a:t>여유</a:t>
            </a:r>
            <a:endParaRPr lang="ko-KR" altLang="en-US" sz="1000" spc="-100" baseline="30000" dirty="0">
              <a:latin typeface="+mn-ea"/>
            </a:endParaRPr>
          </a:p>
        </p:txBody>
      </p:sp>
      <p:sp>
        <p:nvSpPr>
          <p:cNvPr id="93" name="AutoShape 290"/>
          <p:cNvSpPr>
            <a:spLocks noChangeArrowheads="1"/>
          </p:cNvSpPr>
          <p:nvPr/>
        </p:nvSpPr>
        <p:spPr bwMode="gray">
          <a:xfrm>
            <a:off x="7686874" y="4481689"/>
            <a:ext cx="649369" cy="431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000" spc="-100" dirty="0" smtClean="0">
                <a:latin typeface="+mn-ea"/>
              </a:rPr>
              <a:t>60% </a:t>
            </a:r>
            <a:r>
              <a:rPr lang="ko-KR" altLang="en-US" sz="1000" spc="-100" dirty="0" smtClean="0">
                <a:latin typeface="+mn-ea"/>
              </a:rPr>
              <a:t>사용</a:t>
            </a:r>
            <a:endParaRPr lang="ko-KR" altLang="en-US" sz="1000" spc="-100" baseline="30000" dirty="0">
              <a:latin typeface="+mn-ea"/>
            </a:endParaRPr>
          </a:p>
        </p:txBody>
      </p:sp>
      <p:sp>
        <p:nvSpPr>
          <p:cNvPr id="94" name="AutoShape 290"/>
          <p:cNvSpPr>
            <a:spLocks noChangeArrowheads="1"/>
          </p:cNvSpPr>
          <p:nvPr/>
        </p:nvSpPr>
        <p:spPr bwMode="gray">
          <a:xfrm>
            <a:off x="7684489" y="4148271"/>
            <a:ext cx="651754" cy="333418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000" spc="-100" dirty="0" smtClean="0">
                <a:latin typeface="+mn-ea"/>
              </a:rPr>
              <a:t>40</a:t>
            </a:r>
            <a:r>
              <a:rPr lang="en-US" altLang="ko-KR" sz="1000" spc="-100" dirty="0">
                <a:latin typeface="+mn-ea"/>
              </a:rPr>
              <a:t>% </a:t>
            </a:r>
            <a:r>
              <a:rPr lang="ko-KR" altLang="en-US" sz="1000" spc="-100" dirty="0" smtClean="0">
                <a:latin typeface="+mn-ea"/>
              </a:rPr>
              <a:t>여유</a:t>
            </a:r>
            <a:endParaRPr lang="ko-KR" altLang="en-US" sz="1000" spc="-100" baseline="300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50285" y="4941571"/>
            <a:ext cx="95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IT </a:t>
            </a:r>
            <a:r>
              <a:rPr lang="ko-KR" altLang="en-US" sz="1200" dirty="0" smtClean="0"/>
              <a:t>리소스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573350" y="4955963"/>
            <a:ext cx="95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IT </a:t>
            </a:r>
            <a:r>
              <a:rPr lang="ko-KR" altLang="en-US" sz="1200" dirty="0" smtClean="0"/>
              <a:t>리소스</a:t>
            </a:r>
            <a:endParaRPr lang="ko-KR" altLang="en-US" sz="1200" dirty="0"/>
          </a:p>
        </p:txBody>
      </p:sp>
      <p:sp>
        <p:nvSpPr>
          <p:cNvPr id="31" name="오른쪽 화살표 30"/>
          <p:cNvSpPr/>
          <p:nvPr/>
        </p:nvSpPr>
        <p:spPr>
          <a:xfrm>
            <a:off x="6148393" y="4314980"/>
            <a:ext cx="272285" cy="42614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43705" y="4950452"/>
            <a:ext cx="95941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smtClean="0"/>
              <a:t>Instance 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46" name="한쪽 모서리가 둥근 사각형 45"/>
          <p:cNvSpPr/>
          <p:nvPr/>
        </p:nvSpPr>
        <p:spPr>
          <a:xfrm>
            <a:off x="6504561" y="4708874"/>
            <a:ext cx="724680" cy="221542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Hypervisor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04561" y="4401793"/>
            <a:ext cx="724680" cy="2473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SVR 1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62886" y="4953024"/>
            <a:ext cx="95941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dirty="0" smtClean="0"/>
              <a:t>Instance 2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105" name="한쪽 모서리가 둥근 사각형 104"/>
          <p:cNvSpPr/>
          <p:nvPr/>
        </p:nvSpPr>
        <p:spPr>
          <a:xfrm>
            <a:off x="8723742" y="4711446"/>
            <a:ext cx="724680" cy="221542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Hypervisor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723742" y="4404365"/>
            <a:ext cx="724680" cy="2473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SVR 1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723742" y="4121748"/>
            <a:ext cx="724680" cy="2473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SVR 2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8" name="오른쪽 화살표 107"/>
          <p:cNvSpPr/>
          <p:nvPr/>
        </p:nvSpPr>
        <p:spPr>
          <a:xfrm>
            <a:off x="8384657" y="4319164"/>
            <a:ext cx="272285" cy="42614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medium VMs 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5" y="984733"/>
            <a:ext cx="4937760" cy="273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"/>
          <a:stretch/>
        </p:blipFill>
        <p:spPr bwMode="auto">
          <a:xfrm>
            <a:off x="4961897" y="959081"/>
            <a:ext cx="4776103" cy="276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749265"/>
            <a:ext cx="5014913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1"/>
          <a:stretch/>
        </p:blipFill>
        <p:spPr bwMode="auto">
          <a:xfrm>
            <a:off x="4955689" y="3737306"/>
            <a:ext cx="4778861" cy="282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관계사 </a:t>
            </a: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서비스 </a:t>
            </a: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 목표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아키텍처 기대효과 </a:t>
            </a:r>
            <a:r>
              <a:rPr lang="en-US" altLang="ko-KR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사용량 기반의 </a:t>
            </a:r>
            <a:r>
              <a:rPr lang="ko-KR" altLang="en-US" sz="16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과금</a:t>
            </a:r>
            <a:endParaRPr lang="ko-KR" alt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344488" y="517176"/>
            <a:ext cx="92890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HW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smtClean="0">
                <a:latin typeface="+mn-ea"/>
              </a:rPr>
              <a:t>SW</a:t>
            </a:r>
            <a:r>
              <a:rPr lang="ko-KR" altLang="en-US" dirty="0" smtClean="0">
                <a:latin typeface="+mn-ea"/>
              </a:rPr>
              <a:t>의 미소유로 시장 변화에 따른 신규 서비스 개발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변경 시 </a:t>
            </a:r>
            <a:r>
              <a:rPr lang="en-US" altLang="ko-KR" dirty="0" smtClean="0">
                <a:latin typeface="+mn-ea"/>
              </a:rPr>
              <a:t>IT </a:t>
            </a:r>
            <a:r>
              <a:rPr lang="ko-KR" altLang="en-US" dirty="0" smtClean="0">
                <a:latin typeface="+mn-ea"/>
              </a:rPr>
              <a:t>리소스의 유연성 확보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기 구축된 </a:t>
            </a:r>
            <a:r>
              <a:rPr lang="en-US" altLang="ko-KR" dirty="0" smtClean="0">
                <a:latin typeface="+mn-ea"/>
              </a:rPr>
              <a:t>HW/SW</a:t>
            </a:r>
            <a:r>
              <a:rPr lang="ko-KR" altLang="en-US" dirty="0" smtClean="0">
                <a:latin typeface="+mn-ea"/>
              </a:rPr>
              <a:t>는 고정 자원으로 서비스 단종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변경 시 재활용이 어려움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 smtClean="0">
                <a:latin typeface="+mn-ea"/>
              </a:rPr>
              <a:t>클라우드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서비스 변경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단종 및 신규 서비스 개발 시 </a:t>
            </a:r>
            <a:r>
              <a:rPr lang="en-US" altLang="ko-KR" dirty="0" smtClean="0">
                <a:latin typeface="+mn-ea"/>
              </a:rPr>
              <a:t>IT </a:t>
            </a:r>
            <a:r>
              <a:rPr lang="ko-KR" altLang="en-US" dirty="0" smtClean="0">
                <a:latin typeface="+mn-ea"/>
              </a:rPr>
              <a:t>리소스 변경 용이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8169" y="5356114"/>
            <a:ext cx="439025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기술의 급속한 발달로 새로운 서비스 개발 경쟁 치열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서비스 변경 및 종료 시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 구축된 </a:t>
            </a:r>
            <a:r>
              <a:rPr lang="en-US" altLang="ko-KR" sz="1200" dirty="0">
                <a:latin typeface="+mn-ea"/>
              </a:rPr>
              <a:t>HW/SW</a:t>
            </a:r>
            <a:r>
              <a:rPr lang="ko-KR" altLang="en-US" sz="1200" dirty="0">
                <a:latin typeface="+mn-ea"/>
              </a:rPr>
              <a:t>는 잉여 </a:t>
            </a:r>
            <a:r>
              <a:rPr lang="ko-KR" altLang="en-US" sz="1200" dirty="0" smtClean="0">
                <a:latin typeface="+mn-ea"/>
              </a:rPr>
              <a:t>자원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기존 불용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리소스는 재활용도가 떨어져 신규 투자에 걸림돌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313040" y="5356114"/>
            <a:ext cx="439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시장 변화에 맞는 서비스 변경 및 신규 개발에 유연하게 대처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불필요한 서비스 변경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종료 시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리소스 낭비 없음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새로운 기술을 적용한 신규 서비스 개발 시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리소스  도입 용이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6" name="한쪽 모서리가 둥근 사각형 45"/>
          <p:cNvSpPr/>
          <p:nvPr/>
        </p:nvSpPr>
        <p:spPr>
          <a:xfrm>
            <a:off x="5417821" y="4487485"/>
            <a:ext cx="985038" cy="443359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Hypervisor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1" name="AutoShape 290"/>
          <p:cNvSpPr>
            <a:spLocks noChangeArrowheads="1"/>
          </p:cNvSpPr>
          <p:nvPr/>
        </p:nvSpPr>
        <p:spPr bwMode="gray">
          <a:xfrm>
            <a:off x="852528" y="3637783"/>
            <a:ext cx="978506" cy="787364"/>
          </a:xfrm>
          <a:prstGeom prst="rect">
            <a:avLst/>
          </a:prstGeom>
          <a:solidFill>
            <a:srgbClr val="A6A6A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spc="-100" dirty="0" smtClean="0">
                <a:latin typeface="Cambria" panose="02040503050406030204" pitchFamily="18" charset="0"/>
                <a:ea typeface="맑은 고딕" pitchFamily="50" charset="-127"/>
              </a:rPr>
              <a:t>SVR #1</a:t>
            </a:r>
            <a:endParaRPr lang="ko-KR" altLang="en-US" sz="1200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2" name="AutoShape 290"/>
          <p:cNvSpPr>
            <a:spLocks noChangeArrowheads="1"/>
          </p:cNvSpPr>
          <p:nvPr/>
        </p:nvSpPr>
        <p:spPr bwMode="gray">
          <a:xfrm>
            <a:off x="845996" y="2686062"/>
            <a:ext cx="985038" cy="951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200" spc="-100" dirty="0" smtClean="0">
                <a:latin typeface="Cambria" panose="02040503050406030204" pitchFamily="18" charset="0"/>
                <a:ea typeface="맑은 고딕" pitchFamily="50" charset="-127"/>
              </a:rPr>
              <a:t>SW #1</a:t>
            </a:r>
            <a:endParaRPr lang="ko-KR" altLang="en-US" sz="1200" spc="-100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7" name="오른쪽 화살표 96"/>
          <p:cNvSpPr/>
          <p:nvPr/>
        </p:nvSpPr>
        <p:spPr>
          <a:xfrm>
            <a:off x="2155242" y="2960305"/>
            <a:ext cx="664158" cy="1381684"/>
          </a:xfrm>
          <a:prstGeom prst="rightArrow">
            <a:avLst>
              <a:gd name="adj1" fmla="val 73632"/>
              <a:gd name="adj2" fmla="val 316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서비스 변경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종</a:t>
            </a:r>
            <a:r>
              <a:rPr lang="ko-KR" altLang="en-US" sz="1200" dirty="0">
                <a:solidFill>
                  <a:schemeClr val="bg1"/>
                </a:solidFill>
              </a:rPr>
              <a:t>료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8" name="AutoShape 290"/>
          <p:cNvSpPr>
            <a:spLocks noChangeArrowheads="1"/>
          </p:cNvSpPr>
          <p:nvPr/>
        </p:nvSpPr>
        <p:spPr bwMode="gray">
          <a:xfrm>
            <a:off x="3118565" y="3645903"/>
            <a:ext cx="978506" cy="787364"/>
          </a:xfrm>
          <a:prstGeom prst="rect">
            <a:avLst/>
          </a:prstGeom>
          <a:pattFill prst="dkUpDiag">
            <a:fgClr>
              <a:srgbClr val="A6A6A6"/>
            </a:fgClr>
            <a:bgClr>
              <a:schemeClr val="bg1"/>
            </a:bgClr>
          </a:patt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i="1" spc="-100" dirty="0" smtClean="0">
                <a:latin typeface="Cambria" panose="02040503050406030204" pitchFamily="18" charset="0"/>
                <a:ea typeface="맑은 고딕" pitchFamily="50" charset="-127"/>
              </a:rPr>
              <a:t>SVR #1</a:t>
            </a:r>
            <a:endParaRPr lang="ko-KR" altLang="en-US" sz="1200" i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0" name="AutoShape 290"/>
          <p:cNvSpPr>
            <a:spLocks noChangeArrowheads="1"/>
          </p:cNvSpPr>
          <p:nvPr/>
        </p:nvSpPr>
        <p:spPr bwMode="gray">
          <a:xfrm>
            <a:off x="3118565" y="2694182"/>
            <a:ext cx="978506" cy="951721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200" i="1" spc="-100" dirty="0" smtClean="0">
                <a:latin typeface="Cambria" panose="02040503050406030204" pitchFamily="18" charset="0"/>
                <a:ea typeface="맑은 고딕" pitchFamily="50" charset="-127"/>
              </a:rPr>
              <a:t>SW #1</a:t>
            </a:r>
            <a:endParaRPr lang="ko-KR" altLang="en-US" sz="1200" i="1" spc="-100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" name="덧셈 기호 3"/>
          <p:cNvSpPr/>
          <p:nvPr/>
        </p:nvSpPr>
        <p:spPr>
          <a:xfrm rot="18862630">
            <a:off x="3009391" y="2943329"/>
            <a:ext cx="1220506" cy="1287001"/>
          </a:xfrm>
          <a:prstGeom prst="mathPlus">
            <a:avLst>
              <a:gd name="adj1" fmla="val 7254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63801" y="4520238"/>
            <a:ext cx="2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사용 기간에 따른 노후화 및 버전 차이로 </a:t>
            </a:r>
            <a:r>
              <a:rPr lang="en-US" altLang="ko-KR" sz="1200" dirty="0" smtClean="0"/>
              <a:t>HW/SW </a:t>
            </a:r>
            <a:r>
              <a:rPr lang="ko-KR" altLang="en-US" sz="1200" dirty="0" smtClean="0"/>
              <a:t>재사용 어려움</a:t>
            </a:r>
            <a:endParaRPr lang="ko-KR" altLang="en-US" sz="1200" dirty="0"/>
          </a:p>
        </p:txBody>
      </p:sp>
      <p:sp>
        <p:nvSpPr>
          <p:cNvPr id="102" name="AutoShape 290"/>
          <p:cNvSpPr>
            <a:spLocks noChangeArrowheads="1"/>
          </p:cNvSpPr>
          <p:nvPr/>
        </p:nvSpPr>
        <p:spPr bwMode="gray">
          <a:xfrm>
            <a:off x="5424352" y="3631059"/>
            <a:ext cx="978506" cy="787364"/>
          </a:xfrm>
          <a:prstGeom prst="rect">
            <a:avLst/>
          </a:prstGeom>
          <a:solidFill>
            <a:srgbClr val="A6A6A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spc="-100" dirty="0" smtClean="0">
                <a:latin typeface="Cambria" panose="02040503050406030204" pitchFamily="18" charset="0"/>
                <a:ea typeface="맑은 고딕" pitchFamily="50" charset="-127"/>
              </a:rPr>
              <a:t>Guest OS #1</a:t>
            </a:r>
            <a:endParaRPr lang="ko-KR" altLang="en-US" sz="1200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3" name="AutoShape 290"/>
          <p:cNvSpPr>
            <a:spLocks noChangeArrowheads="1"/>
          </p:cNvSpPr>
          <p:nvPr/>
        </p:nvSpPr>
        <p:spPr bwMode="gray">
          <a:xfrm>
            <a:off x="5417820" y="2679338"/>
            <a:ext cx="985038" cy="951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200" spc="-100" dirty="0" smtClean="0">
                <a:latin typeface="Cambria" panose="02040503050406030204" pitchFamily="18" charset="0"/>
                <a:ea typeface="맑은 고딕" pitchFamily="50" charset="-127"/>
              </a:rPr>
              <a:t>SW #1</a:t>
            </a:r>
            <a:endParaRPr lang="ko-KR" altLang="en-US" sz="1200" spc="-100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9" name="오른쪽 화살표 108"/>
          <p:cNvSpPr/>
          <p:nvPr/>
        </p:nvSpPr>
        <p:spPr>
          <a:xfrm>
            <a:off x="6579852" y="3044864"/>
            <a:ext cx="664158" cy="1381684"/>
          </a:xfrm>
          <a:prstGeom prst="rightArrow">
            <a:avLst>
              <a:gd name="adj1" fmla="val 73632"/>
              <a:gd name="adj2" fmla="val 3162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서비스 변경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종</a:t>
            </a:r>
            <a:r>
              <a:rPr lang="ko-KR" altLang="en-US" sz="1200" dirty="0">
                <a:solidFill>
                  <a:schemeClr val="bg1"/>
                </a:solidFill>
              </a:rPr>
              <a:t>료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0" name="한쪽 모서리가 둥근 사각형 109"/>
          <p:cNvSpPr/>
          <p:nvPr/>
        </p:nvSpPr>
        <p:spPr>
          <a:xfrm>
            <a:off x="7462520" y="4487484"/>
            <a:ext cx="1619593" cy="443359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Hypervisor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1" name="AutoShape 290"/>
          <p:cNvSpPr>
            <a:spLocks noChangeArrowheads="1"/>
          </p:cNvSpPr>
          <p:nvPr/>
        </p:nvSpPr>
        <p:spPr bwMode="gray">
          <a:xfrm>
            <a:off x="7469052" y="3631058"/>
            <a:ext cx="736761" cy="787364"/>
          </a:xfrm>
          <a:prstGeom prst="rect">
            <a:avLst/>
          </a:prstGeom>
          <a:pattFill prst="dkUpDiag">
            <a:fgClr>
              <a:srgbClr val="A6A6A6"/>
            </a:fgClr>
            <a:bgClr>
              <a:schemeClr val="bg1"/>
            </a:bgClr>
          </a:patt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i="1" spc="-100" dirty="0">
                <a:latin typeface="Cambria" panose="02040503050406030204" pitchFamily="18" charset="0"/>
                <a:ea typeface="맑은 고딕" pitchFamily="50" charset="-127"/>
              </a:rPr>
              <a:t>Guest OS #1</a:t>
            </a:r>
            <a:endParaRPr lang="ko-KR" altLang="en-US" sz="1200" i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2" name="AutoShape 290"/>
          <p:cNvSpPr>
            <a:spLocks noChangeArrowheads="1"/>
          </p:cNvSpPr>
          <p:nvPr/>
        </p:nvSpPr>
        <p:spPr bwMode="gray">
          <a:xfrm>
            <a:off x="7462520" y="2679337"/>
            <a:ext cx="741680" cy="951721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200" i="1" spc="-100" dirty="0">
                <a:latin typeface="Cambria" panose="02040503050406030204" pitchFamily="18" charset="0"/>
                <a:ea typeface="맑은 고딕" pitchFamily="50" charset="-127"/>
              </a:rPr>
              <a:t>SW #1</a:t>
            </a:r>
            <a:endParaRPr lang="ko-KR" altLang="en-US" sz="1200" i="1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3" name="AutoShape 290"/>
          <p:cNvSpPr>
            <a:spLocks noChangeArrowheads="1"/>
          </p:cNvSpPr>
          <p:nvPr/>
        </p:nvSpPr>
        <p:spPr bwMode="gray">
          <a:xfrm>
            <a:off x="8334594" y="3638230"/>
            <a:ext cx="736761" cy="787364"/>
          </a:xfrm>
          <a:prstGeom prst="rect">
            <a:avLst/>
          </a:prstGeom>
          <a:solidFill>
            <a:srgbClr val="A6A6A6"/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spc="-100" dirty="0">
                <a:latin typeface="Cambria" panose="02040503050406030204" pitchFamily="18" charset="0"/>
                <a:ea typeface="맑은 고딕" pitchFamily="50" charset="-127"/>
              </a:rPr>
              <a:t>Guest OS </a:t>
            </a:r>
            <a:r>
              <a:rPr lang="en-US" altLang="ko-KR" sz="1200" spc="-100" dirty="0" smtClean="0">
                <a:latin typeface="Cambria" panose="02040503050406030204" pitchFamily="18" charset="0"/>
                <a:ea typeface="맑은 고딕" pitchFamily="50" charset="-127"/>
              </a:rPr>
              <a:t>#2</a:t>
            </a:r>
            <a:endParaRPr lang="ko-KR" altLang="en-US" sz="1200" spc="-1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4" name="AutoShape 290"/>
          <p:cNvSpPr>
            <a:spLocks noChangeArrowheads="1"/>
          </p:cNvSpPr>
          <p:nvPr/>
        </p:nvSpPr>
        <p:spPr bwMode="gray">
          <a:xfrm>
            <a:off x="8338820" y="2686509"/>
            <a:ext cx="741680" cy="951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>
              <a:lnSpc>
                <a:spcPct val="90000"/>
              </a:lnSpc>
            </a:pPr>
            <a:r>
              <a:rPr lang="en-US" altLang="ko-KR" sz="1200" spc="-100" dirty="0" smtClean="0">
                <a:latin typeface="Cambria" panose="02040503050406030204" pitchFamily="18" charset="0"/>
                <a:ea typeface="맑은 고딕" pitchFamily="50" charset="-127"/>
              </a:rPr>
              <a:t>SW #2</a:t>
            </a:r>
            <a:endParaRPr lang="ko-KR" altLang="en-US" sz="1200" spc="-100" baseline="30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5" name="덧셈 기호 114"/>
          <p:cNvSpPr/>
          <p:nvPr/>
        </p:nvSpPr>
        <p:spPr>
          <a:xfrm rot="18862630">
            <a:off x="7252579" y="2951603"/>
            <a:ext cx="1220506" cy="1287001"/>
          </a:xfrm>
          <a:prstGeom prst="mathPlus">
            <a:avLst>
              <a:gd name="adj1" fmla="val 7254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1665" y="2362200"/>
            <a:ext cx="55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폐기</a:t>
            </a:r>
            <a:endParaRPr lang="ko-KR" altLang="en-US" sz="1200"/>
          </a:p>
        </p:txBody>
      </p:sp>
      <p:sp>
        <p:nvSpPr>
          <p:cNvPr id="123" name="TextBox 122"/>
          <p:cNvSpPr txBox="1"/>
          <p:nvPr/>
        </p:nvSpPr>
        <p:spPr>
          <a:xfrm>
            <a:off x="8431492" y="2357699"/>
            <a:ext cx="55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신규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118565" y="2383493"/>
            <a:ext cx="97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불용자원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16496" y="1700806"/>
            <a:ext cx="4608512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기존 방식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18734" y="2090082"/>
            <a:ext cx="4179972" cy="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442198" y="1586176"/>
            <a:ext cx="4119315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1695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313040" y="2090082"/>
            <a:ext cx="4246473" cy="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453919" y="1700957"/>
            <a:ext cx="4105594" cy="5039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lnSpc>
                <a:spcPct val="140000"/>
              </a:lnSpc>
              <a:spcBef>
                <a:spcPts val="600"/>
              </a:spcBef>
            </a:pP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Cloud</a:t>
            </a:r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Times New Roman" pitchFamily="18" charset="0"/>
              </a:rPr>
              <a:t> 전환</a:t>
            </a:r>
            <a:endParaRPr lang="en-US" altLang="ko-KR" sz="1600" dirty="0">
              <a:solidFill>
                <a:prstClr val="black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65409" y="2663654"/>
            <a:ext cx="6474974" cy="555375"/>
            <a:chOff x="1555845" y="397228"/>
            <a:chExt cx="4940489" cy="555375"/>
          </a:xfrm>
        </p:grpSpPr>
        <p:sp>
          <p:nvSpPr>
            <p:cNvPr id="3" name="Rectangle 709"/>
            <p:cNvSpPr>
              <a:spLocks noChangeArrowheads="1"/>
            </p:cNvSpPr>
            <p:nvPr/>
          </p:nvSpPr>
          <p:spPr bwMode="auto">
            <a:xfrm>
              <a:off x="1555845" y="397228"/>
              <a:ext cx="4940489" cy="448934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lIns="144000"/>
            <a:lstStyle>
              <a:lvl1pPr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ko-KR" sz="2400" b="1" dirty="0" smtClean="0">
                  <a:solidFill>
                    <a:prstClr val="black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End of Document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007264" y="952603"/>
              <a:ext cx="432048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0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Large VMs 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230242"/>
            <a:ext cx="45005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1198332"/>
            <a:ext cx="4594860" cy="25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1" y="3965058"/>
            <a:ext cx="4526280" cy="253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796" y="3975691"/>
            <a:ext cx="4466273" cy="25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9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</a:t>
            </a:r>
            <a:r>
              <a:rPr lang="en-US" altLang="ko-KR" sz="1600" b="1" dirty="0" err="1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XLarge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VMs 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4" y="965764"/>
            <a:ext cx="498919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5"/>
          <a:stretch/>
        </p:blipFill>
        <p:spPr bwMode="auto">
          <a:xfrm>
            <a:off x="4978371" y="965764"/>
            <a:ext cx="475962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742849"/>
            <a:ext cx="5109210" cy="284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"/>
          <a:stretch/>
        </p:blipFill>
        <p:spPr bwMode="auto">
          <a:xfrm>
            <a:off x="4999637" y="3781425"/>
            <a:ext cx="4734913" cy="276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6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2XLarge VMs 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06" y="3729367"/>
            <a:ext cx="500634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2" y="3716343"/>
            <a:ext cx="4980623" cy="282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57" y="919647"/>
            <a:ext cx="4980623" cy="282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6" y="953938"/>
            <a:ext cx="5049203" cy="275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0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small VMs 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" y="1656315"/>
            <a:ext cx="50101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70" y="1608689"/>
            <a:ext cx="50577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" y="4495943"/>
            <a:ext cx="50006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91" y="4467367"/>
            <a:ext cx="50196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1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medium VMs 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17" y="1666326"/>
            <a:ext cx="4929188" cy="228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1639090"/>
            <a:ext cx="4929188" cy="23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17" y="4472447"/>
            <a:ext cx="4946333" cy="23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05" y="4483464"/>
            <a:ext cx="4937760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600" y="144000"/>
            <a:ext cx="9500400" cy="284400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[Backup] 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large VMs 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on Linux</a:t>
            </a:r>
            <a:endParaRPr lang="ko-KR" altLang="en-US" sz="16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344488" y="517176"/>
            <a:ext cx="9289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ㄴㅇㄹ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" y="1823071"/>
            <a:ext cx="4457700" cy="204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24" y="1801037"/>
            <a:ext cx="444055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" y="4632251"/>
            <a:ext cx="4457700" cy="21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93" y="4629767"/>
            <a:ext cx="4491990" cy="21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9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42276</TotalTime>
  <Words>2400</Words>
  <Application>Microsoft Office PowerPoint</Application>
  <PresentationFormat>A4 용지(210x297mm)</PresentationFormat>
  <Paragraphs>729</Paragraphs>
  <Slides>31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1452</cp:revision>
  <cp:lastPrinted>2015-06-09T09:18:29Z</cp:lastPrinted>
  <dcterms:created xsi:type="dcterms:W3CDTF">2015-01-19T02:39:36Z</dcterms:created>
  <dcterms:modified xsi:type="dcterms:W3CDTF">2015-06-26T13:12:13Z</dcterms:modified>
</cp:coreProperties>
</file>