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154" r:id="rId4"/>
    <p:sldId id="2214" r:id="rId5"/>
    <p:sldId id="2224" r:id="rId6"/>
    <p:sldId id="2178" r:id="rId7"/>
    <p:sldId id="2177" r:id="rId8"/>
    <p:sldId id="2223" r:id="rId9"/>
    <p:sldId id="2225" r:id="rId10"/>
    <p:sldId id="2226" r:id="rId11"/>
    <p:sldId id="2218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6600"/>
    <a:srgbClr val="FFFFFF"/>
    <a:srgbClr val="CC9900"/>
    <a:srgbClr val="FF99CC"/>
    <a:srgbClr val="FF99FF"/>
    <a:srgbClr val="99CC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3506" autoAdjust="0"/>
  </p:normalViewPr>
  <p:slideViewPr>
    <p:cSldViewPr snapToObjects="1">
      <p:cViewPr>
        <p:scale>
          <a:sx n="82" d="100"/>
          <a:sy n="82" d="100"/>
        </p:scale>
        <p:origin x="-1446" y="-210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5925" y="166688"/>
            <a:ext cx="6610350" cy="669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netruck.co.kr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Netruck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화물정보망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2015. 4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12493" y="4179780"/>
            <a:ext cx="395124" cy="3939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139334" y="4300594"/>
            <a:ext cx="2494232" cy="12698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617498" y="4287502"/>
            <a:ext cx="1896127" cy="12698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148" idx="2"/>
          </p:cNvCxnSpPr>
          <p:nvPr/>
        </p:nvCxnSpPr>
        <p:spPr>
          <a:xfrm rot="5400000" flipH="1" flipV="1">
            <a:off x="3210458" y="4406780"/>
            <a:ext cx="510324" cy="73134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99" idx="0"/>
            <a:endCxn id="150" idx="2"/>
          </p:cNvCxnSpPr>
          <p:nvPr/>
        </p:nvCxnSpPr>
        <p:spPr>
          <a:xfrm flipV="1">
            <a:off x="5558467" y="4506717"/>
            <a:ext cx="497056" cy="53034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99" idx="0"/>
            <a:endCxn id="149" idx="2"/>
          </p:cNvCxnSpPr>
          <p:nvPr/>
        </p:nvCxnSpPr>
        <p:spPr>
          <a:xfrm flipV="1">
            <a:off x="5558467" y="4437791"/>
            <a:ext cx="257768" cy="59927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147" idx="2"/>
          </p:cNvCxnSpPr>
          <p:nvPr/>
        </p:nvCxnSpPr>
        <p:spPr>
          <a:xfrm rot="5400000" flipH="1" flipV="1">
            <a:off x="3070133" y="4467188"/>
            <a:ext cx="590241" cy="53061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147" idx="3"/>
          </p:cNvCxnSpPr>
          <p:nvPr/>
        </p:nvCxnSpPr>
        <p:spPr>
          <a:xfrm flipH="1">
            <a:off x="3864541" y="4404447"/>
            <a:ext cx="747952" cy="31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02" y="4261242"/>
            <a:ext cx="167045" cy="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224"/>
          <p:cNvSpPr txBox="1">
            <a:spLocks noChangeArrowheads="1"/>
          </p:cNvSpPr>
          <p:nvPr/>
        </p:nvSpPr>
        <p:spPr bwMode="auto">
          <a:xfrm>
            <a:off x="2929449" y="4061546"/>
            <a:ext cx="11393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 smtClean="0"/>
              <a:t>[Server Zone]</a:t>
            </a:r>
            <a:endParaRPr lang="ko-KR" altLang="en-US" sz="800" b="1" dirty="0"/>
          </a:p>
        </p:txBody>
      </p:sp>
      <p:sp>
        <p:nvSpPr>
          <p:cNvPr id="98" name="TextBox 224"/>
          <p:cNvSpPr txBox="1">
            <a:spLocks noChangeArrowheads="1"/>
          </p:cNvSpPr>
          <p:nvPr/>
        </p:nvSpPr>
        <p:spPr bwMode="auto">
          <a:xfrm>
            <a:off x="5857858" y="4072058"/>
            <a:ext cx="995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 smtClean="0"/>
              <a:t>[DMZ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55576" y="5037061"/>
            <a:ext cx="405782" cy="27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0" name="직선 연결선 99"/>
          <p:cNvCxnSpPr>
            <a:stCxn id="102" idx="0"/>
            <a:endCxn id="150" idx="2"/>
          </p:cNvCxnSpPr>
          <p:nvPr/>
        </p:nvCxnSpPr>
        <p:spPr>
          <a:xfrm flipH="1" flipV="1">
            <a:off x="6055523" y="4506717"/>
            <a:ext cx="223024" cy="53034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02" idx="0"/>
            <a:endCxn id="149" idx="2"/>
          </p:cNvCxnSpPr>
          <p:nvPr/>
        </p:nvCxnSpPr>
        <p:spPr>
          <a:xfrm flipH="1" flipV="1">
            <a:off x="5816235" y="4437791"/>
            <a:ext cx="462312" cy="59927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75656" y="5037061"/>
            <a:ext cx="405782" cy="27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15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57722" y="5026100"/>
            <a:ext cx="407459" cy="27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4" name="직선 연결선 103"/>
          <p:cNvCxnSpPr>
            <a:stCxn id="103" idx="0"/>
            <a:endCxn id="147" idx="0"/>
          </p:cNvCxnSpPr>
          <p:nvPr/>
        </p:nvCxnSpPr>
        <p:spPr>
          <a:xfrm flipH="1" flipV="1">
            <a:off x="3630674" y="4377328"/>
            <a:ext cx="430778" cy="6487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103" idx="0"/>
            <a:endCxn id="148" idx="2"/>
          </p:cNvCxnSpPr>
          <p:nvPr/>
        </p:nvCxnSpPr>
        <p:spPr>
          <a:xfrm flipH="1" flipV="1">
            <a:off x="3830167" y="4517557"/>
            <a:ext cx="231285" cy="50854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5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22808" y="5004632"/>
            <a:ext cx="407459" cy="27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69470" y="5046235"/>
            <a:ext cx="405782" cy="27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직선 연결선 107"/>
          <p:cNvCxnSpPr>
            <a:stCxn id="107" idx="0"/>
            <a:endCxn id="150" idx="2"/>
          </p:cNvCxnSpPr>
          <p:nvPr/>
        </p:nvCxnSpPr>
        <p:spPr>
          <a:xfrm flipH="1" flipV="1">
            <a:off x="6055523" y="4506717"/>
            <a:ext cx="916838" cy="5395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7" idx="0"/>
            <a:endCxn id="149" idx="2"/>
          </p:cNvCxnSpPr>
          <p:nvPr/>
        </p:nvCxnSpPr>
        <p:spPr>
          <a:xfrm flipH="1" flipV="1">
            <a:off x="5816235" y="4437791"/>
            <a:ext cx="1156126" cy="60844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224"/>
          <p:cNvSpPr txBox="1">
            <a:spLocks noChangeArrowheads="1"/>
          </p:cNvSpPr>
          <p:nvPr/>
        </p:nvSpPr>
        <p:spPr bwMode="auto">
          <a:xfrm>
            <a:off x="4576565" y="2581807"/>
            <a:ext cx="1125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Switch</a:t>
            </a:r>
            <a:endParaRPr lang="ko-KR" altLang="en-US" sz="8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590823" y="5304979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(DB</a:t>
            </a:r>
            <a:r>
              <a:rPr lang="ko-KR" altLang="en-US" sz="800" b="1" dirty="0" smtClean="0"/>
              <a:t>서버</a:t>
            </a:r>
            <a:r>
              <a:rPr lang="en-US" altLang="ko-KR" sz="800" b="1" dirty="0" smtClean="0"/>
              <a:t>, NT)</a:t>
            </a:r>
            <a:endParaRPr lang="ko-KR" altLang="en-US" sz="8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615263" y="5304979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(SMS</a:t>
            </a:r>
            <a:r>
              <a:rPr lang="ko-KR" altLang="en-US" sz="800" b="1" dirty="0" smtClean="0"/>
              <a:t>서버</a:t>
            </a:r>
            <a:r>
              <a:rPr lang="en-US" altLang="ko-KR" sz="800" b="1" dirty="0" smtClean="0"/>
              <a:t>, NT)</a:t>
            </a:r>
            <a:endParaRPr lang="ko-KR" alt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114044" y="5306499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(WEB</a:t>
            </a:r>
            <a:r>
              <a:rPr lang="ko-KR" altLang="en-US" sz="800" b="1" dirty="0" smtClean="0"/>
              <a:t>서버</a:t>
            </a:r>
            <a:r>
              <a:rPr lang="en-US" altLang="ko-KR" sz="800" b="1" dirty="0" smtClean="0"/>
              <a:t>, NT)</a:t>
            </a:r>
            <a:endParaRPr lang="ko-KR" altLang="en-US" sz="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921702" y="530497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(IF</a:t>
            </a:r>
            <a:r>
              <a:rPr lang="ko-KR" altLang="en-US" sz="800" b="1" dirty="0" smtClean="0"/>
              <a:t>서버</a:t>
            </a:r>
            <a:r>
              <a:rPr lang="en-US" altLang="ko-KR" sz="800" b="1" dirty="0" smtClean="0"/>
              <a:t>, NT)</a:t>
            </a:r>
            <a:endParaRPr lang="ko-KR" altLang="en-US" sz="8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639024" y="5304979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모바일서버</a:t>
            </a:r>
            <a:r>
              <a:rPr lang="en-US" altLang="ko-KR" sz="800" b="1" dirty="0" smtClean="0"/>
              <a:t>, NT)</a:t>
            </a:r>
            <a:endParaRPr lang="ko-KR" altLang="en-US" sz="800" b="1" dirty="0"/>
          </a:p>
        </p:txBody>
      </p:sp>
      <p:sp>
        <p:nvSpPr>
          <p:cNvPr id="116" name="TextBox 224"/>
          <p:cNvSpPr txBox="1">
            <a:spLocks noChangeArrowheads="1"/>
          </p:cNvSpPr>
          <p:nvPr/>
        </p:nvSpPr>
        <p:spPr bwMode="auto">
          <a:xfrm>
            <a:off x="4345690" y="4573766"/>
            <a:ext cx="995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 smtClean="0"/>
              <a:t>Firewall</a:t>
            </a:r>
            <a:endParaRPr lang="ko-KR" altLang="en-US" sz="800" b="1" dirty="0"/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10" y="4333250"/>
            <a:ext cx="167045" cy="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직선 연결선 117"/>
          <p:cNvCxnSpPr/>
          <p:nvPr/>
        </p:nvCxnSpPr>
        <p:spPr>
          <a:xfrm flipH="1">
            <a:off x="5021570" y="4405258"/>
            <a:ext cx="576000" cy="31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>
            <a:off x="4077976" y="4437104"/>
            <a:ext cx="522515" cy="4898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50" idx="1"/>
          </p:cNvCxnSpPr>
          <p:nvPr/>
        </p:nvCxnSpPr>
        <p:spPr>
          <a:xfrm flipH="1" flipV="1">
            <a:off x="5025033" y="4428939"/>
            <a:ext cx="796106" cy="471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2450562" y="3252328"/>
            <a:ext cx="5351512" cy="3023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224"/>
          <p:cNvSpPr txBox="1">
            <a:spLocks noChangeArrowheads="1"/>
          </p:cNvSpPr>
          <p:nvPr/>
        </p:nvSpPr>
        <p:spPr bwMode="auto">
          <a:xfrm>
            <a:off x="2329466" y="3006107"/>
            <a:ext cx="2019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대덕센터</a:t>
            </a:r>
            <a:r>
              <a:rPr lang="en-US" altLang="ko-KR" sz="1000" b="1" dirty="0" smtClean="0"/>
              <a:t>, DDC]</a:t>
            </a:r>
            <a:endParaRPr lang="ko-KR" altLang="en-US" sz="1000" b="1" dirty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4822049" y="3684376"/>
            <a:ext cx="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10800000">
            <a:off x="5065810" y="3664560"/>
            <a:ext cx="20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4817090" y="2532248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450562" y="2139648"/>
            <a:ext cx="5351512" cy="6561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224"/>
          <p:cNvSpPr txBox="1">
            <a:spLocks noChangeArrowheads="1"/>
          </p:cNvSpPr>
          <p:nvPr/>
        </p:nvSpPr>
        <p:spPr bwMode="auto">
          <a:xfrm>
            <a:off x="2329466" y="1884176"/>
            <a:ext cx="2019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남산센터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128" name="구름 127"/>
          <p:cNvSpPr/>
          <p:nvPr/>
        </p:nvSpPr>
        <p:spPr>
          <a:xfrm>
            <a:off x="3926668" y="1955861"/>
            <a:ext cx="1800225" cy="360363"/>
          </a:xfrm>
          <a:prstGeom prst="clou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4823655" y="2316272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76" y="732048"/>
            <a:ext cx="659287" cy="6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6" y="692696"/>
            <a:ext cx="67627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74" y="840059"/>
            <a:ext cx="743734" cy="4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3" name="꺾인 연결선 128"/>
          <p:cNvCxnSpPr/>
          <p:nvPr/>
        </p:nvCxnSpPr>
        <p:spPr>
          <a:xfrm>
            <a:off x="3661598" y="1449491"/>
            <a:ext cx="1061561" cy="506370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205175" y="126876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화주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417698" y="126876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화물 </a:t>
            </a:r>
            <a:r>
              <a:rPr lang="ko-KR" altLang="en-US" sz="900" b="1" dirty="0" err="1" smtClean="0"/>
              <a:t>주선사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001874" y="1260596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[</a:t>
            </a:r>
            <a:r>
              <a:rPr lang="ko-KR" altLang="en-US" sz="900" b="1" dirty="0" smtClean="0"/>
              <a:t>화물차주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cxnSp>
        <p:nvCxnSpPr>
          <p:cNvPr id="137" name="꺾인 연결선 128"/>
          <p:cNvCxnSpPr/>
          <p:nvPr/>
        </p:nvCxnSpPr>
        <p:spPr>
          <a:xfrm>
            <a:off x="4831955" y="1460292"/>
            <a:ext cx="0" cy="504000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28"/>
          <p:cNvCxnSpPr>
            <a:stCxn id="136" idx="1"/>
          </p:cNvCxnSpPr>
          <p:nvPr/>
        </p:nvCxnSpPr>
        <p:spPr>
          <a:xfrm flipH="1">
            <a:off x="4959863" y="1376012"/>
            <a:ext cx="1042011" cy="577845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 bwMode="auto">
          <a:xfrm>
            <a:off x="3929482" y="1524136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ko-KR" altLang="en-US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통신사</a:t>
            </a:r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0" name="직사각형 139"/>
          <p:cNvSpPr/>
          <p:nvPr/>
        </p:nvSpPr>
        <p:spPr bwMode="auto">
          <a:xfrm>
            <a:off x="4103583" y="2203396"/>
            <a:ext cx="1463684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SK-Net </a:t>
            </a:r>
            <a:r>
              <a:rPr lang="ko-KR" altLang="en-US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관문</a:t>
            </a:r>
            <a:endParaRPr lang="en-US" altLang="ko-KR" sz="9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1" name="Picture 107" descr="3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3711" y="2532248"/>
            <a:ext cx="530134" cy="8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214"/>
          <p:cNvSpPr txBox="1">
            <a:spLocks noChangeArrowheads="1"/>
          </p:cNvSpPr>
          <p:nvPr/>
        </p:nvSpPr>
        <p:spPr bwMode="auto">
          <a:xfrm>
            <a:off x="2365706" y="5573714"/>
            <a:ext cx="133191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 smtClean="0"/>
              <a:t>2.4Ghz </a:t>
            </a:r>
            <a:r>
              <a:rPr lang="en-US" altLang="ko-KR" sz="700" dirty="0"/>
              <a:t>6Core * 2CPU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Memory : </a:t>
            </a:r>
            <a:r>
              <a:rPr lang="en-US" altLang="ko-KR" sz="700" dirty="0" smtClean="0"/>
              <a:t>24GB </a:t>
            </a:r>
            <a:endParaRPr lang="en-US" altLang="ko-KR" sz="7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Usable Disk: 1.2TB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Win 2003 R2 Ent 64bit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MS SQL 2005 Ent</a:t>
            </a:r>
          </a:p>
        </p:txBody>
      </p:sp>
      <p:sp>
        <p:nvSpPr>
          <p:cNvPr id="143" name="TextBox 215"/>
          <p:cNvSpPr txBox="1">
            <a:spLocks noChangeArrowheads="1"/>
          </p:cNvSpPr>
          <p:nvPr/>
        </p:nvSpPr>
        <p:spPr bwMode="auto">
          <a:xfrm>
            <a:off x="3257406" y="5587206"/>
            <a:ext cx="1619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 smtClean="0"/>
              <a:t>3.0Ghz </a:t>
            </a:r>
            <a:r>
              <a:rPr lang="en-US" altLang="ko-KR" sz="700" dirty="0"/>
              <a:t>4Core * 2CPU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Memory : 4GB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Usable Disk : 146GB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Win 2003 R2 </a:t>
            </a:r>
            <a:r>
              <a:rPr lang="en-US" altLang="ko-KR" sz="700" dirty="0" err="1"/>
              <a:t>Std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32bit</a:t>
            </a:r>
            <a:endParaRPr lang="en-US" altLang="ko-KR" sz="700" b="1" dirty="0"/>
          </a:p>
        </p:txBody>
      </p:sp>
      <p:sp>
        <p:nvSpPr>
          <p:cNvPr id="144" name="TextBox 215"/>
          <p:cNvSpPr txBox="1">
            <a:spLocks noChangeArrowheads="1"/>
          </p:cNvSpPr>
          <p:nvPr/>
        </p:nvSpPr>
        <p:spPr bwMode="auto">
          <a:xfrm>
            <a:off x="4447418" y="5593902"/>
            <a:ext cx="1619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 smtClean="0"/>
              <a:t>3.0Ghz </a:t>
            </a:r>
            <a:r>
              <a:rPr lang="en-US" altLang="ko-KR" sz="700" dirty="0"/>
              <a:t>4Core * 2CPU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Memory : 8GB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Usable Disk : 146GB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Win 2003 R2 Ent </a:t>
            </a:r>
            <a:r>
              <a:rPr lang="en-US" altLang="ko-KR" sz="700" dirty="0" smtClean="0"/>
              <a:t>32bit</a:t>
            </a:r>
            <a:endParaRPr lang="en-US" altLang="ko-KR" sz="700" dirty="0"/>
          </a:p>
        </p:txBody>
      </p:sp>
      <p:sp>
        <p:nvSpPr>
          <p:cNvPr id="145" name="TextBox 215"/>
          <p:cNvSpPr txBox="1">
            <a:spLocks noChangeArrowheads="1"/>
          </p:cNvSpPr>
          <p:nvPr/>
        </p:nvSpPr>
        <p:spPr bwMode="auto">
          <a:xfrm>
            <a:off x="5492464" y="5585738"/>
            <a:ext cx="1619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 smtClean="0"/>
              <a:t>2.6Ghz </a:t>
            </a:r>
            <a:r>
              <a:rPr lang="en-US" altLang="ko-KR" sz="700" dirty="0"/>
              <a:t>4Core * 2CPU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Memory : 4GB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Usable Disk : </a:t>
            </a:r>
            <a:r>
              <a:rPr lang="en-US" altLang="ko-KR" sz="700" dirty="0" smtClean="0"/>
              <a:t>300GB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 smtClean="0"/>
              <a:t>Win </a:t>
            </a:r>
            <a:r>
              <a:rPr lang="en-US" altLang="ko-KR" sz="700" dirty="0"/>
              <a:t>2003 R2 </a:t>
            </a:r>
            <a:r>
              <a:rPr lang="en-US" altLang="ko-KR" sz="700" dirty="0" err="1"/>
              <a:t>Std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32bit</a:t>
            </a:r>
            <a:endParaRPr lang="en-US" altLang="ko-KR" sz="700" dirty="0"/>
          </a:p>
        </p:txBody>
      </p:sp>
      <p:sp>
        <p:nvSpPr>
          <p:cNvPr id="146" name="TextBox 214"/>
          <p:cNvSpPr txBox="1">
            <a:spLocks noChangeArrowheads="1"/>
          </p:cNvSpPr>
          <p:nvPr/>
        </p:nvSpPr>
        <p:spPr bwMode="auto">
          <a:xfrm>
            <a:off x="6647010" y="5585738"/>
            <a:ext cx="1330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 smtClean="0"/>
              <a:t>2.4Ghz </a:t>
            </a:r>
            <a:r>
              <a:rPr lang="en-US" altLang="ko-KR" sz="700" dirty="0"/>
              <a:t>4Core * 2CPU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Memory : 8GB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Usable Disk: 146GB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dirty="0"/>
              <a:t>Win 2008 R2 Ent 64bit</a:t>
            </a:r>
            <a:endParaRPr lang="en-US" altLang="ko-KR" sz="700" b="1" dirty="0"/>
          </a:p>
        </p:txBody>
      </p:sp>
      <p:pic>
        <p:nvPicPr>
          <p:cNvPr id="147" name="Picture 107" descr="3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6807" y="4377328"/>
            <a:ext cx="467734" cy="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" name="Picture 107" descr="3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95783" y="4456254"/>
            <a:ext cx="468767" cy="6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" name="Picture 107" descr="3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82368" y="4377328"/>
            <a:ext cx="467734" cy="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" name="Picture 107" descr="3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21139" y="4445414"/>
            <a:ext cx="468767" cy="6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직사각형 150"/>
          <p:cNvSpPr/>
          <p:nvPr/>
        </p:nvSpPr>
        <p:spPr bwMode="auto">
          <a:xfrm>
            <a:off x="4246881" y="2964296"/>
            <a:ext cx="674873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SK-Net</a:t>
            </a:r>
          </a:p>
        </p:txBody>
      </p:sp>
      <p:sp>
        <p:nvSpPr>
          <p:cNvPr id="152" name="TextBox 224"/>
          <p:cNvSpPr txBox="1">
            <a:spLocks noChangeArrowheads="1"/>
          </p:cNvSpPr>
          <p:nvPr/>
        </p:nvSpPr>
        <p:spPr bwMode="auto">
          <a:xfrm>
            <a:off x="4578042" y="3684500"/>
            <a:ext cx="1125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Switch</a:t>
            </a:r>
            <a:endParaRPr lang="ko-KR" altLang="en-US" sz="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569826" y="3437216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 대덕센터 </a:t>
            </a:r>
            <a:r>
              <a:rPr lang="ko-KR" altLang="en-US" sz="900" b="1" dirty="0" err="1" smtClean="0"/>
              <a:t>우회망</a:t>
            </a:r>
            <a:endParaRPr lang="ko-KR" altLang="en-US" sz="900" b="1" dirty="0"/>
          </a:p>
        </p:txBody>
      </p:sp>
      <p:pic>
        <p:nvPicPr>
          <p:cNvPr id="154" name="Picture 107" descr="3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1714" y="3628696"/>
            <a:ext cx="530134" cy="8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구름 154"/>
          <p:cNvSpPr/>
          <p:nvPr/>
        </p:nvSpPr>
        <p:spPr>
          <a:xfrm>
            <a:off x="6880707" y="3474497"/>
            <a:ext cx="1017588" cy="409575"/>
          </a:xfrm>
          <a:prstGeom prst="clou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Internet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380142" y="242315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93606" y="4722614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543847" y="4740004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50537" y="4742463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759257" y="4740004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975229" y="4742463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371904" y="339063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9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07129"/>
              </p:ext>
            </p:extLst>
          </p:nvPr>
        </p:nvGraphicFramePr>
        <p:xfrm>
          <a:off x="272480" y="1340768"/>
          <a:ext cx="9413849" cy="453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14"/>
                <a:gridCol w="625686"/>
                <a:gridCol w="1709117"/>
                <a:gridCol w="678784"/>
                <a:gridCol w="689368"/>
                <a:gridCol w="648072"/>
                <a:gridCol w="811287"/>
                <a:gridCol w="720080"/>
                <a:gridCol w="2141041"/>
              </a:tblGrid>
              <a:tr h="2901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04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주선사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화물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차량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내부사용자 없음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56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화물 의뢰</a:t>
                      </a:r>
                      <a:r>
                        <a:rPr lang="en-US" altLang="ko-KR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배차 불가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SK-Net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인터넷 관문 장애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대덕센터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활용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대덕센터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우회망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활용시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서비스 가능 대상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주선사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화물차량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21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화물 의뢰</a:t>
                      </a:r>
                      <a:r>
                        <a:rPr lang="en-US" altLang="ko-KR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배차 불가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DB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발송불가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화물 의뢰</a:t>
                      </a:r>
                      <a:r>
                        <a:rPr lang="en-US" altLang="ko-KR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noProof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배차 불가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카드발급 및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ERS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모바일을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통한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배차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모바일서버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879612" y="2803417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05072" y="4077072"/>
            <a:ext cx="40748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05072" y="4509120"/>
            <a:ext cx="40748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05072" y="3645024"/>
            <a:ext cx="40748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05072" y="5013176"/>
            <a:ext cx="40748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2-4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05072" y="5487035"/>
            <a:ext cx="40748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82571" y="246269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31808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2015/03/13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58139"/>
            <a:ext cx="1046162" cy="5986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7" name="TextBox 547"/>
          <p:cNvSpPr txBox="1">
            <a:spLocks noChangeArrowheads="1"/>
          </p:cNvSpPr>
          <p:nvPr/>
        </p:nvSpPr>
        <p:spPr bwMode="auto">
          <a:xfrm>
            <a:off x="1438008" y="932176"/>
            <a:ext cx="82675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화물 운송 주선사업자용 화물정보망 시스템</a:t>
            </a: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전국의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주선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운송사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차량을 회원으로 모집하고 화물정보망을 통해 화물 및 차량을 제공하는 시스템</a:t>
            </a:r>
          </a:p>
        </p:txBody>
      </p:sp>
      <p:sp>
        <p:nvSpPr>
          <p:cNvPr id="145" name="직사각형 144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9578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627099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Product Fault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장애 대응력 강화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61286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 항목 지속 확대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0" y="4549949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핵심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대한 적기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대응 및 장애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Zero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kumimoji="0" lang="en-US" altLang="ko-KR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Test Coverage </a:t>
            </a: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</a:t>
            </a:r>
            <a:r>
              <a:rPr kumimoji="0" lang="ko-KR" altLang="en-US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</a:t>
            </a:r>
            <a:endParaRPr kumimoji="0" lang="en-US" altLang="ko-KR" sz="1100" b="0" i="0" u="sng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676429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장애 민감도 높은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B2C/</a:t>
            </a: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무중단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서비스로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kumimoji="0" lang="en-US" altLang="ko-KR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Transaction </a:t>
            </a: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 강화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24X365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無 중단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실시간 배차로 시스템 속도에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민감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5194632"/>
            <a:ext cx="288032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신속한 장애 대응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원격 대응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VDI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환경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1040994" y="4254719"/>
            <a:ext cx="4511991" cy="212088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040994" y="3536068"/>
            <a:ext cx="4511991" cy="75655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040994" y="2438367"/>
            <a:ext cx="4511991" cy="109444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86237" y="2029876"/>
            <a:ext cx="5166748" cy="30786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내트럭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시스템 구성 요소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021486" y="5391844"/>
            <a:ext cx="563536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화물배차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496616" y="5391846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화물의뢰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764272" y="4579196"/>
            <a:ext cx="687245" cy="43749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연계</a:t>
            </a:r>
            <a:endParaRPr kumimoji="0" lang="en-US" altLang="ko-KR" sz="8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1352600" y="4579196"/>
            <a:ext cx="3236741" cy="44180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통신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꺾인 연결선 97"/>
          <p:cNvCxnSpPr/>
          <p:nvPr/>
        </p:nvCxnSpPr>
        <p:spPr bwMode="auto">
          <a:xfrm rot="5400000">
            <a:off x="1680675" y="5211351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99" name="직사각형 98"/>
          <p:cNvSpPr/>
          <p:nvPr/>
        </p:nvSpPr>
        <p:spPr bwMode="auto">
          <a:xfrm>
            <a:off x="2383067" y="2498734"/>
            <a:ext cx="1030818" cy="386413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화물차량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1168540" y="2498732"/>
            <a:ext cx="976148" cy="386416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화물주선사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직선 화살표 연결선 100"/>
          <p:cNvCxnSpPr>
            <a:stCxn id="100" idx="2"/>
          </p:cNvCxnSpPr>
          <p:nvPr/>
        </p:nvCxnSpPr>
        <p:spPr>
          <a:xfrm>
            <a:off x="1656614" y="2885147"/>
            <a:ext cx="0" cy="169404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2" name="직사각형 101"/>
          <p:cNvSpPr/>
          <p:nvPr/>
        </p:nvSpPr>
        <p:spPr bwMode="auto">
          <a:xfrm>
            <a:off x="2331058" y="5391845"/>
            <a:ext cx="533710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r>
              <a:rPr kumimoji="0"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차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협의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꺾인 연결선 102"/>
          <p:cNvCxnSpPr/>
          <p:nvPr/>
        </p:nvCxnSpPr>
        <p:spPr bwMode="auto">
          <a:xfrm rot="16200000" flipH="1">
            <a:off x="2436011" y="5211351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4" name="꺾인 연결선 103"/>
          <p:cNvCxnSpPr/>
          <p:nvPr/>
        </p:nvCxnSpPr>
        <p:spPr bwMode="auto">
          <a:xfrm rot="16200000" flipH="1">
            <a:off x="3192103" y="5211351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5" name="직사각형 104"/>
          <p:cNvSpPr/>
          <p:nvPr/>
        </p:nvSpPr>
        <p:spPr bwMode="auto">
          <a:xfrm>
            <a:off x="4741067" y="2487316"/>
            <a:ext cx="737746" cy="40539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화주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화살표 연결선 105"/>
          <p:cNvCxnSpPr>
            <a:stCxn id="113" idx="2"/>
          </p:cNvCxnSpPr>
          <p:nvPr/>
        </p:nvCxnSpPr>
        <p:spPr>
          <a:xfrm flipH="1">
            <a:off x="4099883" y="2878206"/>
            <a:ext cx="7151" cy="1700989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7" name="직사각형 106"/>
          <p:cNvSpPr/>
          <p:nvPr/>
        </p:nvSpPr>
        <p:spPr bwMode="auto">
          <a:xfrm>
            <a:off x="3715461" y="5387998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정산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6949" y="2457393"/>
            <a:ext cx="575647" cy="1028661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76949" y="3571136"/>
            <a:ext cx="575647" cy="686434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네트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워크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76949" y="4354777"/>
            <a:ext cx="575647" cy="1995162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럭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624727" y="2504085"/>
            <a:ext cx="964614" cy="37412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화살표 연결선 114"/>
          <p:cNvCxnSpPr>
            <a:stCxn id="105" idx="2"/>
            <a:endCxn id="95" idx="0"/>
          </p:cNvCxnSpPr>
          <p:nvPr/>
        </p:nvCxnSpPr>
        <p:spPr>
          <a:xfrm flipH="1">
            <a:off x="5107895" y="2892707"/>
            <a:ext cx="2045" cy="1686489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6" name="직선 화살표 연결선 115"/>
          <p:cNvCxnSpPr>
            <a:stCxn id="99" idx="2"/>
          </p:cNvCxnSpPr>
          <p:nvPr/>
        </p:nvCxnSpPr>
        <p:spPr>
          <a:xfrm>
            <a:off x="2898476" y="2885147"/>
            <a:ext cx="0" cy="169404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7" name="직사각형 116"/>
          <p:cNvSpPr/>
          <p:nvPr/>
        </p:nvSpPr>
        <p:spPr bwMode="auto">
          <a:xfrm>
            <a:off x="1168540" y="3727670"/>
            <a:ext cx="4278407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꺾인 연결선 119"/>
          <p:cNvCxnSpPr>
            <a:stCxn id="94" idx="3"/>
            <a:endCxn id="102" idx="1"/>
          </p:cNvCxnSpPr>
          <p:nvPr/>
        </p:nvCxnSpPr>
        <p:spPr bwMode="auto">
          <a:xfrm flipV="1">
            <a:off x="2183861" y="5546476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1" name="꺾인 연결선 120"/>
          <p:cNvCxnSpPr/>
          <p:nvPr/>
        </p:nvCxnSpPr>
        <p:spPr bwMode="auto">
          <a:xfrm flipV="1">
            <a:off x="2864768" y="5558928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3" name="꺾인 연결선 122"/>
          <p:cNvCxnSpPr/>
          <p:nvPr/>
        </p:nvCxnSpPr>
        <p:spPr>
          <a:xfrm rot="5400000">
            <a:off x="3882362" y="5215126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triangle" w="med" len="med"/>
            <a:tailEnd type="triangle"/>
          </a:ln>
        </p:spPr>
      </p:cxnSp>
      <p:cxnSp>
        <p:nvCxnSpPr>
          <p:cNvPr id="125" name="꺾인 연결선 124"/>
          <p:cNvCxnSpPr/>
          <p:nvPr/>
        </p:nvCxnSpPr>
        <p:spPr bwMode="auto">
          <a:xfrm flipV="1">
            <a:off x="3577572" y="5538957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35766"/>
              </p:ext>
            </p:extLst>
          </p:nvPr>
        </p:nvGraphicFramePr>
        <p:xfrm>
          <a:off x="5385050" y="1143661"/>
          <a:ext cx="4104454" cy="5358979"/>
        </p:xfrm>
        <a:graphic>
          <a:graphicData uri="http://schemas.openxmlformats.org/drawingml/2006/table">
            <a:tbl>
              <a:tblPr firstRow="1" bandRow="1"/>
              <a:tblGrid>
                <a:gridCol w="880501"/>
                <a:gridCol w="3223953"/>
              </a:tblGrid>
              <a:tr h="616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화물의뢰</a:t>
                      </a:r>
                      <a:endParaRPr lang="en-US" altLang="ko-KR" sz="1000" b="1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화주가 요청한 화물을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앱과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Web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을 통해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화물차량에게 공유하는 서비스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화물배차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주선사와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화물차량간 화물협의를 거친 후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앱과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Web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을 통해 배차서비스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정산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차량이 가상계좌에 입금한 금액을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배차시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차감하는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서비스와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주선사가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주선비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입금하는 서비스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화물실적관리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주선사가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개월 단위로 화물거래내역을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국토부에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신고할 수 있도록 구축한 서비스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내트럭몰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화물차량에 필요한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쇼핌몰을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구축하여 구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매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및 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결제 가능한 서비스</a:t>
                      </a:r>
                      <a:endParaRPr lang="en-US" altLang="ko-KR" sz="1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3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6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7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8424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Netruck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화물정보망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’01.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’12.04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내트럭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교체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Tunning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‘10.01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고도화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ASP,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.Net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MS-SQL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내트럭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프랜즈사업팀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화물주선사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42049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서주형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070-7829-7501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프랜즈사업팀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김현진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070-7829-7506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프랜즈사업팀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704627" y="3508613"/>
            <a:ext cx="555431" cy="6549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64568" y="5103037"/>
            <a:ext cx="686148" cy="6150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22390" y="1338480"/>
            <a:ext cx="2142778" cy="282506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8505" y="1240935"/>
            <a:ext cx="1902270" cy="4796884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4321940" y="1356457"/>
            <a:ext cx="1406394" cy="23855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대덕센터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21940" y="4394590"/>
            <a:ext cx="2167742" cy="210859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301947" y="4441304"/>
            <a:ext cx="1151139" cy="17792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외부연동 시스템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6696" y="764704"/>
            <a:ext cx="1692000" cy="309252"/>
            <a:chOff x="525463" y="980728"/>
            <a:chExt cx="1620000" cy="309252"/>
          </a:xfrm>
        </p:grpSpPr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사용자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56872" y="764704"/>
            <a:ext cx="1044000" cy="309252"/>
            <a:chOff x="1021115" y="854063"/>
            <a:chExt cx="2395833" cy="309252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040188" y="854063"/>
              <a:ext cx="2313218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네트워크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20952" y="764704"/>
            <a:ext cx="1835249" cy="309252"/>
            <a:chOff x="525463" y="854063"/>
            <a:chExt cx="4211637" cy="309252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5463" y="1162050"/>
              <a:ext cx="4211637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60388" y="854063"/>
              <a:ext cx="4176712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서비스</a:t>
              </a:r>
            </a:p>
          </p:txBody>
        </p:sp>
      </p:grp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7365520" y="1072691"/>
            <a:ext cx="2268000" cy="0"/>
          </a:xfrm>
          <a:prstGeom prst="line">
            <a:avLst/>
          </a:prstGeom>
          <a:noFill/>
          <a:ln w="12700">
            <a:solidFill>
              <a:srgbClr val="56424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b="1" kern="0" dirty="0">
              <a:solidFill>
                <a:srgbClr val="1B11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632515" y="764704"/>
            <a:ext cx="1820030" cy="30925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00"/>
                </a:solidFill>
              </a:rPr>
              <a:t>순서도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497928" y="1725249"/>
            <a:ext cx="1827366" cy="85335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화물정보망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(WEB/Mobile) </a:t>
            </a:r>
            <a:b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주선사용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88504" y="2755810"/>
            <a:ext cx="1012005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화물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주선사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08497" y="3573016"/>
            <a:ext cx="1827366" cy="43691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SKP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NxMile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캐쉬백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5264" y="5163888"/>
            <a:ext cx="1827366" cy="43691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더존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SMS)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9" y="3518139"/>
            <a:ext cx="969233" cy="6568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직사각형 38"/>
          <p:cNvSpPr/>
          <p:nvPr/>
        </p:nvSpPr>
        <p:spPr bwMode="auto">
          <a:xfrm>
            <a:off x="498029" y="4394590"/>
            <a:ext cx="1465376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화물차량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pic>
        <p:nvPicPr>
          <p:cNvPr id="40" name="Picture 2" descr="P:\Users\03763\AppData\Local\Microsoft\Windows\Temporary Internet Files\Content.IE5\1NTYVEA6\MC900439836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05" y="3639227"/>
            <a:ext cx="423683" cy="4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497928" y="2708920"/>
            <a:ext cx="1827366" cy="71800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화물정보망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(Mobile) </a:t>
            </a: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차량용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10395" y="5644920"/>
            <a:ext cx="1827366" cy="36840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나이스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카드결제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12466" y="4681833"/>
            <a:ext cx="1827366" cy="43691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스피드메이트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ERS</a:t>
            </a:r>
          </a:p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긴급출동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305032" y="4941168"/>
            <a:ext cx="1524477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화물조회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운송 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 화물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 협의 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(to. </a:t>
            </a:r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주선사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2326866" y="3068960"/>
            <a:ext cx="1315913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화주로부터 받은  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화물 의뢰 등록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꺾인 연결선 51"/>
          <p:cNvCxnSpPr/>
          <p:nvPr/>
        </p:nvCxnSpPr>
        <p:spPr>
          <a:xfrm>
            <a:off x="6464738" y="3537136"/>
            <a:ext cx="41272" cy="432000"/>
          </a:xfrm>
          <a:prstGeom prst="bentConnector3">
            <a:avLst>
              <a:gd name="adj1" fmla="val 495634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>
            <a:off x="6465168" y="2924944"/>
            <a:ext cx="41272" cy="2052000"/>
          </a:xfrm>
          <a:prstGeom prst="bentConnector3">
            <a:avLst>
              <a:gd name="adj1" fmla="val 73301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>
            <a:off x="6465168" y="2385128"/>
            <a:ext cx="41272" cy="2988000"/>
          </a:xfrm>
          <a:prstGeom prst="bentConnector3">
            <a:avLst>
              <a:gd name="adj1" fmla="val 990173"/>
            </a:avLst>
          </a:prstGeom>
          <a:ln w="127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>
            <a:off x="6465168" y="2169926"/>
            <a:ext cx="41272" cy="3636000"/>
          </a:xfrm>
          <a:prstGeom prst="bentConnector3">
            <a:avLst>
              <a:gd name="adj1" fmla="val 1227554"/>
            </a:avLst>
          </a:prstGeom>
          <a:ln w="127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P:\Users\03763\AppData\Local\Microsoft\Windows\Temporary Internet Files\Content.IE5\1NTYVEA6\MC900439836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43" y="5205534"/>
            <a:ext cx="423683" cy="4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 bwMode="auto">
          <a:xfrm>
            <a:off x="560512" y="5624329"/>
            <a:ext cx="1953740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모바일앱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SmartPhone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/PDA)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488504" y="1221135"/>
            <a:ext cx="1556983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화주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981" y="1518811"/>
            <a:ext cx="13484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 </a:t>
            </a:r>
            <a:r>
              <a:rPr lang="ko-KR" altLang="en-US" sz="900" dirty="0" smtClean="0"/>
              <a:t>화물주로서 운송의뢰 </a:t>
            </a:r>
            <a:endParaRPr lang="ko-KR" altLang="en-US" sz="900" dirty="0"/>
          </a:p>
        </p:txBody>
      </p:sp>
      <p:cxnSp>
        <p:nvCxnSpPr>
          <p:cNvPr id="68" name="꺾인 연결선 67"/>
          <p:cNvCxnSpPr/>
          <p:nvPr/>
        </p:nvCxnSpPr>
        <p:spPr>
          <a:xfrm>
            <a:off x="2286001" y="2143455"/>
            <a:ext cx="1476000" cy="389653"/>
          </a:xfrm>
          <a:prstGeom prst="bentConnector3">
            <a:avLst>
              <a:gd name="adj1" fmla="val 90379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 bwMode="auto">
          <a:xfrm>
            <a:off x="2317341" y="1628800"/>
            <a:ext cx="1956525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화물 배송 의뢰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(web,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내트럭시스템</a:t>
            </a:r>
            <a:r>
              <a:rPr lang="ko-KR" altLang="en-US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사용보다는 </a:t>
            </a:r>
            <a: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전화로 </a:t>
            </a:r>
            <a:r>
              <a:rPr lang="ko-KR" altLang="en-US" sz="9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주선사에</a:t>
            </a:r>
            <a:r>
              <a:rPr lang="ko-KR" altLang="en-US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배송 의뢰함</a:t>
            </a:r>
            <a: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97200"/>
            <a:ext cx="1016548" cy="6649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직사각형 72"/>
          <p:cNvSpPr/>
          <p:nvPr/>
        </p:nvSpPr>
        <p:spPr bwMode="auto">
          <a:xfrm>
            <a:off x="848544" y="2367930"/>
            <a:ext cx="1287670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(www.netruck.co.kr)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2261" y="3050118"/>
            <a:ext cx="194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- </a:t>
            </a:r>
            <a:r>
              <a:rPr lang="ko-KR" altLang="en-US" sz="900" dirty="0" smtClean="0"/>
              <a:t>화물운송을 의뢰 받아 시스</a:t>
            </a:r>
            <a:r>
              <a:rPr lang="ko-KR" altLang="en-US" sz="900" dirty="0"/>
              <a:t>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등록하고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수수료 받음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 bwMode="auto">
          <a:xfrm>
            <a:off x="629089" y="4067547"/>
            <a:ext cx="1947647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www.netruck.co.kr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모바일앱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9882" y="4662661"/>
            <a:ext cx="194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내트럭에서</a:t>
            </a:r>
            <a:r>
              <a:rPr lang="ko-KR" altLang="en-US" sz="900" dirty="0" smtClean="0"/>
              <a:t> 화물을 </a:t>
            </a:r>
            <a:r>
              <a:rPr lang="ko-KR" altLang="en-US" sz="900" dirty="0" err="1" smtClean="0"/>
              <a:t>배차받고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운송함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운송비 받음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80" name="꺾인 연결선 79"/>
          <p:cNvCxnSpPr>
            <a:endCxn id="72" idx="3"/>
          </p:cNvCxnSpPr>
          <p:nvPr/>
        </p:nvCxnSpPr>
        <p:spPr>
          <a:xfrm rot="5400000" flipH="1" flipV="1">
            <a:off x="1802651" y="3315640"/>
            <a:ext cx="2628000" cy="1584000"/>
          </a:xfrm>
          <a:prstGeom prst="bentConnector3">
            <a:avLst>
              <a:gd name="adj1" fmla="val -221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 bwMode="auto">
          <a:xfrm>
            <a:off x="2317341" y="3429000"/>
            <a:ext cx="1315913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차주와 협의 후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785505" y="6084186"/>
            <a:ext cx="1114207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(SK-Net)   </a:t>
            </a:r>
          </a:p>
        </p:txBody>
      </p:sp>
      <p:cxnSp>
        <p:nvCxnSpPr>
          <p:cNvPr id="91" name="꺾인 연결선 90"/>
          <p:cNvCxnSpPr/>
          <p:nvPr/>
        </p:nvCxnSpPr>
        <p:spPr>
          <a:xfrm>
            <a:off x="488504" y="6494718"/>
            <a:ext cx="257908" cy="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 bwMode="auto">
          <a:xfrm>
            <a:off x="822532" y="6309320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(SK-Net)</a:t>
            </a:r>
          </a:p>
        </p:txBody>
      </p:sp>
      <p:cxnSp>
        <p:nvCxnSpPr>
          <p:cNvPr id="93" name="꺾인 연결선 92"/>
          <p:cNvCxnSpPr/>
          <p:nvPr/>
        </p:nvCxnSpPr>
        <p:spPr>
          <a:xfrm>
            <a:off x="488504" y="6264206"/>
            <a:ext cx="25790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 bwMode="auto">
          <a:xfrm>
            <a:off x="2260058" y="6084186"/>
            <a:ext cx="126070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통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</a:t>
            </a:r>
          </a:p>
        </p:txBody>
      </p:sp>
      <p:cxnSp>
        <p:nvCxnSpPr>
          <p:cNvPr id="95" name="꺾인 연결선 94"/>
          <p:cNvCxnSpPr/>
          <p:nvPr/>
        </p:nvCxnSpPr>
        <p:spPr>
          <a:xfrm>
            <a:off x="1963056" y="6494718"/>
            <a:ext cx="257908" cy="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 bwMode="auto">
          <a:xfrm>
            <a:off x="2297084" y="6309320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통신사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97" name="꺾인 연결선 96"/>
          <p:cNvCxnSpPr/>
          <p:nvPr/>
        </p:nvCxnSpPr>
        <p:spPr>
          <a:xfrm>
            <a:off x="1963056" y="6264206"/>
            <a:ext cx="25790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94252" y="309492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</a:t>
            </a:r>
            <a:endParaRPr lang="en-US" altLang="ko-KR" sz="800" dirty="0" smtClean="0"/>
          </a:p>
          <a:p>
            <a:r>
              <a:rPr lang="ko-KR" altLang="en-US" sz="800" dirty="0" smtClean="0"/>
              <a:t>가입</a:t>
            </a:r>
            <a:endParaRPr lang="en-US" altLang="ko-KR" sz="800" dirty="0" smtClean="0"/>
          </a:p>
          <a:p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3737275" y="2462152"/>
            <a:ext cx="1170229" cy="388362"/>
            <a:chOff x="2947534" y="3346234"/>
            <a:chExt cx="895271" cy="935028"/>
          </a:xfrm>
        </p:grpSpPr>
        <p:sp>
          <p:nvSpPr>
            <p:cNvPr id="72" name="타원 71"/>
            <p:cNvSpPr/>
            <p:nvPr/>
          </p:nvSpPr>
          <p:spPr bwMode="auto">
            <a:xfrm>
              <a:off x="2947534" y="3346234"/>
              <a:ext cx="895271" cy="935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endParaRPr lang="ko-KR" altLang="en-US" sz="1200" b="1" u="none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080792" y="3573016"/>
              <a:ext cx="612499" cy="457867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r>
                <a:rPr lang="en-US" altLang="ko-KR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SK-Net</a:t>
              </a:r>
              <a:r>
                <a:rPr lang="ko-KR" altLang="en-US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900" b="1" i="1" u="none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 관문</a:t>
              </a:r>
            </a:p>
          </p:txBody>
        </p:sp>
      </p:grpSp>
      <p:cxnSp>
        <p:nvCxnSpPr>
          <p:cNvPr id="44" name="꺾인 연결선 43"/>
          <p:cNvCxnSpPr/>
          <p:nvPr/>
        </p:nvCxnSpPr>
        <p:spPr>
          <a:xfrm flipV="1">
            <a:off x="2324100" y="2636912"/>
            <a:ext cx="1440000" cy="1224000"/>
          </a:xfrm>
          <a:prstGeom prst="bentConnector3">
            <a:avLst>
              <a:gd name="adj1" fmla="val 90668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42450" y="1275018"/>
            <a:ext cx="2291070" cy="42756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화물배송의뢰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72808" y="1924561"/>
            <a:ext cx="2260142" cy="42431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화물배송의뢰 등록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8337376" y="1700807"/>
            <a:ext cx="3644" cy="216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7372808" y="3260494"/>
            <a:ext cx="1972680" cy="40968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AutoNum type="circleNumDbPlain" startAt="4"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화물 배차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72808" y="3933056"/>
            <a:ext cx="2260142" cy="33570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376346" y="3676160"/>
            <a:ext cx="0" cy="2436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8347077" y="2348904"/>
            <a:ext cx="3644" cy="216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361868" y="3013280"/>
            <a:ext cx="3644" cy="252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83" idx="3"/>
            <a:endCxn id="82" idx="3"/>
          </p:cNvCxnSpPr>
          <p:nvPr/>
        </p:nvCxnSpPr>
        <p:spPr>
          <a:xfrm flipV="1">
            <a:off x="9345488" y="2788357"/>
            <a:ext cx="12700" cy="676978"/>
          </a:xfrm>
          <a:prstGeom prst="bent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81644" y="344532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배차취소</a:t>
            </a:r>
            <a:endParaRPr lang="ko-KR" altLang="en-US" sz="900"/>
          </a:p>
        </p:txBody>
      </p:sp>
      <p:sp>
        <p:nvSpPr>
          <p:cNvPr id="82" name="직사각형 81"/>
          <p:cNvSpPr/>
          <p:nvPr/>
        </p:nvSpPr>
        <p:spPr>
          <a:xfrm>
            <a:off x="7365520" y="2564904"/>
            <a:ext cx="1979968" cy="44690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화물 조회 및 배차 협의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10114" y="6077576"/>
            <a:ext cx="1827366" cy="3358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이니시스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수수료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꺾인 연결선 112"/>
          <p:cNvCxnSpPr/>
          <p:nvPr/>
        </p:nvCxnSpPr>
        <p:spPr>
          <a:xfrm>
            <a:off x="6440684" y="2085340"/>
            <a:ext cx="72000" cy="4176000"/>
          </a:xfrm>
          <a:prstGeom prst="bentConnector3">
            <a:avLst>
              <a:gd name="adj1" fmla="val 876036"/>
            </a:avLst>
          </a:prstGeom>
          <a:ln w="127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6001646" y="1968145"/>
            <a:ext cx="603801" cy="501660"/>
            <a:chOff x="2947534" y="3346234"/>
            <a:chExt cx="895271" cy="935028"/>
          </a:xfrm>
        </p:grpSpPr>
        <p:sp>
          <p:nvSpPr>
            <p:cNvPr id="85" name="타원 84"/>
            <p:cNvSpPr/>
            <p:nvPr/>
          </p:nvSpPr>
          <p:spPr bwMode="auto">
            <a:xfrm>
              <a:off x="2947534" y="3346234"/>
              <a:ext cx="895271" cy="935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endParaRPr lang="ko-KR" altLang="en-US" sz="1100" b="1" u="none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2947534" y="3573015"/>
              <a:ext cx="839019" cy="457867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r>
                <a:rPr lang="en-US" altLang="ko-KR" sz="8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SK-Net</a:t>
              </a:r>
              <a:r>
                <a:rPr lang="ko-KR" altLang="en-US" sz="8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800" b="1" i="1" u="none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 관문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450885" y="21401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카드결제</a:t>
            </a:r>
            <a:endParaRPr lang="en-US" altLang="ko-KR" sz="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6366025" y="236578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거래내역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393160" y="26045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회원정보</a:t>
            </a:r>
            <a:endParaRPr lang="en-US" altLang="ko-KR" sz="800" dirty="0" smtClean="0"/>
          </a:p>
          <a:p>
            <a:r>
              <a:rPr lang="en-US" altLang="ko-KR" sz="800" dirty="0" smtClean="0"/>
              <a:t>/</a:t>
            </a:r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457004" y="189380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주선수수료</a:t>
            </a:r>
            <a:endParaRPr lang="en-US" altLang="ko-KR" sz="800" dirty="0" smtClean="0"/>
          </a:p>
        </p:txBody>
      </p:sp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Biz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2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8" name="직사각형 597"/>
          <p:cNvSpPr/>
          <p:nvPr/>
        </p:nvSpPr>
        <p:spPr>
          <a:xfrm>
            <a:off x="344488" y="836712"/>
            <a:ext cx="9217025" cy="5513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9879" y="1414760"/>
            <a:ext cx="9203641" cy="4390503"/>
            <a:chOff x="429879" y="1414760"/>
            <a:chExt cx="9203641" cy="3176814"/>
          </a:xfrm>
        </p:grpSpPr>
        <p:sp>
          <p:nvSpPr>
            <p:cNvPr id="108" name="Rectangle 78"/>
            <p:cNvSpPr>
              <a:spLocks noChangeArrowheads="1"/>
            </p:cNvSpPr>
            <p:nvPr/>
          </p:nvSpPr>
          <p:spPr bwMode="auto">
            <a:xfrm>
              <a:off x="4556937" y="2260147"/>
              <a:ext cx="1635204" cy="78477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0" rIns="36000" bIns="0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1100" b="1" kern="0" dirty="0">
                  <a:solidFill>
                    <a:srgbClr val="000000"/>
                  </a:solidFill>
                  <a:latin typeface="Arial"/>
                </a:rPr>
                <a:t>화물정보망</a:t>
              </a:r>
            </a:p>
          </p:txBody>
        </p:sp>
        <p:cxnSp>
          <p:nvCxnSpPr>
            <p:cNvPr id="109" name="AutoShape 61"/>
            <p:cNvCxnSpPr>
              <a:cxnSpLocks noChangeShapeType="1"/>
            </p:cNvCxnSpPr>
            <p:nvPr/>
          </p:nvCxnSpPr>
          <p:spPr bwMode="auto">
            <a:xfrm rot="16200000" flipH="1">
              <a:off x="1719084" y="1413465"/>
              <a:ext cx="324000" cy="1152000"/>
            </a:xfrm>
            <a:prstGeom prst="bentConnector2">
              <a:avLst/>
            </a:prstGeom>
            <a:noFill/>
            <a:ln w="19050" algn="ctr">
              <a:solidFill>
                <a:srgbClr val="7F7F7F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62"/>
            <p:cNvCxnSpPr>
              <a:cxnSpLocks noChangeShapeType="1"/>
            </p:cNvCxnSpPr>
            <p:nvPr/>
          </p:nvCxnSpPr>
          <p:spPr bwMode="auto">
            <a:xfrm rot="16200000" flipH="1">
              <a:off x="1345498" y="1532169"/>
              <a:ext cx="842140" cy="1404000"/>
            </a:xfrm>
            <a:prstGeom prst="bentConnector2">
              <a:avLst/>
            </a:prstGeom>
            <a:noFill/>
            <a:ln w="19050" algn="ctr">
              <a:solidFill>
                <a:srgbClr val="7F7F7F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114945" y="1871392"/>
              <a:ext cx="1412587" cy="1296000"/>
            </a:xfrm>
            <a:prstGeom prst="bentConnector2">
              <a:avLst/>
            </a:prstGeom>
            <a:noFill/>
            <a:ln w="19050" algn="ctr">
              <a:solidFill>
                <a:srgbClr val="7F7F7F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65"/>
            <p:cNvCxnSpPr>
              <a:cxnSpLocks noChangeShapeType="1"/>
            </p:cNvCxnSpPr>
            <p:nvPr/>
          </p:nvCxnSpPr>
          <p:spPr bwMode="auto">
            <a:xfrm flipV="1">
              <a:off x="3922845" y="3078474"/>
              <a:ext cx="1412370" cy="147212"/>
            </a:xfrm>
            <a:prstGeom prst="bentConnector2">
              <a:avLst/>
            </a:prstGeom>
            <a:noFill/>
            <a:ln w="19050" algn="ctr">
              <a:solidFill>
                <a:srgbClr val="7F7F7F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67"/>
            <p:cNvCxnSpPr>
              <a:cxnSpLocks noChangeShapeType="1"/>
            </p:cNvCxnSpPr>
            <p:nvPr/>
          </p:nvCxnSpPr>
          <p:spPr bwMode="auto">
            <a:xfrm>
              <a:off x="3904822" y="2112935"/>
              <a:ext cx="1450055" cy="147212"/>
            </a:xfrm>
            <a:prstGeom prst="bentConnector2">
              <a:avLst/>
            </a:prstGeom>
            <a:noFill/>
            <a:ln w="19050" algn="ctr">
              <a:solidFill>
                <a:srgbClr val="7F7F7F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72"/>
            <p:cNvCxnSpPr>
              <a:cxnSpLocks noChangeShapeType="1"/>
            </p:cNvCxnSpPr>
            <p:nvPr/>
          </p:nvCxnSpPr>
          <p:spPr bwMode="auto">
            <a:xfrm rot="5400000">
              <a:off x="6788428" y="2168460"/>
              <a:ext cx="792000" cy="1639"/>
            </a:xfrm>
            <a:prstGeom prst="straightConnector1">
              <a:avLst/>
            </a:prstGeom>
            <a:noFill/>
            <a:ln w="19050" algn="ctr">
              <a:solidFill>
                <a:srgbClr val="7F7F7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Text Box 73"/>
            <p:cNvSpPr txBox="1">
              <a:spLocks noChangeArrowheads="1"/>
            </p:cNvSpPr>
            <p:nvPr/>
          </p:nvSpPr>
          <p:spPr bwMode="auto">
            <a:xfrm>
              <a:off x="3368824" y="4059497"/>
              <a:ext cx="121860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화물조회</a:t>
              </a:r>
              <a:r>
                <a:rPr kumimoji="0"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배차협의 </a:t>
              </a:r>
              <a:endPara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 Box 74"/>
            <p:cNvSpPr txBox="1">
              <a:spLocks noChangeArrowheads="1"/>
            </p:cNvSpPr>
            <p:nvPr/>
          </p:nvSpPr>
          <p:spPr bwMode="auto">
            <a:xfrm>
              <a:off x="2417081" y="2222262"/>
              <a:ext cx="1667973" cy="25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kumimoji="0" lang="ko-KR" altLang="en-US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대기차량 등록시 </a:t>
              </a:r>
              <a:r>
                <a:rPr kumimoji="0" lang="en-US" altLang="ko-KR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9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상차지권역 자동 공차등록</a:t>
              </a:r>
            </a:p>
          </p:txBody>
        </p:sp>
        <p:sp>
          <p:nvSpPr>
            <p:cNvPr id="119" name="Text Box 75"/>
            <p:cNvSpPr txBox="1">
              <a:spLocks noChangeArrowheads="1"/>
            </p:cNvSpPr>
            <p:nvPr/>
          </p:nvSpPr>
          <p:spPr bwMode="auto">
            <a:xfrm>
              <a:off x="2418719" y="2791627"/>
              <a:ext cx="1666335" cy="25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kumimoji="0" lang="ko-KR" altLang="en-US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배차시 </a:t>
              </a:r>
              <a:r>
                <a:rPr kumimoji="0" lang="en-US" altLang="ko-KR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sz="9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9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하차지권역 자동 공차등록</a:t>
              </a:r>
              <a:endParaRPr kumimoji="0" lang="en-US" altLang="ko-KR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 Box 76"/>
            <p:cNvSpPr txBox="1">
              <a:spLocks noChangeArrowheads="1"/>
            </p:cNvSpPr>
            <p:nvPr/>
          </p:nvSpPr>
          <p:spPr bwMode="auto">
            <a:xfrm>
              <a:off x="2426912" y="3337178"/>
              <a:ext cx="2049739" cy="398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kumimoji="0" lang="ko-KR" altLang="en-US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화물정보 접수시 </a:t>
              </a:r>
            </a:p>
            <a:p>
              <a:pPr eaLnBrk="1" hangingPunct="1">
                <a:spcAft>
                  <a:spcPts val="600"/>
                </a:spcAft>
              </a:pPr>
              <a:r>
                <a:rPr kumimoji="0" lang="en-US" altLang="ko-KR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상차지권역 화물정보 공유</a:t>
              </a:r>
              <a:endParaRPr kumimoji="0" lang="en-US" altLang="ko-KR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>
                <a:buFont typeface="Arial" pitchFamily="34" charset="0"/>
                <a:buChar char="•"/>
              </a:pPr>
              <a:r>
                <a:rPr kumimoji="0" lang="ko-KR" altLang="en-US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9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혼적</a:t>
              </a:r>
              <a:r>
                <a:rPr kumimoji="0" lang="en-US" altLang="ko-KR" sz="9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9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복화운송</a:t>
              </a:r>
              <a:r>
                <a:rPr kumimoji="0" lang="en-US" altLang="ko-KR" sz="9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9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수수료 결제 지원</a:t>
              </a:r>
              <a:endParaRPr kumimoji="0" lang="en-US" altLang="ko-KR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Line 80"/>
            <p:cNvSpPr>
              <a:spLocks noChangeShapeType="1"/>
            </p:cNvSpPr>
            <p:nvPr/>
          </p:nvSpPr>
          <p:spPr bwMode="auto">
            <a:xfrm>
              <a:off x="3914653" y="2687712"/>
              <a:ext cx="581660" cy="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ysDot"/>
              <a:tailEnd type="triangle"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22" name="꺾인 연결선 66"/>
            <p:cNvCxnSpPr>
              <a:cxnSpLocks noChangeShapeType="1"/>
            </p:cNvCxnSpPr>
            <p:nvPr/>
          </p:nvCxnSpPr>
          <p:spPr bwMode="auto">
            <a:xfrm rot="5400000" flipH="1" flipV="1">
              <a:off x="1209321" y="2608743"/>
              <a:ext cx="1105174" cy="1404000"/>
            </a:xfrm>
            <a:prstGeom prst="bentConnector3">
              <a:avLst>
                <a:gd name="adj1" fmla="val 100134"/>
              </a:avLst>
            </a:prstGeom>
            <a:noFill/>
            <a:ln w="19050" algn="ctr">
              <a:solidFill>
                <a:srgbClr val="7F7F7F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직선 화살표 연결선 67"/>
            <p:cNvCxnSpPr>
              <a:cxnSpLocks noChangeShapeType="1"/>
            </p:cNvCxnSpPr>
            <p:nvPr/>
          </p:nvCxnSpPr>
          <p:spPr bwMode="auto">
            <a:xfrm rot="10800000">
              <a:off x="6218356" y="2675805"/>
              <a:ext cx="311311" cy="1083"/>
            </a:xfrm>
            <a:prstGeom prst="straightConnector1">
              <a:avLst/>
            </a:prstGeom>
            <a:noFill/>
            <a:ln w="19050" algn="ctr">
              <a:solidFill>
                <a:srgbClr val="7F7F7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직선 화살표 연결선 68"/>
            <p:cNvCxnSpPr>
              <a:cxnSpLocks noChangeShapeType="1"/>
            </p:cNvCxnSpPr>
            <p:nvPr/>
          </p:nvCxnSpPr>
          <p:spPr bwMode="auto">
            <a:xfrm rot="10800000" flipV="1">
              <a:off x="1581376" y="1648255"/>
              <a:ext cx="5004000" cy="3247"/>
            </a:xfrm>
            <a:prstGeom prst="straightConnector1">
              <a:avLst/>
            </a:prstGeom>
            <a:noFill/>
            <a:ln w="19050" algn="ctr">
              <a:solidFill>
                <a:srgbClr val="7F7F7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" name="Text Box 76"/>
            <p:cNvSpPr txBox="1">
              <a:spLocks noChangeArrowheads="1"/>
            </p:cNvSpPr>
            <p:nvPr/>
          </p:nvSpPr>
          <p:spPr bwMode="auto">
            <a:xfrm>
              <a:off x="6719731" y="2070720"/>
              <a:ext cx="2071040" cy="25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On-line </a:t>
              </a:r>
              <a:r>
                <a:rPr kumimoji="0" lang="ko-KR" altLang="en-US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운송의뢰</a:t>
              </a:r>
              <a:endParaRPr kumimoji="0" lang="en-US" altLang="ko-KR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kumimoji="0" lang="en-US" altLang="ko-KR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 </a:t>
              </a:r>
              <a:r>
                <a:rPr kumimoji="0" lang="ko-KR" altLang="en-US" sz="9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 주선점 대상 화물정보 등록</a:t>
              </a:r>
              <a:endParaRPr kumimoji="0" lang="en-US" altLang="ko-KR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 Box 76"/>
            <p:cNvSpPr txBox="1">
              <a:spLocks noChangeArrowheads="1"/>
            </p:cNvSpPr>
            <p:nvPr/>
          </p:nvSpPr>
          <p:spPr bwMode="auto">
            <a:xfrm>
              <a:off x="3405085" y="1433693"/>
              <a:ext cx="1735151" cy="15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9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</a:t>
              </a:r>
              <a:r>
                <a:rPr kumimoji="0" lang="en-US" altLang="ko-KR" sz="9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fax, On-line </a:t>
              </a:r>
              <a:r>
                <a:rPr kumimoji="0" lang="ko-KR" altLang="en-US" sz="9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운송의뢰</a:t>
              </a:r>
              <a:endParaRPr kumimoji="0"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429879" y="1414760"/>
              <a:ext cx="1138745" cy="392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0" rIns="36000" bIns="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1100" b="1" kern="0" dirty="0" smtClean="0">
                  <a:solidFill>
                    <a:srgbClr val="000000"/>
                  </a:solidFill>
                  <a:latin typeface="Arial"/>
                </a:rPr>
                <a:t>주선 사업자</a:t>
              </a:r>
              <a:endParaRPr kumimoji="0" lang="ko-KR" altLang="en-US" sz="1100" b="1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Rectangle 78"/>
            <p:cNvSpPr>
              <a:spLocks noChangeArrowheads="1"/>
            </p:cNvSpPr>
            <p:nvPr/>
          </p:nvSpPr>
          <p:spPr bwMode="auto">
            <a:xfrm>
              <a:off x="6605038" y="1414760"/>
              <a:ext cx="1138744" cy="3342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0" rIns="36000" bIns="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1100" b="1" kern="0" dirty="0">
                  <a:solidFill>
                    <a:srgbClr val="000000"/>
                  </a:solidFill>
                  <a:latin typeface="Arial"/>
                </a:rPr>
                <a:t>화주</a:t>
              </a:r>
            </a:p>
          </p:txBody>
        </p:sp>
        <p:sp>
          <p:nvSpPr>
            <p:cNvPr id="129" name="Rectangle 78"/>
            <p:cNvSpPr>
              <a:spLocks noChangeArrowheads="1"/>
            </p:cNvSpPr>
            <p:nvPr/>
          </p:nvSpPr>
          <p:spPr bwMode="auto">
            <a:xfrm>
              <a:off x="429879" y="3881646"/>
              <a:ext cx="1138571" cy="3929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0" rIns="36000" bIns="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1100" b="1" kern="0" dirty="0" err="1">
                  <a:solidFill>
                    <a:srgbClr val="000000"/>
                  </a:solidFill>
                  <a:latin typeface="Arial"/>
                </a:rPr>
                <a:t>모바일</a:t>
              </a:r>
              <a:r>
                <a:rPr kumimoji="0" lang="en-US" altLang="ko-KR" sz="1100" b="1" kern="0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kumimoji="0" lang="ko-KR" altLang="en-US" sz="1100" b="1" kern="0" dirty="0" err="1">
                  <a:solidFill>
                    <a:srgbClr val="000000"/>
                  </a:solidFill>
                  <a:latin typeface="Arial"/>
                </a:rPr>
                <a:t>운송점</a:t>
              </a:r>
              <a:endParaRPr kumimoji="0" lang="ko-KR" altLang="en-US" sz="1100" b="1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AutoShape 110"/>
            <p:cNvSpPr>
              <a:spLocks noChangeArrowheads="1"/>
            </p:cNvSpPr>
            <p:nvPr/>
          </p:nvSpPr>
          <p:spPr bwMode="gray">
            <a:xfrm>
              <a:off x="2489174" y="2015515"/>
              <a:ext cx="1412370" cy="197005"/>
            </a:xfrm>
            <a:prstGeom prst="roundRect">
              <a:avLst>
                <a:gd name="adj" fmla="val 3486"/>
              </a:avLst>
            </a:prstGeom>
            <a:solidFill>
              <a:srgbClr val="E8E8E8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1100" b="1" kern="0" dirty="0">
                  <a:solidFill>
                    <a:srgbClr val="000000"/>
                  </a:solidFill>
                  <a:latin typeface="Arial"/>
                </a:rPr>
                <a:t>대기 차량</a:t>
              </a:r>
              <a:endParaRPr kumimoji="0" lang="ko-KR" altLang="en-US" sz="1200" b="1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AutoShape 110"/>
            <p:cNvSpPr>
              <a:spLocks noChangeArrowheads="1"/>
            </p:cNvSpPr>
            <p:nvPr/>
          </p:nvSpPr>
          <p:spPr bwMode="gray">
            <a:xfrm>
              <a:off x="2507197" y="3133679"/>
              <a:ext cx="1412370" cy="195922"/>
            </a:xfrm>
            <a:prstGeom prst="roundRect">
              <a:avLst>
                <a:gd name="adj" fmla="val 3486"/>
              </a:avLst>
            </a:prstGeom>
            <a:solidFill>
              <a:srgbClr val="E8E8E8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1100" b="1" kern="0" dirty="0">
                  <a:solidFill>
                    <a:srgbClr val="000000"/>
                  </a:solidFill>
                  <a:latin typeface="Arial"/>
                </a:rPr>
                <a:t>화물 정보</a:t>
              </a:r>
            </a:p>
          </p:txBody>
        </p:sp>
        <p:sp>
          <p:nvSpPr>
            <p:cNvPr id="132" name="AutoShape 110"/>
            <p:cNvSpPr>
              <a:spLocks noChangeArrowheads="1"/>
            </p:cNvSpPr>
            <p:nvPr/>
          </p:nvSpPr>
          <p:spPr bwMode="gray">
            <a:xfrm>
              <a:off x="2515390" y="2587045"/>
              <a:ext cx="1412370" cy="197005"/>
            </a:xfrm>
            <a:prstGeom prst="roundRect">
              <a:avLst>
                <a:gd name="adj" fmla="val 3486"/>
              </a:avLst>
            </a:prstGeom>
            <a:solidFill>
              <a:srgbClr val="E8E8E8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1100" b="1" kern="0" dirty="0">
                  <a:solidFill>
                    <a:srgbClr val="000000"/>
                  </a:solidFill>
                  <a:latin typeface="Arial"/>
                </a:rPr>
                <a:t>공차 정보</a:t>
              </a:r>
            </a:p>
          </p:txBody>
        </p:sp>
        <p:cxnSp>
          <p:nvCxnSpPr>
            <p:cNvPr id="133" name="AutoShape 65"/>
            <p:cNvCxnSpPr>
              <a:cxnSpLocks noChangeShapeType="1"/>
            </p:cNvCxnSpPr>
            <p:nvPr/>
          </p:nvCxnSpPr>
          <p:spPr bwMode="auto">
            <a:xfrm flipV="1">
              <a:off x="1568624" y="3083886"/>
              <a:ext cx="3960000" cy="981775"/>
            </a:xfrm>
            <a:prstGeom prst="bentConnector3">
              <a:avLst>
                <a:gd name="adj1" fmla="val 100185"/>
              </a:avLst>
            </a:prstGeom>
            <a:noFill/>
            <a:ln w="19050" algn="ctr">
              <a:solidFill>
                <a:srgbClr val="7F7F7F"/>
              </a:solidFill>
              <a:prstDash val="sysDot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4" name="Picture 57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968" y="2464663"/>
              <a:ext cx="1394540" cy="549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AutoShape 110"/>
            <p:cNvSpPr>
              <a:spLocks noChangeArrowheads="1"/>
            </p:cNvSpPr>
            <p:nvPr/>
          </p:nvSpPr>
          <p:spPr bwMode="gray">
            <a:xfrm>
              <a:off x="6598484" y="2581633"/>
              <a:ext cx="1156767" cy="195922"/>
            </a:xfrm>
            <a:prstGeom prst="roundRect">
              <a:avLst>
                <a:gd name="adj" fmla="val 3486"/>
              </a:avLst>
            </a:prstGeom>
            <a:solidFill>
              <a:srgbClr val="E8E8E8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1100" b="1" kern="0" dirty="0">
                  <a:solidFill>
                    <a:srgbClr val="000000"/>
                  </a:solidFill>
                  <a:latin typeface="Arial"/>
                </a:rPr>
                <a:t>화물 정보</a:t>
              </a:r>
            </a:p>
          </p:txBody>
        </p:sp>
        <p:sp>
          <p:nvSpPr>
            <p:cNvPr id="136" name="Rectangle 78"/>
            <p:cNvSpPr>
              <a:spLocks noChangeArrowheads="1"/>
            </p:cNvSpPr>
            <p:nvPr/>
          </p:nvSpPr>
          <p:spPr bwMode="auto">
            <a:xfrm>
              <a:off x="5793989" y="3287387"/>
              <a:ext cx="3741897" cy="992298"/>
            </a:xfrm>
            <a:prstGeom prst="rect">
              <a:avLst/>
            </a:prstGeom>
            <a:solidFill>
              <a:srgbClr val="C0C0C0">
                <a:lumMod val="20000"/>
                <a:lumOff val="80000"/>
              </a:srgbClr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180000" tIns="0" rIns="72000" bIns="0" anchor="ctr"/>
            <a:lstStyle/>
            <a:p>
              <a:pPr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endParaRPr kumimoji="0" lang="ko-KR" altLang="en-US" sz="1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endParaRPr>
            </a:p>
          </p:txBody>
        </p:sp>
        <p:sp>
          <p:nvSpPr>
            <p:cNvPr id="137" name="Rectangle 78"/>
            <p:cNvSpPr>
              <a:spLocks noChangeArrowheads="1"/>
            </p:cNvSpPr>
            <p:nvPr/>
          </p:nvSpPr>
          <p:spPr bwMode="auto">
            <a:xfrm>
              <a:off x="6079085" y="3526605"/>
              <a:ext cx="1114167" cy="29442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0" rIns="36000" bIns="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900" b="1" kern="0" dirty="0">
                  <a:solidFill>
                    <a:srgbClr val="000000"/>
                  </a:solidFill>
                  <a:latin typeface="Arial"/>
                </a:rPr>
                <a:t>거래처관리</a:t>
              </a:r>
              <a:endParaRPr kumimoji="0" lang="en-US" altLang="ko-KR" sz="900" b="1" kern="0" dirty="0">
                <a:solidFill>
                  <a:srgbClr val="000000"/>
                </a:solidFill>
                <a:latin typeface="Arial"/>
              </a:endParaRPr>
            </a:p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en-US" altLang="ko-KR" sz="900" b="1" kern="0" dirty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kumimoji="0" lang="ko-KR" altLang="en-US" sz="900" b="1" kern="0" dirty="0">
                  <a:solidFill>
                    <a:srgbClr val="000000"/>
                  </a:solidFill>
                  <a:latin typeface="Arial"/>
                </a:rPr>
                <a:t>화주</a:t>
              </a:r>
              <a:r>
                <a:rPr kumimoji="0" lang="en-US" altLang="ko-KR" sz="900" b="1" kern="0" dirty="0">
                  <a:solidFill>
                    <a:srgbClr val="000000"/>
                  </a:solidFill>
                  <a:latin typeface="Arial"/>
                </a:rPr>
                <a:t>, </a:t>
              </a:r>
              <a:r>
                <a:rPr kumimoji="0" lang="ko-KR" altLang="en-US" sz="900" b="1" kern="0" dirty="0" err="1">
                  <a:solidFill>
                    <a:srgbClr val="000000"/>
                  </a:solidFill>
                  <a:latin typeface="Arial"/>
                </a:rPr>
                <a:t>운송사</a:t>
              </a:r>
              <a:r>
                <a:rPr kumimoji="0" lang="en-US" altLang="ko-KR" sz="900" b="1" kern="0" dirty="0">
                  <a:solidFill>
                    <a:srgbClr val="000000"/>
                  </a:solidFill>
                  <a:latin typeface="Arial"/>
                </a:rPr>
                <a:t>, </a:t>
              </a:r>
              <a:r>
                <a:rPr kumimoji="0" lang="ko-KR" altLang="en-US" sz="900" b="1" kern="0" dirty="0">
                  <a:solidFill>
                    <a:srgbClr val="000000"/>
                  </a:solidFill>
                  <a:latin typeface="Arial"/>
                </a:rPr>
                <a:t>차량</a:t>
              </a:r>
              <a:r>
                <a:rPr kumimoji="0" lang="en-US" altLang="ko-KR" sz="900" b="1" kern="0" dirty="0">
                  <a:solidFill>
                    <a:srgbClr val="000000"/>
                  </a:solidFill>
                  <a:latin typeface="Arial"/>
                </a:rPr>
                <a:t>)</a:t>
              </a:r>
              <a:endParaRPr kumimoji="0" lang="ko-KR" altLang="en-US" sz="900" b="1" kern="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8" name="그룹 150"/>
            <p:cNvGrpSpPr>
              <a:grpSpLocks/>
            </p:cNvGrpSpPr>
            <p:nvPr/>
          </p:nvGrpSpPr>
          <p:grpSpPr bwMode="auto">
            <a:xfrm>
              <a:off x="7329246" y="3613201"/>
              <a:ext cx="191702" cy="123398"/>
              <a:chOff x="2972781" y="3248024"/>
              <a:chExt cx="185737" cy="180975"/>
            </a:xfrm>
          </p:grpSpPr>
          <p:sp>
            <p:nvSpPr>
              <p:cNvPr id="139" name="갈매기형 수장 138"/>
              <p:cNvSpPr/>
              <p:nvPr/>
            </p:nvSpPr>
            <p:spPr bwMode="auto">
              <a:xfrm rot="10800000" flipH="1">
                <a:off x="3045806" y="3248024"/>
                <a:ext cx="112712" cy="180975"/>
              </a:xfrm>
              <a:prstGeom prst="chevron">
                <a:avLst/>
              </a:prstGeom>
              <a:solidFill>
                <a:srgbClr val="FFFFFF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갈매기형 수장 139"/>
              <p:cNvSpPr/>
              <p:nvPr/>
            </p:nvSpPr>
            <p:spPr bwMode="auto">
              <a:xfrm rot="10800000" flipH="1">
                <a:off x="2972781" y="3248024"/>
                <a:ext cx="112712" cy="180975"/>
              </a:xfrm>
              <a:prstGeom prst="chevron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1" name="Rectangle 78"/>
            <p:cNvSpPr>
              <a:spLocks noChangeArrowheads="1"/>
            </p:cNvSpPr>
            <p:nvPr/>
          </p:nvSpPr>
          <p:spPr bwMode="auto">
            <a:xfrm>
              <a:off x="7625811" y="3532018"/>
              <a:ext cx="1115806" cy="295506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0" rIns="36000" bIns="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900" b="1" kern="0" dirty="0">
                  <a:solidFill>
                    <a:srgbClr val="000000"/>
                  </a:solidFill>
                  <a:latin typeface="Arial"/>
                </a:rPr>
                <a:t>운송의뢰접수</a:t>
              </a:r>
            </a:p>
          </p:txBody>
        </p:sp>
        <p:grpSp>
          <p:nvGrpSpPr>
            <p:cNvPr id="142" name="그룹 154"/>
            <p:cNvGrpSpPr>
              <a:grpSpLocks/>
            </p:cNvGrpSpPr>
            <p:nvPr/>
          </p:nvGrpSpPr>
          <p:grpSpPr bwMode="auto">
            <a:xfrm>
              <a:off x="6477236" y="4000715"/>
              <a:ext cx="191702" cy="123398"/>
              <a:chOff x="2972781" y="3248024"/>
              <a:chExt cx="185737" cy="180975"/>
            </a:xfrm>
          </p:grpSpPr>
          <p:sp>
            <p:nvSpPr>
              <p:cNvPr id="143" name="갈매기형 수장 142"/>
              <p:cNvSpPr/>
              <p:nvPr/>
            </p:nvSpPr>
            <p:spPr bwMode="auto">
              <a:xfrm rot="10800000" flipH="1">
                <a:off x="3045806" y="3248024"/>
                <a:ext cx="112712" cy="180975"/>
              </a:xfrm>
              <a:prstGeom prst="chevron">
                <a:avLst/>
              </a:prstGeom>
              <a:solidFill>
                <a:srgbClr val="FFFFFF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갈매기형 수장 143"/>
              <p:cNvSpPr/>
              <p:nvPr/>
            </p:nvSpPr>
            <p:spPr bwMode="auto">
              <a:xfrm rot="10800000" flipH="1">
                <a:off x="2972781" y="3248024"/>
                <a:ext cx="112712" cy="180975"/>
              </a:xfrm>
              <a:prstGeom prst="chevron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5" name="Rectangle 78"/>
            <p:cNvSpPr>
              <a:spLocks noChangeArrowheads="1"/>
            </p:cNvSpPr>
            <p:nvPr/>
          </p:nvSpPr>
          <p:spPr bwMode="auto">
            <a:xfrm>
              <a:off x="6723833" y="3907625"/>
              <a:ext cx="1115805" cy="29442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0" rIns="36000" bIns="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900" b="1" kern="0" dirty="0">
                  <a:solidFill>
                    <a:srgbClr val="000000"/>
                  </a:solidFill>
                  <a:latin typeface="Arial"/>
                </a:rPr>
                <a:t>공차검색</a:t>
              </a:r>
              <a:r>
                <a:rPr kumimoji="0" lang="en-US" altLang="ko-KR" sz="900" b="1" kern="0" dirty="0">
                  <a:solidFill>
                    <a:srgbClr val="000000"/>
                  </a:solidFill>
                  <a:latin typeface="Arial"/>
                </a:rPr>
                <a:t>/</a:t>
              </a:r>
              <a:r>
                <a:rPr kumimoji="0" lang="ko-KR" altLang="en-US" sz="900" b="1" kern="0" dirty="0">
                  <a:solidFill>
                    <a:srgbClr val="000000"/>
                  </a:solidFill>
                  <a:latin typeface="Arial"/>
                </a:rPr>
                <a:t>배차</a:t>
              </a:r>
            </a:p>
          </p:txBody>
        </p:sp>
        <p:grpSp>
          <p:nvGrpSpPr>
            <p:cNvPr id="146" name="그룹 158"/>
            <p:cNvGrpSpPr>
              <a:grpSpLocks/>
            </p:cNvGrpSpPr>
            <p:nvPr/>
          </p:nvGrpSpPr>
          <p:grpSpPr bwMode="auto">
            <a:xfrm>
              <a:off x="7977336" y="4007210"/>
              <a:ext cx="191702" cy="123398"/>
              <a:chOff x="2972781" y="3248024"/>
              <a:chExt cx="185737" cy="180975"/>
            </a:xfrm>
          </p:grpSpPr>
          <p:sp>
            <p:nvSpPr>
              <p:cNvPr id="147" name="갈매기형 수장 146"/>
              <p:cNvSpPr/>
              <p:nvPr/>
            </p:nvSpPr>
            <p:spPr bwMode="auto">
              <a:xfrm rot="10800000" flipH="1">
                <a:off x="3045806" y="3248024"/>
                <a:ext cx="112712" cy="180975"/>
              </a:xfrm>
              <a:prstGeom prst="chevron">
                <a:avLst/>
              </a:prstGeom>
              <a:solidFill>
                <a:srgbClr val="FFFFFF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" name="갈매기형 수장 147"/>
              <p:cNvSpPr/>
              <p:nvPr/>
            </p:nvSpPr>
            <p:spPr bwMode="auto">
              <a:xfrm rot="10800000" flipH="1">
                <a:off x="2972781" y="3248024"/>
                <a:ext cx="112712" cy="180975"/>
              </a:xfrm>
              <a:prstGeom prst="chevron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9" name="Rectangle 78"/>
            <p:cNvSpPr>
              <a:spLocks noChangeArrowheads="1"/>
            </p:cNvSpPr>
            <p:nvPr/>
          </p:nvSpPr>
          <p:spPr bwMode="auto">
            <a:xfrm>
              <a:off x="8265368" y="3907625"/>
              <a:ext cx="1114167" cy="29442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spPr>
          <p:txBody>
            <a:bodyPr lIns="36000" tIns="0" rIns="36000" bIns="0" anchor="ctr"/>
            <a:lstStyle/>
            <a:p>
              <a:pPr algn="ctr" defTabSz="1092535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814888" algn="l"/>
                </a:tabLst>
                <a:defRPr/>
              </a:pPr>
              <a:r>
                <a:rPr kumimoji="0" lang="ko-KR" altLang="en-US" sz="900" b="1" kern="0" dirty="0">
                  <a:solidFill>
                    <a:srgbClr val="000000"/>
                  </a:solidFill>
                  <a:latin typeface="Arial"/>
                </a:rPr>
                <a:t>정산</a:t>
              </a:r>
              <a:r>
                <a:rPr kumimoji="0" lang="en-US" altLang="ko-KR" sz="900" b="1" kern="0" dirty="0">
                  <a:solidFill>
                    <a:srgbClr val="000000"/>
                  </a:solidFill>
                  <a:latin typeface="Arial"/>
                </a:rPr>
                <a:t>/</a:t>
              </a:r>
              <a:r>
                <a:rPr kumimoji="0" lang="ko-KR" altLang="en-US" sz="900" b="1" kern="0" dirty="0">
                  <a:solidFill>
                    <a:srgbClr val="000000"/>
                  </a:solidFill>
                  <a:latin typeface="Arial"/>
                </a:rPr>
                <a:t>결제</a:t>
              </a:r>
            </a:p>
          </p:txBody>
        </p:sp>
        <p:grpSp>
          <p:nvGrpSpPr>
            <p:cNvPr id="150" name="그룹 436"/>
            <p:cNvGrpSpPr>
              <a:grpSpLocks/>
            </p:cNvGrpSpPr>
            <p:nvPr/>
          </p:nvGrpSpPr>
          <p:grpSpPr bwMode="auto">
            <a:xfrm>
              <a:off x="5856252" y="3336095"/>
              <a:ext cx="1572941" cy="110409"/>
              <a:chOff x="527645" y="3054296"/>
              <a:chExt cx="1525195" cy="160554"/>
            </a:xfrm>
          </p:grpSpPr>
          <p:sp>
            <p:nvSpPr>
              <p:cNvPr id="151" name="텍스트 개체 틀 6"/>
              <p:cNvSpPr txBox="1">
                <a:spLocks/>
              </p:cNvSpPr>
              <p:nvPr/>
            </p:nvSpPr>
            <p:spPr bwMode="auto">
              <a:xfrm>
                <a:off x="527645" y="3054296"/>
                <a:ext cx="1525195" cy="160554"/>
              </a:xfrm>
              <a:prstGeom prst="rect">
                <a:avLst/>
              </a:prstGeom>
              <a:solidFill>
                <a:srgbClr val="C0C0C0">
                  <a:lumMod val="20000"/>
                  <a:lumOff val="8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2000" tIns="0" rIns="72000" bIns="0">
                <a:spAutoFit/>
              </a:bodyPr>
              <a:lstStyle/>
              <a:p>
                <a:pPr defTabSz="1042988" fontAlgn="auto" latinLnBrk="0">
                  <a:spcBef>
                    <a:spcPct val="2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b="1" kern="0" spc="-78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화물정보망 주요 기능</a:t>
                </a:r>
              </a:p>
            </p:txBody>
          </p:sp>
          <p:pic>
            <p:nvPicPr>
              <p:cNvPr id="152" name="Picture 102" descr="C:\Documents and Settings\Administrator\바탕 화면\bullet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lum bright="30000" contrast="-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46" y="3081920"/>
                <a:ext cx="114478" cy="114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5" name="슬라이드 번호 개체 틀 2"/>
            <p:cNvSpPr txBox="1">
              <a:spLocks/>
            </p:cNvSpPr>
            <p:nvPr/>
          </p:nvSpPr>
          <p:spPr>
            <a:xfrm>
              <a:off x="7322120" y="4375550"/>
              <a:ext cx="2311400" cy="21602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sz="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3B5D5F01-72F1-4712-96B5-BD0AADB4E396}" type="slidenum">
                <a:rPr lang="ko-KR" altLang="en-US" smtClean="0"/>
                <a:pPr/>
                <a:t>5</a:t>
              </a:fld>
              <a:endParaRPr lang="ko-KR" altLang="en-US" dirty="0"/>
            </a:p>
          </p:txBody>
        </p:sp>
      </p:grpSp>
      <p:sp>
        <p:nvSpPr>
          <p:cNvPr id="51" name="Isosceles Triangle 316"/>
          <p:cNvSpPr>
            <a:spLocks noChangeArrowheads="1"/>
          </p:cNvSpPr>
          <p:nvPr/>
        </p:nvSpPr>
        <p:spPr bwMode="auto">
          <a:xfrm rot="9724942">
            <a:off x="5862102" y="3744044"/>
            <a:ext cx="731654" cy="22596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5359" y="231234"/>
            <a:ext cx="379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4488" y="868958"/>
            <a:ext cx="9217025" cy="54403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980728"/>
            <a:ext cx="8568952" cy="52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0858" y="675557"/>
            <a:ext cx="9214804" cy="6135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908720"/>
            <a:ext cx="891301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45506"/>
              </p:ext>
            </p:extLst>
          </p:nvPr>
        </p:nvGraphicFramePr>
        <p:xfrm>
          <a:off x="416496" y="835915"/>
          <a:ext cx="9073580" cy="5185373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NETRUCKWEB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Designer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GAUCE3.0</a:t>
                      </a:r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sknf-Netruckpdb1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MSSQL2005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CUBEONE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NetruckIF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세금계산서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LMS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Mobile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SKNF-mifpap1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Tomcat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Mobile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IF Module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OCS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NetuckOCS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MSSQL2005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4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1472371650</TotalTime>
  <Pages>39</Pages>
  <Words>892</Words>
  <Application>Microsoft Office PowerPoint</Application>
  <PresentationFormat>A4 용지(210x297mm)</PresentationFormat>
  <Paragraphs>359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1_other</vt:lpstr>
      <vt:lpstr>Architecture 설계서 -  Netruck(화물정보망) System</vt:lpstr>
      <vt:lpstr>PowerPoint 프레젠테이션</vt:lpstr>
      <vt:lpstr>1. 시스템 개요</vt:lpstr>
      <vt:lpstr>1. 시스템 개요</vt:lpstr>
      <vt:lpstr>1. 시스템 개요</vt:lpstr>
      <vt:lpstr>1. 시스템 개요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석주호(Seok Jooho)/인프라서비스2팀/SKCC</dc:creator>
  <cp:lastModifiedBy>Windows 사용자</cp:lastModifiedBy>
  <cp:revision>2374</cp:revision>
  <cp:lastPrinted>2014-12-12T04:13:00Z</cp:lastPrinted>
  <dcterms:created xsi:type="dcterms:W3CDTF">1996-10-14T12:11:22Z</dcterms:created>
  <dcterms:modified xsi:type="dcterms:W3CDTF">2015-04-19T14:55:25Z</dcterms:modified>
</cp:coreProperties>
</file>