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227" r:id="rId4"/>
    <p:sldId id="2228" r:id="rId5"/>
    <p:sldId id="2221" r:id="rId6"/>
    <p:sldId id="2229" r:id="rId7"/>
    <p:sldId id="2230" r:id="rId8"/>
    <p:sldId id="2224" r:id="rId9"/>
    <p:sldId id="2225" r:id="rId10"/>
    <p:sldId id="2226" r:id="rId11"/>
    <p:sldId id="2218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3506" autoAdjust="0"/>
  </p:normalViewPr>
  <p:slideViewPr>
    <p:cSldViewPr snapToObjects="1">
      <p:cViewPr>
        <p:scale>
          <a:sx n="100" d="100"/>
          <a:sy n="100" d="100"/>
        </p:scale>
        <p:origin x="-648" y="204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워커힐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온라인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면세점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810996" y="4781846"/>
            <a:ext cx="2348912" cy="103576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</a:p>
          <a:p>
            <a:pPr algn="ctr">
              <a:defRPr/>
            </a:pP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1" name="Picture 2" descr="https://www.thinkvss.com/images/vm-ic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4844668"/>
            <a:ext cx="396491" cy="4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직선 연결선 161"/>
          <p:cNvCxnSpPr/>
          <p:nvPr/>
        </p:nvCxnSpPr>
        <p:spPr>
          <a:xfrm>
            <a:off x="4746903" y="1559877"/>
            <a:ext cx="0" cy="195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구름 162"/>
          <p:cNvSpPr/>
          <p:nvPr/>
        </p:nvSpPr>
        <p:spPr>
          <a:xfrm>
            <a:off x="3849935" y="1140749"/>
            <a:ext cx="1800225" cy="360363"/>
          </a:xfrm>
          <a:prstGeom prst="clou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65" name="직사각형 164"/>
          <p:cNvSpPr/>
          <p:nvPr/>
        </p:nvSpPr>
        <p:spPr bwMode="auto">
          <a:xfrm>
            <a:off x="4026850" y="1388284"/>
            <a:ext cx="1463684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 algn="ctr"/>
            <a:r>
              <a:rPr lang="en-US" altLang="ko-KR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SK-Net </a:t>
            </a:r>
            <a:r>
              <a:rPr lang="ko-KR" altLang="en-US" sz="9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관문</a:t>
            </a:r>
            <a:endParaRPr lang="en-US" altLang="ko-KR" sz="9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489920" y="948168"/>
            <a:ext cx="2471192" cy="1016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224"/>
          <p:cNvSpPr txBox="1">
            <a:spLocks noChangeArrowheads="1"/>
          </p:cNvSpPr>
          <p:nvPr/>
        </p:nvSpPr>
        <p:spPr bwMode="auto">
          <a:xfrm>
            <a:off x="3414836" y="692696"/>
            <a:ext cx="2019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남산센터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pic>
        <p:nvPicPr>
          <p:cNvPr id="169" name="Picture 107" descr="3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71954" y="1748324"/>
            <a:ext cx="530134" cy="8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" name="Picture 102" descr="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25" y="2468404"/>
            <a:ext cx="506663" cy="3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직사각형 170"/>
          <p:cNvSpPr/>
          <p:nvPr/>
        </p:nvSpPr>
        <p:spPr>
          <a:xfrm>
            <a:off x="3489920" y="2252380"/>
            <a:ext cx="2471192" cy="41044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224"/>
          <p:cNvSpPr txBox="1">
            <a:spLocks noChangeArrowheads="1"/>
          </p:cNvSpPr>
          <p:nvPr/>
        </p:nvSpPr>
        <p:spPr bwMode="auto">
          <a:xfrm>
            <a:off x="3437756" y="2006159"/>
            <a:ext cx="12584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일산데이터센터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pic>
        <p:nvPicPr>
          <p:cNvPr id="174" name="Picture 192" descr="RouterATMTagSw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3511531"/>
            <a:ext cx="327706" cy="39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192" descr="RouterATMTagSw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69" y="3678661"/>
            <a:ext cx="328839" cy="3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Oval 16"/>
          <p:cNvSpPr>
            <a:spLocks noChangeArrowheads="1"/>
          </p:cNvSpPr>
          <p:nvPr/>
        </p:nvSpPr>
        <p:spPr bwMode="auto">
          <a:xfrm>
            <a:off x="3775272" y="4383982"/>
            <a:ext cx="1969816" cy="67671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0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0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0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  <a:ea typeface="+mn-ea"/>
              </a:rPr>
              <a:t>                                             WEB</a:t>
            </a:r>
            <a:endParaRPr lang="ko-KR" altLang="en-US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84" name="Picture 1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40" y="4490963"/>
            <a:ext cx="249320" cy="358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1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08" y="4490963"/>
            <a:ext cx="249320" cy="358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3751784" y="4253796"/>
            <a:ext cx="486370" cy="246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DMZ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92" name="Picture 1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79" y="4484628"/>
            <a:ext cx="249320" cy="358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32" y="4489294"/>
            <a:ext cx="250282" cy="358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07" descr="3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2964194"/>
            <a:ext cx="451903" cy="44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1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62" y="5204708"/>
            <a:ext cx="249320" cy="358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1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18" y="5204708"/>
            <a:ext cx="249320" cy="358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1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5204708"/>
            <a:ext cx="250282" cy="358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85" y="5851286"/>
            <a:ext cx="310164" cy="2092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/>
          <p:cNvSpPr txBox="1"/>
          <p:nvPr/>
        </p:nvSpPr>
        <p:spPr>
          <a:xfrm>
            <a:off x="4665681" y="6059512"/>
            <a:ext cx="64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DB(HA)</a:t>
            </a:r>
            <a:endParaRPr lang="ko-KR" altLang="en-US" sz="900" b="1" dirty="0">
              <a:latin typeface="+mn-ea"/>
            </a:endParaRPr>
          </a:p>
        </p:txBody>
      </p:sp>
      <p:pic>
        <p:nvPicPr>
          <p:cNvPr id="203" name="Picture 2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33" y="5851286"/>
            <a:ext cx="310164" cy="2092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TextBox 203"/>
          <p:cNvSpPr txBox="1"/>
          <p:nvPr/>
        </p:nvSpPr>
        <p:spPr>
          <a:xfrm>
            <a:off x="4987258" y="5509748"/>
            <a:ext cx="486370" cy="2308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WAS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205" name="직선 연결선 204"/>
          <p:cNvCxnSpPr>
            <a:endCxn id="163" idx="2"/>
          </p:cNvCxnSpPr>
          <p:nvPr/>
        </p:nvCxnSpPr>
        <p:spPr>
          <a:xfrm>
            <a:off x="1887341" y="1317988"/>
            <a:ext cx="1968178" cy="29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flipH="1">
            <a:off x="4489751" y="3876532"/>
            <a:ext cx="175217" cy="50745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175" idx="2"/>
            <a:endCxn id="183" idx="0"/>
          </p:cNvCxnSpPr>
          <p:nvPr/>
        </p:nvCxnSpPr>
        <p:spPr>
          <a:xfrm flipH="1">
            <a:off x="4760180" y="4074402"/>
            <a:ext cx="100409" cy="30958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슬라이드 번호 개체 틀 4"/>
          <p:cNvSpPr txBox="1">
            <a:spLocks/>
          </p:cNvSpPr>
          <p:nvPr/>
        </p:nvSpPr>
        <p:spPr bwMode="auto">
          <a:xfrm>
            <a:off x="4880992" y="3683106"/>
            <a:ext cx="916924" cy="5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서버</a:t>
            </a:r>
            <a:r>
              <a:rPr lang="ko-KR" altLang="en-US" sz="1000" dirty="0" err="1">
                <a:solidFill>
                  <a:srgbClr val="000000"/>
                </a:solidFill>
              </a:rPr>
              <a:t>팜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BB</a:t>
            </a:r>
          </a:p>
        </p:txBody>
      </p:sp>
      <p:cxnSp>
        <p:nvCxnSpPr>
          <p:cNvPr id="210" name="직선 연결선 209"/>
          <p:cNvCxnSpPr>
            <a:stCxn id="199" idx="0"/>
            <a:endCxn id="193" idx="2"/>
          </p:cNvCxnSpPr>
          <p:nvPr/>
        </p:nvCxnSpPr>
        <p:spPr>
          <a:xfrm flipH="1" flipV="1">
            <a:off x="4308973" y="4847665"/>
            <a:ext cx="121096" cy="357043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198" idx="0"/>
          </p:cNvCxnSpPr>
          <p:nvPr/>
        </p:nvCxnSpPr>
        <p:spPr>
          <a:xfrm flipH="1" flipV="1">
            <a:off x="4308973" y="4849335"/>
            <a:ext cx="442905" cy="355373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95" idx="0"/>
          </p:cNvCxnSpPr>
          <p:nvPr/>
        </p:nvCxnSpPr>
        <p:spPr>
          <a:xfrm flipH="1" flipV="1">
            <a:off x="4304929" y="4847665"/>
            <a:ext cx="773693" cy="357043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99" idx="0"/>
            <a:endCxn id="192" idx="2"/>
          </p:cNvCxnSpPr>
          <p:nvPr/>
        </p:nvCxnSpPr>
        <p:spPr>
          <a:xfrm flipV="1">
            <a:off x="4430069" y="4842999"/>
            <a:ext cx="198270" cy="36170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98" idx="0"/>
            <a:endCxn id="192" idx="2"/>
          </p:cNvCxnSpPr>
          <p:nvPr/>
        </p:nvCxnSpPr>
        <p:spPr>
          <a:xfrm flipH="1" flipV="1">
            <a:off x="4628339" y="4842999"/>
            <a:ext cx="123539" cy="36170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95" idx="0"/>
            <a:endCxn id="192" idx="2"/>
          </p:cNvCxnSpPr>
          <p:nvPr/>
        </p:nvCxnSpPr>
        <p:spPr>
          <a:xfrm flipH="1" flipV="1">
            <a:off x="4628339" y="4842999"/>
            <a:ext cx="450283" cy="36170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99" idx="0"/>
            <a:endCxn id="184" idx="2"/>
          </p:cNvCxnSpPr>
          <p:nvPr/>
        </p:nvCxnSpPr>
        <p:spPr>
          <a:xfrm flipV="1">
            <a:off x="4430069" y="4849334"/>
            <a:ext cx="781231" cy="35537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198" idx="0"/>
          </p:cNvCxnSpPr>
          <p:nvPr/>
        </p:nvCxnSpPr>
        <p:spPr>
          <a:xfrm flipV="1">
            <a:off x="4751878" y="4847665"/>
            <a:ext cx="459422" cy="357043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95" idx="0"/>
            <a:endCxn id="184" idx="2"/>
          </p:cNvCxnSpPr>
          <p:nvPr/>
        </p:nvCxnSpPr>
        <p:spPr>
          <a:xfrm flipV="1">
            <a:off x="5078622" y="4849334"/>
            <a:ext cx="132678" cy="35537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03" idx="0"/>
            <a:endCxn id="198" idx="2"/>
          </p:cNvCxnSpPr>
          <p:nvPr/>
        </p:nvCxnSpPr>
        <p:spPr>
          <a:xfrm flipV="1">
            <a:off x="4689315" y="5563079"/>
            <a:ext cx="62563" cy="28820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03" idx="0"/>
            <a:endCxn id="199" idx="2"/>
          </p:cNvCxnSpPr>
          <p:nvPr/>
        </p:nvCxnSpPr>
        <p:spPr>
          <a:xfrm flipH="1" flipV="1">
            <a:off x="4430069" y="5563079"/>
            <a:ext cx="259246" cy="28820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03" idx="0"/>
            <a:endCxn id="195" idx="2"/>
          </p:cNvCxnSpPr>
          <p:nvPr/>
        </p:nvCxnSpPr>
        <p:spPr>
          <a:xfrm flipV="1">
            <a:off x="4689315" y="5563079"/>
            <a:ext cx="389307" cy="28820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1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5638425"/>
            <a:ext cx="250282" cy="358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" name="TextBox 245"/>
          <p:cNvSpPr txBox="1"/>
          <p:nvPr/>
        </p:nvSpPr>
        <p:spPr>
          <a:xfrm>
            <a:off x="3808857" y="5981988"/>
            <a:ext cx="7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+mn-ea"/>
              </a:rPr>
              <a:t>검색서</a:t>
            </a:r>
            <a:r>
              <a:rPr lang="ko-KR" altLang="en-US" sz="900" b="1">
                <a:latin typeface="+mn-ea"/>
              </a:rPr>
              <a:t>버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247" name="직선 연결선 246"/>
          <p:cNvCxnSpPr>
            <a:stCxn id="242" idx="3"/>
            <a:endCxn id="199" idx="2"/>
          </p:cNvCxnSpPr>
          <p:nvPr/>
        </p:nvCxnSpPr>
        <p:spPr>
          <a:xfrm flipV="1">
            <a:off x="4195170" y="5563079"/>
            <a:ext cx="234899" cy="25453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stCxn id="242" idx="3"/>
            <a:endCxn id="198" idx="2"/>
          </p:cNvCxnSpPr>
          <p:nvPr/>
        </p:nvCxnSpPr>
        <p:spPr>
          <a:xfrm flipV="1">
            <a:off x="4195170" y="5563079"/>
            <a:ext cx="556708" cy="25453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242" idx="3"/>
            <a:endCxn id="195" idx="2"/>
          </p:cNvCxnSpPr>
          <p:nvPr/>
        </p:nvCxnSpPr>
        <p:spPr>
          <a:xfrm flipV="1">
            <a:off x="4195170" y="5563079"/>
            <a:ext cx="883452" cy="25453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85" y="2406444"/>
            <a:ext cx="44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2" name="꺾인 연결선 251"/>
          <p:cNvCxnSpPr>
            <a:endCxn id="170" idx="3"/>
          </p:cNvCxnSpPr>
          <p:nvPr/>
        </p:nvCxnSpPr>
        <p:spPr>
          <a:xfrm rot="10800000" flipV="1">
            <a:off x="5002088" y="1388283"/>
            <a:ext cx="2039146" cy="1236070"/>
          </a:xfrm>
          <a:prstGeom prst="bentConnector3">
            <a:avLst>
              <a:gd name="adj1" fmla="val 38173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 bwMode="auto">
          <a:xfrm>
            <a:off x="1055761" y="1028244"/>
            <a:ext cx="615159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0" y="1460292"/>
            <a:ext cx="44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2" descr="P:\Users\03763\AppData\Local\Microsoft\Windows\Temporary Internet Files\Content.IE5\1NTYVEA6\MC900439836[1]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26" y="1460292"/>
            <a:ext cx="423683" cy="4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직사각형 256"/>
          <p:cNvSpPr/>
          <p:nvPr/>
        </p:nvSpPr>
        <p:spPr>
          <a:xfrm>
            <a:off x="704528" y="1100568"/>
            <a:ext cx="1182813" cy="1016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 bwMode="auto">
          <a:xfrm>
            <a:off x="2178088" y="2767142"/>
            <a:ext cx="818777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1928664" y="2244312"/>
            <a:ext cx="1182813" cy="1016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876071" y="3986563"/>
            <a:ext cx="1628657" cy="159056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/>
          </a:p>
        </p:txBody>
      </p:sp>
      <p:sp>
        <p:nvSpPr>
          <p:cNvPr id="264" name="직사각형 263"/>
          <p:cNvSpPr/>
          <p:nvPr/>
        </p:nvSpPr>
        <p:spPr bwMode="auto">
          <a:xfrm>
            <a:off x="873417" y="4052580"/>
            <a:ext cx="1151139" cy="17792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외부연동 시스템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1020039" y="4988684"/>
            <a:ext cx="1372927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 (KSNET)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1020039" y="4460457"/>
            <a:ext cx="1372927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서울신용평가정보원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7" name="꺾인 연결선 266"/>
          <p:cNvCxnSpPr>
            <a:stCxn id="257" idx="2"/>
            <a:endCxn id="266" idx="1"/>
          </p:cNvCxnSpPr>
          <p:nvPr/>
        </p:nvCxnSpPr>
        <p:spPr>
          <a:xfrm rot="5400000">
            <a:off x="-114513" y="3251300"/>
            <a:ext cx="2545001" cy="275896"/>
          </a:xfrm>
          <a:prstGeom prst="bentConnector4">
            <a:avLst>
              <a:gd name="adj1" fmla="val 46045"/>
              <a:gd name="adj2" fmla="val 24841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꺾인 연결선 267"/>
          <p:cNvCxnSpPr>
            <a:stCxn id="257" idx="2"/>
            <a:endCxn id="265" idx="1"/>
          </p:cNvCxnSpPr>
          <p:nvPr/>
        </p:nvCxnSpPr>
        <p:spPr>
          <a:xfrm rot="5400000">
            <a:off x="-378627" y="3515414"/>
            <a:ext cx="3073228" cy="275896"/>
          </a:xfrm>
          <a:prstGeom prst="bentConnector4">
            <a:avLst>
              <a:gd name="adj1" fmla="val 38551"/>
              <a:gd name="adj2" fmla="val 25569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꺾인 연결선 269"/>
          <p:cNvCxnSpPr>
            <a:stCxn id="199" idx="1"/>
          </p:cNvCxnSpPr>
          <p:nvPr/>
        </p:nvCxnSpPr>
        <p:spPr>
          <a:xfrm rot="10800000">
            <a:off x="2392966" y="5189976"/>
            <a:ext cx="1911962" cy="19391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/>
          <p:cNvSpPr/>
          <p:nvPr/>
        </p:nvSpPr>
        <p:spPr>
          <a:xfrm>
            <a:off x="7786981" y="1324958"/>
            <a:ext cx="1372927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NGS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3" name="꺾인 연결선 272"/>
          <p:cNvCxnSpPr>
            <a:stCxn id="195" idx="3"/>
            <a:endCxn id="278" idx="1"/>
          </p:cNvCxnSpPr>
          <p:nvPr/>
        </p:nvCxnSpPr>
        <p:spPr>
          <a:xfrm flipV="1">
            <a:off x="5203282" y="2013727"/>
            <a:ext cx="2458465" cy="3370167"/>
          </a:xfrm>
          <a:prstGeom prst="bentConnector3">
            <a:avLst>
              <a:gd name="adj1" fmla="val 50409"/>
            </a:avLst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/>
          <p:cNvSpPr/>
          <p:nvPr/>
        </p:nvSpPr>
        <p:spPr>
          <a:xfrm>
            <a:off x="6681192" y="948168"/>
            <a:ext cx="2718311" cy="13042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TextBox 224"/>
          <p:cNvSpPr txBox="1">
            <a:spLocks noChangeArrowheads="1"/>
          </p:cNvSpPr>
          <p:nvPr/>
        </p:nvSpPr>
        <p:spPr bwMode="auto">
          <a:xfrm>
            <a:off x="6606108" y="692696"/>
            <a:ext cx="2019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err="1" smtClean="0"/>
              <a:t>워커힐</a:t>
            </a:r>
            <a:r>
              <a:rPr lang="ko-KR" altLang="en-US" sz="1000" b="1" dirty="0" smtClean="0"/>
              <a:t> 본관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pic>
        <p:nvPicPr>
          <p:cNvPr id="27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32" y="1100252"/>
            <a:ext cx="44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" name="직사각형 276"/>
          <p:cNvSpPr/>
          <p:nvPr/>
        </p:nvSpPr>
        <p:spPr bwMode="auto">
          <a:xfrm>
            <a:off x="6942535" y="1460950"/>
            <a:ext cx="818777" cy="421342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8" name="Picture 91" descr="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47" y="1892340"/>
            <a:ext cx="531613" cy="24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직사각형 278"/>
          <p:cNvSpPr/>
          <p:nvPr/>
        </p:nvSpPr>
        <p:spPr>
          <a:xfrm>
            <a:off x="6681192" y="2641072"/>
            <a:ext cx="2718311" cy="5474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TextBox 224"/>
          <p:cNvSpPr txBox="1">
            <a:spLocks noChangeArrowheads="1"/>
          </p:cNvSpPr>
          <p:nvPr/>
        </p:nvSpPr>
        <p:spPr bwMode="auto">
          <a:xfrm>
            <a:off x="6606108" y="2385601"/>
            <a:ext cx="2019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명동 전산실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cxnSp>
        <p:nvCxnSpPr>
          <p:cNvPr id="281" name="직선 연결선 280"/>
          <p:cNvCxnSpPr>
            <a:stCxn id="278" idx="2"/>
            <a:endCxn id="285" idx="0"/>
          </p:cNvCxnSpPr>
          <p:nvPr/>
        </p:nvCxnSpPr>
        <p:spPr>
          <a:xfrm>
            <a:off x="7927554" y="2135113"/>
            <a:ext cx="7824" cy="638463"/>
          </a:xfrm>
          <a:prstGeom prst="line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/>
          <p:cNvSpPr/>
          <p:nvPr/>
        </p:nvSpPr>
        <p:spPr>
          <a:xfrm>
            <a:off x="6681192" y="3577177"/>
            <a:ext cx="2718311" cy="2339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TextBox 224"/>
          <p:cNvSpPr txBox="1">
            <a:spLocks noChangeArrowheads="1"/>
          </p:cNvSpPr>
          <p:nvPr/>
        </p:nvSpPr>
        <p:spPr bwMode="auto">
          <a:xfrm>
            <a:off x="6606108" y="3321706"/>
            <a:ext cx="2019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대덕 센터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pic>
        <p:nvPicPr>
          <p:cNvPr id="284" name="Picture 91" descr="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47" y="3784751"/>
            <a:ext cx="531613" cy="24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5" name="Picture 72" descr="Cisco_7507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321" y="2773576"/>
            <a:ext cx="5401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" name="직선 연결선 285"/>
          <p:cNvCxnSpPr>
            <a:stCxn id="285" idx="2"/>
            <a:endCxn id="284" idx="0"/>
          </p:cNvCxnSpPr>
          <p:nvPr/>
        </p:nvCxnSpPr>
        <p:spPr>
          <a:xfrm flipH="1">
            <a:off x="7927554" y="3116476"/>
            <a:ext cx="7824" cy="668275"/>
          </a:xfrm>
          <a:prstGeom prst="line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Picture 2" descr="https://www.thinkvss.com/images/vm-ic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29" y="5301843"/>
            <a:ext cx="396491" cy="4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102" descr="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13" y="4316746"/>
            <a:ext cx="506663" cy="31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9" name="직선 연결선 288"/>
          <p:cNvCxnSpPr>
            <a:stCxn id="284" idx="2"/>
            <a:endCxn id="288" idx="0"/>
          </p:cNvCxnSpPr>
          <p:nvPr/>
        </p:nvCxnSpPr>
        <p:spPr>
          <a:xfrm>
            <a:off x="7927554" y="4027524"/>
            <a:ext cx="4691" cy="289222"/>
          </a:xfrm>
          <a:prstGeom prst="line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0" name="Picture 2" descr="https://www.thinkvss.com/images/vm-ic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5301843"/>
            <a:ext cx="396491" cy="4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1" name="직선 연결선 290"/>
          <p:cNvCxnSpPr>
            <a:stCxn id="160" idx="0"/>
          </p:cNvCxnSpPr>
          <p:nvPr/>
        </p:nvCxnSpPr>
        <p:spPr>
          <a:xfrm flipV="1">
            <a:off x="7985452" y="4500018"/>
            <a:ext cx="0" cy="281828"/>
          </a:xfrm>
          <a:prstGeom prst="line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4766604" y="186214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372296" y="5605065"/>
            <a:ext cx="258404" cy="246221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803043" y="992694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92350" y="107471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630700" y="4526439"/>
            <a:ext cx="258404" cy="246221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080792" y="488647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8" name="직선 연결선 297"/>
          <p:cNvCxnSpPr>
            <a:stCxn id="203" idx="3"/>
            <a:endCxn id="200" idx="1"/>
          </p:cNvCxnSpPr>
          <p:nvPr/>
        </p:nvCxnSpPr>
        <p:spPr>
          <a:xfrm>
            <a:off x="4844397" y="5955901"/>
            <a:ext cx="64888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6494796" y="2078167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0" name="Picture 2" descr="https://www.thinkvss.com/images/vm-ico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29" y="4844668"/>
            <a:ext cx="396491" cy="4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1" name="TextBox 300"/>
          <p:cNvSpPr txBox="1"/>
          <p:nvPr/>
        </p:nvSpPr>
        <p:spPr>
          <a:xfrm>
            <a:off x="8387701" y="4888521"/>
            <a:ext cx="836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DF - 1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302" name="Picture 2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12" y="5355518"/>
            <a:ext cx="310164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3" name="Picture 2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55518"/>
            <a:ext cx="310164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" name="TextBox 303"/>
          <p:cNvSpPr txBox="1"/>
          <p:nvPr/>
        </p:nvSpPr>
        <p:spPr>
          <a:xfrm>
            <a:off x="8265368" y="5564748"/>
            <a:ext cx="647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DB(RAC)</a:t>
            </a:r>
            <a:endParaRPr lang="ko-KR" altLang="en-US" sz="900" b="1" dirty="0">
              <a:latin typeface="+mn-ea"/>
            </a:endParaRPr>
          </a:p>
        </p:txBody>
      </p:sp>
      <p:cxnSp>
        <p:nvCxnSpPr>
          <p:cNvPr id="305" name="직선 연결선 304"/>
          <p:cNvCxnSpPr>
            <a:endCxn id="160" idx="0"/>
          </p:cNvCxnSpPr>
          <p:nvPr/>
        </p:nvCxnSpPr>
        <p:spPr>
          <a:xfrm flipH="1" flipV="1">
            <a:off x="7985452" y="4781846"/>
            <a:ext cx="402249" cy="408130"/>
          </a:xfrm>
          <a:prstGeom prst="line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 flipV="1">
            <a:off x="8387701" y="5189976"/>
            <a:ext cx="0" cy="165542"/>
          </a:xfrm>
          <a:prstGeom prst="line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/>
          <p:cNvCxnSpPr/>
          <p:nvPr/>
        </p:nvCxnSpPr>
        <p:spPr>
          <a:xfrm flipH="1" flipV="1">
            <a:off x="8387701" y="5204708"/>
            <a:ext cx="304800" cy="137668"/>
          </a:xfrm>
          <a:prstGeom prst="line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15851"/>
              </p:ext>
            </p:extLst>
          </p:nvPr>
        </p:nvGraphicFramePr>
        <p:xfrm>
          <a:off x="219670" y="928041"/>
          <a:ext cx="9053810" cy="490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78"/>
                <a:gridCol w="936104"/>
                <a:gridCol w="2520280"/>
                <a:gridCol w="1008112"/>
                <a:gridCol w="1008112"/>
                <a:gridCol w="2016224"/>
              </a:tblGrid>
              <a:tr h="501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발생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시 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 방안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5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89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접속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SK-Net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라우터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라우터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변경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전용선 장애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 후 우회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WEB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장애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재기동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8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WAS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중화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재기동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8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회원 가입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로그인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NGS I/F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장애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해결 후 수기입력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8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DF-1 DB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8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취소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DF-1 DB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해결 후 수기입력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8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PG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 장애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주문취소시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PG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 사이트 직접취소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49064" y="2060848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9064" y="251689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9064" y="297295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9064" y="342900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4688" y="501317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4688" y="403526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4688" y="443711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4688" y="540341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13518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2015/04/03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박성수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슬라이드 번호 개체 틀 2"/>
          <p:cNvSpPr txBox="1">
            <a:spLocks/>
          </p:cNvSpPr>
          <p:nvPr/>
        </p:nvSpPr>
        <p:spPr>
          <a:xfrm>
            <a:off x="7322120" y="6460530"/>
            <a:ext cx="2311400" cy="2160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 Narrow" pitchFamily="34" charset="0"/>
                <a:ea typeface="굴림" pitchFamily="50" charset="-127"/>
                <a:cs typeface="+mn-cs"/>
              </a:defRPr>
            </a:lvl9pPr>
          </a:lstStyle>
          <a:p>
            <a:fld id="{3B5D5F01-72F1-4712-96B5-BD0AADB4E39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85611" y="3011960"/>
            <a:ext cx="4872317" cy="352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슬라이드 번호 개체 틀 2"/>
          <p:cNvSpPr txBox="1">
            <a:spLocks/>
          </p:cNvSpPr>
          <p:nvPr/>
        </p:nvSpPr>
        <p:spPr>
          <a:xfrm>
            <a:off x="7322120" y="6460530"/>
            <a:ext cx="231140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5D5F01-72F1-4712-96B5-BD0AADB4E39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396004" y="836712"/>
            <a:ext cx="1046162" cy="1436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thinThick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algn="ctr" eaLnBrk="0" hangingPunct="0">
              <a:lnSpc>
                <a:spcPct val="135000"/>
              </a:lnSpc>
              <a:spcAft>
                <a:spcPct val="5000"/>
              </a:spcAft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서비스 개요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96004" y="2714985"/>
            <a:ext cx="4873625" cy="2508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algn="ctr"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면세점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446477" y="4414740"/>
            <a:ext cx="1373834" cy="5981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en-US" altLang="ko-KR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Isosceles Triangle 316"/>
          <p:cNvSpPr>
            <a:spLocks noChangeArrowheads="1"/>
          </p:cNvSpPr>
          <p:nvPr/>
        </p:nvSpPr>
        <p:spPr bwMode="auto">
          <a:xfrm rot="5400000">
            <a:off x="3679138" y="4457898"/>
            <a:ext cx="3719513" cy="2857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748913" y="3209402"/>
            <a:ext cx="888223" cy="9515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네트워크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748913" y="4342769"/>
            <a:ext cx="888223" cy="939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인프라</a:t>
            </a:r>
            <a:endParaRPr kumimoji="0" lang="en-US" altLang="ko-KR" sz="1100" b="1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1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&amp; APP</a:t>
            </a:r>
            <a:endParaRPr kumimoji="0" lang="en-US" altLang="ko-KR" sz="1100" b="1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748913" y="5431902"/>
            <a:ext cx="888223" cy="957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외부</a:t>
            </a:r>
            <a:endParaRPr lang="en-US" altLang="ko-KR" sz="1100" b="1" kern="0" dirty="0" smtClea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I/F</a:t>
            </a:r>
          </a:p>
        </p:txBody>
      </p:sp>
      <p:grpSp>
        <p:nvGrpSpPr>
          <p:cNvPr id="74" name="그룹 94"/>
          <p:cNvGrpSpPr>
            <a:grpSpLocks/>
          </p:cNvGrpSpPr>
          <p:nvPr/>
        </p:nvGrpSpPr>
        <p:grpSpPr bwMode="auto">
          <a:xfrm>
            <a:off x="5935449" y="2708920"/>
            <a:ext cx="3420805" cy="311150"/>
            <a:chOff x="5556250" y="1484887"/>
            <a:chExt cx="2632075" cy="311150"/>
          </a:xfrm>
        </p:grpSpPr>
        <p:sp>
          <p:nvSpPr>
            <p:cNvPr id="75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ahoma" pitchFamily="34" charset="0"/>
                </a:rPr>
                <a:t>핵심 관리 포인트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76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7" name="TextBox 547"/>
          <p:cNvSpPr txBox="1">
            <a:spLocks noChangeArrowheads="1"/>
          </p:cNvSpPr>
          <p:nvPr/>
        </p:nvSpPr>
        <p:spPr bwMode="auto">
          <a:xfrm>
            <a:off x="1496616" y="836712"/>
            <a:ext cx="7992888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면세물품 구매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를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위한 인터넷 쇼핑몰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쿠폰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적립금 등 회원들에게 다양한 할인 기능 제공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PC,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모바일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웹 뿐만 아니라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Android, iOS Application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으로도 서비스 중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다양한 이벤트 및 기획전 상시 운영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920552" y="3192115"/>
            <a:ext cx="4217007" cy="235922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3"/>
          <p:cNvSpPr txBox="1">
            <a:spLocks noChangeArrowheads="1"/>
          </p:cNvSpPr>
          <p:nvPr/>
        </p:nvSpPr>
        <p:spPr bwMode="auto">
          <a:xfrm>
            <a:off x="2141384" y="3150549"/>
            <a:ext cx="1712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SK-Net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992560" y="4415731"/>
            <a:ext cx="855791" cy="621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 WEB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2375678" y="3414118"/>
            <a:ext cx="0" cy="98908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" name="직선 연결선 81"/>
          <p:cNvCxnSpPr/>
          <p:nvPr/>
        </p:nvCxnSpPr>
        <p:spPr bwMode="auto">
          <a:xfrm>
            <a:off x="1424608" y="3414118"/>
            <a:ext cx="0" cy="9809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3" name="직선 연결선 82"/>
          <p:cNvCxnSpPr>
            <a:endCxn id="69" idx="0"/>
          </p:cNvCxnSpPr>
          <p:nvPr/>
        </p:nvCxnSpPr>
        <p:spPr bwMode="auto">
          <a:xfrm flipH="1">
            <a:off x="4133394" y="3428476"/>
            <a:ext cx="15552" cy="986264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84" name="구름 83"/>
          <p:cNvSpPr/>
          <p:nvPr/>
        </p:nvSpPr>
        <p:spPr>
          <a:xfrm>
            <a:off x="3356892" y="3580211"/>
            <a:ext cx="1754880" cy="55874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73"/>
          <p:cNvSpPr txBox="1">
            <a:spLocks noChangeArrowheads="1"/>
          </p:cNvSpPr>
          <p:nvPr/>
        </p:nvSpPr>
        <p:spPr bwMode="auto">
          <a:xfrm>
            <a:off x="3440832" y="3735259"/>
            <a:ext cx="149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전용선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920552" y="4278046"/>
            <a:ext cx="41912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909430" y="5164386"/>
            <a:ext cx="41912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오각형 88"/>
          <p:cNvSpPr/>
          <p:nvPr/>
        </p:nvSpPr>
        <p:spPr>
          <a:xfrm>
            <a:off x="1082392" y="6265268"/>
            <a:ext cx="1272753" cy="19526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구름 89"/>
          <p:cNvSpPr/>
          <p:nvPr/>
        </p:nvSpPr>
        <p:spPr>
          <a:xfrm>
            <a:off x="920552" y="3580210"/>
            <a:ext cx="1863776" cy="55874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3"/>
          <p:cNvSpPr txBox="1">
            <a:spLocks noChangeArrowheads="1"/>
          </p:cNvSpPr>
          <p:nvPr/>
        </p:nvSpPr>
        <p:spPr bwMode="auto">
          <a:xfrm>
            <a:off x="1364047" y="3715743"/>
            <a:ext cx="924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Internet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82802" y="3220170"/>
            <a:ext cx="252000" cy="10065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2802" y="4273316"/>
            <a:ext cx="252000" cy="10065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2802" y="5331463"/>
            <a:ext cx="252000" cy="10065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endParaRPr lang="en-US" altLang="ko-KR" sz="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7252346" y="3213203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인터넷 연결 정상</a:t>
            </a:r>
            <a:endParaRPr lang="en-US" altLang="ko-KR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네트워크 연결 실패 시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B2C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252346" y="4333115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Disk Space, Memory, CPU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252346" y="4840866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제니퍼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APM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통한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WAS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성능 모니터링</a:t>
            </a:r>
            <a:endParaRPr lang="en-US" altLang="ko-KR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Applcation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튜닝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252346" y="5431098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결제 및 계좌이체 등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PG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252346" y="5927783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가격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재고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매출 정보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54613" y="3217827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761752" y="4353248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 Box 97"/>
          <p:cNvSpPr txBox="1">
            <a:spLocks noChangeArrowheads="1"/>
          </p:cNvSpPr>
          <p:nvPr/>
        </p:nvSpPr>
        <p:spPr bwMode="gray">
          <a:xfrm>
            <a:off x="6730955" y="3227659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 Box 97"/>
          <p:cNvSpPr txBox="1">
            <a:spLocks noChangeArrowheads="1"/>
          </p:cNvSpPr>
          <p:nvPr/>
        </p:nvSpPr>
        <p:spPr bwMode="gray">
          <a:xfrm>
            <a:off x="6730955" y="4333115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임계값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 Box 97"/>
          <p:cNvSpPr txBox="1">
            <a:spLocks noChangeArrowheads="1"/>
          </p:cNvSpPr>
          <p:nvPr/>
        </p:nvSpPr>
        <p:spPr bwMode="gray">
          <a:xfrm>
            <a:off x="6730955" y="4830408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 Box 97"/>
          <p:cNvSpPr txBox="1">
            <a:spLocks noChangeArrowheads="1"/>
          </p:cNvSpPr>
          <p:nvPr/>
        </p:nvSpPr>
        <p:spPr bwMode="gray">
          <a:xfrm>
            <a:off x="6730955" y="5429653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PG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 Box 97"/>
          <p:cNvSpPr txBox="1">
            <a:spLocks noChangeArrowheads="1"/>
          </p:cNvSpPr>
          <p:nvPr/>
        </p:nvSpPr>
        <p:spPr bwMode="gray">
          <a:xfrm>
            <a:off x="6730955" y="5942239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lnSpc>
                <a:spcPts val="800"/>
              </a:lnSpc>
              <a:spcBef>
                <a:spcPct val="50000"/>
              </a:spcBef>
              <a:defRPr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58943" y="5436759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2005014" y="4415731"/>
            <a:ext cx="855791" cy="621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</a:t>
            </a:r>
            <a:r>
              <a:rPr lang="ko-KR" altLang="en-US" sz="1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992560" y="5429653"/>
            <a:ext cx="855791" cy="621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서신</a:t>
            </a:r>
            <a:r>
              <a:rPr lang="ko-KR" altLang="en-US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072680" y="5429653"/>
            <a:ext cx="855791" cy="621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KSNET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3133384" y="5429653"/>
            <a:ext cx="855791" cy="621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NGS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4160169" y="5429653"/>
            <a:ext cx="855791" cy="621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endPara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오각형 123"/>
          <p:cNvSpPr/>
          <p:nvPr/>
        </p:nvSpPr>
        <p:spPr>
          <a:xfrm>
            <a:off x="2417944" y="6265268"/>
            <a:ext cx="1272753" cy="19526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오각형 124"/>
          <p:cNvSpPr/>
          <p:nvPr/>
        </p:nvSpPr>
        <p:spPr>
          <a:xfrm>
            <a:off x="3752255" y="6265268"/>
            <a:ext cx="1272753" cy="19526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252346" y="3716425"/>
            <a:ext cx="2455916" cy="466725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300"/>
              </a:spcBef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전용선 연결 정상</a:t>
            </a:r>
            <a:endParaRPr lang="en-US" altLang="ko-KR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네트워크 연결 실패 시 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 Box 97"/>
          <p:cNvSpPr txBox="1">
            <a:spLocks noChangeArrowheads="1"/>
          </p:cNvSpPr>
          <p:nvPr/>
        </p:nvSpPr>
        <p:spPr bwMode="gray">
          <a:xfrm>
            <a:off x="6730955" y="3730881"/>
            <a:ext cx="584245" cy="452269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전용선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2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82312"/>
              </p:ext>
            </p:extLst>
          </p:nvPr>
        </p:nvGraphicFramePr>
        <p:xfrm>
          <a:off x="5385050" y="1143659"/>
          <a:ext cx="4109216" cy="5381685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411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12160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회원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내국인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외국인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본인확인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인증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및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구매등급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윈스타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멤버쉽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운영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986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상세 정보 관리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및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공정위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정보 등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0488" indent="-90488" algn="l" latinLnBrk="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브랜드별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카테고리별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상품 조회 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검색엔진 도입 통한 맞춤 상품검색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2160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기획전</a:t>
                      </a:r>
                      <a:endParaRPr lang="en-US" altLang="ko-KR" sz="10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워키힐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이벤트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자체 개발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0488" indent="-90488" algn="l" latinLnBrk="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브랜드 이벤트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기획전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이벤트 응모 및 당첨자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6223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사은권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적립금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선할인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이벤트 적립금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캐쉬백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적립 및 사용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실시간계좌이체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예치금 제도 운영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66926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워커힐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온라인 면세점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’08.02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’12.02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인터넷면세점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재구축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’14.09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인터넷면세점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리뉴얼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모바일면세점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JDK 1.6,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JSP, </a:t>
                      </a:r>
                      <a:r>
                        <a:rPr lang="en-US" altLang="ko-KR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jquery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JDF, </a:t>
                      </a:r>
                      <a:r>
                        <a:rPr lang="en-US" altLang="ko-KR" sz="1000" b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ibatis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면세마케팅팀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일반고객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면세마케팅팀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99380"/>
              </p:ext>
            </p:extLst>
          </p:nvPr>
        </p:nvGraphicFramePr>
        <p:xfrm>
          <a:off x="390518" y="4347794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유선우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070-7800-4131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이선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02-450-6558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면세마케팅팀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박성수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02-450-4473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배상호 사원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02-6400-4383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이원경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02-6400-4230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이동열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02-6400-3037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4" name="Line 66"/>
          <p:cNvSpPr>
            <a:spLocks noChangeShapeType="1"/>
          </p:cNvSpPr>
          <p:nvPr/>
        </p:nvSpPr>
        <p:spPr bwMode="auto">
          <a:xfrm>
            <a:off x="4121687" y="5482382"/>
            <a:ext cx="0" cy="499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Line 72"/>
          <p:cNvSpPr>
            <a:spLocks noChangeShapeType="1"/>
          </p:cNvSpPr>
          <p:nvPr/>
        </p:nvSpPr>
        <p:spPr bwMode="auto">
          <a:xfrm flipV="1">
            <a:off x="3119434" y="6282010"/>
            <a:ext cx="5589412" cy="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Line 116"/>
          <p:cNvSpPr>
            <a:spLocks noChangeShapeType="1"/>
          </p:cNvSpPr>
          <p:nvPr/>
        </p:nvSpPr>
        <p:spPr bwMode="auto">
          <a:xfrm>
            <a:off x="7403787" y="2646824"/>
            <a:ext cx="7175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Line 71"/>
          <p:cNvSpPr>
            <a:spLocks noChangeShapeType="1"/>
          </p:cNvSpPr>
          <p:nvPr/>
        </p:nvSpPr>
        <p:spPr bwMode="auto">
          <a:xfrm flipH="1">
            <a:off x="6040871" y="2319993"/>
            <a:ext cx="3162" cy="1973104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Line 72"/>
          <p:cNvSpPr>
            <a:spLocks noChangeShapeType="1"/>
          </p:cNvSpPr>
          <p:nvPr/>
        </p:nvSpPr>
        <p:spPr bwMode="auto">
          <a:xfrm>
            <a:off x="769089" y="5555332"/>
            <a:ext cx="8148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Line 9"/>
          <p:cNvSpPr>
            <a:spLocks noChangeShapeType="1"/>
          </p:cNvSpPr>
          <p:nvPr/>
        </p:nvSpPr>
        <p:spPr bwMode="auto">
          <a:xfrm flipV="1">
            <a:off x="764327" y="5043656"/>
            <a:ext cx="0" cy="516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Line 72"/>
          <p:cNvSpPr>
            <a:spLocks noChangeShapeType="1"/>
          </p:cNvSpPr>
          <p:nvPr/>
        </p:nvSpPr>
        <p:spPr bwMode="auto">
          <a:xfrm>
            <a:off x="1670050" y="6280414"/>
            <a:ext cx="1629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Line 124"/>
          <p:cNvSpPr>
            <a:spLocks noChangeShapeType="1"/>
          </p:cNvSpPr>
          <p:nvPr/>
        </p:nvSpPr>
        <p:spPr bwMode="auto">
          <a:xfrm>
            <a:off x="2864768" y="3462908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Line 124"/>
          <p:cNvSpPr>
            <a:spLocks noChangeShapeType="1"/>
          </p:cNvSpPr>
          <p:nvPr/>
        </p:nvSpPr>
        <p:spPr bwMode="auto">
          <a:xfrm>
            <a:off x="2829526" y="3965770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Line 124"/>
          <p:cNvSpPr>
            <a:spLocks noChangeShapeType="1"/>
          </p:cNvSpPr>
          <p:nvPr/>
        </p:nvSpPr>
        <p:spPr bwMode="auto">
          <a:xfrm>
            <a:off x="3451797" y="3460848"/>
            <a:ext cx="993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Line 124"/>
          <p:cNvSpPr>
            <a:spLocks noChangeShapeType="1"/>
          </p:cNvSpPr>
          <p:nvPr/>
        </p:nvSpPr>
        <p:spPr bwMode="auto">
          <a:xfrm>
            <a:off x="3707535" y="3090691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Line 124"/>
          <p:cNvSpPr>
            <a:spLocks noChangeShapeType="1"/>
          </p:cNvSpPr>
          <p:nvPr/>
        </p:nvSpPr>
        <p:spPr bwMode="auto">
          <a:xfrm>
            <a:off x="3707535" y="3866505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Line 66"/>
          <p:cNvSpPr>
            <a:spLocks noChangeShapeType="1"/>
          </p:cNvSpPr>
          <p:nvPr/>
        </p:nvSpPr>
        <p:spPr bwMode="auto">
          <a:xfrm>
            <a:off x="3707534" y="3097060"/>
            <a:ext cx="1" cy="7667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Line 9"/>
          <p:cNvSpPr>
            <a:spLocks noChangeShapeType="1"/>
          </p:cNvSpPr>
          <p:nvPr/>
        </p:nvSpPr>
        <p:spPr bwMode="auto">
          <a:xfrm flipV="1">
            <a:off x="1665288" y="5769656"/>
            <a:ext cx="0" cy="516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Line 71"/>
          <p:cNvSpPr>
            <a:spLocks noChangeShapeType="1"/>
          </p:cNvSpPr>
          <p:nvPr/>
        </p:nvSpPr>
        <p:spPr bwMode="auto">
          <a:xfrm>
            <a:off x="8683638" y="3259049"/>
            <a:ext cx="2959" cy="3022961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Line 120"/>
          <p:cNvSpPr>
            <a:spLocks noChangeShapeType="1"/>
          </p:cNvSpPr>
          <p:nvPr/>
        </p:nvSpPr>
        <p:spPr bwMode="auto">
          <a:xfrm>
            <a:off x="5496738" y="2203548"/>
            <a:ext cx="168851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" name="Line 45"/>
          <p:cNvSpPr>
            <a:spLocks noChangeShapeType="1"/>
          </p:cNvSpPr>
          <p:nvPr/>
        </p:nvSpPr>
        <p:spPr bwMode="auto">
          <a:xfrm>
            <a:off x="6003280" y="2343646"/>
            <a:ext cx="0" cy="194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" name="Line 28"/>
          <p:cNvSpPr>
            <a:spLocks noChangeShapeType="1"/>
          </p:cNvSpPr>
          <p:nvPr/>
        </p:nvSpPr>
        <p:spPr bwMode="auto">
          <a:xfrm flipV="1">
            <a:off x="7401272" y="2340074"/>
            <a:ext cx="0" cy="7557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" name="Line 122"/>
          <p:cNvSpPr>
            <a:spLocks noChangeShapeType="1"/>
          </p:cNvSpPr>
          <p:nvPr/>
        </p:nvSpPr>
        <p:spPr bwMode="auto">
          <a:xfrm>
            <a:off x="2055018" y="5558165"/>
            <a:ext cx="29593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Line 122"/>
          <p:cNvSpPr>
            <a:spLocks noChangeShapeType="1"/>
          </p:cNvSpPr>
          <p:nvPr/>
        </p:nvSpPr>
        <p:spPr bwMode="auto">
          <a:xfrm>
            <a:off x="3042070" y="2706191"/>
            <a:ext cx="26032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Line 124"/>
          <p:cNvSpPr>
            <a:spLocks noChangeShapeType="1"/>
          </p:cNvSpPr>
          <p:nvPr/>
        </p:nvSpPr>
        <p:spPr bwMode="auto">
          <a:xfrm>
            <a:off x="5813637" y="2763341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Line 124"/>
          <p:cNvSpPr>
            <a:spLocks noChangeShapeType="1"/>
          </p:cNvSpPr>
          <p:nvPr/>
        </p:nvSpPr>
        <p:spPr bwMode="auto">
          <a:xfrm>
            <a:off x="5952321" y="3134173"/>
            <a:ext cx="2454900" cy="67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Line 124"/>
          <p:cNvSpPr>
            <a:spLocks noChangeShapeType="1"/>
          </p:cNvSpPr>
          <p:nvPr/>
        </p:nvSpPr>
        <p:spPr bwMode="auto">
          <a:xfrm>
            <a:off x="5800124" y="3573016"/>
            <a:ext cx="738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Line 69"/>
          <p:cNvSpPr>
            <a:spLocks noChangeShapeType="1"/>
          </p:cNvSpPr>
          <p:nvPr/>
        </p:nvSpPr>
        <p:spPr bwMode="auto">
          <a:xfrm>
            <a:off x="5309067" y="4588296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Line 40"/>
          <p:cNvSpPr>
            <a:spLocks noChangeShapeType="1"/>
          </p:cNvSpPr>
          <p:nvPr/>
        </p:nvSpPr>
        <p:spPr bwMode="auto">
          <a:xfrm>
            <a:off x="6170662" y="4570646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344488" y="836712"/>
            <a:ext cx="9217025" cy="5513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254" name="Line 9"/>
          <p:cNvSpPr>
            <a:spLocks noChangeShapeType="1"/>
          </p:cNvSpPr>
          <p:nvPr/>
        </p:nvSpPr>
        <p:spPr bwMode="auto">
          <a:xfrm>
            <a:off x="7387679" y="3284984"/>
            <a:ext cx="0" cy="14920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Line 10"/>
          <p:cNvSpPr>
            <a:spLocks noChangeShapeType="1"/>
          </p:cNvSpPr>
          <p:nvPr/>
        </p:nvSpPr>
        <p:spPr bwMode="auto">
          <a:xfrm>
            <a:off x="1670050" y="2203548"/>
            <a:ext cx="0" cy="31448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Rectangle 11"/>
          <p:cNvSpPr>
            <a:spLocks noChangeArrowheads="1"/>
          </p:cNvSpPr>
          <p:nvPr/>
        </p:nvSpPr>
        <p:spPr bwMode="auto">
          <a:xfrm>
            <a:off x="1200150" y="3190116"/>
            <a:ext cx="938213" cy="2841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본인인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" name="Text Box 12"/>
          <p:cNvSpPr txBox="1">
            <a:spLocks noChangeArrowheads="1"/>
          </p:cNvSpPr>
          <p:nvPr/>
        </p:nvSpPr>
        <p:spPr bwMode="auto">
          <a:xfrm>
            <a:off x="1200150" y="3686552"/>
            <a:ext cx="938213" cy="2494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" name="Rectangle 13"/>
          <p:cNvSpPr>
            <a:spLocks noChangeArrowheads="1"/>
          </p:cNvSpPr>
          <p:nvPr/>
        </p:nvSpPr>
        <p:spPr bwMode="auto">
          <a:xfrm>
            <a:off x="1200150" y="4729014"/>
            <a:ext cx="938213" cy="2841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정보변경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Line 18"/>
          <p:cNvSpPr>
            <a:spLocks noChangeShapeType="1"/>
          </p:cNvSpPr>
          <p:nvPr/>
        </p:nvSpPr>
        <p:spPr bwMode="auto">
          <a:xfrm>
            <a:off x="1665289" y="2193885"/>
            <a:ext cx="3831450" cy="9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Rectangle 21"/>
          <p:cNvSpPr>
            <a:spLocks noChangeArrowheads="1"/>
          </p:cNvSpPr>
          <p:nvPr/>
        </p:nvSpPr>
        <p:spPr bwMode="auto">
          <a:xfrm>
            <a:off x="8337376" y="3792909"/>
            <a:ext cx="648470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매출정보</a:t>
            </a:r>
          </a:p>
        </p:txBody>
      </p:sp>
      <p:sp>
        <p:nvSpPr>
          <p:cNvPr id="261" name="AutoShape 25"/>
          <p:cNvSpPr>
            <a:spLocks noChangeArrowheads="1"/>
          </p:cNvSpPr>
          <p:nvPr/>
        </p:nvSpPr>
        <p:spPr bwMode="auto">
          <a:xfrm>
            <a:off x="5478884" y="2004080"/>
            <a:ext cx="1130300" cy="3159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AutoShape 26"/>
          <p:cNvSpPr>
            <a:spLocks noChangeArrowheads="1"/>
          </p:cNvSpPr>
          <p:nvPr/>
        </p:nvSpPr>
        <p:spPr bwMode="auto">
          <a:xfrm>
            <a:off x="1266825" y="5348387"/>
            <a:ext cx="806450" cy="3857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ts val="0"/>
              </a:spcBef>
              <a:defRPr/>
            </a:pP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DF-1</a:t>
            </a: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Text Box 30"/>
          <p:cNvSpPr txBox="1">
            <a:spLocks noChangeArrowheads="1"/>
          </p:cNvSpPr>
          <p:nvPr/>
        </p:nvSpPr>
        <p:spPr bwMode="auto">
          <a:xfrm>
            <a:off x="8317503" y="3004953"/>
            <a:ext cx="738188" cy="2635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</a:p>
        </p:txBody>
      </p:sp>
      <p:sp>
        <p:nvSpPr>
          <p:cNvPr id="264" name="Rectangle 31"/>
          <p:cNvSpPr>
            <a:spLocks noChangeArrowheads="1"/>
          </p:cNvSpPr>
          <p:nvPr/>
        </p:nvSpPr>
        <p:spPr bwMode="auto">
          <a:xfrm>
            <a:off x="6997114" y="2057120"/>
            <a:ext cx="813346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</a:t>
            </a:r>
          </a:p>
        </p:txBody>
      </p:sp>
      <p:sp>
        <p:nvSpPr>
          <p:cNvPr id="265" name="Line 36"/>
          <p:cNvSpPr>
            <a:spLocks noChangeShapeType="1"/>
          </p:cNvSpPr>
          <p:nvPr/>
        </p:nvSpPr>
        <p:spPr bwMode="auto">
          <a:xfrm flipH="1">
            <a:off x="4311798" y="2774850"/>
            <a:ext cx="1140" cy="1664196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Line 38"/>
          <p:cNvSpPr>
            <a:spLocks noChangeShapeType="1"/>
          </p:cNvSpPr>
          <p:nvPr/>
        </p:nvSpPr>
        <p:spPr bwMode="auto">
          <a:xfrm>
            <a:off x="1895794" y="2774851"/>
            <a:ext cx="24472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7" name="Line 49"/>
          <p:cNvSpPr>
            <a:spLocks noChangeShapeType="1"/>
          </p:cNvSpPr>
          <p:nvPr/>
        </p:nvSpPr>
        <p:spPr bwMode="auto">
          <a:xfrm flipH="1">
            <a:off x="5693345" y="4903092"/>
            <a:ext cx="0" cy="9741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Rectangle 51"/>
          <p:cNvSpPr>
            <a:spLocks noChangeArrowheads="1"/>
          </p:cNvSpPr>
          <p:nvPr/>
        </p:nvSpPr>
        <p:spPr bwMode="auto">
          <a:xfrm>
            <a:off x="5740837" y="2564904"/>
            <a:ext cx="534987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Rectangle 52"/>
          <p:cNvSpPr>
            <a:spLocks noChangeArrowheads="1"/>
          </p:cNvSpPr>
          <p:nvPr/>
        </p:nvSpPr>
        <p:spPr bwMode="auto">
          <a:xfrm>
            <a:off x="5005561" y="4873029"/>
            <a:ext cx="1448941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바로구매</a:t>
            </a: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" name="AutoShape 67"/>
          <p:cNvSpPr>
            <a:spLocks noChangeArrowheads="1"/>
          </p:cNvSpPr>
          <p:nvPr/>
        </p:nvSpPr>
        <p:spPr bwMode="auto">
          <a:xfrm>
            <a:off x="6997407" y="2969071"/>
            <a:ext cx="771525" cy="3159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PG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1" name="Line 72"/>
          <p:cNvSpPr>
            <a:spLocks noChangeShapeType="1"/>
          </p:cNvSpPr>
          <p:nvPr/>
        </p:nvSpPr>
        <p:spPr bwMode="auto">
          <a:xfrm>
            <a:off x="4327084" y="4437112"/>
            <a:ext cx="55390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Text Box 77"/>
          <p:cNvSpPr txBox="1">
            <a:spLocks noChangeArrowheads="1"/>
          </p:cNvSpPr>
          <p:nvPr/>
        </p:nvSpPr>
        <p:spPr bwMode="auto">
          <a:xfrm>
            <a:off x="2144688" y="6117537"/>
            <a:ext cx="1273284" cy="263791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패킹</a:t>
            </a: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보세 처리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AutoShape 81"/>
          <p:cNvSpPr>
            <a:spLocks noChangeArrowheads="1"/>
          </p:cNvSpPr>
          <p:nvPr/>
        </p:nvSpPr>
        <p:spPr bwMode="auto">
          <a:xfrm>
            <a:off x="1401763" y="2625824"/>
            <a:ext cx="527050" cy="3159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</a:p>
        </p:txBody>
      </p:sp>
      <p:sp>
        <p:nvSpPr>
          <p:cNvPr id="274" name="Rectangle 87"/>
          <p:cNvSpPr>
            <a:spLocks noChangeArrowheads="1"/>
          </p:cNvSpPr>
          <p:nvPr/>
        </p:nvSpPr>
        <p:spPr bwMode="auto">
          <a:xfrm>
            <a:off x="3976836" y="2948610"/>
            <a:ext cx="703263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Line 100"/>
          <p:cNvSpPr>
            <a:spLocks noChangeShapeType="1"/>
          </p:cNvSpPr>
          <p:nvPr/>
        </p:nvSpPr>
        <p:spPr bwMode="auto">
          <a:xfrm>
            <a:off x="3176588" y="1373287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AutoShape 111"/>
          <p:cNvSpPr>
            <a:spLocks noChangeArrowheads="1"/>
          </p:cNvSpPr>
          <p:nvPr/>
        </p:nvSpPr>
        <p:spPr bwMode="auto">
          <a:xfrm>
            <a:off x="931863" y="1003717"/>
            <a:ext cx="938212" cy="78263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워커힐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endParaRPr kumimoji="0"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면세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</a:p>
        </p:txBody>
      </p:sp>
      <p:sp>
        <p:nvSpPr>
          <p:cNvPr id="277" name="AutoShape 113"/>
          <p:cNvSpPr>
            <a:spLocks noChangeArrowheads="1"/>
          </p:cNvSpPr>
          <p:nvPr/>
        </p:nvSpPr>
        <p:spPr bwMode="auto">
          <a:xfrm>
            <a:off x="2008188" y="1029117"/>
            <a:ext cx="866775" cy="490537"/>
          </a:xfrm>
          <a:prstGeom prst="leftRightArrow">
            <a:avLst>
              <a:gd name="adj1" fmla="val 50000"/>
              <a:gd name="adj2" fmla="val 41679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</a:p>
        </p:txBody>
      </p:sp>
      <p:sp>
        <p:nvSpPr>
          <p:cNvPr id="278" name="Text Box 114"/>
          <p:cNvSpPr txBox="1">
            <a:spLocks noChangeArrowheads="1"/>
          </p:cNvSpPr>
          <p:nvPr/>
        </p:nvSpPr>
        <p:spPr bwMode="auto">
          <a:xfrm>
            <a:off x="2116773" y="1577107"/>
            <a:ext cx="698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>
              <a:lnSpc>
                <a:spcPct val="80000"/>
              </a:lnSpc>
              <a:defRPr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</a:p>
          <a:p>
            <a:pPr algn="ctr" eaLnBrk="0" latinLnBrk="0" hangingPunct="0">
              <a:lnSpc>
                <a:spcPct val="80000"/>
              </a:lnSpc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Line 116"/>
          <p:cNvSpPr>
            <a:spLocks noChangeShapeType="1"/>
          </p:cNvSpPr>
          <p:nvPr/>
        </p:nvSpPr>
        <p:spPr bwMode="auto">
          <a:xfrm>
            <a:off x="4410343" y="6021288"/>
            <a:ext cx="8348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Rectangle 118"/>
          <p:cNvSpPr>
            <a:spLocks noChangeArrowheads="1"/>
          </p:cNvSpPr>
          <p:nvPr/>
        </p:nvSpPr>
        <p:spPr bwMode="auto">
          <a:xfrm>
            <a:off x="3797651" y="5375150"/>
            <a:ext cx="648072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1" name="Line 121"/>
          <p:cNvSpPr>
            <a:spLocks noChangeShapeType="1"/>
          </p:cNvSpPr>
          <p:nvPr/>
        </p:nvSpPr>
        <p:spPr bwMode="auto">
          <a:xfrm>
            <a:off x="5645812" y="2333238"/>
            <a:ext cx="608" cy="359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Rectangle 126"/>
          <p:cNvSpPr>
            <a:spLocks noChangeArrowheads="1"/>
          </p:cNvSpPr>
          <p:nvPr/>
        </p:nvSpPr>
        <p:spPr bwMode="auto">
          <a:xfrm>
            <a:off x="5699760" y="3002409"/>
            <a:ext cx="635793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계좌이</a:t>
            </a:r>
            <a:r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kumimoji="0"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3" name="AutoShape 25"/>
          <p:cNvSpPr>
            <a:spLocks noChangeArrowheads="1"/>
          </p:cNvSpPr>
          <p:nvPr/>
        </p:nvSpPr>
        <p:spPr bwMode="auto">
          <a:xfrm>
            <a:off x="5152752" y="5849391"/>
            <a:ext cx="1130300" cy="3159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" name="Rectangle 33"/>
          <p:cNvSpPr>
            <a:spLocks noChangeArrowheads="1"/>
          </p:cNvSpPr>
          <p:nvPr/>
        </p:nvSpPr>
        <p:spPr bwMode="auto">
          <a:xfrm>
            <a:off x="3960167" y="3319561"/>
            <a:ext cx="703263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Rectangle 33"/>
          <p:cNvSpPr>
            <a:spLocks noChangeArrowheads="1"/>
          </p:cNvSpPr>
          <p:nvPr/>
        </p:nvSpPr>
        <p:spPr bwMode="auto">
          <a:xfrm>
            <a:off x="3962097" y="3722489"/>
            <a:ext cx="703263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사은권</a:t>
            </a:r>
            <a:endParaRPr kumimoji="0"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" name="Rectangle 126"/>
          <p:cNvSpPr>
            <a:spLocks noChangeArrowheads="1"/>
          </p:cNvSpPr>
          <p:nvPr/>
        </p:nvSpPr>
        <p:spPr bwMode="auto">
          <a:xfrm>
            <a:off x="5692318" y="3866505"/>
            <a:ext cx="635793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예치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" name="Rectangle 126"/>
          <p:cNvSpPr>
            <a:spLocks noChangeArrowheads="1"/>
          </p:cNvSpPr>
          <p:nvPr/>
        </p:nvSpPr>
        <p:spPr bwMode="auto">
          <a:xfrm>
            <a:off x="5591474" y="3434457"/>
            <a:ext cx="863028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Cashbag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" name="Line 66"/>
          <p:cNvSpPr>
            <a:spLocks noChangeShapeType="1"/>
          </p:cNvSpPr>
          <p:nvPr/>
        </p:nvSpPr>
        <p:spPr bwMode="auto">
          <a:xfrm>
            <a:off x="6553551" y="2754948"/>
            <a:ext cx="1" cy="818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" name="AutoShape 67"/>
          <p:cNvSpPr>
            <a:spLocks noChangeArrowheads="1"/>
          </p:cNvSpPr>
          <p:nvPr/>
        </p:nvSpPr>
        <p:spPr bwMode="auto">
          <a:xfrm>
            <a:off x="2538413" y="3259049"/>
            <a:ext cx="771525" cy="3159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제휴</a:t>
            </a:r>
            <a:r>
              <a:rPr kumimoji="0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" name="Rectangle 68"/>
          <p:cNvSpPr>
            <a:spLocks noChangeArrowheads="1"/>
          </p:cNvSpPr>
          <p:nvPr/>
        </p:nvSpPr>
        <p:spPr bwMode="auto">
          <a:xfrm>
            <a:off x="5014342" y="5378673"/>
            <a:ext cx="1450826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번호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" name="Rectangle 31"/>
          <p:cNvSpPr>
            <a:spLocks noChangeArrowheads="1"/>
          </p:cNvSpPr>
          <p:nvPr/>
        </p:nvSpPr>
        <p:spPr bwMode="auto">
          <a:xfrm>
            <a:off x="8337376" y="4440981"/>
            <a:ext cx="660579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</a:t>
            </a:r>
          </a:p>
        </p:txBody>
      </p:sp>
      <p:sp>
        <p:nvSpPr>
          <p:cNvPr id="292" name="Text Box 22"/>
          <p:cNvSpPr txBox="1">
            <a:spLocks noChangeArrowheads="1"/>
          </p:cNvSpPr>
          <p:nvPr/>
        </p:nvSpPr>
        <p:spPr bwMode="auto">
          <a:xfrm>
            <a:off x="2568912" y="2623053"/>
            <a:ext cx="1372228" cy="263791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회원등급</a:t>
            </a: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구매등급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Rectangle 13"/>
          <p:cNvSpPr>
            <a:spLocks noChangeArrowheads="1"/>
          </p:cNvSpPr>
          <p:nvPr/>
        </p:nvSpPr>
        <p:spPr bwMode="auto">
          <a:xfrm>
            <a:off x="2360713" y="3823689"/>
            <a:ext cx="1058764" cy="2841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기획전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Line 66"/>
          <p:cNvSpPr>
            <a:spLocks noChangeShapeType="1"/>
          </p:cNvSpPr>
          <p:nvPr/>
        </p:nvSpPr>
        <p:spPr bwMode="auto">
          <a:xfrm>
            <a:off x="3576860" y="3465851"/>
            <a:ext cx="0" cy="499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Rectangle 87"/>
          <p:cNvSpPr>
            <a:spLocks noChangeArrowheads="1"/>
          </p:cNvSpPr>
          <p:nvPr/>
        </p:nvSpPr>
        <p:spPr bwMode="auto">
          <a:xfrm>
            <a:off x="3872880" y="2049477"/>
            <a:ext cx="856544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여권정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" name="Rectangle 87"/>
          <p:cNvSpPr>
            <a:spLocks noChangeArrowheads="1"/>
          </p:cNvSpPr>
          <p:nvPr/>
        </p:nvSpPr>
        <p:spPr bwMode="auto">
          <a:xfrm>
            <a:off x="2504728" y="2051804"/>
            <a:ext cx="81359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기본정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" name="AutoShape 25"/>
          <p:cNvSpPr>
            <a:spLocks noChangeArrowheads="1"/>
          </p:cNvSpPr>
          <p:nvPr/>
        </p:nvSpPr>
        <p:spPr bwMode="auto">
          <a:xfrm>
            <a:off x="1100138" y="2627910"/>
            <a:ext cx="1130300" cy="3159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" name="Text Box 22"/>
          <p:cNvSpPr txBox="1">
            <a:spLocks noChangeArrowheads="1"/>
          </p:cNvSpPr>
          <p:nvPr/>
        </p:nvSpPr>
        <p:spPr bwMode="auto">
          <a:xfrm>
            <a:off x="4742744" y="4300852"/>
            <a:ext cx="1004888" cy="2494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할인수단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9" name="Text Box 22"/>
          <p:cNvSpPr txBox="1">
            <a:spLocks noChangeArrowheads="1"/>
          </p:cNvSpPr>
          <p:nvPr/>
        </p:nvSpPr>
        <p:spPr bwMode="auto">
          <a:xfrm>
            <a:off x="5813637" y="4293096"/>
            <a:ext cx="1004888" cy="249428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수단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" name="Rectangle 126"/>
          <p:cNvSpPr>
            <a:spLocks noChangeArrowheads="1"/>
          </p:cNvSpPr>
          <p:nvPr/>
        </p:nvSpPr>
        <p:spPr bwMode="auto">
          <a:xfrm>
            <a:off x="6897216" y="3798366"/>
            <a:ext cx="1008112" cy="2825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" name="AutoShape 67"/>
          <p:cNvSpPr>
            <a:spLocks noChangeArrowheads="1"/>
          </p:cNvSpPr>
          <p:nvPr/>
        </p:nvSpPr>
        <p:spPr bwMode="auto">
          <a:xfrm>
            <a:off x="6999812" y="4783017"/>
            <a:ext cx="771525" cy="3159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국세청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" name="Text Box 77"/>
          <p:cNvSpPr txBox="1">
            <a:spLocks noChangeArrowheads="1"/>
          </p:cNvSpPr>
          <p:nvPr/>
        </p:nvSpPr>
        <p:spPr bwMode="auto">
          <a:xfrm>
            <a:off x="382588" y="4714103"/>
            <a:ext cx="740410" cy="60234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일별 </a:t>
            </a:r>
            <a:r>
              <a:rPr kumimoji="0"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 eaLnBrk="0" latinLnBrk="0" hangingPunc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kumimoji="0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</a:t>
            </a:r>
            <a:r>
              <a:rPr kumimoji="0"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" name="AutoShape 26"/>
          <p:cNvSpPr>
            <a:spLocks noChangeArrowheads="1"/>
          </p:cNvSpPr>
          <p:nvPr/>
        </p:nvSpPr>
        <p:spPr bwMode="auto">
          <a:xfrm>
            <a:off x="2963179" y="991751"/>
            <a:ext cx="896925" cy="83175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DF-1</a:t>
            </a:r>
          </a:p>
        </p:txBody>
      </p:sp>
      <p:sp>
        <p:nvSpPr>
          <p:cNvPr id="304" name="Rectangle 118"/>
          <p:cNvSpPr>
            <a:spLocks noChangeArrowheads="1"/>
          </p:cNvSpPr>
          <p:nvPr/>
        </p:nvSpPr>
        <p:spPr bwMode="auto">
          <a:xfrm>
            <a:off x="3744104" y="5850661"/>
            <a:ext cx="772215" cy="28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</a:t>
            </a:r>
            <a:r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5" name="Line 66"/>
          <p:cNvSpPr>
            <a:spLocks noChangeShapeType="1"/>
          </p:cNvSpPr>
          <p:nvPr/>
        </p:nvSpPr>
        <p:spPr bwMode="auto">
          <a:xfrm>
            <a:off x="8114083" y="1828756"/>
            <a:ext cx="1" cy="818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6" name="Line 121"/>
          <p:cNvSpPr>
            <a:spLocks noChangeShapeType="1"/>
          </p:cNvSpPr>
          <p:nvPr/>
        </p:nvSpPr>
        <p:spPr bwMode="auto">
          <a:xfrm>
            <a:off x="7617296" y="1463676"/>
            <a:ext cx="608" cy="359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" name="Line 121"/>
          <p:cNvSpPr>
            <a:spLocks noChangeShapeType="1"/>
          </p:cNvSpPr>
          <p:nvPr/>
        </p:nvSpPr>
        <p:spPr bwMode="auto">
          <a:xfrm>
            <a:off x="8498531" y="1463676"/>
            <a:ext cx="608" cy="359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" name="Line 116"/>
          <p:cNvSpPr>
            <a:spLocks noChangeShapeType="1"/>
          </p:cNvSpPr>
          <p:nvPr/>
        </p:nvSpPr>
        <p:spPr bwMode="auto">
          <a:xfrm flipV="1">
            <a:off x="7617296" y="1828756"/>
            <a:ext cx="881843" cy="2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" name="AutoShape 67"/>
          <p:cNvSpPr>
            <a:spLocks noChangeArrowheads="1"/>
          </p:cNvSpPr>
          <p:nvPr/>
        </p:nvSpPr>
        <p:spPr bwMode="auto">
          <a:xfrm>
            <a:off x="7208673" y="1354415"/>
            <a:ext cx="771525" cy="3159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" name="AutoShape 67"/>
          <p:cNvSpPr>
            <a:spLocks noChangeArrowheads="1"/>
          </p:cNvSpPr>
          <p:nvPr/>
        </p:nvSpPr>
        <p:spPr bwMode="auto">
          <a:xfrm>
            <a:off x="8143288" y="1350987"/>
            <a:ext cx="771525" cy="3159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Cashbag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" name="Rectangle 13"/>
          <p:cNvSpPr>
            <a:spLocks noChangeArrowheads="1"/>
          </p:cNvSpPr>
          <p:nvPr/>
        </p:nvSpPr>
        <p:spPr bwMode="auto">
          <a:xfrm>
            <a:off x="992560" y="4221088"/>
            <a:ext cx="1368153" cy="2841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허니문</a:t>
            </a:r>
            <a:r>
              <a:rPr kumimoji="0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임직원 인증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46606"/>
              </p:ext>
            </p:extLst>
          </p:nvPr>
        </p:nvGraphicFramePr>
        <p:xfrm>
          <a:off x="533400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" name="Rectangle 1205"/>
          <p:cNvSpPr>
            <a:spLocks noChangeArrowheads="1"/>
          </p:cNvSpPr>
          <p:nvPr/>
        </p:nvSpPr>
        <p:spPr bwMode="auto">
          <a:xfrm>
            <a:off x="1752803" y="1484784"/>
            <a:ext cx="6656581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00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1205"/>
          <p:cNvSpPr>
            <a:spLocks noChangeArrowheads="1"/>
          </p:cNvSpPr>
          <p:nvPr/>
        </p:nvSpPr>
        <p:spPr bwMode="auto">
          <a:xfrm>
            <a:off x="1744704" y="1052736"/>
            <a:ext cx="6664680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IDFS(</a:t>
            </a:r>
            <a:r>
              <a:rPr kumimoji="0" lang="ko-KR" altLang="en-US" sz="1500" b="1" dirty="0" err="1" smtClean="0">
                <a:latin typeface="맑은 고딕" pitchFamily="50" charset="-127"/>
                <a:ea typeface="맑은 고딕" pitchFamily="50" charset="-127"/>
              </a:rPr>
              <a:t>워커힐</a:t>
            </a:r>
            <a:r>
              <a:rPr kumimoji="0" lang="ko-KR" altLang="en-US" sz="1500" b="1" dirty="0" smtClean="0">
                <a:latin typeface="맑은 고딕" pitchFamily="50" charset="-127"/>
                <a:ea typeface="맑은 고딕" pitchFamily="50" charset="-127"/>
              </a:rPr>
              <a:t> 온라인 면세점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1205"/>
          <p:cNvSpPr>
            <a:spLocks noChangeArrowheads="1"/>
          </p:cNvSpPr>
          <p:nvPr/>
        </p:nvSpPr>
        <p:spPr bwMode="auto">
          <a:xfrm>
            <a:off x="1998396" y="1578058"/>
            <a:ext cx="1902103" cy="114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205"/>
          <p:cNvSpPr>
            <a:spLocks noChangeArrowheads="1"/>
          </p:cNvSpPr>
          <p:nvPr/>
        </p:nvSpPr>
        <p:spPr bwMode="auto">
          <a:xfrm>
            <a:off x="4116523" y="1578058"/>
            <a:ext cx="1902103" cy="114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1205"/>
          <p:cNvSpPr>
            <a:spLocks noChangeArrowheads="1"/>
          </p:cNvSpPr>
          <p:nvPr/>
        </p:nvSpPr>
        <p:spPr bwMode="auto">
          <a:xfrm>
            <a:off x="6204755" y="1578058"/>
            <a:ext cx="1902103" cy="114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주문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 Box 1193"/>
          <p:cNvSpPr txBox="1">
            <a:spLocks noChangeArrowheads="1"/>
          </p:cNvSpPr>
          <p:nvPr/>
        </p:nvSpPr>
        <p:spPr bwMode="auto">
          <a:xfrm>
            <a:off x="1568919" y="4692774"/>
            <a:ext cx="2015929" cy="1063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 Box 1197"/>
          <p:cNvSpPr txBox="1">
            <a:spLocks noChangeArrowheads="1"/>
          </p:cNvSpPr>
          <p:nvPr/>
        </p:nvSpPr>
        <p:spPr bwMode="auto">
          <a:xfrm>
            <a:off x="1856656" y="5626191"/>
            <a:ext cx="1477043" cy="353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서울신용평가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 Box 1201"/>
          <p:cNvSpPr txBox="1">
            <a:spLocks noChangeArrowheads="1"/>
          </p:cNvSpPr>
          <p:nvPr/>
        </p:nvSpPr>
        <p:spPr bwMode="auto">
          <a:xfrm>
            <a:off x="1651800" y="4810258"/>
            <a:ext cx="1835511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본인확인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아이핀</a:t>
            </a:r>
            <a:endParaRPr kumimoji="0" lang="en-US" altLang="ko-KR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 Box 1193"/>
          <p:cNvSpPr txBox="1">
            <a:spLocks noChangeArrowheads="1"/>
          </p:cNvSpPr>
          <p:nvPr/>
        </p:nvSpPr>
        <p:spPr bwMode="auto">
          <a:xfrm>
            <a:off x="6609184" y="4692774"/>
            <a:ext cx="2015929" cy="1063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 Box 1197"/>
          <p:cNvSpPr txBox="1">
            <a:spLocks noChangeArrowheads="1"/>
          </p:cNvSpPr>
          <p:nvPr/>
        </p:nvSpPr>
        <p:spPr bwMode="auto">
          <a:xfrm>
            <a:off x="6897216" y="5626191"/>
            <a:ext cx="1477043" cy="353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KSNET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 Box 1201"/>
          <p:cNvSpPr txBox="1">
            <a:spLocks noChangeArrowheads="1"/>
          </p:cNvSpPr>
          <p:nvPr/>
        </p:nvSpPr>
        <p:spPr bwMode="auto">
          <a:xfrm>
            <a:off x="6692065" y="4810258"/>
            <a:ext cx="1835511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카드 결제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실시간 계좌이체 결제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OCB 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적립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en-US" altLang="ko-KR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 Box 1193"/>
          <p:cNvSpPr txBox="1">
            <a:spLocks noChangeArrowheads="1"/>
          </p:cNvSpPr>
          <p:nvPr/>
        </p:nvSpPr>
        <p:spPr bwMode="auto">
          <a:xfrm>
            <a:off x="4155524" y="4692774"/>
            <a:ext cx="2015929" cy="1063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 Box 1197"/>
          <p:cNvSpPr txBox="1">
            <a:spLocks noChangeArrowheads="1"/>
          </p:cNvSpPr>
          <p:nvPr/>
        </p:nvSpPr>
        <p:spPr bwMode="auto">
          <a:xfrm>
            <a:off x="4412061" y="5626191"/>
            <a:ext cx="1477043" cy="353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제휴</a:t>
            </a:r>
            <a:r>
              <a:rPr kumimoji="0" lang="ko-KR" altLang="en-US" sz="13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사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 Box 1201"/>
          <p:cNvSpPr txBox="1">
            <a:spLocks noChangeArrowheads="1"/>
          </p:cNvSpPr>
          <p:nvPr/>
        </p:nvSpPr>
        <p:spPr bwMode="auto">
          <a:xfrm>
            <a:off x="4238405" y="4810258"/>
            <a:ext cx="1835511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회원 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상품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매</a:t>
            </a:r>
            <a:r>
              <a:rPr kumimoji="0"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출</a:t>
            </a:r>
            <a:endParaRPr kumimoji="0" lang="en-US" altLang="ko-KR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꺾인 연결선 75"/>
          <p:cNvCxnSpPr>
            <a:stCxn id="64" idx="0"/>
            <a:endCxn id="93" idx="2"/>
          </p:cNvCxnSpPr>
          <p:nvPr/>
        </p:nvCxnSpPr>
        <p:spPr bwMode="auto">
          <a:xfrm rot="5400000" flipH="1" flipV="1">
            <a:off x="2909070" y="2520750"/>
            <a:ext cx="1839838" cy="250421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cxnSp>
        <p:nvCxnSpPr>
          <p:cNvPr id="81" name="꺾인 연결선 80"/>
          <p:cNvCxnSpPr>
            <a:stCxn id="70" idx="0"/>
          </p:cNvCxnSpPr>
          <p:nvPr/>
        </p:nvCxnSpPr>
        <p:spPr bwMode="auto">
          <a:xfrm rot="16200000" flipV="1">
            <a:off x="4423661" y="3952946"/>
            <a:ext cx="1316472" cy="163184"/>
          </a:xfrm>
          <a:prstGeom prst="bentConnector3">
            <a:avLst>
              <a:gd name="adj1" fmla="val 65684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cxnSp>
        <p:nvCxnSpPr>
          <p:cNvPr id="86" name="꺾인 연결선 85"/>
          <p:cNvCxnSpPr>
            <a:stCxn id="67" idx="0"/>
          </p:cNvCxnSpPr>
          <p:nvPr/>
        </p:nvCxnSpPr>
        <p:spPr bwMode="auto">
          <a:xfrm rot="16200000" flipV="1">
            <a:off x="5949452" y="3025076"/>
            <a:ext cx="968308" cy="2367087"/>
          </a:xfrm>
          <a:prstGeom prst="bentConnector2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90" name="Rectangle 1230"/>
          <p:cNvSpPr>
            <a:spLocks noChangeArrowheads="1"/>
          </p:cNvSpPr>
          <p:nvPr/>
        </p:nvSpPr>
        <p:spPr bwMode="auto">
          <a:xfrm>
            <a:off x="2360712" y="1942054"/>
            <a:ext cx="1182023" cy="4788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회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1" name="Rectangle 1230"/>
          <p:cNvSpPr>
            <a:spLocks noChangeArrowheads="1"/>
          </p:cNvSpPr>
          <p:nvPr/>
        </p:nvSpPr>
        <p:spPr bwMode="auto">
          <a:xfrm>
            <a:off x="4486032" y="1942054"/>
            <a:ext cx="1182023" cy="4788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1230"/>
          <p:cNvSpPr>
            <a:spLocks noChangeArrowheads="1"/>
          </p:cNvSpPr>
          <p:nvPr/>
        </p:nvSpPr>
        <p:spPr bwMode="auto">
          <a:xfrm>
            <a:off x="6583291" y="1942054"/>
            <a:ext cx="1182023" cy="4788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주문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Group 1231"/>
          <p:cNvGrpSpPr>
            <a:grpSpLocks/>
          </p:cNvGrpSpPr>
          <p:nvPr/>
        </p:nvGrpSpPr>
        <p:grpSpPr bwMode="auto">
          <a:xfrm>
            <a:off x="1995937" y="3376302"/>
            <a:ext cx="6378321" cy="689697"/>
            <a:chOff x="4329" y="2862"/>
            <a:chExt cx="540" cy="312"/>
          </a:xfrm>
        </p:grpSpPr>
        <p:sp>
          <p:nvSpPr>
            <p:cNvPr id="78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9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7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>
            <a:spLocks noChangeArrowheads="1"/>
          </p:cNvSpPr>
          <p:nvPr/>
        </p:nvSpPr>
        <p:spPr bwMode="auto">
          <a:xfrm>
            <a:off x="979506" y="1700808"/>
            <a:ext cx="1490972" cy="4176464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DF - 1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4225707" y="1678157"/>
            <a:ext cx="2003206" cy="4415139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308941" y="1844053"/>
            <a:ext cx="1825142" cy="40539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ko-KR" sz="13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00" kern="0" dirty="0" smtClean="0">
                <a:latin typeface="맑은 고딕" pitchFamily="50" charset="-127"/>
                <a:ea typeface="맑은 고딕" pitchFamily="50" charset="-127"/>
              </a:rPr>
              <a:t>IDFS</a:t>
            </a:r>
            <a:endParaRPr kumimoji="1" lang="en-US" altLang="ko-KR" sz="1300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13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1"/>
          <p:cNvSpPr>
            <a:spLocks noChangeArrowheads="1"/>
          </p:cNvSpPr>
          <p:nvPr/>
        </p:nvSpPr>
        <p:spPr bwMode="auto">
          <a:xfrm>
            <a:off x="4604898" y="3490333"/>
            <a:ext cx="1188000" cy="44344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kumimoji="0" lang="ko-KR" altLang="en-US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품</a:t>
            </a:r>
          </a:p>
        </p:txBody>
      </p:sp>
      <p:sp>
        <p:nvSpPr>
          <p:cNvPr id="87" name="Rectangle 51"/>
          <p:cNvSpPr>
            <a:spLocks noChangeArrowheads="1"/>
          </p:cNvSpPr>
          <p:nvPr/>
        </p:nvSpPr>
        <p:spPr bwMode="auto">
          <a:xfrm>
            <a:off x="4604898" y="4355151"/>
            <a:ext cx="1188000" cy="45267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kumimoji="0" lang="ko-KR" altLang="en-US" sz="105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51"/>
          <p:cNvSpPr>
            <a:spLocks noChangeArrowheads="1"/>
          </p:cNvSpPr>
          <p:nvPr/>
        </p:nvSpPr>
        <p:spPr bwMode="auto">
          <a:xfrm>
            <a:off x="4604898" y="2636912"/>
            <a:ext cx="1188000" cy="43204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kumimoji="0" lang="ko-KR" altLang="en-US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054507" y="3359263"/>
            <a:ext cx="174406" cy="27197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1104581" y="2168927"/>
            <a:ext cx="1221881" cy="43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3" name="Rectangle 51"/>
          <p:cNvSpPr>
            <a:spLocks noChangeArrowheads="1"/>
          </p:cNvSpPr>
          <p:nvPr/>
        </p:nvSpPr>
        <p:spPr bwMode="auto">
          <a:xfrm>
            <a:off x="1104581" y="2771989"/>
            <a:ext cx="1221881" cy="43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기본 정보</a:t>
            </a:r>
          </a:p>
        </p:txBody>
      </p:sp>
      <p:sp>
        <p:nvSpPr>
          <p:cNvPr id="95" name="Rectangle 51"/>
          <p:cNvSpPr>
            <a:spLocks noChangeArrowheads="1"/>
          </p:cNvSpPr>
          <p:nvPr/>
        </p:nvSpPr>
        <p:spPr bwMode="auto">
          <a:xfrm>
            <a:off x="1104581" y="3375051"/>
            <a:ext cx="1221881" cy="43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브랜드</a:t>
            </a:r>
          </a:p>
        </p:txBody>
      </p:sp>
      <p:sp>
        <p:nvSpPr>
          <p:cNvPr id="96" name="Rectangle 51"/>
          <p:cNvSpPr>
            <a:spLocks noChangeArrowheads="1"/>
          </p:cNvSpPr>
          <p:nvPr/>
        </p:nvSpPr>
        <p:spPr bwMode="auto">
          <a:xfrm>
            <a:off x="1104581" y="3978113"/>
            <a:ext cx="1221881" cy="43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가격</a:t>
            </a:r>
          </a:p>
        </p:txBody>
      </p:sp>
      <p:sp>
        <p:nvSpPr>
          <p:cNvPr id="97" name="Rectangle 51"/>
          <p:cNvSpPr>
            <a:spLocks noChangeArrowheads="1"/>
          </p:cNvSpPr>
          <p:nvPr/>
        </p:nvSpPr>
        <p:spPr bwMode="auto">
          <a:xfrm>
            <a:off x="1104581" y="4581176"/>
            <a:ext cx="1221881" cy="43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재고</a:t>
            </a:r>
          </a:p>
        </p:txBody>
      </p:sp>
      <p:sp>
        <p:nvSpPr>
          <p:cNvPr id="98" name="Rectangle 51"/>
          <p:cNvSpPr>
            <a:spLocks noChangeArrowheads="1"/>
          </p:cNvSpPr>
          <p:nvPr/>
        </p:nvSpPr>
        <p:spPr bwMode="auto">
          <a:xfrm>
            <a:off x="1104581" y="5229224"/>
            <a:ext cx="1221881" cy="43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매출 정보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>
            <a:spLocks noChangeArrowheads="1"/>
          </p:cNvSpPr>
          <p:nvPr/>
        </p:nvSpPr>
        <p:spPr bwMode="auto">
          <a:xfrm>
            <a:off x="7638492" y="2780928"/>
            <a:ext cx="1418964" cy="1152128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NGS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51"/>
          <p:cNvSpPr>
            <a:spLocks noChangeArrowheads="1"/>
          </p:cNvSpPr>
          <p:nvPr/>
        </p:nvSpPr>
        <p:spPr bwMode="auto">
          <a:xfrm>
            <a:off x="7729317" y="3249046"/>
            <a:ext cx="1221881" cy="43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cxnSp>
        <p:nvCxnSpPr>
          <p:cNvPr id="27" name="꺾인 연결선 126"/>
          <p:cNvCxnSpPr>
            <a:cxnSpLocks noChangeShapeType="1"/>
            <a:stCxn id="96" idx="3"/>
            <a:endCxn id="86" idx="1"/>
          </p:cNvCxnSpPr>
          <p:nvPr/>
        </p:nvCxnSpPr>
        <p:spPr bwMode="auto">
          <a:xfrm flipV="1">
            <a:off x="2326462" y="3712056"/>
            <a:ext cx="2278436" cy="482057"/>
          </a:xfrm>
          <a:prstGeom prst="bentConnector3">
            <a:avLst>
              <a:gd name="adj1" fmla="val 40803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cxnSp>
        <p:nvCxnSpPr>
          <p:cNvPr id="28" name="꺾인 연결선 126"/>
          <p:cNvCxnSpPr>
            <a:cxnSpLocks noChangeShapeType="1"/>
          </p:cNvCxnSpPr>
          <p:nvPr/>
        </p:nvCxnSpPr>
        <p:spPr bwMode="auto">
          <a:xfrm rot="10800000">
            <a:off x="2326462" y="2276872"/>
            <a:ext cx="2278436" cy="468009"/>
          </a:xfrm>
          <a:prstGeom prst="bentConnector3">
            <a:avLst>
              <a:gd name="adj1" fmla="val 46843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1" name="꺾인 연결선 126"/>
          <p:cNvCxnSpPr>
            <a:cxnSpLocks noChangeShapeType="1"/>
          </p:cNvCxnSpPr>
          <p:nvPr/>
        </p:nvCxnSpPr>
        <p:spPr bwMode="auto">
          <a:xfrm>
            <a:off x="2326462" y="2482638"/>
            <a:ext cx="2278436" cy="442306"/>
          </a:xfrm>
          <a:prstGeom prst="bentConnector3">
            <a:avLst>
              <a:gd name="adj1" fmla="val 46393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7" name="직사각형 36"/>
          <p:cNvSpPr/>
          <p:nvPr/>
        </p:nvSpPr>
        <p:spPr>
          <a:xfrm>
            <a:off x="2515390" y="2161456"/>
            <a:ext cx="1213474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수정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68824" y="2953544"/>
            <a:ext cx="791883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동기화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꺾인 연결선 126"/>
          <p:cNvCxnSpPr>
            <a:cxnSpLocks noChangeShapeType="1"/>
            <a:stCxn id="93" idx="3"/>
          </p:cNvCxnSpPr>
          <p:nvPr/>
        </p:nvCxnSpPr>
        <p:spPr bwMode="auto">
          <a:xfrm>
            <a:off x="2326462" y="2987989"/>
            <a:ext cx="2278436" cy="585027"/>
          </a:xfrm>
          <a:prstGeom prst="bentConnector3">
            <a:avLst>
              <a:gd name="adj1" fmla="val 3286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1" name="직사각형 50"/>
          <p:cNvSpPr/>
          <p:nvPr/>
        </p:nvSpPr>
        <p:spPr>
          <a:xfrm>
            <a:off x="3541146" y="3429000"/>
            <a:ext cx="44723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등록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04728" y="4249688"/>
            <a:ext cx="103393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가격 정보 동기화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꺾인 연결선 126"/>
          <p:cNvCxnSpPr>
            <a:cxnSpLocks noChangeShapeType="1"/>
            <a:stCxn id="97" idx="3"/>
          </p:cNvCxnSpPr>
          <p:nvPr/>
        </p:nvCxnSpPr>
        <p:spPr bwMode="auto">
          <a:xfrm flipV="1">
            <a:off x="2326462" y="3871036"/>
            <a:ext cx="2278436" cy="926140"/>
          </a:xfrm>
          <a:prstGeom prst="bentConnector3">
            <a:avLst>
              <a:gd name="adj1" fmla="val 61287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0" name="직사각형 59"/>
          <p:cNvSpPr/>
          <p:nvPr/>
        </p:nvSpPr>
        <p:spPr>
          <a:xfrm>
            <a:off x="2504727" y="4649178"/>
            <a:ext cx="103393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재고 정보 동기화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꺾인 연결선 126"/>
          <p:cNvCxnSpPr>
            <a:cxnSpLocks noChangeShapeType="1"/>
            <a:stCxn id="87" idx="1"/>
            <a:endCxn id="98" idx="3"/>
          </p:cNvCxnSpPr>
          <p:nvPr/>
        </p:nvCxnSpPr>
        <p:spPr bwMode="auto">
          <a:xfrm rot="10800000" flipV="1">
            <a:off x="2326462" y="4581488"/>
            <a:ext cx="2278436" cy="863735"/>
          </a:xfrm>
          <a:prstGeom prst="bentConnector3">
            <a:avLst>
              <a:gd name="adj1" fmla="val 27425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5" name="직사각형 64"/>
          <p:cNvSpPr/>
          <p:nvPr/>
        </p:nvSpPr>
        <p:spPr>
          <a:xfrm>
            <a:off x="3329335" y="5012798"/>
            <a:ext cx="615553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주문정보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주문상품정보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주문결제정보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꺾인 연결선 126"/>
          <p:cNvCxnSpPr>
            <a:cxnSpLocks noChangeShapeType="1"/>
            <a:stCxn id="89" idx="3"/>
            <a:endCxn id="100" idx="1"/>
          </p:cNvCxnSpPr>
          <p:nvPr/>
        </p:nvCxnSpPr>
        <p:spPr bwMode="auto">
          <a:xfrm>
            <a:off x="5792898" y="2852936"/>
            <a:ext cx="1936419" cy="612110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69" name="직사각형 68"/>
          <p:cNvSpPr/>
          <p:nvPr/>
        </p:nvSpPr>
        <p:spPr>
          <a:xfrm>
            <a:off x="6259806" y="2703791"/>
            <a:ext cx="1213474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수정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꺾인 연결선 126"/>
          <p:cNvCxnSpPr>
            <a:cxnSpLocks noChangeShapeType="1"/>
          </p:cNvCxnSpPr>
          <p:nvPr/>
        </p:nvCxnSpPr>
        <p:spPr bwMode="auto">
          <a:xfrm flipH="1" flipV="1">
            <a:off x="1104581" y="2276872"/>
            <a:ext cx="7846617" cy="1080119"/>
          </a:xfrm>
          <a:prstGeom prst="bentConnector5">
            <a:avLst>
              <a:gd name="adj1" fmla="val -3884"/>
              <a:gd name="adj2" fmla="val 183159"/>
              <a:gd name="adj3" fmla="val 104248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7" name="직사각형 76"/>
          <p:cNvSpPr/>
          <p:nvPr/>
        </p:nvSpPr>
        <p:spPr>
          <a:xfrm>
            <a:off x="7905328" y="1412776"/>
            <a:ext cx="131606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멤버쉽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가입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수정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51"/>
          <p:cNvSpPr>
            <a:spLocks noChangeArrowheads="1"/>
          </p:cNvSpPr>
          <p:nvPr/>
        </p:nvSpPr>
        <p:spPr bwMode="auto">
          <a:xfrm>
            <a:off x="4592960" y="5229200"/>
            <a:ext cx="1188000" cy="45267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kumimoji="0" lang="ko-KR" altLang="en-US" sz="105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>
            <a:spLocks noChangeArrowheads="1"/>
          </p:cNvSpPr>
          <p:nvPr/>
        </p:nvSpPr>
        <p:spPr bwMode="auto">
          <a:xfrm>
            <a:off x="7638492" y="4365104"/>
            <a:ext cx="1418964" cy="1152128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5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인력 정보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51"/>
          <p:cNvSpPr>
            <a:spLocks noChangeArrowheads="1"/>
          </p:cNvSpPr>
          <p:nvPr/>
        </p:nvSpPr>
        <p:spPr bwMode="auto">
          <a:xfrm>
            <a:off x="7729317" y="4833222"/>
            <a:ext cx="1221881" cy="43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임직원정보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꺾인 연결선 126"/>
          <p:cNvCxnSpPr>
            <a:cxnSpLocks noChangeShapeType="1"/>
            <a:stCxn id="94" idx="1"/>
            <a:endCxn id="81" idx="3"/>
          </p:cNvCxnSpPr>
          <p:nvPr/>
        </p:nvCxnSpPr>
        <p:spPr bwMode="auto">
          <a:xfrm rot="10800000" flipV="1">
            <a:off x="5780961" y="5049222"/>
            <a:ext cx="1948357" cy="406316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02" name="직사각형 101"/>
          <p:cNvSpPr/>
          <p:nvPr/>
        </p:nvSpPr>
        <p:spPr>
          <a:xfrm>
            <a:off x="6275377" y="5301208"/>
            <a:ext cx="54983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퇴사자 관리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꺾인 연결선 126"/>
          <p:cNvCxnSpPr>
            <a:cxnSpLocks noChangeShapeType="1"/>
          </p:cNvCxnSpPr>
          <p:nvPr/>
        </p:nvCxnSpPr>
        <p:spPr bwMode="auto">
          <a:xfrm flipH="1" flipV="1">
            <a:off x="1104581" y="2492897"/>
            <a:ext cx="7846617" cy="1080119"/>
          </a:xfrm>
          <a:prstGeom prst="bentConnector5">
            <a:avLst>
              <a:gd name="adj1" fmla="val -5948"/>
              <a:gd name="adj2" fmla="val 216670"/>
              <a:gd name="adj3" fmla="val 106191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04" name="직사각형 103"/>
          <p:cNvSpPr/>
          <p:nvPr/>
        </p:nvSpPr>
        <p:spPr>
          <a:xfrm>
            <a:off x="8451012" y="1081336"/>
            <a:ext cx="89447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수정 배치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꺾인 연결선 126"/>
          <p:cNvCxnSpPr>
            <a:cxnSpLocks noChangeShapeType="1"/>
            <a:stCxn id="95" idx="3"/>
          </p:cNvCxnSpPr>
          <p:nvPr/>
        </p:nvCxnSpPr>
        <p:spPr bwMode="auto">
          <a:xfrm flipV="1">
            <a:off x="2326462" y="3573016"/>
            <a:ext cx="2278436" cy="18035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0306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050918" y="1391637"/>
            <a:ext cx="4713985" cy="1429350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4591938"/>
            <a:ext cx="4713985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3012964"/>
            <a:ext cx="4713986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2946455"/>
            <a:ext cx="2979231" cy="3074833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3025552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078225" y="1391637"/>
            <a:ext cx="2979230" cy="1429349"/>
          </a:xfrm>
          <a:prstGeom prst="rect">
            <a:avLst/>
          </a:prstGeom>
          <a:solidFill>
            <a:srgbClr val="F7EAE9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42961" y="1450901"/>
            <a:ext cx="55784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697797" y="126876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291410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449835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89586"/>
              </p:ext>
            </p:extLst>
          </p:nvPr>
        </p:nvGraphicFramePr>
        <p:xfrm>
          <a:off x="1236142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WH-IDFPWAS1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211.45.38.51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11g)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02537"/>
              </p:ext>
            </p:extLst>
          </p:nvPr>
        </p:nvGraphicFramePr>
        <p:xfrm>
          <a:off x="1236142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WH-IDFPDB1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11g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33927"/>
              </p:ext>
            </p:extLst>
          </p:nvPr>
        </p:nvGraphicFramePr>
        <p:xfrm>
          <a:off x="6177136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WH-IDFPALL1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211.45.38.59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RHEL 5.5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검색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솔루션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(Active)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12097"/>
              </p:ext>
            </p:extLst>
          </p:nvPr>
        </p:nvGraphicFramePr>
        <p:xfrm>
          <a:off x="6177136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WH-IDFQAWEB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RHEL 5.5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QA WEB(Apache)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19859"/>
              </p:ext>
            </p:extLst>
          </p:nvPr>
        </p:nvGraphicFramePr>
        <p:xfrm>
          <a:off x="6183698" y="472514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WH-IDFQADB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RHEL 5.5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11g)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91803"/>
              </p:ext>
            </p:extLst>
          </p:nvPr>
        </p:nvGraphicFramePr>
        <p:xfrm>
          <a:off x="7642910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WH-IDFQAWAS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RHEL 5.5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QA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11g)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15023"/>
              </p:ext>
            </p:extLst>
          </p:nvPr>
        </p:nvGraphicFramePr>
        <p:xfrm>
          <a:off x="7642910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WH-IDFPALL2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RHEL 5.5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검색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솔루션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Strandby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72828"/>
              </p:ext>
            </p:extLst>
          </p:nvPr>
        </p:nvGraphicFramePr>
        <p:xfrm>
          <a:off x="4103931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WH-IDFPWEB4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(Apache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31496"/>
              </p:ext>
            </p:extLst>
          </p:nvPr>
        </p:nvGraphicFramePr>
        <p:xfrm>
          <a:off x="3148002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WH-IDFPWEB3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(Apache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63689"/>
              </p:ext>
            </p:extLst>
          </p:nvPr>
        </p:nvGraphicFramePr>
        <p:xfrm>
          <a:off x="2192072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WH-IDFPWEB2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(Apache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0690"/>
              </p:ext>
            </p:extLst>
          </p:nvPr>
        </p:nvGraphicFramePr>
        <p:xfrm>
          <a:off x="1236142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WH-IDFPWEB1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(Apache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19246"/>
              </p:ext>
            </p:extLst>
          </p:nvPr>
        </p:nvGraphicFramePr>
        <p:xfrm>
          <a:off x="2761393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WH-IDFPWAS2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11g)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56483"/>
              </p:ext>
            </p:extLst>
          </p:nvPr>
        </p:nvGraphicFramePr>
        <p:xfrm>
          <a:off x="4245727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WH-IDFPWAS3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211.45.38.53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/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8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Weblogic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11g)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57435"/>
              </p:ext>
            </p:extLst>
          </p:nvPr>
        </p:nvGraphicFramePr>
        <p:xfrm>
          <a:off x="2761393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WH-IDFPDB2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211.45.38.56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 RHEL 5.5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11g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9337"/>
              </p:ext>
            </p:extLst>
          </p:nvPr>
        </p:nvGraphicFramePr>
        <p:xfrm>
          <a:off x="7647449" y="472514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WH-IDFDALL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211.45.38.57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RHEL 5.5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Web,WAS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DB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70813"/>
              </p:ext>
            </p:extLst>
          </p:nvPr>
        </p:nvGraphicFramePr>
        <p:xfrm>
          <a:off x="416496" y="835915"/>
          <a:ext cx="9073580" cy="4692024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APM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WH-IDFPWAS1,2,3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Weblogic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11g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Daum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Webeditor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WH-IDFPWEB1,2,3,4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2.22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WH-IDFPDB1,2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11g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WH-IDFPALL1,2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Wisenut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Formual-1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WH-IDFDALL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11g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2.22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Weblogic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11g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Daum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Webeditor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제니퍼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4.5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WH-IDFQAWAS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Weblogic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11g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Daum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Webeditor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WH-IDFQAWEB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2.22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QA DB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WH-IDFQADB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11g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1472373810</TotalTime>
  <Pages>39</Pages>
  <Words>1076</Words>
  <Application>Microsoft Office PowerPoint</Application>
  <PresentationFormat>A4 용지(210x297mm)</PresentationFormat>
  <Paragraphs>493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1_other</vt:lpstr>
      <vt:lpstr>Architecture 설계서 -  워커힐 온라인 면세점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Windows 사용자</cp:lastModifiedBy>
  <cp:revision>2499</cp:revision>
  <cp:lastPrinted>2015-03-23T02:26:06Z</cp:lastPrinted>
  <dcterms:created xsi:type="dcterms:W3CDTF">1996-10-14T12:11:22Z</dcterms:created>
  <dcterms:modified xsi:type="dcterms:W3CDTF">2015-04-05T12:50:10Z</dcterms:modified>
</cp:coreProperties>
</file>