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163" r:id="rId2"/>
    <p:sldId id="2164" r:id="rId3"/>
    <p:sldId id="2224" r:id="rId4"/>
    <p:sldId id="2234" r:id="rId5"/>
    <p:sldId id="2226" r:id="rId6"/>
    <p:sldId id="2236" r:id="rId7"/>
    <p:sldId id="2237" r:id="rId8"/>
    <p:sldId id="2223" r:id="rId9"/>
    <p:sldId id="2219" r:id="rId10"/>
    <p:sldId id="2228" r:id="rId11"/>
    <p:sldId id="2218" r:id="rId12"/>
    <p:sldId id="2231" r:id="rId13"/>
  </p:sldIdLst>
  <p:sldSz cx="9906000" cy="6858000" type="A4"/>
  <p:notesSz cx="6797675" cy="99266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04">
          <p15:clr>
            <a:srgbClr val="A4A3A4"/>
          </p15:clr>
        </p15:guide>
        <p15:guide id="2" pos="580">
          <p15:clr>
            <a:srgbClr val="A4A3A4"/>
          </p15:clr>
        </p15:guide>
        <p15:guide id="3" pos="289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CC"/>
    <a:srgbClr val="336600"/>
    <a:srgbClr val="FFFFFF"/>
    <a:srgbClr val="CC9900"/>
    <a:srgbClr val="FF99CC"/>
    <a:srgbClr val="FF99FF"/>
    <a:srgbClr val="99CC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3506" autoAdjust="0"/>
  </p:normalViewPr>
  <p:slideViewPr>
    <p:cSldViewPr snapToObjects="1">
      <p:cViewPr>
        <p:scale>
          <a:sx n="70" d="100"/>
          <a:sy n="70" d="100"/>
        </p:scale>
        <p:origin x="-720" y="252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638175"/>
            <a:ext cx="5351462" cy="3705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0566" y="4714953"/>
            <a:ext cx="5438140" cy="44673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997" tIns="45999" rIns="91997" bIns="45999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2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0566" y="4714953"/>
            <a:ext cx="5438140" cy="44673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997" tIns="45999" rIns="91997" bIns="45999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1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5925" y="166688"/>
            <a:ext cx="6610350" cy="669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7.emf"/><Relationship Id="rId4" Type="http://schemas.openxmlformats.org/officeDocument/2006/relationships/image" Target="../media/image3.jpeg"/><Relationship Id="rId9" Type="http://schemas.openxmlformats.org/officeDocument/2006/relationships/image" Target="../media/image1.png"/><Relationship Id="rId1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자영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WinPOS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모서리가 둥근 직사각형 175"/>
          <p:cNvSpPr/>
          <p:nvPr/>
        </p:nvSpPr>
        <p:spPr>
          <a:xfrm>
            <a:off x="704528" y="908720"/>
            <a:ext cx="1696986" cy="2088232"/>
          </a:xfrm>
          <a:prstGeom prst="roundRect">
            <a:avLst/>
          </a:prstGeom>
          <a:solidFill>
            <a:srgbClr val="CCFFFF">
              <a:alpha val="36000"/>
            </a:srgbClr>
          </a:solidFill>
          <a:ln w="25400" cap="flat" cmpd="sng" algn="ctr">
            <a:solidFill>
              <a:srgbClr val="0099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cxnSp>
        <p:nvCxnSpPr>
          <p:cNvPr id="226" name="직선 연결선 225"/>
          <p:cNvCxnSpPr/>
          <p:nvPr/>
        </p:nvCxnSpPr>
        <p:spPr bwMode="auto">
          <a:xfrm flipH="1">
            <a:off x="1202400" y="1241521"/>
            <a:ext cx="18590" cy="606719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09" name="모서리가 둥근 직사각형 208"/>
          <p:cNvSpPr/>
          <p:nvPr/>
        </p:nvSpPr>
        <p:spPr>
          <a:xfrm>
            <a:off x="2870041" y="1862045"/>
            <a:ext cx="4315207" cy="3799201"/>
          </a:xfrm>
          <a:prstGeom prst="roundRect">
            <a:avLst/>
          </a:prstGeom>
          <a:solidFill>
            <a:srgbClr val="F79646">
              <a:lumMod val="40000"/>
              <a:lumOff val="60000"/>
              <a:alpha val="17000"/>
            </a:srgbClr>
          </a:solidFill>
          <a:ln w="25400" cap="flat" cmpd="sng" algn="ctr">
            <a:solidFill>
              <a:srgbClr val="0099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5" name="직선 연결선 374"/>
          <p:cNvCxnSpPr/>
          <p:nvPr/>
        </p:nvCxnSpPr>
        <p:spPr bwMode="auto">
          <a:xfrm flipV="1">
            <a:off x="4425038" y="2749827"/>
            <a:ext cx="560187" cy="1136315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H="1" flipV="1">
            <a:off x="4425038" y="2736355"/>
            <a:ext cx="1129656" cy="225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58" name="직선 연결선 357"/>
          <p:cNvCxnSpPr/>
          <p:nvPr/>
        </p:nvCxnSpPr>
        <p:spPr bwMode="auto">
          <a:xfrm flipH="1">
            <a:off x="4670210" y="2740304"/>
            <a:ext cx="307800" cy="357086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63" name="직선 연결선 362"/>
          <p:cNvCxnSpPr/>
          <p:nvPr/>
        </p:nvCxnSpPr>
        <p:spPr bwMode="auto">
          <a:xfrm>
            <a:off x="4985224" y="2743142"/>
            <a:ext cx="1" cy="118051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70" name="직선 연결선 369"/>
          <p:cNvCxnSpPr/>
          <p:nvPr/>
        </p:nvCxnSpPr>
        <p:spPr bwMode="auto">
          <a:xfrm flipH="1" flipV="1">
            <a:off x="5117224" y="2797625"/>
            <a:ext cx="437470" cy="1078168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4985225" y="2429154"/>
            <a:ext cx="0" cy="29554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01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  <a:endParaRPr lang="ko-KR" altLang="en-US" sz="1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3" name="직선 연결선 192"/>
          <p:cNvCxnSpPr/>
          <p:nvPr/>
        </p:nvCxnSpPr>
        <p:spPr bwMode="auto">
          <a:xfrm>
            <a:off x="1225065" y="6147546"/>
            <a:ext cx="304425" cy="1491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94" name="TextBox 26"/>
          <p:cNvSpPr txBox="1">
            <a:spLocks noChangeArrowheads="1"/>
          </p:cNvSpPr>
          <p:nvPr/>
        </p:nvSpPr>
        <p:spPr bwMode="auto">
          <a:xfrm>
            <a:off x="1623225" y="6038532"/>
            <a:ext cx="73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일반 인터넷</a:t>
            </a:r>
            <a:endParaRPr lang="en-US" altLang="ko-KR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1073267" y="5720645"/>
            <a:ext cx="1287445" cy="798617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cxnSp>
        <p:nvCxnSpPr>
          <p:cNvPr id="196" name="직선 연결선 195"/>
          <p:cNvCxnSpPr/>
          <p:nvPr/>
        </p:nvCxnSpPr>
        <p:spPr bwMode="auto">
          <a:xfrm>
            <a:off x="1225065" y="6354326"/>
            <a:ext cx="304425" cy="1491"/>
          </a:xfrm>
          <a:prstGeom prst="line">
            <a:avLst/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sp>
        <p:nvSpPr>
          <p:cNvPr id="197" name="TextBox 133"/>
          <p:cNvSpPr txBox="1">
            <a:spLocks noChangeArrowheads="1"/>
          </p:cNvSpPr>
          <p:nvPr/>
        </p:nvSpPr>
        <p:spPr bwMode="auto">
          <a:xfrm>
            <a:off x="1623225" y="6250913"/>
            <a:ext cx="462692" cy="20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F79646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전용</a:t>
            </a:r>
            <a:r>
              <a:rPr lang="ko-KR" altLang="en-US" sz="800" b="1" dirty="0">
                <a:solidFill>
                  <a:srgbClr val="F79646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endParaRPr lang="en-US" altLang="ko-KR" sz="800" b="1" dirty="0">
              <a:solidFill>
                <a:srgbClr val="F79646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8" name="그룹 291"/>
          <p:cNvGrpSpPr>
            <a:grpSpLocks/>
          </p:cNvGrpSpPr>
          <p:nvPr/>
        </p:nvGrpSpPr>
        <p:grpSpPr bwMode="auto">
          <a:xfrm>
            <a:off x="793802" y="762154"/>
            <a:ext cx="1518438" cy="271463"/>
            <a:chOff x="0" y="0"/>
            <a:chExt cx="1032504" cy="234656"/>
          </a:xfrm>
        </p:grpSpPr>
        <p:sp>
          <p:nvSpPr>
            <p:cNvPr id="199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234656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00" name="Text Box 158"/>
            <p:cNvSpPr txBox="1">
              <a:spLocks noChangeArrowheads="1"/>
            </p:cNvSpPr>
            <p:nvPr/>
          </p:nvSpPr>
          <p:spPr bwMode="auto">
            <a:xfrm>
              <a:off x="58808" y="706"/>
              <a:ext cx="901688" cy="186232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사업장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sp>
        <p:nvSpPr>
          <p:cNvPr id="204" name="모서리가 둥근 직사각형 203"/>
          <p:cNvSpPr/>
          <p:nvPr/>
        </p:nvSpPr>
        <p:spPr>
          <a:xfrm>
            <a:off x="2870041" y="940353"/>
            <a:ext cx="4315207" cy="616439"/>
          </a:xfrm>
          <a:prstGeom prst="roundRect">
            <a:avLst/>
          </a:prstGeom>
          <a:solidFill>
            <a:srgbClr val="F79646">
              <a:lumMod val="40000"/>
              <a:lumOff val="60000"/>
              <a:alpha val="17000"/>
            </a:srgbClr>
          </a:solidFill>
          <a:ln w="25400" cap="flat" cmpd="sng" algn="ctr">
            <a:solidFill>
              <a:srgbClr val="0099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grpSp>
        <p:nvGrpSpPr>
          <p:cNvPr id="205" name="그룹 194"/>
          <p:cNvGrpSpPr>
            <a:grpSpLocks/>
          </p:cNvGrpSpPr>
          <p:nvPr/>
        </p:nvGrpSpPr>
        <p:grpSpPr bwMode="auto">
          <a:xfrm>
            <a:off x="2920811" y="756687"/>
            <a:ext cx="1548839" cy="271463"/>
            <a:chOff x="-30736" y="229"/>
            <a:chExt cx="1052143" cy="234955"/>
          </a:xfrm>
        </p:grpSpPr>
        <p:sp>
          <p:nvSpPr>
            <p:cNvPr id="206" name="직사각형 505" descr="박스2"/>
            <p:cNvSpPr>
              <a:spLocks noChangeArrowheads="1"/>
            </p:cNvSpPr>
            <p:nvPr/>
          </p:nvSpPr>
          <p:spPr bwMode="auto">
            <a:xfrm>
              <a:off x="-30736" y="229"/>
              <a:ext cx="1032504" cy="234955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07" name="Text Box 158"/>
            <p:cNvSpPr txBox="1">
              <a:spLocks noChangeArrowheads="1"/>
            </p:cNvSpPr>
            <p:nvPr/>
          </p:nvSpPr>
          <p:spPr bwMode="auto">
            <a:xfrm>
              <a:off x="47711" y="1872"/>
              <a:ext cx="973696" cy="183904"/>
            </a:xfrm>
            <a:prstGeom prst="rect">
              <a:avLst/>
            </a:prstGeom>
            <a:noFill/>
          </p:spPr>
          <p:txBody>
            <a:bodyPr wrap="square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남산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NOC(Backbone</a:t>
              </a: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)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pic>
        <p:nvPicPr>
          <p:cNvPr id="208" name="Picture 523" descr="netflowroutr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16" y="1129994"/>
            <a:ext cx="511616" cy="23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922302" y="5533801"/>
            <a:ext cx="1518438" cy="271463"/>
            <a:chOff x="2922302" y="1754658"/>
            <a:chExt cx="1518438" cy="271463"/>
          </a:xfrm>
        </p:grpSpPr>
        <p:sp>
          <p:nvSpPr>
            <p:cNvPr id="211" name="직사각형 505" descr="박스2"/>
            <p:cNvSpPr>
              <a:spLocks noChangeArrowheads="1"/>
            </p:cNvSpPr>
            <p:nvPr/>
          </p:nvSpPr>
          <p:spPr bwMode="auto">
            <a:xfrm>
              <a:off x="2922302" y="1754658"/>
              <a:ext cx="1518438" cy="27146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Y태고딕"/>
              </a:endParaRPr>
            </a:p>
          </p:txBody>
        </p:sp>
        <p:sp>
          <p:nvSpPr>
            <p:cNvPr id="212" name="Text Box 158"/>
            <p:cNvSpPr txBox="1">
              <a:spLocks noChangeArrowheads="1"/>
            </p:cNvSpPr>
            <p:nvPr/>
          </p:nvSpPr>
          <p:spPr bwMode="auto">
            <a:xfrm>
              <a:off x="3008787" y="1765834"/>
              <a:ext cx="1326055" cy="215443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HY태고딕"/>
                </a:rPr>
                <a:t>DDC(Backbone)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anose="020B0503020000020004" pitchFamily="50" charset="-127"/>
                <a:cs typeface="HY태고딕"/>
              </a:endParaRPr>
            </a:p>
          </p:txBody>
        </p:sp>
      </p:grpSp>
      <p:sp>
        <p:nvSpPr>
          <p:cNvPr id="213" name="모서리가 둥근 직사각형 212"/>
          <p:cNvSpPr/>
          <p:nvPr/>
        </p:nvSpPr>
        <p:spPr>
          <a:xfrm>
            <a:off x="7673540" y="908720"/>
            <a:ext cx="1816937" cy="4752527"/>
          </a:xfrm>
          <a:prstGeom prst="roundRect">
            <a:avLst/>
          </a:prstGeom>
          <a:solidFill>
            <a:sysClr val="window" lastClr="FFFFFF">
              <a:lumMod val="50000"/>
              <a:alpha val="11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7708370" y="758739"/>
            <a:ext cx="909870" cy="277429"/>
            <a:chOff x="6380057" y="776761"/>
            <a:chExt cx="968375" cy="295275"/>
          </a:xfrm>
        </p:grpSpPr>
        <p:sp>
          <p:nvSpPr>
            <p:cNvPr id="215" name="직사각형 505" descr="박스2"/>
            <p:cNvSpPr>
              <a:spLocks noChangeArrowheads="1"/>
            </p:cNvSpPr>
            <p:nvPr/>
          </p:nvSpPr>
          <p:spPr bwMode="auto">
            <a:xfrm>
              <a:off x="6380057" y="776761"/>
              <a:ext cx="968375" cy="295275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16" name="Text Box 158"/>
            <p:cNvSpPr txBox="1">
              <a:spLocks noChangeArrowheads="1"/>
            </p:cNvSpPr>
            <p:nvPr/>
          </p:nvSpPr>
          <p:spPr bwMode="auto">
            <a:xfrm>
              <a:off x="6435920" y="787724"/>
              <a:ext cx="844396" cy="214016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ko-KR" altLang="en-US" sz="1000" b="1" kern="0" noProof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/>
                  <a:cs typeface="HY태고딕"/>
                </a:rPr>
                <a:t>외부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sp>
        <p:nvSpPr>
          <p:cNvPr id="220" name="TextBox 33"/>
          <p:cNvSpPr txBox="1">
            <a:spLocks noChangeArrowheads="1"/>
          </p:cNvSpPr>
          <p:nvPr/>
        </p:nvSpPr>
        <p:spPr bwMode="auto">
          <a:xfrm>
            <a:off x="1623225" y="5824314"/>
            <a:ext cx="6527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8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SK </a:t>
            </a:r>
            <a:r>
              <a:rPr lang="ko-KR" altLang="en-US" dirty="0" err="1">
                <a:solidFill>
                  <a:schemeClr val="tx1"/>
                </a:solidFill>
              </a:rPr>
              <a:t>내부망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25" name="직선 연결선 224"/>
          <p:cNvCxnSpPr/>
          <p:nvPr/>
        </p:nvCxnSpPr>
        <p:spPr bwMode="auto">
          <a:xfrm>
            <a:off x="1225065" y="5928092"/>
            <a:ext cx="304425" cy="1491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64" name="직사각형 263"/>
          <p:cNvSpPr/>
          <p:nvPr/>
        </p:nvSpPr>
        <p:spPr>
          <a:xfrm>
            <a:off x="3151849" y="3038763"/>
            <a:ext cx="13691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SKE LMS(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이중화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20" name="슬라이드 번호 개체 틀 4"/>
          <p:cNvSpPr txBox="1">
            <a:spLocks/>
          </p:cNvSpPr>
          <p:nvPr/>
        </p:nvSpPr>
        <p:spPr bwMode="auto">
          <a:xfrm>
            <a:off x="4592960" y="4301604"/>
            <a:ext cx="9169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서버</a:t>
            </a:r>
            <a:r>
              <a:rPr lang="ko-KR" altLang="en-US" sz="1000" dirty="0" err="1">
                <a:solidFill>
                  <a:srgbClr val="000000"/>
                </a:solidFill>
              </a:rPr>
              <a:t>팜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BB</a:t>
            </a:r>
          </a:p>
        </p:txBody>
      </p:sp>
      <p:sp>
        <p:nvSpPr>
          <p:cNvPr id="324" name="직사각형 323"/>
          <p:cNvSpPr/>
          <p:nvPr/>
        </p:nvSpPr>
        <p:spPr>
          <a:xfrm>
            <a:off x="4719609" y="5054987"/>
            <a:ext cx="5934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000" dirty="0"/>
              <a:t>ERP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BB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52800" y="2310892"/>
            <a:ext cx="1260000" cy="1008000"/>
            <a:chOff x="3090317" y="2310892"/>
            <a:chExt cx="1260000" cy="1008000"/>
          </a:xfrm>
        </p:grpSpPr>
        <p:pic>
          <p:nvPicPr>
            <p:cNvPr id="268" name="Picture 18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121" y="2582989"/>
              <a:ext cx="123843" cy="18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9" name="Picture 19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199" y="2619082"/>
              <a:ext cx="123843" cy="18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0" name="TextBox 269"/>
            <p:cNvSpPr txBox="1"/>
            <p:nvPr/>
          </p:nvSpPr>
          <p:spPr>
            <a:xfrm>
              <a:off x="3216860" y="2446870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FEP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1" name="그룹 270"/>
            <p:cNvGrpSpPr/>
            <p:nvPr/>
          </p:nvGrpSpPr>
          <p:grpSpPr>
            <a:xfrm>
              <a:off x="3601205" y="2511884"/>
              <a:ext cx="185765" cy="217094"/>
              <a:chOff x="3390841" y="2666906"/>
              <a:chExt cx="185765" cy="217094"/>
            </a:xfrm>
          </p:grpSpPr>
          <p:pic>
            <p:nvPicPr>
              <p:cNvPr id="284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5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2" name="TextBox 271"/>
            <p:cNvSpPr txBox="1"/>
            <p:nvPr/>
          </p:nvSpPr>
          <p:spPr>
            <a:xfrm>
              <a:off x="3474875" y="2368941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3889237" y="2574370"/>
              <a:ext cx="185765" cy="217094"/>
              <a:chOff x="3390841" y="2666906"/>
              <a:chExt cx="185765" cy="217094"/>
            </a:xfrm>
          </p:grpSpPr>
          <p:pic>
            <p:nvPicPr>
              <p:cNvPr id="282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3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4" name="TextBox 273"/>
            <p:cNvSpPr txBox="1"/>
            <p:nvPr/>
          </p:nvSpPr>
          <p:spPr>
            <a:xfrm>
              <a:off x="3755813" y="2432962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5" name="그룹 274"/>
            <p:cNvGrpSpPr/>
            <p:nvPr/>
          </p:nvGrpSpPr>
          <p:grpSpPr>
            <a:xfrm>
              <a:off x="3446867" y="2849202"/>
              <a:ext cx="185765" cy="217094"/>
              <a:chOff x="3390841" y="2666906"/>
              <a:chExt cx="185765" cy="217094"/>
            </a:xfrm>
          </p:grpSpPr>
          <p:pic>
            <p:nvPicPr>
              <p:cNvPr id="280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" name="TextBox 275"/>
            <p:cNvSpPr txBox="1"/>
            <p:nvPr/>
          </p:nvSpPr>
          <p:spPr>
            <a:xfrm>
              <a:off x="3313443" y="2707794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77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242" y="2790227"/>
              <a:ext cx="280019" cy="18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2842" y="2846436"/>
              <a:ext cx="280019" cy="18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TextBox 278"/>
            <p:cNvSpPr txBox="1"/>
            <p:nvPr/>
          </p:nvSpPr>
          <p:spPr>
            <a:xfrm>
              <a:off x="3745221" y="2817540"/>
              <a:ext cx="439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7" name="Rectangle 722"/>
            <p:cNvSpPr>
              <a:spLocks noChangeArrowheads="1"/>
            </p:cNvSpPr>
            <p:nvPr/>
          </p:nvSpPr>
          <p:spPr bwMode="auto">
            <a:xfrm>
              <a:off x="3090317" y="2310892"/>
              <a:ext cx="1260000" cy="10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69934" y="2310892"/>
            <a:ext cx="1269524" cy="1008000"/>
            <a:chOff x="5515047" y="2010231"/>
            <a:chExt cx="1269524" cy="1008000"/>
          </a:xfrm>
        </p:grpSpPr>
        <p:pic>
          <p:nvPicPr>
            <p:cNvPr id="232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0247" y="2259561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621" y="2324437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4" name="Picture 2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531" y="2460805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095" y="2523008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" name="직사각형 235"/>
            <p:cNvSpPr/>
            <p:nvPr/>
          </p:nvSpPr>
          <p:spPr>
            <a:xfrm>
              <a:off x="5517356" y="2715335"/>
              <a:ext cx="126721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SKN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멤버십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237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7910" y="2080375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8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794" y="2164637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9" name="TextBox 238"/>
            <p:cNvSpPr txBox="1"/>
            <p:nvPr/>
          </p:nvSpPr>
          <p:spPr>
            <a:xfrm>
              <a:off x="5581987" y="2123442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233235" y="2261136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066970" y="2482811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" name="Rectangle 722"/>
            <p:cNvSpPr>
              <a:spLocks noChangeArrowheads="1"/>
            </p:cNvSpPr>
            <p:nvPr/>
          </p:nvSpPr>
          <p:spPr bwMode="auto">
            <a:xfrm>
              <a:off x="5515047" y="2010231"/>
              <a:ext cx="1260000" cy="10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569934" y="3371793"/>
            <a:ext cx="1317722" cy="1008000"/>
            <a:chOff x="5462609" y="3301933"/>
            <a:chExt cx="1317722" cy="1008000"/>
          </a:xfrm>
        </p:grpSpPr>
        <p:pic>
          <p:nvPicPr>
            <p:cNvPr id="244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384" y="3553210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758" y="3618086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Picture 2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668" y="3754454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232" y="3816657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직사각형 247"/>
            <p:cNvSpPr/>
            <p:nvPr/>
          </p:nvSpPr>
          <p:spPr>
            <a:xfrm>
              <a:off x="5515827" y="4008984"/>
              <a:ext cx="126450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E-Market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250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047" y="3374024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931" y="3458286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TextBox 251"/>
            <p:cNvSpPr txBox="1"/>
            <p:nvPr/>
          </p:nvSpPr>
          <p:spPr>
            <a:xfrm>
              <a:off x="5593124" y="3417091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244372" y="3554785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078107" y="3776460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" name="Rectangle 722"/>
            <p:cNvSpPr>
              <a:spLocks noChangeArrowheads="1"/>
            </p:cNvSpPr>
            <p:nvPr/>
          </p:nvSpPr>
          <p:spPr bwMode="auto">
            <a:xfrm>
              <a:off x="5462609" y="3301933"/>
              <a:ext cx="1260000" cy="10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152800" y="3371793"/>
            <a:ext cx="1262951" cy="1008000"/>
            <a:chOff x="3093381" y="3312444"/>
            <a:chExt cx="1262951" cy="1008000"/>
          </a:xfrm>
        </p:grpSpPr>
        <p:pic>
          <p:nvPicPr>
            <p:cNvPr id="290" name="Picture 18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192" y="3563346"/>
              <a:ext cx="123843" cy="18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1" name="Picture 19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270" y="3599439"/>
              <a:ext cx="123843" cy="18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2" name="TextBox 291"/>
            <p:cNvSpPr txBox="1"/>
            <p:nvPr/>
          </p:nvSpPr>
          <p:spPr>
            <a:xfrm>
              <a:off x="3184931" y="3427227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FEP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3" name="그룹 292"/>
            <p:cNvGrpSpPr/>
            <p:nvPr/>
          </p:nvGrpSpPr>
          <p:grpSpPr>
            <a:xfrm>
              <a:off x="3569276" y="3492241"/>
              <a:ext cx="185765" cy="217094"/>
              <a:chOff x="3390841" y="2666906"/>
              <a:chExt cx="185765" cy="217094"/>
            </a:xfrm>
          </p:grpSpPr>
          <p:pic>
            <p:nvPicPr>
              <p:cNvPr id="306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4" name="TextBox 293"/>
            <p:cNvSpPr txBox="1"/>
            <p:nvPr/>
          </p:nvSpPr>
          <p:spPr>
            <a:xfrm>
              <a:off x="3442946" y="3349298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3857308" y="3554727"/>
              <a:ext cx="185765" cy="217094"/>
              <a:chOff x="3390841" y="2666906"/>
              <a:chExt cx="185765" cy="217094"/>
            </a:xfrm>
          </p:grpSpPr>
          <p:pic>
            <p:nvPicPr>
              <p:cNvPr id="304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5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6" name="TextBox 295"/>
            <p:cNvSpPr txBox="1"/>
            <p:nvPr/>
          </p:nvSpPr>
          <p:spPr>
            <a:xfrm>
              <a:off x="3723884" y="3413319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3414938" y="3829559"/>
              <a:ext cx="185765" cy="217094"/>
              <a:chOff x="3390841" y="2666906"/>
              <a:chExt cx="185765" cy="217094"/>
            </a:xfrm>
          </p:grpSpPr>
          <p:pic>
            <p:nvPicPr>
              <p:cNvPr id="302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3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8" name="TextBox 297"/>
            <p:cNvSpPr txBox="1"/>
            <p:nvPr/>
          </p:nvSpPr>
          <p:spPr>
            <a:xfrm>
              <a:off x="3281514" y="3688151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9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313" y="3770584"/>
              <a:ext cx="280019" cy="18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0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13" y="3826793"/>
              <a:ext cx="280019" cy="18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TextBox 300"/>
            <p:cNvSpPr txBox="1"/>
            <p:nvPr/>
          </p:nvSpPr>
          <p:spPr>
            <a:xfrm>
              <a:off x="3713292" y="3797897"/>
              <a:ext cx="439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093382" y="4004194"/>
              <a:ext cx="12629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SKP </a:t>
              </a:r>
              <a:r>
                <a:rPr lang="en-US" altLang="ko-KR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Nxmile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340" name="Rectangle 722"/>
            <p:cNvSpPr>
              <a:spLocks noChangeArrowheads="1"/>
            </p:cNvSpPr>
            <p:nvPr/>
          </p:nvSpPr>
          <p:spPr bwMode="auto">
            <a:xfrm>
              <a:off x="3093381" y="3312444"/>
              <a:ext cx="1260000" cy="10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529064" y="4432694"/>
            <a:ext cx="1476683" cy="1056508"/>
            <a:chOff x="5428931" y="4471455"/>
            <a:chExt cx="1476683" cy="1056508"/>
          </a:xfrm>
        </p:grpSpPr>
        <p:pic>
          <p:nvPicPr>
            <p:cNvPr id="310" name="Picture 17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8014" y="4509120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1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424" y="4573998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798" y="4638874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직사각형 312"/>
            <p:cNvSpPr/>
            <p:nvPr/>
          </p:nvSpPr>
          <p:spPr>
            <a:xfrm>
              <a:off x="5428931" y="5127853"/>
              <a:ext cx="14766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대리점 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ERP </a:t>
              </a:r>
              <a:r>
                <a:rPr lang="ko-KR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</a:t>
              </a:r>
              <a:r>
                <a:rPr lang="ko-KR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Biz. Talk </a:t>
              </a:r>
              <a:r>
                <a:rPr lang="ko-KR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314" name="Picture 21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89" y="4851797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TextBox 314"/>
            <p:cNvSpPr txBox="1"/>
            <p:nvPr/>
          </p:nvSpPr>
          <p:spPr>
            <a:xfrm>
              <a:off x="5999050" y="4518247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322310" y="4683578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17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746" y="4709838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" name="Picture 21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78" y="4936258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2" name="Rectangle 722"/>
            <p:cNvSpPr>
              <a:spLocks noChangeArrowheads="1"/>
            </p:cNvSpPr>
            <p:nvPr/>
          </p:nvSpPr>
          <p:spPr bwMode="auto">
            <a:xfrm>
              <a:off x="5469801" y="4471455"/>
              <a:ext cx="1260000" cy="10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aphicFrame>
        <p:nvGraphicFramePr>
          <p:cNvPr id="357" name="개체 3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424181"/>
              </p:ext>
            </p:extLst>
          </p:nvPr>
        </p:nvGraphicFramePr>
        <p:xfrm>
          <a:off x="4451943" y="3097390"/>
          <a:ext cx="436533" cy="22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Image" r:id="rId8" imgW="5295238" imgH="2526984" progId="">
                  <p:embed/>
                </p:oleObj>
              </mc:Choice>
              <mc:Fallback>
                <p:oleObj name="Image" r:id="rId8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943" y="3097390"/>
                        <a:ext cx="436533" cy="225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5" name="직선 연결선 364"/>
          <p:cNvCxnSpPr/>
          <p:nvPr/>
        </p:nvCxnSpPr>
        <p:spPr bwMode="auto">
          <a:xfrm>
            <a:off x="5027644" y="4511376"/>
            <a:ext cx="0" cy="24885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68" name="직선 연결선 367"/>
          <p:cNvCxnSpPr/>
          <p:nvPr/>
        </p:nvCxnSpPr>
        <p:spPr bwMode="auto">
          <a:xfrm flipH="1">
            <a:off x="5163598" y="4922229"/>
            <a:ext cx="391096" cy="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42" name="그룹 41"/>
          <p:cNvGrpSpPr/>
          <p:nvPr/>
        </p:nvGrpSpPr>
        <p:grpSpPr>
          <a:xfrm>
            <a:off x="7927550" y="1234944"/>
            <a:ext cx="1345930" cy="1098030"/>
            <a:chOff x="7930274" y="1234944"/>
            <a:chExt cx="1345930" cy="1098030"/>
          </a:xfrm>
        </p:grpSpPr>
        <p:pic>
          <p:nvPicPr>
            <p:cNvPr id="386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4388" y="1480178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7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762" y="1545054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8" name="Picture 2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672" y="1681422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3236" y="1743625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" name="직사각형 389"/>
            <p:cNvSpPr/>
            <p:nvPr/>
          </p:nvSpPr>
          <p:spPr>
            <a:xfrm>
              <a:off x="7930274" y="1935953"/>
              <a:ext cx="134593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VAN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1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2051" y="1300992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2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3935" y="1385254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0" name="Rectangle 722"/>
            <p:cNvSpPr>
              <a:spLocks noChangeArrowheads="1"/>
            </p:cNvSpPr>
            <p:nvPr/>
          </p:nvSpPr>
          <p:spPr bwMode="auto">
            <a:xfrm>
              <a:off x="7930274" y="1234944"/>
              <a:ext cx="1273921" cy="10980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927550" y="2492896"/>
            <a:ext cx="1345930" cy="1098030"/>
            <a:chOff x="7930274" y="2303518"/>
            <a:chExt cx="1345930" cy="1098030"/>
          </a:xfrm>
        </p:grpSpPr>
        <p:pic>
          <p:nvPicPr>
            <p:cNvPr id="395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72" y="2615221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6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0146" y="2680097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7" name="Picture 2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8056" y="2816465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8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1620" y="2878668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" name="직사각형 398"/>
            <p:cNvSpPr/>
            <p:nvPr/>
          </p:nvSpPr>
          <p:spPr>
            <a:xfrm>
              <a:off x="7930274" y="3070995"/>
              <a:ext cx="134593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카드사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0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435" y="2436035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1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319" y="2520297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" name="Rectangle 722"/>
            <p:cNvSpPr>
              <a:spLocks noChangeArrowheads="1"/>
            </p:cNvSpPr>
            <p:nvPr/>
          </p:nvSpPr>
          <p:spPr bwMode="auto">
            <a:xfrm>
              <a:off x="7930274" y="2303518"/>
              <a:ext cx="1273921" cy="10980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927550" y="3915146"/>
            <a:ext cx="1296144" cy="1098030"/>
            <a:chOff x="7908052" y="3650169"/>
            <a:chExt cx="1296144" cy="1098030"/>
          </a:xfrm>
        </p:grpSpPr>
        <p:pic>
          <p:nvPicPr>
            <p:cNvPr id="404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64" y="3892315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138" y="3957191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" name="Picture 2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048" y="4093559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3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612" y="4155762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" name="직사각형 441"/>
            <p:cNvSpPr/>
            <p:nvPr/>
          </p:nvSpPr>
          <p:spPr>
            <a:xfrm>
              <a:off x="7930274" y="4348089"/>
              <a:ext cx="12739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SKP LBS</a:t>
              </a:r>
              <a:b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모바일쿠폰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459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8427" y="3713129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2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311" y="3797391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6" name="Rectangle 722"/>
            <p:cNvSpPr>
              <a:spLocks noChangeArrowheads="1"/>
            </p:cNvSpPr>
            <p:nvPr/>
          </p:nvSpPr>
          <p:spPr bwMode="auto">
            <a:xfrm>
              <a:off x="7908052" y="3650169"/>
              <a:ext cx="1273921" cy="10980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cxnSp>
        <p:nvCxnSpPr>
          <p:cNvPr id="534" name="직선 연결선 533"/>
          <p:cNvCxnSpPr>
            <a:stCxn id="480" idx="2"/>
            <a:endCxn id="502" idx="0"/>
          </p:cNvCxnSpPr>
          <p:nvPr/>
        </p:nvCxnSpPr>
        <p:spPr bwMode="auto">
          <a:xfrm>
            <a:off x="8564511" y="2332974"/>
            <a:ext cx="0" cy="159922"/>
          </a:xfrm>
          <a:prstGeom prst="line">
            <a:avLst/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cxnSp>
        <p:nvCxnSpPr>
          <p:cNvPr id="542" name="직선 연결선 541"/>
          <p:cNvCxnSpPr/>
          <p:nvPr/>
        </p:nvCxnSpPr>
        <p:spPr bwMode="auto">
          <a:xfrm>
            <a:off x="5230703" y="1245607"/>
            <a:ext cx="2138553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44" name="직선 연결선 543"/>
          <p:cNvCxnSpPr/>
          <p:nvPr/>
        </p:nvCxnSpPr>
        <p:spPr bwMode="auto">
          <a:xfrm>
            <a:off x="7360477" y="1236081"/>
            <a:ext cx="18305" cy="3233879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64" name="직선 연결선 563"/>
          <p:cNvCxnSpPr/>
          <p:nvPr/>
        </p:nvCxnSpPr>
        <p:spPr bwMode="auto">
          <a:xfrm>
            <a:off x="7369256" y="1796078"/>
            <a:ext cx="558294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82" name="직선 연결선 581"/>
          <p:cNvCxnSpPr/>
          <p:nvPr/>
        </p:nvCxnSpPr>
        <p:spPr bwMode="auto">
          <a:xfrm>
            <a:off x="7378782" y="4463151"/>
            <a:ext cx="548768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pic>
        <p:nvPicPr>
          <p:cNvPr id="60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44" y="2033185"/>
            <a:ext cx="316353" cy="39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1" name="Picture 10" descr="Firewall_Vertical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38" y="2540384"/>
            <a:ext cx="258479" cy="43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2" name="Picture 56" descr="Route-Switch_Processor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469" y="3943761"/>
            <a:ext cx="261028" cy="40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3" name="Picture 56" descr="Route-Switch_Processor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05" y="4714422"/>
            <a:ext cx="261028" cy="40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Picture 523" descr="netflowroutr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69" y="6145349"/>
            <a:ext cx="511616" cy="23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TextBox 20"/>
          <p:cNvSpPr txBox="1">
            <a:spLocks noChangeArrowheads="1"/>
          </p:cNvSpPr>
          <p:nvPr/>
        </p:nvSpPr>
        <p:spPr bwMode="auto">
          <a:xfrm>
            <a:off x="3540387" y="6181892"/>
            <a:ext cx="542939" cy="16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라우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터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/>
              <a:cs typeface="HY태고딕"/>
            </a:endParaRPr>
          </a:p>
        </p:txBody>
      </p:sp>
      <p:pic>
        <p:nvPicPr>
          <p:cNvPr id="180" name="Picture 56" descr="Route-Switch_Processo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8" y="6094806"/>
            <a:ext cx="217624" cy="33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TextBox 20"/>
          <p:cNvSpPr txBox="1">
            <a:spLocks noChangeArrowheads="1"/>
          </p:cNvSpPr>
          <p:nvPr/>
        </p:nvSpPr>
        <p:spPr bwMode="auto">
          <a:xfrm>
            <a:off x="4384923" y="6181786"/>
            <a:ext cx="845719" cy="16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백본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(L3)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스위치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/>
              <a:cs typeface="HY태고딕"/>
            </a:endParaRPr>
          </a:p>
        </p:txBody>
      </p:sp>
      <p:pic>
        <p:nvPicPr>
          <p:cNvPr id="182" name="Picture 10" descr="Firewall_Vertical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63" y="6094636"/>
            <a:ext cx="199873" cy="3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Box 20"/>
          <p:cNvSpPr txBox="1">
            <a:spLocks noChangeArrowheads="1"/>
          </p:cNvSpPr>
          <p:nvPr/>
        </p:nvSpPr>
        <p:spPr bwMode="auto">
          <a:xfrm>
            <a:off x="6552621" y="6181786"/>
            <a:ext cx="673044" cy="16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방화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벽</a:t>
            </a:r>
          </a:p>
        </p:txBody>
      </p:sp>
      <p:pic>
        <p:nvPicPr>
          <p:cNvPr id="18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446" y="6092399"/>
            <a:ext cx="269977" cy="34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" name="TextBox 20"/>
          <p:cNvSpPr txBox="1">
            <a:spLocks noChangeArrowheads="1"/>
          </p:cNvSpPr>
          <p:nvPr/>
        </p:nvSpPr>
        <p:spPr bwMode="auto">
          <a:xfrm>
            <a:off x="5513305" y="6181786"/>
            <a:ext cx="845719" cy="16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백본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(L3)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스위치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/>
              <a:cs typeface="HY태고딕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835646" y="6053929"/>
            <a:ext cx="5416018" cy="405890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graphicFrame>
        <p:nvGraphicFramePr>
          <p:cNvPr id="604" name="개체 6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648459"/>
              </p:ext>
            </p:extLst>
          </p:nvPr>
        </p:nvGraphicFramePr>
        <p:xfrm>
          <a:off x="7209794" y="6162502"/>
          <a:ext cx="436533" cy="22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Image" r:id="rId14" imgW="5295238" imgH="2526984" progId="">
                  <p:embed/>
                </p:oleObj>
              </mc:Choice>
              <mc:Fallback>
                <p:oleObj name="Image" r:id="rId14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794" y="6162502"/>
                        <a:ext cx="436533" cy="225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" name="TextBox 20"/>
          <p:cNvSpPr txBox="1">
            <a:spLocks noChangeArrowheads="1"/>
          </p:cNvSpPr>
          <p:nvPr/>
        </p:nvSpPr>
        <p:spPr bwMode="auto">
          <a:xfrm>
            <a:off x="7520316" y="6181786"/>
            <a:ext cx="673044" cy="17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VPN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/>
              <a:cs typeface="HY태고딕"/>
            </a:endParaRPr>
          </a:p>
        </p:txBody>
      </p:sp>
      <p:cxnSp>
        <p:nvCxnSpPr>
          <p:cNvPr id="607" name="직선 연결선 606"/>
          <p:cNvCxnSpPr/>
          <p:nvPr/>
        </p:nvCxnSpPr>
        <p:spPr bwMode="auto">
          <a:xfrm>
            <a:off x="1225065" y="1247098"/>
            <a:ext cx="3511911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09" name="TextBox 608"/>
          <p:cNvSpPr txBox="1"/>
          <p:nvPr/>
        </p:nvSpPr>
        <p:spPr>
          <a:xfrm>
            <a:off x="6002307" y="105273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0" name="TextBox 609"/>
          <p:cNvSpPr txBox="1"/>
          <p:nvPr/>
        </p:nvSpPr>
        <p:spPr>
          <a:xfrm>
            <a:off x="4359950" y="980728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1" name="슬라이드 번호 개체 틀 4"/>
          <p:cNvSpPr txBox="1">
            <a:spLocks/>
          </p:cNvSpPr>
          <p:nvPr/>
        </p:nvSpPr>
        <p:spPr bwMode="auto">
          <a:xfrm>
            <a:off x="3584848" y="1340768"/>
            <a:ext cx="1434249" cy="18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50" dirty="0" smtClean="0">
                <a:solidFill>
                  <a:srgbClr val="000000"/>
                </a:solidFill>
              </a:rPr>
              <a:t>SK-Net </a:t>
            </a:r>
            <a:r>
              <a:rPr lang="ko-KR" altLang="en-US" sz="1050" dirty="0" smtClean="0">
                <a:solidFill>
                  <a:srgbClr val="000000"/>
                </a:solidFill>
              </a:rPr>
              <a:t>관문 </a:t>
            </a:r>
            <a:r>
              <a:rPr lang="ko-KR" altLang="en-US" sz="1050" dirty="0" err="1" smtClean="0">
                <a:solidFill>
                  <a:srgbClr val="000000"/>
                </a:solidFill>
              </a:rPr>
              <a:t>라우터</a:t>
            </a:r>
            <a:endParaRPr lang="en-US" altLang="ko-KR" sz="1050" dirty="0">
              <a:solidFill>
                <a:srgbClr val="000000"/>
              </a:solidFill>
            </a:endParaRPr>
          </a:p>
        </p:txBody>
      </p:sp>
      <p:sp>
        <p:nvSpPr>
          <p:cNvPr id="624" name="TextBox 623"/>
          <p:cNvSpPr txBox="1"/>
          <p:nvPr/>
        </p:nvSpPr>
        <p:spPr>
          <a:xfrm>
            <a:off x="5419753" y="217094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5" name="TextBox 624"/>
          <p:cNvSpPr txBox="1"/>
          <p:nvPr/>
        </p:nvSpPr>
        <p:spPr>
          <a:xfrm>
            <a:off x="5384683" y="3334551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6" name="TextBox 625"/>
          <p:cNvSpPr txBox="1"/>
          <p:nvPr/>
        </p:nvSpPr>
        <p:spPr>
          <a:xfrm>
            <a:off x="5454491" y="440135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7" name="TextBox 626"/>
          <p:cNvSpPr txBox="1"/>
          <p:nvPr/>
        </p:nvSpPr>
        <p:spPr>
          <a:xfrm>
            <a:off x="2974543" y="2196977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8" name="TextBox 627"/>
          <p:cNvSpPr txBox="1"/>
          <p:nvPr/>
        </p:nvSpPr>
        <p:spPr>
          <a:xfrm>
            <a:off x="2974543" y="3347849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0" name="TextBox 629"/>
          <p:cNvSpPr txBox="1"/>
          <p:nvPr/>
        </p:nvSpPr>
        <p:spPr>
          <a:xfrm>
            <a:off x="7771791" y="1100253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1" name="TextBox 630"/>
          <p:cNvSpPr txBox="1"/>
          <p:nvPr/>
        </p:nvSpPr>
        <p:spPr>
          <a:xfrm>
            <a:off x="7771791" y="2390691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2" name="TextBox 631"/>
          <p:cNvSpPr txBox="1"/>
          <p:nvPr/>
        </p:nvSpPr>
        <p:spPr>
          <a:xfrm>
            <a:off x="7800237" y="383085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03" name="직선 연결선 202"/>
          <p:cNvCxnSpPr/>
          <p:nvPr/>
        </p:nvCxnSpPr>
        <p:spPr bwMode="auto">
          <a:xfrm>
            <a:off x="4985225" y="1367150"/>
            <a:ext cx="0" cy="666035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210" name="Picture 10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63427" y="1340768"/>
            <a:ext cx="787685" cy="85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그룹 221"/>
          <p:cNvGrpSpPr/>
          <p:nvPr/>
        </p:nvGrpSpPr>
        <p:grpSpPr>
          <a:xfrm>
            <a:off x="2193496" y="1124749"/>
            <a:ext cx="887296" cy="360041"/>
            <a:chOff x="3134074" y="3061666"/>
            <a:chExt cx="688591" cy="170243"/>
          </a:xfrm>
        </p:grpSpPr>
        <p:graphicFrame>
          <p:nvGraphicFramePr>
            <p:cNvPr id="223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017900"/>
                </p:ext>
              </p:extLst>
            </p:nvPr>
          </p:nvGraphicFramePr>
          <p:xfrm>
            <a:off x="3134074" y="3061666"/>
            <a:ext cx="363299" cy="148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" name="Image" r:id="rId16" imgW="5295238" imgH="2526984" progId="">
                    <p:embed/>
                  </p:oleObj>
                </mc:Choice>
                <mc:Fallback>
                  <p:oleObj name="Image" r:id="rId16" imgW="5295238" imgH="252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074" y="3061666"/>
                          <a:ext cx="363299" cy="148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4" name="직사각형 223"/>
            <p:cNvSpPr>
              <a:spLocks noChangeArrowheads="1"/>
            </p:cNvSpPr>
            <p:nvPr/>
          </p:nvSpPr>
          <p:spPr bwMode="auto">
            <a:xfrm>
              <a:off x="3461650" y="3111846"/>
              <a:ext cx="361015" cy="12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45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3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50" b="1" dirty="0" smtClean="0"/>
                <a:t>VPN</a:t>
              </a:r>
              <a:endParaRPr lang="en-US" altLang="ko-KR" sz="1050" b="1" dirty="0"/>
            </a:p>
          </p:txBody>
        </p:sp>
      </p:grpSp>
      <p:sp>
        <p:nvSpPr>
          <p:cNvPr id="227" name="슬라이드 번호 개체 틀 4"/>
          <p:cNvSpPr txBox="1">
            <a:spLocks/>
          </p:cNvSpPr>
          <p:nvPr/>
        </p:nvSpPr>
        <p:spPr bwMode="auto">
          <a:xfrm>
            <a:off x="854251" y="2415039"/>
            <a:ext cx="1434249" cy="18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50" b="1" smtClean="0">
                <a:solidFill>
                  <a:srgbClr val="000000"/>
                </a:solidFill>
              </a:rPr>
              <a:t>WinPOS</a:t>
            </a:r>
            <a:r>
              <a:rPr lang="ko-KR" altLang="en-US" sz="1050" b="1" dirty="0" smtClean="0">
                <a:solidFill>
                  <a:srgbClr val="000000"/>
                </a:solidFill>
              </a:rPr>
              <a:t>시스템</a:t>
            </a:r>
            <a:endParaRPr lang="en-US" altLang="ko-KR" sz="105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72223"/>
              </p:ext>
            </p:extLst>
          </p:nvPr>
        </p:nvGraphicFramePr>
        <p:xfrm>
          <a:off x="939748" y="928041"/>
          <a:ext cx="7348604" cy="3374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628"/>
                <a:gridCol w="617842"/>
                <a:gridCol w="1578928"/>
                <a:gridCol w="571467"/>
                <a:gridCol w="571467"/>
                <a:gridCol w="576064"/>
                <a:gridCol w="576064"/>
                <a:gridCol w="1296144"/>
              </a:tblGrid>
              <a:tr h="3236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영향 범위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 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96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자영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(ADSL)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대리점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(VPN)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6931">
                <a:tc rowSpan="4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 결제 불가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 할인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한도조회 불가</a:t>
                      </a:r>
                    </a:p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단말기 결제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카드사 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대행 처리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rowSpan="4">
                  <a:txBody>
                    <a:bodyPr/>
                    <a:lstStyle/>
                    <a:p>
                      <a:pPr marL="171450" indent="-171450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ko-KR" altLang="en-US" sz="1100" kern="0" dirty="0" err="1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내트럭</a:t>
                      </a:r>
                      <a:r>
                        <a:rPr kumimoji="0" lang="ko-KR" altLang="en-US" sz="1100" kern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할인 불가</a:t>
                      </a:r>
                      <a:endParaRPr kumimoji="0" lang="en-US" altLang="ko-KR" sz="1100" kern="0" dirty="0" smtClean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marL="171450" indent="-171450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ko-KR" altLang="en-US" sz="1100" kern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프로모션 불가</a:t>
                      </a:r>
                      <a:endParaRPr kumimoji="0" lang="en-US" altLang="ko-KR" sz="1100" kern="0" dirty="0" smtClean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할인불가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프로모션 백업 단말기 처리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 LMS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SKP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Nxmile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49390" y="198884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49390" y="2553029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9390" y="2849191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9390" y="228500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48744" y="3140968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48744" y="371703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48744" y="4013193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48744" y="343713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77798"/>
              </p:ext>
            </p:extLst>
          </p:nvPr>
        </p:nvGraphicFramePr>
        <p:xfrm>
          <a:off x="931703" y="928043"/>
          <a:ext cx="7348604" cy="36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025"/>
                <a:gridCol w="605445"/>
                <a:gridCol w="1578928"/>
                <a:gridCol w="571467"/>
                <a:gridCol w="571467"/>
                <a:gridCol w="584109"/>
                <a:gridCol w="576064"/>
                <a:gridCol w="1288099"/>
              </a:tblGrid>
              <a:tr h="3201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영향 범위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 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23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자영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(ADSL)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대리점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(VPN)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724">
                <a:tc rowSpan="4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캐쉬백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포인트 조회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불가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현금영수증 발행 불가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백업단말기 결제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 LMS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처리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SKP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Nxmile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rowSpan="3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마감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부가세 자료 송신 불가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 수신 불가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 수기 등록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장애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rowSpan="2">
                  <a:txBody>
                    <a:bodyPr/>
                    <a:lstStyle/>
                    <a:p>
                      <a:pPr marL="171450" indent="-171450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ko-KR" altLang="en-US" sz="1100" kern="0" dirty="0" err="1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모바일쿠폰</a:t>
                      </a:r>
                      <a:r>
                        <a:rPr kumimoji="0" lang="ko-KR" altLang="en-US" sz="1100" kern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조회</a:t>
                      </a:r>
                      <a:r>
                        <a:rPr kumimoji="0" lang="en-US" altLang="ko-KR" sz="1100" kern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100" kern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사용 불가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백업단말기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SKP LBS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648178" y="194154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8178" y="2228479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48178" y="2528521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8178" y="284675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8178" y="313478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48178" y="3422814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48178" y="371084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48178" y="3998878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29548" y="428691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5270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2015/04/02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47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주유소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충전소의 판매 실적 관리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외상거래처 및 채권 관리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 관리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프로모션 관리 등을 실시간으로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관리하여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주유소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충전소 경영 효율을 높여 주는  시스템</a:t>
            </a: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영주유소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1160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개소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dirty="0" err="1">
                <a:latin typeface="맑은 고딕" pitchFamily="50" charset="-127"/>
                <a:ea typeface="맑은 고딕" pitchFamily="50" charset="-127"/>
              </a:rPr>
              <a:t>WinPOS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시스템 사용 중</a:t>
            </a:r>
          </a:p>
        </p:txBody>
      </p:sp>
      <p:sp>
        <p:nvSpPr>
          <p:cNvPr id="145" name="직사각형 144"/>
          <p:cNvSpPr/>
          <p:nvPr/>
        </p:nvSpPr>
        <p:spPr bwMode="auto">
          <a:xfrm>
            <a:off x="5792969" y="5445337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Network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53050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4824354"/>
            <a:ext cx="2880320" cy="46552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latin typeface="맑은 고딕" pitchFamily="50" charset="-127"/>
                <a:ea typeface="맑은 고딕" pitchFamily="50" charset="-127"/>
              </a:rPr>
              <a:t>SKE </a:t>
            </a:r>
            <a:r>
              <a:rPr kumimoji="0" lang="ko-KR" altLang="en-US" sz="1100" kern="0" dirty="0">
                <a:latin typeface="맑은 고딕" pitchFamily="50" charset="-127"/>
                <a:ea typeface="맑은 고딕" pitchFamily="50" charset="-127"/>
              </a:rPr>
              <a:t>대리점 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ERP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에 매출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재고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채권자료를</a:t>
            </a:r>
            <a:endParaRPr kumimoji="0" lang="en-US" altLang="ko-KR" sz="11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보내 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SKE 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대리점 주유소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충전소 매출 관리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5879524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SKE 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대리점은 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SKE VPN 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환경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5"/>
            <a:ext cx="2880320" cy="533745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장애 민감도 높은 </a:t>
            </a:r>
            <a:r>
              <a: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對고객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접점 서비스로</a:t>
            </a:r>
            <a:r>
              <a:rPr kumimoji="0" lang="en-US" altLang="ko-KR" sz="1100" kern="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1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연관 시스템 장애에 대한 민감도 높음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err="1">
                <a:latin typeface="맑은 고딕" pitchFamily="50" charset="-127"/>
                <a:ea typeface="맑은 고딕" pitchFamily="50" charset="-127"/>
              </a:rPr>
              <a:t>對고객</a:t>
            </a:r>
            <a:r>
              <a:rPr kumimoji="0" lang="en-US" altLang="ko-KR" sz="12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kern="0" dirty="0">
                <a:latin typeface="맑은 고딕" pitchFamily="50" charset="-127"/>
                <a:ea typeface="맑은 고딕" pitchFamily="50" charset="-127"/>
              </a:rPr>
              <a:t>접점 서비스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많은 연관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I/F</a:t>
            </a: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ERP</a:t>
            </a:r>
            <a:r>
              <a:rPr kumimoji="0"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 데이터 송</a:t>
            </a:r>
            <a:r>
              <a:rPr kumimoji="0"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수신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2631" y="4420728"/>
            <a:ext cx="2880320" cy="27601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신속한 장애 대응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원격 대응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POSMS)</a:t>
            </a: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6765803" y="5445224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자영사업장은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ADSL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환경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040994" y="4662077"/>
            <a:ext cx="4511991" cy="17135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042644" y="3708089"/>
            <a:ext cx="4511991" cy="95398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040994" y="2438365"/>
            <a:ext cx="4511991" cy="126972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86237" y="2029876"/>
            <a:ext cx="5166748" cy="30786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WinPOS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시스템 구성 요소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155420" y="4809852"/>
            <a:ext cx="2052000" cy="216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신용결제</a:t>
            </a: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현금영수증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155420" y="5858222"/>
            <a:ext cx="4282585" cy="360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WinPOS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141034" y="3829298"/>
            <a:ext cx="1080000" cy="196949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SK-Net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889538" y="2546944"/>
            <a:ext cx="612000" cy="378000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VAN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155421" y="2546944"/>
            <a:ext cx="612000" cy="378000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LBS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443687" y="4293120"/>
            <a:ext cx="1080000" cy="214333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VPN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193520" y="3829298"/>
            <a:ext cx="1308018" cy="252000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Internet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4664968" y="2546944"/>
            <a:ext cx="612000" cy="378000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SKE</a:t>
            </a:r>
            <a:r>
              <a:rPr kumimoji="0" lang="en-US" altLang="ko-KR" sz="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대리점</a:t>
            </a:r>
            <a:r>
              <a:rPr kumimoji="0" lang="en-US" altLang="ko-KR" sz="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ERP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357772" y="2546944"/>
            <a:ext cx="612000" cy="378000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SKP </a:t>
            </a:r>
            <a:r>
              <a:rPr kumimoji="0" lang="en-US" altLang="ko-KR" sz="8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Nxmile</a:t>
            </a:r>
            <a:endParaRPr kumimoji="0" lang="en-US" altLang="ko-KR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57772" y="3123008"/>
            <a:ext cx="612000" cy="378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SKE LMS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949" y="2457393"/>
            <a:ext cx="575647" cy="1250696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연관</a:t>
            </a:r>
            <a:endParaRPr kumimoji="0" lang="en-US" altLang="ko-KR" kern="0" dirty="0" smtClean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76949" y="3708088"/>
            <a:ext cx="575647" cy="953988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네트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워크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949" y="4662077"/>
            <a:ext cx="575647" cy="1687862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kern="0" dirty="0" err="1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WinPOS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1155419" y="5143284"/>
            <a:ext cx="2052000" cy="216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모바일쿠폰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357772" y="4809852"/>
            <a:ext cx="2052000" cy="216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캐쉬백</a:t>
            </a: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적립</a:t>
            </a: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357773" y="5157192"/>
            <a:ext cx="2052000" cy="216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마스터수신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일마감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꺾인 연결선 69"/>
          <p:cNvCxnSpPr>
            <a:stCxn id="81" idx="0"/>
            <a:endCxn id="118" idx="2"/>
          </p:cNvCxnSpPr>
          <p:nvPr/>
        </p:nvCxnSpPr>
        <p:spPr bwMode="auto">
          <a:xfrm rot="5400000" flipH="1" flipV="1">
            <a:off x="4856601" y="4166034"/>
            <a:ext cx="266873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7" name="꺾인 연결선 60"/>
          <p:cNvCxnSpPr/>
          <p:nvPr/>
        </p:nvCxnSpPr>
        <p:spPr bwMode="auto">
          <a:xfrm>
            <a:off x="2191140" y="2924944"/>
            <a:ext cx="0" cy="904354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8" name="꺾인 연결선 60"/>
          <p:cNvCxnSpPr/>
          <p:nvPr/>
        </p:nvCxnSpPr>
        <p:spPr bwMode="auto">
          <a:xfrm>
            <a:off x="1463276" y="2922189"/>
            <a:ext cx="0" cy="904354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1" name="꺾인 연결선 60"/>
          <p:cNvCxnSpPr>
            <a:stCxn id="83" idx="2"/>
            <a:endCxn id="118" idx="0"/>
          </p:cNvCxnSpPr>
          <p:nvPr/>
        </p:nvCxnSpPr>
        <p:spPr bwMode="auto">
          <a:xfrm>
            <a:off x="4970968" y="2924944"/>
            <a:ext cx="12719" cy="906628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2" name="꺾인 연결선 67"/>
          <p:cNvCxnSpPr/>
          <p:nvPr/>
        </p:nvCxnSpPr>
        <p:spPr bwMode="auto">
          <a:xfrm>
            <a:off x="3669242" y="3507904"/>
            <a:ext cx="0" cy="281135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3" name="꺾인 연결선 67"/>
          <p:cNvCxnSpPr>
            <a:endCxn id="85" idx="0"/>
          </p:cNvCxnSpPr>
          <p:nvPr/>
        </p:nvCxnSpPr>
        <p:spPr bwMode="auto">
          <a:xfrm flipH="1">
            <a:off x="3663772" y="2922189"/>
            <a:ext cx="5470" cy="200819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4" name="꺾인 연결선 69"/>
          <p:cNvCxnSpPr>
            <a:stCxn id="82" idx="2"/>
            <a:endCxn id="112" idx="0"/>
          </p:cNvCxnSpPr>
          <p:nvPr/>
        </p:nvCxnSpPr>
        <p:spPr bwMode="auto">
          <a:xfrm rot="16200000" flipH="1">
            <a:off x="1678388" y="4250439"/>
            <a:ext cx="675745" cy="337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112" name="직사각형 111"/>
          <p:cNvSpPr/>
          <p:nvPr/>
        </p:nvSpPr>
        <p:spPr bwMode="auto">
          <a:xfrm>
            <a:off x="1105786" y="4757043"/>
            <a:ext cx="2158409" cy="691531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3317490" y="4767676"/>
            <a:ext cx="2158409" cy="304054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141034" y="4293096"/>
            <a:ext cx="1080000" cy="214333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Internet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4443687" y="3831572"/>
            <a:ext cx="1080000" cy="194675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SK-Net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4" name="꺾인 연결선 60"/>
          <p:cNvCxnSpPr>
            <a:stCxn id="77" idx="2"/>
            <a:endCxn id="116" idx="0"/>
          </p:cNvCxnSpPr>
          <p:nvPr/>
        </p:nvCxnSpPr>
        <p:spPr bwMode="auto">
          <a:xfrm>
            <a:off x="3681034" y="4026247"/>
            <a:ext cx="0" cy="266849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8" name="꺾인 연결선 69"/>
          <p:cNvCxnSpPr>
            <a:stCxn id="116" idx="2"/>
            <a:endCxn id="113" idx="0"/>
          </p:cNvCxnSpPr>
          <p:nvPr/>
        </p:nvCxnSpPr>
        <p:spPr bwMode="auto">
          <a:xfrm rot="16200000" flipH="1">
            <a:off x="3908741" y="4279721"/>
            <a:ext cx="260247" cy="715661"/>
          </a:xfrm>
          <a:prstGeom prst="bentConnector3">
            <a:avLst>
              <a:gd name="adj1" fmla="val 37744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9" name="꺾인 연결선 69"/>
          <p:cNvCxnSpPr>
            <a:stCxn id="81" idx="2"/>
            <a:endCxn id="94" idx="3"/>
          </p:cNvCxnSpPr>
          <p:nvPr/>
        </p:nvCxnSpPr>
        <p:spPr bwMode="auto">
          <a:xfrm rot="16200000" flipH="1">
            <a:off x="4817861" y="4673279"/>
            <a:ext cx="757739" cy="426086"/>
          </a:xfrm>
          <a:prstGeom prst="bentConnector4">
            <a:avLst>
              <a:gd name="adj1" fmla="val 24631"/>
              <a:gd name="adj2" fmla="val 122992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140" name="직사각형 139"/>
          <p:cNvSpPr/>
          <p:nvPr/>
        </p:nvSpPr>
        <p:spPr bwMode="auto">
          <a:xfrm>
            <a:off x="3296816" y="5117083"/>
            <a:ext cx="2158409" cy="304054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1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2014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93248"/>
              </p:ext>
            </p:extLst>
          </p:nvPr>
        </p:nvGraphicFramePr>
        <p:xfrm>
          <a:off x="5385050" y="1143661"/>
          <a:ext cx="4104454" cy="5358979"/>
        </p:xfrm>
        <a:graphic>
          <a:graphicData uri="http://schemas.openxmlformats.org/drawingml/2006/table">
            <a:tbl>
              <a:tblPr firstRow="1" bandRow="1"/>
              <a:tblGrid>
                <a:gridCol w="880501"/>
                <a:gridCol w="3223953"/>
              </a:tblGrid>
              <a:tr h="616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결제</a:t>
                      </a:r>
                      <a:endParaRPr lang="en-US" altLang="ko-KR" sz="1000" b="0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신용카드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현금영수증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OK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캐쉬백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모바일쿠폰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등 지불 수단으로 주유 및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유외상품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결제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고객관리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OK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캐쉬백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적립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블루멤버스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포인트 적립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제휴사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할인 제공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영업관리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매출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및 영업 데이터 조회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주유기 연동 주유탱크 재고량 조회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프로모션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자체 프로모션 쿠폰 발행이 가능해 주유소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충전소에서 단독으로 프로모션을 진행 가능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대리점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ERP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송수신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영업일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판매 마감 및 마감자료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ERP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송신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단가 및 영업마스터 수신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3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6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7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17537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WinPOS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’02.01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’14.11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현대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블루멤버스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포인트 적립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 기능 개선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‘15.03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전국통용 자가소비 카드 개선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VC++,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VB, MS-SQL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NW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직영 주유소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충전소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18915"/>
              </p:ext>
            </p:extLst>
          </p:nvPr>
        </p:nvGraphicFramePr>
        <p:xfrm>
          <a:off x="390518" y="4325092"/>
          <a:ext cx="4850514" cy="1541708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유원식 사원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02-2121-6577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성기엽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부장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02-2121-6243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S/S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운영지원팀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조래옥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02-6400-5403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황호연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02-2121-5681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  <a:endParaRPr lang="ko-KR" altLang="en-US" sz="1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8" name="직사각형 597"/>
          <p:cNvSpPr/>
          <p:nvPr/>
        </p:nvSpPr>
        <p:spPr>
          <a:xfrm>
            <a:off x="344488" y="867941"/>
            <a:ext cx="9217025" cy="5513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0" name="AutoShape 111"/>
          <p:cNvSpPr>
            <a:spLocks noChangeArrowheads="1"/>
          </p:cNvSpPr>
          <p:nvPr/>
        </p:nvSpPr>
        <p:spPr bwMode="auto">
          <a:xfrm>
            <a:off x="2864768" y="1341184"/>
            <a:ext cx="938212" cy="388801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WinPOS</a:t>
            </a:r>
            <a:endParaRPr kumimoji="0"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템</a:t>
            </a:r>
          </a:p>
        </p:txBody>
      </p:sp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7617296" y="944198"/>
            <a:ext cx="899929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VAN</a:t>
            </a:r>
          </a:p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카드사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7624097" y="1844008"/>
            <a:ext cx="893128" cy="134005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LMS</a:t>
            </a:r>
          </a:p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NxMile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7624096" y="1394103"/>
            <a:ext cx="893129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EnCoupon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423357" y="1330228"/>
            <a:ext cx="806450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주유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416496" y="1788722"/>
            <a:ext cx="806450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단말기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4358828" y="1472495"/>
            <a:ext cx="1170236" cy="263791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380720" y="3759481"/>
            <a:ext cx="1170236" cy="249428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118"/>
          <p:cNvSpPr>
            <a:spLocks noChangeArrowheads="1"/>
          </p:cNvSpPr>
          <p:nvPr/>
        </p:nvSpPr>
        <p:spPr bwMode="auto">
          <a:xfrm>
            <a:off x="6105128" y="994998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 승인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118"/>
          <p:cNvSpPr>
            <a:spLocks noChangeArrowheads="1"/>
          </p:cNvSpPr>
          <p:nvPr/>
        </p:nvSpPr>
        <p:spPr bwMode="auto">
          <a:xfrm>
            <a:off x="1568624" y="1381028"/>
            <a:ext cx="871538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주유 정보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118"/>
          <p:cNvSpPr>
            <a:spLocks noChangeArrowheads="1"/>
          </p:cNvSpPr>
          <p:nvPr/>
        </p:nvSpPr>
        <p:spPr bwMode="auto">
          <a:xfrm>
            <a:off x="1568624" y="1839522"/>
            <a:ext cx="871538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1229807" y="1523109"/>
            <a:ext cx="33881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flipV="1">
            <a:off x="1222946" y="1982825"/>
            <a:ext cx="3456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2440160" y="1523109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V="1">
            <a:off x="2440160" y="1982825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Rectangle 118"/>
          <p:cNvSpPr>
            <a:spLocks noChangeArrowheads="1"/>
          </p:cNvSpPr>
          <p:nvPr/>
        </p:nvSpPr>
        <p:spPr bwMode="auto">
          <a:xfrm>
            <a:off x="6105128" y="1444903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쿠폰 승인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118"/>
          <p:cNvSpPr>
            <a:spLocks noChangeArrowheads="1"/>
          </p:cNvSpPr>
          <p:nvPr/>
        </p:nvSpPr>
        <p:spPr bwMode="auto">
          <a:xfrm>
            <a:off x="6105128" y="1894808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OCB/</a:t>
            </a: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블루 포인트</a:t>
            </a:r>
            <a:endParaRPr kumimoji="0"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승인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3802979" y="1608174"/>
            <a:ext cx="538755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>
            <a:off x="7201123" y="1137079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7196898" y="1586968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7209776" y="2036889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꺾인 연결선 2"/>
          <p:cNvCxnSpPr>
            <a:stCxn id="23" idx="3"/>
            <a:endCxn id="29" idx="1"/>
          </p:cNvCxnSpPr>
          <p:nvPr/>
        </p:nvCxnSpPr>
        <p:spPr bwMode="auto">
          <a:xfrm flipV="1">
            <a:off x="5529064" y="1137080"/>
            <a:ext cx="576064" cy="467311"/>
          </a:xfrm>
          <a:prstGeom prst="bentConnector3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꺾인 연결선 47"/>
          <p:cNvCxnSpPr>
            <a:stCxn id="23" idx="3"/>
            <a:endCxn id="43" idx="1"/>
          </p:cNvCxnSpPr>
          <p:nvPr/>
        </p:nvCxnSpPr>
        <p:spPr bwMode="auto">
          <a:xfrm>
            <a:off x="5529064" y="1604391"/>
            <a:ext cx="576064" cy="432499"/>
          </a:xfrm>
          <a:prstGeom prst="bentConnector3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" name="Line 18"/>
          <p:cNvSpPr>
            <a:spLocks noChangeShapeType="1"/>
          </p:cNvSpPr>
          <p:nvPr/>
        </p:nvSpPr>
        <p:spPr bwMode="auto">
          <a:xfrm flipV="1">
            <a:off x="5529063" y="1600200"/>
            <a:ext cx="576461" cy="41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4371776" y="2888414"/>
            <a:ext cx="1170236" cy="249428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관리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Rectangle 118"/>
          <p:cNvSpPr>
            <a:spLocks noChangeArrowheads="1"/>
          </p:cNvSpPr>
          <p:nvPr/>
        </p:nvSpPr>
        <p:spPr bwMode="auto">
          <a:xfrm>
            <a:off x="6118076" y="2410917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내트럭</a:t>
            </a: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할인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Rectangle 118"/>
          <p:cNvSpPr>
            <a:spLocks noChangeArrowheads="1"/>
          </p:cNvSpPr>
          <p:nvPr/>
        </p:nvSpPr>
        <p:spPr bwMode="auto">
          <a:xfrm>
            <a:off x="6118076" y="2860822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OCB/</a:t>
            </a:r>
            <a:r>
              <a:rPr kumimoji="0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블루 포인트</a:t>
            </a:r>
            <a:endParaRPr kumimoji="0"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적립 승인</a:t>
            </a: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>
            <a:off x="7214071" y="2552998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7209846" y="3002887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꺾인 연결선 63"/>
          <p:cNvCxnSpPr>
            <a:stCxn id="57" idx="3"/>
            <a:endCxn id="58" idx="1"/>
          </p:cNvCxnSpPr>
          <p:nvPr/>
        </p:nvCxnSpPr>
        <p:spPr bwMode="auto">
          <a:xfrm flipV="1">
            <a:off x="5542012" y="2552999"/>
            <a:ext cx="576064" cy="460129"/>
          </a:xfrm>
          <a:prstGeom prst="bentConnector3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" name="Line 18"/>
          <p:cNvSpPr>
            <a:spLocks noChangeShapeType="1"/>
          </p:cNvSpPr>
          <p:nvPr/>
        </p:nvSpPr>
        <p:spPr bwMode="auto">
          <a:xfrm flipV="1">
            <a:off x="5542012" y="3009900"/>
            <a:ext cx="573038" cy="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꺾인 연결선 69"/>
          <p:cNvCxnSpPr>
            <a:endCxn id="57" idx="1"/>
          </p:cNvCxnSpPr>
          <p:nvPr/>
        </p:nvCxnSpPr>
        <p:spPr bwMode="auto">
          <a:xfrm rot="16200000" flipH="1">
            <a:off x="3518643" y="2159995"/>
            <a:ext cx="1406846" cy="29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" name="꺾인 연결선 73"/>
          <p:cNvCxnSpPr>
            <a:stCxn id="11" idx="3"/>
            <a:endCxn id="78" idx="0"/>
          </p:cNvCxnSpPr>
          <p:nvPr/>
        </p:nvCxnSpPr>
        <p:spPr bwMode="auto">
          <a:xfrm>
            <a:off x="8517225" y="1137079"/>
            <a:ext cx="406249" cy="367693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8" name="Rectangle 118"/>
          <p:cNvSpPr>
            <a:spLocks noChangeArrowheads="1"/>
          </p:cNvSpPr>
          <p:nvPr/>
        </p:nvSpPr>
        <p:spPr bwMode="auto">
          <a:xfrm>
            <a:off x="8375476" y="4814017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 정보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/>
          <p:cNvCxnSpPr>
            <a:stCxn id="15" idx="3"/>
          </p:cNvCxnSpPr>
          <p:nvPr/>
        </p:nvCxnSpPr>
        <p:spPr bwMode="auto">
          <a:xfrm flipV="1">
            <a:off x="8517225" y="1586968"/>
            <a:ext cx="396216" cy="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82" name="직선 연결선 81"/>
          <p:cNvCxnSpPr>
            <a:stCxn id="13" idx="3"/>
          </p:cNvCxnSpPr>
          <p:nvPr/>
        </p:nvCxnSpPr>
        <p:spPr bwMode="auto">
          <a:xfrm>
            <a:off x="8517225" y="2514037"/>
            <a:ext cx="396216" cy="2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86" name="꺾인 연결선 85"/>
          <p:cNvCxnSpPr>
            <a:endCxn id="27" idx="1"/>
          </p:cNvCxnSpPr>
          <p:nvPr/>
        </p:nvCxnSpPr>
        <p:spPr bwMode="auto">
          <a:xfrm rot="16200000" flipH="1">
            <a:off x="3062056" y="2565531"/>
            <a:ext cx="2328964" cy="30836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" name="Line 18"/>
          <p:cNvSpPr>
            <a:spLocks noChangeShapeType="1"/>
          </p:cNvSpPr>
          <p:nvPr/>
        </p:nvSpPr>
        <p:spPr bwMode="auto">
          <a:xfrm>
            <a:off x="5550956" y="3884196"/>
            <a:ext cx="5541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Rectangle 118"/>
          <p:cNvSpPr>
            <a:spLocks noChangeArrowheads="1"/>
          </p:cNvSpPr>
          <p:nvPr/>
        </p:nvSpPr>
        <p:spPr bwMode="auto">
          <a:xfrm>
            <a:off x="6113781" y="3760142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자체 프로모션</a:t>
            </a:r>
            <a:endParaRPr kumimoji="0"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출력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AutoShape 26"/>
          <p:cNvSpPr>
            <a:spLocks noChangeArrowheads="1"/>
          </p:cNvSpPr>
          <p:nvPr/>
        </p:nvSpPr>
        <p:spPr bwMode="auto">
          <a:xfrm>
            <a:off x="7588264" y="5920705"/>
            <a:ext cx="893128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대리점 </a:t>
            </a: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Rectangle 118"/>
          <p:cNvSpPr>
            <a:spLocks noChangeArrowheads="1"/>
          </p:cNvSpPr>
          <p:nvPr/>
        </p:nvSpPr>
        <p:spPr bwMode="auto">
          <a:xfrm>
            <a:off x="6249144" y="5971504"/>
            <a:ext cx="871538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정보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 flipH="1" flipV="1">
            <a:off x="7152168" y="6113586"/>
            <a:ext cx="420382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꺾인 연결선 7"/>
          <p:cNvCxnSpPr>
            <a:stCxn id="99" idx="1"/>
            <a:endCxn id="10" idx="2"/>
          </p:cNvCxnSpPr>
          <p:nvPr/>
        </p:nvCxnSpPr>
        <p:spPr bwMode="auto">
          <a:xfrm rot="10800000">
            <a:off x="3333874" y="5229200"/>
            <a:ext cx="2915270" cy="88438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7" name="꺾인 연결선 86"/>
          <p:cNvCxnSpPr>
            <a:stCxn id="78" idx="2"/>
            <a:endCxn id="98" idx="3"/>
          </p:cNvCxnSpPr>
          <p:nvPr/>
        </p:nvCxnSpPr>
        <p:spPr bwMode="auto">
          <a:xfrm rot="5400000">
            <a:off x="8194730" y="5384842"/>
            <a:ext cx="1015406" cy="442082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7" name="Rectangle 118"/>
          <p:cNvSpPr>
            <a:spLocks noChangeArrowheads="1"/>
          </p:cNvSpPr>
          <p:nvPr/>
        </p:nvSpPr>
        <p:spPr bwMode="auto">
          <a:xfrm>
            <a:off x="6834733" y="4814016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수금 정보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H="1" flipV="1">
            <a:off x="7930728" y="4944567"/>
            <a:ext cx="420382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Rectangle 118"/>
          <p:cNvSpPr>
            <a:spLocks noChangeArrowheads="1"/>
          </p:cNvSpPr>
          <p:nvPr/>
        </p:nvSpPr>
        <p:spPr bwMode="auto">
          <a:xfrm>
            <a:off x="5302374" y="4802485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채권 정보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Line 18"/>
          <p:cNvSpPr>
            <a:spLocks noChangeShapeType="1"/>
          </p:cNvSpPr>
          <p:nvPr/>
        </p:nvSpPr>
        <p:spPr bwMode="auto">
          <a:xfrm flipH="1" flipV="1">
            <a:off x="6404202" y="4958034"/>
            <a:ext cx="420382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꺾인 연결선 82"/>
          <p:cNvCxnSpPr/>
          <p:nvPr/>
        </p:nvCxnSpPr>
        <p:spPr bwMode="auto">
          <a:xfrm rot="5400000">
            <a:off x="8211328" y="4794042"/>
            <a:ext cx="216000" cy="8280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Rectangle 118"/>
          <p:cNvSpPr>
            <a:spLocks noChangeArrowheads="1"/>
          </p:cNvSpPr>
          <p:nvPr/>
        </p:nvSpPr>
        <p:spPr bwMode="auto">
          <a:xfrm>
            <a:off x="6815651" y="5166394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정보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118"/>
          <p:cNvSpPr>
            <a:spLocks noChangeArrowheads="1"/>
          </p:cNvSpPr>
          <p:nvPr/>
        </p:nvSpPr>
        <p:spPr bwMode="auto">
          <a:xfrm>
            <a:off x="6824584" y="5526434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사이트현금 정보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/>
          <p:nvPr/>
        </p:nvCxnSpPr>
        <p:spPr bwMode="auto">
          <a:xfrm rot="5400000">
            <a:off x="8028121" y="4974042"/>
            <a:ext cx="576000" cy="8280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" name="Line 18"/>
          <p:cNvSpPr>
            <a:spLocks noChangeShapeType="1"/>
          </p:cNvSpPr>
          <p:nvPr/>
        </p:nvSpPr>
        <p:spPr bwMode="auto">
          <a:xfrm flipH="1" flipV="1">
            <a:off x="3801684" y="4921025"/>
            <a:ext cx="15006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 bwMode="auto">
          <a:xfrm>
            <a:off x="4772460" y="4921025"/>
            <a:ext cx="2047440" cy="384400"/>
          </a:xfrm>
          <a:prstGeom prst="bentConnector3">
            <a:avLst>
              <a:gd name="adj1" fmla="val 222"/>
            </a:avLst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</p:spPr>
      </p:cxnSp>
      <p:cxnSp>
        <p:nvCxnSpPr>
          <p:cNvPr id="93" name="꺾인 연결선 92"/>
          <p:cNvCxnSpPr/>
          <p:nvPr/>
        </p:nvCxnSpPr>
        <p:spPr bwMode="auto">
          <a:xfrm>
            <a:off x="4768243" y="5265018"/>
            <a:ext cx="2047440" cy="384400"/>
          </a:xfrm>
          <a:prstGeom prst="bentConnector3">
            <a:avLst>
              <a:gd name="adj1" fmla="val 222"/>
            </a:avLst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21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1194"/>
          <p:cNvSpPr txBox="1">
            <a:spLocks noChangeArrowheads="1"/>
          </p:cNvSpPr>
          <p:nvPr/>
        </p:nvSpPr>
        <p:spPr bwMode="auto">
          <a:xfrm>
            <a:off x="1518388" y="3550689"/>
            <a:ext cx="1512168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  <a:defRPr/>
            </a:pPr>
            <a:endParaRPr kumimoji="0" lang="ko-KR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5359" y="231234"/>
            <a:ext cx="379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4488" y="868958"/>
            <a:ext cx="9217025" cy="54403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52" name="Rectangle 1205"/>
          <p:cNvSpPr>
            <a:spLocks noChangeArrowheads="1"/>
          </p:cNvSpPr>
          <p:nvPr/>
        </p:nvSpPr>
        <p:spPr bwMode="auto">
          <a:xfrm>
            <a:off x="1302363" y="1372890"/>
            <a:ext cx="7001806" cy="903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753200" y="3749244"/>
            <a:ext cx="1008908" cy="120709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도로공사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쉼마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777217" y="3785662"/>
            <a:ext cx="981646" cy="56256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VAN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(FDK)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775939" y="4429517"/>
            <a:ext cx="982923" cy="56323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Card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31394" y="3749244"/>
            <a:ext cx="1008908" cy="120709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석유관리원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389651" y="1432055"/>
            <a:ext cx="1728192" cy="738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</a:p>
        </p:txBody>
      </p:sp>
      <p:sp>
        <p:nvSpPr>
          <p:cNvPr id="16" name="Rectangle 1205"/>
          <p:cNvSpPr>
            <a:spLocks noChangeArrowheads="1"/>
          </p:cNvSpPr>
          <p:nvPr/>
        </p:nvSpPr>
        <p:spPr bwMode="auto">
          <a:xfrm>
            <a:off x="1280592" y="1013386"/>
            <a:ext cx="7045349" cy="337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WinPOS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>
            <a:endCxn id="104" idx="0"/>
          </p:cNvCxnSpPr>
          <p:nvPr/>
        </p:nvCxnSpPr>
        <p:spPr bwMode="auto">
          <a:xfrm flipH="1">
            <a:off x="2274472" y="2171000"/>
            <a:ext cx="1496" cy="1379689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0" name="직사각형 19"/>
          <p:cNvSpPr/>
          <p:nvPr/>
        </p:nvSpPr>
        <p:spPr bwMode="auto">
          <a:xfrm>
            <a:off x="3911104" y="1409580"/>
            <a:ext cx="1728192" cy="738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수급보고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6393558" y="1409580"/>
            <a:ext cx="1728192" cy="738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4803266" y="2148525"/>
            <a:ext cx="0" cy="1600719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7257654" y="2171000"/>
            <a:ext cx="0" cy="1600719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75968" y="3295854"/>
            <a:ext cx="754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신용결제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Group 1231"/>
          <p:cNvGrpSpPr>
            <a:grpSpLocks/>
          </p:cNvGrpSpPr>
          <p:nvPr/>
        </p:nvGrpSpPr>
        <p:grpSpPr bwMode="auto">
          <a:xfrm>
            <a:off x="1599615" y="2541572"/>
            <a:ext cx="1445675" cy="528031"/>
            <a:chOff x="4329" y="2862"/>
            <a:chExt cx="540" cy="345"/>
          </a:xfrm>
        </p:grpSpPr>
        <p:sp>
          <p:nvSpPr>
            <p:cNvPr id="32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3" name="Rectangle 1233"/>
            <p:cNvSpPr>
              <a:spLocks noChangeArrowheads="1"/>
            </p:cNvSpPr>
            <p:nvPr/>
          </p:nvSpPr>
          <p:spPr bwMode="auto">
            <a:xfrm>
              <a:off x="4443" y="2879"/>
              <a:ext cx="32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  <a:p>
              <a:pPr algn="ctr" eaLnBrk="0" latinLnBrk="0" hangingPunct="0">
                <a:lnSpc>
                  <a:spcPct val="95000"/>
                </a:lnSpc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전용선</a:t>
              </a:r>
              <a:endPara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Group 1231"/>
          <p:cNvGrpSpPr>
            <a:grpSpLocks/>
          </p:cNvGrpSpPr>
          <p:nvPr/>
        </p:nvGrpSpPr>
        <p:grpSpPr bwMode="auto">
          <a:xfrm>
            <a:off x="4080428" y="2535534"/>
            <a:ext cx="1445675" cy="477523"/>
            <a:chOff x="4329" y="2862"/>
            <a:chExt cx="540" cy="312"/>
          </a:xfrm>
        </p:grpSpPr>
        <p:sp>
          <p:nvSpPr>
            <p:cNvPr id="35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grpSp>
        <p:nvGrpSpPr>
          <p:cNvPr id="37" name="Group 1231"/>
          <p:cNvGrpSpPr>
            <a:grpSpLocks/>
          </p:cNvGrpSpPr>
          <p:nvPr/>
        </p:nvGrpSpPr>
        <p:grpSpPr bwMode="auto">
          <a:xfrm>
            <a:off x="6534816" y="2523855"/>
            <a:ext cx="1445675" cy="477523"/>
            <a:chOff x="4329" y="2862"/>
            <a:chExt cx="540" cy="312"/>
          </a:xfrm>
        </p:grpSpPr>
        <p:sp>
          <p:nvSpPr>
            <p:cNvPr id="38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9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836645" y="3411270"/>
            <a:ext cx="802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30124" y="3414159"/>
            <a:ext cx="863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매출정보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2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5359" y="231234"/>
            <a:ext cx="379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4488" y="868958"/>
            <a:ext cx="9217025" cy="54403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44" name="직사각형 43"/>
          <p:cNvSpPr>
            <a:spLocks noChangeArrowheads="1"/>
          </p:cNvSpPr>
          <p:nvPr/>
        </p:nvSpPr>
        <p:spPr bwMode="auto">
          <a:xfrm>
            <a:off x="3971925" y="1214350"/>
            <a:ext cx="2003206" cy="3044588"/>
          </a:xfrm>
          <a:prstGeom prst="rect">
            <a:avLst/>
          </a:prstGeom>
          <a:solidFill>
            <a:srgbClr val="CCCCFF">
              <a:alpha val="76077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044885" y="1315600"/>
            <a:ext cx="1825142" cy="2749481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00" kern="0" dirty="0" err="1" smtClean="0">
                <a:latin typeface="맑은 고딕" pitchFamily="50" charset="-127"/>
                <a:ea typeface="맑은 고딕" pitchFamily="50" charset="-127"/>
              </a:rPr>
              <a:t>WinPOS</a:t>
            </a:r>
            <a:endParaRPr kumimoji="1" lang="en-US" altLang="ko-KR" sz="1300" kern="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1" lang="ko-KR" altLang="en-US" sz="13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>
            <a:spLocks noChangeArrowheads="1"/>
          </p:cNvSpPr>
          <p:nvPr/>
        </p:nvSpPr>
        <p:spPr bwMode="auto">
          <a:xfrm>
            <a:off x="437692" y="980729"/>
            <a:ext cx="1114426" cy="2412200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LMS/</a:t>
            </a:r>
            <a:r>
              <a:rPr kumimoji="0" lang="en-US" altLang="ko-KR" sz="105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Nxmile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515085" y="1340768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현금영수증발급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515085" y="1725161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OCB/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블루 적립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89050" y="1961605"/>
            <a:ext cx="180156" cy="189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515085" y="2113806"/>
            <a:ext cx="959641" cy="40693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OCB/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블루 사용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515085" y="2564904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내트럭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할인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51"/>
          <p:cNvSpPr>
            <a:spLocks noChangeArrowheads="1"/>
          </p:cNvSpPr>
          <p:nvPr/>
        </p:nvSpPr>
        <p:spPr bwMode="auto">
          <a:xfrm>
            <a:off x="515085" y="2939772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포인트특권행사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8193360" y="980728"/>
            <a:ext cx="1114426" cy="308435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ERP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51"/>
          <p:cNvSpPr>
            <a:spLocks noChangeArrowheads="1"/>
          </p:cNvSpPr>
          <p:nvPr/>
        </p:nvSpPr>
        <p:spPr bwMode="auto">
          <a:xfrm>
            <a:off x="8270753" y="1285874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매출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51"/>
          <p:cNvSpPr>
            <a:spLocks noChangeArrowheads="1"/>
          </p:cNvSpPr>
          <p:nvPr/>
        </p:nvSpPr>
        <p:spPr bwMode="auto">
          <a:xfrm>
            <a:off x="8270753" y="1629170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수금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8270753" y="1961802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51"/>
          <p:cNvSpPr>
            <a:spLocks noChangeArrowheads="1"/>
          </p:cNvSpPr>
          <p:nvPr/>
        </p:nvSpPr>
        <p:spPr bwMode="auto">
          <a:xfrm>
            <a:off x="8270753" y="2310780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채권 관리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51"/>
          <p:cNvSpPr>
            <a:spLocks noChangeArrowheads="1"/>
          </p:cNvSpPr>
          <p:nvPr/>
        </p:nvSpPr>
        <p:spPr bwMode="auto">
          <a:xfrm>
            <a:off x="8270753" y="2666598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사이트현금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437692" y="5124947"/>
            <a:ext cx="1114426" cy="82433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EnCoupon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515085" y="5484986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모바일쿠폰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4351116" y="2037385"/>
            <a:ext cx="1188000" cy="30190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 관리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351116" y="2424596"/>
            <a:ext cx="1188000" cy="30277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관리</a:t>
            </a:r>
            <a:endParaRPr kumimoji="0" lang="ko-KR" altLang="en-US" sz="105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4351116" y="2812679"/>
            <a:ext cx="1188000" cy="27560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 관리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351116" y="1671477"/>
            <a:ext cx="1188000" cy="29012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결제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4341064" y="3173588"/>
            <a:ext cx="1188000" cy="27560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마감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>
            <a:stCxn id="58" idx="3"/>
          </p:cNvCxnSpPr>
          <p:nvPr/>
        </p:nvCxnSpPr>
        <p:spPr bwMode="auto">
          <a:xfrm>
            <a:off x="1552118" y="2186829"/>
            <a:ext cx="241980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288704" y="187016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현금영수증 인증번호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OCB/EBC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번호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꺾인 연결선 9"/>
          <p:cNvCxnSpPr>
            <a:stCxn id="84" idx="3"/>
          </p:cNvCxnSpPr>
          <p:nvPr/>
        </p:nvCxnSpPr>
        <p:spPr bwMode="auto">
          <a:xfrm flipV="1">
            <a:off x="1552118" y="3183532"/>
            <a:ext cx="2419807" cy="2353582"/>
          </a:xfrm>
          <a:prstGeom prst="bentConnector3">
            <a:avLst>
              <a:gd name="adj1" fmla="val 24493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501559" y="2970008"/>
            <a:ext cx="122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쿠폰 번호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57" name="직사각형 56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4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76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79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22818" cy="104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71522" cy="104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Rectangle 51"/>
          <p:cNvSpPr>
            <a:spLocks noChangeArrowheads="1"/>
          </p:cNvSpPr>
          <p:nvPr/>
        </p:nvSpPr>
        <p:spPr bwMode="auto">
          <a:xfrm>
            <a:off x="4341064" y="3526356"/>
            <a:ext cx="1188000" cy="27560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수신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8270753" y="3212976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단가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꺾인 연결선 85"/>
          <p:cNvCxnSpPr>
            <a:stCxn id="44" idx="3"/>
          </p:cNvCxnSpPr>
          <p:nvPr/>
        </p:nvCxnSpPr>
        <p:spPr bwMode="auto">
          <a:xfrm flipV="1">
            <a:off x="5975131" y="2241158"/>
            <a:ext cx="2185256" cy="4954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7257256" y="1988840"/>
            <a:ext cx="903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105128" y="284687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정보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Rectangle 51"/>
          <p:cNvSpPr>
            <a:spLocks noChangeArrowheads="1"/>
          </p:cNvSpPr>
          <p:nvPr/>
        </p:nvSpPr>
        <p:spPr bwMode="auto">
          <a:xfrm>
            <a:off x="8271421" y="3575603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서비스상품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꺾인 연결선 118"/>
          <p:cNvCxnSpPr/>
          <p:nvPr/>
        </p:nvCxnSpPr>
        <p:spPr bwMode="auto">
          <a:xfrm>
            <a:off x="5975131" y="3068960"/>
            <a:ext cx="2218228" cy="33969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3" name="직사각형 2"/>
          <p:cNvSpPr/>
          <p:nvPr/>
        </p:nvSpPr>
        <p:spPr bwMode="auto">
          <a:xfrm>
            <a:off x="8238511" y="1235652"/>
            <a:ext cx="1038839" cy="182666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8228986" y="3140969"/>
            <a:ext cx="1038839" cy="82143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9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0858" y="675557"/>
            <a:ext cx="9214804" cy="59217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2520" y="908720"/>
            <a:ext cx="7488832" cy="11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WinPOS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프로그램으로 서버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 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6877"/>
              </p:ext>
            </p:extLst>
          </p:nvPr>
        </p:nvGraphicFramePr>
        <p:xfrm>
          <a:off x="272482" y="831420"/>
          <a:ext cx="9145014" cy="1517460"/>
        </p:xfrm>
        <a:graphic>
          <a:graphicData uri="http://schemas.openxmlformats.org/drawingml/2006/table">
            <a:tbl>
              <a:tblPr/>
              <a:tblGrid>
                <a:gridCol w="442040"/>
                <a:gridCol w="1085024"/>
                <a:gridCol w="1756659"/>
                <a:gridCol w="799798"/>
                <a:gridCol w="816637"/>
                <a:gridCol w="1004495"/>
                <a:gridCol w="955316"/>
                <a:gridCol w="1017862"/>
                <a:gridCol w="619109"/>
                <a:gridCol w="648074"/>
              </a:tblGrid>
              <a:tr h="238336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33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M/W(WAS)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UI Tool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암호화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WinPOS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MS-ACCESS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Inisafe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MS-SQL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Crystal</a:t>
                      </a: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Report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Inisafe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1472372705</TotalTime>
  <Pages>39</Pages>
  <Words>973</Words>
  <Application>Microsoft Office PowerPoint</Application>
  <PresentationFormat>A4 용지(210x297mm)</PresentationFormat>
  <Paragraphs>459</Paragraphs>
  <Slides>12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1_other</vt:lpstr>
      <vt:lpstr>Image</vt:lpstr>
      <vt:lpstr>Architecture 설계서 -  자영 WinPOS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석주호(Seok Jooho)/인프라서비스2팀/SKCC</dc:creator>
  <cp:lastModifiedBy>Windows 사용자</cp:lastModifiedBy>
  <cp:revision>2480</cp:revision>
  <cp:lastPrinted>2015-04-02T06:59:07Z</cp:lastPrinted>
  <dcterms:created xsi:type="dcterms:W3CDTF">1996-10-14T12:11:22Z</dcterms:created>
  <dcterms:modified xsi:type="dcterms:W3CDTF">2015-04-06T12:31:37Z</dcterms:modified>
</cp:coreProperties>
</file>