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154" r:id="rId4"/>
    <p:sldId id="2214" r:id="rId5"/>
    <p:sldId id="2178" r:id="rId6"/>
    <p:sldId id="2222" r:id="rId7"/>
    <p:sldId id="2177" r:id="rId8"/>
    <p:sldId id="2220" r:id="rId9"/>
    <p:sldId id="2221" r:id="rId10"/>
    <p:sldId id="2217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2" autoAdjust="0"/>
    <p:restoredTop sz="95989" autoAdjust="0"/>
  </p:normalViewPr>
  <p:slideViewPr>
    <p:cSldViewPr snapToObjects="1">
      <p:cViewPr>
        <p:scale>
          <a:sx n="110" d="100"/>
          <a:sy n="110" d="100"/>
        </p:scale>
        <p:origin x="-1590" y="-144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448529"/>
            <a:ext cx="9033123" cy="810204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SK Talent Portal(SK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채용포탈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925302" y="4428460"/>
            <a:ext cx="395124" cy="3939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344488" y="957704"/>
            <a:ext cx="9145587" cy="56621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11" y="4509922"/>
            <a:ext cx="167045" cy="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TextBox 224"/>
          <p:cNvSpPr txBox="1">
            <a:spLocks noChangeArrowheads="1"/>
          </p:cNvSpPr>
          <p:nvPr/>
        </p:nvSpPr>
        <p:spPr bwMode="auto">
          <a:xfrm>
            <a:off x="1242258" y="4310226"/>
            <a:ext cx="1139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 smtClean="0"/>
              <a:t>[Server Zone]</a:t>
            </a:r>
            <a:endParaRPr lang="ko-KR" altLang="en-US" sz="800" b="1" dirty="0"/>
          </a:p>
        </p:txBody>
      </p:sp>
      <p:sp>
        <p:nvSpPr>
          <p:cNvPr id="406" name="TextBox 224"/>
          <p:cNvSpPr txBox="1">
            <a:spLocks noChangeArrowheads="1"/>
          </p:cNvSpPr>
          <p:nvPr/>
        </p:nvSpPr>
        <p:spPr bwMode="auto">
          <a:xfrm>
            <a:off x="4170667" y="4320738"/>
            <a:ext cx="99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 smtClean="0"/>
              <a:t>[DMZ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407" name="TextBox 224"/>
          <p:cNvSpPr txBox="1">
            <a:spLocks noChangeArrowheads="1"/>
          </p:cNvSpPr>
          <p:nvPr/>
        </p:nvSpPr>
        <p:spPr bwMode="auto">
          <a:xfrm>
            <a:off x="2889374" y="2992255"/>
            <a:ext cx="1125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Switch</a:t>
            </a:r>
            <a:endParaRPr lang="ko-KR" altLang="en-US" sz="800" b="1" dirty="0"/>
          </a:p>
        </p:txBody>
      </p:sp>
      <p:sp>
        <p:nvSpPr>
          <p:cNvPr id="408" name="TextBox 224"/>
          <p:cNvSpPr txBox="1">
            <a:spLocks noChangeArrowheads="1"/>
          </p:cNvSpPr>
          <p:nvPr/>
        </p:nvSpPr>
        <p:spPr bwMode="auto">
          <a:xfrm>
            <a:off x="6536968" y="1052736"/>
            <a:ext cx="2952536" cy="9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000" b="1" dirty="0"/>
              <a:t>① 현재 대덕 </a:t>
            </a:r>
            <a:r>
              <a:rPr lang="ko-KR" altLang="en-US" sz="1000" b="1" dirty="0" err="1" smtClean="0"/>
              <a:t>우회망</a:t>
            </a:r>
            <a:r>
              <a:rPr lang="ko-KR" altLang="en-US" sz="1000" b="1" dirty="0" smtClean="0"/>
              <a:t> 활용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/>
              <a:t>장애시</a:t>
            </a:r>
            <a:r>
              <a:rPr lang="ko-KR" altLang="en-US" sz="1000" b="1" dirty="0"/>
              <a:t> 사용</a:t>
            </a:r>
            <a:r>
              <a:rPr lang="en-US" altLang="ko-KR" sz="900" b="1" dirty="0"/>
              <a:t>)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 - </a:t>
            </a:r>
            <a:r>
              <a:rPr lang="ko-KR" altLang="en-US" sz="900" dirty="0"/>
              <a:t>기 </a:t>
            </a:r>
            <a:r>
              <a:rPr lang="ko-KR" altLang="en-US" sz="900" dirty="0" smtClean="0"/>
              <a:t>구축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타 통신사망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되어 있으며 </a:t>
            </a:r>
            <a:r>
              <a:rPr lang="ko-KR" altLang="en-US" sz="900" dirty="0" err="1" smtClean="0"/>
              <a:t>장애시</a:t>
            </a:r>
            <a:r>
              <a:rPr lang="ko-KR" altLang="en-US" sz="900" dirty="0" smtClean="0"/>
              <a:t> 사용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 (</a:t>
            </a:r>
            <a:r>
              <a:rPr lang="ko-KR" altLang="en-US" sz="900" dirty="0" smtClean="0"/>
              <a:t>용량 이슈는 있음</a:t>
            </a:r>
            <a:r>
              <a:rPr lang="en-US" altLang="ko-KR" sz="900" dirty="0" smtClean="0"/>
              <a:t>)</a:t>
            </a:r>
            <a:br>
              <a:rPr lang="en-US" altLang="ko-KR" sz="900" dirty="0" smtClean="0"/>
            </a:br>
            <a:r>
              <a:rPr lang="en-US" altLang="ko-KR" sz="900" dirty="0" smtClean="0"/>
              <a:t>  - </a:t>
            </a:r>
            <a:r>
              <a:rPr lang="ko-KR" altLang="en-US" sz="900" dirty="0" smtClean="0"/>
              <a:t>판교센터를 이용한 우회방안 검토 진행 중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409" name="TextBox 224"/>
          <p:cNvSpPr txBox="1">
            <a:spLocks noChangeArrowheads="1"/>
          </p:cNvSpPr>
          <p:nvPr/>
        </p:nvSpPr>
        <p:spPr bwMode="auto">
          <a:xfrm>
            <a:off x="2658499" y="4822446"/>
            <a:ext cx="995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 smtClean="0"/>
              <a:t>Firewall</a:t>
            </a:r>
            <a:endParaRPr lang="ko-KR" altLang="en-US" sz="800" b="1" dirty="0"/>
          </a:p>
        </p:txBody>
      </p:sp>
      <p:pic>
        <p:nvPicPr>
          <p:cNvPr id="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19" y="4581930"/>
            <a:ext cx="167045" cy="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" name="직선 연결선 410"/>
          <p:cNvCxnSpPr/>
          <p:nvPr/>
        </p:nvCxnSpPr>
        <p:spPr>
          <a:xfrm flipH="1">
            <a:off x="3334379" y="4653938"/>
            <a:ext cx="576000" cy="31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직사각형 411"/>
          <p:cNvSpPr/>
          <p:nvPr/>
        </p:nvSpPr>
        <p:spPr>
          <a:xfrm>
            <a:off x="763370" y="3501008"/>
            <a:ext cx="6421877" cy="3023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Box 224"/>
          <p:cNvSpPr txBox="1">
            <a:spLocks noChangeArrowheads="1"/>
          </p:cNvSpPr>
          <p:nvPr/>
        </p:nvSpPr>
        <p:spPr bwMode="auto">
          <a:xfrm>
            <a:off x="642275" y="3254787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대덕센터</a:t>
            </a:r>
            <a:r>
              <a:rPr lang="en-US" altLang="ko-KR" sz="1000" b="1" dirty="0" smtClean="0"/>
              <a:t>, DDC]</a:t>
            </a:r>
            <a:endParaRPr lang="ko-KR" altLang="en-US" sz="1000" b="1" dirty="0"/>
          </a:p>
        </p:txBody>
      </p:sp>
      <p:cxnSp>
        <p:nvCxnSpPr>
          <p:cNvPr id="414" name="직선 연결선 413"/>
          <p:cNvCxnSpPr/>
          <p:nvPr/>
        </p:nvCxnSpPr>
        <p:spPr>
          <a:xfrm>
            <a:off x="3134858" y="3933056"/>
            <a:ext cx="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>
            <a:stCxn id="450" idx="2"/>
          </p:cNvCxnSpPr>
          <p:nvPr/>
        </p:nvCxnSpPr>
        <p:spPr>
          <a:xfrm flipH="1" flipV="1">
            <a:off x="3378619" y="3913240"/>
            <a:ext cx="3008221" cy="1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/>
          <p:nvPr/>
        </p:nvCxnSpPr>
        <p:spPr>
          <a:xfrm>
            <a:off x="3129899" y="2780928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직사각형 416"/>
          <p:cNvSpPr/>
          <p:nvPr/>
        </p:nvSpPr>
        <p:spPr>
          <a:xfrm>
            <a:off x="763370" y="2550096"/>
            <a:ext cx="6421877" cy="6561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TextBox 224"/>
          <p:cNvSpPr txBox="1">
            <a:spLocks noChangeArrowheads="1"/>
          </p:cNvSpPr>
          <p:nvPr/>
        </p:nvSpPr>
        <p:spPr bwMode="auto">
          <a:xfrm>
            <a:off x="642275" y="2294624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남산센터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19" name="구름 418"/>
          <p:cNvSpPr/>
          <p:nvPr/>
        </p:nvSpPr>
        <p:spPr>
          <a:xfrm>
            <a:off x="2239477" y="2366309"/>
            <a:ext cx="1800225" cy="360363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420" name="직선 연결선 419"/>
          <p:cNvCxnSpPr/>
          <p:nvPr/>
        </p:nvCxnSpPr>
        <p:spPr>
          <a:xfrm>
            <a:off x="3136464" y="272672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85" y="980728"/>
            <a:ext cx="659287" cy="6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2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45" y="941376"/>
            <a:ext cx="481045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3" name="꺾인 연결선 128"/>
          <p:cNvCxnSpPr/>
          <p:nvPr/>
        </p:nvCxnSpPr>
        <p:spPr>
          <a:xfrm>
            <a:off x="1974407" y="1698171"/>
            <a:ext cx="1027804" cy="668138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1517984" y="151744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지원자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425" name="TextBox 424"/>
          <p:cNvSpPr txBox="1"/>
          <p:nvPr/>
        </p:nvSpPr>
        <p:spPr>
          <a:xfrm>
            <a:off x="2576736" y="1340768"/>
            <a:ext cx="138691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자손회사 채용담당자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hynix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endParaRPr lang="ko-KR" altLang="en-US" sz="900" b="1" dirty="0"/>
          </a:p>
        </p:txBody>
      </p:sp>
      <p:sp>
        <p:nvSpPr>
          <p:cNvPr id="426" name="TextBox 425"/>
          <p:cNvSpPr txBox="1"/>
          <p:nvPr/>
        </p:nvSpPr>
        <p:spPr>
          <a:xfrm>
            <a:off x="4232920" y="1414517"/>
            <a:ext cx="128112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시스템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한국전자인증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Arreo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서울신용평가정보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7" name="꺾인 연결선 128"/>
          <p:cNvCxnSpPr>
            <a:endCxn id="419" idx="3"/>
          </p:cNvCxnSpPr>
          <p:nvPr/>
        </p:nvCxnSpPr>
        <p:spPr>
          <a:xfrm flipH="1">
            <a:off x="3139590" y="1708972"/>
            <a:ext cx="5174" cy="677941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꺾인 연결선 128"/>
          <p:cNvCxnSpPr>
            <a:stCxn id="426" idx="1"/>
            <a:endCxn id="419" idx="3"/>
          </p:cNvCxnSpPr>
          <p:nvPr/>
        </p:nvCxnSpPr>
        <p:spPr>
          <a:xfrm flipH="1">
            <a:off x="3139590" y="1737683"/>
            <a:ext cx="1093330" cy="649230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/>
          <p:cNvSpPr/>
          <p:nvPr/>
        </p:nvSpPr>
        <p:spPr bwMode="auto">
          <a:xfrm>
            <a:off x="2242291" y="1988840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통신사</a:t>
            </a:r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30" name="직사각형 429"/>
          <p:cNvSpPr/>
          <p:nvPr/>
        </p:nvSpPr>
        <p:spPr bwMode="auto">
          <a:xfrm>
            <a:off x="2416392" y="2613844"/>
            <a:ext cx="1463684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SK-Net </a:t>
            </a:r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관문</a:t>
            </a:r>
            <a:endParaRPr lang="en-US" altLang="ko-KR" sz="9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1" name="Picture 107" descr="3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76520" y="2942696"/>
            <a:ext cx="530134" cy="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2" name="그룹 431"/>
          <p:cNvGrpSpPr/>
          <p:nvPr/>
        </p:nvGrpSpPr>
        <p:grpSpPr>
          <a:xfrm>
            <a:off x="930307" y="4536182"/>
            <a:ext cx="1994995" cy="1701130"/>
            <a:chOff x="930307" y="4536182"/>
            <a:chExt cx="1994995" cy="1269884"/>
          </a:xfrm>
        </p:grpSpPr>
        <p:sp>
          <p:nvSpPr>
            <p:cNvPr id="433" name="직사각형 432"/>
            <p:cNvSpPr/>
            <p:nvPr/>
          </p:nvSpPr>
          <p:spPr>
            <a:xfrm>
              <a:off x="930307" y="4536182"/>
              <a:ext cx="1896127" cy="1269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4" name="직선 연결선 433"/>
            <p:cNvCxnSpPr>
              <a:endCxn id="445" idx="2"/>
            </p:cNvCxnSpPr>
            <p:nvPr/>
          </p:nvCxnSpPr>
          <p:spPr>
            <a:xfrm rot="5400000" flipH="1" flipV="1">
              <a:off x="1523267" y="4655460"/>
              <a:ext cx="510324" cy="73134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endCxn id="444" idx="2"/>
            </p:cNvCxnSpPr>
            <p:nvPr/>
          </p:nvCxnSpPr>
          <p:spPr>
            <a:xfrm rot="5400000" flipH="1" flipV="1">
              <a:off x="1382942" y="4715868"/>
              <a:ext cx="590241" cy="53061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endCxn id="444" idx="3"/>
            </p:cNvCxnSpPr>
            <p:nvPr/>
          </p:nvCxnSpPr>
          <p:spPr>
            <a:xfrm flipH="1">
              <a:off x="2177350" y="4653127"/>
              <a:ext cx="747952" cy="311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7" name="Picture 15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000672" y="5258432"/>
              <a:ext cx="407459" cy="27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8" name="직선 연결선 437"/>
            <p:cNvCxnSpPr>
              <a:stCxn id="437" idx="0"/>
              <a:endCxn id="444" idx="0"/>
            </p:cNvCxnSpPr>
            <p:nvPr/>
          </p:nvCxnSpPr>
          <p:spPr>
            <a:xfrm flipH="1" flipV="1">
              <a:off x="1943483" y="4626008"/>
              <a:ext cx="260919" cy="63242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/>
            <p:cNvCxnSpPr>
              <a:stCxn id="437" idx="0"/>
              <a:endCxn id="445" idx="2"/>
            </p:cNvCxnSpPr>
            <p:nvPr/>
          </p:nvCxnSpPr>
          <p:spPr>
            <a:xfrm flipH="1" flipV="1">
              <a:off x="2142976" y="4766237"/>
              <a:ext cx="61426" cy="49219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0" name="Picture 15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280592" y="5253312"/>
              <a:ext cx="407459" cy="278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" name="TextBox 440"/>
            <p:cNvSpPr txBox="1"/>
            <p:nvPr/>
          </p:nvSpPr>
          <p:spPr>
            <a:xfrm>
              <a:off x="939257" y="5518034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(DB</a:t>
              </a:r>
              <a:r>
                <a:rPr lang="ko-KR" altLang="en-US" sz="800" b="1" dirty="0" smtClean="0"/>
                <a:t>서버</a:t>
              </a:r>
              <a:r>
                <a:rPr lang="en-US" altLang="ko-KR" sz="800" b="1" dirty="0" smtClean="0"/>
                <a:t>, NT)</a:t>
              </a:r>
              <a:endParaRPr lang="ko-KR" altLang="en-US" sz="800" b="1" dirty="0"/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1963697" y="5518034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(DB</a:t>
              </a:r>
              <a:r>
                <a:rPr lang="ko-KR" altLang="en-US" sz="800" b="1" dirty="0" smtClean="0"/>
                <a:t>서버</a:t>
              </a:r>
              <a:r>
                <a:rPr lang="en-US" altLang="ko-KR" sz="800" b="1" dirty="0" smtClean="0"/>
                <a:t>, NT)</a:t>
              </a:r>
              <a:endParaRPr lang="ko-KR" altLang="en-US" sz="800" b="1" dirty="0"/>
            </a:p>
          </p:txBody>
        </p:sp>
        <p:cxnSp>
          <p:nvCxnSpPr>
            <p:cNvPr id="443" name="직선 연결선 442"/>
            <p:cNvCxnSpPr/>
            <p:nvPr/>
          </p:nvCxnSpPr>
          <p:spPr>
            <a:xfrm flipH="1">
              <a:off x="2390785" y="4685784"/>
              <a:ext cx="522515" cy="489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4" name="Picture 107" descr="3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709616" y="4626008"/>
              <a:ext cx="467734" cy="60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5" name="Picture 107" descr="3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908592" y="4704934"/>
              <a:ext cx="468767" cy="61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6" name="직사각형 445"/>
          <p:cNvSpPr/>
          <p:nvPr/>
        </p:nvSpPr>
        <p:spPr bwMode="auto">
          <a:xfrm>
            <a:off x="2559690" y="3212976"/>
            <a:ext cx="674873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SK-Net</a:t>
            </a:r>
          </a:p>
        </p:txBody>
      </p:sp>
      <p:sp>
        <p:nvSpPr>
          <p:cNvPr id="447" name="TextBox 224"/>
          <p:cNvSpPr txBox="1">
            <a:spLocks noChangeArrowheads="1"/>
          </p:cNvSpPr>
          <p:nvPr/>
        </p:nvSpPr>
        <p:spPr bwMode="auto">
          <a:xfrm>
            <a:off x="2890851" y="3933180"/>
            <a:ext cx="1125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Switch</a:t>
            </a:r>
            <a:endParaRPr lang="ko-KR" altLang="en-US" sz="800" b="1" dirty="0"/>
          </a:p>
        </p:txBody>
      </p:sp>
      <p:sp>
        <p:nvSpPr>
          <p:cNvPr id="448" name="TextBox 447"/>
          <p:cNvSpPr txBox="1"/>
          <p:nvPr/>
        </p:nvSpPr>
        <p:spPr>
          <a:xfrm>
            <a:off x="3882635" y="368589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① 대덕센터 </a:t>
            </a:r>
            <a:r>
              <a:rPr lang="ko-KR" altLang="en-US" sz="900" b="1" dirty="0" err="1" smtClean="0"/>
              <a:t>우회망</a:t>
            </a:r>
            <a:endParaRPr lang="ko-KR" altLang="en-US" sz="900" b="1" dirty="0"/>
          </a:p>
        </p:txBody>
      </p:sp>
      <p:pic>
        <p:nvPicPr>
          <p:cNvPr id="449" name="Picture 107" descr="3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74523" y="3877376"/>
            <a:ext cx="530134" cy="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" name="구름 449"/>
          <p:cNvSpPr/>
          <p:nvPr/>
        </p:nvSpPr>
        <p:spPr>
          <a:xfrm>
            <a:off x="6383684" y="3723177"/>
            <a:ext cx="1017588" cy="409575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Internet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51" name="Picture 7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0391" y="1211028"/>
            <a:ext cx="456625" cy="18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2" name="그룹 451"/>
          <p:cNvGrpSpPr/>
          <p:nvPr/>
        </p:nvGrpSpPr>
        <p:grpSpPr>
          <a:xfrm>
            <a:off x="3452143" y="4549274"/>
            <a:ext cx="3453540" cy="1688038"/>
            <a:chOff x="3452143" y="4549274"/>
            <a:chExt cx="3453540" cy="1269884"/>
          </a:xfrm>
        </p:grpSpPr>
        <p:sp>
          <p:nvSpPr>
            <p:cNvPr id="453" name="직사각형 452"/>
            <p:cNvSpPr/>
            <p:nvPr/>
          </p:nvSpPr>
          <p:spPr>
            <a:xfrm>
              <a:off x="3452143" y="4549274"/>
              <a:ext cx="3453540" cy="1269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4" name="직선 연결선 453"/>
            <p:cNvCxnSpPr>
              <a:stCxn id="456" idx="0"/>
              <a:endCxn id="472" idx="2"/>
            </p:cNvCxnSpPr>
            <p:nvPr/>
          </p:nvCxnSpPr>
          <p:spPr>
            <a:xfrm flipV="1">
              <a:off x="3871276" y="5085184"/>
              <a:ext cx="816657" cy="20055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456" idx="0"/>
              <a:endCxn id="473" idx="2"/>
            </p:cNvCxnSpPr>
            <p:nvPr/>
          </p:nvCxnSpPr>
          <p:spPr>
            <a:xfrm flipV="1">
              <a:off x="3871276" y="5057157"/>
              <a:ext cx="466204" cy="22858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6" name="Picture 3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668385" y="5285741"/>
              <a:ext cx="405782" cy="27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7" name="직선 연결선 456"/>
            <p:cNvCxnSpPr>
              <a:stCxn id="459" idx="0"/>
              <a:endCxn id="473" idx="2"/>
            </p:cNvCxnSpPr>
            <p:nvPr/>
          </p:nvCxnSpPr>
          <p:spPr>
            <a:xfrm flipH="1" flipV="1">
              <a:off x="4337480" y="5057157"/>
              <a:ext cx="26323" cy="22858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459" idx="0"/>
              <a:endCxn id="472" idx="2"/>
            </p:cNvCxnSpPr>
            <p:nvPr/>
          </p:nvCxnSpPr>
          <p:spPr>
            <a:xfrm flipV="1">
              <a:off x="4363803" y="5085184"/>
              <a:ext cx="324130" cy="20055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9" name="Picture 3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160912" y="5285741"/>
              <a:ext cx="405782" cy="27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" name="Picture 3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64968" y="5294915"/>
              <a:ext cx="405782" cy="27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1" name="직선 연결선 460"/>
            <p:cNvCxnSpPr>
              <a:stCxn id="460" idx="0"/>
              <a:endCxn id="473" idx="2"/>
            </p:cNvCxnSpPr>
            <p:nvPr/>
          </p:nvCxnSpPr>
          <p:spPr>
            <a:xfrm flipH="1" flipV="1">
              <a:off x="4337480" y="5057157"/>
              <a:ext cx="530379" cy="2377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/>
            <p:cNvCxnSpPr>
              <a:stCxn id="460" idx="0"/>
              <a:endCxn id="472" idx="2"/>
            </p:cNvCxnSpPr>
            <p:nvPr/>
          </p:nvCxnSpPr>
          <p:spPr>
            <a:xfrm flipH="1" flipV="1">
              <a:off x="4687933" y="5085184"/>
              <a:ext cx="179926" cy="20973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3512840" y="5566070"/>
              <a:ext cx="21771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dirty="0" smtClean="0"/>
                <a:t>지원자용  </a:t>
              </a:r>
              <a:r>
                <a:rPr lang="en-US" altLang="ko-KR" sz="800" b="1" dirty="0" smtClean="0"/>
                <a:t>WEB</a:t>
              </a:r>
              <a:r>
                <a:rPr lang="ko-KR" altLang="en-US" sz="800" b="1" dirty="0" smtClean="0"/>
                <a:t>서버</a:t>
              </a:r>
              <a:r>
                <a:rPr lang="en-US" altLang="ko-KR" sz="800" b="1" dirty="0" smtClean="0"/>
                <a:t>1~4 </a:t>
              </a:r>
              <a:r>
                <a:rPr lang="ko-KR" altLang="en-US" sz="800" b="1" dirty="0" smtClean="0"/>
                <a:t>호기</a:t>
              </a:r>
              <a:r>
                <a:rPr lang="en-US" altLang="ko-KR" sz="800" b="1" dirty="0" smtClean="0"/>
                <a:t>, Windows NT)</a:t>
              </a:r>
              <a:endParaRPr lang="ko-KR" altLang="en-US" sz="800" b="1" dirty="0"/>
            </a:p>
          </p:txBody>
        </p:sp>
        <p:cxnSp>
          <p:nvCxnSpPr>
            <p:cNvPr id="464" name="직선 연결선 463"/>
            <p:cNvCxnSpPr>
              <a:stCxn id="466" idx="1"/>
            </p:cNvCxnSpPr>
            <p:nvPr/>
          </p:nvCxnSpPr>
          <p:spPr>
            <a:xfrm flipH="1" flipV="1">
              <a:off x="3910379" y="4653127"/>
              <a:ext cx="1005902" cy="7161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5" name="Picture 107" descr="3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520952" y="4626008"/>
              <a:ext cx="467734" cy="60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6" name="Picture 107" descr="3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6281" y="4694094"/>
              <a:ext cx="468767" cy="61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7" name="Picture 3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169024" y="5270869"/>
              <a:ext cx="405782" cy="27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8" name="Picture 3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033120" y="5253379"/>
              <a:ext cx="405782" cy="27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TextBox 468"/>
            <p:cNvSpPr txBox="1"/>
            <p:nvPr/>
          </p:nvSpPr>
          <p:spPr>
            <a:xfrm>
              <a:off x="5682271" y="5562712"/>
              <a:ext cx="1223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dirty="0" smtClean="0"/>
                <a:t>채용담당자용 웹</a:t>
              </a:r>
              <a:r>
                <a:rPr lang="en-US" altLang="ko-KR" sz="800" b="1" dirty="0" smtClean="0"/>
                <a:t>, NT))</a:t>
              </a:r>
              <a:endParaRPr lang="ko-KR" altLang="en-US" sz="800" b="1" dirty="0"/>
            </a:p>
          </p:txBody>
        </p:sp>
        <p:cxnSp>
          <p:nvCxnSpPr>
            <p:cNvPr id="470" name="직선 연결선 469"/>
            <p:cNvCxnSpPr>
              <a:stCxn id="468" idx="0"/>
              <a:endCxn id="466" idx="2"/>
            </p:cNvCxnSpPr>
            <p:nvPr/>
          </p:nvCxnSpPr>
          <p:spPr>
            <a:xfrm flipH="1" flipV="1">
              <a:off x="5150665" y="4755397"/>
              <a:ext cx="1085346" cy="4979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>
              <a:stCxn id="468" idx="0"/>
              <a:endCxn id="465" idx="0"/>
            </p:cNvCxnSpPr>
            <p:nvPr/>
          </p:nvCxnSpPr>
          <p:spPr>
            <a:xfrm flipH="1" flipV="1">
              <a:off x="4754819" y="4626008"/>
              <a:ext cx="1481192" cy="62737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2" name="Picture 107" descr="3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422866" y="4999942"/>
              <a:ext cx="530134" cy="85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3" name="Picture 107" descr="3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72413" y="4971915"/>
              <a:ext cx="530134" cy="85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4" name="직선 연결선 473"/>
            <p:cNvCxnSpPr>
              <a:stCxn id="467" idx="0"/>
              <a:endCxn id="473" idx="2"/>
            </p:cNvCxnSpPr>
            <p:nvPr/>
          </p:nvCxnSpPr>
          <p:spPr>
            <a:xfrm flipH="1" flipV="1">
              <a:off x="4337480" y="5057157"/>
              <a:ext cx="1034435" cy="21371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/>
            <p:cNvCxnSpPr>
              <a:stCxn id="467" idx="0"/>
              <a:endCxn id="472" idx="2"/>
            </p:cNvCxnSpPr>
            <p:nvPr/>
          </p:nvCxnSpPr>
          <p:spPr>
            <a:xfrm flipH="1" flipV="1">
              <a:off x="4687933" y="5085184"/>
              <a:ext cx="683982" cy="1856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/>
            <p:cNvCxnSpPr>
              <a:stCxn id="472" idx="0"/>
            </p:cNvCxnSpPr>
            <p:nvPr/>
          </p:nvCxnSpPr>
          <p:spPr>
            <a:xfrm flipV="1">
              <a:off x="4687933" y="4765972"/>
              <a:ext cx="490980" cy="23397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 476"/>
            <p:cNvCxnSpPr>
              <a:stCxn id="472" idx="0"/>
              <a:endCxn id="465" idx="2"/>
            </p:cNvCxnSpPr>
            <p:nvPr/>
          </p:nvCxnSpPr>
          <p:spPr>
            <a:xfrm flipV="1">
              <a:off x="4687933" y="4686471"/>
              <a:ext cx="66886" cy="31347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/>
            <p:cNvCxnSpPr>
              <a:stCxn id="473" idx="0"/>
              <a:endCxn id="466" idx="2"/>
            </p:cNvCxnSpPr>
            <p:nvPr/>
          </p:nvCxnSpPr>
          <p:spPr>
            <a:xfrm flipV="1">
              <a:off x="4337480" y="4755397"/>
              <a:ext cx="813185" cy="2165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/>
            <p:cNvCxnSpPr>
              <a:stCxn id="473" idx="0"/>
              <a:endCxn id="465" idx="2"/>
            </p:cNvCxnSpPr>
            <p:nvPr/>
          </p:nvCxnSpPr>
          <p:spPr>
            <a:xfrm flipV="1">
              <a:off x="4337480" y="4686471"/>
              <a:ext cx="417339" cy="28544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TextBox 479"/>
          <p:cNvSpPr txBox="1"/>
          <p:nvPr/>
        </p:nvSpPr>
        <p:spPr>
          <a:xfrm>
            <a:off x="1424608" y="603961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Active-Stand-by</a:t>
            </a:r>
            <a:endParaRPr lang="ko-KR" altLang="en-US" sz="800" b="1" dirty="0"/>
          </a:p>
        </p:txBody>
      </p:sp>
      <p:cxnSp>
        <p:nvCxnSpPr>
          <p:cNvPr id="481" name="직선 연결선 480"/>
          <p:cNvCxnSpPr>
            <a:stCxn id="431" idx="3"/>
          </p:cNvCxnSpPr>
          <p:nvPr/>
        </p:nvCxnSpPr>
        <p:spPr>
          <a:xfrm>
            <a:off x="3406654" y="2985317"/>
            <a:ext cx="4148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2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43" y="2550096"/>
            <a:ext cx="6762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" name="TextBox 482"/>
          <p:cNvSpPr txBox="1"/>
          <p:nvPr/>
        </p:nvSpPr>
        <p:spPr>
          <a:xfrm>
            <a:off x="7329264" y="3126160"/>
            <a:ext cx="12715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관계사 채용담당자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SKI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2075701" y="1742618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2986958" y="1742618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3835214" y="1743068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4279604" y="2862205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3398452" y="2492895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3007910" y="4149080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5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70785"/>
              </p:ext>
            </p:extLst>
          </p:nvPr>
        </p:nvGraphicFramePr>
        <p:xfrm>
          <a:off x="488503" y="928041"/>
          <a:ext cx="9073007" cy="550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55"/>
                <a:gridCol w="573702"/>
                <a:gridCol w="2103576"/>
                <a:gridCol w="866929"/>
                <a:gridCol w="866929"/>
                <a:gridCol w="866929"/>
                <a:gridCol w="866929"/>
                <a:gridCol w="866929"/>
                <a:gridCol w="866929"/>
              </a:tblGrid>
              <a:tr h="290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6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자손회사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관계사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지원자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채용시스템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채용담당자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외부망에서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수행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채용시스템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외부 시스템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시스템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66181" y="1955482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6181" y="2413594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66181" y="3329818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181" y="3787930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6181" y="4246042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6181" y="2871706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6181" y="4704154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6181" y="5162266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6181" y="5620378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6181" y="6078488"/>
            <a:ext cx="25199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51081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2015/04/07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344488" y="912221"/>
            <a:ext cx="1046162" cy="7331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thinThick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 eaLnBrk="0" hangingPunct="0">
              <a:lnSpc>
                <a:spcPct val="135000"/>
              </a:lnSpc>
              <a:spcAft>
                <a:spcPct val="5000"/>
              </a:spcAft>
              <a:defRPr/>
            </a:pPr>
            <a:r>
              <a:rPr lang="ko-KR" altLang="en-US" sz="11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서비스 개요</a:t>
            </a:r>
            <a:endParaRPr lang="en-US" altLang="ko-KR" sz="11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344488" y="1717397"/>
            <a:ext cx="1046162" cy="9915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thinThick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 eaLnBrk="0" hangingPunct="0">
              <a:lnSpc>
                <a:spcPct val="135000"/>
              </a:lnSpc>
              <a:spcAft>
                <a:spcPct val="5000"/>
              </a:spcAft>
              <a:defRPr/>
            </a:pPr>
            <a:r>
              <a:rPr lang="ko-KR" altLang="en-US" sz="11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그룹 채용</a:t>
            </a:r>
            <a:r>
              <a:rPr lang="en-US" altLang="ko-KR" sz="11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현황</a:t>
            </a:r>
            <a:endParaRPr lang="en-US" altLang="ko-KR" sz="11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547"/>
          <p:cNvSpPr txBox="1">
            <a:spLocks noChangeArrowheads="1"/>
          </p:cNvSpPr>
          <p:nvPr/>
        </p:nvSpPr>
        <p:spPr bwMode="auto">
          <a:xfrm>
            <a:off x="1394164" y="1813610"/>
            <a:ext cx="6825865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171450" indent="-171450"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그룹 채용 시스템 이용 관계사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채용담당자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: 55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개사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220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여명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endParaRPr lang="en-US" altLang="ko-KR" b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indent="-171450"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일반 회원 가입자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: 528,000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여명</a:t>
            </a:r>
            <a:endParaRPr lang="en-US" altLang="ko-KR" b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71450" indent="-171450"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연간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</a:t>
            </a:r>
            <a:r>
              <a:rPr lang="ko-KR" altLang="en-US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만 명 이상 관계사 공채 및 수시채용 지원서 접수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7" name="TextBox 547"/>
          <p:cNvSpPr txBox="1">
            <a:spLocks noChangeArrowheads="1"/>
          </p:cNvSpPr>
          <p:nvPr/>
        </p:nvSpPr>
        <p:spPr bwMode="auto">
          <a:xfrm>
            <a:off x="1390650" y="1002755"/>
            <a:ext cx="79928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171450" indent="-171450"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그룹 채용시스템은 그룹 공채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관계사 수시채용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채용 이벤트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온라인 심층역량검사 등의 서비스를 제공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지원자 홈페이지와 채용담당자 시스템으로 구성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807214" y="4535597"/>
            <a:ext cx="1300924" cy="61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이중화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2" name="Isosceles Triangle 316"/>
          <p:cNvSpPr>
            <a:spLocks noChangeArrowheads="1"/>
          </p:cNvSpPr>
          <p:nvPr/>
        </p:nvSpPr>
        <p:spPr bwMode="auto">
          <a:xfrm rot="5400000">
            <a:off x="3679138" y="4594720"/>
            <a:ext cx="3719513" cy="2857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748913" y="3346224"/>
            <a:ext cx="888223" cy="9515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네트워크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748913" y="4479591"/>
            <a:ext cx="888223" cy="939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인프라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748913" y="5568724"/>
            <a:ext cx="888223" cy="957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시스템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024948" y="3380156"/>
            <a:ext cx="4129912" cy="264868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3"/>
          <p:cNvSpPr txBox="1">
            <a:spLocks noChangeArrowheads="1"/>
          </p:cNvSpPr>
          <p:nvPr/>
        </p:nvSpPr>
        <p:spPr bwMode="auto">
          <a:xfrm>
            <a:off x="2224514" y="3368025"/>
            <a:ext cx="1712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SK-Net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078985" y="4535597"/>
            <a:ext cx="1300924" cy="61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지원자 홈페이지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(4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대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441795" y="4535597"/>
            <a:ext cx="1300924" cy="61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채용담당자 시스템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(1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대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연결선 82"/>
          <p:cNvCxnSpPr>
            <a:stCxn id="79" idx="2"/>
            <a:endCxn id="82" idx="0"/>
          </p:cNvCxnSpPr>
          <p:nvPr/>
        </p:nvCxnSpPr>
        <p:spPr bwMode="auto">
          <a:xfrm>
            <a:off x="3089904" y="3645024"/>
            <a:ext cx="2353" cy="89057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003682" y="4414868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992560" y="5445224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 bwMode="auto">
          <a:xfrm>
            <a:off x="1079647" y="5728645"/>
            <a:ext cx="1299600" cy="6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지원자 홈페이지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252346" y="3350025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Load Balancing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정상 유지  </a:t>
            </a:r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지원자 홈페이지 웹 서버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252346" y="3845553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과다 유입 시 서비스 유지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공채 지원서 접수 마감 시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52346" y="4469937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Disk Space, Memory, CPU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etc.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252346" y="4977688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 성능 모니터링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Report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252346" y="5567920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지원서 접수 및 전형 결과 확인 서비스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252346" y="6064605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전형정보 조회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전형 결과 발표 서비스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 Box 97"/>
          <p:cNvSpPr txBox="1">
            <a:spLocks noChangeArrowheads="1"/>
          </p:cNvSpPr>
          <p:nvPr/>
        </p:nvSpPr>
        <p:spPr bwMode="gray">
          <a:xfrm>
            <a:off x="6730955" y="3364481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L4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 Box 97"/>
          <p:cNvSpPr txBox="1">
            <a:spLocks noChangeArrowheads="1"/>
          </p:cNvSpPr>
          <p:nvPr/>
        </p:nvSpPr>
        <p:spPr bwMode="gray">
          <a:xfrm>
            <a:off x="6730955" y="3845553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대역폭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 Box 97"/>
          <p:cNvSpPr txBox="1">
            <a:spLocks noChangeArrowheads="1"/>
          </p:cNvSpPr>
          <p:nvPr/>
        </p:nvSpPr>
        <p:spPr bwMode="gray">
          <a:xfrm>
            <a:off x="6730955" y="4469937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임계값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 Box 97"/>
          <p:cNvSpPr txBox="1">
            <a:spLocks noChangeArrowheads="1"/>
          </p:cNvSpPr>
          <p:nvPr/>
        </p:nvSpPr>
        <p:spPr bwMode="gray">
          <a:xfrm>
            <a:off x="6730955" y="4967230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 Box 97"/>
          <p:cNvSpPr txBox="1">
            <a:spLocks noChangeArrowheads="1"/>
          </p:cNvSpPr>
          <p:nvPr/>
        </p:nvSpPr>
        <p:spPr bwMode="gray">
          <a:xfrm>
            <a:off x="6730955" y="5566475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 Box 97"/>
          <p:cNvSpPr txBox="1">
            <a:spLocks noChangeArrowheads="1"/>
          </p:cNvSpPr>
          <p:nvPr/>
        </p:nvSpPr>
        <p:spPr bwMode="gray">
          <a:xfrm>
            <a:off x="6730955" y="6079061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42457" y="5728645"/>
            <a:ext cx="1299600" cy="6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채용담당자 시스템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꺾인 연결선 102"/>
          <p:cNvCxnSpPr>
            <a:endCxn id="81" idx="0"/>
          </p:cNvCxnSpPr>
          <p:nvPr/>
        </p:nvCxnSpPr>
        <p:spPr>
          <a:xfrm rot="10800000" flipV="1">
            <a:off x="1729448" y="4071687"/>
            <a:ext cx="1369845" cy="463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endCxn id="71" idx="0"/>
          </p:cNvCxnSpPr>
          <p:nvPr/>
        </p:nvCxnSpPr>
        <p:spPr>
          <a:xfrm>
            <a:off x="3099292" y="4071687"/>
            <a:ext cx="1358384" cy="463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81" idx="2"/>
            <a:endCxn id="89" idx="0"/>
          </p:cNvCxnSpPr>
          <p:nvPr/>
        </p:nvCxnSpPr>
        <p:spPr>
          <a:xfrm>
            <a:off x="1729447" y="5147597"/>
            <a:ext cx="0" cy="58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2" idx="2"/>
            <a:endCxn id="102" idx="0"/>
          </p:cNvCxnSpPr>
          <p:nvPr/>
        </p:nvCxnSpPr>
        <p:spPr>
          <a:xfrm>
            <a:off x="3092257" y="5147597"/>
            <a:ext cx="0" cy="58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344488" y="2852936"/>
            <a:ext cx="4925141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noProof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그룹 채용 시스템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94"/>
          <p:cNvGrpSpPr>
            <a:grpSpLocks/>
          </p:cNvGrpSpPr>
          <p:nvPr/>
        </p:nvGrpSpPr>
        <p:grpSpPr bwMode="auto">
          <a:xfrm>
            <a:off x="5978991" y="1467069"/>
            <a:ext cx="3420805" cy="382123"/>
            <a:chOff x="5556250" y="1484887"/>
            <a:chExt cx="2632075" cy="311150"/>
          </a:xfrm>
        </p:grpSpPr>
        <p:sp>
          <p:nvSpPr>
            <p:cNvPr id="4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5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Text Box 945"/>
          <p:cNvSpPr txBox="1">
            <a:spLocks noChangeArrowheads="1"/>
          </p:cNvSpPr>
          <p:nvPr/>
        </p:nvSpPr>
        <p:spPr bwMode="auto">
          <a:xfrm>
            <a:off x="6753201" y="1997824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 관계사 채용 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지원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정보 보안 강화</a:t>
            </a: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지원자</a:t>
            </a: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개인정보</a:t>
            </a:r>
            <a:r>
              <a:rPr kumimoji="0"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공채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진행시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동시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증가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792969" y="1997824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3" name="Isosceles Triangle 316"/>
          <p:cNvSpPr>
            <a:spLocks noChangeArrowheads="1"/>
          </p:cNvSpPr>
          <p:nvPr/>
        </p:nvSpPr>
        <p:spPr bwMode="auto">
          <a:xfrm rot="10800000">
            <a:off x="6349388" y="3080671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4488" y="3356992"/>
            <a:ext cx="575647" cy="1028661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네트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워크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4488" y="4479591"/>
            <a:ext cx="575647" cy="902914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인프</a:t>
            </a:r>
            <a:r>
              <a:rPr kumimoji="0" lang="ko-KR" altLang="en-US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4488" y="5486400"/>
            <a:ext cx="575647" cy="854245"/>
          </a:xfrm>
          <a:prstGeom prst="rect">
            <a:avLst/>
          </a:prstGeom>
          <a:solidFill>
            <a:srgbClr val="1F497D">
              <a:lumMod val="75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62184"/>
              </p:ext>
            </p:extLst>
          </p:nvPr>
        </p:nvGraphicFramePr>
        <p:xfrm>
          <a:off x="5385050" y="1143661"/>
          <a:ext cx="4104454" cy="5329468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616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6609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지원서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채용공고 확인 후 지원서 작성 및 제출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전형결과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서류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필기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면접 전형결과 등록 및 통보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전형 결과 확인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전형자료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전형자료 조회 및 다운로드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출력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필기시험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필기시험 결과 등록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필기업체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필기시험 결과 조회 및 다운로드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출력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채용담당자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바이킹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챌린지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관리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Talent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Festival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관리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RSVP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관리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온라인 심층역량검사 관리</a:t>
                      </a:r>
                      <a:endParaRPr lang="en-US" altLang="ko-KR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2443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 Talent Portal(SK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채용포탈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’09.08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’14.02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온라인 심층역량 검사 개발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‘14.06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주민번호 제거 및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아이핀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도입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ASP.NET, MS-SQL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인재육성위원회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기업문화팀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채용 지원자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관계사 채용담당자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85487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이보라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010-5476-4727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HR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010-3653-3795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기업문화팀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안재권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010-8921-8311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에너지화학사업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이고운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010-9591-5775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이고운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010-9591-5775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황호연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010-4025-9434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Biz.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333076" y="1185472"/>
            <a:ext cx="2404051" cy="240103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0206" y="1266474"/>
            <a:ext cx="1383344" cy="175124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392582" y="1196752"/>
            <a:ext cx="1406394" cy="23855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대덕 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349149" y="3793358"/>
            <a:ext cx="2387978" cy="222793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4421157" y="3812408"/>
            <a:ext cx="1728192" cy="234188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외부연동 시스템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37190" y="692696"/>
            <a:ext cx="1366360" cy="329321"/>
            <a:chOff x="525463" y="980728"/>
            <a:chExt cx="1620000" cy="329321"/>
          </a:xfrm>
        </p:grpSpPr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/>
                <a:t>사용자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032504" y="692696"/>
            <a:ext cx="1917426" cy="329321"/>
            <a:chOff x="1021115" y="854063"/>
            <a:chExt cx="2395833" cy="329321"/>
          </a:xfrm>
        </p:grpSpPr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1040187" y="854063"/>
              <a:ext cx="2313218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/>
                <a:t>네트워크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173415" y="692696"/>
            <a:ext cx="2723801" cy="329321"/>
            <a:chOff x="525463" y="854063"/>
            <a:chExt cx="4211637" cy="329321"/>
          </a:xfrm>
        </p:grpSpPr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525463" y="1162050"/>
              <a:ext cx="4211637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 Box 20"/>
            <p:cNvSpPr txBox="1">
              <a:spLocks noChangeArrowheads="1"/>
            </p:cNvSpPr>
            <p:nvPr/>
          </p:nvSpPr>
          <p:spPr bwMode="auto">
            <a:xfrm>
              <a:off x="560388" y="854063"/>
              <a:ext cx="4176712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/>
                <a:t>서비스</a:t>
              </a: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4679475" y="1628800"/>
            <a:ext cx="1827366" cy="74259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 홈페이지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(www.skcareers.com)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채용공고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지원접수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 결과조회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867947" y="2203153"/>
            <a:ext cx="615159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지원자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493164" y="4177655"/>
            <a:ext cx="1980000" cy="46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공인인증서 발급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채용담당자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한국전자인증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857513" y="5949280"/>
            <a:ext cx="1114207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(SK-Net)   </a:t>
            </a:r>
          </a:p>
        </p:txBody>
      </p:sp>
      <p:cxnSp>
        <p:nvCxnSpPr>
          <p:cNvPr id="128" name="꺾인 연결선 127"/>
          <p:cNvCxnSpPr/>
          <p:nvPr/>
        </p:nvCxnSpPr>
        <p:spPr>
          <a:xfrm>
            <a:off x="560512" y="6359812"/>
            <a:ext cx="257908" cy="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 bwMode="auto">
          <a:xfrm>
            <a:off x="894540" y="6174414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(SK-Net)</a:t>
            </a:r>
          </a:p>
        </p:txBody>
      </p:sp>
      <p:sp>
        <p:nvSpPr>
          <p:cNvPr id="130" name="직사각형 129"/>
          <p:cNvSpPr/>
          <p:nvPr/>
        </p:nvSpPr>
        <p:spPr bwMode="auto">
          <a:xfrm>
            <a:off x="1856656" y="1655476"/>
            <a:ext cx="1262035" cy="49643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채용공고 조회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</a:p>
          <a:p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지원서 접수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/>
          <p:nvPr/>
        </p:nvCxnSpPr>
        <p:spPr>
          <a:xfrm>
            <a:off x="560512" y="6129300"/>
            <a:ext cx="2579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 bwMode="auto">
          <a:xfrm>
            <a:off x="2332066" y="5949280"/>
            <a:ext cx="126070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</a:p>
        </p:txBody>
      </p:sp>
      <p:cxnSp>
        <p:nvCxnSpPr>
          <p:cNvPr id="133" name="꺾인 연결선 132"/>
          <p:cNvCxnSpPr/>
          <p:nvPr/>
        </p:nvCxnSpPr>
        <p:spPr>
          <a:xfrm>
            <a:off x="2035064" y="6359812"/>
            <a:ext cx="257908" cy="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 bwMode="auto">
          <a:xfrm>
            <a:off x="2369092" y="6174414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통신사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35" name="꺾인 연결선 134"/>
          <p:cNvCxnSpPr/>
          <p:nvPr/>
        </p:nvCxnSpPr>
        <p:spPr>
          <a:xfrm>
            <a:off x="2035064" y="6129300"/>
            <a:ext cx="2579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6" y="1772816"/>
            <a:ext cx="44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직사각형 136"/>
          <p:cNvSpPr/>
          <p:nvPr/>
        </p:nvSpPr>
        <p:spPr>
          <a:xfrm>
            <a:off x="4512387" y="5397888"/>
            <a:ext cx="1980000" cy="46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I-PIN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서울신용평가정보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76536" y="4654317"/>
            <a:ext cx="890108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채용담당자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75856" y="2629069"/>
            <a:ext cx="1827366" cy="73325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채용담당자 시스템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채용공고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지원서조회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전형결과 등록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8504" y="3102869"/>
            <a:ext cx="1415046" cy="191030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1" name="꺾인 연결선 140"/>
          <p:cNvCxnSpPr>
            <a:stCxn id="149" idx="2"/>
            <a:endCxn id="109" idx="3"/>
          </p:cNvCxnSpPr>
          <p:nvPr/>
        </p:nvCxnSpPr>
        <p:spPr>
          <a:xfrm rot="10800000">
            <a:off x="1903550" y="2142095"/>
            <a:ext cx="1321258" cy="42363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 bwMode="auto">
          <a:xfrm>
            <a:off x="1851305" y="3789040"/>
            <a:ext cx="1517519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채용전형 진행 및 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전형결과 등록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endParaRPr lang="en-US" altLang="ko-KR" sz="1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꺾인 연결선 142"/>
          <p:cNvCxnSpPr/>
          <p:nvPr/>
        </p:nvCxnSpPr>
        <p:spPr>
          <a:xfrm flipV="1">
            <a:off x="1843956" y="2613227"/>
            <a:ext cx="1380852" cy="900000"/>
          </a:xfrm>
          <a:prstGeom prst="bentConnector3">
            <a:avLst>
              <a:gd name="adj1" fmla="val 52759"/>
            </a:avLst>
          </a:prstGeom>
          <a:ln>
            <a:solidFill>
              <a:srgbClr val="0070C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 bwMode="auto">
          <a:xfrm>
            <a:off x="1866181" y="2175434"/>
            <a:ext cx="1440160" cy="35137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결과통보 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/SMS/WEB)</a:t>
            </a:r>
            <a:endParaRPr lang="en-US" altLang="ko-KR" sz="1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4800322" y="5661248"/>
            <a:ext cx="1952878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512387" y="4775932"/>
            <a:ext cx="1980000" cy="46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결과발표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</a:p>
          <a:p>
            <a:pPr lvl="0" algn="ctr"/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아레오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7" name="꺾인 연결선 146"/>
          <p:cNvCxnSpPr>
            <a:stCxn id="149" idx="6"/>
            <a:endCxn id="124" idx="1"/>
          </p:cNvCxnSpPr>
          <p:nvPr/>
        </p:nvCxnSpPr>
        <p:spPr>
          <a:xfrm flipV="1">
            <a:off x="4395037" y="2000100"/>
            <a:ext cx="284438" cy="56562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3224808" y="2371546"/>
            <a:ext cx="1170229" cy="388362"/>
            <a:chOff x="2947534" y="3346234"/>
            <a:chExt cx="895271" cy="935028"/>
          </a:xfrm>
        </p:grpSpPr>
        <p:sp>
          <p:nvSpPr>
            <p:cNvPr id="149" name="타원 148"/>
            <p:cNvSpPr/>
            <p:nvPr/>
          </p:nvSpPr>
          <p:spPr bwMode="auto">
            <a:xfrm>
              <a:off x="2947534" y="3346234"/>
              <a:ext cx="895271" cy="935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endParaRPr lang="ko-KR" altLang="en-US" sz="1200" b="1" u="none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3080792" y="3573016"/>
              <a:ext cx="612499" cy="457867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r>
                <a:rPr lang="en-US" altLang="ko-KR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SK-Net</a:t>
              </a:r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900" b="1" i="1" u="none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 관문</a:t>
              </a:r>
            </a:p>
          </p:txBody>
        </p:sp>
      </p:grpSp>
      <p:cxnSp>
        <p:nvCxnSpPr>
          <p:cNvPr id="151" name="꺾인 연결선 150"/>
          <p:cNvCxnSpPr>
            <a:stCxn id="149" idx="6"/>
            <a:endCxn id="139" idx="1"/>
          </p:cNvCxnSpPr>
          <p:nvPr/>
        </p:nvCxnSpPr>
        <p:spPr>
          <a:xfrm>
            <a:off x="4395037" y="2565727"/>
            <a:ext cx="280819" cy="42997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39" idx="1"/>
            <a:endCxn id="160" idx="3"/>
          </p:cNvCxnSpPr>
          <p:nvPr/>
        </p:nvCxnSpPr>
        <p:spPr>
          <a:xfrm rot="10800000" flipV="1">
            <a:off x="1851480" y="2995697"/>
            <a:ext cx="2824377" cy="130625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471347" y="5077601"/>
            <a:ext cx="1821626" cy="727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채용담당자 접속 위치에 따라 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경로 상이함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사내 위치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SK-NET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인터넷 사용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4" name="꺾인 연결선 153"/>
          <p:cNvCxnSpPr>
            <a:stCxn id="111" idx="1"/>
            <a:endCxn id="149" idx="4"/>
          </p:cNvCxnSpPr>
          <p:nvPr/>
        </p:nvCxnSpPr>
        <p:spPr>
          <a:xfrm rot="10800000">
            <a:off x="3809923" y="2759909"/>
            <a:ext cx="539226" cy="2147415"/>
          </a:xfrm>
          <a:prstGeom prst="bentConnector2">
            <a:avLst/>
          </a:prstGeom>
          <a:ln>
            <a:solidFill>
              <a:srgbClr val="0070C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/>
          <p:cNvGrpSpPr/>
          <p:nvPr/>
        </p:nvGrpSpPr>
        <p:grpSpPr>
          <a:xfrm>
            <a:off x="533939" y="3140968"/>
            <a:ext cx="1554638" cy="694955"/>
            <a:chOff x="389923" y="3639673"/>
            <a:chExt cx="1554638" cy="785914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389923" y="3662275"/>
              <a:ext cx="1310017" cy="763312"/>
            </a:xfrm>
            <a:prstGeom prst="roundRect">
              <a:avLst/>
            </a:prstGeom>
            <a:solidFill>
              <a:schemeClr val="bg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57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3933056"/>
              <a:ext cx="4476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직사각형 157"/>
            <p:cNvSpPr/>
            <p:nvPr/>
          </p:nvSpPr>
          <p:spPr bwMode="auto">
            <a:xfrm>
              <a:off x="406010" y="3639673"/>
              <a:ext cx="1538551" cy="339579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일부 자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손회사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41462" y="3944482"/>
            <a:ext cx="1554638" cy="694955"/>
            <a:chOff x="389923" y="3639673"/>
            <a:chExt cx="1554638" cy="785914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389923" y="3662275"/>
              <a:ext cx="1310017" cy="763312"/>
            </a:xfrm>
            <a:prstGeom prst="roundRect">
              <a:avLst/>
            </a:prstGeom>
            <a:solidFill>
              <a:schemeClr val="bg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2" y="3933056"/>
              <a:ext cx="4476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직사각형 161"/>
            <p:cNvSpPr/>
            <p:nvPr/>
          </p:nvSpPr>
          <p:spPr bwMode="auto">
            <a:xfrm>
              <a:off x="406010" y="3639673"/>
              <a:ext cx="1538551" cy="339579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관계사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(SK-Net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63" name="직사각형 162"/>
          <p:cNvSpPr/>
          <p:nvPr/>
        </p:nvSpPr>
        <p:spPr bwMode="auto">
          <a:xfrm>
            <a:off x="1136576" y="4186099"/>
            <a:ext cx="803110" cy="414638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SKI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111175" y="3411563"/>
            <a:ext cx="952001" cy="414638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hynix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개사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7293512" y="1000683"/>
            <a:ext cx="2268000" cy="0"/>
          </a:xfrm>
          <a:prstGeom prst="line">
            <a:avLst/>
          </a:prstGeom>
          <a:noFill/>
          <a:ln w="12700">
            <a:solidFill>
              <a:srgbClr val="56424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 Box 20"/>
          <p:cNvSpPr txBox="1">
            <a:spLocks noChangeArrowheads="1"/>
          </p:cNvSpPr>
          <p:nvPr/>
        </p:nvSpPr>
        <p:spPr bwMode="auto">
          <a:xfrm>
            <a:off x="7560507" y="692696"/>
            <a:ext cx="1820030" cy="30925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/>
              <a:t>순서</a:t>
            </a:r>
            <a:r>
              <a:rPr lang="ko-KR" altLang="en-US" sz="1400" kern="0" dirty="0"/>
              <a:t>도</a:t>
            </a:r>
            <a:endParaRPr lang="ko-KR" altLang="en-US" sz="1400" kern="0" dirty="0" smtClean="0"/>
          </a:p>
        </p:txBody>
      </p:sp>
      <p:sp>
        <p:nvSpPr>
          <p:cNvPr id="167" name="직사각형 166"/>
          <p:cNvSpPr/>
          <p:nvPr/>
        </p:nvSpPr>
        <p:spPr>
          <a:xfrm>
            <a:off x="7315032" y="1203009"/>
            <a:ext cx="2160000" cy="108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2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채용공고 조회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지원서 접수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/>
          <p:cNvCxnSpPr>
            <a:stCxn id="167" idx="2"/>
            <a:endCxn id="169" idx="0"/>
          </p:cNvCxnSpPr>
          <p:nvPr/>
        </p:nvCxnSpPr>
        <p:spPr>
          <a:xfrm>
            <a:off x="8395032" y="2283009"/>
            <a:ext cx="0" cy="53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315032" y="2820120"/>
            <a:ext cx="2160000" cy="108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채용전형 진행 및 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전형결과 등록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0" name="직선 연결선 169"/>
          <p:cNvCxnSpPr>
            <a:stCxn id="169" idx="2"/>
            <a:endCxn id="171" idx="0"/>
          </p:cNvCxnSpPr>
          <p:nvPr/>
        </p:nvCxnSpPr>
        <p:spPr>
          <a:xfrm>
            <a:off x="8395032" y="3900120"/>
            <a:ext cx="0" cy="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7315032" y="4437232"/>
            <a:ext cx="2160000" cy="108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결과통보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/SMS/WEB)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3410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76540" y="1063606"/>
            <a:ext cx="1997854" cy="4885674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6536" y="1063610"/>
            <a:ext cx="1090011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채용 지원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6242" y="2729130"/>
            <a:ext cx="483072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지원하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sz="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 bwMode="auto">
          <a:xfrm>
            <a:off x="1406242" y="1713359"/>
            <a:ext cx="0" cy="38758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직사각형 133"/>
          <p:cNvSpPr>
            <a:spLocks noChangeArrowheads="1"/>
          </p:cNvSpPr>
          <p:nvPr/>
        </p:nvSpPr>
        <p:spPr bwMode="auto">
          <a:xfrm>
            <a:off x="3008788" y="1055567"/>
            <a:ext cx="1997854" cy="4885674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08784" y="1055571"/>
            <a:ext cx="1090011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채용 전형</a:t>
            </a:r>
            <a:endParaRPr lang="ko-KR" altLang="en-US" sz="1000" b="1" dirty="0">
              <a:latin typeface="맑은 고딕" pitchFamily="50" charset="-127"/>
            </a:endParaRPr>
          </a:p>
        </p:txBody>
      </p:sp>
      <p:cxnSp>
        <p:nvCxnSpPr>
          <p:cNvPr id="138" name="직선 화살표 연결선 137"/>
          <p:cNvCxnSpPr/>
          <p:nvPr/>
        </p:nvCxnSpPr>
        <p:spPr bwMode="auto">
          <a:xfrm>
            <a:off x="3638490" y="1705320"/>
            <a:ext cx="0" cy="22654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1185710" y="1543023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이력서 작성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1185710" y="2352266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채용공고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1185710" y="3161509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지원서 작성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1185710" y="5589240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전형결과 확인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1185710" y="4779995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지원서 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51"/>
          <p:cNvSpPr>
            <a:spLocks noChangeArrowheads="1"/>
          </p:cNvSpPr>
          <p:nvPr/>
        </p:nvSpPr>
        <p:spPr bwMode="auto">
          <a:xfrm>
            <a:off x="1185710" y="3970752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지원서 제출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1"/>
          <p:cNvSpPr>
            <a:spLocks noChangeArrowheads="1"/>
          </p:cNvSpPr>
          <p:nvPr/>
        </p:nvSpPr>
        <p:spPr bwMode="auto">
          <a:xfrm>
            <a:off x="3417958" y="1534984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전형자료 조회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1"/>
          <p:cNvSpPr>
            <a:spLocks noChangeArrowheads="1"/>
          </p:cNvSpPr>
          <p:nvPr/>
        </p:nvSpPr>
        <p:spPr bwMode="auto">
          <a:xfrm>
            <a:off x="3417958" y="2344227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전형자료 출력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1"/>
          <p:cNvSpPr>
            <a:spLocks noChangeArrowheads="1"/>
          </p:cNvSpPr>
          <p:nvPr/>
        </p:nvSpPr>
        <p:spPr bwMode="auto">
          <a:xfrm>
            <a:off x="3417958" y="3153470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전형결과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1"/>
          <p:cNvSpPr>
            <a:spLocks noChangeArrowheads="1"/>
          </p:cNvSpPr>
          <p:nvPr/>
        </p:nvSpPr>
        <p:spPr bwMode="auto">
          <a:xfrm>
            <a:off x="3417958" y="5581201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SKCT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출력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51"/>
          <p:cNvSpPr>
            <a:spLocks noChangeArrowheads="1"/>
          </p:cNvSpPr>
          <p:nvPr/>
        </p:nvSpPr>
        <p:spPr bwMode="auto">
          <a:xfrm>
            <a:off x="3417958" y="4771956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SKCT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결과</a:t>
            </a:r>
            <a:endParaRPr kumimoji="0" lang="en-US" altLang="ko-KR" sz="8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3417958" y="3962713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전형결과 통보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" name="꺾인 연결선 142"/>
          <p:cNvCxnSpPr>
            <a:stCxn id="137" idx="1"/>
            <a:endCxn id="14" idx="3"/>
          </p:cNvCxnSpPr>
          <p:nvPr/>
        </p:nvCxnSpPr>
        <p:spPr bwMode="auto">
          <a:xfrm rot="10800000" flipV="1">
            <a:off x="1992110" y="4047880"/>
            <a:ext cx="1425848" cy="1626527"/>
          </a:xfrm>
          <a:prstGeom prst="bentConnector3">
            <a:avLst>
              <a:gd name="adj1" fmla="val 1491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/>
          <p:cNvSpPr>
            <a:spLocks noChangeArrowheads="1"/>
          </p:cNvSpPr>
          <p:nvPr/>
        </p:nvSpPr>
        <p:spPr bwMode="auto">
          <a:xfrm>
            <a:off x="5169028" y="1052737"/>
            <a:ext cx="1997854" cy="720080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69024" y="1052740"/>
            <a:ext cx="1090011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SKCT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50" name="Rectangle 51"/>
          <p:cNvSpPr>
            <a:spLocks noChangeArrowheads="1"/>
          </p:cNvSpPr>
          <p:nvPr/>
        </p:nvSpPr>
        <p:spPr bwMode="auto">
          <a:xfrm>
            <a:off x="5578198" y="1412776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SKCT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꺾인 연결선 151"/>
          <p:cNvCxnSpPr>
            <a:stCxn id="150" idx="1"/>
            <a:endCxn id="133" idx="3"/>
          </p:cNvCxnSpPr>
          <p:nvPr/>
        </p:nvCxnSpPr>
        <p:spPr bwMode="auto">
          <a:xfrm rot="10800000" flipV="1">
            <a:off x="4224358" y="1497944"/>
            <a:ext cx="1353840" cy="3359180"/>
          </a:xfrm>
          <a:prstGeom prst="bentConnector3">
            <a:avLst>
              <a:gd name="adj1" fmla="val 65292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26" idx="3"/>
            <a:endCxn id="129" idx="1"/>
          </p:cNvCxnSpPr>
          <p:nvPr/>
        </p:nvCxnSpPr>
        <p:spPr bwMode="auto">
          <a:xfrm flipV="1">
            <a:off x="1992110" y="1620152"/>
            <a:ext cx="1425848" cy="2435768"/>
          </a:xfrm>
          <a:prstGeom prst="bentConnector3">
            <a:avLst>
              <a:gd name="adj1" fmla="val 2822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 bwMode="auto">
          <a:xfrm>
            <a:off x="3638490" y="4950331"/>
            <a:ext cx="0" cy="6389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 bwMode="auto">
          <a:xfrm flipV="1">
            <a:off x="3638490" y="4141088"/>
            <a:ext cx="0" cy="6308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/>
          <p:cNvSpPr>
            <a:spLocks noChangeArrowheads="1"/>
          </p:cNvSpPr>
          <p:nvPr/>
        </p:nvSpPr>
        <p:spPr bwMode="auto">
          <a:xfrm>
            <a:off x="7347634" y="1052736"/>
            <a:ext cx="1997854" cy="720081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47630" y="1052740"/>
            <a:ext cx="1493802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smtClean="0">
                <a:latin typeface="맑은 고딕" pitchFamily="50" charset="-127"/>
              </a:rPr>
              <a:t>온라인심층역량검사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67" name="Rectangle 51"/>
          <p:cNvSpPr>
            <a:spLocks noChangeArrowheads="1"/>
          </p:cNvSpPr>
          <p:nvPr/>
        </p:nvSpPr>
        <p:spPr bwMode="auto">
          <a:xfrm>
            <a:off x="7756804" y="1412776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온라인심층역량검사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>
            <a:spLocks noChangeArrowheads="1"/>
          </p:cNvSpPr>
          <p:nvPr/>
        </p:nvSpPr>
        <p:spPr bwMode="auto">
          <a:xfrm>
            <a:off x="5169028" y="1916833"/>
            <a:ext cx="1997854" cy="1236638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69024" y="1916836"/>
            <a:ext cx="1512168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err="1" smtClean="0">
                <a:latin typeface="맑은 고딕" pitchFamily="50" charset="-127"/>
              </a:rPr>
              <a:t>바이킹챌린지</a:t>
            </a:r>
            <a:r>
              <a:rPr lang="ko-KR" altLang="en-US" sz="1000" b="1" dirty="0" smtClean="0">
                <a:latin typeface="맑은 고딕" pitchFamily="50" charset="-127"/>
              </a:rPr>
              <a:t> 지원자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72" name="Rectangle 51"/>
          <p:cNvSpPr>
            <a:spLocks noChangeArrowheads="1"/>
          </p:cNvSpPr>
          <p:nvPr/>
        </p:nvSpPr>
        <p:spPr bwMode="auto">
          <a:xfrm>
            <a:off x="5578198" y="2276872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참가신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</a:p>
        </p:txBody>
      </p:sp>
      <p:sp>
        <p:nvSpPr>
          <p:cNvPr id="173" name="Rectangle 51"/>
          <p:cNvSpPr>
            <a:spLocks noChangeArrowheads="1"/>
          </p:cNvSpPr>
          <p:nvPr/>
        </p:nvSpPr>
        <p:spPr bwMode="auto">
          <a:xfrm>
            <a:off x="5583276" y="2752548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7" name="직선 화살표 연결선 176"/>
          <p:cNvCxnSpPr>
            <a:stCxn id="167" idx="1"/>
            <a:endCxn id="150" idx="3"/>
          </p:cNvCxnSpPr>
          <p:nvPr/>
        </p:nvCxnSpPr>
        <p:spPr bwMode="auto">
          <a:xfrm flipH="1">
            <a:off x="6384598" y="1497944"/>
            <a:ext cx="137220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/>
          <p:cNvSpPr>
            <a:spLocks noChangeArrowheads="1"/>
          </p:cNvSpPr>
          <p:nvPr/>
        </p:nvSpPr>
        <p:spPr bwMode="auto">
          <a:xfrm>
            <a:off x="7347634" y="1916833"/>
            <a:ext cx="1997854" cy="1244676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47630" y="1916836"/>
            <a:ext cx="1537578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ko-KR" altLang="en-US" sz="1000" b="1" dirty="0" err="1" smtClean="0">
                <a:latin typeface="맑은 고딕" pitchFamily="50" charset="-127"/>
              </a:rPr>
              <a:t>바이킹챌린지</a:t>
            </a:r>
            <a:r>
              <a:rPr lang="ko-KR" altLang="en-US" sz="1000" b="1" dirty="0" smtClean="0">
                <a:latin typeface="맑은 고딕" pitchFamily="50" charset="-127"/>
              </a:rPr>
              <a:t> 채용담당자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80" name="Rectangle 51"/>
          <p:cNvSpPr>
            <a:spLocks noChangeArrowheads="1"/>
          </p:cNvSpPr>
          <p:nvPr/>
        </p:nvSpPr>
        <p:spPr bwMode="auto">
          <a:xfrm>
            <a:off x="7756804" y="2276872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전형자료 조회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51"/>
          <p:cNvSpPr>
            <a:spLocks noChangeArrowheads="1"/>
          </p:cNvSpPr>
          <p:nvPr/>
        </p:nvSpPr>
        <p:spPr bwMode="auto">
          <a:xfrm>
            <a:off x="7761882" y="2752548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전형결과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3" name="직선 화살표 연결선 182"/>
          <p:cNvCxnSpPr/>
          <p:nvPr/>
        </p:nvCxnSpPr>
        <p:spPr bwMode="auto">
          <a:xfrm>
            <a:off x="5714029" y="2447208"/>
            <a:ext cx="0" cy="305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 bwMode="auto">
          <a:xfrm>
            <a:off x="7892635" y="2447208"/>
            <a:ext cx="0" cy="305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81" idx="1"/>
            <a:endCxn id="173" idx="3"/>
          </p:cNvCxnSpPr>
          <p:nvPr/>
        </p:nvCxnSpPr>
        <p:spPr bwMode="auto">
          <a:xfrm flipH="1">
            <a:off x="6389676" y="2837716"/>
            <a:ext cx="137220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직사각형 198"/>
          <p:cNvSpPr>
            <a:spLocks noChangeArrowheads="1"/>
          </p:cNvSpPr>
          <p:nvPr/>
        </p:nvSpPr>
        <p:spPr bwMode="auto">
          <a:xfrm>
            <a:off x="5169028" y="3336452"/>
            <a:ext cx="1997854" cy="1236638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169024" y="3336455"/>
            <a:ext cx="1728192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Talent Festival </a:t>
            </a:r>
            <a:r>
              <a:rPr lang="ko-KR" altLang="en-US" sz="1000" b="1" dirty="0" smtClean="0">
                <a:latin typeface="맑은 고딕" pitchFamily="50" charset="-127"/>
              </a:rPr>
              <a:t>지원자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201" name="Rectangle 51"/>
          <p:cNvSpPr>
            <a:spLocks noChangeArrowheads="1"/>
          </p:cNvSpPr>
          <p:nvPr/>
        </p:nvSpPr>
        <p:spPr bwMode="auto">
          <a:xfrm>
            <a:off x="5578198" y="3696491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참가신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</a:p>
        </p:txBody>
      </p:sp>
      <p:sp>
        <p:nvSpPr>
          <p:cNvPr id="202" name="Rectangle 51"/>
          <p:cNvSpPr>
            <a:spLocks noChangeArrowheads="1"/>
          </p:cNvSpPr>
          <p:nvPr/>
        </p:nvSpPr>
        <p:spPr bwMode="auto">
          <a:xfrm>
            <a:off x="5583276" y="4172167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7347634" y="3336452"/>
            <a:ext cx="1997854" cy="1244676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347630" y="3336455"/>
            <a:ext cx="1709826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Talent Festival </a:t>
            </a:r>
            <a:r>
              <a:rPr lang="ko-KR" altLang="en-US" sz="1000" b="1" dirty="0" smtClean="0">
                <a:latin typeface="맑은 고딕" pitchFamily="50" charset="-127"/>
              </a:rPr>
              <a:t>채용담당자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205" name="Rectangle 51"/>
          <p:cNvSpPr>
            <a:spLocks noChangeArrowheads="1"/>
          </p:cNvSpPr>
          <p:nvPr/>
        </p:nvSpPr>
        <p:spPr bwMode="auto">
          <a:xfrm>
            <a:off x="7756804" y="3696491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전형자료 조회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Rectangle 51"/>
          <p:cNvSpPr>
            <a:spLocks noChangeArrowheads="1"/>
          </p:cNvSpPr>
          <p:nvPr/>
        </p:nvSpPr>
        <p:spPr bwMode="auto">
          <a:xfrm>
            <a:off x="7761882" y="4172167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전형결과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7" name="직선 화살표 연결선 206"/>
          <p:cNvCxnSpPr/>
          <p:nvPr/>
        </p:nvCxnSpPr>
        <p:spPr bwMode="auto">
          <a:xfrm>
            <a:off x="5714029" y="3866827"/>
            <a:ext cx="0" cy="305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 bwMode="auto">
          <a:xfrm>
            <a:off x="7892635" y="3866827"/>
            <a:ext cx="0" cy="305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206" idx="1"/>
            <a:endCxn id="202" idx="3"/>
          </p:cNvCxnSpPr>
          <p:nvPr/>
        </p:nvCxnSpPr>
        <p:spPr bwMode="auto">
          <a:xfrm flipH="1">
            <a:off x="6389676" y="4257335"/>
            <a:ext cx="137220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직사각형 209"/>
          <p:cNvSpPr>
            <a:spLocks noChangeArrowheads="1"/>
          </p:cNvSpPr>
          <p:nvPr/>
        </p:nvSpPr>
        <p:spPr bwMode="auto">
          <a:xfrm>
            <a:off x="5169028" y="4704604"/>
            <a:ext cx="1997854" cy="1236638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169024" y="4704607"/>
            <a:ext cx="1090011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RSVP </a:t>
            </a:r>
            <a:r>
              <a:rPr lang="ko-KR" altLang="en-US" sz="1000" b="1" dirty="0" smtClean="0">
                <a:latin typeface="맑은 고딕" pitchFamily="50" charset="-127"/>
              </a:rPr>
              <a:t>신청자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212" name="Rectangle 51"/>
          <p:cNvSpPr>
            <a:spLocks noChangeArrowheads="1"/>
          </p:cNvSpPr>
          <p:nvPr/>
        </p:nvSpPr>
        <p:spPr bwMode="auto">
          <a:xfrm>
            <a:off x="5578198" y="5064643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참가신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</a:p>
        </p:txBody>
      </p:sp>
      <p:sp>
        <p:nvSpPr>
          <p:cNvPr id="213" name="Rectangle 51"/>
          <p:cNvSpPr>
            <a:spLocks noChangeArrowheads="1"/>
          </p:cNvSpPr>
          <p:nvPr/>
        </p:nvSpPr>
        <p:spPr bwMode="auto">
          <a:xfrm>
            <a:off x="5583276" y="5540319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설문조사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>
            <a:spLocks noChangeArrowheads="1"/>
          </p:cNvSpPr>
          <p:nvPr/>
        </p:nvSpPr>
        <p:spPr bwMode="auto">
          <a:xfrm>
            <a:off x="7347634" y="4704604"/>
            <a:ext cx="1997854" cy="1244676"/>
          </a:xfrm>
          <a:prstGeom prst="rect">
            <a:avLst/>
          </a:prstGeom>
          <a:noFill/>
          <a:ln w="9525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347630" y="4704607"/>
            <a:ext cx="1090011" cy="25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itchFamily="18" charset="0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1000" b="1" dirty="0" smtClean="0">
                <a:latin typeface="맑은 고딕" pitchFamily="50" charset="-127"/>
              </a:rPr>
              <a:t>RSVP </a:t>
            </a:r>
            <a:r>
              <a:rPr lang="ko-KR" altLang="en-US" sz="1000" b="1" dirty="0" smtClean="0">
                <a:latin typeface="맑은 고딕" pitchFamily="50" charset="-127"/>
              </a:rPr>
              <a:t>담당자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216" name="Rectangle 51"/>
          <p:cNvSpPr>
            <a:spLocks noChangeArrowheads="1"/>
          </p:cNvSpPr>
          <p:nvPr/>
        </p:nvSpPr>
        <p:spPr bwMode="auto">
          <a:xfrm>
            <a:off x="7756804" y="5064643"/>
            <a:ext cx="8064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신청정보 조회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다운로드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직선 화살표 연결선 217"/>
          <p:cNvCxnSpPr/>
          <p:nvPr/>
        </p:nvCxnSpPr>
        <p:spPr bwMode="auto">
          <a:xfrm>
            <a:off x="5714029" y="5234979"/>
            <a:ext cx="0" cy="305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172" idx="3"/>
            <a:endCxn id="180" idx="1"/>
          </p:cNvCxnSpPr>
          <p:nvPr/>
        </p:nvCxnSpPr>
        <p:spPr bwMode="auto">
          <a:xfrm>
            <a:off x="6384598" y="2362040"/>
            <a:ext cx="137220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01" idx="3"/>
            <a:endCxn id="205" idx="1"/>
          </p:cNvCxnSpPr>
          <p:nvPr/>
        </p:nvCxnSpPr>
        <p:spPr bwMode="auto">
          <a:xfrm>
            <a:off x="6384598" y="3781659"/>
            <a:ext cx="137220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212" idx="3"/>
            <a:endCxn id="216" idx="1"/>
          </p:cNvCxnSpPr>
          <p:nvPr/>
        </p:nvCxnSpPr>
        <p:spPr bwMode="auto">
          <a:xfrm>
            <a:off x="6384598" y="5149811"/>
            <a:ext cx="137220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06510" y="3580522"/>
            <a:ext cx="2374833" cy="258046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6510499" y="3939780"/>
            <a:ext cx="1980000" cy="6413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한국전자인증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497354" y="5421308"/>
            <a:ext cx="1980000" cy="5596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서울신용평가정보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744538" y="5800946"/>
            <a:ext cx="1952878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506643" y="4725144"/>
            <a:ext cx="1980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ARREO SMS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92560" y="1124743"/>
            <a:ext cx="2387978" cy="376532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꺾인 연결선 108"/>
          <p:cNvCxnSpPr>
            <a:stCxn id="107" idx="1"/>
            <a:endCxn id="66" idx="3"/>
          </p:cNvCxnSpPr>
          <p:nvPr/>
        </p:nvCxnSpPr>
        <p:spPr bwMode="auto">
          <a:xfrm rot="10800000">
            <a:off x="3152801" y="3777858"/>
            <a:ext cx="3353843" cy="1235319"/>
          </a:xfrm>
          <a:prstGeom prst="bentConnector3">
            <a:avLst>
              <a:gd name="adj1" fmla="val 58488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114" name="직사각형 113"/>
          <p:cNvSpPr/>
          <p:nvPr/>
        </p:nvSpPr>
        <p:spPr>
          <a:xfrm>
            <a:off x="6306510" y="1124750"/>
            <a:ext cx="2387978" cy="95700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채용시스템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145" y="1357031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전형자료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293365" y="2272686"/>
            <a:ext cx="2387978" cy="95700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SKT SKCT UBT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629833" y="250409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응시자 정보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SKCT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36403" y="3580522"/>
            <a:ext cx="1728192" cy="234188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외부연동 시스템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9431" y="403956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 정보 및 결과값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꺾인 연결선 26"/>
          <p:cNvCxnSpPr>
            <a:stCxn id="104" idx="1"/>
            <a:endCxn id="62" idx="3"/>
          </p:cNvCxnSpPr>
          <p:nvPr/>
        </p:nvCxnSpPr>
        <p:spPr bwMode="auto">
          <a:xfrm rot="10800000">
            <a:off x="3152801" y="3165790"/>
            <a:ext cx="3357699" cy="1094665"/>
          </a:xfrm>
          <a:prstGeom prst="bentConnector3">
            <a:avLst>
              <a:gd name="adj1" fmla="val 55011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cxnSp>
        <p:nvCxnSpPr>
          <p:cNvPr id="31" name="꺾인 연결선 30"/>
          <p:cNvCxnSpPr>
            <a:stCxn id="105" idx="1"/>
            <a:endCxn id="70" idx="3"/>
          </p:cNvCxnSpPr>
          <p:nvPr/>
        </p:nvCxnSpPr>
        <p:spPr bwMode="auto">
          <a:xfrm rot="10800000">
            <a:off x="3152800" y="4389925"/>
            <a:ext cx="3344554" cy="1311212"/>
          </a:xfrm>
          <a:prstGeom prst="bentConnector3">
            <a:avLst>
              <a:gd name="adj1" fmla="val 61592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111" name="Freeform 1232"/>
          <p:cNvSpPr>
            <a:spLocks/>
          </p:cNvSpPr>
          <p:nvPr/>
        </p:nvSpPr>
        <p:spPr bwMode="auto">
          <a:xfrm>
            <a:off x="3543835" y="3020100"/>
            <a:ext cx="937309" cy="1705044"/>
          </a:xfrm>
          <a:custGeom>
            <a:avLst/>
            <a:gdLst>
              <a:gd name="T0" fmla="*/ 504 w 1070"/>
              <a:gd name="T1" fmla="*/ 83 h 255"/>
              <a:gd name="T2" fmla="*/ 545 w 1070"/>
              <a:gd name="T3" fmla="*/ 98 h 255"/>
              <a:gd name="T4" fmla="*/ 574 w 1070"/>
              <a:gd name="T5" fmla="*/ 119 h 255"/>
              <a:gd name="T6" fmla="*/ 583 w 1070"/>
              <a:gd name="T7" fmla="*/ 141 h 255"/>
              <a:gd name="T8" fmla="*/ 574 w 1070"/>
              <a:gd name="T9" fmla="*/ 155 h 255"/>
              <a:gd name="T10" fmla="*/ 555 w 1070"/>
              <a:gd name="T11" fmla="*/ 169 h 255"/>
              <a:gd name="T12" fmla="*/ 524 w 1070"/>
              <a:gd name="T13" fmla="*/ 177 h 255"/>
              <a:gd name="T14" fmla="*/ 490 w 1070"/>
              <a:gd name="T15" fmla="*/ 181 h 255"/>
              <a:gd name="T16" fmla="*/ 487 w 1070"/>
              <a:gd name="T17" fmla="*/ 187 h 255"/>
              <a:gd name="T18" fmla="*/ 486 w 1070"/>
              <a:gd name="T19" fmla="*/ 195 h 255"/>
              <a:gd name="T20" fmla="*/ 475 w 1070"/>
              <a:gd name="T21" fmla="*/ 212 h 255"/>
              <a:gd name="T22" fmla="*/ 446 w 1070"/>
              <a:gd name="T23" fmla="*/ 229 h 255"/>
              <a:gd name="T24" fmla="*/ 461 w 1070"/>
              <a:gd name="T25" fmla="*/ 246 h 255"/>
              <a:gd name="T26" fmla="*/ 467 w 1070"/>
              <a:gd name="T27" fmla="*/ 266 h 255"/>
              <a:gd name="T28" fmla="*/ 455 w 1070"/>
              <a:gd name="T29" fmla="*/ 285 h 255"/>
              <a:gd name="T30" fmla="*/ 423 w 1070"/>
              <a:gd name="T31" fmla="*/ 299 h 255"/>
              <a:gd name="T32" fmla="*/ 378 w 1070"/>
              <a:gd name="T33" fmla="*/ 307 h 255"/>
              <a:gd name="T34" fmla="*/ 325 w 1070"/>
              <a:gd name="T35" fmla="*/ 306 h 255"/>
              <a:gd name="T36" fmla="*/ 308 w 1070"/>
              <a:gd name="T37" fmla="*/ 305 h 255"/>
              <a:gd name="T38" fmla="*/ 296 w 1070"/>
              <a:gd name="T39" fmla="*/ 302 h 255"/>
              <a:gd name="T40" fmla="*/ 276 w 1070"/>
              <a:gd name="T41" fmla="*/ 306 h 255"/>
              <a:gd name="T42" fmla="*/ 251 w 1070"/>
              <a:gd name="T43" fmla="*/ 310 h 255"/>
              <a:gd name="T44" fmla="*/ 224 w 1070"/>
              <a:gd name="T45" fmla="*/ 310 h 255"/>
              <a:gd name="T46" fmla="*/ 195 w 1070"/>
              <a:gd name="T47" fmla="*/ 308 h 255"/>
              <a:gd name="T48" fmla="*/ 146 w 1070"/>
              <a:gd name="T49" fmla="*/ 299 h 255"/>
              <a:gd name="T50" fmla="*/ 104 w 1070"/>
              <a:gd name="T51" fmla="*/ 283 h 255"/>
              <a:gd name="T52" fmla="*/ 75 w 1070"/>
              <a:gd name="T53" fmla="*/ 264 h 255"/>
              <a:gd name="T54" fmla="*/ 66 w 1070"/>
              <a:gd name="T55" fmla="*/ 242 h 255"/>
              <a:gd name="T56" fmla="*/ 71 w 1070"/>
              <a:gd name="T57" fmla="*/ 230 h 255"/>
              <a:gd name="T58" fmla="*/ 82 w 1070"/>
              <a:gd name="T59" fmla="*/ 219 h 255"/>
              <a:gd name="T60" fmla="*/ 53 w 1070"/>
              <a:gd name="T61" fmla="*/ 210 h 255"/>
              <a:gd name="T62" fmla="*/ 26 w 1070"/>
              <a:gd name="T63" fmla="*/ 199 h 255"/>
              <a:gd name="T64" fmla="*/ 6 w 1070"/>
              <a:gd name="T65" fmla="*/ 185 h 255"/>
              <a:gd name="T66" fmla="*/ 0 w 1070"/>
              <a:gd name="T67" fmla="*/ 169 h 255"/>
              <a:gd name="T68" fmla="*/ 9 w 1070"/>
              <a:gd name="T69" fmla="*/ 155 h 255"/>
              <a:gd name="T70" fmla="*/ 26 w 1070"/>
              <a:gd name="T71" fmla="*/ 146 h 255"/>
              <a:gd name="T72" fmla="*/ 51 w 1070"/>
              <a:gd name="T73" fmla="*/ 139 h 255"/>
              <a:gd name="T74" fmla="*/ 85 w 1070"/>
              <a:gd name="T75" fmla="*/ 137 h 255"/>
              <a:gd name="T76" fmla="*/ 73 w 1070"/>
              <a:gd name="T77" fmla="*/ 130 h 255"/>
              <a:gd name="T78" fmla="*/ 60 w 1070"/>
              <a:gd name="T79" fmla="*/ 117 h 255"/>
              <a:gd name="T80" fmla="*/ 53 w 1070"/>
              <a:gd name="T81" fmla="*/ 106 h 255"/>
              <a:gd name="T82" fmla="*/ 51 w 1070"/>
              <a:gd name="T83" fmla="*/ 95 h 255"/>
              <a:gd name="T84" fmla="*/ 63 w 1070"/>
              <a:gd name="T85" fmla="*/ 77 h 255"/>
              <a:gd name="T86" fmla="*/ 91 w 1070"/>
              <a:gd name="T87" fmla="*/ 65 h 255"/>
              <a:gd name="T88" fmla="*/ 132 w 1070"/>
              <a:gd name="T89" fmla="*/ 56 h 255"/>
              <a:gd name="T90" fmla="*/ 181 w 1070"/>
              <a:gd name="T91" fmla="*/ 55 h 255"/>
              <a:gd name="T92" fmla="*/ 185 w 1070"/>
              <a:gd name="T93" fmla="*/ 48 h 255"/>
              <a:gd name="T94" fmla="*/ 185 w 1070"/>
              <a:gd name="T95" fmla="*/ 40 h 255"/>
              <a:gd name="T96" fmla="*/ 196 w 1070"/>
              <a:gd name="T97" fmla="*/ 22 h 255"/>
              <a:gd name="T98" fmla="*/ 228 w 1070"/>
              <a:gd name="T99" fmla="*/ 9 h 255"/>
              <a:gd name="T100" fmla="*/ 272 w 1070"/>
              <a:gd name="T101" fmla="*/ 0 h 255"/>
              <a:gd name="T102" fmla="*/ 325 w 1070"/>
              <a:gd name="T103" fmla="*/ 0 h 255"/>
              <a:gd name="T104" fmla="*/ 380 w 1070"/>
              <a:gd name="T105" fmla="*/ 11 h 255"/>
              <a:gd name="T106" fmla="*/ 422 w 1070"/>
              <a:gd name="T107" fmla="*/ 27 h 255"/>
              <a:gd name="T108" fmla="*/ 450 w 1070"/>
              <a:gd name="T109" fmla="*/ 44 h 255"/>
              <a:gd name="T110" fmla="*/ 458 w 1070"/>
              <a:gd name="T111" fmla="*/ 67 h 255"/>
              <a:gd name="T112" fmla="*/ 457 w 1070"/>
              <a:gd name="T113" fmla="*/ 73 h 25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070" h="255">
                <a:moveTo>
                  <a:pt x="835" y="61"/>
                </a:moveTo>
                <a:lnTo>
                  <a:pt x="850" y="61"/>
                </a:lnTo>
                <a:lnTo>
                  <a:pt x="864" y="62"/>
                </a:lnTo>
                <a:lnTo>
                  <a:pt x="875" y="63"/>
                </a:lnTo>
                <a:lnTo>
                  <a:pt x="887" y="64"/>
                </a:lnTo>
                <a:lnTo>
                  <a:pt x="900" y="65"/>
                </a:lnTo>
                <a:lnTo>
                  <a:pt x="910" y="67"/>
                </a:lnTo>
                <a:lnTo>
                  <a:pt x="923" y="68"/>
                </a:lnTo>
                <a:lnTo>
                  <a:pt x="932" y="69"/>
                </a:lnTo>
                <a:lnTo>
                  <a:pt x="943" y="71"/>
                </a:lnTo>
                <a:lnTo>
                  <a:pt x="953" y="72"/>
                </a:lnTo>
                <a:lnTo>
                  <a:pt x="964" y="73"/>
                </a:lnTo>
                <a:lnTo>
                  <a:pt x="973" y="75"/>
                </a:lnTo>
                <a:lnTo>
                  <a:pt x="984" y="77"/>
                </a:lnTo>
                <a:lnTo>
                  <a:pt x="991" y="79"/>
                </a:lnTo>
                <a:lnTo>
                  <a:pt x="998" y="80"/>
                </a:lnTo>
                <a:lnTo>
                  <a:pt x="1008" y="82"/>
                </a:lnTo>
                <a:lnTo>
                  <a:pt x="1014" y="85"/>
                </a:lnTo>
                <a:lnTo>
                  <a:pt x="1022" y="86"/>
                </a:lnTo>
                <a:lnTo>
                  <a:pt x="1028" y="88"/>
                </a:lnTo>
                <a:lnTo>
                  <a:pt x="1035" y="90"/>
                </a:lnTo>
                <a:lnTo>
                  <a:pt x="1042" y="92"/>
                </a:lnTo>
                <a:lnTo>
                  <a:pt x="1045" y="94"/>
                </a:lnTo>
                <a:lnTo>
                  <a:pt x="1051" y="97"/>
                </a:lnTo>
                <a:lnTo>
                  <a:pt x="1055" y="99"/>
                </a:lnTo>
                <a:lnTo>
                  <a:pt x="1062" y="101"/>
                </a:lnTo>
                <a:lnTo>
                  <a:pt x="1062" y="103"/>
                </a:lnTo>
                <a:lnTo>
                  <a:pt x="1066" y="106"/>
                </a:lnTo>
                <a:lnTo>
                  <a:pt x="1068" y="107"/>
                </a:lnTo>
                <a:lnTo>
                  <a:pt x="1069" y="110"/>
                </a:lnTo>
                <a:lnTo>
                  <a:pt x="1066" y="112"/>
                </a:lnTo>
                <a:lnTo>
                  <a:pt x="1068" y="115"/>
                </a:lnTo>
                <a:lnTo>
                  <a:pt x="1066" y="116"/>
                </a:lnTo>
                <a:lnTo>
                  <a:pt x="1068" y="119"/>
                </a:lnTo>
                <a:lnTo>
                  <a:pt x="1063" y="120"/>
                </a:lnTo>
                <a:lnTo>
                  <a:pt x="1062" y="122"/>
                </a:lnTo>
                <a:lnTo>
                  <a:pt x="1062" y="123"/>
                </a:lnTo>
                <a:lnTo>
                  <a:pt x="1058" y="125"/>
                </a:lnTo>
                <a:lnTo>
                  <a:pt x="1055" y="125"/>
                </a:lnTo>
                <a:lnTo>
                  <a:pt x="1051" y="127"/>
                </a:lnTo>
                <a:lnTo>
                  <a:pt x="1049" y="129"/>
                </a:lnTo>
                <a:lnTo>
                  <a:pt x="1045" y="130"/>
                </a:lnTo>
                <a:lnTo>
                  <a:pt x="1040" y="131"/>
                </a:lnTo>
                <a:lnTo>
                  <a:pt x="1035" y="133"/>
                </a:lnTo>
                <a:lnTo>
                  <a:pt x="1033" y="134"/>
                </a:lnTo>
                <a:lnTo>
                  <a:pt x="1027" y="135"/>
                </a:lnTo>
                <a:lnTo>
                  <a:pt x="1022" y="136"/>
                </a:lnTo>
                <a:lnTo>
                  <a:pt x="1016" y="138"/>
                </a:lnTo>
                <a:lnTo>
                  <a:pt x="1008" y="139"/>
                </a:lnTo>
                <a:lnTo>
                  <a:pt x="1002" y="139"/>
                </a:lnTo>
                <a:lnTo>
                  <a:pt x="998" y="141"/>
                </a:lnTo>
                <a:lnTo>
                  <a:pt x="991" y="142"/>
                </a:lnTo>
                <a:lnTo>
                  <a:pt x="985" y="142"/>
                </a:lnTo>
                <a:lnTo>
                  <a:pt x="977" y="143"/>
                </a:lnTo>
                <a:lnTo>
                  <a:pt x="969" y="144"/>
                </a:lnTo>
                <a:lnTo>
                  <a:pt x="960" y="145"/>
                </a:lnTo>
                <a:lnTo>
                  <a:pt x="955" y="146"/>
                </a:lnTo>
                <a:lnTo>
                  <a:pt x="947" y="146"/>
                </a:lnTo>
                <a:lnTo>
                  <a:pt x="938" y="146"/>
                </a:lnTo>
                <a:lnTo>
                  <a:pt x="929" y="147"/>
                </a:lnTo>
                <a:lnTo>
                  <a:pt x="922" y="147"/>
                </a:lnTo>
                <a:lnTo>
                  <a:pt x="912" y="147"/>
                </a:lnTo>
                <a:lnTo>
                  <a:pt x="904" y="148"/>
                </a:lnTo>
                <a:lnTo>
                  <a:pt x="898" y="148"/>
                </a:lnTo>
                <a:lnTo>
                  <a:pt x="889" y="149"/>
                </a:lnTo>
                <a:lnTo>
                  <a:pt x="887" y="149"/>
                </a:lnTo>
                <a:lnTo>
                  <a:pt x="890" y="149"/>
                </a:lnTo>
                <a:lnTo>
                  <a:pt x="890" y="150"/>
                </a:lnTo>
                <a:lnTo>
                  <a:pt x="888" y="151"/>
                </a:lnTo>
                <a:lnTo>
                  <a:pt x="891" y="152"/>
                </a:lnTo>
                <a:lnTo>
                  <a:pt x="890" y="152"/>
                </a:lnTo>
                <a:lnTo>
                  <a:pt x="892" y="153"/>
                </a:lnTo>
                <a:lnTo>
                  <a:pt x="891" y="153"/>
                </a:lnTo>
                <a:lnTo>
                  <a:pt x="891" y="154"/>
                </a:lnTo>
                <a:lnTo>
                  <a:pt x="893" y="156"/>
                </a:lnTo>
                <a:lnTo>
                  <a:pt x="892" y="156"/>
                </a:lnTo>
                <a:lnTo>
                  <a:pt x="890" y="158"/>
                </a:lnTo>
                <a:lnTo>
                  <a:pt x="891" y="159"/>
                </a:lnTo>
                <a:lnTo>
                  <a:pt x="890" y="161"/>
                </a:lnTo>
                <a:lnTo>
                  <a:pt x="887" y="163"/>
                </a:lnTo>
                <a:lnTo>
                  <a:pt x="882" y="166"/>
                </a:lnTo>
                <a:lnTo>
                  <a:pt x="880" y="168"/>
                </a:lnTo>
                <a:lnTo>
                  <a:pt x="876" y="170"/>
                </a:lnTo>
                <a:lnTo>
                  <a:pt x="872" y="171"/>
                </a:lnTo>
                <a:lnTo>
                  <a:pt x="870" y="173"/>
                </a:lnTo>
                <a:lnTo>
                  <a:pt x="864" y="175"/>
                </a:lnTo>
                <a:lnTo>
                  <a:pt x="859" y="177"/>
                </a:lnTo>
                <a:lnTo>
                  <a:pt x="853" y="179"/>
                </a:lnTo>
                <a:lnTo>
                  <a:pt x="845" y="181"/>
                </a:lnTo>
                <a:lnTo>
                  <a:pt x="839" y="183"/>
                </a:lnTo>
                <a:lnTo>
                  <a:pt x="832" y="184"/>
                </a:lnTo>
                <a:lnTo>
                  <a:pt x="824" y="185"/>
                </a:lnTo>
                <a:lnTo>
                  <a:pt x="818" y="187"/>
                </a:lnTo>
                <a:lnTo>
                  <a:pt x="806" y="188"/>
                </a:lnTo>
                <a:lnTo>
                  <a:pt x="815" y="190"/>
                </a:lnTo>
                <a:lnTo>
                  <a:pt x="819" y="192"/>
                </a:lnTo>
                <a:lnTo>
                  <a:pt x="826" y="193"/>
                </a:lnTo>
                <a:lnTo>
                  <a:pt x="830" y="195"/>
                </a:lnTo>
                <a:lnTo>
                  <a:pt x="835" y="198"/>
                </a:lnTo>
                <a:lnTo>
                  <a:pt x="838" y="199"/>
                </a:lnTo>
                <a:lnTo>
                  <a:pt x="845" y="201"/>
                </a:lnTo>
                <a:lnTo>
                  <a:pt x="847" y="203"/>
                </a:lnTo>
                <a:lnTo>
                  <a:pt x="850" y="206"/>
                </a:lnTo>
                <a:lnTo>
                  <a:pt x="852" y="207"/>
                </a:lnTo>
                <a:lnTo>
                  <a:pt x="854" y="210"/>
                </a:lnTo>
                <a:lnTo>
                  <a:pt x="855" y="211"/>
                </a:lnTo>
                <a:lnTo>
                  <a:pt x="855" y="213"/>
                </a:lnTo>
                <a:lnTo>
                  <a:pt x="856" y="215"/>
                </a:lnTo>
                <a:lnTo>
                  <a:pt x="855" y="217"/>
                </a:lnTo>
                <a:lnTo>
                  <a:pt x="856" y="219"/>
                </a:lnTo>
                <a:lnTo>
                  <a:pt x="854" y="222"/>
                </a:lnTo>
                <a:lnTo>
                  <a:pt x="853" y="223"/>
                </a:lnTo>
                <a:lnTo>
                  <a:pt x="848" y="226"/>
                </a:lnTo>
                <a:lnTo>
                  <a:pt x="843" y="228"/>
                </a:lnTo>
                <a:lnTo>
                  <a:pt x="842" y="230"/>
                </a:lnTo>
                <a:lnTo>
                  <a:pt x="836" y="231"/>
                </a:lnTo>
                <a:lnTo>
                  <a:pt x="833" y="233"/>
                </a:lnTo>
                <a:lnTo>
                  <a:pt x="828" y="234"/>
                </a:lnTo>
                <a:lnTo>
                  <a:pt x="819" y="236"/>
                </a:lnTo>
                <a:lnTo>
                  <a:pt x="815" y="238"/>
                </a:lnTo>
                <a:lnTo>
                  <a:pt x="805" y="239"/>
                </a:lnTo>
                <a:lnTo>
                  <a:pt x="799" y="241"/>
                </a:lnTo>
                <a:lnTo>
                  <a:pt x="792" y="242"/>
                </a:lnTo>
                <a:lnTo>
                  <a:pt x="784" y="243"/>
                </a:lnTo>
                <a:lnTo>
                  <a:pt x="775" y="244"/>
                </a:lnTo>
                <a:lnTo>
                  <a:pt x="766" y="246"/>
                </a:lnTo>
                <a:lnTo>
                  <a:pt x="758" y="247"/>
                </a:lnTo>
                <a:lnTo>
                  <a:pt x="746" y="248"/>
                </a:lnTo>
                <a:lnTo>
                  <a:pt x="738" y="248"/>
                </a:lnTo>
                <a:lnTo>
                  <a:pt x="727" y="249"/>
                </a:lnTo>
                <a:lnTo>
                  <a:pt x="716" y="249"/>
                </a:lnTo>
                <a:lnTo>
                  <a:pt x="704" y="250"/>
                </a:lnTo>
                <a:lnTo>
                  <a:pt x="693" y="251"/>
                </a:lnTo>
                <a:lnTo>
                  <a:pt x="682" y="251"/>
                </a:lnTo>
                <a:lnTo>
                  <a:pt x="673" y="251"/>
                </a:lnTo>
                <a:lnTo>
                  <a:pt x="658" y="251"/>
                </a:lnTo>
                <a:lnTo>
                  <a:pt x="646" y="251"/>
                </a:lnTo>
                <a:lnTo>
                  <a:pt x="637" y="251"/>
                </a:lnTo>
                <a:lnTo>
                  <a:pt x="623" y="251"/>
                </a:lnTo>
                <a:lnTo>
                  <a:pt x="610" y="250"/>
                </a:lnTo>
                <a:lnTo>
                  <a:pt x="596" y="250"/>
                </a:lnTo>
                <a:lnTo>
                  <a:pt x="582" y="249"/>
                </a:lnTo>
                <a:lnTo>
                  <a:pt x="579" y="249"/>
                </a:lnTo>
                <a:lnTo>
                  <a:pt x="576" y="249"/>
                </a:lnTo>
                <a:lnTo>
                  <a:pt x="573" y="249"/>
                </a:lnTo>
                <a:lnTo>
                  <a:pt x="569" y="249"/>
                </a:lnTo>
                <a:lnTo>
                  <a:pt x="567" y="249"/>
                </a:lnTo>
                <a:lnTo>
                  <a:pt x="564" y="249"/>
                </a:lnTo>
                <a:lnTo>
                  <a:pt x="563" y="248"/>
                </a:lnTo>
                <a:lnTo>
                  <a:pt x="560" y="248"/>
                </a:lnTo>
                <a:lnTo>
                  <a:pt x="557" y="248"/>
                </a:lnTo>
                <a:lnTo>
                  <a:pt x="554" y="248"/>
                </a:lnTo>
                <a:lnTo>
                  <a:pt x="551" y="247"/>
                </a:lnTo>
                <a:lnTo>
                  <a:pt x="548" y="248"/>
                </a:lnTo>
                <a:lnTo>
                  <a:pt x="543" y="247"/>
                </a:lnTo>
                <a:lnTo>
                  <a:pt x="541" y="246"/>
                </a:lnTo>
                <a:lnTo>
                  <a:pt x="537" y="247"/>
                </a:lnTo>
                <a:lnTo>
                  <a:pt x="531" y="248"/>
                </a:lnTo>
                <a:lnTo>
                  <a:pt x="527" y="248"/>
                </a:lnTo>
                <a:lnTo>
                  <a:pt x="525" y="249"/>
                </a:lnTo>
                <a:lnTo>
                  <a:pt x="517" y="250"/>
                </a:lnTo>
                <a:lnTo>
                  <a:pt x="511" y="249"/>
                </a:lnTo>
                <a:lnTo>
                  <a:pt x="506" y="250"/>
                </a:lnTo>
                <a:lnTo>
                  <a:pt x="501" y="251"/>
                </a:lnTo>
                <a:lnTo>
                  <a:pt x="494" y="251"/>
                </a:lnTo>
                <a:lnTo>
                  <a:pt x="491" y="251"/>
                </a:lnTo>
                <a:lnTo>
                  <a:pt x="482" y="251"/>
                </a:lnTo>
                <a:lnTo>
                  <a:pt x="479" y="251"/>
                </a:lnTo>
                <a:lnTo>
                  <a:pt x="473" y="252"/>
                </a:lnTo>
                <a:lnTo>
                  <a:pt x="469" y="252"/>
                </a:lnTo>
                <a:lnTo>
                  <a:pt x="460" y="253"/>
                </a:lnTo>
                <a:lnTo>
                  <a:pt x="454" y="253"/>
                </a:lnTo>
                <a:lnTo>
                  <a:pt x="449" y="253"/>
                </a:lnTo>
                <a:lnTo>
                  <a:pt x="441" y="253"/>
                </a:lnTo>
                <a:lnTo>
                  <a:pt x="435" y="253"/>
                </a:lnTo>
                <a:lnTo>
                  <a:pt x="430" y="254"/>
                </a:lnTo>
                <a:lnTo>
                  <a:pt x="423" y="253"/>
                </a:lnTo>
                <a:lnTo>
                  <a:pt x="419" y="253"/>
                </a:lnTo>
                <a:lnTo>
                  <a:pt x="411" y="253"/>
                </a:lnTo>
                <a:lnTo>
                  <a:pt x="404" y="253"/>
                </a:lnTo>
                <a:lnTo>
                  <a:pt x="398" y="253"/>
                </a:lnTo>
                <a:lnTo>
                  <a:pt x="393" y="253"/>
                </a:lnTo>
                <a:lnTo>
                  <a:pt x="385" y="252"/>
                </a:lnTo>
                <a:lnTo>
                  <a:pt x="379" y="253"/>
                </a:lnTo>
                <a:lnTo>
                  <a:pt x="371" y="253"/>
                </a:lnTo>
                <a:lnTo>
                  <a:pt x="367" y="252"/>
                </a:lnTo>
                <a:lnTo>
                  <a:pt x="358" y="252"/>
                </a:lnTo>
                <a:lnTo>
                  <a:pt x="350" y="251"/>
                </a:lnTo>
                <a:lnTo>
                  <a:pt x="337" y="251"/>
                </a:lnTo>
                <a:lnTo>
                  <a:pt x="325" y="250"/>
                </a:lnTo>
                <a:lnTo>
                  <a:pt x="315" y="248"/>
                </a:lnTo>
                <a:lnTo>
                  <a:pt x="302" y="248"/>
                </a:lnTo>
                <a:lnTo>
                  <a:pt x="290" y="247"/>
                </a:lnTo>
                <a:lnTo>
                  <a:pt x="276" y="246"/>
                </a:lnTo>
                <a:lnTo>
                  <a:pt x="267" y="244"/>
                </a:lnTo>
                <a:lnTo>
                  <a:pt x="255" y="243"/>
                </a:lnTo>
                <a:lnTo>
                  <a:pt x="245" y="241"/>
                </a:lnTo>
                <a:lnTo>
                  <a:pt x="235" y="240"/>
                </a:lnTo>
                <a:lnTo>
                  <a:pt x="223" y="239"/>
                </a:lnTo>
                <a:lnTo>
                  <a:pt x="213" y="237"/>
                </a:lnTo>
                <a:lnTo>
                  <a:pt x="204" y="235"/>
                </a:lnTo>
                <a:lnTo>
                  <a:pt x="197" y="233"/>
                </a:lnTo>
                <a:lnTo>
                  <a:pt x="190" y="231"/>
                </a:lnTo>
                <a:lnTo>
                  <a:pt x="181" y="230"/>
                </a:lnTo>
                <a:lnTo>
                  <a:pt x="173" y="228"/>
                </a:lnTo>
                <a:lnTo>
                  <a:pt x="165" y="227"/>
                </a:lnTo>
                <a:lnTo>
                  <a:pt x="158" y="223"/>
                </a:lnTo>
                <a:lnTo>
                  <a:pt x="151" y="222"/>
                </a:lnTo>
                <a:lnTo>
                  <a:pt x="146" y="220"/>
                </a:lnTo>
                <a:lnTo>
                  <a:pt x="141" y="218"/>
                </a:lnTo>
                <a:lnTo>
                  <a:pt x="138" y="216"/>
                </a:lnTo>
                <a:lnTo>
                  <a:pt x="132" y="213"/>
                </a:lnTo>
                <a:lnTo>
                  <a:pt x="129" y="211"/>
                </a:lnTo>
                <a:lnTo>
                  <a:pt x="125" y="209"/>
                </a:lnTo>
                <a:lnTo>
                  <a:pt x="125" y="207"/>
                </a:lnTo>
                <a:lnTo>
                  <a:pt x="122" y="204"/>
                </a:lnTo>
                <a:lnTo>
                  <a:pt x="122" y="202"/>
                </a:lnTo>
                <a:lnTo>
                  <a:pt x="119" y="200"/>
                </a:lnTo>
                <a:lnTo>
                  <a:pt x="121" y="198"/>
                </a:lnTo>
                <a:lnTo>
                  <a:pt x="121" y="196"/>
                </a:lnTo>
                <a:lnTo>
                  <a:pt x="121" y="194"/>
                </a:lnTo>
                <a:lnTo>
                  <a:pt x="122" y="193"/>
                </a:lnTo>
                <a:lnTo>
                  <a:pt x="123" y="192"/>
                </a:lnTo>
                <a:lnTo>
                  <a:pt x="126" y="191"/>
                </a:lnTo>
                <a:lnTo>
                  <a:pt x="125" y="189"/>
                </a:lnTo>
                <a:lnTo>
                  <a:pt x="128" y="188"/>
                </a:lnTo>
                <a:lnTo>
                  <a:pt x="131" y="188"/>
                </a:lnTo>
                <a:lnTo>
                  <a:pt x="133" y="186"/>
                </a:lnTo>
                <a:lnTo>
                  <a:pt x="136" y="185"/>
                </a:lnTo>
                <a:lnTo>
                  <a:pt x="139" y="184"/>
                </a:lnTo>
                <a:lnTo>
                  <a:pt x="140" y="183"/>
                </a:lnTo>
                <a:lnTo>
                  <a:pt x="142" y="182"/>
                </a:lnTo>
                <a:lnTo>
                  <a:pt x="146" y="181"/>
                </a:lnTo>
                <a:lnTo>
                  <a:pt x="149" y="180"/>
                </a:lnTo>
                <a:lnTo>
                  <a:pt x="150" y="179"/>
                </a:lnTo>
                <a:lnTo>
                  <a:pt x="155" y="179"/>
                </a:lnTo>
                <a:lnTo>
                  <a:pt x="147" y="179"/>
                </a:lnTo>
                <a:lnTo>
                  <a:pt x="140" y="177"/>
                </a:lnTo>
                <a:lnTo>
                  <a:pt x="130" y="176"/>
                </a:lnTo>
                <a:lnTo>
                  <a:pt x="121" y="176"/>
                </a:lnTo>
                <a:lnTo>
                  <a:pt x="114" y="174"/>
                </a:lnTo>
                <a:lnTo>
                  <a:pt x="105" y="173"/>
                </a:lnTo>
                <a:lnTo>
                  <a:pt x="98" y="172"/>
                </a:lnTo>
                <a:lnTo>
                  <a:pt x="90" y="171"/>
                </a:lnTo>
                <a:lnTo>
                  <a:pt x="82" y="170"/>
                </a:lnTo>
                <a:lnTo>
                  <a:pt x="76" y="170"/>
                </a:lnTo>
                <a:lnTo>
                  <a:pt x="69" y="168"/>
                </a:lnTo>
                <a:lnTo>
                  <a:pt x="63" y="167"/>
                </a:lnTo>
                <a:lnTo>
                  <a:pt x="59" y="166"/>
                </a:lnTo>
                <a:lnTo>
                  <a:pt x="52" y="164"/>
                </a:lnTo>
                <a:lnTo>
                  <a:pt x="48" y="163"/>
                </a:lnTo>
                <a:lnTo>
                  <a:pt x="41" y="161"/>
                </a:lnTo>
                <a:lnTo>
                  <a:pt x="36" y="160"/>
                </a:lnTo>
                <a:lnTo>
                  <a:pt x="29" y="158"/>
                </a:lnTo>
                <a:lnTo>
                  <a:pt x="26" y="157"/>
                </a:lnTo>
                <a:lnTo>
                  <a:pt x="22" y="156"/>
                </a:lnTo>
                <a:lnTo>
                  <a:pt x="18" y="154"/>
                </a:lnTo>
                <a:lnTo>
                  <a:pt x="14" y="153"/>
                </a:lnTo>
                <a:lnTo>
                  <a:pt x="11" y="151"/>
                </a:lnTo>
                <a:lnTo>
                  <a:pt x="8" y="149"/>
                </a:lnTo>
                <a:lnTo>
                  <a:pt x="7" y="147"/>
                </a:lnTo>
                <a:lnTo>
                  <a:pt x="3" y="146"/>
                </a:lnTo>
                <a:lnTo>
                  <a:pt x="3" y="145"/>
                </a:lnTo>
                <a:lnTo>
                  <a:pt x="0" y="143"/>
                </a:lnTo>
                <a:lnTo>
                  <a:pt x="2" y="142"/>
                </a:lnTo>
                <a:lnTo>
                  <a:pt x="2" y="140"/>
                </a:lnTo>
                <a:lnTo>
                  <a:pt x="0" y="138"/>
                </a:lnTo>
                <a:lnTo>
                  <a:pt x="1" y="137"/>
                </a:lnTo>
                <a:lnTo>
                  <a:pt x="1" y="136"/>
                </a:lnTo>
                <a:lnTo>
                  <a:pt x="2" y="133"/>
                </a:lnTo>
                <a:lnTo>
                  <a:pt x="5" y="132"/>
                </a:lnTo>
                <a:lnTo>
                  <a:pt x="8" y="131"/>
                </a:lnTo>
                <a:lnTo>
                  <a:pt x="9" y="130"/>
                </a:lnTo>
                <a:lnTo>
                  <a:pt x="11" y="129"/>
                </a:lnTo>
                <a:lnTo>
                  <a:pt x="16" y="127"/>
                </a:lnTo>
                <a:lnTo>
                  <a:pt x="20" y="126"/>
                </a:lnTo>
                <a:lnTo>
                  <a:pt x="21" y="125"/>
                </a:lnTo>
                <a:lnTo>
                  <a:pt x="27" y="124"/>
                </a:lnTo>
                <a:lnTo>
                  <a:pt x="28" y="123"/>
                </a:lnTo>
                <a:lnTo>
                  <a:pt x="33" y="122"/>
                </a:lnTo>
                <a:lnTo>
                  <a:pt x="37" y="121"/>
                </a:lnTo>
                <a:lnTo>
                  <a:pt x="43" y="120"/>
                </a:lnTo>
                <a:lnTo>
                  <a:pt x="48" y="119"/>
                </a:lnTo>
                <a:lnTo>
                  <a:pt x="55" y="118"/>
                </a:lnTo>
                <a:lnTo>
                  <a:pt x="59" y="117"/>
                </a:lnTo>
                <a:lnTo>
                  <a:pt x="65" y="117"/>
                </a:lnTo>
                <a:lnTo>
                  <a:pt x="70" y="116"/>
                </a:lnTo>
                <a:lnTo>
                  <a:pt x="75" y="115"/>
                </a:lnTo>
                <a:lnTo>
                  <a:pt x="81" y="115"/>
                </a:lnTo>
                <a:lnTo>
                  <a:pt x="90" y="114"/>
                </a:lnTo>
                <a:lnTo>
                  <a:pt x="94" y="114"/>
                </a:lnTo>
                <a:lnTo>
                  <a:pt x="101" y="113"/>
                </a:lnTo>
                <a:lnTo>
                  <a:pt x="111" y="114"/>
                </a:lnTo>
                <a:lnTo>
                  <a:pt x="116" y="113"/>
                </a:lnTo>
                <a:lnTo>
                  <a:pt x="125" y="112"/>
                </a:lnTo>
                <a:lnTo>
                  <a:pt x="130" y="113"/>
                </a:lnTo>
                <a:lnTo>
                  <a:pt x="137" y="112"/>
                </a:lnTo>
                <a:lnTo>
                  <a:pt x="147" y="112"/>
                </a:lnTo>
                <a:lnTo>
                  <a:pt x="155" y="112"/>
                </a:lnTo>
                <a:lnTo>
                  <a:pt x="162" y="112"/>
                </a:lnTo>
                <a:lnTo>
                  <a:pt x="159" y="111"/>
                </a:lnTo>
                <a:lnTo>
                  <a:pt x="155" y="110"/>
                </a:lnTo>
                <a:lnTo>
                  <a:pt x="151" y="109"/>
                </a:lnTo>
                <a:lnTo>
                  <a:pt x="146" y="108"/>
                </a:lnTo>
                <a:lnTo>
                  <a:pt x="141" y="107"/>
                </a:lnTo>
                <a:lnTo>
                  <a:pt x="138" y="105"/>
                </a:lnTo>
                <a:lnTo>
                  <a:pt x="134" y="106"/>
                </a:lnTo>
                <a:lnTo>
                  <a:pt x="130" y="104"/>
                </a:lnTo>
                <a:lnTo>
                  <a:pt x="126" y="103"/>
                </a:lnTo>
                <a:lnTo>
                  <a:pt x="125" y="102"/>
                </a:lnTo>
                <a:lnTo>
                  <a:pt x="120" y="101"/>
                </a:lnTo>
                <a:lnTo>
                  <a:pt x="119" y="100"/>
                </a:lnTo>
                <a:lnTo>
                  <a:pt x="116" y="98"/>
                </a:lnTo>
                <a:lnTo>
                  <a:pt x="112" y="97"/>
                </a:lnTo>
                <a:lnTo>
                  <a:pt x="110" y="96"/>
                </a:lnTo>
                <a:lnTo>
                  <a:pt x="110" y="94"/>
                </a:lnTo>
                <a:lnTo>
                  <a:pt x="107" y="93"/>
                </a:lnTo>
                <a:lnTo>
                  <a:pt x="104" y="92"/>
                </a:lnTo>
                <a:lnTo>
                  <a:pt x="103" y="91"/>
                </a:lnTo>
                <a:lnTo>
                  <a:pt x="100" y="90"/>
                </a:lnTo>
                <a:lnTo>
                  <a:pt x="97" y="89"/>
                </a:lnTo>
                <a:lnTo>
                  <a:pt x="97" y="87"/>
                </a:lnTo>
                <a:lnTo>
                  <a:pt x="95" y="86"/>
                </a:lnTo>
                <a:lnTo>
                  <a:pt x="96" y="84"/>
                </a:lnTo>
                <a:lnTo>
                  <a:pt x="94" y="83"/>
                </a:lnTo>
                <a:lnTo>
                  <a:pt x="94" y="82"/>
                </a:lnTo>
                <a:lnTo>
                  <a:pt x="94" y="81"/>
                </a:lnTo>
                <a:lnTo>
                  <a:pt x="93" y="80"/>
                </a:lnTo>
                <a:lnTo>
                  <a:pt x="92" y="79"/>
                </a:lnTo>
                <a:lnTo>
                  <a:pt x="94" y="78"/>
                </a:lnTo>
                <a:lnTo>
                  <a:pt x="95" y="76"/>
                </a:lnTo>
                <a:lnTo>
                  <a:pt x="95" y="75"/>
                </a:lnTo>
                <a:lnTo>
                  <a:pt x="98" y="73"/>
                </a:lnTo>
                <a:lnTo>
                  <a:pt x="103" y="70"/>
                </a:lnTo>
                <a:lnTo>
                  <a:pt x="104" y="68"/>
                </a:lnTo>
                <a:lnTo>
                  <a:pt x="106" y="67"/>
                </a:lnTo>
                <a:lnTo>
                  <a:pt x="111" y="65"/>
                </a:lnTo>
                <a:lnTo>
                  <a:pt x="116" y="63"/>
                </a:lnTo>
                <a:lnTo>
                  <a:pt x="120" y="62"/>
                </a:lnTo>
                <a:lnTo>
                  <a:pt x="128" y="60"/>
                </a:lnTo>
                <a:lnTo>
                  <a:pt x="131" y="59"/>
                </a:lnTo>
                <a:lnTo>
                  <a:pt x="138" y="57"/>
                </a:lnTo>
                <a:lnTo>
                  <a:pt x="145" y="56"/>
                </a:lnTo>
                <a:lnTo>
                  <a:pt x="152" y="54"/>
                </a:lnTo>
                <a:lnTo>
                  <a:pt x="160" y="53"/>
                </a:lnTo>
                <a:lnTo>
                  <a:pt x="166" y="53"/>
                </a:lnTo>
                <a:lnTo>
                  <a:pt x="174" y="51"/>
                </a:lnTo>
                <a:lnTo>
                  <a:pt x="184" y="50"/>
                </a:lnTo>
                <a:lnTo>
                  <a:pt x="193" y="49"/>
                </a:lnTo>
                <a:lnTo>
                  <a:pt x="201" y="48"/>
                </a:lnTo>
                <a:lnTo>
                  <a:pt x="212" y="47"/>
                </a:lnTo>
                <a:lnTo>
                  <a:pt x="223" y="47"/>
                </a:lnTo>
                <a:lnTo>
                  <a:pt x="231" y="46"/>
                </a:lnTo>
                <a:lnTo>
                  <a:pt x="241" y="46"/>
                </a:lnTo>
                <a:lnTo>
                  <a:pt x="253" y="45"/>
                </a:lnTo>
                <a:lnTo>
                  <a:pt x="263" y="45"/>
                </a:lnTo>
                <a:lnTo>
                  <a:pt x="275" y="45"/>
                </a:lnTo>
                <a:lnTo>
                  <a:pt x="286" y="45"/>
                </a:lnTo>
                <a:lnTo>
                  <a:pt x="297" y="45"/>
                </a:lnTo>
                <a:lnTo>
                  <a:pt x="308" y="45"/>
                </a:lnTo>
                <a:lnTo>
                  <a:pt x="320" y="45"/>
                </a:lnTo>
                <a:lnTo>
                  <a:pt x="332" y="45"/>
                </a:lnTo>
                <a:lnTo>
                  <a:pt x="344" y="46"/>
                </a:lnTo>
                <a:lnTo>
                  <a:pt x="342" y="44"/>
                </a:lnTo>
                <a:lnTo>
                  <a:pt x="342" y="43"/>
                </a:lnTo>
                <a:lnTo>
                  <a:pt x="340" y="43"/>
                </a:lnTo>
                <a:lnTo>
                  <a:pt x="340" y="42"/>
                </a:lnTo>
                <a:lnTo>
                  <a:pt x="340" y="41"/>
                </a:lnTo>
                <a:lnTo>
                  <a:pt x="339" y="41"/>
                </a:lnTo>
                <a:lnTo>
                  <a:pt x="339" y="39"/>
                </a:lnTo>
                <a:lnTo>
                  <a:pt x="338" y="38"/>
                </a:lnTo>
                <a:lnTo>
                  <a:pt x="338" y="37"/>
                </a:lnTo>
                <a:lnTo>
                  <a:pt x="338" y="36"/>
                </a:lnTo>
                <a:lnTo>
                  <a:pt x="338" y="35"/>
                </a:lnTo>
                <a:lnTo>
                  <a:pt x="338" y="34"/>
                </a:lnTo>
                <a:lnTo>
                  <a:pt x="339" y="33"/>
                </a:lnTo>
                <a:lnTo>
                  <a:pt x="339" y="32"/>
                </a:lnTo>
                <a:lnTo>
                  <a:pt x="339" y="29"/>
                </a:lnTo>
                <a:lnTo>
                  <a:pt x="342" y="27"/>
                </a:lnTo>
                <a:lnTo>
                  <a:pt x="345" y="26"/>
                </a:lnTo>
                <a:lnTo>
                  <a:pt x="347" y="23"/>
                </a:lnTo>
                <a:lnTo>
                  <a:pt x="350" y="21"/>
                </a:lnTo>
                <a:lnTo>
                  <a:pt x="356" y="20"/>
                </a:lnTo>
                <a:lnTo>
                  <a:pt x="360" y="18"/>
                </a:lnTo>
                <a:lnTo>
                  <a:pt x="367" y="17"/>
                </a:lnTo>
                <a:lnTo>
                  <a:pt x="373" y="14"/>
                </a:lnTo>
                <a:lnTo>
                  <a:pt x="381" y="13"/>
                </a:lnTo>
                <a:lnTo>
                  <a:pt x="385" y="11"/>
                </a:lnTo>
                <a:lnTo>
                  <a:pt x="391" y="10"/>
                </a:lnTo>
                <a:lnTo>
                  <a:pt x="399" y="9"/>
                </a:lnTo>
                <a:lnTo>
                  <a:pt x="410" y="7"/>
                </a:lnTo>
                <a:lnTo>
                  <a:pt x="418" y="7"/>
                </a:lnTo>
                <a:lnTo>
                  <a:pt x="428" y="5"/>
                </a:lnTo>
                <a:lnTo>
                  <a:pt x="436" y="4"/>
                </a:lnTo>
                <a:lnTo>
                  <a:pt x="444" y="3"/>
                </a:lnTo>
                <a:lnTo>
                  <a:pt x="454" y="3"/>
                </a:lnTo>
                <a:lnTo>
                  <a:pt x="466" y="2"/>
                </a:lnTo>
                <a:lnTo>
                  <a:pt x="477" y="1"/>
                </a:lnTo>
                <a:lnTo>
                  <a:pt x="489" y="1"/>
                </a:lnTo>
                <a:lnTo>
                  <a:pt x="499" y="0"/>
                </a:lnTo>
                <a:lnTo>
                  <a:pt x="511" y="0"/>
                </a:lnTo>
                <a:lnTo>
                  <a:pt x="524" y="0"/>
                </a:lnTo>
                <a:lnTo>
                  <a:pt x="535" y="0"/>
                </a:lnTo>
                <a:lnTo>
                  <a:pt x="546" y="0"/>
                </a:lnTo>
                <a:lnTo>
                  <a:pt x="559" y="0"/>
                </a:lnTo>
                <a:lnTo>
                  <a:pt x="572" y="0"/>
                </a:lnTo>
                <a:lnTo>
                  <a:pt x="584" y="0"/>
                </a:lnTo>
                <a:lnTo>
                  <a:pt x="595" y="0"/>
                </a:lnTo>
                <a:lnTo>
                  <a:pt x="611" y="1"/>
                </a:lnTo>
                <a:lnTo>
                  <a:pt x="623" y="2"/>
                </a:lnTo>
                <a:lnTo>
                  <a:pt x="636" y="3"/>
                </a:lnTo>
                <a:lnTo>
                  <a:pt x="647" y="3"/>
                </a:lnTo>
                <a:lnTo>
                  <a:pt x="660" y="5"/>
                </a:lnTo>
                <a:lnTo>
                  <a:pt x="673" y="7"/>
                </a:lnTo>
                <a:lnTo>
                  <a:pt x="686" y="7"/>
                </a:lnTo>
                <a:lnTo>
                  <a:pt x="696" y="9"/>
                </a:lnTo>
                <a:lnTo>
                  <a:pt x="706" y="10"/>
                </a:lnTo>
                <a:lnTo>
                  <a:pt x="715" y="11"/>
                </a:lnTo>
                <a:lnTo>
                  <a:pt x="728" y="12"/>
                </a:lnTo>
                <a:lnTo>
                  <a:pt x="737" y="14"/>
                </a:lnTo>
                <a:lnTo>
                  <a:pt x="747" y="16"/>
                </a:lnTo>
                <a:lnTo>
                  <a:pt x="757" y="18"/>
                </a:lnTo>
                <a:lnTo>
                  <a:pt x="764" y="19"/>
                </a:lnTo>
                <a:lnTo>
                  <a:pt x="773" y="22"/>
                </a:lnTo>
                <a:lnTo>
                  <a:pt x="780" y="23"/>
                </a:lnTo>
                <a:lnTo>
                  <a:pt x="789" y="25"/>
                </a:lnTo>
                <a:lnTo>
                  <a:pt x="796" y="27"/>
                </a:lnTo>
                <a:lnTo>
                  <a:pt x="801" y="29"/>
                </a:lnTo>
                <a:lnTo>
                  <a:pt x="808" y="31"/>
                </a:lnTo>
                <a:lnTo>
                  <a:pt x="815" y="32"/>
                </a:lnTo>
                <a:lnTo>
                  <a:pt x="820" y="35"/>
                </a:lnTo>
                <a:lnTo>
                  <a:pt x="824" y="36"/>
                </a:lnTo>
                <a:lnTo>
                  <a:pt x="828" y="40"/>
                </a:lnTo>
                <a:lnTo>
                  <a:pt x="832" y="41"/>
                </a:lnTo>
                <a:lnTo>
                  <a:pt x="835" y="44"/>
                </a:lnTo>
                <a:lnTo>
                  <a:pt x="836" y="46"/>
                </a:lnTo>
                <a:lnTo>
                  <a:pt x="839" y="48"/>
                </a:lnTo>
                <a:lnTo>
                  <a:pt x="840" y="50"/>
                </a:lnTo>
                <a:lnTo>
                  <a:pt x="840" y="52"/>
                </a:lnTo>
                <a:lnTo>
                  <a:pt x="839" y="55"/>
                </a:lnTo>
                <a:lnTo>
                  <a:pt x="841" y="57"/>
                </a:lnTo>
                <a:lnTo>
                  <a:pt x="839" y="58"/>
                </a:lnTo>
                <a:lnTo>
                  <a:pt x="838" y="59"/>
                </a:lnTo>
                <a:lnTo>
                  <a:pt x="837" y="60"/>
                </a:lnTo>
                <a:lnTo>
                  <a:pt x="835" y="61"/>
                </a:lnTo>
              </a:path>
            </a:pathLst>
          </a:custGeom>
          <a:gradFill rotWithShape="0">
            <a:gsLst>
              <a:gs pos="0">
                <a:srgbClr val="999999"/>
              </a:gs>
              <a:gs pos="50000">
                <a:srgbClr val="FFFFFF"/>
              </a:gs>
              <a:gs pos="100000">
                <a:srgbClr val="999999"/>
              </a:gs>
            </a:gsLst>
            <a:lin ang="18900000" scaled="1"/>
          </a:gra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12" name="Rectangle 1233"/>
          <p:cNvSpPr>
            <a:spLocks noChangeArrowheads="1"/>
          </p:cNvSpPr>
          <p:nvPr/>
        </p:nvSpPr>
        <p:spPr bwMode="auto">
          <a:xfrm>
            <a:off x="3614381" y="3741133"/>
            <a:ext cx="866763" cy="29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>
              <a:lnSpc>
                <a:spcPct val="95000"/>
              </a:lnSpc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Internet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69738" y="4766955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및 송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수신여부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9431" y="5428623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 정보 및 결과값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3737" y="1235182"/>
            <a:ext cx="248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 Talent Portal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꺾인 연결선 29"/>
          <p:cNvCxnSpPr>
            <a:stCxn id="58" idx="3"/>
            <a:endCxn id="114" idx="1"/>
          </p:cNvCxnSpPr>
          <p:nvPr/>
        </p:nvCxnSpPr>
        <p:spPr bwMode="auto">
          <a:xfrm flipV="1">
            <a:off x="3152800" y="1603252"/>
            <a:ext cx="3153710" cy="137492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꺾인 연결선 33"/>
          <p:cNvCxnSpPr>
            <a:stCxn id="60" idx="3"/>
            <a:endCxn id="115" idx="1"/>
          </p:cNvCxnSpPr>
          <p:nvPr/>
        </p:nvCxnSpPr>
        <p:spPr bwMode="auto">
          <a:xfrm>
            <a:off x="3152800" y="2236936"/>
            <a:ext cx="3140565" cy="51425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03" name="Freeform 1232"/>
          <p:cNvSpPr>
            <a:spLocks/>
          </p:cNvSpPr>
          <p:nvPr/>
        </p:nvSpPr>
        <p:spPr bwMode="auto">
          <a:xfrm>
            <a:off x="3607900" y="1412776"/>
            <a:ext cx="1021933" cy="1372795"/>
          </a:xfrm>
          <a:custGeom>
            <a:avLst/>
            <a:gdLst>
              <a:gd name="T0" fmla="*/ 504 w 1070"/>
              <a:gd name="T1" fmla="*/ 83 h 255"/>
              <a:gd name="T2" fmla="*/ 545 w 1070"/>
              <a:gd name="T3" fmla="*/ 98 h 255"/>
              <a:gd name="T4" fmla="*/ 574 w 1070"/>
              <a:gd name="T5" fmla="*/ 119 h 255"/>
              <a:gd name="T6" fmla="*/ 583 w 1070"/>
              <a:gd name="T7" fmla="*/ 141 h 255"/>
              <a:gd name="T8" fmla="*/ 574 w 1070"/>
              <a:gd name="T9" fmla="*/ 155 h 255"/>
              <a:gd name="T10" fmla="*/ 555 w 1070"/>
              <a:gd name="T11" fmla="*/ 169 h 255"/>
              <a:gd name="T12" fmla="*/ 524 w 1070"/>
              <a:gd name="T13" fmla="*/ 177 h 255"/>
              <a:gd name="T14" fmla="*/ 490 w 1070"/>
              <a:gd name="T15" fmla="*/ 181 h 255"/>
              <a:gd name="T16" fmla="*/ 487 w 1070"/>
              <a:gd name="T17" fmla="*/ 187 h 255"/>
              <a:gd name="T18" fmla="*/ 486 w 1070"/>
              <a:gd name="T19" fmla="*/ 195 h 255"/>
              <a:gd name="T20" fmla="*/ 475 w 1070"/>
              <a:gd name="T21" fmla="*/ 212 h 255"/>
              <a:gd name="T22" fmla="*/ 446 w 1070"/>
              <a:gd name="T23" fmla="*/ 229 h 255"/>
              <a:gd name="T24" fmla="*/ 461 w 1070"/>
              <a:gd name="T25" fmla="*/ 246 h 255"/>
              <a:gd name="T26" fmla="*/ 467 w 1070"/>
              <a:gd name="T27" fmla="*/ 266 h 255"/>
              <a:gd name="T28" fmla="*/ 455 w 1070"/>
              <a:gd name="T29" fmla="*/ 285 h 255"/>
              <a:gd name="T30" fmla="*/ 423 w 1070"/>
              <a:gd name="T31" fmla="*/ 299 h 255"/>
              <a:gd name="T32" fmla="*/ 378 w 1070"/>
              <a:gd name="T33" fmla="*/ 307 h 255"/>
              <a:gd name="T34" fmla="*/ 325 w 1070"/>
              <a:gd name="T35" fmla="*/ 306 h 255"/>
              <a:gd name="T36" fmla="*/ 308 w 1070"/>
              <a:gd name="T37" fmla="*/ 305 h 255"/>
              <a:gd name="T38" fmla="*/ 296 w 1070"/>
              <a:gd name="T39" fmla="*/ 302 h 255"/>
              <a:gd name="T40" fmla="*/ 276 w 1070"/>
              <a:gd name="T41" fmla="*/ 306 h 255"/>
              <a:gd name="T42" fmla="*/ 251 w 1070"/>
              <a:gd name="T43" fmla="*/ 310 h 255"/>
              <a:gd name="T44" fmla="*/ 224 w 1070"/>
              <a:gd name="T45" fmla="*/ 310 h 255"/>
              <a:gd name="T46" fmla="*/ 195 w 1070"/>
              <a:gd name="T47" fmla="*/ 308 h 255"/>
              <a:gd name="T48" fmla="*/ 146 w 1070"/>
              <a:gd name="T49" fmla="*/ 299 h 255"/>
              <a:gd name="T50" fmla="*/ 104 w 1070"/>
              <a:gd name="T51" fmla="*/ 283 h 255"/>
              <a:gd name="T52" fmla="*/ 75 w 1070"/>
              <a:gd name="T53" fmla="*/ 264 h 255"/>
              <a:gd name="T54" fmla="*/ 66 w 1070"/>
              <a:gd name="T55" fmla="*/ 242 h 255"/>
              <a:gd name="T56" fmla="*/ 71 w 1070"/>
              <a:gd name="T57" fmla="*/ 230 h 255"/>
              <a:gd name="T58" fmla="*/ 82 w 1070"/>
              <a:gd name="T59" fmla="*/ 219 h 255"/>
              <a:gd name="T60" fmla="*/ 53 w 1070"/>
              <a:gd name="T61" fmla="*/ 210 h 255"/>
              <a:gd name="T62" fmla="*/ 26 w 1070"/>
              <a:gd name="T63" fmla="*/ 199 h 255"/>
              <a:gd name="T64" fmla="*/ 6 w 1070"/>
              <a:gd name="T65" fmla="*/ 185 h 255"/>
              <a:gd name="T66" fmla="*/ 0 w 1070"/>
              <a:gd name="T67" fmla="*/ 169 h 255"/>
              <a:gd name="T68" fmla="*/ 9 w 1070"/>
              <a:gd name="T69" fmla="*/ 155 h 255"/>
              <a:gd name="T70" fmla="*/ 26 w 1070"/>
              <a:gd name="T71" fmla="*/ 146 h 255"/>
              <a:gd name="T72" fmla="*/ 51 w 1070"/>
              <a:gd name="T73" fmla="*/ 139 h 255"/>
              <a:gd name="T74" fmla="*/ 85 w 1070"/>
              <a:gd name="T75" fmla="*/ 137 h 255"/>
              <a:gd name="T76" fmla="*/ 73 w 1070"/>
              <a:gd name="T77" fmla="*/ 130 h 255"/>
              <a:gd name="T78" fmla="*/ 60 w 1070"/>
              <a:gd name="T79" fmla="*/ 117 h 255"/>
              <a:gd name="T80" fmla="*/ 53 w 1070"/>
              <a:gd name="T81" fmla="*/ 106 h 255"/>
              <a:gd name="T82" fmla="*/ 51 w 1070"/>
              <a:gd name="T83" fmla="*/ 95 h 255"/>
              <a:gd name="T84" fmla="*/ 63 w 1070"/>
              <a:gd name="T85" fmla="*/ 77 h 255"/>
              <a:gd name="T86" fmla="*/ 91 w 1070"/>
              <a:gd name="T87" fmla="*/ 65 h 255"/>
              <a:gd name="T88" fmla="*/ 132 w 1070"/>
              <a:gd name="T89" fmla="*/ 56 h 255"/>
              <a:gd name="T90" fmla="*/ 181 w 1070"/>
              <a:gd name="T91" fmla="*/ 55 h 255"/>
              <a:gd name="T92" fmla="*/ 185 w 1070"/>
              <a:gd name="T93" fmla="*/ 48 h 255"/>
              <a:gd name="T94" fmla="*/ 185 w 1070"/>
              <a:gd name="T95" fmla="*/ 40 h 255"/>
              <a:gd name="T96" fmla="*/ 196 w 1070"/>
              <a:gd name="T97" fmla="*/ 22 h 255"/>
              <a:gd name="T98" fmla="*/ 228 w 1070"/>
              <a:gd name="T99" fmla="*/ 9 h 255"/>
              <a:gd name="T100" fmla="*/ 272 w 1070"/>
              <a:gd name="T101" fmla="*/ 0 h 255"/>
              <a:gd name="T102" fmla="*/ 325 w 1070"/>
              <a:gd name="T103" fmla="*/ 0 h 255"/>
              <a:gd name="T104" fmla="*/ 380 w 1070"/>
              <a:gd name="T105" fmla="*/ 11 h 255"/>
              <a:gd name="T106" fmla="*/ 422 w 1070"/>
              <a:gd name="T107" fmla="*/ 27 h 255"/>
              <a:gd name="T108" fmla="*/ 450 w 1070"/>
              <a:gd name="T109" fmla="*/ 44 h 255"/>
              <a:gd name="T110" fmla="*/ 458 w 1070"/>
              <a:gd name="T111" fmla="*/ 67 h 255"/>
              <a:gd name="T112" fmla="*/ 457 w 1070"/>
              <a:gd name="T113" fmla="*/ 73 h 25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070" h="255">
                <a:moveTo>
                  <a:pt x="835" y="61"/>
                </a:moveTo>
                <a:lnTo>
                  <a:pt x="850" y="61"/>
                </a:lnTo>
                <a:lnTo>
                  <a:pt x="864" y="62"/>
                </a:lnTo>
                <a:lnTo>
                  <a:pt x="875" y="63"/>
                </a:lnTo>
                <a:lnTo>
                  <a:pt x="887" y="64"/>
                </a:lnTo>
                <a:lnTo>
                  <a:pt x="900" y="65"/>
                </a:lnTo>
                <a:lnTo>
                  <a:pt x="910" y="67"/>
                </a:lnTo>
                <a:lnTo>
                  <a:pt x="923" y="68"/>
                </a:lnTo>
                <a:lnTo>
                  <a:pt x="932" y="69"/>
                </a:lnTo>
                <a:lnTo>
                  <a:pt x="943" y="71"/>
                </a:lnTo>
                <a:lnTo>
                  <a:pt x="953" y="72"/>
                </a:lnTo>
                <a:lnTo>
                  <a:pt x="964" y="73"/>
                </a:lnTo>
                <a:lnTo>
                  <a:pt x="973" y="75"/>
                </a:lnTo>
                <a:lnTo>
                  <a:pt x="984" y="77"/>
                </a:lnTo>
                <a:lnTo>
                  <a:pt x="991" y="79"/>
                </a:lnTo>
                <a:lnTo>
                  <a:pt x="998" y="80"/>
                </a:lnTo>
                <a:lnTo>
                  <a:pt x="1008" y="82"/>
                </a:lnTo>
                <a:lnTo>
                  <a:pt x="1014" y="85"/>
                </a:lnTo>
                <a:lnTo>
                  <a:pt x="1022" y="86"/>
                </a:lnTo>
                <a:lnTo>
                  <a:pt x="1028" y="88"/>
                </a:lnTo>
                <a:lnTo>
                  <a:pt x="1035" y="90"/>
                </a:lnTo>
                <a:lnTo>
                  <a:pt x="1042" y="92"/>
                </a:lnTo>
                <a:lnTo>
                  <a:pt x="1045" y="94"/>
                </a:lnTo>
                <a:lnTo>
                  <a:pt x="1051" y="97"/>
                </a:lnTo>
                <a:lnTo>
                  <a:pt x="1055" y="99"/>
                </a:lnTo>
                <a:lnTo>
                  <a:pt x="1062" y="101"/>
                </a:lnTo>
                <a:lnTo>
                  <a:pt x="1062" y="103"/>
                </a:lnTo>
                <a:lnTo>
                  <a:pt x="1066" y="106"/>
                </a:lnTo>
                <a:lnTo>
                  <a:pt x="1068" y="107"/>
                </a:lnTo>
                <a:lnTo>
                  <a:pt x="1069" y="110"/>
                </a:lnTo>
                <a:lnTo>
                  <a:pt x="1066" y="112"/>
                </a:lnTo>
                <a:lnTo>
                  <a:pt x="1068" y="115"/>
                </a:lnTo>
                <a:lnTo>
                  <a:pt x="1066" y="116"/>
                </a:lnTo>
                <a:lnTo>
                  <a:pt x="1068" y="119"/>
                </a:lnTo>
                <a:lnTo>
                  <a:pt x="1063" y="120"/>
                </a:lnTo>
                <a:lnTo>
                  <a:pt x="1062" y="122"/>
                </a:lnTo>
                <a:lnTo>
                  <a:pt x="1062" y="123"/>
                </a:lnTo>
                <a:lnTo>
                  <a:pt x="1058" y="125"/>
                </a:lnTo>
                <a:lnTo>
                  <a:pt x="1055" y="125"/>
                </a:lnTo>
                <a:lnTo>
                  <a:pt x="1051" y="127"/>
                </a:lnTo>
                <a:lnTo>
                  <a:pt x="1049" y="129"/>
                </a:lnTo>
                <a:lnTo>
                  <a:pt x="1045" y="130"/>
                </a:lnTo>
                <a:lnTo>
                  <a:pt x="1040" y="131"/>
                </a:lnTo>
                <a:lnTo>
                  <a:pt x="1035" y="133"/>
                </a:lnTo>
                <a:lnTo>
                  <a:pt x="1033" y="134"/>
                </a:lnTo>
                <a:lnTo>
                  <a:pt x="1027" y="135"/>
                </a:lnTo>
                <a:lnTo>
                  <a:pt x="1022" y="136"/>
                </a:lnTo>
                <a:lnTo>
                  <a:pt x="1016" y="138"/>
                </a:lnTo>
                <a:lnTo>
                  <a:pt x="1008" y="139"/>
                </a:lnTo>
                <a:lnTo>
                  <a:pt x="1002" y="139"/>
                </a:lnTo>
                <a:lnTo>
                  <a:pt x="998" y="141"/>
                </a:lnTo>
                <a:lnTo>
                  <a:pt x="991" y="142"/>
                </a:lnTo>
                <a:lnTo>
                  <a:pt x="985" y="142"/>
                </a:lnTo>
                <a:lnTo>
                  <a:pt x="977" y="143"/>
                </a:lnTo>
                <a:lnTo>
                  <a:pt x="969" y="144"/>
                </a:lnTo>
                <a:lnTo>
                  <a:pt x="960" y="145"/>
                </a:lnTo>
                <a:lnTo>
                  <a:pt x="955" y="146"/>
                </a:lnTo>
                <a:lnTo>
                  <a:pt x="947" y="146"/>
                </a:lnTo>
                <a:lnTo>
                  <a:pt x="938" y="146"/>
                </a:lnTo>
                <a:lnTo>
                  <a:pt x="929" y="147"/>
                </a:lnTo>
                <a:lnTo>
                  <a:pt x="922" y="147"/>
                </a:lnTo>
                <a:lnTo>
                  <a:pt x="912" y="147"/>
                </a:lnTo>
                <a:lnTo>
                  <a:pt x="904" y="148"/>
                </a:lnTo>
                <a:lnTo>
                  <a:pt x="898" y="148"/>
                </a:lnTo>
                <a:lnTo>
                  <a:pt x="889" y="149"/>
                </a:lnTo>
                <a:lnTo>
                  <a:pt x="887" y="149"/>
                </a:lnTo>
                <a:lnTo>
                  <a:pt x="890" y="149"/>
                </a:lnTo>
                <a:lnTo>
                  <a:pt x="890" y="150"/>
                </a:lnTo>
                <a:lnTo>
                  <a:pt x="888" y="151"/>
                </a:lnTo>
                <a:lnTo>
                  <a:pt x="891" y="152"/>
                </a:lnTo>
                <a:lnTo>
                  <a:pt x="890" y="152"/>
                </a:lnTo>
                <a:lnTo>
                  <a:pt x="892" y="153"/>
                </a:lnTo>
                <a:lnTo>
                  <a:pt x="891" y="153"/>
                </a:lnTo>
                <a:lnTo>
                  <a:pt x="891" y="154"/>
                </a:lnTo>
                <a:lnTo>
                  <a:pt x="893" y="156"/>
                </a:lnTo>
                <a:lnTo>
                  <a:pt x="892" y="156"/>
                </a:lnTo>
                <a:lnTo>
                  <a:pt x="890" y="158"/>
                </a:lnTo>
                <a:lnTo>
                  <a:pt x="891" y="159"/>
                </a:lnTo>
                <a:lnTo>
                  <a:pt x="890" y="161"/>
                </a:lnTo>
                <a:lnTo>
                  <a:pt x="887" y="163"/>
                </a:lnTo>
                <a:lnTo>
                  <a:pt x="882" y="166"/>
                </a:lnTo>
                <a:lnTo>
                  <a:pt x="880" y="168"/>
                </a:lnTo>
                <a:lnTo>
                  <a:pt x="876" y="170"/>
                </a:lnTo>
                <a:lnTo>
                  <a:pt x="872" y="171"/>
                </a:lnTo>
                <a:lnTo>
                  <a:pt x="870" y="173"/>
                </a:lnTo>
                <a:lnTo>
                  <a:pt x="864" y="175"/>
                </a:lnTo>
                <a:lnTo>
                  <a:pt x="859" y="177"/>
                </a:lnTo>
                <a:lnTo>
                  <a:pt x="853" y="179"/>
                </a:lnTo>
                <a:lnTo>
                  <a:pt x="845" y="181"/>
                </a:lnTo>
                <a:lnTo>
                  <a:pt x="839" y="183"/>
                </a:lnTo>
                <a:lnTo>
                  <a:pt x="832" y="184"/>
                </a:lnTo>
                <a:lnTo>
                  <a:pt x="824" y="185"/>
                </a:lnTo>
                <a:lnTo>
                  <a:pt x="818" y="187"/>
                </a:lnTo>
                <a:lnTo>
                  <a:pt x="806" y="188"/>
                </a:lnTo>
                <a:lnTo>
                  <a:pt x="815" y="190"/>
                </a:lnTo>
                <a:lnTo>
                  <a:pt x="819" y="192"/>
                </a:lnTo>
                <a:lnTo>
                  <a:pt x="826" y="193"/>
                </a:lnTo>
                <a:lnTo>
                  <a:pt x="830" y="195"/>
                </a:lnTo>
                <a:lnTo>
                  <a:pt x="835" y="198"/>
                </a:lnTo>
                <a:lnTo>
                  <a:pt x="838" y="199"/>
                </a:lnTo>
                <a:lnTo>
                  <a:pt x="845" y="201"/>
                </a:lnTo>
                <a:lnTo>
                  <a:pt x="847" y="203"/>
                </a:lnTo>
                <a:lnTo>
                  <a:pt x="850" y="206"/>
                </a:lnTo>
                <a:lnTo>
                  <a:pt x="852" y="207"/>
                </a:lnTo>
                <a:lnTo>
                  <a:pt x="854" y="210"/>
                </a:lnTo>
                <a:lnTo>
                  <a:pt x="855" y="211"/>
                </a:lnTo>
                <a:lnTo>
                  <a:pt x="855" y="213"/>
                </a:lnTo>
                <a:lnTo>
                  <a:pt x="856" y="215"/>
                </a:lnTo>
                <a:lnTo>
                  <a:pt x="855" y="217"/>
                </a:lnTo>
                <a:lnTo>
                  <a:pt x="856" y="219"/>
                </a:lnTo>
                <a:lnTo>
                  <a:pt x="854" y="222"/>
                </a:lnTo>
                <a:lnTo>
                  <a:pt x="853" y="223"/>
                </a:lnTo>
                <a:lnTo>
                  <a:pt x="848" y="226"/>
                </a:lnTo>
                <a:lnTo>
                  <a:pt x="843" y="228"/>
                </a:lnTo>
                <a:lnTo>
                  <a:pt x="842" y="230"/>
                </a:lnTo>
                <a:lnTo>
                  <a:pt x="836" y="231"/>
                </a:lnTo>
                <a:lnTo>
                  <a:pt x="833" y="233"/>
                </a:lnTo>
                <a:lnTo>
                  <a:pt x="828" y="234"/>
                </a:lnTo>
                <a:lnTo>
                  <a:pt x="819" y="236"/>
                </a:lnTo>
                <a:lnTo>
                  <a:pt x="815" y="238"/>
                </a:lnTo>
                <a:lnTo>
                  <a:pt x="805" y="239"/>
                </a:lnTo>
                <a:lnTo>
                  <a:pt x="799" y="241"/>
                </a:lnTo>
                <a:lnTo>
                  <a:pt x="792" y="242"/>
                </a:lnTo>
                <a:lnTo>
                  <a:pt x="784" y="243"/>
                </a:lnTo>
                <a:lnTo>
                  <a:pt x="775" y="244"/>
                </a:lnTo>
                <a:lnTo>
                  <a:pt x="766" y="246"/>
                </a:lnTo>
                <a:lnTo>
                  <a:pt x="758" y="247"/>
                </a:lnTo>
                <a:lnTo>
                  <a:pt x="746" y="248"/>
                </a:lnTo>
                <a:lnTo>
                  <a:pt x="738" y="248"/>
                </a:lnTo>
                <a:lnTo>
                  <a:pt x="727" y="249"/>
                </a:lnTo>
                <a:lnTo>
                  <a:pt x="716" y="249"/>
                </a:lnTo>
                <a:lnTo>
                  <a:pt x="704" y="250"/>
                </a:lnTo>
                <a:lnTo>
                  <a:pt x="693" y="251"/>
                </a:lnTo>
                <a:lnTo>
                  <a:pt x="682" y="251"/>
                </a:lnTo>
                <a:lnTo>
                  <a:pt x="673" y="251"/>
                </a:lnTo>
                <a:lnTo>
                  <a:pt x="658" y="251"/>
                </a:lnTo>
                <a:lnTo>
                  <a:pt x="646" y="251"/>
                </a:lnTo>
                <a:lnTo>
                  <a:pt x="637" y="251"/>
                </a:lnTo>
                <a:lnTo>
                  <a:pt x="623" y="251"/>
                </a:lnTo>
                <a:lnTo>
                  <a:pt x="610" y="250"/>
                </a:lnTo>
                <a:lnTo>
                  <a:pt x="596" y="250"/>
                </a:lnTo>
                <a:lnTo>
                  <a:pt x="582" y="249"/>
                </a:lnTo>
                <a:lnTo>
                  <a:pt x="579" y="249"/>
                </a:lnTo>
                <a:lnTo>
                  <a:pt x="576" y="249"/>
                </a:lnTo>
                <a:lnTo>
                  <a:pt x="573" y="249"/>
                </a:lnTo>
                <a:lnTo>
                  <a:pt x="569" y="249"/>
                </a:lnTo>
                <a:lnTo>
                  <a:pt x="567" y="249"/>
                </a:lnTo>
                <a:lnTo>
                  <a:pt x="564" y="249"/>
                </a:lnTo>
                <a:lnTo>
                  <a:pt x="563" y="248"/>
                </a:lnTo>
                <a:lnTo>
                  <a:pt x="560" y="248"/>
                </a:lnTo>
                <a:lnTo>
                  <a:pt x="557" y="248"/>
                </a:lnTo>
                <a:lnTo>
                  <a:pt x="554" y="248"/>
                </a:lnTo>
                <a:lnTo>
                  <a:pt x="551" y="247"/>
                </a:lnTo>
                <a:lnTo>
                  <a:pt x="548" y="248"/>
                </a:lnTo>
                <a:lnTo>
                  <a:pt x="543" y="247"/>
                </a:lnTo>
                <a:lnTo>
                  <a:pt x="541" y="246"/>
                </a:lnTo>
                <a:lnTo>
                  <a:pt x="537" y="247"/>
                </a:lnTo>
                <a:lnTo>
                  <a:pt x="531" y="248"/>
                </a:lnTo>
                <a:lnTo>
                  <a:pt x="527" y="248"/>
                </a:lnTo>
                <a:lnTo>
                  <a:pt x="525" y="249"/>
                </a:lnTo>
                <a:lnTo>
                  <a:pt x="517" y="250"/>
                </a:lnTo>
                <a:lnTo>
                  <a:pt x="511" y="249"/>
                </a:lnTo>
                <a:lnTo>
                  <a:pt x="506" y="250"/>
                </a:lnTo>
                <a:lnTo>
                  <a:pt x="501" y="251"/>
                </a:lnTo>
                <a:lnTo>
                  <a:pt x="494" y="251"/>
                </a:lnTo>
                <a:lnTo>
                  <a:pt x="491" y="251"/>
                </a:lnTo>
                <a:lnTo>
                  <a:pt x="482" y="251"/>
                </a:lnTo>
                <a:lnTo>
                  <a:pt x="479" y="251"/>
                </a:lnTo>
                <a:lnTo>
                  <a:pt x="473" y="252"/>
                </a:lnTo>
                <a:lnTo>
                  <a:pt x="469" y="252"/>
                </a:lnTo>
                <a:lnTo>
                  <a:pt x="460" y="253"/>
                </a:lnTo>
                <a:lnTo>
                  <a:pt x="454" y="253"/>
                </a:lnTo>
                <a:lnTo>
                  <a:pt x="449" y="253"/>
                </a:lnTo>
                <a:lnTo>
                  <a:pt x="441" y="253"/>
                </a:lnTo>
                <a:lnTo>
                  <a:pt x="435" y="253"/>
                </a:lnTo>
                <a:lnTo>
                  <a:pt x="430" y="254"/>
                </a:lnTo>
                <a:lnTo>
                  <a:pt x="423" y="253"/>
                </a:lnTo>
                <a:lnTo>
                  <a:pt x="419" y="253"/>
                </a:lnTo>
                <a:lnTo>
                  <a:pt x="411" y="253"/>
                </a:lnTo>
                <a:lnTo>
                  <a:pt x="404" y="253"/>
                </a:lnTo>
                <a:lnTo>
                  <a:pt x="398" y="253"/>
                </a:lnTo>
                <a:lnTo>
                  <a:pt x="393" y="253"/>
                </a:lnTo>
                <a:lnTo>
                  <a:pt x="385" y="252"/>
                </a:lnTo>
                <a:lnTo>
                  <a:pt x="379" y="253"/>
                </a:lnTo>
                <a:lnTo>
                  <a:pt x="371" y="253"/>
                </a:lnTo>
                <a:lnTo>
                  <a:pt x="367" y="252"/>
                </a:lnTo>
                <a:lnTo>
                  <a:pt x="358" y="252"/>
                </a:lnTo>
                <a:lnTo>
                  <a:pt x="350" y="251"/>
                </a:lnTo>
                <a:lnTo>
                  <a:pt x="337" y="251"/>
                </a:lnTo>
                <a:lnTo>
                  <a:pt x="325" y="250"/>
                </a:lnTo>
                <a:lnTo>
                  <a:pt x="315" y="248"/>
                </a:lnTo>
                <a:lnTo>
                  <a:pt x="302" y="248"/>
                </a:lnTo>
                <a:lnTo>
                  <a:pt x="290" y="247"/>
                </a:lnTo>
                <a:lnTo>
                  <a:pt x="276" y="246"/>
                </a:lnTo>
                <a:lnTo>
                  <a:pt x="267" y="244"/>
                </a:lnTo>
                <a:lnTo>
                  <a:pt x="255" y="243"/>
                </a:lnTo>
                <a:lnTo>
                  <a:pt x="245" y="241"/>
                </a:lnTo>
                <a:lnTo>
                  <a:pt x="235" y="240"/>
                </a:lnTo>
                <a:lnTo>
                  <a:pt x="223" y="239"/>
                </a:lnTo>
                <a:lnTo>
                  <a:pt x="213" y="237"/>
                </a:lnTo>
                <a:lnTo>
                  <a:pt x="204" y="235"/>
                </a:lnTo>
                <a:lnTo>
                  <a:pt x="197" y="233"/>
                </a:lnTo>
                <a:lnTo>
                  <a:pt x="190" y="231"/>
                </a:lnTo>
                <a:lnTo>
                  <a:pt x="181" y="230"/>
                </a:lnTo>
                <a:lnTo>
                  <a:pt x="173" y="228"/>
                </a:lnTo>
                <a:lnTo>
                  <a:pt x="165" y="227"/>
                </a:lnTo>
                <a:lnTo>
                  <a:pt x="158" y="223"/>
                </a:lnTo>
                <a:lnTo>
                  <a:pt x="151" y="222"/>
                </a:lnTo>
                <a:lnTo>
                  <a:pt x="146" y="220"/>
                </a:lnTo>
                <a:lnTo>
                  <a:pt x="141" y="218"/>
                </a:lnTo>
                <a:lnTo>
                  <a:pt x="138" y="216"/>
                </a:lnTo>
                <a:lnTo>
                  <a:pt x="132" y="213"/>
                </a:lnTo>
                <a:lnTo>
                  <a:pt x="129" y="211"/>
                </a:lnTo>
                <a:lnTo>
                  <a:pt x="125" y="209"/>
                </a:lnTo>
                <a:lnTo>
                  <a:pt x="125" y="207"/>
                </a:lnTo>
                <a:lnTo>
                  <a:pt x="122" y="204"/>
                </a:lnTo>
                <a:lnTo>
                  <a:pt x="122" y="202"/>
                </a:lnTo>
                <a:lnTo>
                  <a:pt x="119" y="200"/>
                </a:lnTo>
                <a:lnTo>
                  <a:pt x="121" y="198"/>
                </a:lnTo>
                <a:lnTo>
                  <a:pt x="121" y="196"/>
                </a:lnTo>
                <a:lnTo>
                  <a:pt x="121" y="194"/>
                </a:lnTo>
                <a:lnTo>
                  <a:pt x="122" y="193"/>
                </a:lnTo>
                <a:lnTo>
                  <a:pt x="123" y="192"/>
                </a:lnTo>
                <a:lnTo>
                  <a:pt x="126" y="191"/>
                </a:lnTo>
                <a:lnTo>
                  <a:pt x="125" y="189"/>
                </a:lnTo>
                <a:lnTo>
                  <a:pt x="128" y="188"/>
                </a:lnTo>
                <a:lnTo>
                  <a:pt x="131" y="188"/>
                </a:lnTo>
                <a:lnTo>
                  <a:pt x="133" y="186"/>
                </a:lnTo>
                <a:lnTo>
                  <a:pt x="136" y="185"/>
                </a:lnTo>
                <a:lnTo>
                  <a:pt x="139" y="184"/>
                </a:lnTo>
                <a:lnTo>
                  <a:pt x="140" y="183"/>
                </a:lnTo>
                <a:lnTo>
                  <a:pt x="142" y="182"/>
                </a:lnTo>
                <a:lnTo>
                  <a:pt x="146" y="181"/>
                </a:lnTo>
                <a:lnTo>
                  <a:pt x="149" y="180"/>
                </a:lnTo>
                <a:lnTo>
                  <a:pt x="150" y="179"/>
                </a:lnTo>
                <a:lnTo>
                  <a:pt x="155" y="179"/>
                </a:lnTo>
                <a:lnTo>
                  <a:pt x="147" y="179"/>
                </a:lnTo>
                <a:lnTo>
                  <a:pt x="140" y="177"/>
                </a:lnTo>
                <a:lnTo>
                  <a:pt x="130" y="176"/>
                </a:lnTo>
                <a:lnTo>
                  <a:pt x="121" y="176"/>
                </a:lnTo>
                <a:lnTo>
                  <a:pt x="114" y="174"/>
                </a:lnTo>
                <a:lnTo>
                  <a:pt x="105" y="173"/>
                </a:lnTo>
                <a:lnTo>
                  <a:pt x="98" y="172"/>
                </a:lnTo>
                <a:lnTo>
                  <a:pt x="90" y="171"/>
                </a:lnTo>
                <a:lnTo>
                  <a:pt x="82" y="170"/>
                </a:lnTo>
                <a:lnTo>
                  <a:pt x="76" y="170"/>
                </a:lnTo>
                <a:lnTo>
                  <a:pt x="69" y="168"/>
                </a:lnTo>
                <a:lnTo>
                  <a:pt x="63" y="167"/>
                </a:lnTo>
                <a:lnTo>
                  <a:pt x="59" y="166"/>
                </a:lnTo>
                <a:lnTo>
                  <a:pt x="52" y="164"/>
                </a:lnTo>
                <a:lnTo>
                  <a:pt x="48" y="163"/>
                </a:lnTo>
                <a:lnTo>
                  <a:pt x="41" y="161"/>
                </a:lnTo>
                <a:lnTo>
                  <a:pt x="36" y="160"/>
                </a:lnTo>
                <a:lnTo>
                  <a:pt x="29" y="158"/>
                </a:lnTo>
                <a:lnTo>
                  <a:pt x="26" y="157"/>
                </a:lnTo>
                <a:lnTo>
                  <a:pt x="22" y="156"/>
                </a:lnTo>
                <a:lnTo>
                  <a:pt x="18" y="154"/>
                </a:lnTo>
                <a:lnTo>
                  <a:pt x="14" y="153"/>
                </a:lnTo>
                <a:lnTo>
                  <a:pt x="11" y="151"/>
                </a:lnTo>
                <a:lnTo>
                  <a:pt x="8" y="149"/>
                </a:lnTo>
                <a:lnTo>
                  <a:pt x="7" y="147"/>
                </a:lnTo>
                <a:lnTo>
                  <a:pt x="3" y="146"/>
                </a:lnTo>
                <a:lnTo>
                  <a:pt x="3" y="145"/>
                </a:lnTo>
                <a:lnTo>
                  <a:pt x="0" y="143"/>
                </a:lnTo>
                <a:lnTo>
                  <a:pt x="2" y="142"/>
                </a:lnTo>
                <a:lnTo>
                  <a:pt x="2" y="140"/>
                </a:lnTo>
                <a:lnTo>
                  <a:pt x="0" y="138"/>
                </a:lnTo>
                <a:lnTo>
                  <a:pt x="1" y="137"/>
                </a:lnTo>
                <a:lnTo>
                  <a:pt x="1" y="136"/>
                </a:lnTo>
                <a:lnTo>
                  <a:pt x="2" y="133"/>
                </a:lnTo>
                <a:lnTo>
                  <a:pt x="5" y="132"/>
                </a:lnTo>
                <a:lnTo>
                  <a:pt x="8" y="131"/>
                </a:lnTo>
                <a:lnTo>
                  <a:pt x="9" y="130"/>
                </a:lnTo>
                <a:lnTo>
                  <a:pt x="11" y="129"/>
                </a:lnTo>
                <a:lnTo>
                  <a:pt x="16" y="127"/>
                </a:lnTo>
                <a:lnTo>
                  <a:pt x="20" y="126"/>
                </a:lnTo>
                <a:lnTo>
                  <a:pt x="21" y="125"/>
                </a:lnTo>
                <a:lnTo>
                  <a:pt x="27" y="124"/>
                </a:lnTo>
                <a:lnTo>
                  <a:pt x="28" y="123"/>
                </a:lnTo>
                <a:lnTo>
                  <a:pt x="33" y="122"/>
                </a:lnTo>
                <a:lnTo>
                  <a:pt x="37" y="121"/>
                </a:lnTo>
                <a:lnTo>
                  <a:pt x="43" y="120"/>
                </a:lnTo>
                <a:lnTo>
                  <a:pt x="48" y="119"/>
                </a:lnTo>
                <a:lnTo>
                  <a:pt x="55" y="118"/>
                </a:lnTo>
                <a:lnTo>
                  <a:pt x="59" y="117"/>
                </a:lnTo>
                <a:lnTo>
                  <a:pt x="65" y="117"/>
                </a:lnTo>
                <a:lnTo>
                  <a:pt x="70" y="116"/>
                </a:lnTo>
                <a:lnTo>
                  <a:pt x="75" y="115"/>
                </a:lnTo>
                <a:lnTo>
                  <a:pt x="81" y="115"/>
                </a:lnTo>
                <a:lnTo>
                  <a:pt x="90" y="114"/>
                </a:lnTo>
                <a:lnTo>
                  <a:pt x="94" y="114"/>
                </a:lnTo>
                <a:lnTo>
                  <a:pt x="101" y="113"/>
                </a:lnTo>
                <a:lnTo>
                  <a:pt x="111" y="114"/>
                </a:lnTo>
                <a:lnTo>
                  <a:pt x="116" y="113"/>
                </a:lnTo>
                <a:lnTo>
                  <a:pt x="125" y="112"/>
                </a:lnTo>
                <a:lnTo>
                  <a:pt x="130" y="113"/>
                </a:lnTo>
                <a:lnTo>
                  <a:pt x="137" y="112"/>
                </a:lnTo>
                <a:lnTo>
                  <a:pt x="147" y="112"/>
                </a:lnTo>
                <a:lnTo>
                  <a:pt x="155" y="112"/>
                </a:lnTo>
                <a:lnTo>
                  <a:pt x="162" y="112"/>
                </a:lnTo>
                <a:lnTo>
                  <a:pt x="159" y="111"/>
                </a:lnTo>
                <a:lnTo>
                  <a:pt x="155" y="110"/>
                </a:lnTo>
                <a:lnTo>
                  <a:pt x="151" y="109"/>
                </a:lnTo>
                <a:lnTo>
                  <a:pt x="146" y="108"/>
                </a:lnTo>
                <a:lnTo>
                  <a:pt x="141" y="107"/>
                </a:lnTo>
                <a:lnTo>
                  <a:pt x="138" y="105"/>
                </a:lnTo>
                <a:lnTo>
                  <a:pt x="134" y="106"/>
                </a:lnTo>
                <a:lnTo>
                  <a:pt x="130" y="104"/>
                </a:lnTo>
                <a:lnTo>
                  <a:pt x="126" y="103"/>
                </a:lnTo>
                <a:lnTo>
                  <a:pt x="125" y="102"/>
                </a:lnTo>
                <a:lnTo>
                  <a:pt x="120" y="101"/>
                </a:lnTo>
                <a:lnTo>
                  <a:pt x="119" y="100"/>
                </a:lnTo>
                <a:lnTo>
                  <a:pt x="116" y="98"/>
                </a:lnTo>
                <a:lnTo>
                  <a:pt x="112" y="97"/>
                </a:lnTo>
                <a:lnTo>
                  <a:pt x="110" y="96"/>
                </a:lnTo>
                <a:lnTo>
                  <a:pt x="110" y="94"/>
                </a:lnTo>
                <a:lnTo>
                  <a:pt x="107" y="93"/>
                </a:lnTo>
                <a:lnTo>
                  <a:pt x="104" y="92"/>
                </a:lnTo>
                <a:lnTo>
                  <a:pt x="103" y="91"/>
                </a:lnTo>
                <a:lnTo>
                  <a:pt x="100" y="90"/>
                </a:lnTo>
                <a:lnTo>
                  <a:pt x="97" y="89"/>
                </a:lnTo>
                <a:lnTo>
                  <a:pt x="97" y="87"/>
                </a:lnTo>
                <a:lnTo>
                  <a:pt x="95" y="86"/>
                </a:lnTo>
                <a:lnTo>
                  <a:pt x="96" y="84"/>
                </a:lnTo>
                <a:lnTo>
                  <a:pt x="94" y="83"/>
                </a:lnTo>
                <a:lnTo>
                  <a:pt x="94" y="82"/>
                </a:lnTo>
                <a:lnTo>
                  <a:pt x="94" y="81"/>
                </a:lnTo>
                <a:lnTo>
                  <a:pt x="93" y="80"/>
                </a:lnTo>
                <a:lnTo>
                  <a:pt x="92" y="79"/>
                </a:lnTo>
                <a:lnTo>
                  <a:pt x="94" y="78"/>
                </a:lnTo>
                <a:lnTo>
                  <a:pt x="95" y="76"/>
                </a:lnTo>
                <a:lnTo>
                  <a:pt x="95" y="75"/>
                </a:lnTo>
                <a:lnTo>
                  <a:pt x="98" y="73"/>
                </a:lnTo>
                <a:lnTo>
                  <a:pt x="103" y="70"/>
                </a:lnTo>
                <a:lnTo>
                  <a:pt x="104" y="68"/>
                </a:lnTo>
                <a:lnTo>
                  <a:pt x="106" y="67"/>
                </a:lnTo>
                <a:lnTo>
                  <a:pt x="111" y="65"/>
                </a:lnTo>
                <a:lnTo>
                  <a:pt x="116" y="63"/>
                </a:lnTo>
                <a:lnTo>
                  <a:pt x="120" y="62"/>
                </a:lnTo>
                <a:lnTo>
                  <a:pt x="128" y="60"/>
                </a:lnTo>
                <a:lnTo>
                  <a:pt x="131" y="59"/>
                </a:lnTo>
                <a:lnTo>
                  <a:pt x="138" y="57"/>
                </a:lnTo>
                <a:lnTo>
                  <a:pt x="145" y="56"/>
                </a:lnTo>
                <a:lnTo>
                  <a:pt x="152" y="54"/>
                </a:lnTo>
                <a:lnTo>
                  <a:pt x="160" y="53"/>
                </a:lnTo>
                <a:lnTo>
                  <a:pt x="166" y="53"/>
                </a:lnTo>
                <a:lnTo>
                  <a:pt x="174" y="51"/>
                </a:lnTo>
                <a:lnTo>
                  <a:pt x="184" y="50"/>
                </a:lnTo>
                <a:lnTo>
                  <a:pt x="193" y="49"/>
                </a:lnTo>
                <a:lnTo>
                  <a:pt x="201" y="48"/>
                </a:lnTo>
                <a:lnTo>
                  <a:pt x="212" y="47"/>
                </a:lnTo>
                <a:lnTo>
                  <a:pt x="223" y="47"/>
                </a:lnTo>
                <a:lnTo>
                  <a:pt x="231" y="46"/>
                </a:lnTo>
                <a:lnTo>
                  <a:pt x="241" y="46"/>
                </a:lnTo>
                <a:lnTo>
                  <a:pt x="253" y="45"/>
                </a:lnTo>
                <a:lnTo>
                  <a:pt x="263" y="45"/>
                </a:lnTo>
                <a:lnTo>
                  <a:pt x="275" y="45"/>
                </a:lnTo>
                <a:lnTo>
                  <a:pt x="286" y="45"/>
                </a:lnTo>
                <a:lnTo>
                  <a:pt x="297" y="45"/>
                </a:lnTo>
                <a:lnTo>
                  <a:pt x="308" y="45"/>
                </a:lnTo>
                <a:lnTo>
                  <a:pt x="320" y="45"/>
                </a:lnTo>
                <a:lnTo>
                  <a:pt x="332" y="45"/>
                </a:lnTo>
                <a:lnTo>
                  <a:pt x="344" y="46"/>
                </a:lnTo>
                <a:lnTo>
                  <a:pt x="342" y="44"/>
                </a:lnTo>
                <a:lnTo>
                  <a:pt x="342" y="43"/>
                </a:lnTo>
                <a:lnTo>
                  <a:pt x="340" y="43"/>
                </a:lnTo>
                <a:lnTo>
                  <a:pt x="340" y="42"/>
                </a:lnTo>
                <a:lnTo>
                  <a:pt x="340" y="41"/>
                </a:lnTo>
                <a:lnTo>
                  <a:pt x="339" y="41"/>
                </a:lnTo>
                <a:lnTo>
                  <a:pt x="339" y="39"/>
                </a:lnTo>
                <a:lnTo>
                  <a:pt x="338" y="38"/>
                </a:lnTo>
                <a:lnTo>
                  <a:pt x="338" y="37"/>
                </a:lnTo>
                <a:lnTo>
                  <a:pt x="338" y="36"/>
                </a:lnTo>
                <a:lnTo>
                  <a:pt x="338" y="35"/>
                </a:lnTo>
                <a:lnTo>
                  <a:pt x="338" y="34"/>
                </a:lnTo>
                <a:lnTo>
                  <a:pt x="339" y="33"/>
                </a:lnTo>
                <a:lnTo>
                  <a:pt x="339" y="32"/>
                </a:lnTo>
                <a:lnTo>
                  <a:pt x="339" y="29"/>
                </a:lnTo>
                <a:lnTo>
                  <a:pt x="342" y="27"/>
                </a:lnTo>
                <a:lnTo>
                  <a:pt x="345" y="26"/>
                </a:lnTo>
                <a:lnTo>
                  <a:pt x="347" y="23"/>
                </a:lnTo>
                <a:lnTo>
                  <a:pt x="350" y="21"/>
                </a:lnTo>
                <a:lnTo>
                  <a:pt x="356" y="20"/>
                </a:lnTo>
                <a:lnTo>
                  <a:pt x="360" y="18"/>
                </a:lnTo>
                <a:lnTo>
                  <a:pt x="367" y="17"/>
                </a:lnTo>
                <a:lnTo>
                  <a:pt x="373" y="14"/>
                </a:lnTo>
                <a:lnTo>
                  <a:pt x="381" y="13"/>
                </a:lnTo>
                <a:lnTo>
                  <a:pt x="385" y="11"/>
                </a:lnTo>
                <a:lnTo>
                  <a:pt x="391" y="10"/>
                </a:lnTo>
                <a:lnTo>
                  <a:pt x="399" y="9"/>
                </a:lnTo>
                <a:lnTo>
                  <a:pt x="410" y="7"/>
                </a:lnTo>
                <a:lnTo>
                  <a:pt x="418" y="7"/>
                </a:lnTo>
                <a:lnTo>
                  <a:pt x="428" y="5"/>
                </a:lnTo>
                <a:lnTo>
                  <a:pt x="436" y="4"/>
                </a:lnTo>
                <a:lnTo>
                  <a:pt x="444" y="3"/>
                </a:lnTo>
                <a:lnTo>
                  <a:pt x="454" y="3"/>
                </a:lnTo>
                <a:lnTo>
                  <a:pt x="466" y="2"/>
                </a:lnTo>
                <a:lnTo>
                  <a:pt x="477" y="1"/>
                </a:lnTo>
                <a:lnTo>
                  <a:pt x="489" y="1"/>
                </a:lnTo>
                <a:lnTo>
                  <a:pt x="499" y="0"/>
                </a:lnTo>
                <a:lnTo>
                  <a:pt x="511" y="0"/>
                </a:lnTo>
                <a:lnTo>
                  <a:pt x="524" y="0"/>
                </a:lnTo>
                <a:lnTo>
                  <a:pt x="535" y="0"/>
                </a:lnTo>
                <a:lnTo>
                  <a:pt x="546" y="0"/>
                </a:lnTo>
                <a:lnTo>
                  <a:pt x="559" y="0"/>
                </a:lnTo>
                <a:lnTo>
                  <a:pt x="572" y="0"/>
                </a:lnTo>
                <a:lnTo>
                  <a:pt x="584" y="0"/>
                </a:lnTo>
                <a:lnTo>
                  <a:pt x="595" y="0"/>
                </a:lnTo>
                <a:lnTo>
                  <a:pt x="611" y="1"/>
                </a:lnTo>
                <a:lnTo>
                  <a:pt x="623" y="2"/>
                </a:lnTo>
                <a:lnTo>
                  <a:pt x="636" y="3"/>
                </a:lnTo>
                <a:lnTo>
                  <a:pt x="647" y="3"/>
                </a:lnTo>
                <a:lnTo>
                  <a:pt x="660" y="5"/>
                </a:lnTo>
                <a:lnTo>
                  <a:pt x="673" y="7"/>
                </a:lnTo>
                <a:lnTo>
                  <a:pt x="686" y="7"/>
                </a:lnTo>
                <a:lnTo>
                  <a:pt x="696" y="9"/>
                </a:lnTo>
                <a:lnTo>
                  <a:pt x="706" y="10"/>
                </a:lnTo>
                <a:lnTo>
                  <a:pt x="715" y="11"/>
                </a:lnTo>
                <a:lnTo>
                  <a:pt x="728" y="12"/>
                </a:lnTo>
                <a:lnTo>
                  <a:pt x="737" y="14"/>
                </a:lnTo>
                <a:lnTo>
                  <a:pt x="747" y="16"/>
                </a:lnTo>
                <a:lnTo>
                  <a:pt x="757" y="18"/>
                </a:lnTo>
                <a:lnTo>
                  <a:pt x="764" y="19"/>
                </a:lnTo>
                <a:lnTo>
                  <a:pt x="773" y="22"/>
                </a:lnTo>
                <a:lnTo>
                  <a:pt x="780" y="23"/>
                </a:lnTo>
                <a:lnTo>
                  <a:pt x="789" y="25"/>
                </a:lnTo>
                <a:lnTo>
                  <a:pt x="796" y="27"/>
                </a:lnTo>
                <a:lnTo>
                  <a:pt x="801" y="29"/>
                </a:lnTo>
                <a:lnTo>
                  <a:pt x="808" y="31"/>
                </a:lnTo>
                <a:lnTo>
                  <a:pt x="815" y="32"/>
                </a:lnTo>
                <a:lnTo>
                  <a:pt x="820" y="35"/>
                </a:lnTo>
                <a:lnTo>
                  <a:pt x="824" y="36"/>
                </a:lnTo>
                <a:lnTo>
                  <a:pt x="828" y="40"/>
                </a:lnTo>
                <a:lnTo>
                  <a:pt x="832" y="41"/>
                </a:lnTo>
                <a:lnTo>
                  <a:pt x="835" y="44"/>
                </a:lnTo>
                <a:lnTo>
                  <a:pt x="836" y="46"/>
                </a:lnTo>
                <a:lnTo>
                  <a:pt x="839" y="48"/>
                </a:lnTo>
                <a:lnTo>
                  <a:pt x="840" y="50"/>
                </a:lnTo>
                <a:lnTo>
                  <a:pt x="840" y="52"/>
                </a:lnTo>
                <a:lnTo>
                  <a:pt x="839" y="55"/>
                </a:lnTo>
                <a:lnTo>
                  <a:pt x="841" y="57"/>
                </a:lnTo>
                <a:lnTo>
                  <a:pt x="839" y="58"/>
                </a:lnTo>
                <a:lnTo>
                  <a:pt x="838" y="59"/>
                </a:lnTo>
                <a:lnTo>
                  <a:pt x="837" y="60"/>
                </a:lnTo>
                <a:lnTo>
                  <a:pt x="835" y="61"/>
                </a:lnTo>
              </a:path>
            </a:pathLst>
          </a:custGeom>
          <a:gradFill rotWithShape="0">
            <a:gsLst>
              <a:gs pos="0">
                <a:srgbClr val="999999"/>
              </a:gs>
              <a:gs pos="50000">
                <a:srgbClr val="FFFFFF"/>
              </a:gs>
              <a:gs pos="100000">
                <a:srgbClr val="999999"/>
              </a:gs>
            </a:gsLst>
            <a:lin ang="18900000" scaled="1"/>
          </a:gra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3" name="Rectangle 1233"/>
          <p:cNvSpPr>
            <a:spLocks noChangeArrowheads="1"/>
          </p:cNvSpPr>
          <p:nvPr/>
        </p:nvSpPr>
        <p:spPr bwMode="auto">
          <a:xfrm>
            <a:off x="3756587" y="1975039"/>
            <a:ext cx="724557" cy="29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latinLnBrk="0" hangingPunct="0">
              <a:lnSpc>
                <a:spcPct val="95000"/>
              </a:lnSpc>
            </a:pPr>
            <a:r>
              <a:rPr kumimoji="0" lang="ko-KR" altLang="en-US" sz="1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내부망</a:t>
            </a:r>
            <a:endParaRPr kumimoji="0"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72800" y="1556792"/>
            <a:ext cx="1980000" cy="36790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72800" y="2052984"/>
            <a:ext cx="1980000" cy="36790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심층역량검사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72800" y="2924944"/>
            <a:ext cx="1980000" cy="48169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채용담당자 홈페이지 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72800" y="3537012"/>
            <a:ext cx="1980000" cy="48169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 안내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전형 결과 안내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72800" y="4149080"/>
            <a:ext cx="1980000" cy="48169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 홈페이지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비밀번호찾기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391637"/>
            <a:ext cx="4713985" cy="3092234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4591938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2946455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3025552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449835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601"/>
              </p:ext>
            </p:extLst>
          </p:nvPr>
        </p:nvGraphicFramePr>
        <p:xfrm>
          <a:off x="1236142" y="1707007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61.97.13.145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4373"/>
              </p:ext>
            </p:extLst>
          </p:nvPr>
        </p:nvGraphicFramePr>
        <p:xfrm>
          <a:off x="123614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61.97.14.55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Ent. / 64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2005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76672"/>
              </p:ext>
            </p:extLst>
          </p:nvPr>
        </p:nvGraphicFramePr>
        <p:xfrm>
          <a:off x="6177136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SKH-GTMDWEB1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61.97.14.88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89080"/>
              </p:ext>
            </p:extLst>
          </p:nvPr>
        </p:nvGraphicFramePr>
        <p:xfrm>
          <a:off x="6183698" y="472514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SKH-GTMDDB1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61.97.14.89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42604"/>
              </p:ext>
            </p:extLst>
          </p:nvPr>
        </p:nvGraphicFramePr>
        <p:xfrm>
          <a:off x="2739188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HCGTMDB2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61.97.14.102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Ent. / 64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(MS-SQL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2005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25437"/>
              </p:ext>
            </p:extLst>
          </p:nvPr>
        </p:nvGraphicFramePr>
        <p:xfrm>
          <a:off x="2648744" y="1707007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HCGTMWEB2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61.97.13.146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7273"/>
              </p:ext>
            </p:extLst>
          </p:nvPr>
        </p:nvGraphicFramePr>
        <p:xfrm>
          <a:off x="1907411" y="2827843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HCGTMWEB4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61.97.13.148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78582"/>
              </p:ext>
            </p:extLst>
          </p:nvPr>
        </p:nvGraphicFramePr>
        <p:xfrm>
          <a:off x="3320013" y="2827843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HCGTMIF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61.97.13.21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38479"/>
              </p:ext>
            </p:extLst>
          </p:nvPr>
        </p:nvGraphicFramePr>
        <p:xfrm>
          <a:off x="4077714" y="1707007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HCGTMWEB3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61.97.13.147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70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60" y="4657909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hape 52"/>
          <p:cNvCxnSpPr>
            <a:endCxn id="20" idx="1"/>
          </p:cNvCxnSpPr>
          <p:nvPr/>
        </p:nvCxnSpPr>
        <p:spPr>
          <a:xfrm rot="5400000" flipH="1" flipV="1">
            <a:off x="2138885" y="4527785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52"/>
          <p:cNvCxnSpPr>
            <a:endCxn id="20" idx="3"/>
          </p:cNvCxnSpPr>
          <p:nvPr/>
        </p:nvCxnSpPr>
        <p:spPr>
          <a:xfrm rot="16200000" flipV="1">
            <a:off x="3100893" y="4529220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8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19522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Active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HCGTMDB1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Safenet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DataSecure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StandBy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HCGTMDB2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HCGTMIF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IIS6.0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ML Report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나모웹에디터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Farpoint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Carrier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Arreo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SMS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DR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HCGTMRDB1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HCGTMRDB2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MS-SQL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HCGTMWEB1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HCGTMWEB2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IIS6.0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HCGTMWEB3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IIS6.0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HCGTMWEB4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IIS6.0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1472371910</TotalTime>
  <Pages>39</Pages>
  <Words>1227</Words>
  <Application>Microsoft Office PowerPoint</Application>
  <PresentationFormat>A4 용지(210x297mm)</PresentationFormat>
  <Paragraphs>491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1_other</vt:lpstr>
      <vt:lpstr>Architecture 설계서 – SK Talent Portal(SK채용포탈) System</vt:lpstr>
      <vt:lpstr>PowerPoint 프레젠테이션</vt:lpstr>
      <vt:lpstr>1. 시스템 개요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2405</cp:revision>
  <cp:lastPrinted>2014-12-12T04:13:00Z</cp:lastPrinted>
  <dcterms:created xsi:type="dcterms:W3CDTF">1996-10-14T12:11:22Z</dcterms:created>
  <dcterms:modified xsi:type="dcterms:W3CDTF">2015-04-15T09:34:46Z</dcterms:modified>
</cp:coreProperties>
</file>