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234" r:id="rId2"/>
    <p:sldId id="2164" r:id="rId3"/>
    <p:sldId id="2235" r:id="rId4"/>
    <p:sldId id="2236" r:id="rId5"/>
    <p:sldId id="2237" r:id="rId6"/>
    <p:sldId id="2177" r:id="rId7"/>
    <p:sldId id="2215" r:id="rId8"/>
    <p:sldId id="2224" r:id="rId9"/>
    <p:sldId id="2225" r:id="rId10"/>
    <p:sldId id="2231" r:id="rId11"/>
    <p:sldId id="2232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3506" autoAdjust="0"/>
  </p:normalViewPr>
  <p:slideViewPr>
    <p:cSldViewPr snapToObjects="1">
      <p:cViewPr>
        <p:scale>
          <a:sx n="100" d="100"/>
          <a:sy n="100" d="100"/>
        </p:scale>
        <p:origin x="-1914" y="-474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200472" y="6597352"/>
            <a:ext cx="2311400" cy="216024"/>
          </a:xfrm>
          <a:prstGeom prst="rect">
            <a:avLst/>
          </a:prstGeom>
        </p:spPr>
        <p:txBody>
          <a:bodyPr/>
          <a:lstStyle/>
          <a:p>
            <a:fld id="{307C17EB-C4EF-4862-8D94-BD37F187E8AF}" type="datetime1">
              <a:rPr lang="ko-KR" altLang="en-US" smtClean="0"/>
              <a:t>2015-04-09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597352"/>
            <a:ext cx="3136900" cy="216024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22120" y="6597352"/>
            <a:ext cx="2311400" cy="216024"/>
          </a:xfrm>
          <a:prstGeom prst="rect">
            <a:avLst/>
          </a:prstGeom>
        </p:spPr>
        <p:txBody>
          <a:bodyPr/>
          <a:lstStyle/>
          <a:p>
            <a:fld id="{3B5D5F01-72F1-4712-96B5-BD0AADB4E39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1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  <p:sldLayoutId id="2147483917" r:id="rId4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448529"/>
            <a:ext cx="8601075" cy="810204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ClickBunker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벙커링영업관리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  <p:extLst>
      <p:ext uri="{BB962C8B-B14F-4D97-AF65-F5344CB8AC3E}">
        <p14:creationId xmlns:p14="http://schemas.microsoft.com/office/powerpoint/2010/main" val="31805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F01-72F1-4712-96B5-BD0AADB4E396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14499" y="4713489"/>
            <a:ext cx="1576587" cy="740911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 bwMode="auto">
          <a:xfrm>
            <a:off x="9440863" y="6588125"/>
            <a:ext cx="444500" cy="26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kumimoji="1" sz="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600200" indent="-22860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57400" indent="-228600" algn="l" defTabSz="914400" rtl="0" eaLnBrk="0" latinLnBrk="1" hangingPunct="0"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fld id="{16F4EE4D-D0F7-453F-9743-63AE46D0B546}" type="slidenum">
              <a:rPr lang="ko-KR" altLang="en-US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9</a:t>
            </a:fld>
            <a:endParaRPr lang="ko-KR" altLang="en-US" dirty="0" smtClean="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78"/>
          <p:cNvCxnSpPr>
            <a:cxnSpLocks noChangeShapeType="1"/>
          </p:cNvCxnSpPr>
          <p:nvPr/>
        </p:nvCxnSpPr>
        <p:spPr bwMode="auto">
          <a:xfrm>
            <a:off x="321593" y="2835718"/>
            <a:ext cx="9286875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0" y="3681028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39"/>
          <p:cNvSpPr>
            <a:spLocks noChangeArrowheads="1"/>
          </p:cNvSpPr>
          <p:nvPr/>
        </p:nvSpPr>
        <p:spPr bwMode="auto">
          <a:xfrm>
            <a:off x="20452" y="414908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42" y="3681028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9"/>
          <p:cNvCxnSpPr>
            <a:cxnSpLocks noChangeShapeType="1"/>
          </p:cNvCxnSpPr>
          <p:nvPr/>
        </p:nvCxnSpPr>
        <p:spPr bwMode="auto">
          <a:xfrm flipV="1">
            <a:off x="1136576" y="2834800"/>
            <a:ext cx="0" cy="38398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직사각형 39"/>
          <p:cNvSpPr>
            <a:spLocks noChangeArrowheads="1"/>
          </p:cNvSpPr>
          <p:nvPr/>
        </p:nvSpPr>
        <p:spPr bwMode="auto">
          <a:xfrm>
            <a:off x="838094" y="414908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APP2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39"/>
          <p:cNvSpPr>
            <a:spLocks noChangeArrowheads="1"/>
          </p:cNvSpPr>
          <p:nvPr/>
        </p:nvSpPr>
        <p:spPr bwMode="auto">
          <a:xfrm>
            <a:off x="488504" y="4653136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967"/>
          <p:cNvGrpSpPr>
            <a:grpSpLocks/>
          </p:cNvGrpSpPr>
          <p:nvPr/>
        </p:nvGrpSpPr>
        <p:grpSpPr bwMode="auto">
          <a:xfrm>
            <a:off x="516842" y="5692144"/>
            <a:ext cx="1157288" cy="426108"/>
            <a:chOff x="10729292" y="5773378"/>
            <a:chExt cx="1627932" cy="947659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</a:blip>
            <a:srcRect t="11507" b="12223"/>
            <a:stretch>
              <a:fillRect/>
            </a:stretch>
          </p:blipFill>
          <p:spPr bwMode="auto">
            <a:xfrm>
              <a:off x="10729292" y="5773378"/>
              <a:ext cx="1627932" cy="94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11051720" y="5831996"/>
              <a:ext cx="981337" cy="84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ko-KR" altLang="en-US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스토리지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en-US" altLang="ko-KR" sz="1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2</a:t>
              </a:r>
              <a:r>
                <a:rPr kumimoji="0" lang="en-US" altLang="ko-KR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TB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sp>
        <p:nvSpPr>
          <p:cNvPr id="16" name="Text Box 605"/>
          <p:cNvSpPr txBox="1">
            <a:spLocks noChangeArrowheads="1"/>
          </p:cNvSpPr>
          <p:nvPr/>
        </p:nvSpPr>
        <p:spPr bwMode="auto">
          <a:xfrm>
            <a:off x="1390178" y="2242814"/>
            <a:ext cx="1122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ko-KR" altLang="en-US" sz="900" dirty="0" err="1" smtClean="0">
                <a:latin typeface="맑은 고딕" pitchFamily="50" charset="-127"/>
              </a:rPr>
              <a:t>백본</a:t>
            </a:r>
            <a:r>
              <a:rPr lang="ko-KR" altLang="en-US" sz="900" dirty="0" smtClean="0">
                <a:latin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</a:rPr>
              <a:t>스위치</a:t>
            </a:r>
          </a:p>
        </p:txBody>
      </p:sp>
      <p:sp>
        <p:nvSpPr>
          <p:cNvPr id="17" name="Line 561"/>
          <p:cNvSpPr>
            <a:spLocks noChangeShapeType="1"/>
          </p:cNvSpPr>
          <p:nvPr/>
        </p:nvSpPr>
        <p:spPr bwMode="auto">
          <a:xfrm>
            <a:off x="2750666" y="2277884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Line 562"/>
          <p:cNvSpPr>
            <a:spLocks noChangeShapeType="1"/>
          </p:cNvSpPr>
          <p:nvPr/>
        </p:nvSpPr>
        <p:spPr bwMode="auto">
          <a:xfrm>
            <a:off x="2737966" y="2333447"/>
            <a:ext cx="430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val 563"/>
          <p:cNvSpPr>
            <a:spLocks noChangeArrowheads="1"/>
          </p:cNvSpPr>
          <p:nvPr/>
        </p:nvSpPr>
        <p:spPr bwMode="auto">
          <a:xfrm>
            <a:off x="2901478" y="2215972"/>
            <a:ext cx="109538" cy="16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5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91" y="2093734"/>
            <a:ext cx="4587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87"/>
          <p:cNvPicPr>
            <a:picLocks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16" y="2295347"/>
            <a:ext cx="254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03" y="2093734"/>
            <a:ext cx="457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88"/>
          <p:cNvPicPr>
            <a:picLocks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41" y="2304872"/>
            <a:ext cx="254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연결선 99"/>
          <p:cNvCxnSpPr>
            <a:cxnSpLocks noChangeShapeType="1"/>
          </p:cNvCxnSpPr>
          <p:nvPr/>
        </p:nvCxnSpPr>
        <p:spPr bwMode="auto">
          <a:xfrm flipV="1">
            <a:off x="2568277" y="2534168"/>
            <a:ext cx="0" cy="3015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99"/>
          <p:cNvCxnSpPr>
            <a:cxnSpLocks noChangeShapeType="1"/>
          </p:cNvCxnSpPr>
          <p:nvPr/>
        </p:nvCxnSpPr>
        <p:spPr bwMode="auto">
          <a:xfrm flipV="1">
            <a:off x="3332485" y="2534168"/>
            <a:ext cx="0" cy="3015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99"/>
          <p:cNvCxnSpPr>
            <a:cxnSpLocks noChangeShapeType="1"/>
          </p:cNvCxnSpPr>
          <p:nvPr/>
        </p:nvCxnSpPr>
        <p:spPr bwMode="auto">
          <a:xfrm flipV="1">
            <a:off x="6204790" y="2835719"/>
            <a:ext cx="0" cy="29570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직사각형 26"/>
          <p:cNvSpPr/>
          <p:nvPr/>
        </p:nvSpPr>
        <p:spPr bwMode="auto">
          <a:xfrm>
            <a:off x="110803" y="3051742"/>
            <a:ext cx="1913069" cy="326288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144688" y="3051742"/>
            <a:ext cx="2888829" cy="326288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60673" y="3061120"/>
            <a:ext cx="2564635" cy="3253511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117" y="6541603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Click Sea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/>
          <p:cNvCxnSpPr>
            <a:stCxn id="27" idx="2"/>
            <a:endCxn id="30" idx="0"/>
          </p:cNvCxnSpPr>
          <p:nvPr/>
        </p:nvCxnSpPr>
        <p:spPr bwMode="auto">
          <a:xfrm>
            <a:off x="1067338" y="6314631"/>
            <a:ext cx="3627" cy="226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099592" y="649569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EDMS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/>
          <p:cNvCxnSpPr>
            <a:stCxn id="29" idx="2"/>
            <a:endCxn id="32" idx="0"/>
          </p:cNvCxnSpPr>
          <p:nvPr/>
        </p:nvCxnSpPr>
        <p:spPr bwMode="auto">
          <a:xfrm>
            <a:off x="6442991" y="6314631"/>
            <a:ext cx="1407" cy="18106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4" name="직선 연결선 33"/>
          <p:cNvCxnSpPr>
            <a:cxnSpLocks noChangeShapeType="1"/>
          </p:cNvCxnSpPr>
          <p:nvPr/>
        </p:nvCxnSpPr>
        <p:spPr bwMode="auto">
          <a:xfrm flipV="1">
            <a:off x="2542705" y="1963996"/>
            <a:ext cx="0" cy="12973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직선 연결선 78"/>
          <p:cNvCxnSpPr>
            <a:cxnSpLocks noChangeShapeType="1"/>
            <a:stCxn id="20" idx="0"/>
          </p:cNvCxnSpPr>
          <p:nvPr/>
        </p:nvCxnSpPr>
        <p:spPr bwMode="auto">
          <a:xfrm flipV="1">
            <a:off x="3332485" y="1976524"/>
            <a:ext cx="0" cy="11721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연결선 78"/>
          <p:cNvCxnSpPr>
            <a:cxnSpLocks noChangeShapeType="1"/>
          </p:cNvCxnSpPr>
          <p:nvPr/>
        </p:nvCxnSpPr>
        <p:spPr bwMode="auto">
          <a:xfrm flipH="1" flipV="1">
            <a:off x="2543225" y="1963996"/>
            <a:ext cx="6316788" cy="1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" name="Picture 209" descr="Firewall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628800"/>
            <a:ext cx="349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연결선 78"/>
          <p:cNvCxnSpPr>
            <a:cxnSpLocks noChangeShapeType="1"/>
          </p:cNvCxnSpPr>
          <p:nvPr/>
        </p:nvCxnSpPr>
        <p:spPr bwMode="auto">
          <a:xfrm flipV="1">
            <a:off x="5745088" y="620688"/>
            <a:ext cx="0" cy="133078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oval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직사각형 39"/>
          <p:cNvSpPr/>
          <p:nvPr/>
        </p:nvSpPr>
        <p:spPr>
          <a:xfrm>
            <a:off x="6000619" y="620688"/>
            <a:ext cx="2552781" cy="1218491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87475">
              <a:defRPr/>
            </a:pPr>
            <a:endParaRPr lang="ko-KR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150"/>
          <p:cNvSpPr txBox="1">
            <a:spLocks noChangeArrowheads="1"/>
          </p:cNvSpPr>
          <p:nvPr/>
        </p:nvSpPr>
        <p:spPr bwMode="auto">
          <a:xfrm>
            <a:off x="6028304" y="632942"/>
            <a:ext cx="714375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90000"/>
              </a:lnSpc>
              <a:buSzPct val="140000"/>
              <a:tabLst>
                <a:tab pos="5647968" algn="l"/>
              </a:tabLst>
              <a:defRPr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DMZ </a:t>
            </a:r>
            <a:endParaRPr lang="ko-KR" altLang="en-US" sz="1000" b="1" dirty="0" err="1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sym typeface="Monotype Sorts" pitchFamily="2" charset="2"/>
            </a:endParaRPr>
          </a:p>
        </p:txBody>
      </p:sp>
      <p:pic>
        <p:nvPicPr>
          <p:cNvPr id="42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2" y="867571"/>
            <a:ext cx="411526" cy="53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직선 연결선 99"/>
          <p:cNvCxnSpPr>
            <a:cxnSpLocks noChangeShapeType="1"/>
          </p:cNvCxnSpPr>
          <p:nvPr/>
        </p:nvCxnSpPr>
        <p:spPr bwMode="auto">
          <a:xfrm flipH="1">
            <a:off x="5745088" y="1218011"/>
            <a:ext cx="1255418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직사각형 39"/>
          <p:cNvSpPr>
            <a:spLocks noChangeArrowheads="1"/>
          </p:cNvSpPr>
          <p:nvPr/>
        </p:nvSpPr>
        <p:spPr bwMode="auto">
          <a:xfrm>
            <a:off x="6619958" y="1346575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홈페이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 Box 605"/>
          <p:cNvSpPr txBox="1">
            <a:spLocks noChangeArrowheads="1"/>
          </p:cNvSpPr>
          <p:nvPr/>
        </p:nvSpPr>
        <p:spPr bwMode="auto">
          <a:xfrm>
            <a:off x="3914520" y="2293131"/>
            <a:ext cx="1122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ko-KR" altLang="en-US" sz="900" dirty="0" smtClean="0">
                <a:latin typeface="맑은 고딕" pitchFamily="50" charset="-127"/>
              </a:rPr>
              <a:t>방화벽</a:t>
            </a:r>
            <a:r>
              <a:rPr lang="en-US" altLang="ko-KR" sz="900" dirty="0" smtClean="0">
                <a:latin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</a:rPr>
              <a:t>내부</a:t>
            </a:r>
            <a:r>
              <a:rPr lang="en-US" altLang="ko-KR" sz="900" dirty="0" smtClean="0">
                <a:latin typeface="맑은 고딕" pitchFamily="50" charset="-127"/>
              </a:rPr>
              <a:t>)</a:t>
            </a:r>
            <a:endParaRPr lang="en-US" altLang="ko-KR" sz="900" dirty="0">
              <a:latin typeface="맑은 고딕" pitchFamily="50" charset="-127"/>
            </a:endParaRPr>
          </a:p>
        </p:txBody>
      </p:sp>
      <p:sp>
        <p:nvSpPr>
          <p:cNvPr id="46" name="Text Box 605"/>
          <p:cNvSpPr txBox="1">
            <a:spLocks noChangeArrowheads="1"/>
          </p:cNvSpPr>
          <p:nvPr/>
        </p:nvSpPr>
        <p:spPr bwMode="auto">
          <a:xfrm>
            <a:off x="6033120" y="2296122"/>
            <a:ext cx="1122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ko-KR" altLang="en-US" sz="900" dirty="0" smtClean="0">
                <a:latin typeface="맑은 고딕" pitchFamily="50" charset="-127"/>
              </a:rPr>
              <a:t>방화벽</a:t>
            </a:r>
            <a:r>
              <a:rPr lang="en-US" altLang="ko-KR" sz="900" dirty="0" smtClean="0">
                <a:latin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</a:rPr>
              <a:t>외</a:t>
            </a:r>
            <a:r>
              <a:rPr lang="ko-KR" altLang="en-US" sz="900" dirty="0" smtClean="0">
                <a:latin typeface="맑은 고딕" pitchFamily="50" charset="-127"/>
              </a:rPr>
              <a:t>부</a:t>
            </a:r>
            <a:r>
              <a:rPr lang="en-US" altLang="ko-KR" sz="900" dirty="0" smtClean="0">
                <a:latin typeface="맑은 고딕" pitchFamily="50" charset="-127"/>
              </a:rPr>
              <a:t>)</a:t>
            </a:r>
            <a:endParaRPr lang="en-US" altLang="ko-KR" sz="900" dirty="0">
              <a:latin typeface="맑은 고딕" pitchFamily="50" charset="-127"/>
            </a:endParaRPr>
          </a:p>
        </p:txBody>
      </p:sp>
      <p:cxnSp>
        <p:nvCxnSpPr>
          <p:cNvPr id="47" name="직선 연결선 99"/>
          <p:cNvCxnSpPr>
            <a:cxnSpLocks noChangeShapeType="1"/>
          </p:cNvCxnSpPr>
          <p:nvPr/>
        </p:nvCxnSpPr>
        <p:spPr bwMode="auto">
          <a:xfrm flipV="1">
            <a:off x="3250069" y="2841316"/>
            <a:ext cx="0" cy="36049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8" name="Picture 221" descr="Steelhead Applianc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5" y="3212976"/>
            <a:ext cx="835621" cy="2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꺾인 연결선 48"/>
          <p:cNvCxnSpPr>
            <a:stCxn id="48" idx="2"/>
            <a:endCxn id="7" idx="0"/>
          </p:cNvCxnSpPr>
          <p:nvPr/>
        </p:nvCxnSpPr>
        <p:spPr>
          <a:xfrm rot="5400000">
            <a:off x="778073" y="3351384"/>
            <a:ext cx="243785" cy="4155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8" idx="2"/>
            <a:endCxn id="9" idx="0"/>
          </p:cNvCxnSpPr>
          <p:nvPr/>
        </p:nvCxnSpPr>
        <p:spPr>
          <a:xfrm rot="16200000" flipH="1">
            <a:off x="1186893" y="3358065"/>
            <a:ext cx="243785" cy="40213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39"/>
          <p:cNvSpPr>
            <a:spLocks noChangeArrowheads="1"/>
          </p:cNvSpPr>
          <p:nvPr/>
        </p:nvSpPr>
        <p:spPr bwMode="auto">
          <a:xfrm>
            <a:off x="1345506" y="3218783"/>
            <a:ext cx="569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L4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50" y="4914337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52" y="4914337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꺾인 연결선 53"/>
          <p:cNvCxnSpPr>
            <a:stCxn id="53" idx="0"/>
            <a:endCxn id="52" idx="0"/>
          </p:cNvCxnSpPr>
          <p:nvPr/>
        </p:nvCxnSpPr>
        <p:spPr>
          <a:xfrm rot="16200000" flipV="1">
            <a:off x="1099464" y="4475036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8" idx="2"/>
            <a:endCxn id="11" idx="2"/>
          </p:cNvCxnSpPr>
          <p:nvPr/>
        </p:nvCxnSpPr>
        <p:spPr>
          <a:xfrm rot="16200000" flipH="1">
            <a:off x="1073798" y="3986480"/>
            <a:ext cx="12700" cy="817642"/>
          </a:xfrm>
          <a:prstGeom prst="bentConnector3">
            <a:avLst>
              <a:gd name="adj1" fmla="val 936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39"/>
          <p:cNvSpPr>
            <a:spLocks noChangeArrowheads="1"/>
          </p:cNvSpPr>
          <p:nvPr/>
        </p:nvSpPr>
        <p:spPr bwMode="auto">
          <a:xfrm>
            <a:off x="271021" y="5379023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39"/>
          <p:cNvSpPr>
            <a:spLocks noChangeArrowheads="1"/>
          </p:cNvSpPr>
          <p:nvPr/>
        </p:nvSpPr>
        <p:spPr bwMode="auto">
          <a:xfrm>
            <a:off x="1124069" y="5373216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99"/>
          <p:cNvCxnSpPr>
            <a:cxnSpLocks noChangeShapeType="1"/>
            <a:stCxn id="15" idx="0"/>
            <a:endCxn id="56" idx="0"/>
          </p:cNvCxnSpPr>
          <p:nvPr/>
        </p:nvCxnSpPr>
        <p:spPr bwMode="auto">
          <a:xfrm flipH="1" flipV="1">
            <a:off x="651770" y="5379023"/>
            <a:ext cx="443098" cy="33947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직선 연결선 99"/>
          <p:cNvCxnSpPr>
            <a:cxnSpLocks noChangeShapeType="1"/>
            <a:stCxn id="15" idx="0"/>
            <a:endCxn id="53" idx="2"/>
          </p:cNvCxnSpPr>
          <p:nvPr/>
        </p:nvCxnSpPr>
        <p:spPr bwMode="auto">
          <a:xfrm flipV="1">
            <a:off x="1094868" y="5433032"/>
            <a:ext cx="443897" cy="285469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직선 연결선 99"/>
          <p:cNvCxnSpPr>
            <a:cxnSpLocks noChangeShapeType="1"/>
          </p:cNvCxnSpPr>
          <p:nvPr/>
        </p:nvCxnSpPr>
        <p:spPr bwMode="auto">
          <a:xfrm flipV="1">
            <a:off x="1115768" y="4509120"/>
            <a:ext cx="3264" cy="17844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" name="Picture 221" descr="Steelhead Applianc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55" y="3213434"/>
            <a:ext cx="835621" cy="2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39"/>
          <p:cNvSpPr>
            <a:spLocks noChangeArrowheads="1"/>
          </p:cNvSpPr>
          <p:nvPr/>
        </p:nvSpPr>
        <p:spPr bwMode="auto">
          <a:xfrm>
            <a:off x="3293327" y="3219241"/>
            <a:ext cx="569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L4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59" y="3624098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직사각형 39"/>
          <p:cNvSpPr>
            <a:spLocks noChangeArrowheads="1"/>
          </p:cNvSpPr>
          <p:nvPr/>
        </p:nvSpPr>
        <p:spPr bwMode="auto">
          <a:xfrm>
            <a:off x="2144688" y="409215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+MOSS1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9" y="3624098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직사각형 39"/>
          <p:cNvSpPr>
            <a:spLocks noChangeArrowheads="1"/>
          </p:cNvSpPr>
          <p:nvPr/>
        </p:nvSpPr>
        <p:spPr bwMode="auto">
          <a:xfrm>
            <a:off x="2809021" y="409215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+MOSS2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꺾인 연결선 66"/>
          <p:cNvCxnSpPr>
            <a:stCxn id="61" idx="2"/>
            <a:endCxn id="63" idx="0"/>
          </p:cNvCxnSpPr>
          <p:nvPr/>
        </p:nvCxnSpPr>
        <p:spPr>
          <a:xfrm rot="5400000">
            <a:off x="2745521" y="3306552"/>
            <a:ext cx="186397" cy="44869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1" idx="2"/>
            <a:endCxn id="65" idx="0"/>
          </p:cNvCxnSpPr>
          <p:nvPr/>
        </p:nvCxnSpPr>
        <p:spPr>
          <a:xfrm rot="16200000" flipH="1">
            <a:off x="3178726" y="3322041"/>
            <a:ext cx="186397" cy="41771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 bwMode="auto">
          <a:xfrm>
            <a:off x="2893377" y="4620685"/>
            <a:ext cx="1576587" cy="740911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0" name="직사각형 39"/>
          <p:cNvSpPr>
            <a:spLocks noChangeArrowheads="1"/>
          </p:cNvSpPr>
          <p:nvPr/>
        </p:nvSpPr>
        <p:spPr bwMode="auto">
          <a:xfrm>
            <a:off x="3067382" y="4572524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28" y="4821533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30" y="4821533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꺾인 연결선 72"/>
          <p:cNvCxnSpPr>
            <a:stCxn id="72" idx="0"/>
            <a:endCxn id="71" idx="0"/>
          </p:cNvCxnSpPr>
          <p:nvPr/>
        </p:nvCxnSpPr>
        <p:spPr>
          <a:xfrm rot="16200000" flipV="1">
            <a:off x="3678342" y="4382232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66" idx="2"/>
          </p:cNvCxnSpPr>
          <p:nvPr/>
        </p:nvCxnSpPr>
        <p:spPr>
          <a:xfrm rot="16200000" flipH="1">
            <a:off x="3020341" y="3905166"/>
            <a:ext cx="12700" cy="866410"/>
          </a:xfrm>
          <a:prstGeom prst="bentConnector3">
            <a:avLst>
              <a:gd name="adj1" fmla="val 744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99"/>
          <p:cNvCxnSpPr>
            <a:cxnSpLocks noChangeShapeType="1"/>
          </p:cNvCxnSpPr>
          <p:nvPr/>
        </p:nvCxnSpPr>
        <p:spPr bwMode="auto">
          <a:xfrm flipV="1">
            <a:off x="3679639" y="4438692"/>
            <a:ext cx="3264" cy="17844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39"/>
          <p:cNvSpPr>
            <a:spLocks noChangeArrowheads="1"/>
          </p:cNvSpPr>
          <p:nvPr/>
        </p:nvSpPr>
        <p:spPr bwMode="auto">
          <a:xfrm>
            <a:off x="2851768" y="5312467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39"/>
          <p:cNvSpPr>
            <a:spLocks noChangeArrowheads="1"/>
          </p:cNvSpPr>
          <p:nvPr/>
        </p:nvSpPr>
        <p:spPr bwMode="auto">
          <a:xfrm>
            <a:off x="3713494" y="5317404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967"/>
          <p:cNvGrpSpPr>
            <a:grpSpLocks/>
          </p:cNvGrpSpPr>
          <p:nvPr/>
        </p:nvGrpSpPr>
        <p:grpSpPr bwMode="auto">
          <a:xfrm>
            <a:off x="3060648" y="5697252"/>
            <a:ext cx="1157288" cy="426108"/>
            <a:chOff x="10729292" y="5773378"/>
            <a:chExt cx="1627932" cy="947659"/>
          </a:xfrm>
        </p:grpSpPr>
        <p:pic>
          <p:nvPicPr>
            <p:cNvPr id="79" name="Picture 5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</a:blip>
            <a:srcRect t="11507" b="12223"/>
            <a:stretch>
              <a:fillRect/>
            </a:stretch>
          </p:blipFill>
          <p:spPr bwMode="auto">
            <a:xfrm>
              <a:off x="10729292" y="5773378"/>
              <a:ext cx="1627932" cy="94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직사각형 79"/>
            <p:cNvSpPr/>
            <p:nvPr/>
          </p:nvSpPr>
          <p:spPr>
            <a:xfrm>
              <a:off x="11051720" y="5831996"/>
              <a:ext cx="981337" cy="84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ko-KR" altLang="en-US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스토리지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en-US" altLang="ko-KR" sz="1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2</a:t>
              </a:r>
              <a:r>
                <a:rPr kumimoji="0" lang="en-US" altLang="ko-KR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TB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cxnSp>
        <p:nvCxnSpPr>
          <p:cNvPr id="81" name="직선 연결선 99"/>
          <p:cNvCxnSpPr>
            <a:cxnSpLocks noChangeShapeType="1"/>
            <a:stCxn id="79" idx="0"/>
            <a:endCxn id="76" idx="2"/>
          </p:cNvCxnSpPr>
          <p:nvPr/>
        </p:nvCxnSpPr>
        <p:spPr bwMode="auto">
          <a:xfrm flipH="1" flipV="1">
            <a:off x="3232517" y="5558688"/>
            <a:ext cx="406775" cy="138564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직선 연결선 99"/>
          <p:cNvCxnSpPr>
            <a:cxnSpLocks noChangeShapeType="1"/>
            <a:stCxn id="79" idx="0"/>
            <a:endCxn id="77" idx="2"/>
          </p:cNvCxnSpPr>
          <p:nvPr/>
        </p:nvCxnSpPr>
        <p:spPr bwMode="auto">
          <a:xfrm flipV="1">
            <a:off x="3639292" y="5563625"/>
            <a:ext cx="454951" cy="133627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3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59" y="3650831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39"/>
          <p:cNvSpPr>
            <a:spLocks noChangeArrowheads="1"/>
          </p:cNvSpPr>
          <p:nvPr/>
        </p:nvSpPr>
        <p:spPr bwMode="auto">
          <a:xfrm>
            <a:off x="3944888" y="4118883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전자결재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꺾인 연결선 84"/>
          <p:cNvCxnSpPr>
            <a:stCxn id="66" idx="2"/>
            <a:endCxn id="84" idx="2"/>
          </p:cNvCxnSpPr>
          <p:nvPr/>
        </p:nvCxnSpPr>
        <p:spPr>
          <a:xfrm rot="16200000" flipH="1">
            <a:off x="4008113" y="3783803"/>
            <a:ext cx="26733" cy="1135867"/>
          </a:xfrm>
          <a:prstGeom prst="bentConnector3">
            <a:avLst>
              <a:gd name="adj1" fmla="val 31663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 bwMode="auto">
          <a:xfrm flipH="1">
            <a:off x="3578126" y="6314631"/>
            <a:ext cx="16414" cy="20084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2904680" y="6513152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포탈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전자결재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427067" y="4512514"/>
            <a:ext cx="1576587" cy="756123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89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68" y="3643970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직사각형 39"/>
          <p:cNvSpPr>
            <a:spLocks noChangeArrowheads="1"/>
          </p:cNvSpPr>
          <p:nvPr/>
        </p:nvSpPr>
        <p:spPr bwMode="auto">
          <a:xfrm>
            <a:off x="5133020" y="4112022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710" y="3643970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직사각형 39"/>
          <p:cNvSpPr>
            <a:spLocks noChangeArrowheads="1"/>
          </p:cNvSpPr>
          <p:nvPr/>
        </p:nvSpPr>
        <p:spPr bwMode="auto">
          <a:xfrm>
            <a:off x="5601072" y="456731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21" descr="Steelhead Applianc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73" y="3175918"/>
            <a:ext cx="835621" cy="2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꺾인 연결선 93"/>
          <p:cNvCxnSpPr>
            <a:stCxn id="93" idx="2"/>
            <a:endCxn id="89" idx="0"/>
          </p:cNvCxnSpPr>
          <p:nvPr/>
        </p:nvCxnSpPr>
        <p:spPr>
          <a:xfrm rot="5400000">
            <a:off x="5890641" y="3314326"/>
            <a:ext cx="243785" cy="4155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93" idx="2"/>
            <a:endCxn id="91" idx="0"/>
          </p:cNvCxnSpPr>
          <p:nvPr/>
        </p:nvCxnSpPr>
        <p:spPr>
          <a:xfrm rot="16200000" flipH="1">
            <a:off x="6299461" y="3321007"/>
            <a:ext cx="243785" cy="40213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39"/>
          <p:cNvSpPr>
            <a:spLocks noChangeArrowheads="1"/>
          </p:cNvSpPr>
          <p:nvPr/>
        </p:nvSpPr>
        <p:spPr bwMode="auto">
          <a:xfrm>
            <a:off x="6458074" y="3181725"/>
            <a:ext cx="569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L4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18" y="4828511"/>
            <a:ext cx="479425" cy="2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20" y="4828511"/>
            <a:ext cx="479425" cy="2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꺾인 연결선 98"/>
          <p:cNvCxnSpPr>
            <a:stCxn id="98" idx="0"/>
            <a:endCxn id="97" idx="0"/>
          </p:cNvCxnSpPr>
          <p:nvPr/>
        </p:nvCxnSpPr>
        <p:spPr>
          <a:xfrm rot="16200000" flipV="1">
            <a:off x="6212032" y="4389210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 flipH="1">
            <a:off x="6186366" y="3900654"/>
            <a:ext cx="12700" cy="817642"/>
          </a:xfrm>
          <a:prstGeom prst="bentConnector3">
            <a:avLst>
              <a:gd name="adj1" fmla="val 936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99"/>
          <p:cNvCxnSpPr>
            <a:cxnSpLocks noChangeShapeType="1"/>
          </p:cNvCxnSpPr>
          <p:nvPr/>
        </p:nvCxnSpPr>
        <p:spPr bwMode="auto">
          <a:xfrm flipV="1">
            <a:off x="6228336" y="4423294"/>
            <a:ext cx="3264" cy="17844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직사각형 39"/>
          <p:cNvSpPr>
            <a:spLocks noChangeArrowheads="1"/>
          </p:cNvSpPr>
          <p:nvPr/>
        </p:nvSpPr>
        <p:spPr bwMode="auto">
          <a:xfrm>
            <a:off x="5368165" y="5053843"/>
            <a:ext cx="8357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Contents1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39"/>
          <p:cNvSpPr>
            <a:spLocks noChangeArrowheads="1"/>
          </p:cNvSpPr>
          <p:nvPr/>
        </p:nvSpPr>
        <p:spPr bwMode="auto">
          <a:xfrm>
            <a:off x="6221213" y="5048036"/>
            <a:ext cx="8387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Contents2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39"/>
          <p:cNvSpPr>
            <a:spLocks noChangeArrowheads="1"/>
          </p:cNvSpPr>
          <p:nvPr/>
        </p:nvSpPr>
        <p:spPr bwMode="auto">
          <a:xfrm>
            <a:off x="6017101" y="4105671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5431911" y="5409220"/>
            <a:ext cx="1576587" cy="756123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6" name="직사각형 39"/>
          <p:cNvSpPr>
            <a:spLocks noChangeArrowheads="1"/>
          </p:cNvSpPr>
          <p:nvPr/>
        </p:nvSpPr>
        <p:spPr bwMode="auto">
          <a:xfrm>
            <a:off x="5605916" y="5464016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62" y="5725217"/>
            <a:ext cx="479425" cy="2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64" y="5725217"/>
            <a:ext cx="479425" cy="2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꺾인 연결선 108"/>
          <p:cNvCxnSpPr>
            <a:stCxn id="108" idx="0"/>
            <a:endCxn id="107" idx="0"/>
          </p:cNvCxnSpPr>
          <p:nvPr/>
        </p:nvCxnSpPr>
        <p:spPr>
          <a:xfrm rot="16200000" flipV="1">
            <a:off x="6216876" y="5285916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rot="5400000">
            <a:off x="6210426" y="4857698"/>
            <a:ext cx="5807" cy="854540"/>
          </a:xfrm>
          <a:prstGeom prst="bentConnector3">
            <a:avLst>
              <a:gd name="adj1" fmla="val 151718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99"/>
          <p:cNvCxnSpPr>
            <a:cxnSpLocks noChangeShapeType="1"/>
          </p:cNvCxnSpPr>
          <p:nvPr/>
        </p:nvCxnSpPr>
        <p:spPr bwMode="auto">
          <a:xfrm flipV="1">
            <a:off x="6216410" y="5358784"/>
            <a:ext cx="1008" cy="146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직사각형 39"/>
          <p:cNvSpPr>
            <a:spLocks noChangeArrowheads="1"/>
          </p:cNvSpPr>
          <p:nvPr/>
        </p:nvSpPr>
        <p:spPr bwMode="auto">
          <a:xfrm>
            <a:off x="5333229" y="6000249"/>
            <a:ext cx="8357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39"/>
          <p:cNvSpPr>
            <a:spLocks noChangeArrowheads="1"/>
          </p:cNvSpPr>
          <p:nvPr/>
        </p:nvSpPr>
        <p:spPr bwMode="auto">
          <a:xfrm>
            <a:off x="6244719" y="5991091"/>
            <a:ext cx="8357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967"/>
          <p:cNvGrpSpPr>
            <a:grpSpLocks/>
          </p:cNvGrpSpPr>
          <p:nvPr/>
        </p:nvGrpSpPr>
        <p:grpSpPr bwMode="auto">
          <a:xfrm>
            <a:off x="7113240" y="4695080"/>
            <a:ext cx="583772" cy="426108"/>
            <a:chOff x="10729292" y="5773378"/>
            <a:chExt cx="1627932" cy="947659"/>
          </a:xfrm>
        </p:grpSpPr>
        <p:pic>
          <p:nvPicPr>
            <p:cNvPr id="115" name="Picture 5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</a:blip>
            <a:srcRect t="11507" b="12223"/>
            <a:stretch>
              <a:fillRect/>
            </a:stretch>
          </p:blipFill>
          <p:spPr bwMode="auto">
            <a:xfrm>
              <a:off x="10729292" y="5773378"/>
              <a:ext cx="1627932" cy="94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직사각형 115"/>
            <p:cNvSpPr/>
            <p:nvPr/>
          </p:nvSpPr>
          <p:spPr>
            <a:xfrm>
              <a:off x="11051720" y="5831996"/>
              <a:ext cx="981337" cy="84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ko-KR" altLang="en-US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스토리지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en-US" altLang="ko-KR" sz="1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2</a:t>
              </a:r>
              <a:r>
                <a:rPr kumimoji="0" lang="en-US" altLang="ko-KR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TB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cxnSp>
        <p:nvCxnSpPr>
          <p:cNvPr id="117" name="직선 연결선 99"/>
          <p:cNvCxnSpPr>
            <a:cxnSpLocks noChangeShapeType="1"/>
            <a:stCxn id="97" idx="3"/>
            <a:endCxn id="115" idx="1"/>
          </p:cNvCxnSpPr>
          <p:nvPr/>
        </p:nvCxnSpPr>
        <p:spPr bwMode="auto">
          <a:xfrm flipV="1">
            <a:off x="6012443" y="4908134"/>
            <a:ext cx="1100797" cy="6858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직선 연결선 99"/>
          <p:cNvCxnSpPr>
            <a:cxnSpLocks noChangeShapeType="1"/>
            <a:stCxn id="98" idx="3"/>
            <a:endCxn id="115" idx="1"/>
          </p:cNvCxnSpPr>
          <p:nvPr/>
        </p:nvCxnSpPr>
        <p:spPr bwMode="auto">
          <a:xfrm flipV="1">
            <a:off x="6891045" y="4908134"/>
            <a:ext cx="222195" cy="6858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직사각형 118"/>
          <p:cNvSpPr/>
          <p:nvPr/>
        </p:nvSpPr>
        <p:spPr bwMode="auto">
          <a:xfrm>
            <a:off x="8112704" y="4641481"/>
            <a:ext cx="1576587" cy="740911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120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705" y="3688261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직사각형 39"/>
          <p:cNvSpPr>
            <a:spLocks noChangeArrowheads="1"/>
          </p:cNvSpPr>
          <p:nvPr/>
        </p:nvSpPr>
        <p:spPr bwMode="auto">
          <a:xfrm>
            <a:off x="8085348" y="4156314"/>
            <a:ext cx="779260" cy="2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347" y="3688261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직선 연결선 99"/>
          <p:cNvCxnSpPr>
            <a:cxnSpLocks noChangeShapeType="1"/>
          </p:cNvCxnSpPr>
          <p:nvPr/>
        </p:nvCxnSpPr>
        <p:spPr bwMode="auto">
          <a:xfrm flipV="1">
            <a:off x="8934781" y="2842033"/>
            <a:ext cx="0" cy="38398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직사각형 39"/>
          <p:cNvSpPr>
            <a:spLocks noChangeArrowheads="1"/>
          </p:cNvSpPr>
          <p:nvPr/>
        </p:nvSpPr>
        <p:spPr bwMode="auto">
          <a:xfrm>
            <a:off x="8286709" y="4581128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967"/>
          <p:cNvGrpSpPr>
            <a:grpSpLocks/>
          </p:cNvGrpSpPr>
          <p:nvPr/>
        </p:nvGrpSpPr>
        <p:grpSpPr bwMode="auto">
          <a:xfrm>
            <a:off x="8315047" y="5620136"/>
            <a:ext cx="1157288" cy="426108"/>
            <a:chOff x="10729292" y="5773378"/>
            <a:chExt cx="1627932" cy="947659"/>
          </a:xfrm>
        </p:grpSpPr>
        <p:pic>
          <p:nvPicPr>
            <p:cNvPr id="126" name="Picture 5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</a:blip>
            <a:srcRect t="11507" b="12223"/>
            <a:stretch>
              <a:fillRect/>
            </a:stretch>
          </p:blipFill>
          <p:spPr bwMode="auto">
            <a:xfrm>
              <a:off x="10729292" y="5773378"/>
              <a:ext cx="1627932" cy="94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" name="직사각형 126"/>
            <p:cNvSpPr/>
            <p:nvPr/>
          </p:nvSpPr>
          <p:spPr>
            <a:xfrm>
              <a:off x="11051720" y="5831996"/>
              <a:ext cx="981337" cy="84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ko-KR" altLang="en-US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스토리지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en-US" altLang="ko-KR" sz="1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2</a:t>
              </a:r>
              <a:r>
                <a:rPr kumimoji="0" lang="en-US" altLang="ko-KR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TB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7909008" y="3058975"/>
            <a:ext cx="1913069" cy="326288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252489" y="6548836"/>
            <a:ext cx="1247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Click Bunker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0" name="직선 화살표 연결선 129"/>
          <p:cNvCxnSpPr>
            <a:stCxn id="128" idx="2"/>
            <a:endCxn id="129" idx="0"/>
          </p:cNvCxnSpPr>
          <p:nvPr/>
        </p:nvCxnSpPr>
        <p:spPr bwMode="auto">
          <a:xfrm>
            <a:off x="8865543" y="6321864"/>
            <a:ext cx="10867" cy="226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pic>
        <p:nvPicPr>
          <p:cNvPr id="131" name="Picture 221" descr="Steelhead Applianc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110" y="3220209"/>
            <a:ext cx="835621" cy="2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꺾인 연결선 131"/>
          <p:cNvCxnSpPr>
            <a:stCxn id="131" idx="2"/>
            <a:endCxn id="120" idx="0"/>
          </p:cNvCxnSpPr>
          <p:nvPr/>
        </p:nvCxnSpPr>
        <p:spPr>
          <a:xfrm rot="5400000">
            <a:off x="8576278" y="3358617"/>
            <a:ext cx="243785" cy="4155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31" idx="2"/>
            <a:endCxn id="122" idx="0"/>
          </p:cNvCxnSpPr>
          <p:nvPr/>
        </p:nvCxnSpPr>
        <p:spPr>
          <a:xfrm rot="16200000" flipH="1">
            <a:off x="8985098" y="3365298"/>
            <a:ext cx="243785" cy="40213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39"/>
          <p:cNvSpPr>
            <a:spLocks noChangeArrowheads="1"/>
          </p:cNvSpPr>
          <p:nvPr/>
        </p:nvSpPr>
        <p:spPr bwMode="auto">
          <a:xfrm>
            <a:off x="9143711" y="3226016"/>
            <a:ext cx="569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L4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55" y="4842329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257" y="4842329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7" name="꺾인 연결선 136"/>
          <p:cNvCxnSpPr>
            <a:stCxn id="136" idx="0"/>
            <a:endCxn id="135" idx="0"/>
          </p:cNvCxnSpPr>
          <p:nvPr/>
        </p:nvCxnSpPr>
        <p:spPr>
          <a:xfrm rot="16200000" flipV="1">
            <a:off x="8897669" y="4403028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21" idx="2"/>
            <a:endCxn id="144" idx="2"/>
          </p:cNvCxnSpPr>
          <p:nvPr/>
        </p:nvCxnSpPr>
        <p:spPr>
          <a:xfrm rot="5400000" flipH="1" flipV="1">
            <a:off x="8891821" y="3977575"/>
            <a:ext cx="7234" cy="840920"/>
          </a:xfrm>
          <a:prstGeom prst="bentConnector3">
            <a:avLst>
              <a:gd name="adj1" fmla="val -632015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39"/>
          <p:cNvSpPr>
            <a:spLocks noChangeArrowheads="1"/>
          </p:cNvSpPr>
          <p:nvPr/>
        </p:nvSpPr>
        <p:spPr bwMode="auto">
          <a:xfrm>
            <a:off x="8069226" y="5307015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39"/>
          <p:cNvSpPr>
            <a:spLocks noChangeArrowheads="1"/>
          </p:cNvSpPr>
          <p:nvPr/>
        </p:nvSpPr>
        <p:spPr bwMode="auto">
          <a:xfrm>
            <a:off x="8922274" y="5301208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1" name="직선 연결선 99"/>
          <p:cNvCxnSpPr>
            <a:cxnSpLocks noChangeShapeType="1"/>
            <a:stCxn id="127" idx="0"/>
            <a:endCxn id="139" idx="0"/>
          </p:cNvCxnSpPr>
          <p:nvPr/>
        </p:nvCxnSpPr>
        <p:spPr bwMode="auto">
          <a:xfrm flipH="1" flipV="1">
            <a:off x="8449975" y="5307015"/>
            <a:ext cx="443098" cy="33947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직선 연결선 99"/>
          <p:cNvCxnSpPr>
            <a:cxnSpLocks noChangeShapeType="1"/>
            <a:stCxn id="127" idx="0"/>
            <a:endCxn id="136" idx="2"/>
          </p:cNvCxnSpPr>
          <p:nvPr/>
        </p:nvCxnSpPr>
        <p:spPr bwMode="auto">
          <a:xfrm flipV="1">
            <a:off x="8893073" y="5361024"/>
            <a:ext cx="443897" cy="285469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직선 연결선 99"/>
          <p:cNvCxnSpPr>
            <a:cxnSpLocks noChangeShapeType="1"/>
          </p:cNvCxnSpPr>
          <p:nvPr/>
        </p:nvCxnSpPr>
        <p:spPr bwMode="auto">
          <a:xfrm flipV="1">
            <a:off x="8913973" y="4437112"/>
            <a:ext cx="3264" cy="17844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직사각형 39"/>
          <p:cNvSpPr>
            <a:spLocks noChangeArrowheads="1"/>
          </p:cNvSpPr>
          <p:nvPr/>
        </p:nvSpPr>
        <p:spPr bwMode="auto">
          <a:xfrm>
            <a:off x="8926268" y="4149080"/>
            <a:ext cx="779260" cy="2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35770" y="750417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SK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해운 본사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남산빌딩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605916" y="829602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199248" y="3120169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940917" y="3769313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947347" y="4971687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21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F01-72F1-4712-96B5-BD0AADB4E396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88219"/>
              </p:ext>
            </p:extLst>
          </p:nvPr>
        </p:nvGraphicFramePr>
        <p:xfrm>
          <a:off x="219668" y="928041"/>
          <a:ext cx="9413283" cy="275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309"/>
                <a:gridCol w="834069"/>
                <a:gridCol w="1374914"/>
                <a:gridCol w="1296144"/>
                <a:gridCol w="936104"/>
                <a:gridCol w="1008112"/>
                <a:gridCol w="1799631"/>
              </a:tblGrid>
              <a:tr h="313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발생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28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 본사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SK B&amp;T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해외법인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지방사무소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싱가폴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본점 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ClickBunker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기능 사용불가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인터넷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ClickBunker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기능 사용불가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L4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L4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변경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해외법인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연결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8744" y="1844824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8744" y="234888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8744" y="285293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8744" y="335699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15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58402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2015/04/09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박영진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6949" y="2029876"/>
            <a:ext cx="5176036" cy="4345726"/>
            <a:chOff x="376949" y="3009495"/>
            <a:chExt cx="5051528" cy="3541097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1025021" y="4822399"/>
              <a:ext cx="4403456" cy="172819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1025021" y="4236809"/>
              <a:ext cx="4403456" cy="6164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025021" y="3342352"/>
              <a:ext cx="4403456" cy="89180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86014" y="3009495"/>
              <a:ext cx="5042463" cy="2508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ClickBunker</a:t>
              </a:r>
              <a:r>
                <a:rPr kumimoji="0" lang="en-US" altLang="ko-KR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200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벙커링영업관리</a:t>
              </a:r>
              <a:r>
                <a:rPr kumimoji="0" lang="en-US" altLang="ko-KR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 구성 요소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3274694" y="3401219"/>
              <a:ext cx="1006022" cy="314867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noProof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싱가폴</a:t>
              </a:r>
              <a:r>
                <a:rPr kumimoji="0" lang="ko-KR" altLang="en-US" sz="9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본점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149498" y="3391541"/>
              <a:ext cx="952667" cy="31486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서울 지점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1" name="직선 화살표 연결선 160"/>
            <p:cNvCxnSpPr>
              <a:stCxn id="158" idx="2"/>
            </p:cNvCxnSpPr>
            <p:nvPr/>
          </p:nvCxnSpPr>
          <p:spPr>
            <a:xfrm>
              <a:off x="1625831" y="3706410"/>
              <a:ext cx="0" cy="1808449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85" name="직사각형 184"/>
            <p:cNvSpPr/>
            <p:nvPr/>
          </p:nvSpPr>
          <p:spPr>
            <a:xfrm>
              <a:off x="376949" y="3357856"/>
              <a:ext cx="561800" cy="83820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76949" y="4265384"/>
              <a:ext cx="561800" cy="55933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네트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워크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6949" y="4903930"/>
              <a:ext cx="561800" cy="1625749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U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</a:t>
              </a:r>
            </a:p>
          </p:txBody>
        </p:sp>
      </p:grpSp>
      <p:sp>
        <p:nvSpPr>
          <p:cNvPr id="145" name="직사각형 144"/>
          <p:cNvSpPr/>
          <p:nvPr/>
        </p:nvSpPr>
        <p:spPr bwMode="auto">
          <a:xfrm>
            <a:off x="5792969" y="5627099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7535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627099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에 의한 실시간 관리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61286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해외법인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NW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상태 수시 점검 필요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1" y="4971772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indent="-182563" fontAlgn="auto" latinLnBrk="0">
              <a:spcBef>
                <a:spcPts val="30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보안진단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Infra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 진단 및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이행점검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880320" cy="53324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Biz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프로세스 변경에 의한 시스템</a:t>
            </a:r>
            <a:endParaRPr kumimoji="0" lang="en-US" altLang="ko-KR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개선 적기 대응</a:t>
            </a:r>
            <a:endParaRPr kumimoji="0" lang="en-US" altLang="ko-KR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Biz.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 영역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특정 시점에 사용량 급증으로 인한 성능 문제 존재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해외주재 본점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App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서버 존재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4354777"/>
            <a:ext cx="2880320" cy="514384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일일 점검을 통한 장애 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Zero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 및 </a:t>
            </a:r>
            <a:endParaRPr kumimoji="0" lang="en-US" altLang="ko-KR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지속적 성능 모니터링 필요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SK B&amp;T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영업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회계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자금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급여 등 전반적인 업무 프로세스를 지원함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Ocean Bunker, Port Bunker, Shore Bunker, Bunker Trading Biz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판매계획 수립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구매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판매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재고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운항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정산 등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Bunkering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영업 활동을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Total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관리함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이와 연계하여 전표 생성 및 자금 입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출금까지 처리</a:t>
            </a:r>
            <a:endParaRPr kumimoji="0"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싱가폴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본점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서울 지점에서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시스템 사용 중 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137225" y="3727670"/>
            <a:ext cx="1151479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사내</a:t>
            </a:r>
            <a:r>
              <a:rPr kumimoji="0"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화살표 연결선 84"/>
          <p:cNvCxnSpPr>
            <a:stCxn id="157" idx="2"/>
          </p:cNvCxnSpPr>
          <p:nvPr/>
        </p:nvCxnSpPr>
        <p:spPr>
          <a:xfrm>
            <a:off x="3861526" y="2897022"/>
            <a:ext cx="1" cy="2207502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직사각형 93"/>
          <p:cNvSpPr/>
          <p:nvPr/>
        </p:nvSpPr>
        <p:spPr bwMode="auto">
          <a:xfrm>
            <a:off x="2432720" y="3727670"/>
            <a:ext cx="3014227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 - Net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512840" y="3104476"/>
            <a:ext cx="742999" cy="32297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싱가폴</a:t>
            </a: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472688" y="4437112"/>
            <a:ext cx="1464088" cy="395356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본</a:t>
            </a:r>
            <a:r>
              <a:rPr kumimoji="0" lang="ko-KR" altLang="en-US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80593" y="5104524"/>
            <a:ext cx="4032448" cy="1060780"/>
            <a:chOff x="1280593" y="5104524"/>
            <a:chExt cx="4032448" cy="106078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568624" y="5684592"/>
              <a:ext cx="904327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r>
                <a:rPr kumimoji="0" lang="ko-KR" altLang="en-US" sz="800" b="1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획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4077985" y="5251877"/>
              <a:ext cx="904327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회</a:t>
              </a:r>
              <a:r>
                <a:rPr kumimoji="0" lang="ko-KR" altLang="en-US" sz="8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2822072" y="5251875"/>
              <a:ext cx="904327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인사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2822073" y="5692630"/>
              <a:ext cx="904327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급</a:t>
              </a:r>
              <a:r>
                <a:rPr kumimoji="0" lang="ko-KR" altLang="en-US" sz="8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여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073660" y="5698533"/>
              <a:ext cx="904327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자금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280593" y="5104524"/>
              <a:ext cx="4032448" cy="106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85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568625" y="5251877"/>
              <a:ext cx="904327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벙커링</a:t>
              </a: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영업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2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58069"/>
              </p:ext>
            </p:extLst>
          </p:nvPr>
        </p:nvGraphicFramePr>
        <p:xfrm>
          <a:off x="5385050" y="1143662"/>
          <a:ext cx="4109216" cy="3469694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3621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벙커링</a:t>
                      </a: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 영업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Ocean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Bunker, </a:t>
                      </a:r>
                      <a:r>
                        <a:rPr kumimoji="0"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Port Bunker, Shore Bunker, Bunker Trading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영업을 지원하는 시스템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투자선박관리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예산편성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추정실적관리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Cash Flow,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실적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Simulation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회계전표 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재무제표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세무관리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고정자산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구분회계 등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자금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자금의 입출금 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펌뱅킹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처리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자금수지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인사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육원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인사관리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복리후생 관리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568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급여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육원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급여처리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연말정산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4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 보험 납부관리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21347"/>
              </p:ext>
            </p:extLst>
          </p:nvPr>
        </p:nvGraphicFramePr>
        <p:xfrm>
          <a:off x="409590" y="1143660"/>
          <a:ext cx="4832127" cy="3111259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ClickBunker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‘2012.10.01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lang="ko-KR" altLang="en-US" sz="1000" u="none" strike="sng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‘13.02</a:t>
                      </a:r>
                      <a:endParaRPr lang="ko-KR" altLang="en-US" sz="1000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B&amp;T </a:t>
                      </a:r>
                      <a:r>
                        <a:rPr lang="ko-KR" altLang="en-US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추가 개선 프로젝트</a:t>
                      </a:r>
                      <a:endParaRPr lang="ko-KR" altLang="en-US" sz="1000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strike="sng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en-US" altLang="ko-KR" sz="1000" b="0" strike="sngStrike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C#.NET,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MS-SQL 2008R2, NEXCORE .NET, 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IIS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WINDOW SERVER 2008 R2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SK B&amp;T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 임직원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00811"/>
              </p:ext>
            </p:extLst>
          </p:nvPr>
        </p:nvGraphicFramePr>
        <p:xfrm>
          <a:off x="390518" y="4325092"/>
          <a:ext cx="4850514" cy="1252041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양정환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02-3788-8562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박훈 부장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02-3788-8669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Infra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김여일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02-3788-8767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4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9946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4" name="그룹 15"/>
          <p:cNvGrpSpPr/>
          <p:nvPr/>
        </p:nvGrpSpPr>
        <p:grpSpPr>
          <a:xfrm>
            <a:off x="6967761" y="3355999"/>
            <a:ext cx="1060202" cy="1106440"/>
            <a:chOff x="6967761" y="3355999"/>
            <a:chExt cx="1060202" cy="1106440"/>
          </a:xfrm>
        </p:grpSpPr>
        <p:sp>
          <p:nvSpPr>
            <p:cNvPr id="168" name="직사각형 167"/>
            <p:cNvSpPr>
              <a:spLocks noChangeArrowheads="1"/>
            </p:cNvSpPr>
            <p:nvPr/>
          </p:nvSpPr>
          <p:spPr bwMode="auto">
            <a:xfrm>
              <a:off x="6967765" y="3355999"/>
              <a:ext cx="1060198" cy="1106440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967761" y="3356003"/>
              <a:ext cx="1060198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회</a:t>
              </a:r>
              <a:r>
                <a:rPr lang="ko-KR" altLang="en-US" sz="1000" b="1" dirty="0">
                  <a:latin typeface="맑은 고딕" pitchFamily="50" charset="-127"/>
                </a:rPr>
                <a:t>계</a:t>
              </a:r>
            </a:p>
          </p:txBody>
        </p:sp>
        <p:sp>
          <p:nvSpPr>
            <p:cNvPr id="254" name="Rectangle 51"/>
            <p:cNvSpPr>
              <a:spLocks noChangeArrowheads="1"/>
            </p:cNvSpPr>
            <p:nvPr/>
          </p:nvSpPr>
          <p:spPr bwMode="auto">
            <a:xfrm>
              <a:off x="7107355" y="368484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세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무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5" name="Rectangle 51"/>
            <p:cNvSpPr>
              <a:spLocks noChangeArrowheads="1"/>
            </p:cNvSpPr>
            <p:nvPr/>
          </p:nvSpPr>
          <p:spPr bwMode="auto">
            <a:xfrm>
              <a:off x="7111682" y="424136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실적집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</a:t>
              </a:r>
            </a:p>
          </p:txBody>
        </p:sp>
        <p:sp>
          <p:nvSpPr>
            <p:cNvPr id="276" name="Rectangle 51"/>
            <p:cNvSpPr>
              <a:spLocks noChangeArrowheads="1"/>
            </p:cNvSpPr>
            <p:nvPr/>
          </p:nvSpPr>
          <p:spPr bwMode="auto">
            <a:xfrm>
              <a:off x="7111682" y="397775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표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3"/>
          <p:cNvGrpSpPr/>
          <p:nvPr/>
        </p:nvGrpSpPr>
        <p:grpSpPr>
          <a:xfrm>
            <a:off x="6967760" y="4698551"/>
            <a:ext cx="2313929" cy="1023820"/>
            <a:chOff x="6967760" y="4698551"/>
            <a:chExt cx="2313929" cy="1023820"/>
          </a:xfrm>
        </p:grpSpPr>
        <p:sp>
          <p:nvSpPr>
            <p:cNvPr id="147" name="직사각형 146"/>
            <p:cNvSpPr>
              <a:spLocks noChangeArrowheads="1"/>
            </p:cNvSpPr>
            <p:nvPr/>
          </p:nvSpPr>
          <p:spPr bwMode="auto">
            <a:xfrm>
              <a:off x="6967764" y="4709180"/>
              <a:ext cx="2313925" cy="1013191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67760" y="4698551"/>
              <a:ext cx="2313925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기획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258" name="Rectangle 51"/>
            <p:cNvSpPr>
              <a:spLocks noChangeArrowheads="1"/>
            </p:cNvSpPr>
            <p:nvPr/>
          </p:nvSpPr>
          <p:spPr bwMode="auto">
            <a:xfrm>
              <a:off x="7134064" y="5058864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추정실적관리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Rectangle 51"/>
            <p:cNvSpPr>
              <a:spLocks noChangeArrowheads="1"/>
            </p:cNvSpPr>
            <p:nvPr/>
          </p:nvSpPr>
          <p:spPr bwMode="auto">
            <a:xfrm>
              <a:off x="8392649" y="5085184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Cash Flow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0" name="Rectangle 51"/>
            <p:cNvSpPr>
              <a:spLocks noChangeArrowheads="1"/>
            </p:cNvSpPr>
            <p:nvPr/>
          </p:nvSpPr>
          <p:spPr bwMode="auto">
            <a:xfrm>
              <a:off x="7146821" y="5446120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예산관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리</a:t>
              </a:r>
            </a:p>
          </p:txBody>
        </p:sp>
      </p:grpSp>
      <p:grpSp>
        <p:nvGrpSpPr>
          <p:cNvPr id="6" name="그룹 14"/>
          <p:cNvGrpSpPr/>
          <p:nvPr/>
        </p:nvGrpSpPr>
        <p:grpSpPr>
          <a:xfrm>
            <a:off x="8235055" y="3329269"/>
            <a:ext cx="1046635" cy="1133170"/>
            <a:chOff x="8235055" y="3329269"/>
            <a:chExt cx="1046635" cy="1133170"/>
          </a:xfrm>
        </p:grpSpPr>
        <p:sp>
          <p:nvSpPr>
            <p:cNvPr id="224" name="직사각형 223"/>
            <p:cNvSpPr>
              <a:spLocks noChangeArrowheads="1"/>
            </p:cNvSpPr>
            <p:nvPr/>
          </p:nvSpPr>
          <p:spPr bwMode="auto">
            <a:xfrm>
              <a:off x="8235059" y="3329269"/>
              <a:ext cx="1046631" cy="1133170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235055" y="3329272"/>
              <a:ext cx="104663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자</a:t>
              </a:r>
              <a:r>
                <a:rPr lang="ko-KR" altLang="en-US" sz="1000" b="1" dirty="0">
                  <a:latin typeface="맑은 고딕" pitchFamily="50" charset="-127"/>
                </a:rPr>
                <a:t>금</a:t>
              </a:r>
            </a:p>
          </p:txBody>
        </p:sp>
        <p:sp>
          <p:nvSpPr>
            <p:cNvPr id="256" name="Rectangle 51"/>
            <p:cNvSpPr>
              <a:spLocks noChangeArrowheads="1"/>
            </p:cNvSpPr>
            <p:nvPr/>
          </p:nvSpPr>
          <p:spPr bwMode="auto">
            <a:xfrm>
              <a:off x="8338995" y="3669450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자금 입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출금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" name="Rectangle 51"/>
            <p:cNvSpPr>
              <a:spLocks noChangeArrowheads="1"/>
            </p:cNvSpPr>
            <p:nvPr/>
          </p:nvSpPr>
          <p:spPr bwMode="auto">
            <a:xfrm>
              <a:off x="8345221" y="3959116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자금계획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5" name="모서리가 둥근 직사각형 354"/>
          <p:cNvSpPr/>
          <p:nvPr/>
        </p:nvSpPr>
        <p:spPr>
          <a:xfrm>
            <a:off x="533400" y="980729"/>
            <a:ext cx="8956104" cy="230425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업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533400" y="3329268"/>
            <a:ext cx="8956105" cy="125185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</a:p>
        </p:txBody>
      </p:sp>
      <p:sp>
        <p:nvSpPr>
          <p:cNvPr id="358" name="모서리가 둥근 직사각형 357"/>
          <p:cNvSpPr/>
          <p:nvPr/>
        </p:nvSpPr>
        <p:spPr>
          <a:xfrm>
            <a:off x="533400" y="4616998"/>
            <a:ext cx="8956106" cy="1260274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7"/>
          <p:cNvGrpSpPr/>
          <p:nvPr/>
        </p:nvGrpSpPr>
        <p:grpSpPr>
          <a:xfrm>
            <a:off x="3440831" y="1102279"/>
            <a:ext cx="1570621" cy="4620091"/>
            <a:chOff x="4527766" y="1102279"/>
            <a:chExt cx="1090015" cy="4620091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4527770" y="1102279"/>
              <a:ext cx="1090011" cy="4620091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527766" y="1102283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인</a:t>
              </a:r>
              <a:r>
                <a:rPr lang="ko-KR" altLang="en-US" sz="1000" b="1" dirty="0">
                  <a:latin typeface="맑은 고딕" pitchFamily="50" charset="-127"/>
                </a:rPr>
                <a:t>사</a:t>
              </a:r>
            </a:p>
          </p:txBody>
        </p:sp>
        <p:sp>
          <p:nvSpPr>
            <p:cNvPr id="267" name="Rectangle 51"/>
            <p:cNvSpPr>
              <a:spLocks noChangeArrowheads="1"/>
            </p:cNvSpPr>
            <p:nvPr/>
          </p:nvSpPr>
          <p:spPr bwMode="auto">
            <a:xfrm>
              <a:off x="4673347" y="1837797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육원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인사관리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8" name="Rectangle 51"/>
            <p:cNvSpPr>
              <a:spLocks noChangeArrowheads="1"/>
            </p:cNvSpPr>
            <p:nvPr/>
          </p:nvSpPr>
          <p:spPr bwMode="auto">
            <a:xfrm>
              <a:off x="4673347" y="228126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교육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평가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9" name="Rectangle 51"/>
            <p:cNvSpPr>
              <a:spLocks noChangeArrowheads="1"/>
            </p:cNvSpPr>
            <p:nvPr/>
          </p:nvSpPr>
          <p:spPr bwMode="auto">
            <a:xfrm>
              <a:off x="4682229" y="265654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복리후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생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5" name="직사각형 304"/>
            <p:cNvSpPr/>
            <p:nvPr/>
          </p:nvSpPr>
          <p:spPr bwMode="auto">
            <a:xfrm>
              <a:off x="4611209" y="1441992"/>
              <a:ext cx="934493" cy="1770983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85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" pitchFamily="50" charset="-127"/>
              </a:endParaRPr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4680013" y="360345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정산처리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" name="꺾인 연결선 6"/>
          <p:cNvCxnSpPr>
            <a:stCxn id="252" idx="2"/>
            <a:endCxn id="276" idx="1"/>
          </p:cNvCxnSpPr>
          <p:nvPr/>
        </p:nvCxnSpPr>
        <p:spPr bwMode="auto">
          <a:xfrm rot="16200000" flipH="1">
            <a:off x="4599630" y="1550867"/>
            <a:ext cx="285094" cy="4739009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8" idx="2"/>
            <a:endCxn id="276" idx="1"/>
          </p:cNvCxnSpPr>
          <p:nvPr/>
        </p:nvCxnSpPr>
        <p:spPr bwMode="auto">
          <a:xfrm rot="16200000" flipH="1">
            <a:off x="5531868" y="2483104"/>
            <a:ext cx="289131" cy="2870498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9" idx="2"/>
            <a:endCxn id="276" idx="1"/>
          </p:cNvCxnSpPr>
          <p:nvPr/>
        </p:nvCxnSpPr>
        <p:spPr bwMode="auto">
          <a:xfrm rot="16200000" flipH="1">
            <a:off x="6427381" y="3378618"/>
            <a:ext cx="285094" cy="1083507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53" idx="2"/>
            <a:endCxn id="258" idx="1"/>
          </p:cNvCxnSpPr>
          <p:nvPr/>
        </p:nvCxnSpPr>
        <p:spPr bwMode="auto">
          <a:xfrm rot="16200000" flipH="1">
            <a:off x="4665096" y="2675064"/>
            <a:ext cx="176544" cy="4761391"/>
          </a:xfrm>
          <a:prstGeom prst="bentConnector2">
            <a:avLst/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91" idx="2"/>
            <a:endCxn id="258" idx="1"/>
          </p:cNvCxnSpPr>
          <p:nvPr/>
        </p:nvCxnSpPr>
        <p:spPr bwMode="auto">
          <a:xfrm rot="16200000" flipH="1">
            <a:off x="6492847" y="4502815"/>
            <a:ext cx="176544" cy="1105889"/>
          </a:xfrm>
          <a:prstGeom prst="bentConnector2">
            <a:avLst/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76" idx="0"/>
            <a:endCxn id="254" idx="2"/>
          </p:cNvCxnSpPr>
          <p:nvPr/>
        </p:nvCxnSpPr>
        <p:spPr bwMode="auto">
          <a:xfrm flipH="1" flipV="1">
            <a:off x="7510555" y="3855181"/>
            <a:ext cx="4327" cy="12257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276" idx="2"/>
            <a:endCxn id="255" idx="0"/>
          </p:cNvCxnSpPr>
          <p:nvPr/>
        </p:nvCxnSpPr>
        <p:spPr bwMode="auto">
          <a:xfrm>
            <a:off x="7514882" y="4148087"/>
            <a:ext cx="0" cy="9327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42"/>
          <p:cNvCxnSpPr>
            <a:stCxn id="255" idx="2"/>
            <a:endCxn id="258" idx="1"/>
          </p:cNvCxnSpPr>
          <p:nvPr/>
        </p:nvCxnSpPr>
        <p:spPr bwMode="auto">
          <a:xfrm rot="5400000">
            <a:off x="6958306" y="4587455"/>
            <a:ext cx="732335" cy="380818"/>
          </a:xfrm>
          <a:prstGeom prst="bentConnector4">
            <a:avLst>
              <a:gd name="adj1" fmla="val 16599"/>
              <a:gd name="adj2" fmla="val 160029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276" idx="3"/>
            <a:endCxn id="256" idx="1"/>
          </p:cNvCxnSpPr>
          <p:nvPr/>
        </p:nvCxnSpPr>
        <p:spPr bwMode="auto">
          <a:xfrm flipV="1">
            <a:off x="7918082" y="3754618"/>
            <a:ext cx="420913" cy="308301"/>
          </a:xfrm>
          <a:prstGeom prst="bentConnector3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stCxn id="256" idx="2"/>
            <a:endCxn id="257" idx="0"/>
          </p:cNvCxnSpPr>
          <p:nvPr/>
        </p:nvCxnSpPr>
        <p:spPr bwMode="auto">
          <a:xfrm>
            <a:off x="8742195" y="3839786"/>
            <a:ext cx="6226" cy="119330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57" idx="3"/>
            <a:endCxn id="259" idx="3"/>
          </p:cNvCxnSpPr>
          <p:nvPr/>
        </p:nvCxnSpPr>
        <p:spPr bwMode="auto">
          <a:xfrm>
            <a:off x="9151621" y="4044284"/>
            <a:ext cx="47428" cy="1126068"/>
          </a:xfrm>
          <a:prstGeom prst="bentConnector3">
            <a:avLst>
              <a:gd name="adj1" fmla="val 581994"/>
            </a:avLst>
          </a:prstGeom>
          <a:ln w="6350">
            <a:solidFill>
              <a:schemeClr val="tx2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303145" y="1093390"/>
            <a:ext cx="1450055" cy="4628981"/>
            <a:chOff x="5745088" y="1093390"/>
            <a:chExt cx="1090015" cy="4628981"/>
          </a:xfrm>
        </p:grpSpPr>
        <p:grpSp>
          <p:nvGrpSpPr>
            <p:cNvPr id="14" name="그룹 16"/>
            <p:cNvGrpSpPr/>
            <p:nvPr/>
          </p:nvGrpSpPr>
          <p:grpSpPr>
            <a:xfrm>
              <a:off x="5745088" y="1093390"/>
              <a:ext cx="1090015" cy="4628981"/>
              <a:chOff x="5753855" y="1093390"/>
              <a:chExt cx="1090015" cy="4628981"/>
            </a:xfrm>
          </p:grpSpPr>
          <p:sp>
            <p:nvSpPr>
              <p:cNvPr id="233" name="직사각형 232"/>
              <p:cNvSpPr>
                <a:spLocks noChangeArrowheads="1"/>
              </p:cNvSpPr>
              <p:nvPr/>
            </p:nvSpPr>
            <p:spPr bwMode="auto">
              <a:xfrm>
                <a:off x="5753859" y="1093390"/>
                <a:ext cx="1090011" cy="4628981"/>
              </a:xfrm>
              <a:prstGeom prst="rect">
                <a:avLst/>
              </a:prstGeom>
              <a:noFill/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lIns="18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753855" y="1093394"/>
                <a:ext cx="1090011" cy="2548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36000" rIns="36000" rtlCol="0">
                <a:noAutofit/>
              </a:bodyPr>
              <a:lstStyle>
                <a:defPPr>
                  <a:defRPr lang="en-US"/>
                </a:defPPr>
                <a:lvl1pPr>
                  <a:defRPr sz="900">
                    <a:latin typeface="Times New Roman" pitchFamily="18" charset="0"/>
                    <a:ea typeface="맑은 고딕" pitchFamily="50" charset="-127"/>
                  </a:defRPr>
                </a:lvl1pPr>
              </a:lstStyle>
              <a:p>
                <a:pPr algn="ctr"/>
                <a:r>
                  <a:rPr lang="ko-KR" altLang="en-US" sz="1000" b="1" dirty="0" smtClean="0">
                    <a:latin typeface="맑은 고딕" pitchFamily="50" charset="-127"/>
                  </a:rPr>
                  <a:t>급</a:t>
                </a:r>
                <a:r>
                  <a:rPr lang="ko-KR" altLang="en-US" sz="1000" b="1" dirty="0">
                    <a:latin typeface="맑은 고딕" pitchFamily="50" charset="-127"/>
                  </a:rPr>
                  <a:t>여</a:t>
                </a:r>
              </a:p>
            </p:txBody>
          </p:sp>
          <p:sp>
            <p:nvSpPr>
              <p:cNvPr id="280" name="Rectangle 51"/>
              <p:cNvSpPr>
                <a:spLocks noChangeArrowheads="1"/>
              </p:cNvSpPr>
              <p:nvPr/>
            </p:nvSpPr>
            <p:spPr bwMode="auto">
              <a:xfrm>
                <a:off x="5906297" y="1772816"/>
                <a:ext cx="806400" cy="17033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36000" rIns="18000" bIns="36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연말정산</a:t>
                </a:r>
                <a:endPara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1" name="Rectangle 51"/>
              <p:cNvSpPr>
                <a:spLocks noChangeArrowheads="1"/>
              </p:cNvSpPr>
              <p:nvPr/>
            </p:nvSpPr>
            <p:spPr bwMode="auto">
              <a:xfrm>
                <a:off x="5911558" y="1556792"/>
                <a:ext cx="806400" cy="17033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36000" rIns="18000" bIns="36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대 보험 관리</a:t>
                </a:r>
                <a:endPara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1" name="Rectangle 51"/>
              <p:cNvSpPr>
                <a:spLocks noChangeArrowheads="1"/>
              </p:cNvSpPr>
              <p:nvPr/>
            </p:nvSpPr>
            <p:spPr bwMode="auto">
              <a:xfrm>
                <a:off x="5895664" y="4797152"/>
                <a:ext cx="806400" cy="17033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36000" rIns="18000" bIns="36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Planning</a:t>
                </a:r>
                <a:endPara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3" name="Rectangle 51"/>
              <p:cNvSpPr>
                <a:spLocks noChangeArrowheads="1"/>
              </p:cNvSpPr>
              <p:nvPr/>
            </p:nvSpPr>
            <p:spPr bwMode="auto">
              <a:xfrm>
                <a:off x="5906297" y="2106536"/>
                <a:ext cx="806400" cy="17033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36000" rIns="18000" bIns="36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급여관리</a:t>
                </a:r>
                <a:endPara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Rectangle 51"/>
              <p:cNvSpPr>
                <a:spLocks noChangeArrowheads="1"/>
              </p:cNvSpPr>
              <p:nvPr/>
            </p:nvSpPr>
            <p:spPr bwMode="auto">
              <a:xfrm>
                <a:off x="5895664" y="3607489"/>
                <a:ext cx="806400" cy="17033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36000" rIns="18000" bIns="36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정산처리</a:t>
                </a:r>
                <a:endPara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5" name="직사각형 114"/>
            <p:cNvSpPr/>
            <p:nvPr/>
          </p:nvSpPr>
          <p:spPr bwMode="auto">
            <a:xfrm>
              <a:off x="5837497" y="1433412"/>
              <a:ext cx="922717" cy="1779563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85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" pitchFamily="50" charset="-127"/>
              </a:endParaRPr>
            </a:p>
          </p:txBody>
        </p:sp>
      </p:grpSp>
      <p:cxnSp>
        <p:nvCxnSpPr>
          <p:cNvPr id="36" name="직선 화살표 연결선 35"/>
          <p:cNvCxnSpPr>
            <a:stCxn id="305" idx="2"/>
            <a:endCxn id="58" idx="0"/>
          </p:cNvCxnSpPr>
          <p:nvPr/>
        </p:nvCxnSpPr>
        <p:spPr bwMode="auto">
          <a:xfrm>
            <a:off x="4234329" y="3212975"/>
            <a:ext cx="6855" cy="390477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5" idx="2"/>
            <a:endCxn id="59" idx="0"/>
          </p:cNvCxnSpPr>
          <p:nvPr/>
        </p:nvCxnSpPr>
        <p:spPr bwMode="auto">
          <a:xfrm flipH="1">
            <a:off x="6028175" y="3212975"/>
            <a:ext cx="11651" cy="39451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5" idx="1"/>
            <a:endCxn id="291" idx="1"/>
          </p:cNvCxnSpPr>
          <p:nvPr/>
        </p:nvCxnSpPr>
        <p:spPr bwMode="auto">
          <a:xfrm rot="10800000" flipH="1" flipV="1">
            <a:off x="5426077" y="2323194"/>
            <a:ext cx="65718" cy="2559126"/>
          </a:xfrm>
          <a:prstGeom prst="bentConnector3">
            <a:avLst>
              <a:gd name="adj1" fmla="val -34785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67" idx="3"/>
            <a:endCxn id="353" idx="1"/>
          </p:cNvCxnSpPr>
          <p:nvPr/>
        </p:nvCxnSpPr>
        <p:spPr bwMode="auto">
          <a:xfrm>
            <a:off x="4812556" y="1922965"/>
            <a:ext cx="693384" cy="268739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꺾인 연결선 289"/>
          <p:cNvCxnSpPr>
            <a:stCxn id="281" idx="3"/>
            <a:endCxn id="353" idx="3"/>
          </p:cNvCxnSpPr>
          <p:nvPr/>
        </p:nvCxnSpPr>
        <p:spPr bwMode="auto">
          <a:xfrm flipH="1">
            <a:off x="6578700" y="1641960"/>
            <a:ext cx="6998" cy="549744"/>
          </a:xfrm>
          <a:prstGeom prst="bentConnector3">
            <a:avLst>
              <a:gd name="adj1" fmla="val -3266648"/>
            </a:avLst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꺾인 연결선 292"/>
          <p:cNvCxnSpPr>
            <a:stCxn id="280" idx="3"/>
            <a:endCxn id="353" idx="3"/>
          </p:cNvCxnSpPr>
          <p:nvPr/>
        </p:nvCxnSpPr>
        <p:spPr bwMode="auto">
          <a:xfrm>
            <a:off x="6578700" y="1857984"/>
            <a:ext cx="12700" cy="333720"/>
          </a:xfrm>
          <a:prstGeom prst="bentConnector3">
            <a:avLst>
              <a:gd name="adj1" fmla="val 1800000"/>
            </a:avLst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558730" y="1103773"/>
            <a:ext cx="1621316" cy="4618598"/>
            <a:chOff x="2072680" y="1103773"/>
            <a:chExt cx="1090015" cy="4618598"/>
          </a:xfrm>
        </p:grpSpPr>
        <p:grpSp>
          <p:nvGrpSpPr>
            <p:cNvPr id="2" name="그룹 19"/>
            <p:cNvGrpSpPr/>
            <p:nvPr/>
          </p:nvGrpSpPr>
          <p:grpSpPr>
            <a:xfrm>
              <a:off x="2072680" y="1103773"/>
              <a:ext cx="1090015" cy="4618598"/>
              <a:chOff x="2080890" y="1103773"/>
              <a:chExt cx="1090015" cy="4618598"/>
            </a:xfrm>
          </p:grpSpPr>
          <p:sp>
            <p:nvSpPr>
              <p:cNvPr id="156" name="직사각형 155"/>
              <p:cNvSpPr>
                <a:spLocks noChangeArrowheads="1"/>
              </p:cNvSpPr>
              <p:nvPr/>
            </p:nvSpPr>
            <p:spPr bwMode="auto">
              <a:xfrm>
                <a:off x="2080894" y="1103773"/>
                <a:ext cx="1090011" cy="4618598"/>
              </a:xfrm>
              <a:prstGeom prst="rect">
                <a:avLst/>
              </a:prstGeom>
              <a:noFill/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lIns="18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080890" y="1103778"/>
                <a:ext cx="1090011" cy="2548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36000" rIns="36000" rtlCol="0">
                <a:noAutofit/>
              </a:bodyPr>
              <a:lstStyle>
                <a:defPPr>
                  <a:defRPr lang="en-US"/>
                </a:defPPr>
                <a:lvl1pPr>
                  <a:defRPr sz="900">
                    <a:latin typeface="Times New Roman" pitchFamily="18" charset="0"/>
                    <a:ea typeface="맑은 고딕" pitchFamily="50" charset="-127"/>
                  </a:defRPr>
                </a:lvl1pPr>
              </a:lstStyle>
              <a:p>
                <a:pPr algn="ctr"/>
                <a:r>
                  <a:rPr lang="ko-KR" altLang="en-US" sz="1000" b="1" dirty="0" err="1" smtClean="0">
                    <a:latin typeface="맑은 고딕" pitchFamily="50" charset="-127"/>
                  </a:rPr>
                  <a:t>벙커링영업</a:t>
                </a:r>
                <a:endParaRPr lang="ko-KR" altLang="en-US" sz="1000" b="1" dirty="0">
                  <a:latin typeface="맑은 고딕" pitchFamily="50" charset="-127"/>
                </a:endParaRPr>
              </a:p>
            </p:txBody>
          </p:sp>
          <p:sp>
            <p:nvSpPr>
              <p:cNvPr id="251" name="Rectangle 51"/>
              <p:cNvSpPr>
                <a:spLocks noChangeArrowheads="1"/>
              </p:cNvSpPr>
              <p:nvPr/>
            </p:nvSpPr>
            <p:spPr bwMode="auto">
              <a:xfrm>
                <a:off x="2222699" y="1535310"/>
                <a:ext cx="806400" cy="20697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36000" rIns="18000" bIns="36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Chartering</a:t>
                </a:r>
                <a:endPara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2" name="Rectangle 51"/>
              <p:cNvSpPr>
                <a:spLocks noChangeArrowheads="1"/>
              </p:cNvSpPr>
              <p:nvPr/>
            </p:nvSpPr>
            <p:spPr bwMode="auto">
              <a:xfrm>
                <a:off x="2224906" y="3607489"/>
                <a:ext cx="806400" cy="17033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36000" rIns="18000" bIns="36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정산처리</a:t>
                </a:r>
                <a:endPara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3" name="Rectangle 51"/>
              <p:cNvSpPr>
                <a:spLocks noChangeArrowheads="1"/>
              </p:cNvSpPr>
              <p:nvPr/>
            </p:nvSpPr>
            <p:spPr bwMode="auto">
              <a:xfrm>
                <a:off x="2224906" y="4797152"/>
                <a:ext cx="806400" cy="17033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36000" rIns="18000" bIns="36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Planning</a:t>
                </a:r>
                <a:endPara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2" name="Rectangle 51"/>
            <p:cNvSpPr>
              <a:spLocks noChangeArrowheads="1"/>
            </p:cNvSpPr>
            <p:nvPr/>
          </p:nvSpPr>
          <p:spPr bwMode="auto">
            <a:xfrm>
              <a:off x="2222695" y="1813663"/>
              <a:ext cx="806400" cy="19308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Operation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2166747" y="1480679"/>
              <a:ext cx="922717" cy="1732296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85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" pitchFamily="50" charset="-127"/>
              </a:endParaRPr>
            </a:p>
          </p:txBody>
        </p:sp>
        <p:cxnSp>
          <p:nvCxnSpPr>
            <p:cNvPr id="32" name="직선 화살표 연결선 31"/>
            <p:cNvCxnSpPr>
              <a:stCxn id="114" idx="2"/>
              <a:endCxn id="252" idx="0"/>
            </p:cNvCxnSpPr>
            <p:nvPr/>
          </p:nvCxnSpPr>
          <p:spPr bwMode="auto">
            <a:xfrm flipH="1">
              <a:off x="2619896" y="3212975"/>
              <a:ext cx="8210" cy="394514"/>
            </a:xfrm>
            <a:prstGeom prst="straightConnector1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114" idx="1"/>
              <a:endCxn id="253" idx="1"/>
            </p:cNvCxnSpPr>
            <p:nvPr/>
          </p:nvCxnSpPr>
          <p:spPr bwMode="auto">
            <a:xfrm rot="10800000" flipH="1" flipV="1">
              <a:off x="2166746" y="2346826"/>
              <a:ext cx="49949" cy="2535493"/>
            </a:xfrm>
            <a:prstGeom prst="bentConnector3">
              <a:avLst>
                <a:gd name="adj1" fmla="val -457667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51"/>
            <p:cNvSpPr>
              <a:spLocks noChangeArrowheads="1"/>
            </p:cNvSpPr>
            <p:nvPr/>
          </p:nvSpPr>
          <p:spPr bwMode="auto">
            <a:xfrm>
              <a:off x="2232352" y="2083792"/>
              <a:ext cx="806400" cy="19308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굴림" pitchFamily="50" charset="-127"/>
                  <a:ea typeface="굴림" pitchFamily="50" charset="-127"/>
                </a:rPr>
                <a:t>Purchase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2224906" y="2359518"/>
              <a:ext cx="806400" cy="19308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Sales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2230145" y="2646031"/>
              <a:ext cx="806400" cy="19308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굴림" pitchFamily="50" charset="-127"/>
                  <a:ea typeface="굴림" pitchFamily="50" charset="-127"/>
                </a:rPr>
                <a:t>Stock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Rectangle 51"/>
            <p:cNvSpPr>
              <a:spLocks noChangeArrowheads="1"/>
            </p:cNvSpPr>
            <p:nvPr/>
          </p:nvSpPr>
          <p:spPr bwMode="auto">
            <a:xfrm>
              <a:off x="2222699" y="2921757"/>
              <a:ext cx="806400" cy="19308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ctr" defTabSz="849313" eaLnBrk="0" fontAlgn="ctr" hangingPunct="0">
                <a:spcBef>
                  <a:spcPct val="10000"/>
                </a:spcBef>
                <a:spcAft>
                  <a:spcPct val="10000"/>
                </a:spcAft>
                <a:buClr>
                  <a:srgbClr val="969696"/>
                </a:buClr>
              </a:pPr>
              <a:r>
                <a:rPr kumimoji="0" lang="en-US" altLang="ko-KR" sz="800" dirty="0" smtClean="0">
                  <a:latin typeface="굴림" pitchFamily="50" charset="-127"/>
                  <a:ea typeface="굴림" pitchFamily="50" charset="-127"/>
                </a:rPr>
                <a:t>Aging &amp; Credit</a:t>
              </a:r>
              <a:endParaRPr kumimoji="0" lang="ko-KR" altLang="en-US" sz="800" dirty="0" smtClean="0"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3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70144"/>
              </p:ext>
            </p:extLst>
          </p:nvPr>
        </p:nvGraphicFramePr>
        <p:xfrm>
          <a:off x="488504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590537" y="5146559"/>
            <a:ext cx="1658679" cy="828417"/>
            <a:chOff x="4348716" y="5146559"/>
            <a:chExt cx="1658679" cy="828417"/>
          </a:xfrm>
        </p:grpSpPr>
        <p:sp>
          <p:nvSpPr>
            <p:cNvPr id="12304" name="Text Box 1193"/>
            <p:cNvSpPr txBox="1">
              <a:spLocks noChangeArrowheads="1"/>
            </p:cNvSpPr>
            <p:nvPr/>
          </p:nvSpPr>
          <p:spPr bwMode="auto">
            <a:xfrm>
              <a:off x="4348716" y="5146559"/>
              <a:ext cx="1658679" cy="7042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 Box 1197"/>
            <p:cNvSpPr txBox="1">
              <a:spLocks noChangeArrowheads="1"/>
            </p:cNvSpPr>
            <p:nvPr/>
          </p:nvSpPr>
          <p:spPr bwMode="auto">
            <a:xfrm>
              <a:off x="4551418" y="5682514"/>
              <a:ext cx="1323191" cy="292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금융기관</a:t>
              </a:r>
              <a:endParaRPr kumimoji="0" lang="ko-KR" altLang="en-US" sz="13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Text Box 1201"/>
            <p:cNvSpPr txBox="1">
              <a:spLocks noChangeArrowheads="1"/>
            </p:cNvSpPr>
            <p:nvPr/>
          </p:nvSpPr>
          <p:spPr bwMode="auto">
            <a:xfrm>
              <a:off x="4376935" y="5199724"/>
              <a:ext cx="1584176" cy="411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한국외환은행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하나은행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산업은행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국민은행</a:t>
              </a:r>
              <a:endParaRPr kumimoji="0"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825208" y="5157192"/>
            <a:ext cx="1406313" cy="792088"/>
            <a:chOff x="7960971" y="5157192"/>
            <a:chExt cx="1406313" cy="792088"/>
          </a:xfrm>
        </p:grpSpPr>
        <p:sp>
          <p:nvSpPr>
            <p:cNvPr id="12305" name="Text Box 1194"/>
            <p:cNvSpPr txBox="1">
              <a:spLocks noChangeArrowheads="1"/>
            </p:cNvSpPr>
            <p:nvPr/>
          </p:nvSpPr>
          <p:spPr bwMode="auto">
            <a:xfrm>
              <a:off x="7960971" y="5157192"/>
              <a:ext cx="1406313" cy="699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Text Box 1196"/>
            <p:cNvSpPr txBox="1">
              <a:spLocks noChangeArrowheads="1"/>
            </p:cNvSpPr>
            <p:nvPr/>
          </p:nvSpPr>
          <p:spPr bwMode="auto">
            <a:xfrm>
              <a:off x="7986438" y="5656818"/>
              <a:ext cx="1334668" cy="292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국세</a:t>
              </a:r>
              <a:r>
                <a:rPr kumimoji="0" lang="ko-KR" altLang="en-US" sz="13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청</a:t>
              </a:r>
            </a:p>
          </p:txBody>
        </p:sp>
        <p:sp>
          <p:nvSpPr>
            <p:cNvPr id="197" name="Text Box 1204"/>
            <p:cNvSpPr txBox="1">
              <a:spLocks noChangeArrowheads="1"/>
            </p:cNvSpPr>
            <p:nvPr/>
          </p:nvSpPr>
          <p:spPr bwMode="auto">
            <a:xfrm>
              <a:off x="8080725" y="5324475"/>
              <a:ext cx="1201857" cy="2658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sz="1200" dirty="0" err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홈택</a:t>
              </a:r>
              <a:r>
                <a:rPr kumimoji="0" lang="ko-KR" altLang="en-US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스</a:t>
              </a:r>
              <a:endParaRPr kumimoji="0" lang="ko-KR" altLang="en-US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316" name="Rectangle 1205"/>
          <p:cNvSpPr>
            <a:spLocks noChangeArrowheads="1"/>
          </p:cNvSpPr>
          <p:nvPr/>
        </p:nvSpPr>
        <p:spPr bwMode="auto">
          <a:xfrm>
            <a:off x="1052935" y="1124744"/>
            <a:ext cx="7597230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ClickBunker</a:t>
            </a: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벙커링영업관리</a:t>
            </a: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270720" y="5146558"/>
            <a:ext cx="1378024" cy="853464"/>
            <a:chOff x="1424609" y="5146558"/>
            <a:chExt cx="1378024" cy="853464"/>
          </a:xfrm>
        </p:grpSpPr>
        <p:sp>
          <p:nvSpPr>
            <p:cNvPr id="73" name="Text Box 1193"/>
            <p:cNvSpPr txBox="1">
              <a:spLocks noChangeArrowheads="1"/>
            </p:cNvSpPr>
            <p:nvPr/>
          </p:nvSpPr>
          <p:spPr bwMode="auto">
            <a:xfrm>
              <a:off x="1424609" y="5146558"/>
              <a:ext cx="1378024" cy="7042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 Box 1197"/>
            <p:cNvSpPr txBox="1">
              <a:spLocks noChangeArrowheads="1"/>
            </p:cNvSpPr>
            <p:nvPr/>
          </p:nvSpPr>
          <p:spPr bwMode="auto">
            <a:xfrm>
              <a:off x="1640632" y="5707634"/>
              <a:ext cx="917127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그룹공</a:t>
              </a:r>
              <a:r>
                <a:rPr kumimoji="0" lang="ko-KR" altLang="en-US" sz="13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통</a:t>
              </a:r>
            </a:p>
          </p:txBody>
        </p:sp>
        <p:sp>
          <p:nvSpPr>
            <p:cNvPr id="75" name="Text Box 1201"/>
            <p:cNvSpPr txBox="1">
              <a:spLocks noChangeArrowheads="1"/>
            </p:cNvSpPr>
            <p:nvPr/>
          </p:nvSpPr>
          <p:spPr bwMode="auto">
            <a:xfrm>
              <a:off x="1543759" y="5203456"/>
              <a:ext cx="1125068" cy="411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그룹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HR</a:t>
              </a:r>
              <a:endParaRPr kumimoji="0"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5" name="직선 연결선 34"/>
          <p:cNvCxnSpPr/>
          <p:nvPr/>
        </p:nvCxnSpPr>
        <p:spPr bwMode="auto">
          <a:xfrm flipV="1">
            <a:off x="2113620" y="2147985"/>
            <a:ext cx="0" cy="299857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41" name="Text Box 1207"/>
          <p:cNvSpPr txBox="1">
            <a:spLocks noChangeArrowheads="1"/>
          </p:cNvSpPr>
          <p:nvPr/>
        </p:nvSpPr>
        <p:spPr bwMode="auto">
          <a:xfrm>
            <a:off x="4520952" y="4180803"/>
            <a:ext cx="13363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환율정보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출금처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리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1207"/>
          <p:cNvSpPr txBox="1">
            <a:spLocks noChangeArrowheads="1"/>
          </p:cNvSpPr>
          <p:nvPr/>
        </p:nvSpPr>
        <p:spPr bwMode="auto">
          <a:xfrm>
            <a:off x="1064568" y="4221088"/>
            <a:ext cx="1336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인사정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보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1205"/>
          <p:cNvSpPr>
            <a:spLocks noChangeArrowheads="1"/>
          </p:cNvSpPr>
          <p:nvPr/>
        </p:nvSpPr>
        <p:spPr bwMode="auto">
          <a:xfrm>
            <a:off x="1064569" y="1484784"/>
            <a:ext cx="759233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 Box 1207"/>
          <p:cNvSpPr txBox="1">
            <a:spLocks noChangeArrowheads="1"/>
          </p:cNvSpPr>
          <p:nvPr/>
        </p:nvSpPr>
        <p:spPr bwMode="auto">
          <a:xfrm>
            <a:off x="6393160" y="4296219"/>
            <a:ext cx="1336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전자세금계산서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230"/>
          <p:cNvSpPr>
            <a:spLocks noChangeArrowheads="1"/>
          </p:cNvSpPr>
          <p:nvPr/>
        </p:nvSpPr>
        <p:spPr bwMode="auto">
          <a:xfrm>
            <a:off x="6105129" y="1571233"/>
            <a:ext cx="2399478" cy="568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1230"/>
          <p:cNvSpPr>
            <a:spLocks noChangeArrowheads="1"/>
          </p:cNvSpPr>
          <p:nvPr/>
        </p:nvSpPr>
        <p:spPr bwMode="auto">
          <a:xfrm>
            <a:off x="3152800" y="1578059"/>
            <a:ext cx="2448272" cy="5620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자금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꺾인 연결선 51"/>
          <p:cNvCxnSpPr>
            <a:stCxn id="12304" idx="0"/>
          </p:cNvCxnSpPr>
          <p:nvPr/>
        </p:nvCxnSpPr>
        <p:spPr bwMode="auto">
          <a:xfrm rot="16200000" flipV="1">
            <a:off x="3768106" y="3494788"/>
            <a:ext cx="3006483" cy="2970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28" name="Group 1231"/>
          <p:cNvGrpSpPr>
            <a:grpSpLocks/>
          </p:cNvGrpSpPr>
          <p:nvPr/>
        </p:nvGrpSpPr>
        <p:grpSpPr bwMode="auto">
          <a:xfrm>
            <a:off x="4592960" y="3387375"/>
            <a:ext cx="1440160" cy="689697"/>
            <a:chOff x="4329" y="2862"/>
            <a:chExt cx="540" cy="312"/>
          </a:xfrm>
        </p:grpSpPr>
        <p:sp>
          <p:nvSpPr>
            <p:cNvPr id="29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" name="Rectangle 1233"/>
            <p:cNvSpPr>
              <a:spLocks noChangeArrowheads="1"/>
            </p:cNvSpPr>
            <p:nvPr/>
          </p:nvSpPr>
          <p:spPr bwMode="auto">
            <a:xfrm>
              <a:off x="4465" y="2952"/>
              <a:ext cx="27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전용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</a:t>
              </a:r>
              <a:endPara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5" name="꺾인 연결선 54"/>
          <p:cNvCxnSpPr>
            <a:stCxn id="12305" idx="0"/>
          </p:cNvCxnSpPr>
          <p:nvPr/>
        </p:nvCxnSpPr>
        <p:spPr bwMode="auto">
          <a:xfrm rot="16200000" flipV="1">
            <a:off x="5778054" y="3406881"/>
            <a:ext cx="3009207" cy="491416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61" name="Rectangle 1205"/>
          <p:cNvSpPr>
            <a:spLocks noChangeArrowheads="1"/>
          </p:cNvSpPr>
          <p:nvPr/>
        </p:nvSpPr>
        <p:spPr bwMode="auto">
          <a:xfrm>
            <a:off x="1280592" y="1578058"/>
            <a:ext cx="1295169" cy="569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인사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1216"/>
          <p:cNvSpPr>
            <a:spLocks noChangeArrowheads="1"/>
          </p:cNvSpPr>
          <p:nvPr/>
        </p:nvSpPr>
        <p:spPr bwMode="auto">
          <a:xfrm>
            <a:off x="6681192" y="2708920"/>
            <a:ext cx="1088920" cy="5000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전자세금계산서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EC-BANK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4768" y="5150291"/>
            <a:ext cx="1669312" cy="828417"/>
            <a:chOff x="2402958" y="5150291"/>
            <a:chExt cx="1669312" cy="828417"/>
          </a:xfrm>
        </p:grpSpPr>
        <p:sp>
          <p:nvSpPr>
            <p:cNvPr id="56" name="Text Box 1193"/>
            <p:cNvSpPr txBox="1">
              <a:spLocks noChangeArrowheads="1"/>
            </p:cNvSpPr>
            <p:nvPr/>
          </p:nvSpPr>
          <p:spPr bwMode="auto">
            <a:xfrm>
              <a:off x="2402958" y="5150291"/>
              <a:ext cx="1669312" cy="7042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 Box 1197"/>
            <p:cNvSpPr txBox="1">
              <a:spLocks noChangeArrowheads="1"/>
            </p:cNvSpPr>
            <p:nvPr/>
          </p:nvSpPr>
          <p:spPr bwMode="auto">
            <a:xfrm>
              <a:off x="2609625" y="5686246"/>
              <a:ext cx="1323191" cy="292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카드</a:t>
              </a:r>
              <a:r>
                <a:rPr kumimoji="0" lang="ko-KR" altLang="en-US" sz="13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사</a:t>
              </a:r>
            </a:p>
          </p:txBody>
        </p:sp>
        <p:sp>
          <p:nvSpPr>
            <p:cNvPr id="58" name="Text Box 1201"/>
            <p:cNvSpPr txBox="1">
              <a:spLocks noChangeArrowheads="1"/>
            </p:cNvSpPr>
            <p:nvPr/>
          </p:nvSpPr>
          <p:spPr bwMode="auto">
            <a:xfrm>
              <a:off x="2435142" y="5203456"/>
              <a:ext cx="1584176" cy="411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국민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외환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하나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SK  </a:t>
              </a: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등</a:t>
              </a:r>
              <a:endParaRPr kumimoji="0"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Group 1231"/>
          <p:cNvGrpSpPr>
            <a:grpSpLocks/>
          </p:cNvGrpSpPr>
          <p:nvPr/>
        </p:nvGrpSpPr>
        <p:grpSpPr bwMode="auto">
          <a:xfrm>
            <a:off x="6249216" y="3467896"/>
            <a:ext cx="2727495" cy="689697"/>
            <a:chOff x="4329" y="2862"/>
            <a:chExt cx="540" cy="312"/>
          </a:xfrm>
        </p:grpSpPr>
        <p:sp>
          <p:nvSpPr>
            <p:cNvPr id="32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72" name="Rectangle 1217"/>
          <p:cNvSpPr>
            <a:spLocks noChangeArrowheads="1"/>
          </p:cNvSpPr>
          <p:nvPr/>
        </p:nvSpPr>
        <p:spPr bwMode="auto">
          <a:xfrm>
            <a:off x="4265238" y="2720270"/>
            <a:ext cx="1721804" cy="541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FBS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VAN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사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(LG CNS)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꺾인 연결선 75"/>
          <p:cNvCxnSpPr>
            <a:stCxn id="58" idx="0"/>
          </p:cNvCxnSpPr>
          <p:nvPr/>
        </p:nvCxnSpPr>
        <p:spPr bwMode="auto">
          <a:xfrm rot="16200000" flipV="1">
            <a:off x="2073206" y="3587622"/>
            <a:ext cx="3055471" cy="17619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12337" name="Group 1231"/>
          <p:cNvGrpSpPr>
            <a:grpSpLocks/>
          </p:cNvGrpSpPr>
          <p:nvPr/>
        </p:nvGrpSpPr>
        <p:grpSpPr bwMode="auto">
          <a:xfrm>
            <a:off x="1352600" y="3387375"/>
            <a:ext cx="2736304" cy="689697"/>
            <a:chOff x="4329" y="2862"/>
            <a:chExt cx="540" cy="312"/>
          </a:xfrm>
        </p:grpSpPr>
        <p:sp>
          <p:nvSpPr>
            <p:cNvPr id="8245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342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77" name="Rectangle 1217"/>
          <p:cNvSpPr>
            <a:spLocks noChangeArrowheads="1"/>
          </p:cNvSpPr>
          <p:nvPr/>
        </p:nvSpPr>
        <p:spPr bwMode="auto">
          <a:xfrm>
            <a:off x="2454747" y="2708920"/>
            <a:ext cx="1721804" cy="541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법인카드 시스템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베스트인포텍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 Box 1207"/>
          <p:cNvSpPr txBox="1">
            <a:spLocks noChangeArrowheads="1"/>
          </p:cNvSpPr>
          <p:nvPr/>
        </p:nvSpPr>
        <p:spPr bwMode="auto">
          <a:xfrm>
            <a:off x="2601124" y="4192232"/>
            <a:ext cx="13363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카드사용내역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카드신규등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0" name="직사각형 339"/>
          <p:cNvSpPr/>
          <p:nvPr/>
        </p:nvSpPr>
        <p:spPr>
          <a:xfrm>
            <a:off x="5800725" y="2226636"/>
            <a:ext cx="174406" cy="27197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1289050" y="2067932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362" name="그룹 361"/>
          <p:cNvGrpSpPr/>
          <p:nvPr/>
        </p:nvGrpSpPr>
        <p:grpSpPr>
          <a:xfrm>
            <a:off x="2072680" y="4197433"/>
            <a:ext cx="1114426" cy="2039879"/>
            <a:chOff x="2398414" y="4197433"/>
            <a:chExt cx="1114426" cy="2039879"/>
          </a:xfrm>
        </p:grpSpPr>
        <p:sp>
          <p:nvSpPr>
            <p:cNvPr id="280" name="직사각형 279"/>
            <p:cNvSpPr>
              <a:spLocks noChangeArrowheads="1"/>
            </p:cNvSpPr>
            <p:nvPr/>
          </p:nvSpPr>
          <p:spPr bwMode="auto">
            <a:xfrm>
              <a:off x="2398414" y="4197433"/>
              <a:ext cx="1114426" cy="203987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GW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2475805" y="447688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Portal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0" name="Rectangle 51"/>
            <p:cNvSpPr>
              <a:spLocks noChangeArrowheads="1"/>
            </p:cNvSpPr>
            <p:nvPr/>
          </p:nvSpPr>
          <p:spPr bwMode="auto">
            <a:xfrm>
              <a:off x="2470288" y="4933286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전자결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</a:t>
              </a:r>
            </a:p>
          </p:txBody>
        </p:sp>
        <p:sp>
          <p:nvSpPr>
            <p:cNvPr id="343" name="Rectangle 51"/>
            <p:cNvSpPr>
              <a:spLocks noChangeArrowheads="1"/>
            </p:cNvSpPr>
            <p:nvPr/>
          </p:nvSpPr>
          <p:spPr bwMode="auto">
            <a:xfrm>
              <a:off x="2470286" y="5380754"/>
              <a:ext cx="959641" cy="32026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EDMS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Rectangle 51"/>
            <p:cNvSpPr>
              <a:spLocks noChangeArrowheads="1"/>
            </p:cNvSpPr>
            <p:nvPr/>
          </p:nvSpPr>
          <p:spPr bwMode="auto">
            <a:xfrm>
              <a:off x="2470285" y="5773029"/>
              <a:ext cx="959641" cy="32026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Mail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42830" y="1475623"/>
            <a:ext cx="1114426" cy="980890"/>
            <a:chOff x="2288704" y="3157140"/>
            <a:chExt cx="1114426" cy="980890"/>
          </a:xfrm>
        </p:grpSpPr>
        <p:sp>
          <p:nvSpPr>
            <p:cNvPr id="93" name="직사각형 92"/>
            <p:cNvSpPr>
              <a:spLocks noChangeArrowheads="1"/>
            </p:cNvSpPr>
            <p:nvPr/>
          </p:nvSpPr>
          <p:spPr bwMode="auto">
            <a:xfrm>
              <a:off x="2288704" y="3157140"/>
              <a:ext cx="1114426" cy="98089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ETAX</a:t>
              </a:r>
              <a:r>
                <a:rPr kumimoji="0" lang="ko-KR" altLang="en-US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2366095" y="3551257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전자세금계산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서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327455" y="4085940"/>
            <a:ext cx="1114426" cy="2246287"/>
            <a:chOff x="6423394" y="3246723"/>
            <a:chExt cx="1114426" cy="2246287"/>
          </a:xfrm>
        </p:grpSpPr>
        <p:sp>
          <p:nvSpPr>
            <p:cNvPr id="98" name="직사각형 97"/>
            <p:cNvSpPr>
              <a:spLocks noChangeArrowheads="1"/>
            </p:cNvSpPr>
            <p:nvPr/>
          </p:nvSpPr>
          <p:spPr bwMode="auto">
            <a:xfrm>
              <a:off x="6423394" y="3246723"/>
              <a:ext cx="1114426" cy="224628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kern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ClickSea</a:t>
              </a:r>
              <a:r>
                <a:rPr kumimoji="0" lang="ko-KR" altLang="en-US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6500785" y="4109573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영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업</a:t>
              </a: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6500785" y="3640840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</a:t>
              </a:r>
            </a:p>
          </p:txBody>
        </p:sp>
        <p:sp>
          <p:nvSpPr>
            <p:cNvPr id="101" name="Rectangle 51"/>
            <p:cNvSpPr>
              <a:spLocks noChangeArrowheads="1"/>
            </p:cNvSpPr>
            <p:nvPr/>
          </p:nvSpPr>
          <p:spPr bwMode="auto">
            <a:xfrm>
              <a:off x="6501684" y="4565874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획</a:t>
              </a:r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6516924" y="504533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68568" y="4166295"/>
            <a:ext cx="1114426" cy="1350937"/>
            <a:chOff x="8327455" y="3222948"/>
            <a:chExt cx="1114426" cy="1350937"/>
          </a:xfrm>
        </p:grpSpPr>
        <p:sp>
          <p:nvSpPr>
            <p:cNvPr id="282" name="직사각형 281"/>
            <p:cNvSpPr>
              <a:spLocks noChangeArrowheads="1"/>
            </p:cNvSpPr>
            <p:nvPr/>
          </p:nvSpPr>
          <p:spPr bwMode="auto">
            <a:xfrm>
              <a:off x="8327455" y="3222948"/>
              <a:ext cx="1114426" cy="135093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홈페이지 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2" name="Rectangle 51"/>
            <p:cNvSpPr>
              <a:spLocks noChangeArrowheads="1"/>
            </p:cNvSpPr>
            <p:nvPr/>
          </p:nvSpPr>
          <p:spPr bwMode="auto">
            <a:xfrm>
              <a:off x="8404846" y="361706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마켓지수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8422997" y="408851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채용정보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3669874" y="1214350"/>
            <a:ext cx="2003206" cy="4278659"/>
            <a:chOff x="3944888" y="1214350"/>
            <a:chExt cx="2003206" cy="4278659"/>
          </a:xfrm>
        </p:grpSpPr>
        <p:sp>
          <p:nvSpPr>
            <p:cNvPr id="284" name="직사각형 283"/>
            <p:cNvSpPr>
              <a:spLocks noChangeArrowheads="1"/>
            </p:cNvSpPr>
            <p:nvPr/>
          </p:nvSpPr>
          <p:spPr bwMode="auto">
            <a:xfrm>
              <a:off x="3944888" y="1214350"/>
              <a:ext cx="2003206" cy="4278659"/>
            </a:xfrm>
            <a:prstGeom prst="rect">
              <a:avLst/>
            </a:prstGeom>
            <a:solidFill>
              <a:srgbClr val="CCCCFF">
                <a:alpha val="76077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5" name="직사각형 284"/>
            <p:cNvSpPr/>
            <p:nvPr/>
          </p:nvSpPr>
          <p:spPr bwMode="auto">
            <a:xfrm>
              <a:off x="4044885" y="1315600"/>
              <a:ext cx="1825142" cy="4065421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lIns="18000" tIns="72000" rIns="18000" anchor="t" anchorCtr="0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ko-KR" sz="1300" b="1" kern="0" dirty="0" err="1" smtClean="0">
                  <a:latin typeface="맑은 고딕" pitchFamily="50" charset="-127"/>
                  <a:ea typeface="맑은 고딕" pitchFamily="50" charset="-127"/>
                </a:rPr>
                <a:t>ClickBunker</a:t>
              </a:r>
              <a:endParaRPr kumimoji="1" lang="en-US" altLang="ko-KR" sz="1300" b="1" kern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1300" b="1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7" name="Rectangle 51"/>
            <p:cNvSpPr>
              <a:spLocks noChangeArrowheads="1"/>
            </p:cNvSpPr>
            <p:nvPr/>
          </p:nvSpPr>
          <p:spPr bwMode="auto">
            <a:xfrm>
              <a:off x="4351116" y="2552079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</a:t>
              </a:r>
            </a:p>
          </p:txBody>
        </p:sp>
        <p:sp>
          <p:nvSpPr>
            <p:cNvPr id="288" name="Rectangle 51"/>
            <p:cNvSpPr>
              <a:spLocks noChangeArrowheads="1"/>
            </p:cNvSpPr>
            <p:nvPr/>
          </p:nvSpPr>
          <p:spPr bwMode="auto">
            <a:xfrm>
              <a:off x="4351116" y="2992380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</a:t>
              </a:r>
            </a:p>
          </p:txBody>
        </p:sp>
        <p:sp>
          <p:nvSpPr>
            <p:cNvPr id="289" name="Rectangle 51"/>
            <p:cNvSpPr>
              <a:spLocks noChangeArrowheads="1"/>
            </p:cNvSpPr>
            <p:nvPr/>
          </p:nvSpPr>
          <p:spPr bwMode="auto">
            <a:xfrm>
              <a:off x="4351116" y="2114692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벙커</a:t>
              </a:r>
              <a:r>
                <a:rPr kumimoji="0" lang="ko-KR" altLang="en-US" sz="1050" kern="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링</a:t>
              </a:r>
              <a:r>
                <a:rPr kumimoji="0" lang="ko-KR" altLang="en-US" sz="105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영업</a:t>
              </a:r>
              <a:endParaRPr kumimoji="0" lang="ko-KR" altLang="en-US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0" name="Rectangle 51"/>
            <p:cNvSpPr>
              <a:spLocks noChangeArrowheads="1"/>
            </p:cNvSpPr>
            <p:nvPr/>
          </p:nvSpPr>
          <p:spPr bwMode="auto">
            <a:xfrm>
              <a:off x="4351116" y="3432681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</a:p>
          </p:txBody>
        </p:sp>
        <p:sp>
          <p:nvSpPr>
            <p:cNvPr id="294" name="Rectangle 51"/>
            <p:cNvSpPr>
              <a:spLocks noChangeArrowheads="1"/>
            </p:cNvSpPr>
            <p:nvPr/>
          </p:nvSpPr>
          <p:spPr bwMode="auto">
            <a:xfrm>
              <a:off x="4351116" y="3872982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획</a:t>
              </a:r>
            </a:p>
          </p:txBody>
        </p:sp>
        <p:sp>
          <p:nvSpPr>
            <p:cNvPr id="104" name="Rectangle 51"/>
            <p:cNvSpPr>
              <a:spLocks noChangeArrowheads="1"/>
            </p:cNvSpPr>
            <p:nvPr/>
          </p:nvSpPr>
          <p:spPr bwMode="auto">
            <a:xfrm>
              <a:off x="4351116" y="4324069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급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</a:t>
              </a:r>
            </a:p>
          </p:txBody>
        </p:sp>
      </p:grpSp>
      <p:sp>
        <p:nvSpPr>
          <p:cNvPr id="278" name="직사각형 277"/>
          <p:cNvSpPr>
            <a:spLocks noChangeArrowheads="1"/>
          </p:cNvSpPr>
          <p:nvPr/>
        </p:nvSpPr>
        <p:spPr bwMode="auto">
          <a:xfrm>
            <a:off x="8327455" y="1590869"/>
            <a:ext cx="1114426" cy="2365757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</a:t>
            </a:r>
            <a:r>
              <a: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</a:t>
            </a:r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8414371" y="1988840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국세청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51"/>
          <p:cNvSpPr>
            <a:spLocks noChangeArrowheads="1"/>
          </p:cNvSpPr>
          <p:nvPr/>
        </p:nvSpPr>
        <p:spPr bwMode="auto">
          <a:xfrm>
            <a:off x="8422997" y="2492896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FBS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8422996" y="2996952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법인카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</a:p>
        </p:txBody>
      </p: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8420985" y="3540781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kumimoji="0" lang="en-US" altLang="ko-KR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 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</a:p>
        </p:txBody>
      </p:sp>
      <p:cxnSp>
        <p:nvCxnSpPr>
          <p:cNvPr id="19" name="꺾인 연결선 18"/>
          <p:cNvCxnSpPr>
            <a:stCxn id="284" idx="2"/>
            <a:endCxn id="98" idx="1"/>
          </p:cNvCxnSpPr>
          <p:nvPr/>
        </p:nvCxnSpPr>
        <p:spPr bwMode="auto">
          <a:xfrm rot="5400000" flipH="1" flipV="1">
            <a:off x="6357503" y="3523058"/>
            <a:ext cx="283925" cy="3655978"/>
          </a:xfrm>
          <a:prstGeom prst="bentConnector4">
            <a:avLst>
              <a:gd name="adj1" fmla="val -344016"/>
              <a:gd name="adj2" fmla="val 92932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 bwMode="auto">
          <a:xfrm flipV="1">
            <a:off x="5268040" y="2675121"/>
            <a:ext cx="3104629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268"/>
          <p:cNvCxnSpPr>
            <a:stCxn id="85" idx="1"/>
          </p:cNvCxnSpPr>
          <p:nvPr/>
        </p:nvCxnSpPr>
        <p:spPr bwMode="auto">
          <a:xfrm rot="10800000">
            <a:off x="5268042" y="2831814"/>
            <a:ext cx="3154954" cy="325272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6614439" y="4598343"/>
            <a:ext cx="1114426" cy="1350937"/>
            <a:chOff x="8327455" y="3222948"/>
            <a:chExt cx="1114426" cy="1350937"/>
          </a:xfrm>
        </p:grpSpPr>
        <p:sp>
          <p:nvSpPr>
            <p:cNvPr id="159" name="직사각형 158"/>
            <p:cNvSpPr>
              <a:spLocks noChangeArrowheads="1"/>
            </p:cNvSpPr>
            <p:nvPr/>
          </p:nvSpPr>
          <p:spPr bwMode="auto">
            <a:xfrm>
              <a:off x="8327455" y="3222948"/>
              <a:ext cx="1114426" cy="135093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Infra/</a:t>
              </a:r>
              <a:r>
                <a:rPr kumimoji="0" lang="ko-KR" altLang="en-US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보안 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Rectangle 51"/>
            <p:cNvSpPr>
              <a:spLocks noChangeArrowheads="1"/>
            </p:cNvSpPr>
            <p:nvPr/>
          </p:nvSpPr>
          <p:spPr bwMode="auto">
            <a:xfrm>
              <a:off x="8404846" y="3598222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TCO/ESCORT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Rectangle 51"/>
            <p:cNvSpPr>
              <a:spLocks noChangeArrowheads="1"/>
            </p:cNvSpPr>
            <p:nvPr/>
          </p:nvSpPr>
          <p:spPr bwMode="auto">
            <a:xfrm>
              <a:off x="8422997" y="408851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Scanner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9" name="꺾인 연결선 78"/>
          <p:cNvCxnSpPr>
            <a:stCxn id="288" idx="3"/>
            <a:endCxn id="95" idx="1"/>
          </p:cNvCxnSpPr>
          <p:nvPr/>
        </p:nvCxnSpPr>
        <p:spPr bwMode="auto">
          <a:xfrm flipV="1">
            <a:off x="5264102" y="2037584"/>
            <a:ext cx="956119" cy="1107894"/>
          </a:xfrm>
          <a:prstGeom prst="bentConnector3">
            <a:avLst>
              <a:gd name="adj1" fmla="val 83535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95" idx="3"/>
            <a:endCxn id="83" idx="1"/>
          </p:cNvCxnSpPr>
          <p:nvPr/>
        </p:nvCxnSpPr>
        <p:spPr bwMode="auto">
          <a:xfrm>
            <a:off x="7179862" y="2037584"/>
            <a:ext cx="1234509" cy="111390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endCxn id="280" idx="0"/>
          </p:cNvCxnSpPr>
          <p:nvPr/>
        </p:nvCxnSpPr>
        <p:spPr bwMode="auto">
          <a:xfrm rot="10800000" flipV="1">
            <a:off x="2629894" y="3715823"/>
            <a:ext cx="1395491" cy="481609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endCxn id="103" idx="3"/>
          </p:cNvCxnSpPr>
          <p:nvPr/>
        </p:nvCxnSpPr>
        <p:spPr bwMode="auto">
          <a:xfrm rot="10800000" flipV="1">
            <a:off x="1723751" y="3573016"/>
            <a:ext cx="2301634" cy="1626690"/>
          </a:xfrm>
          <a:prstGeom prst="bentConnector3">
            <a:avLst>
              <a:gd name="adj1" fmla="val 90244"/>
            </a:avLst>
          </a:prstGeom>
          <a:ln w="6350">
            <a:solidFill>
              <a:schemeClr val="tx2"/>
            </a:solidFill>
            <a:prstDash val="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280" idx="2"/>
          </p:cNvCxnSpPr>
          <p:nvPr/>
        </p:nvCxnSpPr>
        <p:spPr bwMode="auto">
          <a:xfrm rot="5400000" flipH="1" flipV="1">
            <a:off x="3209356" y="4896933"/>
            <a:ext cx="760915" cy="1919843"/>
          </a:xfrm>
          <a:prstGeom prst="bentConnector4">
            <a:avLst>
              <a:gd name="adj1" fmla="val -30043"/>
              <a:gd name="adj2" fmla="val 100388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꺾인 연결선 356"/>
          <p:cNvCxnSpPr>
            <a:stCxn id="290" idx="3"/>
            <a:endCxn id="159" idx="0"/>
          </p:cNvCxnSpPr>
          <p:nvPr/>
        </p:nvCxnSpPr>
        <p:spPr bwMode="auto">
          <a:xfrm>
            <a:off x="5264102" y="3585779"/>
            <a:ext cx="1907550" cy="1012564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꺾인 연결선 359"/>
          <p:cNvCxnSpPr>
            <a:stCxn id="290" idx="3"/>
            <a:endCxn id="112" idx="1"/>
          </p:cNvCxnSpPr>
          <p:nvPr/>
        </p:nvCxnSpPr>
        <p:spPr bwMode="auto">
          <a:xfrm>
            <a:off x="5264102" y="3585779"/>
            <a:ext cx="3156883" cy="115136"/>
          </a:xfrm>
          <a:prstGeom prst="bentConnector3">
            <a:avLst>
              <a:gd name="adj1" fmla="val 72194"/>
            </a:avLst>
          </a:prstGeom>
          <a:ln w="6350">
            <a:solidFill>
              <a:schemeClr val="tx2"/>
            </a:solidFill>
            <a:prstDash val="dash"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꺾인 연결선 371"/>
          <p:cNvCxnSpPr/>
          <p:nvPr/>
        </p:nvCxnSpPr>
        <p:spPr bwMode="auto">
          <a:xfrm flipV="1">
            <a:off x="5264102" y="2456513"/>
            <a:ext cx="1950258" cy="1145103"/>
          </a:xfrm>
          <a:prstGeom prst="bentConnector3">
            <a:avLst>
              <a:gd name="adj1" fmla="val 101148"/>
            </a:avLst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6048897" y="6337920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 동기화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909526" y="3429000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3024878" y="3573016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2216696" y="3340228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입사지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7380651" y="1714919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국세청 전송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결과 수신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7438871" y="2204864"/>
            <a:ext cx="992018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환율 수신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출금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결과수신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7401272" y="2852936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 사용내역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신규 등록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" name="직사각형 387"/>
          <p:cNvSpPr/>
          <p:nvPr/>
        </p:nvSpPr>
        <p:spPr>
          <a:xfrm>
            <a:off x="5479122" y="1732779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거래처 정보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3295463" y="6165304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파일 등록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 요청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3223785"/>
            <a:ext cx="4713985" cy="1551855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1420162"/>
            <a:ext cx="4713986" cy="1485390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4581128"/>
            <a:ext cx="2979231" cy="1584176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58086" y="4660225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078225" y="1349286"/>
            <a:ext cx="2979230" cy="3036849"/>
          </a:xfrm>
          <a:prstGeom prst="rect">
            <a:avLst/>
          </a:prstGeom>
          <a:solidFill>
            <a:srgbClr val="F7EAE9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42961" y="1450901"/>
            <a:ext cx="55784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707729" y="132130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313020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08" y="1480932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92351"/>
              </p:ext>
            </p:extLst>
          </p:nvPr>
        </p:nvGraphicFramePr>
        <p:xfrm>
          <a:off x="1236142" y="1692182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SKBNTMISAPP1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168.154.237.149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IIS 7.5)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70357"/>
              </p:ext>
            </p:extLst>
          </p:nvPr>
        </p:nvGraphicFramePr>
        <p:xfrm>
          <a:off x="2748310" y="1692182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SKBNTMISAPP2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168.154.237.150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IIS 7.5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hape 52"/>
          <p:cNvCxnSpPr>
            <a:stCxn id="38" idx="0"/>
            <a:endCxn id="81" idx="1"/>
          </p:cNvCxnSpPr>
          <p:nvPr/>
        </p:nvCxnSpPr>
        <p:spPr>
          <a:xfrm rot="5400000" flipH="1" flipV="1">
            <a:off x="2117633" y="1350808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52"/>
          <p:cNvCxnSpPr>
            <a:stCxn id="39" idx="0"/>
            <a:endCxn id="81" idx="3"/>
          </p:cNvCxnSpPr>
          <p:nvPr/>
        </p:nvCxnSpPr>
        <p:spPr>
          <a:xfrm rot="16200000" flipV="1">
            <a:off x="3079641" y="1352243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65224"/>
              </p:ext>
            </p:extLst>
          </p:nvPr>
        </p:nvGraphicFramePr>
        <p:xfrm>
          <a:off x="1236142" y="3501008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SKBNTMISVSQL1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168.154.237.135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(MSSQL 2008 R2)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38741"/>
              </p:ext>
            </p:extLst>
          </p:nvPr>
        </p:nvGraphicFramePr>
        <p:xfrm>
          <a:off x="6177136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SOURCESAFER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168.154.237.51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형상관리</a:t>
                      </a:r>
                      <a:endParaRPr lang="en-US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14597"/>
              </p:ext>
            </p:extLst>
          </p:nvPr>
        </p:nvGraphicFramePr>
        <p:xfrm>
          <a:off x="6177136" y="4952275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AMAPP1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IIS 7.5)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82060"/>
              </p:ext>
            </p:extLst>
          </p:nvPr>
        </p:nvGraphicFramePr>
        <p:xfrm>
          <a:off x="7642910" y="4955911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AMQSL2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168.154.237.121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(MSSQL 2008 R2)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72491"/>
              </p:ext>
            </p:extLst>
          </p:nvPr>
        </p:nvGraphicFramePr>
        <p:xfrm>
          <a:off x="7642910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SOURCE-PC-OLD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168.154.234.15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XP Pro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 Server(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FrameWork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58155"/>
              </p:ext>
            </p:extLst>
          </p:nvPr>
        </p:nvGraphicFramePr>
        <p:xfrm>
          <a:off x="6190798" y="2996952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SOURCE-PC-AM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168.154.234.43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Win7 Ent.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 Server(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자금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7652"/>
              </p:ext>
            </p:extLst>
          </p:nvPr>
        </p:nvGraphicFramePr>
        <p:xfrm>
          <a:off x="416496" y="835915"/>
          <a:ext cx="9073580" cy="5185373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SKBNTMISAPP1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SKBNTMISAPP2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SKBNTMISVSQL1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2008R2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형상관리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SOURCESAFER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SOURCE-PC-OLD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Visual Studio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/VSS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SOURCE-PC-AM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Visual Studio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/VSS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AMAPP1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AMSQL2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2008R2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ln w="6350">
          <a:solidFill>
            <a:schemeClr val="tx2"/>
          </a:solidFill>
          <a:headEnd w="sm" len="sm"/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1472373167</TotalTime>
  <Pages>39</Pages>
  <Words>971</Words>
  <Application>Microsoft Office PowerPoint</Application>
  <PresentationFormat>A4 용지(210x297mm)</PresentationFormat>
  <Paragraphs>439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1_other</vt:lpstr>
      <vt:lpstr>Architecture 설계서 -  SK해운 ClickBunker(벙커링영업관리)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Windows 사용자</cp:lastModifiedBy>
  <cp:revision>2732</cp:revision>
  <cp:lastPrinted>2015-03-23T02:26:06Z</cp:lastPrinted>
  <dcterms:created xsi:type="dcterms:W3CDTF">1996-10-14T12:11:22Z</dcterms:created>
  <dcterms:modified xsi:type="dcterms:W3CDTF">2015-04-09T10:11:14Z</dcterms:modified>
</cp:coreProperties>
</file>