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163" r:id="rId2"/>
    <p:sldId id="2164" r:id="rId3"/>
    <p:sldId id="2222" r:id="rId4"/>
    <p:sldId id="2214" r:id="rId5"/>
    <p:sldId id="2230" r:id="rId6"/>
    <p:sldId id="2177" r:id="rId7"/>
    <p:sldId id="2215" r:id="rId8"/>
    <p:sldId id="2224" r:id="rId9"/>
    <p:sldId id="2225" r:id="rId10"/>
    <p:sldId id="2231" r:id="rId11"/>
    <p:sldId id="2232" r:id="rId12"/>
  </p:sldIdLst>
  <p:sldSz cx="9906000" cy="6858000" type="A4"/>
  <p:notesSz cx="6797675" cy="99266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AE9"/>
    <a:srgbClr val="F2DCDB"/>
    <a:srgbClr val="F7F7F7"/>
    <a:srgbClr val="E9E7E9"/>
    <a:srgbClr val="E0DCE0"/>
    <a:srgbClr val="DAD4DA"/>
    <a:srgbClr val="948A54"/>
    <a:srgbClr val="DDD9C3"/>
    <a:srgbClr val="D99694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2" autoAdjust="0"/>
    <p:restoredTop sz="93506" autoAdjust="0"/>
  </p:normalViewPr>
  <p:slideViewPr>
    <p:cSldViewPr snapToObjects="1">
      <p:cViewPr>
        <p:scale>
          <a:sx n="80" d="100"/>
          <a:sy n="80" d="100"/>
        </p:scale>
        <p:origin x="-2532" y="-900"/>
      </p:cViewPr>
      <p:guideLst>
        <p:guide orient="horz" pos="2704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5013" y="638175"/>
            <a:ext cx="5351462" cy="3705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0566" y="4714953"/>
            <a:ext cx="5438140" cy="44673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997" tIns="45999" rIns="91997" bIns="45999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0566" y="4714953"/>
            <a:ext cx="5438140" cy="44673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997" tIns="45999" rIns="91997" bIns="45999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200472" y="6597352"/>
            <a:ext cx="2311400" cy="216024"/>
          </a:xfrm>
          <a:prstGeom prst="rect">
            <a:avLst/>
          </a:prstGeom>
        </p:spPr>
        <p:txBody>
          <a:bodyPr/>
          <a:lstStyle/>
          <a:p>
            <a:fld id="{307C17EB-C4EF-4862-8D94-BD37F187E8AF}" type="datetime1">
              <a:rPr lang="ko-KR" altLang="en-US" smtClean="0"/>
              <a:t>2015-04-09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597352"/>
            <a:ext cx="3136900" cy="216024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22120" y="6597352"/>
            <a:ext cx="2311400" cy="216024"/>
          </a:xfrm>
          <a:prstGeom prst="rect">
            <a:avLst/>
          </a:prstGeom>
        </p:spPr>
        <p:txBody>
          <a:bodyPr/>
          <a:lstStyle/>
          <a:p>
            <a:fld id="{3B5D5F01-72F1-4712-96B5-BD0AADB4E39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21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902" r:id="rId3"/>
    <p:sldLayoutId id="2147483917" r:id="rId4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448529"/>
            <a:ext cx="8601075" cy="810204"/>
          </a:xfrm>
          <a:ln w="12700"/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SK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해운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ClickSea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해운물류운송관리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System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14499" y="4713489"/>
            <a:ext cx="1576587" cy="740911"/>
          </a:xfrm>
          <a:prstGeom prst="rect">
            <a:avLst/>
          </a:prstGeom>
          <a:solidFill>
            <a:srgbClr val="DBEEF4"/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72000" tIns="36000" rIns="72000" bIns="36000" rtlCol="0" anchor="ctr"/>
          <a:lstStyle/>
          <a:p>
            <a:pPr algn="ctr" latinLnBrk="0">
              <a:lnSpc>
                <a:spcPct val="120000"/>
              </a:lnSpc>
              <a:buClr>
                <a:srgbClr val="0000FF"/>
              </a:buClr>
            </a:pPr>
            <a:endParaRPr lang="ko-KR" altLang="en-US" sz="1200" b="1" smtClean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6" name="직선 연결선 78"/>
          <p:cNvCxnSpPr>
            <a:cxnSpLocks noChangeShapeType="1"/>
          </p:cNvCxnSpPr>
          <p:nvPr/>
        </p:nvCxnSpPr>
        <p:spPr bwMode="auto">
          <a:xfrm>
            <a:off x="321593" y="2835718"/>
            <a:ext cx="9286875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00" y="3681028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39"/>
          <p:cNvSpPr>
            <a:spLocks noChangeArrowheads="1"/>
          </p:cNvSpPr>
          <p:nvPr/>
        </p:nvSpPr>
        <p:spPr bwMode="auto">
          <a:xfrm>
            <a:off x="20452" y="4149080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APP1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42" y="3681028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연결선 99"/>
          <p:cNvCxnSpPr>
            <a:cxnSpLocks noChangeShapeType="1"/>
          </p:cNvCxnSpPr>
          <p:nvPr/>
        </p:nvCxnSpPr>
        <p:spPr bwMode="auto">
          <a:xfrm flipV="1">
            <a:off x="1136576" y="2834800"/>
            <a:ext cx="0" cy="38398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직사각형 39"/>
          <p:cNvSpPr>
            <a:spLocks noChangeArrowheads="1"/>
          </p:cNvSpPr>
          <p:nvPr/>
        </p:nvSpPr>
        <p:spPr bwMode="auto">
          <a:xfrm>
            <a:off x="838094" y="4149080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APP2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39"/>
          <p:cNvSpPr>
            <a:spLocks noChangeArrowheads="1"/>
          </p:cNvSpPr>
          <p:nvPr/>
        </p:nvSpPr>
        <p:spPr bwMode="auto">
          <a:xfrm>
            <a:off x="488504" y="4653136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Clustering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967"/>
          <p:cNvGrpSpPr>
            <a:grpSpLocks/>
          </p:cNvGrpSpPr>
          <p:nvPr/>
        </p:nvGrpSpPr>
        <p:grpSpPr bwMode="auto">
          <a:xfrm>
            <a:off x="516842" y="5692144"/>
            <a:ext cx="1157288" cy="426108"/>
            <a:chOff x="10729292" y="5773378"/>
            <a:chExt cx="1627932" cy="947659"/>
          </a:xfrm>
        </p:grpSpPr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EEECE1">
                  <a:shade val="45000"/>
                  <a:satMod val="135000"/>
                </a:srgbClr>
                <a:prstClr val="white"/>
              </a:duotone>
            </a:blip>
            <a:srcRect t="11507" b="12223"/>
            <a:stretch>
              <a:fillRect/>
            </a:stretch>
          </p:blipFill>
          <p:spPr bwMode="auto">
            <a:xfrm>
              <a:off x="10729292" y="5773378"/>
              <a:ext cx="1627932" cy="947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11051720" y="5831996"/>
              <a:ext cx="981337" cy="8499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042988" eaLnBrk="0" fontAlgn="auto" latinLnBrk="0" hangingPunct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77777"/>
                </a:buClr>
                <a:buSzPct val="100000"/>
                <a:defRPr/>
              </a:pPr>
              <a:r>
                <a:rPr kumimoji="0" lang="ko-KR" altLang="en-US" sz="1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스토리지</a:t>
              </a:r>
              <a:endParaRPr kumimoji="0" lang="en-US" altLang="ko-KR" sz="1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itchFamily="50" charset="-127"/>
                <a:ea typeface="맑은 고딕" pitchFamily="50" charset="-127"/>
                <a:sym typeface="Monotype Sorts"/>
              </a:endParaRPr>
            </a:p>
            <a:p>
              <a:pPr algn="ctr" defTabSz="1042988" eaLnBrk="0" fontAlgn="auto" latinLnBrk="0" hangingPunct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77777"/>
                </a:buClr>
                <a:buSzPct val="100000"/>
                <a:defRPr/>
              </a:pPr>
              <a:r>
                <a:rPr kumimoji="0" lang="en-US" altLang="ko-KR" sz="1000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2</a:t>
              </a:r>
              <a:r>
                <a:rPr kumimoji="0" lang="en-US" altLang="ko-KR" sz="1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TB</a:t>
              </a:r>
              <a:endParaRPr kumimoji="0" lang="en-US" altLang="ko-KR" sz="1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</p:grpSp>
      <p:sp>
        <p:nvSpPr>
          <p:cNvPr id="16" name="Text Box 605"/>
          <p:cNvSpPr txBox="1">
            <a:spLocks noChangeArrowheads="1"/>
          </p:cNvSpPr>
          <p:nvPr/>
        </p:nvSpPr>
        <p:spPr bwMode="auto">
          <a:xfrm>
            <a:off x="1390178" y="2242814"/>
            <a:ext cx="11223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ko-KR" altLang="en-US" sz="900" dirty="0" err="1" smtClean="0">
                <a:latin typeface="맑은 고딕" pitchFamily="50" charset="-127"/>
              </a:rPr>
              <a:t>백본</a:t>
            </a:r>
            <a:r>
              <a:rPr lang="ko-KR" altLang="en-US" sz="900" dirty="0" smtClean="0">
                <a:latin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</a:rPr>
              <a:t>스위치</a:t>
            </a:r>
          </a:p>
        </p:txBody>
      </p:sp>
      <p:sp>
        <p:nvSpPr>
          <p:cNvPr id="17" name="Line 561"/>
          <p:cNvSpPr>
            <a:spLocks noChangeShapeType="1"/>
          </p:cNvSpPr>
          <p:nvPr/>
        </p:nvSpPr>
        <p:spPr bwMode="auto">
          <a:xfrm>
            <a:off x="2750666" y="2277884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Line 562"/>
          <p:cNvSpPr>
            <a:spLocks noChangeShapeType="1"/>
          </p:cNvSpPr>
          <p:nvPr/>
        </p:nvSpPr>
        <p:spPr bwMode="auto">
          <a:xfrm>
            <a:off x="2737966" y="2333447"/>
            <a:ext cx="430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Oval 563"/>
          <p:cNvSpPr>
            <a:spLocks noChangeArrowheads="1"/>
          </p:cNvSpPr>
          <p:nvPr/>
        </p:nvSpPr>
        <p:spPr bwMode="auto">
          <a:xfrm>
            <a:off x="2901478" y="2215972"/>
            <a:ext cx="109538" cy="169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55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091" y="2093734"/>
            <a:ext cx="45878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87"/>
          <p:cNvPicPr>
            <a:picLocks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16" y="2295347"/>
            <a:ext cx="254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6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03" y="2093734"/>
            <a:ext cx="4572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88"/>
          <p:cNvPicPr>
            <a:picLocks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41" y="2304872"/>
            <a:ext cx="254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직선 연결선 99"/>
          <p:cNvCxnSpPr>
            <a:cxnSpLocks noChangeShapeType="1"/>
          </p:cNvCxnSpPr>
          <p:nvPr/>
        </p:nvCxnSpPr>
        <p:spPr bwMode="auto">
          <a:xfrm flipV="1">
            <a:off x="2568277" y="2534168"/>
            <a:ext cx="0" cy="3015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직선 연결선 99"/>
          <p:cNvCxnSpPr>
            <a:cxnSpLocks noChangeShapeType="1"/>
          </p:cNvCxnSpPr>
          <p:nvPr/>
        </p:nvCxnSpPr>
        <p:spPr bwMode="auto">
          <a:xfrm flipV="1">
            <a:off x="3332485" y="2534168"/>
            <a:ext cx="0" cy="3015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99"/>
          <p:cNvCxnSpPr>
            <a:cxnSpLocks noChangeShapeType="1"/>
          </p:cNvCxnSpPr>
          <p:nvPr/>
        </p:nvCxnSpPr>
        <p:spPr bwMode="auto">
          <a:xfrm flipV="1">
            <a:off x="6204790" y="2835719"/>
            <a:ext cx="0" cy="29570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직사각형 26"/>
          <p:cNvSpPr/>
          <p:nvPr/>
        </p:nvSpPr>
        <p:spPr bwMode="auto">
          <a:xfrm>
            <a:off x="110803" y="3051742"/>
            <a:ext cx="1913069" cy="3262889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144688" y="3051742"/>
            <a:ext cx="2888829" cy="3262889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160673" y="3061120"/>
            <a:ext cx="2564635" cy="3253511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7117" y="6541603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Click Sea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화살표 연결선 30"/>
          <p:cNvCxnSpPr>
            <a:stCxn id="27" idx="2"/>
            <a:endCxn id="30" idx="0"/>
          </p:cNvCxnSpPr>
          <p:nvPr/>
        </p:nvCxnSpPr>
        <p:spPr bwMode="auto">
          <a:xfrm>
            <a:off x="1067338" y="6314631"/>
            <a:ext cx="3627" cy="226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099592" y="649569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EDMS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화살표 연결선 32"/>
          <p:cNvCxnSpPr>
            <a:stCxn id="29" idx="2"/>
            <a:endCxn id="32" idx="0"/>
          </p:cNvCxnSpPr>
          <p:nvPr/>
        </p:nvCxnSpPr>
        <p:spPr bwMode="auto">
          <a:xfrm>
            <a:off x="6442991" y="6314631"/>
            <a:ext cx="1407" cy="18106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34" name="직선 연결선 33"/>
          <p:cNvCxnSpPr>
            <a:cxnSpLocks noChangeShapeType="1"/>
          </p:cNvCxnSpPr>
          <p:nvPr/>
        </p:nvCxnSpPr>
        <p:spPr bwMode="auto">
          <a:xfrm flipV="1">
            <a:off x="2542705" y="1963996"/>
            <a:ext cx="0" cy="12973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직선 연결선 78"/>
          <p:cNvCxnSpPr>
            <a:cxnSpLocks noChangeShapeType="1"/>
            <a:stCxn id="20" idx="0"/>
          </p:cNvCxnSpPr>
          <p:nvPr/>
        </p:nvCxnSpPr>
        <p:spPr bwMode="auto">
          <a:xfrm flipV="1">
            <a:off x="3332485" y="1976524"/>
            <a:ext cx="0" cy="11721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직선 연결선 78"/>
          <p:cNvCxnSpPr>
            <a:cxnSpLocks noChangeShapeType="1"/>
          </p:cNvCxnSpPr>
          <p:nvPr/>
        </p:nvCxnSpPr>
        <p:spPr bwMode="auto">
          <a:xfrm flipH="1" flipV="1">
            <a:off x="2543225" y="1963996"/>
            <a:ext cx="6316788" cy="1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8" name="Picture 209" descr="Firewall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2" y="1628800"/>
            <a:ext cx="3492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직선 연결선 78"/>
          <p:cNvCxnSpPr>
            <a:cxnSpLocks noChangeShapeType="1"/>
          </p:cNvCxnSpPr>
          <p:nvPr/>
        </p:nvCxnSpPr>
        <p:spPr bwMode="auto">
          <a:xfrm flipV="1">
            <a:off x="5745088" y="620688"/>
            <a:ext cx="0" cy="133078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oval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직사각형 39"/>
          <p:cNvSpPr/>
          <p:nvPr/>
        </p:nvSpPr>
        <p:spPr>
          <a:xfrm>
            <a:off x="6000619" y="620688"/>
            <a:ext cx="2552781" cy="1218491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87475">
              <a:defRPr/>
            </a:pPr>
            <a:endParaRPr lang="ko-KR" altLang="en-US" sz="2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150"/>
          <p:cNvSpPr txBox="1">
            <a:spLocks noChangeArrowheads="1"/>
          </p:cNvSpPr>
          <p:nvPr/>
        </p:nvSpPr>
        <p:spPr bwMode="auto">
          <a:xfrm>
            <a:off x="6028304" y="632942"/>
            <a:ext cx="714375" cy="234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90000"/>
              </a:lnSpc>
              <a:buSzPct val="140000"/>
              <a:tabLst>
                <a:tab pos="5647968" algn="l"/>
              </a:tabLst>
              <a:defRPr/>
            </a:pP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sym typeface="Monotype Sorts" pitchFamily="2" charset="2"/>
              </a:rPr>
              <a:t>DMZ </a:t>
            </a:r>
            <a:endParaRPr lang="ko-KR" altLang="en-US" sz="1000" b="1" dirty="0" err="1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sym typeface="Monotype Sorts" pitchFamily="2" charset="2"/>
            </a:endParaRPr>
          </a:p>
        </p:txBody>
      </p:sp>
      <p:pic>
        <p:nvPicPr>
          <p:cNvPr id="42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232" y="867571"/>
            <a:ext cx="411526" cy="53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직선 연결선 99"/>
          <p:cNvCxnSpPr>
            <a:cxnSpLocks noChangeShapeType="1"/>
          </p:cNvCxnSpPr>
          <p:nvPr/>
        </p:nvCxnSpPr>
        <p:spPr bwMode="auto">
          <a:xfrm flipH="1">
            <a:off x="5745088" y="1218011"/>
            <a:ext cx="1255418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직사각형 39"/>
          <p:cNvSpPr>
            <a:spLocks noChangeArrowheads="1"/>
          </p:cNvSpPr>
          <p:nvPr/>
        </p:nvSpPr>
        <p:spPr bwMode="auto">
          <a:xfrm>
            <a:off x="6619958" y="1346575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홈페이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 Box 605"/>
          <p:cNvSpPr txBox="1">
            <a:spLocks noChangeArrowheads="1"/>
          </p:cNvSpPr>
          <p:nvPr/>
        </p:nvSpPr>
        <p:spPr bwMode="auto">
          <a:xfrm>
            <a:off x="3914520" y="2293131"/>
            <a:ext cx="11223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ko-KR" altLang="en-US" sz="900" dirty="0" smtClean="0">
                <a:latin typeface="맑은 고딕" pitchFamily="50" charset="-127"/>
              </a:rPr>
              <a:t>방화벽</a:t>
            </a:r>
            <a:r>
              <a:rPr lang="en-US" altLang="ko-KR" sz="900" dirty="0" smtClean="0">
                <a:latin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</a:rPr>
              <a:t>내부</a:t>
            </a:r>
            <a:r>
              <a:rPr lang="en-US" altLang="ko-KR" sz="900" dirty="0" smtClean="0">
                <a:latin typeface="맑은 고딕" pitchFamily="50" charset="-127"/>
              </a:rPr>
              <a:t>)</a:t>
            </a:r>
            <a:endParaRPr lang="en-US" altLang="ko-KR" sz="900" dirty="0">
              <a:latin typeface="맑은 고딕" pitchFamily="50" charset="-127"/>
            </a:endParaRPr>
          </a:p>
        </p:txBody>
      </p:sp>
      <p:sp>
        <p:nvSpPr>
          <p:cNvPr id="46" name="Text Box 605"/>
          <p:cNvSpPr txBox="1">
            <a:spLocks noChangeArrowheads="1"/>
          </p:cNvSpPr>
          <p:nvPr/>
        </p:nvSpPr>
        <p:spPr bwMode="auto">
          <a:xfrm>
            <a:off x="6033120" y="2296122"/>
            <a:ext cx="11223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ko-KR" altLang="en-US" sz="900" dirty="0" smtClean="0">
                <a:latin typeface="맑은 고딕" pitchFamily="50" charset="-127"/>
              </a:rPr>
              <a:t>방화벽</a:t>
            </a:r>
            <a:r>
              <a:rPr lang="en-US" altLang="ko-KR" sz="900" dirty="0" smtClean="0">
                <a:latin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</a:rPr>
              <a:t>외</a:t>
            </a:r>
            <a:r>
              <a:rPr lang="ko-KR" altLang="en-US" sz="900" dirty="0" smtClean="0">
                <a:latin typeface="맑은 고딕" pitchFamily="50" charset="-127"/>
              </a:rPr>
              <a:t>부</a:t>
            </a:r>
            <a:r>
              <a:rPr lang="en-US" altLang="ko-KR" sz="900" dirty="0" smtClean="0">
                <a:latin typeface="맑은 고딕" pitchFamily="50" charset="-127"/>
              </a:rPr>
              <a:t>)</a:t>
            </a:r>
            <a:endParaRPr lang="en-US" altLang="ko-KR" sz="900" dirty="0">
              <a:latin typeface="맑은 고딕" pitchFamily="50" charset="-127"/>
            </a:endParaRPr>
          </a:p>
        </p:txBody>
      </p:sp>
      <p:cxnSp>
        <p:nvCxnSpPr>
          <p:cNvPr id="47" name="직선 연결선 99"/>
          <p:cNvCxnSpPr>
            <a:cxnSpLocks noChangeShapeType="1"/>
          </p:cNvCxnSpPr>
          <p:nvPr/>
        </p:nvCxnSpPr>
        <p:spPr bwMode="auto">
          <a:xfrm flipV="1">
            <a:off x="3250069" y="2841316"/>
            <a:ext cx="0" cy="36049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8" name="Picture 221" descr="Steelhead Applianc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05" y="3212976"/>
            <a:ext cx="835621" cy="22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꺾인 연결선 48"/>
          <p:cNvCxnSpPr>
            <a:stCxn id="48" idx="2"/>
            <a:endCxn id="7" idx="0"/>
          </p:cNvCxnSpPr>
          <p:nvPr/>
        </p:nvCxnSpPr>
        <p:spPr>
          <a:xfrm rot="5400000">
            <a:off x="778073" y="3351384"/>
            <a:ext cx="243785" cy="41550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8" idx="2"/>
            <a:endCxn id="9" idx="0"/>
          </p:cNvCxnSpPr>
          <p:nvPr/>
        </p:nvCxnSpPr>
        <p:spPr>
          <a:xfrm rot="16200000" flipH="1">
            <a:off x="1186893" y="3358065"/>
            <a:ext cx="243785" cy="40213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39"/>
          <p:cNvSpPr>
            <a:spLocks noChangeArrowheads="1"/>
          </p:cNvSpPr>
          <p:nvPr/>
        </p:nvSpPr>
        <p:spPr bwMode="auto">
          <a:xfrm>
            <a:off x="1345506" y="3218783"/>
            <a:ext cx="5695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L4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50" y="4914337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52" y="4914337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꺾인 연결선 53"/>
          <p:cNvCxnSpPr>
            <a:stCxn id="53" idx="0"/>
            <a:endCxn id="52" idx="0"/>
          </p:cNvCxnSpPr>
          <p:nvPr/>
        </p:nvCxnSpPr>
        <p:spPr>
          <a:xfrm rot="16200000" flipV="1">
            <a:off x="1099464" y="4475036"/>
            <a:ext cx="12700" cy="878602"/>
          </a:xfrm>
          <a:prstGeom prst="bentConnector3">
            <a:avLst>
              <a:gd name="adj1" fmla="val 180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8" idx="2"/>
            <a:endCxn id="11" idx="2"/>
          </p:cNvCxnSpPr>
          <p:nvPr/>
        </p:nvCxnSpPr>
        <p:spPr>
          <a:xfrm rot="16200000" flipH="1">
            <a:off x="1073798" y="3986480"/>
            <a:ext cx="12700" cy="817642"/>
          </a:xfrm>
          <a:prstGeom prst="bentConnector3">
            <a:avLst>
              <a:gd name="adj1" fmla="val 936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39"/>
          <p:cNvSpPr>
            <a:spLocks noChangeArrowheads="1"/>
          </p:cNvSpPr>
          <p:nvPr/>
        </p:nvSpPr>
        <p:spPr bwMode="auto">
          <a:xfrm>
            <a:off x="271021" y="5379023"/>
            <a:ext cx="761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DB1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39"/>
          <p:cNvSpPr>
            <a:spLocks noChangeArrowheads="1"/>
          </p:cNvSpPr>
          <p:nvPr/>
        </p:nvSpPr>
        <p:spPr bwMode="auto">
          <a:xfrm>
            <a:off x="1124069" y="5373216"/>
            <a:ext cx="761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DB2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연결선 99"/>
          <p:cNvCxnSpPr>
            <a:cxnSpLocks noChangeShapeType="1"/>
            <a:stCxn id="15" idx="0"/>
            <a:endCxn id="56" idx="0"/>
          </p:cNvCxnSpPr>
          <p:nvPr/>
        </p:nvCxnSpPr>
        <p:spPr bwMode="auto">
          <a:xfrm flipH="1" flipV="1">
            <a:off x="651770" y="5379023"/>
            <a:ext cx="443098" cy="33947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직선 연결선 99"/>
          <p:cNvCxnSpPr>
            <a:cxnSpLocks noChangeShapeType="1"/>
            <a:stCxn id="15" idx="0"/>
            <a:endCxn id="53" idx="2"/>
          </p:cNvCxnSpPr>
          <p:nvPr/>
        </p:nvCxnSpPr>
        <p:spPr bwMode="auto">
          <a:xfrm flipV="1">
            <a:off x="1094868" y="5433032"/>
            <a:ext cx="443897" cy="285469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직선 연결선 99"/>
          <p:cNvCxnSpPr>
            <a:cxnSpLocks noChangeShapeType="1"/>
          </p:cNvCxnSpPr>
          <p:nvPr/>
        </p:nvCxnSpPr>
        <p:spPr bwMode="auto">
          <a:xfrm flipV="1">
            <a:off x="1115768" y="4509120"/>
            <a:ext cx="3264" cy="17844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1" name="Picture 221" descr="Steelhead Applianc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55" y="3213434"/>
            <a:ext cx="835621" cy="22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39"/>
          <p:cNvSpPr>
            <a:spLocks noChangeArrowheads="1"/>
          </p:cNvSpPr>
          <p:nvPr/>
        </p:nvSpPr>
        <p:spPr bwMode="auto">
          <a:xfrm>
            <a:off x="3293327" y="3219241"/>
            <a:ext cx="5695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L4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659" y="3624098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직사각형 39"/>
          <p:cNvSpPr>
            <a:spLocks noChangeArrowheads="1"/>
          </p:cNvSpPr>
          <p:nvPr/>
        </p:nvSpPr>
        <p:spPr bwMode="auto">
          <a:xfrm>
            <a:off x="2144688" y="4092150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+MOSS1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69" y="3624098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직사각형 39"/>
          <p:cNvSpPr>
            <a:spLocks noChangeArrowheads="1"/>
          </p:cNvSpPr>
          <p:nvPr/>
        </p:nvSpPr>
        <p:spPr bwMode="auto">
          <a:xfrm>
            <a:off x="2809021" y="4092150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+MOSS2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꺾인 연결선 66"/>
          <p:cNvCxnSpPr>
            <a:stCxn id="61" idx="2"/>
            <a:endCxn id="63" idx="0"/>
          </p:cNvCxnSpPr>
          <p:nvPr/>
        </p:nvCxnSpPr>
        <p:spPr>
          <a:xfrm rot="5400000">
            <a:off x="2745521" y="3306552"/>
            <a:ext cx="186397" cy="44869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61" idx="2"/>
            <a:endCxn id="65" idx="0"/>
          </p:cNvCxnSpPr>
          <p:nvPr/>
        </p:nvCxnSpPr>
        <p:spPr>
          <a:xfrm rot="16200000" flipH="1">
            <a:off x="3178726" y="3322041"/>
            <a:ext cx="186397" cy="41771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 bwMode="auto">
          <a:xfrm>
            <a:off x="2893377" y="4620685"/>
            <a:ext cx="1576587" cy="740911"/>
          </a:xfrm>
          <a:prstGeom prst="rect">
            <a:avLst/>
          </a:prstGeom>
          <a:solidFill>
            <a:srgbClr val="DBEEF4"/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72000" tIns="36000" rIns="72000" bIns="36000" rtlCol="0" anchor="ctr"/>
          <a:lstStyle/>
          <a:p>
            <a:pPr algn="ctr" latinLnBrk="0">
              <a:lnSpc>
                <a:spcPct val="120000"/>
              </a:lnSpc>
              <a:buClr>
                <a:srgbClr val="0000FF"/>
              </a:buClr>
            </a:pPr>
            <a:endParaRPr lang="ko-KR" altLang="en-US" sz="1200" b="1" smtClean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0" name="직사각형 39"/>
          <p:cNvSpPr>
            <a:spLocks noChangeArrowheads="1"/>
          </p:cNvSpPr>
          <p:nvPr/>
        </p:nvSpPr>
        <p:spPr bwMode="auto">
          <a:xfrm>
            <a:off x="3067382" y="4572524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Clustering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328" y="4821533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30" y="4821533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꺾인 연결선 72"/>
          <p:cNvCxnSpPr>
            <a:stCxn id="72" idx="0"/>
            <a:endCxn id="71" idx="0"/>
          </p:cNvCxnSpPr>
          <p:nvPr/>
        </p:nvCxnSpPr>
        <p:spPr>
          <a:xfrm rot="16200000" flipV="1">
            <a:off x="3678342" y="4382232"/>
            <a:ext cx="12700" cy="878602"/>
          </a:xfrm>
          <a:prstGeom prst="bentConnector3">
            <a:avLst>
              <a:gd name="adj1" fmla="val 180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endCxn id="66" idx="2"/>
          </p:cNvCxnSpPr>
          <p:nvPr/>
        </p:nvCxnSpPr>
        <p:spPr>
          <a:xfrm rot="16200000" flipH="1">
            <a:off x="3020341" y="3905166"/>
            <a:ext cx="12700" cy="866410"/>
          </a:xfrm>
          <a:prstGeom prst="bentConnector3">
            <a:avLst>
              <a:gd name="adj1" fmla="val 744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99"/>
          <p:cNvCxnSpPr>
            <a:cxnSpLocks noChangeShapeType="1"/>
          </p:cNvCxnSpPr>
          <p:nvPr/>
        </p:nvCxnSpPr>
        <p:spPr bwMode="auto">
          <a:xfrm flipV="1">
            <a:off x="3679639" y="4438692"/>
            <a:ext cx="3264" cy="17844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직사각형 39"/>
          <p:cNvSpPr>
            <a:spLocks noChangeArrowheads="1"/>
          </p:cNvSpPr>
          <p:nvPr/>
        </p:nvSpPr>
        <p:spPr bwMode="auto">
          <a:xfrm>
            <a:off x="2851768" y="5312467"/>
            <a:ext cx="761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DB1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39"/>
          <p:cNvSpPr>
            <a:spLocks noChangeArrowheads="1"/>
          </p:cNvSpPr>
          <p:nvPr/>
        </p:nvSpPr>
        <p:spPr bwMode="auto">
          <a:xfrm>
            <a:off x="3713494" y="5317404"/>
            <a:ext cx="761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DB2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967"/>
          <p:cNvGrpSpPr>
            <a:grpSpLocks/>
          </p:cNvGrpSpPr>
          <p:nvPr/>
        </p:nvGrpSpPr>
        <p:grpSpPr bwMode="auto">
          <a:xfrm>
            <a:off x="3060648" y="5697252"/>
            <a:ext cx="1157288" cy="426108"/>
            <a:chOff x="10729292" y="5773378"/>
            <a:chExt cx="1627932" cy="947659"/>
          </a:xfrm>
        </p:grpSpPr>
        <p:pic>
          <p:nvPicPr>
            <p:cNvPr id="79" name="Picture 5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EEECE1">
                  <a:shade val="45000"/>
                  <a:satMod val="135000"/>
                </a:srgbClr>
                <a:prstClr val="white"/>
              </a:duotone>
            </a:blip>
            <a:srcRect t="11507" b="12223"/>
            <a:stretch>
              <a:fillRect/>
            </a:stretch>
          </p:blipFill>
          <p:spPr bwMode="auto">
            <a:xfrm>
              <a:off x="10729292" y="5773378"/>
              <a:ext cx="1627932" cy="947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" name="직사각형 79"/>
            <p:cNvSpPr/>
            <p:nvPr/>
          </p:nvSpPr>
          <p:spPr>
            <a:xfrm>
              <a:off x="11051720" y="5831996"/>
              <a:ext cx="981337" cy="8499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042988" eaLnBrk="0" fontAlgn="auto" latinLnBrk="0" hangingPunct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77777"/>
                </a:buClr>
                <a:buSzPct val="100000"/>
                <a:defRPr/>
              </a:pPr>
              <a:r>
                <a:rPr kumimoji="0" lang="ko-KR" altLang="en-US" sz="1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스토리지</a:t>
              </a:r>
              <a:endParaRPr kumimoji="0" lang="en-US" altLang="ko-KR" sz="1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itchFamily="50" charset="-127"/>
                <a:ea typeface="맑은 고딕" pitchFamily="50" charset="-127"/>
                <a:sym typeface="Monotype Sorts"/>
              </a:endParaRPr>
            </a:p>
            <a:p>
              <a:pPr algn="ctr" defTabSz="1042988" eaLnBrk="0" fontAlgn="auto" latinLnBrk="0" hangingPunct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77777"/>
                </a:buClr>
                <a:buSzPct val="100000"/>
                <a:defRPr/>
              </a:pPr>
              <a:r>
                <a:rPr kumimoji="0" lang="en-US" altLang="ko-KR" sz="1000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2</a:t>
              </a:r>
              <a:r>
                <a:rPr kumimoji="0" lang="en-US" altLang="ko-KR" sz="1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TB</a:t>
              </a:r>
              <a:endParaRPr kumimoji="0" lang="en-US" altLang="ko-KR" sz="1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</p:grpSp>
      <p:cxnSp>
        <p:nvCxnSpPr>
          <p:cNvPr id="81" name="직선 연결선 99"/>
          <p:cNvCxnSpPr>
            <a:cxnSpLocks noChangeShapeType="1"/>
            <a:stCxn id="79" idx="0"/>
            <a:endCxn id="76" idx="2"/>
          </p:cNvCxnSpPr>
          <p:nvPr/>
        </p:nvCxnSpPr>
        <p:spPr bwMode="auto">
          <a:xfrm flipH="1" flipV="1">
            <a:off x="3232517" y="5558688"/>
            <a:ext cx="406775" cy="138564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직선 연결선 99"/>
          <p:cNvCxnSpPr>
            <a:cxnSpLocks noChangeShapeType="1"/>
            <a:stCxn id="79" idx="0"/>
            <a:endCxn id="77" idx="2"/>
          </p:cNvCxnSpPr>
          <p:nvPr/>
        </p:nvCxnSpPr>
        <p:spPr bwMode="auto">
          <a:xfrm flipV="1">
            <a:off x="3639292" y="5563625"/>
            <a:ext cx="454951" cy="133627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3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59" y="3650831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직사각형 39"/>
          <p:cNvSpPr>
            <a:spLocks noChangeArrowheads="1"/>
          </p:cNvSpPr>
          <p:nvPr/>
        </p:nvSpPr>
        <p:spPr bwMode="auto">
          <a:xfrm>
            <a:off x="3944888" y="4118883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전자결재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꺾인 연결선 84"/>
          <p:cNvCxnSpPr>
            <a:stCxn id="66" idx="2"/>
            <a:endCxn id="84" idx="2"/>
          </p:cNvCxnSpPr>
          <p:nvPr/>
        </p:nvCxnSpPr>
        <p:spPr>
          <a:xfrm rot="16200000" flipH="1">
            <a:off x="4008113" y="3783803"/>
            <a:ext cx="26733" cy="1135867"/>
          </a:xfrm>
          <a:prstGeom prst="bentConnector3">
            <a:avLst>
              <a:gd name="adj1" fmla="val 31663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 bwMode="auto">
          <a:xfrm flipH="1">
            <a:off x="3578126" y="6314631"/>
            <a:ext cx="16414" cy="20084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2904680" y="6513152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포탈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전자결재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427067" y="4512514"/>
            <a:ext cx="1576587" cy="756123"/>
          </a:xfrm>
          <a:prstGeom prst="rect">
            <a:avLst/>
          </a:prstGeom>
          <a:solidFill>
            <a:srgbClr val="DBEEF4"/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72000" tIns="36000" rIns="72000" bIns="36000" rtlCol="0" anchor="ctr"/>
          <a:lstStyle/>
          <a:p>
            <a:pPr algn="ctr" latinLnBrk="0">
              <a:lnSpc>
                <a:spcPct val="120000"/>
              </a:lnSpc>
              <a:buClr>
                <a:srgbClr val="0000FF"/>
              </a:buClr>
            </a:pPr>
            <a:endParaRPr lang="ko-KR" altLang="en-US" sz="1200" b="1" smtClean="0"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89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68" y="3643970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직사각형 39"/>
          <p:cNvSpPr>
            <a:spLocks noChangeArrowheads="1"/>
          </p:cNvSpPr>
          <p:nvPr/>
        </p:nvSpPr>
        <p:spPr bwMode="auto">
          <a:xfrm>
            <a:off x="5133020" y="4112022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710" y="3643970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직사각형 39"/>
          <p:cNvSpPr>
            <a:spLocks noChangeArrowheads="1"/>
          </p:cNvSpPr>
          <p:nvPr/>
        </p:nvSpPr>
        <p:spPr bwMode="auto">
          <a:xfrm>
            <a:off x="5601072" y="4567310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Clustering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21" descr="Steelhead Applianc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473" y="3175918"/>
            <a:ext cx="835621" cy="22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" name="꺾인 연결선 93"/>
          <p:cNvCxnSpPr>
            <a:stCxn id="93" idx="2"/>
            <a:endCxn id="89" idx="0"/>
          </p:cNvCxnSpPr>
          <p:nvPr/>
        </p:nvCxnSpPr>
        <p:spPr>
          <a:xfrm rot="5400000">
            <a:off x="5890641" y="3314326"/>
            <a:ext cx="243785" cy="41550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93" idx="2"/>
            <a:endCxn id="91" idx="0"/>
          </p:cNvCxnSpPr>
          <p:nvPr/>
        </p:nvCxnSpPr>
        <p:spPr>
          <a:xfrm rot="16200000" flipH="1">
            <a:off x="6299461" y="3321007"/>
            <a:ext cx="243785" cy="40213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39"/>
          <p:cNvSpPr>
            <a:spLocks noChangeArrowheads="1"/>
          </p:cNvSpPr>
          <p:nvPr/>
        </p:nvSpPr>
        <p:spPr bwMode="auto">
          <a:xfrm>
            <a:off x="6458074" y="3181725"/>
            <a:ext cx="5695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L4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18" y="4828511"/>
            <a:ext cx="479425" cy="29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620" y="4828511"/>
            <a:ext cx="479425" cy="29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꺾인 연결선 98"/>
          <p:cNvCxnSpPr>
            <a:stCxn id="98" idx="0"/>
            <a:endCxn id="97" idx="0"/>
          </p:cNvCxnSpPr>
          <p:nvPr/>
        </p:nvCxnSpPr>
        <p:spPr>
          <a:xfrm rot="16200000" flipV="1">
            <a:off x="6212032" y="4389210"/>
            <a:ext cx="12700" cy="878602"/>
          </a:xfrm>
          <a:prstGeom prst="bentConnector3">
            <a:avLst>
              <a:gd name="adj1" fmla="val 180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 flipH="1">
            <a:off x="6186366" y="3900654"/>
            <a:ext cx="12700" cy="817642"/>
          </a:xfrm>
          <a:prstGeom prst="bentConnector3">
            <a:avLst>
              <a:gd name="adj1" fmla="val 936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99"/>
          <p:cNvCxnSpPr>
            <a:cxnSpLocks noChangeShapeType="1"/>
          </p:cNvCxnSpPr>
          <p:nvPr/>
        </p:nvCxnSpPr>
        <p:spPr bwMode="auto">
          <a:xfrm flipV="1">
            <a:off x="6228336" y="4423294"/>
            <a:ext cx="3264" cy="17844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직사각형 39"/>
          <p:cNvSpPr>
            <a:spLocks noChangeArrowheads="1"/>
          </p:cNvSpPr>
          <p:nvPr/>
        </p:nvSpPr>
        <p:spPr bwMode="auto">
          <a:xfrm>
            <a:off x="5368165" y="5053843"/>
            <a:ext cx="8357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Contents1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39"/>
          <p:cNvSpPr>
            <a:spLocks noChangeArrowheads="1"/>
          </p:cNvSpPr>
          <p:nvPr/>
        </p:nvSpPr>
        <p:spPr bwMode="auto">
          <a:xfrm>
            <a:off x="6221213" y="5048036"/>
            <a:ext cx="8387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Contents2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39"/>
          <p:cNvSpPr>
            <a:spLocks noChangeArrowheads="1"/>
          </p:cNvSpPr>
          <p:nvPr/>
        </p:nvSpPr>
        <p:spPr bwMode="auto">
          <a:xfrm>
            <a:off x="6017101" y="4105671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5431911" y="5409220"/>
            <a:ext cx="1576587" cy="756123"/>
          </a:xfrm>
          <a:prstGeom prst="rect">
            <a:avLst/>
          </a:prstGeom>
          <a:solidFill>
            <a:srgbClr val="DBEEF4"/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72000" tIns="36000" rIns="72000" bIns="36000" rtlCol="0" anchor="ctr"/>
          <a:lstStyle/>
          <a:p>
            <a:pPr algn="ctr" latinLnBrk="0">
              <a:lnSpc>
                <a:spcPct val="120000"/>
              </a:lnSpc>
              <a:buClr>
                <a:srgbClr val="0000FF"/>
              </a:buClr>
            </a:pPr>
            <a:endParaRPr lang="ko-KR" altLang="en-US" sz="1200" b="1" smtClean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06" name="직사각형 39"/>
          <p:cNvSpPr>
            <a:spLocks noChangeArrowheads="1"/>
          </p:cNvSpPr>
          <p:nvPr/>
        </p:nvSpPr>
        <p:spPr bwMode="auto">
          <a:xfrm>
            <a:off x="5605916" y="5464016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Clustering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62" y="5725217"/>
            <a:ext cx="479425" cy="29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64" y="5725217"/>
            <a:ext cx="479425" cy="29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" name="꺾인 연결선 108"/>
          <p:cNvCxnSpPr>
            <a:stCxn id="108" idx="0"/>
            <a:endCxn id="107" idx="0"/>
          </p:cNvCxnSpPr>
          <p:nvPr/>
        </p:nvCxnSpPr>
        <p:spPr>
          <a:xfrm rot="16200000" flipV="1">
            <a:off x="6216876" y="5285916"/>
            <a:ext cx="12700" cy="878602"/>
          </a:xfrm>
          <a:prstGeom prst="bentConnector3">
            <a:avLst>
              <a:gd name="adj1" fmla="val 180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rot="5400000">
            <a:off x="6210426" y="4857698"/>
            <a:ext cx="5807" cy="854540"/>
          </a:xfrm>
          <a:prstGeom prst="bentConnector3">
            <a:avLst>
              <a:gd name="adj1" fmla="val 151718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99"/>
          <p:cNvCxnSpPr>
            <a:cxnSpLocks noChangeShapeType="1"/>
          </p:cNvCxnSpPr>
          <p:nvPr/>
        </p:nvCxnSpPr>
        <p:spPr bwMode="auto">
          <a:xfrm flipV="1">
            <a:off x="6216410" y="5358784"/>
            <a:ext cx="1008" cy="146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직사각형 39"/>
          <p:cNvSpPr>
            <a:spLocks noChangeArrowheads="1"/>
          </p:cNvSpPr>
          <p:nvPr/>
        </p:nvSpPr>
        <p:spPr bwMode="auto">
          <a:xfrm>
            <a:off x="5333229" y="6000249"/>
            <a:ext cx="8357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DB1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39"/>
          <p:cNvSpPr>
            <a:spLocks noChangeArrowheads="1"/>
          </p:cNvSpPr>
          <p:nvPr/>
        </p:nvSpPr>
        <p:spPr bwMode="auto">
          <a:xfrm>
            <a:off x="6244719" y="5991091"/>
            <a:ext cx="8357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DB2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967"/>
          <p:cNvGrpSpPr>
            <a:grpSpLocks/>
          </p:cNvGrpSpPr>
          <p:nvPr/>
        </p:nvGrpSpPr>
        <p:grpSpPr bwMode="auto">
          <a:xfrm>
            <a:off x="7113240" y="4695080"/>
            <a:ext cx="583772" cy="426108"/>
            <a:chOff x="10729292" y="5773378"/>
            <a:chExt cx="1627932" cy="947659"/>
          </a:xfrm>
        </p:grpSpPr>
        <p:pic>
          <p:nvPicPr>
            <p:cNvPr id="115" name="Picture 5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EEECE1">
                  <a:shade val="45000"/>
                  <a:satMod val="135000"/>
                </a:srgbClr>
                <a:prstClr val="white"/>
              </a:duotone>
            </a:blip>
            <a:srcRect t="11507" b="12223"/>
            <a:stretch>
              <a:fillRect/>
            </a:stretch>
          </p:blipFill>
          <p:spPr bwMode="auto">
            <a:xfrm>
              <a:off x="10729292" y="5773378"/>
              <a:ext cx="1627932" cy="947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직사각형 115"/>
            <p:cNvSpPr/>
            <p:nvPr/>
          </p:nvSpPr>
          <p:spPr>
            <a:xfrm>
              <a:off x="11051720" y="5831996"/>
              <a:ext cx="981337" cy="8499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042988" eaLnBrk="0" fontAlgn="auto" latinLnBrk="0" hangingPunct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77777"/>
                </a:buClr>
                <a:buSzPct val="100000"/>
                <a:defRPr/>
              </a:pPr>
              <a:r>
                <a:rPr kumimoji="0" lang="ko-KR" altLang="en-US" sz="1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스토리지</a:t>
              </a:r>
              <a:endParaRPr kumimoji="0" lang="en-US" altLang="ko-KR" sz="1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itchFamily="50" charset="-127"/>
                <a:ea typeface="맑은 고딕" pitchFamily="50" charset="-127"/>
                <a:sym typeface="Monotype Sorts"/>
              </a:endParaRPr>
            </a:p>
            <a:p>
              <a:pPr algn="ctr" defTabSz="1042988" eaLnBrk="0" fontAlgn="auto" latinLnBrk="0" hangingPunct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77777"/>
                </a:buClr>
                <a:buSzPct val="100000"/>
                <a:defRPr/>
              </a:pPr>
              <a:r>
                <a:rPr kumimoji="0" lang="en-US" altLang="ko-KR" sz="1000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2</a:t>
              </a:r>
              <a:r>
                <a:rPr kumimoji="0" lang="en-US" altLang="ko-KR" sz="1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TB</a:t>
              </a:r>
              <a:endParaRPr kumimoji="0" lang="en-US" altLang="ko-KR" sz="1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</p:grpSp>
      <p:cxnSp>
        <p:nvCxnSpPr>
          <p:cNvPr id="117" name="직선 연결선 99"/>
          <p:cNvCxnSpPr>
            <a:cxnSpLocks noChangeShapeType="1"/>
            <a:stCxn id="97" idx="3"/>
            <a:endCxn id="115" idx="1"/>
          </p:cNvCxnSpPr>
          <p:nvPr/>
        </p:nvCxnSpPr>
        <p:spPr bwMode="auto">
          <a:xfrm flipV="1">
            <a:off x="6012443" y="4908134"/>
            <a:ext cx="1100797" cy="6858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직선 연결선 99"/>
          <p:cNvCxnSpPr>
            <a:cxnSpLocks noChangeShapeType="1"/>
            <a:stCxn id="98" idx="3"/>
            <a:endCxn id="115" idx="1"/>
          </p:cNvCxnSpPr>
          <p:nvPr/>
        </p:nvCxnSpPr>
        <p:spPr bwMode="auto">
          <a:xfrm flipV="1">
            <a:off x="6891045" y="4908134"/>
            <a:ext cx="222195" cy="6858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직사각형 118"/>
          <p:cNvSpPr/>
          <p:nvPr/>
        </p:nvSpPr>
        <p:spPr bwMode="auto">
          <a:xfrm>
            <a:off x="8112704" y="4641481"/>
            <a:ext cx="1576587" cy="740911"/>
          </a:xfrm>
          <a:prstGeom prst="rect">
            <a:avLst/>
          </a:prstGeom>
          <a:solidFill>
            <a:srgbClr val="DBEEF4"/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72000" tIns="36000" rIns="72000" bIns="36000" rtlCol="0" anchor="ctr"/>
          <a:lstStyle/>
          <a:p>
            <a:pPr algn="ctr" latinLnBrk="0">
              <a:lnSpc>
                <a:spcPct val="120000"/>
              </a:lnSpc>
              <a:buClr>
                <a:srgbClr val="0000FF"/>
              </a:buClr>
            </a:pPr>
            <a:endParaRPr lang="ko-KR" altLang="en-US" sz="1200" b="1" smtClean="0"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120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705" y="3688261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직사각형 39"/>
          <p:cNvSpPr>
            <a:spLocks noChangeArrowheads="1"/>
          </p:cNvSpPr>
          <p:nvPr/>
        </p:nvSpPr>
        <p:spPr bwMode="auto">
          <a:xfrm>
            <a:off x="8085348" y="4156314"/>
            <a:ext cx="779260" cy="24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APP1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347" y="3688261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직선 연결선 99"/>
          <p:cNvCxnSpPr>
            <a:cxnSpLocks noChangeShapeType="1"/>
          </p:cNvCxnSpPr>
          <p:nvPr/>
        </p:nvCxnSpPr>
        <p:spPr bwMode="auto">
          <a:xfrm flipV="1">
            <a:off x="8934781" y="2842033"/>
            <a:ext cx="0" cy="38398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직사각형 39"/>
          <p:cNvSpPr>
            <a:spLocks noChangeArrowheads="1"/>
          </p:cNvSpPr>
          <p:nvPr/>
        </p:nvSpPr>
        <p:spPr bwMode="auto">
          <a:xfrm>
            <a:off x="8286709" y="4581128"/>
            <a:ext cx="1289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Clustering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5" name="그룹 967"/>
          <p:cNvGrpSpPr>
            <a:grpSpLocks/>
          </p:cNvGrpSpPr>
          <p:nvPr/>
        </p:nvGrpSpPr>
        <p:grpSpPr bwMode="auto">
          <a:xfrm>
            <a:off x="8315047" y="5620136"/>
            <a:ext cx="1157288" cy="426108"/>
            <a:chOff x="10729292" y="5773378"/>
            <a:chExt cx="1627932" cy="947659"/>
          </a:xfrm>
        </p:grpSpPr>
        <p:pic>
          <p:nvPicPr>
            <p:cNvPr id="126" name="Picture 5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EEECE1">
                  <a:shade val="45000"/>
                  <a:satMod val="135000"/>
                </a:srgbClr>
                <a:prstClr val="white"/>
              </a:duotone>
            </a:blip>
            <a:srcRect t="11507" b="12223"/>
            <a:stretch>
              <a:fillRect/>
            </a:stretch>
          </p:blipFill>
          <p:spPr bwMode="auto">
            <a:xfrm>
              <a:off x="10729292" y="5773378"/>
              <a:ext cx="1627932" cy="947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7" name="직사각형 126"/>
            <p:cNvSpPr/>
            <p:nvPr/>
          </p:nvSpPr>
          <p:spPr>
            <a:xfrm>
              <a:off x="11051720" y="5831996"/>
              <a:ext cx="981337" cy="8499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042988" eaLnBrk="0" fontAlgn="auto" latinLnBrk="0" hangingPunct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77777"/>
                </a:buClr>
                <a:buSzPct val="100000"/>
                <a:defRPr/>
              </a:pPr>
              <a:r>
                <a:rPr kumimoji="0" lang="ko-KR" altLang="en-US" sz="1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스토리지</a:t>
              </a:r>
              <a:endParaRPr kumimoji="0" lang="en-US" altLang="ko-KR" sz="1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itchFamily="50" charset="-127"/>
                <a:ea typeface="맑은 고딕" pitchFamily="50" charset="-127"/>
                <a:sym typeface="Monotype Sorts"/>
              </a:endParaRPr>
            </a:p>
            <a:p>
              <a:pPr algn="ctr" defTabSz="1042988" eaLnBrk="0" fontAlgn="auto" latinLnBrk="0" hangingPunct="0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77777"/>
                </a:buClr>
                <a:buSzPct val="100000"/>
                <a:defRPr/>
              </a:pPr>
              <a:r>
                <a:rPr kumimoji="0" lang="en-US" altLang="ko-KR" sz="1000" b="1" kern="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2</a:t>
              </a:r>
              <a:r>
                <a:rPr kumimoji="0" lang="en-US" altLang="ko-KR" sz="1000" b="1" kern="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맑은 고딕" pitchFamily="50" charset="-127"/>
                  <a:ea typeface="맑은 고딕" pitchFamily="50" charset="-127"/>
                  <a:sym typeface="Monotype Sorts"/>
                </a:rPr>
                <a:t>TB</a:t>
              </a:r>
              <a:endParaRPr kumimoji="0" lang="en-US" altLang="ko-KR" sz="1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</p:grpSp>
      <p:sp>
        <p:nvSpPr>
          <p:cNvPr id="128" name="직사각형 127"/>
          <p:cNvSpPr/>
          <p:nvPr/>
        </p:nvSpPr>
        <p:spPr bwMode="auto">
          <a:xfrm>
            <a:off x="7909008" y="3058975"/>
            <a:ext cx="1913069" cy="3262889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5720" rIns="54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252489" y="6548836"/>
            <a:ext cx="1247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Click Bunker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0" name="직선 화살표 연결선 129"/>
          <p:cNvCxnSpPr>
            <a:stCxn id="128" idx="2"/>
            <a:endCxn id="129" idx="0"/>
          </p:cNvCxnSpPr>
          <p:nvPr/>
        </p:nvCxnSpPr>
        <p:spPr bwMode="auto">
          <a:xfrm>
            <a:off x="8865543" y="6321864"/>
            <a:ext cx="10867" cy="2269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pic>
        <p:nvPicPr>
          <p:cNvPr id="131" name="Picture 221" descr="Steelhead Applianc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110" y="3220209"/>
            <a:ext cx="835621" cy="22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2" name="꺾인 연결선 131"/>
          <p:cNvCxnSpPr>
            <a:stCxn id="131" idx="2"/>
            <a:endCxn id="120" idx="0"/>
          </p:cNvCxnSpPr>
          <p:nvPr/>
        </p:nvCxnSpPr>
        <p:spPr>
          <a:xfrm rot="5400000">
            <a:off x="8576278" y="3358617"/>
            <a:ext cx="243785" cy="41550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131" idx="2"/>
            <a:endCxn id="122" idx="0"/>
          </p:cNvCxnSpPr>
          <p:nvPr/>
        </p:nvCxnSpPr>
        <p:spPr>
          <a:xfrm rot="16200000" flipH="1">
            <a:off x="8985098" y="3365298"/>
            <a:ext cx="243785" cy="40213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39"/>
          <p:cNvSpPr>
            <a:spLocks noChangeArrowheads="1"/>
          </p:cNvSpPr>
          <p:nvPr/>
        </p:nvSpPr>
        <p:spPr bwMode="auto">
          <a:xfrm>
            <a:off x="9143711" y="3226016"/>
            <a:ext cx="5695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L4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5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655" y="4842329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35" descr="serv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257" y="4842329"/>
            <a:ext cx="479425" cy="5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7" name="꺾인 연결선 136"/>
          <p:cNvCxnSpPr>
            <a:stCxn id="136" idx="0"/>
            <a:endCxn id="135" idx="0"/>
          </p:cNvCxnSpPr>
          <p:nvPr/>
        </p:nvCxnSpPr>
        <p:spPr>
          <a:xfrm rot="16200000" flipV="1">
            <a:off x="8897669" y="4403028"/>
            <a:ext cx="12700" cy="878602"/>
          </a:xfrm>
          <a:prstGeom prst="bentConnector3">
            <a:avLst>
              <a:gd name="adj1" fmla="val 180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121" idx="2"/>
            <a:endCxn id="144" idx="2"/>
          </p:cNvCxnSpPr>
          <p:nvPr/>
        </p:nvCxnSpPr>
        <p:spPr>
          <a:xfrm rot="5400000" flipH="1" flipV="1">
            <a:off x="8891821" y="3977575"/>
            <a:ext cx="7234" cy="840920"/>
          </a:xfrm>
          <a:prstGeom prst="bentConnector3">
            <a:avLst>
              <a:gd name="adj1" fmla="val -632015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39"/>
          <p:cNvSpPr>
            <a:spLocks noChangeArrowheads="1"/>
          </p:cNvSpPr>
          <p:nvPr/>
        </p:nvSpPr>
        <p:spPr bwMode="auto">
          <a:xfrm>
            <a:off x="8069226" y="5307015"/>
            <a:ext cx="761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DB1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39"/>
          <p:cNvSpPr>
            <a:spLocks noChangeArrowheads="1"/>
          </p:cNvSpPr>
          <p:nvPr/>
        </p:nvSpPr>
        <p:spPr bwMode="auto">
          <a:xfrm>
            <a:off x="8922274" y="5301208"/>
            <a:ext cx="761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DB2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1" name="직선 연결선 99"/>
          <p:cNvCxnSpPr>
            <a:cxnSpLocks noChangeShapeType="1"/>
            <a:stCxn id="127" idx="0"/>
            <a:endCxn id="139" idx="0"/>
          </p:cNvCxnSpPr>
          <p:nvPr/>
        </p:nvCxnSpPr>
        <p:spPr bwMode="auto">
          <a:xfrm flipH="1" flipV="1">
            <a:off x="8449975" y="5307015"/>
            <a:ext cx="443098" cy="33947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직선 연결선 99"/>
          <p:cNvCxnSpPr>
            <a:cxnSpLocks noChangeShapeType="1"/>
            <a:stCxn id="127" idx="0"/>
            <a:endCxn id="136" idx="2"/>
          </p:cNvCxnSpPr>
          <p:nvPr/>
        </p:nvCxnSpPr>
        <p:spPr bwMode="auto">
          <a:xfrm flipV="1">
            <a:off x="8893073" y="5361024"/>
            <a:ext cx="443897" cy="285469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직선 연결선 99"/>
          <p:cNvCxnSpPr>
            <a:cxnSpLocks noChangeShapeType="1"/>
          </p:cNvCxnSpPr>
          <p:nvPr/>
        </p:nvCxnSpPr>
        <p:spPr bwMode="auto">
          <a:xfrm flipV="1">
            <a:off x="8913973" y="4437112"/>
            <a:ext cx="3264" cy="17844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" name="직사각형 39"/>
          <p:cNvSpPr>
            <a:spLocks noChangeArrowheads="1"/>
          </p:cNvSpPr>
          <p:nvPr/>
        </p:nvSpPr>
        <p:spPr bwMode="auto">
          <a:xfrm>
            <a:off x="8926268" y="4149080"/>
            <a:ext cx="779260" cy="24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APP2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535770" y="750417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SK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해운 본사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남산빌딩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605916" y="829602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45474" y="3101109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63638" y="3784106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70068" y="4986480"/>
            <a:ext cx="28886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21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695247"/>
              </p:ext>
            </p:extLst>
          </p:nvPr>
        </p:nvGraphicFramePr>
        <p:xfrm>
          <a:off x="219668" y="928041"/>
          <a:ext cx="9413283" cy="2846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309"/>
                <a:gridCol w="834069"/>
                <a:gridCol w="1374914"/>
                <a:gridCol w="1296144"/>
                <a:gridCol w="936104"/>
                <a:gridCol w="1008112"/>
                <a:gridCol w="1799631"/>
              </a:tblGrid>
              <a:tr h="3139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Biz. Impact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발생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영향 범위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시 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우회 방안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28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 본사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SK B&amp;T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해외법인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지방사무소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해외법인 및 지방사무소는 </a:t>
                      </a:r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ClickSea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기능 사용불가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인터넷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ClickSea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기능 사용불가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L4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스위치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L4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 변경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해외법인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연결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8744" y="1895635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8744" y="2389453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8744" y="2852936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8744" y="3356992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15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98814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2015/04/09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박영진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41" name="Rectangle 13"/>
          <p:cNvSpPr>
            <a:spLocks noChangeArrowheads="1"/>
          </p:cNvSpPr>
          <p:nvPr/>
        </p:nvSpPr>
        <p:spPr bwMode="auto">
          <a:xfrm>
            <a:off x="392113" y="945537"/>
            <a:ext cx="1046162" cy="70886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mpd="thinThick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marL="0" marR="0" lvl="0" indent="0" algn="ctr" defTabSz="914400" eaLnBrk="0" fontAlgn="auto" latinLnBrk="0" hangingPunct="0">
              <a:lnSpc>
                <a:spcPct val="135000"/>
              </a:lnSpc>
              <a:spcBef>
                <a:spcPts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개요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Isosceles Triangle 316"/>
          <p:cNvSpPr>
            <a:spLocks noChangeArrowheads="1"/>
          </p:cNvSpPr>
          <p:nvPr/>
        </p:nvSpPr>
        <p:spPr bwMode="auto">
          <a:xfrm rot="5400000">
            <a:off x="3943845" y="4553449"/>
            <a:ext cx="3476486" cy="12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6949" y="2029876"/>
            <a:ext cx="5176036" cy="4345726"/>
            <a:chOff x="376949" y="3009495"/>
            <a:chExt cx="5051528" cy="3541097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1025021" y="4822399"/>
              <a:ext cx="4403456" cy="172819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1025021" y="4236809"/>
              <a:ext cx="4403456" cy="61647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1025021" y="3342352"/>
              <a:ext cx="4403456" cy="89180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386014" y="3009495"/>
              <a:ext cx="5042463" cy="25085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algn="ctr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kern="0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ClickSea</a:t>
              </a:r>
              <a:r>
                <a:rPr kumimoji="0" lang="en-US" altLang="ko-KR" sz="12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2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해운물류운송관리</a:t>
              </a:r>
              <a:r>
                <a:rPr kumimoji="0" lang="en-US" altLang="ko-KR" sz="12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시스템 구성 요소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3274694" y="3401219"/>
              <a:ext cx="1006022" cy="314867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런던 사용자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1149498" y="3391541"/>
              <a:ext cx="952667" cy="314869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본사사용</a:t>
              </a:r>
              <a:r>
                <a:rPr kumimoji="0" lang="ko-KR" altLang="en-US" sz="900" b="1" kern="0" noProof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자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1" name="직선 화살표 연결선 160"/>
            <p:cNvCxnSpPr>
              <a:stCxn id="158" idx="2"/>
            </p:cNvCxnSpPr>
            <p:nvPr/>
          </p:nvCxnSpPr>
          <p:spPr>
            <a:xfrm>
              <a:off x="1625831" y="3706410"/>
              <a:ext cx="0" cy="1808449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9" name="직사각형 168"/>
            <p:cNvSpPr/>
            <p:nvPr/>
          </p:nvSpPr>
          <p:spPr bwMode="auto">
            <a:xfrm>
              <a:off x="2251151" y="3398830"/>
              <a:ext cx="881973" cy="330331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지방사무</a:t>
              </a:r>
              <a:r>
                <a:rPr kumimoji="0" lang="ko-KR" altLang="en-US" sz="9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소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2" name="직선 화살표 연결선 171"/>
            <p:cNvCxnSpPr>
              <a:stCxn id="66" idx="2"/>
            </p:cNvCxnSpPr>
            <p:nvPr/>
          </p:nvCxnSpPr>
          <p:spPr>
            <a:xfrm>
              <a:off x="4934426" y="3700753"/>
              <a:ext cx="0" cy="1814106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85" name="직사각형 184"/>
            <p:cNvSpPr/>
            <p:nvPr/>
          </p:nvSpPr>
          <p:spPr>
            <a:xfrm>
              <a:off x="376949" y="3357856"/>
              <a:ext cx="561800" cy="83820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사용자</a:t>
              </a: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76949" y="4265384"/>
              <a:ext cx="561800" cy="55933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네트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워크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76949" y="4903930"/>
              <a:ext cx="561800" cy="1625749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I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  <p:sp>
        <p:nvSpPr>
          <p:cNvPr id="145" name="직사각형 144"/>
          <p:cNvSpPr/>
          <p:nvPr/>
        </p:nvSpPr>
        <p:spPr bwMode="auto">
          <a:xfrm>
            <a:off x="5792969" y="5627099"/>
            <a:ext cx="888223" cy="7542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Infra</a:t>
            </a:r>
          </a:p>
        </p:txBody>
      </p:sp>
      <p:sp>
        <p:nvSpPr>
          <p:cNvPr id="146" name="직사각형 145"/>
          <p:cNvSpPr/>
          <p:nvPr/>
        </p:nvSpPr>
        <p:spPr bwMode="auto">
          <a:xfrm>
            <a:off x="5792969" y="3759377"/>
            <a:ext cx="888223" cy="175357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Application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188" name="그룹 94"/>
          <p:cNvGrpSpPr>
            <a:grpSpLocks/>
          </p:cNvGrpSpPr>
          <p:nvPr/>
        </p:nvGrpSpPr>
        <p:grpSpPr bwMode="auto">
          <a:xfrm>
            <a:off x="5978991" y="1813852"/>
            <a:ext cx="3420805" cy="382123"/>
            <a:chOff x="5556250" y="1484887"/>
            <a:chExt cx="2632075" cy="311150"/>
          </a:xfrm>
        </p:grpSpPr>
        <p:sp>
          <p:nvSpPr>
            <p:cNvPr id="189" name="직사각형 31"/>
            <p:cNvSpPr>
              <a:spLocks noChangeArrowheads="1"/>
            </p:cNvSpPr>
            <p:nvPr/>
          </p:nvSpPr>
          <p:spPr bwMode="auto">
            <a:xfrm>
              <a:off x="5730435" y="1484887"/>
              <a:ext cx="2457450" cy="3111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0" anchor="ctr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중점 관리 포인트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190" name="직선 연결선 21"/>
            <p:cNvCxnSpPr>
              <a:cxnSpLocks noChangeShapeType="1"/>
            </p:cNvCxnSpPr>
            <p:nvPr/>
          </p:nvCxnSpPr>
          <p:spPr bwMode="auto">
            <a:xfrm flipV="1">
              <a:off x="5556250" y="1792862"/>
              <a:ext cx="263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1" name="모서리가 둥근 직사각형 190"/>
          <p:cNvSpPr/>
          <p:nvPr/>
        </p:nvSpPr>
        <p:spPr bwMode="auto">
          <a:xfrm>
            <a:off x="6753200" y="5627099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Infra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모니터링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Tool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에 의한 실시간 관리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 bwMode="auto">
          <a:xfrm>
            <a:off x="6753200" y="6061286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해외법인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NW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상태 수시 점검 필요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모서리가 둥근 직사각형 192"/>
          <p:cNvSpPr/>
          <p:nvPr/>
        </p:nvSpPr>
        <p:spPr bwMode="auto">
          <a:xfrm>
            <a:off x="6753201" y="4971772"/>
            <a:ext cx="2880320" cy="53053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indent="-182563" fontAlgn="auto" latinLnBrk="0">
              <a:spcBef>
                <a:spcPts val="300"/>
              </a:spcBef>
              <a:spcAft>
                <a:spcPts val="0"/>
              </a:spcAft>
              <a:defRPr/>
            </a:pP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Web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보안진단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Infra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 진단 및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이행점검</a:t>
            </a:r>
            <a:endParaRPr kumimoji="0" lang="en-US" altLang="ko-KR" sz="11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 bwMode="auto">
          <a:xfrm>
            <a:off x="6753200" y="3759375"/>
            <a:ext cx="2880320" cy="533243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Biz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프로세스 변경에 의한 시스템</a:t>
            </a:r>
            <a:endParaRPr kumimoji="0" lang="en-US" altLang="ko-KR" sz="11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개선 적기 대응</a:t>
            </a:r>
            <a:endParaRPr kumimoji="0" lang="en-US" altLang="ko-KR" sz="1100" u="sng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Text Box 945"/>
          <p:cNvSpPr txBox="1">
            <a:spLocks noChangeArrowheads="1"/>
          </p:cNvSpPr>
          <p:nvPr/>
        </p:nvSpPr>
        <p:spPr bwMode="auto">
          <a:xfrm>
            <a:off x="6753201" y="2344607"/>
            <a:ext cx="2879750" cy="9284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72000" anchor="ctr"/>
          <a:lstStyle/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Biz.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 영역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lvl="1" indent="-17145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특정 시점에 사용량 급증으로 인한 성능 문제 존재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해외법인 별로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App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서버 존재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5792969" y="2344607"/>
            <a:ext cx="888223" cy="9284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시스템 특성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97" name="모서리가 둥근 직사각형 196"/>
          <p:cNvSpPr/>
          <p:nvPr/>
        </p:nvSpPr>
        <p:spPr bwMode="auto">
          <a:xfrm>
            <a:off x="6753200" y="4354777"/>
            <a:ext cx="2880320" cy="514384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일일 점검을 통한 장애 </a:t>
            </a:r>
            <a:r>
              <a:rPr kumimoji="0" lang="en-US" altLang="ko-KR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Zero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화 및 </a:t>
            </a:r>
            <a:endParaRPr kumimoji="0" lang="en-US" altLang="ko-KR" sz="11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지속적 성능 모니터링 필요</a:t>
            </a:r>
            <a:endParaRPr kumimoji="0" lang="en-US" altLang="ko-KR" sz="11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Isosceles Triangle 316"/>
          <p:cNvSpPr>
            <a:spLocks noChangeArrowheads="1"/>
          </p:cNvSpPr>
          <p:nvPr/>
        </p:nvSpPr>
        <p:spPr bwMode="auto">
          <a:xfrm rot="10800000">
            <a:off x="6349388" y="3427454"/>
            <a:ext cx="2780075" cy="2043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547"/>
          <p:cNvSpPr txBox="1">
            <a:spLocks noChangeArrowheads="1"/>
          </p:cNvSpPr>
          <p:nvPr/>
        </p:nvSpPr>
        <p:spPr bwMode="auto">
          <a:xfrm>
            <a:off x="1419225" y="877748"/>
            <a:ext cx="826752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SK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해운의 영업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해사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회계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자금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인사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급여 등 전반적인 업무 프로세스를 지원함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선박 운항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영업 정보 관리 및 선박관리를 지원하며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이와 연계하여 전표 생성 및 자금 입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출금까지 처리</a:t>
            </a:r>
            <a:endParaRPr kumimoji="0"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본사 외에도 런던 현지법인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및 </a:t>
            </a:r>
            <a:r>
              <a:rPr kumimoji="0"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싱가폴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현지법인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부산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울산사무소에서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시스템 사용 중 </a:t>
            </a:r>
            <a:endParaRPr kumimoji="0"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564450" y="2504085"/>
            <a:ext cx="964614" cy="374121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싱가폴</a:t>
            </a:r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사용자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137225" y="3727670"/>
            <a:ext cx="1151479" cy="441802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사내</a:t>
            </a:r>
            <a:r>
              <a:rPr kumimoji="0" lang="ko-KR" altLang="en-US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망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>
            <a:stCxn id="169" idx="2"/>
          </p:cNvCxnSpPr>
          <p:nvPr/>
        </p:nvCxnSpPr>
        <p:spPr>
          <a:xfrm>
            <a:off x="2749202" y="2913069"/>
            <a:ext cx="0" cy="2191455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5" name="직선 화살표 연결선 84"/>
          <p:cNvCxnSpPr>
            <a:stCxn id="157" idx="2"/>
          </p:cNvCxnSpPr>
          <p:nvPr/>
        </p:nvCxnSpPr>
        <p:spPr>
          <a:xfrm>
            <a:off x="3861526" y="2897022"/>
            <a:ext cx="1" cy="2207502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4" name="직사각형 93"/>
          <p:cNvSpPr/>
          <p:nvPr/>
        </p:nvSpPr>
        <p:spPr bwMode="auto">
          <a:xfrm>
            <a:off x="2432720" y="3727670"/>
            <a:ext cx="3014227" cy="441802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SK - Net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512840" y="3104476"/>
            <a:ext cx="742999" cy="32297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런던 </a:t>
            </a:r>
            <a:r>
              <a:rPr kumimoji="0" lang="en-US" altLang="ko-KR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App </a:t>
            </a:r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664968" y="3103848"/>
            <a:ext cx="742999" cy="32297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noProof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싱가폴</a:t>
            </a:r>
            <a:r>
              <a:rPr kumimoji="0" lang="ko-KR" altLang="en-US" sz="900" b="1" kern="0" noProof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kern="0" noProof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App </a:t>
            </a:r>
            <a:r>
              <a:rPr kumimoji="0" lang="ko-KR" altLang="en-US" sz="900" b="1" kern="0" noProof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1472688" y="4437112"/>
            <a:ext cx="1464088" cy="395356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본</a:t>
            </a:r>
            <a:r>
              <a:rPr kumimoji="0" lang="ko-KR" altLang="en-US" sz="9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사</a:t>
            </a:r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App </a:t>
            </a:r>
            <a:r>
              <a:rPr kumimoji="0" lang="ko-KR" altLang="en-US" sz="9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80593" y="5104524"/>
            <a:ext cx="4032448" cy="1060780"/>
            <a:chOff x="1280593" y="5104524"/>
            <a:chExt cx="4032448" cy="1060780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1683328" y="5684592"/>
              <a:ext cx="687245" cy="30926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r>
                <a:rPr kumimoji="0" lang="ko-KR" altLang="en-US" sz="800" b="1" kern="0" noProof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획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4192689" y="5251877"/>
              <a:ext cx="687245" cy="30926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회</a:t>
              </a:r>
              <a:r>
                <a:rPr kumimoji="0" lang="ko-KR" altLang="en-US" sz="8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3365796" y="5251875"/>
              <a:ext cx="687245" cy="30926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인사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3365797" y="5692630"/>
              <a:ext cx="687245" cy="30926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급</a:t>
              </a:r>
              <a:r>
                <a:rPr kumimoji="0" lang="ko-KR" altLang="en-US" sz="8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여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2499345" y="5689995"/>
              <a:ext cx="687245" cy="30926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보험법</a:t>
              </a:r>
              <a:r>
                <a:rPr kumimoji="0" lang="ko-KR" altLang="en-US" sz="8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무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2507987" y="5251876"/>
              <a:ext cx="687245" cy="30926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해사</a:t>
              </a:r>
              <a:r>
                <a:rPr kumimoji="0" lang="en-US" altLang="ko-KR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선박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4188364" y="5698533"/>
              <a:ext cx="687245" cy="30926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자금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1280593" y="5104524"/>
              <a:ext cx="4032448" cy="10607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785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1683329" y="5251877"/>
              <a:ext cx="687245" cy="30926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해운업영</a:t>
              </a:r>
              <a:r>
                <a:rPr kumimoji="0" lang="ko-KR" altLang="en-US" sz="8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업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5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15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8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9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300261"/>
              </p:ext>
            </p:extLst>
          </p:nvPr>
        </p:nvGraphicFramePr>
        <p:xfrm>
          <a:off x="5385050" y="1143662"/>
          <a:ext cx="4109216" cy="4622727"/>
        </p:xfrm>
        <a:graphic>
          <a:graphicData uri="http://schemas.openxmlformats.org/drawingml/2006/table">
            <a:tbl>
              <a:tblPr firstRow="1" bandRow="1"/>
              <a:tblGrid>
                <a:gridCol w="881523"/>
                <a:gridCol w="3227693"/>
              </a:tblGrid>
              <a:tr h="3621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5187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해운업영업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벌크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(Bulk)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화물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Tanker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화물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LNG,/LPG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화물 운반 영업을 지원하는 시스템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187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투자선박관리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예산편성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추정실적관리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CashFlow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실적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Simulation</a:t>
                      </a: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187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회계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회계전표 관리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재무제표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세무관리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고정자산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구분회계 등</a:t>
                      </a: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187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자금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자금의 입출금 관리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펌뱅킹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처리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자금수지 및 선박차입금 관리</a:t>
                      </a: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187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인사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육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선원 인사관리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채용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복리후생 관리</a:t>
                      </a: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568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급여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육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선원 급여처리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연말정산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4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 보험 납부관리</a:t>
                      </a: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807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해사</a:t>
                      </a:r>
                      <a:r>
                        <a:rPr lang="en-US" altLang="ko-KR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선박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해사기획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선박운항정보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안전관리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구매관리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SM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실적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Rolling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39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보험법무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선박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선원의 보험료 및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Claim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3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3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73541"/>
              </p:ext>
            </p:extLst>
          </p:nvPr>
        </p:nvGraphicFramePr>
        <p:xfrm>
          <a:off x="409590" y="1143660"/>
          <a:ext cx="4832127" cy="3111259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650892"/>
                <a:gridCol w="650892"/>
                <a:gridCol w="1301782"/>
              </a:tblGrid>
              <a:tr h="35010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ClickSea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통합조달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0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10.10</a:t>
                      </a:r>
                      <a:r>
                        <a:rPr lang="ko-KR" altLang="en-US" sz="100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해운업 영업 시스템 </a:t>
                      </a:r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</a:t>
                      </a:r>
                      <a:endParaRPr lang="ko-KR" altLang="en-US" sz="1000" u="none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74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’11.03</a:t>
                      </a:r>
                      <a:endParaRPr lang="ko-KR" altLang="en-US" sz="1000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회계</a:t>
                      </a:r>
                      <a:r>
                        <a:rPr lang="en-US" altLang="ko-KR" sz="1000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자금 시스템 </a:t>
                      </a:r>
                      <a:r>
                        <a:rPr lang="en-US" altLang="ko-KR" sz="1000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</a:t>
                      </a:r>
                      <a:endParaRPr lang="ko-KR" altLang="en-US" sz="1000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strike="noStrike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’11.07</a:t>
                      </a:r>
                      <a:endParaRPr lang="ko-KR" altLang="en-US" sz="1000" strike="noStrik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0" strike="noStrik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해외법인 시스템</a:t>
                      </a:r>
                      <a:r>
                        <a:rPr lang="en-US" altLang="ko-KR" sz="1000" b="0" strike="noStrike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Open</a:t>
                      </a:r>
                      <a:endParaRPr lang="en-US" altLang="ko-KR" sz="1000" b="0" strike="noStrik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72000" marB="72000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 업체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C#.NET,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MS-SQL 2008R2, NEXCORE .NET,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IIS, WINDOW SERVER 2008 R2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기획팀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SK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해운 전 임직원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96720"/>
              </p:ext>
            </p:extLst>
          </p:nvPr>
        </p:nvGraphicFramePr>
        <p:xfrm>
          <a:off x="390518" y="4325092"/>
          <a:ext cx="4850514" cy="1252041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양정환 차장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02-3788-8562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박훈 부장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02-3788-8669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서비스사업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Infra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김여일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02-3788-8767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0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87838"/>
              </p:ext>
            </p:extLst>
          </p:nvPr>
        </p:nvGraphicFramePr>
        <p:xfrm>
          <a:off x="533400" y="785813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080890" y="1103773"/>
            <a:ext cx="1090015" cy="4618598"/>
            <a:chOff x="2080890" y="1103773"/>
            <a:chExt cx="1090015" cy="4618598"/>
          </a:xfrm>
        </p:grpSpPr>
        <p:sp>
          <p:nvSpPr>
            <p:cNvPr id="156" name="직사각형 155"/>
            <p:cNvSpPr>
              <a:spLocks noChangeArrowheads="1"/>
            </p:cNvSpPr>
            <p:nvPr/>
          </p:nvSpPr>
          <p:spPr bwMode="auto">
            <a:xfrm>
              <a:off x="2080894" y="1103773"/>
              <a:ext cx="1090011" cy="4618598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80890" y="1103778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해운업영</a:t>
              </a:r>
              <a:r>
                <a:rPr lang="ko-KR" altLang="en-US" sz="1000" b="1" dirty="0">
                  <a:latin typeface="맑은 고딕" pitchFamily="50" charset="-127"/>
                </a:rPr>
                <a:t>업</a:t>
              </a:r>
            </a:p>
          </p:txBody>
        </p:sp>
        <p:sp>
          <p:nvSpPr>
            <p:cNvPr id="251" name="Rectangle 51"/>
            <p:cNvSpPr>
              <a:spLocks noChangeArrowheads="1"/>
            </p:cNvSpPr>
            <p:nvPr/>
          </p:nvSpPr>
          <p:spPr bwMode="auto">
            <a:xfrm>
              <a:off x="2222699" y="1535310"/>
              <a:ext cx="806400" cy="20697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Chartering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2" name="Rectangle 51"/>
            <p:cNvSpPr>
              <a:spLocks noChangeArrowheads="1"/>
            </p:cNvSpPr>
            <p:nvPr/>
          </p:nvSpPr>
          <p:spPr bwMode="auto">
            <a:xfrm>
              <a:off x="2224906" y="3607489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정산처리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3" name="Rectangle 51"/>
            <p:cNvSpPr>
              <a:spLocks noChangeArrowheads="1"/>
            </p:cNvSpPr>
            <p:nvPr/>
          </p:nvSpPr>
          <p:spPr bwMode="auto">
            <a:xfrm>
              <a:off x="2224906" y="4797152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Planning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967761" y="3355999"/>
            <a:ext cx="1060202" cy="1106440"/>
            <a:chOff x="6967761" y="3355999"/>
            <a:chExt cx="1060202" cy="1106440"/>
          </a:xfrm>
        </p:grpSpPr>
        <p:sp>
          <p:nvSpPr>
            <p:cNvPr id="168" name="직사각형 167"/>
            <p:cNvSpPr>
              <a:spLocks noChangeArrowheads="1"/>
            </p:cNvSpPr>
            <p:nvPr/>
          </p:nvSpPr>
          <p:spPr bwMode="auto">
            <a:xfrm>
              <a:off x="6967765" y="3355999"/>
              <a:ext cx="1060198" cy="1106440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967761" y="3356003"/>
              <a:ext cx="1060198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회</a:t>
              </a:r>
              <a:r>
                <a:rPr lang="ko-KR" altLang="en-US" sz="1000" b="1" dirty="0">
                  <a:latin typeface="맑은 고딕" pitchFamily="50" charset="-127"/>
                </a:rPr>
                <a:t>계</a:t>
              </a:r>
            </a:p>
          </p:txBody>
        </p:sp>
        <p:sp>
          <p:nvSpPr>
            <p:cNvPr id="254" name="Rectangle 51"/>
            <p:cNvSpPr>
              <a:spLocks noChangeArrowheads="1"/>
            </p:cNvSpPr>
            <p:nvPr/>
          </p:nvSpPr>
          <p:spPr bwMode="auto">
            <a:xfrm>
              <a:off x="7107355" y="3684845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세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무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5" name="Rectangle 51"/>
            <p:cNvSpPr>
              <a:spLocks noChangeArrowheads="1"/>
            </p:cNvSpPr>
            <p:nvPr/>
          </p:nvSpPr>
          <p:spPr bwMode="auto">
            <a:xfrm>
              <a:off x="7111682" y="4241361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실적집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계</a:t>
              </a:r>
            </a:p>
          </p:txBody>
        </p:sp>
        <p:sp>
          <p:nvSpPr>
            <p:cNvPr id="276" name="Rectangle 51"/>
            <p:cNvSpPr>
              <a:spLocks noChangeArrowheads="1"/>
            </p:cNvSpPr>
            <p:nvPr/>
          </p:nvSpPr>
          <p:spPr bwMode="auto">
            <a:xfrm>
              <a:off x="7111682" y="3977751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표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967760" y="4698551"/>
            <a:ext cx="2313929" cy="1023820"/>
            <a:chOff x="6967760" y="4698551"/>
            <a:chExt cx="2313929" cy="1023820"/>
          </a:xfrm>
        </p:grpSpPr>
        <p:sp>
          <p:nvSpPr>
            <p:cNvPr id="147" name="직사각형 146"/>
            <p:cNvSpPr>
              <a:spLocks noChangeArrowheads="1"/>
            </p:cNvSpPr>
            <p:nvPr/>
          </p:nvSpPr>
          <p:spPr bwMode="auto">
            <a:xfrm>
              <a:off x="6967764" y="4709180"/>
              <a:ext cx="2313925" cy="1013191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67760" y="4698551"/>
              <a:ext cx="2313925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기획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  <p:sp>
          <p:nvSpPr>
            <p:cNvPr id="258" name="Rectangle 51"/>
            <p:cNvSpPr>
              <a:spLocks noChangeArrowheads="1"/>
            </p:cNvSpPr>
            <p:nvPr/>
          </p:nvSpPr>
          <p:spPr bwMode="auto">
            <a:xfrm>
              <a:off x="7134064" y="5058864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추정실적관리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9" name="Rectangle 51"/>
            <p:cNvSpPr>
              <a:spLocks noChangeArrowheads="1"/>
            </p:cNvSpPr>
            <p:nvPr/>
          </p:nvSpPr>
          <p:spPr bwMode="auto">
            <a:xfrm>
              <a:off x="8392649" y="5442492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Cash Flow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0" name="Rectangle 51"/>
            <p:cNvSpPr>
              <a:spLocks noChangeArrowheads="1"/>
            </p:cNvSpPr>
            <p:nvPr/>
          </p:nvSpPr>
          <p:spPr bwMode="auto">
            <a:xfrm>
              <a:off x="7146821" y="5446120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예산관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리</a:t>
              </a:r>
            </a:p>
          </p:txBody>
        </p:sp>
        <p:sp>
          <p:nvSpPr>
            <p:cNvPr id="278" name="Rectangle 51"/>
            <p:cNvSpPr>
              <a:spLocks noChangeArrowheads="1"/>
            </p:cNvSpPr>
            <p:nvPr/>
          </p:nvSpPr>
          <p:spPr bwMode="auto">
            <a:xfrm>
              <a:off x="8383124" y="5057816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투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자선박관리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235055" y="3329269"/>
            <a:ext cx="1046635" cy="1133170"/>
            <a:chOff x="8235055" y="3329269"/>
            <a:chExt cx="1046635" cy="1133170"/>
          </a:xfrm>
        </p:grpSpPr>
        <p:sp>
          <p:nvSpPr>
            <p:cNvPr id="224" name="직사각형 223"/>
            <p:cNvSpPr>
              <a:spLocks noChangeArrowheads="1"/>
            </p:cNvSpPr>
            <p:nvPr/>
          </p:nvSpPr>
          <p:spPr bwMode="auto">
            <a:xfrm>
              <a:off x="8235059" y="3329269"/>
              <a:ext cx="1046631" cy="1133170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8235055" y="3329272"/>
              <a:ext cx="104663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자</a:t>
              </a:r>
              <a:r>
                <a:rPr lang="ko-KR" altLang="en-US" sz="1000" b="1" dirty="0">
                  <a:latin typeface="맑은 고딕" pitchFamily="50" charset="-127"/>
                </a:rPr>
                <a:t>금</a:t>
              </a:r>
            </a:p>
          </p:txBody>
        </p:sp>
        <p:sp>
          <p:nvSpPr>
            <p:cNvPr id="256" name="Rectangle 51"/>
            <p:cNvSpPr>
              <a:spLocks noChangeArrowheads="1"/>
            </p:cNvSpPr>
            <p:nvPr/>
          </p:nvSpPr>
          <p:spPr bwMode="auto">
            <a:xfrm>
              <a:off x="8338995" y="3669450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자금 입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출금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7" name="Rectangle 51"/>
            <p:cNvSpPr>
              <a:spLocks noChangeArrowheads="1"/>
            </p:cNvSpPr>
            <p:nvPr/>
          </p:nvSpPr>
          <p:spPr bwMode="auto">
            <a:xfrm>
              <a:off x="8345221" y="3959116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자금계획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9" name="Rectangle 51"/>
            <p:cNvSpPr>
              <a:spLocks noChangeArrowheads="1"/>
            </p:cNvSpPr>
            <p:nvPr/>
          </p:nvSpPr>
          <p:spPr bwMode="auto">
            <a:xfrm>
              <a:off x="8345221" y="4236515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선박금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융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302603" y="1094245"/>
            <a:ext cx="1090015" cy="4628126"/>
            <a:chOff x="3302603" y="1094245"/>
            <a:chExt cx="1090015" cy="4628126"/>
          </a:xfrm>
        </p:grpSpPr>
        <p:sp>
          <p:nvSpPr>
            <p:cNvPr id="227" name="직사각형 226"/>
            <p:cNvSpPr>
              <a:spLocks noChangeArrowheads="1"/>
            </p:cNvSpPr>
            <p:nvPr/>
          </p:nvSpPr>
          <p:spPr bwMode="auto">
            <a:xfrm>
              <a:off x="3302607" y="1094245"/>
              <a:ext cx="1090011" cy="4628126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302603" y="1094249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해사</a:t>
              </a:r>
              <a:r>
                <a:rPr lang="en-US" altLang="ko-KR" sz="1000" b="1" dirty="0" smtClean="0">
                  <a:latin typeface="맑은 고딕" pitchFamily="50" charset="-127"/>
                </a:rPr>
                <a:t>/</a:t>
              </a:r>
              <a:r>
                <a:rPr lang="ko-KR" altLang="en-US" sz="1000" b="1" dirty="0" smtClean="0">
                  <a:latin typeface="맑은 고딕" pitchFamily="50" charset="-127"/>
                </a:rPr>
                <a:t>선박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  <p:sp>
          <p:nvSpPr>
            <p:cNvPr id="263" name="Rectangle 51"/>
            <p:cNvSpPr>
              <a:spLocks noChangeArrowheads="1"/>
            </p:cNvSpPr>
            <p:nvPr/>
          </p:nvSpPr>
          <p:spPr bwMode="auto">
            <a:xfrm>
              <a:off x="3444412" y="1788901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안전 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4" name="Rectangle 51"/>
            <p:cNvSpPr>
              <a:spLocks noChangeArrowheads="1"/>
            </p:cNvSpPr>
            <p:nvPr/>
          </p:nvSpPr>
          <p:spPr bwMode="auto">
            <a:xfrm>
              <a:off x="3444408" y="2054644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선박 운항 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5" name="Rectangle 51"/>
            <p:cNvSpPr>
              <a:spLocks noChangeArrowheads="1"/>
            </p:cNvSpPr>
            <p:nvPr/>
          </p:nvSpPr>
          <p:spPr bwMode="auto">
            <a:xfrm>
              <a:off x="3444408" y="2285722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자재관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리</a:t>
              </a:r>
            </a:p>
          </p:txBody>
        </p:sp>
        <p:sp>
          <p:nvSpPr>
            <p:cNvPr id="266" name="Rectangle 51"/>
            <p:cNvSpPr>
              <a:spLocks noChangeArrowheads="1"/>
            </p:cNvSpPr>
            <p:nvPr/>
          </p:nvSpPr>
          <p:spPr bwMode="auto">
            <a:xfrm>
              <a:off x="3445251" y="2538584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SM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실적 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2" name="Rectangle 51"/>
            <p:cNvSpPr>
              <a:spLocks noChangeArrowheads="1"/>
            </p:cNvSpPr>
            <p:nvPr/>
          </p:nvSpPr>
          <p:spPr bwMode="auto">
            <a:xfrm>
              <a:off x="3444408" y="4797152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Planning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3" name="Rectangle 51"/>
            <p:cNvSpPr>
              <a:spLocks noChangeArrowheads="1"/>
            </p:cNvSpPr>
            <p:nvPr/>
          </p:nvSpPr>
          <p:spPr bwMode="auto">
            <a:xfrm>
              <a:off x="3445533" y="1554931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선원 안전관리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2" name="Rectangle 51"/>
            <p:cNvSpPr>
              <a:spLocks noChangeArrowheads="1"/>
            </p:cNvSpPr>
            <p:nvPr/>
          </p:nvSpPr>
          <p:spPr bwMode="auto">
            <a:xfrm>
              <a:off x="3444408" y="3607489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정산처리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5" name="모서리가 둥근 직사각형 354"/>
          <p:cNvSpPr/>
          <p:nvPr/>
        </p:nvSpPr>
        <p:spPr>
          <a:xfrm>
            <a:off x="533400" y="980729"/>
            <a:ext cx="8956104" cy="2304256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업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무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7" name="모서리가 둥근 직사각형 356"/>
          <p:cNvSpPr/>
          <p:nvPr/>
        </p:nvSpPr>
        <p:spPr>
          <a:xfrm>
            <a:off x="533400" y="3329268"/>
            <a:ext cx="8956105" cy="125185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무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</a:p>
        </p:txBody>
      </p:sp>
      <p:sp>
        <p:nvSpPr>
          <p:cNvPr id="358" name="모서리가 둥근 직사각형 357"/>
          <p:cNvSpPr/>
          <p:nvPr/>
        </p:nvSpPr>
        <p:spPr>
          <a:xfrm>
            <a:off x="533400" y="4616998"/>
            <a:ext cx="8956106" cy="1260274"/>
          </a:xfrm>
          <a:prstGeom prst="round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80913" y="1100069"/>
            <a:ext cx="1090015" cy="4622302"/>
            <a:chOff x="880913" y="1100069"/>
            <a:chExt cx="1090015" cy="4622302"/>
          </a:xfrm>
        </p:grpSpPr>
        <p:sp>
          <p:nvSpPr>
            <p:cNvPr id="236" name="직사각형 235"/>
            <p:cNvSpPr>
              <a:spLocks noChangeArrowheads="1"/>
            </p:cNvSpPr>
            <p:nvPr/>
          </p:nvSpPr>
          <p:spPr bwMode="auto">
            <a:xfrm>
              <a:off x="880917" y="1100069"/>
              <a:ext cx="1090011" cy="4622302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880913" y="1100073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보험법</a:t>
              </a:r>
              <a:r>
                <a:rPr lang="ko-KR" altLang="en-US" sz="1000" b="1" dirty="0">
                  <a:latin typeface="맑은 고딕" pitchFamily="50" charset="-127"/>
                </a:rPr>
                <a:t>무</a:t>
              </a:r>
            </a:p>
          </p:txBody>
        </p:sp>
        <p:sp>
          <p:nvSpPr>
            <p:cNvPr id="261" name="Rectangle 51"/>
            <p:cNvSpPr>
              <a:spLocks noChangeArrowheads="1"/>
            </p:cNvSpPr>
            <p:nvPr/>
          </p:nvSpPr>
          <p:spPr bwMode="auto">
            <a:xfrm>
              <a:off x="1037881" y="1894291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보험료 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2" name="Rectangle 51"/>
            <p:cNvSpPr>
              <a:spLocks noChangeArrowheads="1"/>
            </p:cNvSpPr>
            <p:nvPr/>
          </p:nvSpPr>
          <p:spPr bwMode="auto">
            <a:xfrm>
              <a:off x="1032243" y="1539892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Claim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8" name="Rectangle 51"/>
            <p:cNvSpPr>
              <a:spLocks noChangeArrowheads="1"/>
            </p:cNvSpPr>
            <p:nvPr/>
          </p:nvSpPr>
          <p:spPr bwMode="auto">
            <a:xfrm>
              <a:off x="1030669" y="4797152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Planning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1027248" y="3610756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정산처리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27766" y="1102279"/>
            <a:ext cx="1090015" cy="4620091"/>
            <a:chOff x="4527766" y="1102279"/>
            <a:chExt cx="1090015" cy="4620091"/>
          </a:xfrm>
        </p:grpSpPr>
        <p:sp>
          <p:nvSpPr>
            <p:cNvPr id="230" name="직사각형 229"/>
            <p:cNvSpPr>
              <a:spLocks noChangeArrowheads="1"/>
            </p:cNvSpPr>
            <p:nvPr/>
          </p:nvSpPr>
          <p:spPr bwMode="auto">
            <a:xfrm>
              <a:off x="4527770" y="1102279"/>
              <a:ext cx="1090011" cy="4620091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527766" y="1102283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인</a:t>
              </a:r>
              <a:r>
                <a:rPr lang="ko-KR" altLang="en-US" sz="1000" b="1" dirty="0">
                  <a:latin typeface="맑은 고딕" pitchFamily="50" charset="-127"/>
                </a:rPr>
                <a:t>사</a:t>
              </a:r>
            </a:p>
          </p:txBody>
        </p:sp>
        <p:sp>
          <p:nvSpPr>
            <p:cNvPr id="267" name="Rectangle 51"/>
            <p:cNvSpPr>
              <a:spLocks noChangeArrowheads="1"/>
            </p:cNvSpPr>
            <p:nvPr/>
          </p:nvSpPr>
          <p:spPr bwMode="auto">
            <a:xfrm>
              <a:off x="4673347" y="1837797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육원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인사관리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8" name="Rectangle 51"/>
            <p:cNvSpPr>
              <a:spLocks noChangeArrowheads="1"/>
            </p:cNvSpPr>
            <p:nvPr/>
          </p:nvSpPr>
          <p:spPr bwMode="auto">
            <a:xfrm>
              <a:off x="4673347" y="2281262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교육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평가 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9" name="Rectangle 51"/>
            <p:cNvSpPr>
              <a:spLocks noChangeArrowheads="1"/>
            </p:cNvSpPr>
            <p:nvPr/>
          </p:nvSpPr>
          <p:spPr bwMode="auto">
            <a:xfrm>
              <a:off x="4682229" y="2656541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복리후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생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1" name="Rectangle 51"/>
            <p:cNvSpPr>
              <a:spLocks noChangeArrowheads="1"/>
            </p:cNvSpPr>
            <p:nvPr/>
          </p:nvSpPr>
          <p:spPr bwMode="auto">
            <a:xfrm>
              <a:off x="4674836" y="1556792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선원 인사관리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5" name="직사각형 304"/>
            <p:cNvSpPr/>
            <p:nvPr/>
          </p:nvSpPr>
          <p:spPr bwMode="auto">
            <a:xfrm>
              <a:off x="4611209" y="1441992"/>
              <a:ext cx="934493" cy="1770983"/>
            </a:xfrm>
            <a:prstGeom prst="rect">
              <a:avLst/>
            </a:prstGeom>
            <a:noFill/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9200" tIns="39600" rIns="79200" bIns="396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785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" pitchFamily="50" charset="-127"/>
              </a:endParaRPr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4680013" y="3603452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정산처리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753855" y="1093390"/>
            <a:ext cx="1090015" cy="4628981"/>
            <a:chOff x="5753855" y="1093390"/>
            <a:chExt cx="1090015" cy="4628981"/>
          </a:xfrm>
        </p:grpSpPr>
        <p:sp>
          <p:nvSpPr>
            <p:cNvPr id="233" name="직사각형 232"/>
            <p:cNvSpPr>
              <a:spLocks noChangeArrowheads="1"/>
            </p:cNvSpPr>
            <p:nvPr/>
          </p:nvSpPr>
          <p:spPr bwMode="auto">
            <a:xfrm>
              <a:off x="5753859" y="1093390"/>
              <a:ext cx="1090011" cy="4628981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5753855" y="1093394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급</a:t>
              </a:r>
              <a:r>
                <a:rPr lang="ko-KR" altLang="en-US" sz="1000" b="1" dirty="0">
                  <a:latin typeface="맑은 고딕" pitchFamily="50" charset="-127"/>
                </a:rPr>
                <a:t>여</a:t>
              </a:r>
            </a:p>
          </p:txBody>
        </p:sp>
        <p:sp>
          <p:nvSpPr>
            <p:cNvPr id="280" name="Rectangle 51"/>
            <p:cNvSpPr>
              <a:spLocks noChangeArrowheads="1"/>
            </p:cNvSpPr>
            <p:nvPr/>
          </p:nvSpPr>
          <p:spPr bwMode="auto">
            <a:xfrm>
              <a:off x="5906297" y="1772816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연말정산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1" name="Rectangle 51"/>
            <p:cNvSpPr>
              <a:spLocks noChangeArrowheads="1"/>
            </p:cNvSpPr>
            <p:nvPr/>
          </p:nvSpPr>
          <p:spPr bwMode="auto">
            <a:xfrm>
              <a:off x="5911558" y="1556792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 보험 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1" name="Rectangle 51"/>
            <p:cNvSpPr>
              <a:spLocks noChangeArrowheads="1"/>
            </p:cNvSpPr>
            <p:nvPr/>
          </p:nvSpPr>
          <p:spPr bwMode="auto">
            <a:xfrm>
              <a:off x="5895664" y="4797152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Planning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3" name="Rectangle 51"/>
            <p:cNvSpPr>
              <a:spLocks noChangeArrowheads="1"/>
            </p:cNvSpPr>
            <p:nvPr/>
          </p:nvSpPr>
          <p:spPr bwMode="auto">
            <a:xfrm>
              <a:off x="5906297" y="2106536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급여관리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Rectangle 51"/>
            <p:cNvSpPr>
              <a:spLocks noChangeArrowheads="1"/>
            </p:cNvSpPr>
            <p:nvPr/>
          </p:nvSpPr>
          <p:spPr bwMode="auto">
            <a:xfrm>
              <a:off x="5895664" y="3607489"/>
              <a:ext cx="806400" cy="17033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정산처리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" name="꺾인 연결선 2"/>
          <p:cNvCxnSpPr>
            <a:stCxn id="57" idx="2"/>
            <a:endCxn id="276" idx="1"/>
          </p:cNvCxnSpPr>
          <p:nvPr/>
        </p:nvCxnSpPr>
        <p:spPr bwMode="auto">
          <a:xfrm rot="16200000" flipH="1">
            <a:off x="4130152" y="1081388"/>
            <a:ext cx="281827" cy="5681234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52" idx="2"/>
            <a:endCxn id="276" idx="1"/>
          </p:cNvCxnSpPr>
          <p:nvPr/>
        </p:nvCxnSpPr>
        <p:spPr bwMode="auto">
          <a:xfrm rot="16200000" flipH="1">
            <a:off x="4727347" y="1678584"/>
            <a:ext cx="285094" cy="4483576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352" idx="2"/>
            <a:endCxn id="276" idx="1"/>
          </p:cNvCxnSpPr>
          <p:nvPr/>
        </p:nvCxnSpPr>
        <p:spPr bwMode="auto">
          <a:xfrm rot="16200000" flipH="1">
            <a:off x="5337098" y="2288335"/>
            <a:ext cx="285094" cy="3264074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8" idx="2"/>
            <a:endCxn id="276" idx="1"/>
          </p:cNvCxnSpPr>
          <p:nvPr/>
        </p:nvCxnSpPr>
        <p:spPr bwMode="auto">
          <a:xfrm rot="16200000" flipH="1">
            <a:off x="5952882" y="2904118"/>
            <a:ext cx="289131" cy="2028469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9" idx="2"/>
            <a:endCxn id="276" idx="1"/>
          </p:cNvCxnSpPr>
          <p:nvPr/>
        </p:nvCxnSpPr>
        <p:spPr bwMode="auto">
          <a:xfrm rot="16200000" flipH="1">
            <a:off x="6562726" y="3513963"/>
            <a:ext cx="285094" cy="812818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88" idx="2"/>
            <a:endCxn id="258" idx="1"/>
          </p:cNvCxnSpPr>
          <p:nvPr/>
        </p:nvCxnSpPr>
        <p:spPr bwMode="auto">
          <a:xfrm rot="16200000" flipH="1">
            <a:off x="4195694" y="2205662"/>
            <a:ext cx="176544" cy="5700195"/>
          </a:xfrm>
          <a:prstGeom prst="bentConnector2">
            <a:avLst/>
          </a:prstGeom>
          <a:ln w="6350">
            <a:solidFill>
              <a:schemeClr val="tx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53" idx="2"/>
            <a:endCxn id="258" idx="1"/>
          </p:cNvCxnSpPr>
          <p:nvPr/>
        </p:nvCxnSpPr>
        <p:spPr bwMode="auto">
          <a:xfrm rot="16200000" flipH="1">
            <a:off x="4792813" y="2802781"/>
            <a:ext cx="176544" cy="4505958"/>
          </a:xfrm>
          <a:prstGeom prst="bentConnector2">
            <a:avLst/>
          </a:prstGeom>
          <a:ln w="6350">
            <a:solidFill>
              <a:schemeClr val="tx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72" idx="2"/>
            <a:endCxn id="258" idx="1"/>
          </p:cNvCxnSpPr>
          <p:nvPr/>
        </p:nvCxnSpPr>
        <p:spPr bwMode="auto">
          <a:xfrm rot="16200000" flipH="1">
            <a:off x="5402564" y="3412532"/>
            <a:ext cx="176544" cy="3286456"/>
          </a:xfrm>
          <a:prstGeom prst="bentConnector2">
            <a:avLst/>
          </a:prstGeom>
          <a:ln w="6350">
            <a:solidFill>
              <a:schemeClr val="tx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91" idx="2"/>
            <a:endCxn id="258" idx="1"/>
          </p:cNvCxnSpPr>
          <p:nvPr/>
        </p:nvCxnSpPr>
        <p:spPr bwMode="auto">
          <a:xfrm rot="16200000" flipH="1">
            <a:off x="6628192" y="4638160"/>
            <a:ext cx="176544" cy="835200"/>
          </a:xfrm>
          <a:prstGeom prst="bentConnector2">
            <a:avLst/>
          </a:prstGeom>
          <a:ln w="6350">
            <a:solidFill>
              <a:schemeClr val="tx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꺾인 연결선 228"/>
          <p:cNvCxnSpPr>
            <a:stCxn id="279" idx="3"/>
            <a:endCxn id="278" idx="3"/>
          </p:cNvCxnSpPr>
          <p:nvPr/>
        </p:nvCxnSpPr>
        <p:spPr bwMode="auto">
          <a:xfrm>
            <a:off x="9151621" y="4321683"/>
            <a:ext cx="37903" cy="821301"/>
          </a:xfrm>
          <a:prstGeom prst="bentConnector3">
            <a:avLst>
              <a:gd name="adj1" fmla="val 703118"/>
            </a:avLst>
          </a:prstGeom>
          <a:ln w="6350">
            <a:solidFill>
              <a:schemeClr val="tx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stCxn id="276" idx="0"/>
            <a:endCxn id="254" idx="2"/>
          </p:cNvCxnSpPr>
          <p:nvPr/>
        </p:nvCxnSpPr>
        <p:spPr bwMode="auto">
          <a:xfrm flipH="1" flipV="1">
            <a:off x="7510555" y="3855181"/>
            <a:ext cx="4327" cy="12257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stCxn id="276" idx="2"/>
            <a:endCxn id="255" idx="0"/>
          </p:cNvCxnSpPr>
          <p:nvPr/>
        </p:nvCxnSpPr>
        <p:spPr bwMode="auto">
          <a:xfrm>
            <a:off x="7514882" y="4148087"/>
            <a:ext cx="0" cy="93274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꺾인 연결선 242"/>
          <p:cNvCxnSpPr>
            <a:stCxn id="255" idx="2"/>
            <a:endCxn id="258" idx="1"/>
          </p:cNvCxnSpPr>
          <p:nvPr/>
        </p:nvCxnSpPr>
        <p:spPr bwMode="auto">
          <a:xfrm rot="5400000">
            <a:off x="6958306" y="4587455"/>
            <a:ext cx="732335" cy="380818"/>
          </a:xfrm>
          <a:prstGeom prst="bentConnector4">
            <a:avLst>
              <a:gd name="adj1" fmla="val 16599"/>
              <a:gd name="adj2" fmla="val 160029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꺾인 연결선 245"/>
          <p:cNvCxnSpPr>
            <a:stCxn id="276" idx="3"/>
            <a:endCxn id="256" idx="1"/>
          </p:cNvCxnSpPr>
          <p:nvPr/>
        </p:nvCxnSpPr>
        <p:spPr bwMode="auto">
          <a:xfrm flipV="1">
            <a:off x="7918082" y="3754618"/>
            <a:ext cx="420913" cy="308301"/>
          </a:xfrm>
          <a:prstGeom prst="bentConnector3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>
            <a:stCxn id="256" idx="2"/>
            <a:endCxn id="257" idx="0"/>
          </p:cNvCxnSpPr>
          <p:nvPr/>
        </p:nvCxnSpPr>
        <p:spPr bwMode="auto">
          <a:xfrm>
            <a:off x="8742195" y="3839786"/>
            <a:ext cx="6226" cy="119330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꺾인 연결선 249"/>
          <p:cNvCxnSpPr>
            <a:stCxn id="257" idx="3"/>
            <a:endCxn id="259" idx="3"/>
          </p:cNvCxnSpPr>
          <p:nvPr/>
        </p:nvCxnSpPr>
        <p:spPr bwMode="auto">
          <a:xfrm>
            <a:off x="9151621" y="4044284"/>
            <a:ext cx="47428" cy="1483376"/>
          </a:xfrm>
          <a:prstGeom prst="bentConnector3">
            <a:avLst>
              <a:gd name="adj1" fmla="val 671667"/>
            </a:avLst>
          </a:prstGeom>
          <a:ln w="6350">
            <a:solidFill>
              <a:schemeClr val="tx2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/>
          <p:cNvSpPr/>
          <p:nvPr/>
        </p:nvSpPr>
        <p:spPr bwMode="auto">
          <a:xfrm>
            <a:off x="964559" y="1489173"/>
            <a:ext cx="922717" cy="1723801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12" name="Rectangle 51"/>
          <p:cNvSpPr>
            <a:spLocks noChangeArrowheads="1"/>
          </p:cNvSpPr>
          <p:nvPr/>
        </p:nvSpPr>
        <p:spPr bwMode="auto">
          <a:xfrm>
            <a:off x="2222695" y="1876723"/>
            <a:ext cx="806400" cy="1930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Operation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3387374" y="1448103"/>
            <a:ext cx="922717" cy="176487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2166747" y="1480679"/>
            <a:ext cx="922717" cy="1732296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5837497" y="1433412"/>
            <a:ext cx="922717" cy="1779563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cxnSp>
        <p:nvCxnSpPr>
          <p:cNvPr id="284" name="직선 화살표 연결선 283"/>
          <p:cNvCxnSpPr>
            <a:stCxn id="275" idx="2"/>
            <a:endCxn id="57" idx="0"/>
          </p:cNvCxnSpPr>
          <p:nvPr/>
        </p:nvCxnSpPr>
        <p:spPr bwMode="auto">
          <a:xfrm>
            <a:off x="1425918" y="3212974"/>
            <a:ext cx="4530" cy="397782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14" idx="2"/>
            <a:endCxn id="252" idx="0"/>
          </p:cNvCxnSpPr>
          <p:nvPr/>
        </p:nvCxnSpPr>
        <p:spPr bwMode="auto">
          <a:xfrm>
            <a:off x="2628106" y="3212975"/>
            <a:ext cx="0" cy="394514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13" idx="2"/>
            <a:endCxn id="352" idx="0"/>
          </p:cNvCxnSpPr>
          <p:nvPr/>
        </p:nvCxnSpPr>
        <p:spPr bwMode="auto">
          <a:xfrm flipH="1">
            <a:off x="3847608" y="3212975"/>
            <a:ext cx="1125" cy="394514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5" idx="2"/>
            <a:endCxn id="58" idx="0"/>
          </p:cNvCxnSpPr>
          <p:nvPr/>
        </p:nvCxnSpPr>
        <p:spPr bwMode="auto">
          <a:xfrm>
            <a:off x="5078456" y="3212975"/>
            <a:ext cx="4757" cy="390477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15" idx="2"/>
            <a:endCxn id="59" idx="0"/>
          </p:cNvCxnSpPr>
          <p:nvPr/>
        </p:nvCxnSpPr>
        <p:spPr bwMode="auto">
          <a:xfrm>
            <a:off x="6298856" y="3212975"/>
            <a:ext cx="8" cy="394514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275" idx="1"/>
            <a:endCxn id="288" idx="1"/>
          </p:cNvCxnSpPr>
          <p:nvPr/>
        </p:nvCxnSpPr>
        <p:spPr bwMode="auto">
          <a:xfrm rot="10800000" flipH="1" flipV="1">
            <a:off x="964559" y="2351074"/>
            <a:ext cx="66110" cy="2531246"/>
          </a:xfrm>
          <a:prstGeom prst="bentConnector3">
            <a:avLst>
              <a:gd name="adj1" fmla="val -249288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14" idx="1"/>
            <a:endCxn id="253" idx="1"/>
          </p:cNvCxnSpPr>
          <p:nvPr/>
        </p:nvCxnSpPr>
        <p:spPr bwMode="auto">
          <a:xfrm rot="10800000" flipH="1" flipV="1">
            <a:off x="2166746" y="2346826"/>
            <a:ext cx="58159" cy="2535493"/>
          </a:xfrm>
          <a:prstGeom prst="bentConnector3">
            <a:avLst>
              <a:gd name="adj1" fmla="val -265087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13" idx="1"/>
            <a:endCxn id="272" idx="1"/>
          </p:cNvCxnSpPr>
          <p:nvPr/>
        </p:nvCxnSpPr>
        <p:spPr bwMode="auto">
          <a:xfrm rot="10800000" flipH="1" flipV="1">
            <a:off x="3387374" y="2330538"/>
            <a:ext cx="57034" cy="2551781"/>
          </a:xfrm>
          <a:prstGeom prst="bentConnector3">
            <a:avLst>
              <a:gd name="adj1" fmla="val -270316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15" idx="1"/>
            <a:endCxn id="291" idx="1"/>
          </p:cNvCxnSpPr>
          <p:nvPr/>
        </p:nvCxnSpPr>
        <p:spPr bwMode="auto">
          <a:xfrm rot="10800000" flipH="1" flipV="1">
            <a:off x="5837496" y="2323194"/>
            <a:ext cx="58167" cy="2559126"/>
          </a:xfrm>
          <a:prstGeom prst="bentConnector3">
            <a:avLst>
              <a:gd name="adj1" fmla="val -283329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71" idx="3"/>
            <a:endCxn id="353" idx="1"/>
          </p:cNvCxnSpPr>
          <p:nvPr/>
        </p:nvCxnSpPr>
        <p:spPr bwMode="auto">
          <a:xfrm>
            <a:off x="5481236" y="1641960"/>
            <a:ext cx="425061" cy="549744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67" idx="3"/>
            <a:endCxn id="353" idx="1"/>
          </p:cNvCxnSpPr>
          <p:nvPr/>
        </p:nvCxnSpPr>
        <p:spPr bwMode="auto">
          <a:xfrm>
            <a:off x="5479747" y="1922965"/>
            <a:ext cx="426550" cy="268739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꺾인 연결선 289"/>
          <p:cNvCxnSpPr>
            <a:stCxn id="281" idx="3"/>
            <a:endCxn id="353" idx="3"/>
          </p:cNvCxnSpPr>
          <p:nvPr/>
        </p:nvCxnSpPr>
        <p:spPr bwMode="auto">
          <a:xfrm flipH="1">
            <a:off x="6712697" y="1641960"/>
            <a:ext cx="5261" cy="549744"/>
          </a:xfrm>
          <a:prstGeom prst="bentConnector3">
            <a:avLst>
              <a:gd name="adj1" fmla="val -4345182"/>
            </a:avLst>
          </a:prstGeom>
          <a:ln w="6350">
            <a:solidFill>
              <a:schemeClr val="tx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꺾인 연결선 292"/>
          <p:cNvCxnSpPr>
            <a:stCxn id="280" idx="3"/>
            <a:endCxn id="353" idx="3"/>
          </p:cNvCxnSpPr>
          <p:nvPr/>
        </p:nvCxnSpPr>
        <p:spPr bwMode="auto">
          <a:xfrm>
            <a:off x="6712697" y="1857984"/>
            <a:ext cx="12700" cy="333720"/>
          </a:xfrm>
          <a:prstGeom prst="bentConnector3">
            <a:avLst>
              <a:gd name="adj1" fmla="val 1800000"/>
            </a:avLst>
          </a:prstGeom>
          <a:ln w="6350">
            <a:solidFill>
              <a:schemeClr val="tx2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9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graphicFrame>
        <p:nvGraphicFramePr>
          <p:cNvPr id="26798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270144"/>
              </p:ext>
            </p:extLst>
          </p:nvPr>
        </p:nvGraphicFramePr>
        <p:xfrm>
          <a:off x="488504" y="762000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4590537" y="5146559"/>
            <a:ext cx="1658679" cy="828417"/>
            <a:chOff x="4348716" y="5146559"/>
            <a:chExt cx="1658679" cy="828417"/>
          </a:xfrm>
        </p:grpSpPr>
        <p:sp>
          <p:nvSpPr>
            <p:cNvPr id="12304" name="Text Box 1193"/>
            <p:cNvSpPr txBox="1">
              <a:spLocks noChangeArrowheads="1"/>
            </p:cNvSpPr>
            <p:nvPr/>
          </p:nvSpPr>
          <p:spPr bwMode="auto">
            <a:xfrm>
              <a:off x="4348716" y="5146559"/>
              <a:ext cx="1658679" cy="7042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eaLnBrk="0" latinLnBrk="0" hangingPunct="0">
                <a:spcBef>
                  <a:spcPct val="50000"/>
                </a:spcBef>
                <a:buFont typeface="Wingdings" pitchFamily="2" charset="2"/>
                <a:buChar char="¦"/>
              </a:pPr>
              <a:endParaRPr kumimoji="0" lang="ko-KR" altLang="ko-KR" sz="11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Text Box 1197"/>
            <p:cNvSpPr txBox="1">
              <a:spLocks noChangeArrowheads="1"/>
            </p:cNvSpPr>
            <p:nvPr/>
          </p:nvSpPr>
          <p:spPr bwMode="auto">
            <a:xfrm>
              <a:off x="4551418" y="5682514"/>
              <a:ext cx="1323191" cy="292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3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금융기관</a:t>
              </a:r>
              <a:endParaRPr kumimoji="0" lang="ko-KR" altLang="en-US" sz="13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4" name="Text Box 1201"/>
            <p:cNvSpPr txBox="1">
              <a:spLocks noChangeArrowheads="1"/>
            </p:cNvSpPr>
            <p:nvPr/>
          </p:nvSpPr>
          <p:spPr bwMode="auto">
            <a:xfrm>
              <a:off x="4376935" y="5199724"/>
              <a:ext cx="1584176" cy="411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 anchorCtr="1"/>
            <a:lstStyle/>
            <a:p>
              <a:pPr algn="ctr" eaLnBrk="0" latinLnBrk="0" hangingPunct="0">
                <a:defRPr/>
              </a:pP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한국외환은행</a:t>
              </a:r>
              <a:r>
                <a:rPr kumimoji="0" lang="en-US" altLang="ko-KR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하나은행</a:t>
              </a:r>
              <a:r>
                <a:rPr kumimoji="0" lang="en-US" altLang="ko-KR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ctr" eaLnBrk="0" latinLnBrk="0" hangingPunct="0">
                <a:defRPr/>
              </a:pP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산업은행</a:t>
              </a:r>
              <a:r>
                <a:rPr kumimoji="0" lang="en-US" altLang="ko-KR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국민은행</a:t>
              </a:r>
              <a:endParaRPr kumimoji="0"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889530" y="5157192"/>
            <a:ext cx="1406313" cy="792088"/>
            <a:chOff x="7960971" y="5157192"/>
            <a:chExt cx="1406313" cy="792088"/>
          </a:xfrm>
        </p:grpSpPr>
        <p:sp>
          <p:nvSpPr>
            <p:cNvPr id="12305" name="Text Box 1194"/>
            <p:cNvSpPr txBox="1">
              <a:spLocks noChangeArrowheads="1"/>
            </p:cNvSpPr>
            <p:nvPr/>
          </p:nvSpPr>
          <p:spPr bwMode="auto">
            <a:xfrm>
              <a:off x="7960971" y="5157192"/>
              <a:ext cx="1406313" cy="6990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eaLnBrk="0" latinLnBrk="0" hangingPunct="0">
                <a:spcBef>
                  <a:spcPct val="50000"/>
                </a:spcBef>
                <a:buFont typeface="Wingdings" pitchFamily="2" charset="2"/>
                <a:buChar char="¦"/>
              </a:pPr>
              <a:endParaRPr kumimoji="0" lang="ko-KR" altLang="ko-KR" sz="11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9" name="Text Box 1196"/>
            <p:cNvSpPr txBox="1">
              <a:spLocks noChangeArrowheads="1"/>
            </p:cNvSpPr>
            <p:nvPr/>
          </p:nvSpPr>
          <p:spPr bwMode="auto">
            <a:xfrm>
              <a:off x="7986438" y="5656818"/>
              <a:ext cx="1334668" cy="292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3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국세</a:t>
              </a:r>
              <a:r>
                <a:rPr kumimoji="0" lang="ko-KR" altLang="en-US" sz="13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청</a:t>
              </a:r>
            </a:p>
          </p:txBody>
        </p:sp>
        <p:sp>
          <p:nvSpPr>
            <p:cNvPr id="197" name="Text Box 1204"/>
            <p:cNvSpPr txBox="1">
              <a:spLocks noChangeArrowheads="1"/>
            </p:cNvSpPr>
            <p:nvPr/>
          </p:nvSpPr>
          <p:spPr bwMode="auto">
            <a:xfrm>
              <a:off x="8080725" y="5324475"/>
              <a:ext cx="1201857" cy="2658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 anchorCtr="1"/>
            <a:lstStyle/>
            <a:p>
              <a:pPr algn="ctr" eaLnBrk="0" latinLnBrk="0" hangingPunct="0">
                <a:defRPr/>
              </a:pPr>
              <a:r>
                <a:rPr kumimoji="0" lang="ko-KR" altLang="en-US" sz="1200" dirty="0" err="1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홈택</a:t>
              </a:r>
              <a:r>
                <a:rPr kumimoji="0" lang="ko-KR" altLang="en-US" sz="120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스</a:t>
              </a:r>
              <a:endParaRPr kumimoji="0" lang="ko-KR" altLang="en-US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316" name="Rectangle 1205"/>
          <p:cNvSpPr>
            <a:spLocks noChangeArrowheads="1"/>
          </p:cNvSpPr>
          <p:nvPr/>
        </p:nvSpPr>
        <p:spPr bwMode="auto">
          <a:xfrm>
            <a:off x="1052935" y="1124744"/>
            <a:ext cx="7597230" cy="334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1500" b="1" dirty="0" err="1" smtClean="0">
                <a:latin typeface="맑은 고딕" pitchFamily="50" charset="-127"/>
                <a:ea typeface="맑은 고딕" pitchFamily="50" charset="-127"/>
              </a:rPr>
              <a:t>ClickSea</a:t>
            </a:r>
            <a:r>
              <a:rPr kumimoji="0" lang="en-US" altLang="ko-KR" sz="1500" b="1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ko-KR" altLang="en-US" sz="1500" b="1" dirty="0" smtClean="0">
                <a:latin typeface="맑은 고딕" pitchFamily="50" charset="-127"/>
                <a:ea typeface="맑은 고딕" pitchFamily="50" charset="-127"/>
              </a:rPr>
              <a:t>해상물류운송관리</a:t>
            </a:r>
            <a:r>
              <a:rPr kumimoji="0" lang="en-US" altLang="ko-KR" sz="15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59103" y="231234"/>
            <a:ext cx="463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외부 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270720" y="5146558"/>
            <a:ext cx="1378024" cy="853464"/>
            <a:chOff x="1424609" y="5146558"/>
            <a:chExt cx="1378024" cy="853464"/>
          </a:xfrm>
        </p:grpSpPr>
        <p:sp>
          <p:nvSpPr>
            <p:cNvPr id="73" name="Text Box 1193"/>
            <p:cNvSpPr txBox="1">
              <a:spLocks noChangeArrowheads="1"/>
            </p:cNvSpPr>
            <p:nvPr/>
          </p:nvSpPr>
          <p:spPr bwMode="auto">
            <a:xfrm>
              <a:off x="1424609" y="5146558"/>
              <a:ext cx="1378024" cy="7042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eaLnBrk="0" latinLnBrk="0" hangingPunct="0">
                <a:spcBef>
                  <a:spcPct val="50000"/>
                </a:spcBef>
                <a:buFont typeface="Wingdings" pitchFamily="2" charset="2"/>
                <a:buChar char="¦"/>
              </a:pPr>
              <a:endParaRPr kumimoji="0" lang="ko-KR" altLang="ko-KR" sz="11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 Box 1197"/>
            <p:cNvSpPr txBox="1">
              <a:spLocks noChangeArrowheads="1"/>
            </p:cNvSpPr>
            <p:nvPr/>
          </p:nvSpPr>
          <p:spPr bwMode="auto">
            <a:xfrm>
              <a:off x="1640632" y="5707634"/>
              <a:ext cx="917127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3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그룹공</a:t>
              </a:r>
              <a:r>
                <a:rPr kumimoji="0" lang="ko-KR" altLang="en-US" sz="13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통</a:t>
              </a:r>
            </a:p>
          </p:txBody>
        </p:sp>
        <p:sp>
          <p:nvSpPr>
            <p:cNvPr id="75" name="Text Box 1201"/>
            <p:cNvSpPr txBox="1">
              <a:spLocks noChangeArrowheads="1"/>
            </p:cNvSpPr>
            <p:nvPr/>
          </p:nvSpPr>
          <p:spPr bwMode="auto">
            <a:xfrm>
              <a:off x="1543759" y="5203456"/>
              <a:ext cx="1125068" cy="411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 anchorCtr="1"/>
            <a:lstStyle/>
            <a:p>
              <a:pPr algn="ctr" eaLnBrk="0" latinLnBrk="0" hangingPunct="0">
                <a:defRPr/>
              </a:pP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그룹</a:t>
              </a:r>
              <a:r>
                <a:rPr kumimoji="0" lang="en-US" altLang="ko-KR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HR</a:t>
              </a:r>
              <a:endParaRPr kumimoji="0"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5" name="직선 연결선 34"/>
          <p:cNvCxnSpPr/>
          <p:nvPr/>
        </p:nvCxnSpPr>
        <p:spPr bwMode="auto">
          <a:xfrm flipV="1">
            <a:off x="2113620" y="2147985"/>
            <a:ext cx="0" cy="299857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sp>
        <p:nvSpPr>
          <p:cNvPr id="41" name="Text Box 1207"/>
          <p:cNvSpPr txBox="1">
            <a:spLocks noChangeArrowheads="1"/>
          </p:cNvSpPr>
          <p:nvPr/>
        </p:nvSpPr>
        <p:spPr bwMode="auto">
          <a:xfrm>
            <a:off x="4520952" y="4180803"/>
            <a:ext cx="133630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환율정보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출금처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리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 Box 1207"/>
          <p:cNvSpPr txBox="1">
            <a:spLocks noChangeArrowheads="1"/>
          </p:cNvSpPr>
          <p:nvPr/>
        </p:nvSpPr>
        <p:spPr bwMode="auto">
          <a:xfrm>
            <a:off x="1064568" y="4221088"/>
            <a:ext cx="1336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인사정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보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1205"/>
          <p:cNvSpPr>
            <a:spLocks noChangeArrowheads="1"/>
          </p:cNvSpPr>
          <p:nvPr/>
        </p:nvSpPr>
        <p:spPr bwMode="auto">
          <a:xfrm>
            <a:off x="1064569" y="1484784"/>
            <a:ext cx="7592338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 Box 1207"/>
          <p:cNvSpPr txBox="1">
            <a:spLocks noChangeArrowheads="1"/>
          </p:cNvSpPr>
          <p:nvPr/>
        </p:nvSpPr>
        <p:spPr bwMode="auto">
          <a:xfrm>
            <a:off x="7465979" y="4296219"/>
            <a:ext cx="1336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전자세금계산서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1230"/>
          <p:cNvSpPr>
            <a:spLocks noChangeArrowheads="1"/>
          </p:cNvSpPr>
          <p:nvPr/>
        </p:nvSpPr>
        <p:spPr bwMode="auto">
          <a:xfrm>
            <a:off x="6105129" y="1571233"/>
            <a:ext cx="2399478" cy="5688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회계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1230"/>
          <p:cNvSpPr>
            <a:spLocks noChangeArrowheads="1"/>
          </p:cNvSpPr>
          <p:nvPr/>
        </p:nvSpPr>
        <p:spPr bwMode="auto">
          <a:xfrm>
            <a:off x="3152800" y="1578059"/>
            <a:ext cx="2448272" cy="5620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자금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꺾인 연결선 51"/>
          <p:cNvCxnSpPr>
            <a:stCxn id="12304" idx="0"/>
          </p:cNvCxnSpPr>
          <p:nvPr/>
        </p:nvCxnSpPr>
        <p:spPr bwMode="auto">
          <a:xfrm rot="16200000" flipV="1">
            <a:off x="3768106" y="3494788"/>
            <a:ext cx="3006483" cy="29706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grpSp>
        <p:nvGrpSpPr>
          <p:cNvPr id="28" name="Group 1231"/>
          <p:cNvGrpSpPr>
            <a:grpSpLocks/>
          </p:cNvGrpSpPr>
          <p:nvPr/>
        </p:nvGrpSpPr>
        <p:grpSpPr bwMode="auto">
          <a:xfrm>
            <a:off x="4592960" y="3387375"/>
            <a:ext cx="1440160" cy="689697"/>
            <a:chOff x="4329" y="2862"/>
            <a:chExt cx="540" cy="312"/>
          </a:xfrm>
        </p:grpSpPr>
        <p:sp>
          <p:nvSpPr>
            <p:cNvPr id="29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0" name="Rectangle 1233"/>
            <p:cNvSpPr>
              <a:spLocks noChangeArrowheads="1"/>
            </p:cNvSpPr>
            <p:nvPr/>
          </p:nvSpPr>
          <p:spPr bwMode="auto">
            <a:xfrm>
              <a:off x="4465" y="2952"/>
              <a:ext cx="27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ko-KR" altLang="en-US" sz="14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전용</a:t>
              </a:r>
              <a:r>
                <a:rPr kumimoji="0" lang="ko-KR" altLang="en-US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</a:t>
              </a:r>
              <a:endPara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55" name="꺾인 연결선 54"/>
          <p:cNvCxnSpPr>
            <a:stCxn id="12305" idx="0"/>
          </p:cNvCxnSpPr>
          <p:nvPr/>
        </p:nvCxnSpPr>
        <p:spPr bwMode="auto">
          <a:xfrm rot="16200000" flipV="1">
            <a:off x="6842376" y="3406881"/>
            <a:ext cx="3009207" cy="491416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sp>
        <p:nvSpPr>
          <p:cNvPr id="61" name="Rectangle 1205"/>
          <p:cNvSpPr>
            <a:spLocks noChangeArrowheads="1"/>
          </p:cNvSpPr>
          <p:nvPr/>
        </p:nvSpPr>
        <p:spPr bwMode="auto">
          <a:xfrm>
            <a:off x="1280592" y="1578058"/>
            <a:ext cx="1295169" cy="5699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인사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1216"/>
          <p:cNvSpPr>
            <a:spLocks noChangeArrowheads="1"/>
          </p:cNvSpPr>
          <p:nvPr/>
        </p:nvSpPr>
        <p:spPr bwMode="auto">
          <a:xfrm>
            <a:off x="7589673" y="2708920"/>
            <a:ext cx="1088920" cy="500063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전자세금계산서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EC-BANK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꺾인 연결선 67"/>
          <p:cNvCxnSpPr>
            <a:stCxn id="48" idx="0"/>
          </p:cNvCxnSpPr>
          <p:nvPr/>
        </p:nvCxnSpPr>
        <p:spPr bwMode="auto">
          <a:xfrm rot="16200000" flipV="1">
            <a:off x="5454729" y="3500960"/>
            <a:ext cx="3016057" cy="28557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grpSp>
        <p:nvGrpSpPr>
          <p:cNvPr id="15" name="그룹 14"/>
          <p:cNvGrpSpPr/>
          <p:nvPr/>
        </p:nvGrpSpPr>
        <p:grpSpPr>
          <a:xfrm>
            <a:off x="6393160" y="5151773"/>
            <a:ext cx="1424763" cy="792088"/>
            <a:chOff x="6326372" y="5151773"/>
            <a:chExt cx="1424763" cy="792088"/>
          </a:xfrm>
        </p:grpSpPr>
        <p:sp>
          <p:nvSpPr>
            <p:cNvPr id="48" name="Text Box 1194"/>
            <p:cNvSpPr txBox="1">
              <a:spLocks noChangeArrowheads="1"/>
            </p:cNvSpPr>
            <p:nvPr/>
          </p:nvSpPr>
          <p:spPr bwMode="auto">
            <a:xfrm>
              <a:off x="6326372" y="5151773"/>
              <a:ext cx="1424763" cy="6990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eaLnBrk="0" latinLnBrk="0" hangingPunct="0">
                <a:spcBef>
                  <a:spcPct val="50000"/>
                </a:spcBef>
                <a:buFont typeface="Wingdings" pitchFamily="2" charset="2"/>
                <a:buChar char="¦"/>
              </a:pPr>
              <a:endParaRPr kumimoji="0" lang="ko-KR" altLang="ko-KR" sz="11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 Box 1196"/>
            <p:cNvSpPr txBox="1">
              <a:spLocks noChangeArrowheads="1"/>
            </p:cNvSpPr>
            <p:nvPr/>
          </p:nvSpPr>
          <p:spPr bwMode="auto">
            <a:xfrm>
              <a:off x="6363684" y="5651399"/>
              <a:ext cx="1334668" cy="292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3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그룹공</a:t>
              </a:r>
              <a:r>
                <a:rPr kumimoji="0" lang="ko-KR" altLang="en-US" sz="13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통</a:t>
              </a:r>
            </a:p>
          </p:txBody>
        </p:sp>
        <p:sp>
          <p:nvSpPr>
            <p:cNvPr id="50" name="Text Box 1204"/>
            <p:cNvSpPr txBox="1">
              <a:spLocks noChangeArrowheads="1"/>
            </p:cNvSpPr>
            <p:nvPr/>
          </p:nvSpPr>
          <p:spPr bwMode="auto">
            <a:xfrm>
              <a:off x="6457971" y="5319056"/>
              <a:ext cx="1201857" cy="2658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 anchorCtr="1"/>
            <a:lstStyle/>
            <a:p>
              <a:pPr algn="ctr" eaLnBrk="0" latinLnBrk="0" hangingPunct="0">
                <a:defRPr/>
              </a:pPr>
              <a:r>
                <a:rPr kumimoji="0" lang="en-US" altLang="ko-KR" sz="12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IFRS</a:t>
              </a:r>
              <a:endParaRPr kumimoji="0" lang="ko-KR" altLang="en-US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864768" y="5150291"/>
            <a:ext cx="1669312" cy="828417"/>
            <a:chOff x="2402958" y="5150291"/>
            <a:chExt cx="1669312" cy="828417"/>
          </a:xfrm>
        </p:grpSpPr>
        <p:sp>
          <p:nvSpPr>
            <p:cNvPr id="56" name="Text Box 1193"/>
            <p:cNvSpPr txBox="1">
              <a:spLocks noChangeArrowheads="1"/>
            </p:cNvSpPr>
            <p:nvPr/>
          </p:nvSpPr>
          <p:spPr bwMode="auto">
            <a:xfrm>
              <a:off x="2402958" y="5150291"/>
              <a:ext cx="1669312" cy="7042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eaLnBrk="0" latinLnBrk="0" hangingPunct="0">
                <a:spcBef>
                  <a:spcPct val="50000"/>
                </a:spcBef>
                <a:buFont typeface="Wingdings" pitchFamily="2" charset="2"/>
                <a:buChar char="¦"/>
              </a:pPr>
              <a:endParaRPr kumimoji="0" lang="ko-KR" altLang="ko-KR" sz="11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 Box 1197"/>
            <p:cNvSpPr txBox="1">
              <a:spLocks noChangeArrowheads="1"/>
            </p:cNvSpPr>
            <p:nvPr/>
          </p:nvSpPr>
          <p:spPr bwMode="auto">
            <a:xfrm>
              <a:off x="2609625" y="5686246"/>
              <a:ext cx="1323191" cy="292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3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카드</a:t>
              </a:r>
              <a:r>
                <a:rPr kumimoji="0" lang="ko-KR" altLang="en-US" sz="13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사</a:t>
              </a:r>
            </a:p>
          </p:txBody>
        </p:sp>
        <p:sp>
          <p:nvSpPr>
            <p:cNvPr id="58" name="Text Box 1201"/>
            <p:cNvSpPr txBox="1">
              <a:spLocks noChangeArrowheads="1"/>
            </p:cNvSpPr>
            <p:nvPr/>
          </p:nvSpPr>
          <p:spPr bwMode="auto">
            <a:xfrm>
              <a:off x="2435142" y="5203456"/>
              <a:ext cx="1584176" cy="411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 anchorCtr="1"/>
            <a:lstStyle/>
            <a:p>
              <a:pPr algn="ctr" eaLnBrk="0" latinLnBrk="0" hangingPunct="0">
                <a:defRPr/>
              </a:pP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국민</a:t>
              </a:r>
              <a:r>
                <a:rPr kumimoji="0" lang="en-US" altLang="ko-KR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외환</a:t>
              </a:r>
              <a:r>
                <a:rPr kumimoji="0" lang="en-US" altLang="ko-KR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ctr" eaLnBrk="0" latinLnBrk="0" hangingPunct="0">
                <a:defRPr/>
              </a:pP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하나</a:t>
              </a:r>
              <a:r>
                <a:rPr kumimoji="0" lang="en-US" altLang="ko-KR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SK  </a:t>
              </a: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등</a:t>
              </a:r>
              <a:endParaRPr kumimoji="0"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" name="Group 1231"/>
          <p:cNvGrpSpPr>
            <a:grpSpLocks/>
          </p:cNvGrpSpPr>
          <p:nvPr/>
        </p:nvGrpSpPr>
        <p:grpSpPr bwMode="auto">
          <a:xfrm>
            <a:off x="6249216" y="3467896"/>
            <a:ext cx="2727495" cy="689697"/>
            <a:chOff x="4329" y="2862"/>
            <a:chExt cx="540" cy="312"/>
          </a:xfrm>
        </p:grpSpPr>
        <p:sp>
          <p:nvSpPr>
            <p:cNvPr id="32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3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  <p:sp>
        <p:nvSpPr>
          <p:cNvPr id="71" name="Text Box 1207"/>
          <p:cNvSpPr txBox="1">
            <a:spLocks noChangeArrowheads="1"/>
          </p:cNvSpPr>
          <p:nvPr/>
        </p:nvSpPr>
        <p:spPr bwMode="auto">
          <a:xfrm>
            <a:off x="6010352" y="4296218"/>
            <a:ext cx="1336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내부거래내역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1217"/>
          <p:cNvSpPr>
            <a:spLocks noChangeArrowheads="1"/>
          </p:cNvSpPr>
          <p:nvPr/>
        </p:nvSpPr>
        <p:spPr bwMode="auto">
          <a:xfrm>
            <a:off x="4265238" y="2720270"/>
            <a:ext cx="1721804" cy="541338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FBS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VAN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사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(LG CNS)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꺾인 연결선 75"/>
          <p:cNvCxnSpPr>
            <a:stCxn id="58" idx="0"/>
          </p:cNvCxnSpPr>
          <p:nvPr/>
        </p:nvCxnSpPr>
        <p:spPr bwMode="auto">
          <a:xfrm rot="16200000" flipV="1">
            <a:off x="2073206" y="3587622"/>
            <a:ext cx="3055471" cy="17619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grpSp>
        <p:nvGrpSpPr>
          <p:cNvPr id="12337" name="Group 1231"/>
          <p:cNvGrpSpPr>
            <a:grpSpLocks/>
          </p:cNvGrpSpPr>
          <p:nvPr/>
        </p:nvGrpSpPr>
        <p:grpSpPr bwMode="auto">
          <a:xfrm>
            <a:off x="1352600" y="3387375"/>
            <a:ext cx="2736304" cy="689697"/>
            <a:chOff x="4329" y="2862"/>
            <a:chExt cx="540" cy="312"/>
          </a:xfrm>
        </p:grpSpPr>
        <p:sp>
          <p:nvSpPr>
            <p:cNvPr id="8245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342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  <p:sp>
        <p:nvSpPr>
          <p:cNvPr id="77" name="Rectangle 1217"/>
          <p:cNvSpPr>
            <a:spLocks noChangeArrowheads="1"/>
          </p:cNvSpPr>
          <p:nvPr/>
        </p:nvSpPr>
        <p:spPr bwMode="auto">
          <a:xfrm>
            <a:off x="2454747" y="2708920"/>
            <a:ext cx="1721804" cy="541338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법인카드 시스템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err="1">
                <a:latin typeface="맑은 고딕" pitchFamily="50" charset="-127"/>
                <a:ea typeface="맑은 고딕" pitchFamily="50" charset="-127"/>
              </a:rPr>
              <a:t>베스트인포텍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 Box 1207"/>
          <p:cNvSpPr txBox="1">
            <a:spLocks noChangeArrowheads="1"/>
          </p:cNvSpPr>
          <p:nvPr/>
        </p:nvSpPr>
        <p:spPr bwMode="auto">
          <a:xfrm>
            <a:off x="2601124" y="4192232"/>
            <a:ext cx="133630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카드사용내역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카드신규등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록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내부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3" name="직사각형 282"/>
          <p:cNvSpPr/>
          <p:nvPr/>
        </p:nvSpPr>
        <p:spPr bwMode="auto">
          <a:xfrm>
            <a:off x="344488" y="906304"/>
            <a:ext cx="9217025" cy="5619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7728865" y="690085"/>
            <a:ext cx="1836000" cy="144000"/>
            <a:chOff x="7760615" y="559637"/>
            <a:chExt cx="1836000" cy="144000"/>
          </a:xfrm>
        </p:grpSpPr>
        <p:sp>
          <p:nvSpPr>
            <p:cNvPr id="328" name="직사각형 327"/>
            <p:cNvSpPr>
              <a:spLocks noChangeArrowheads="1"/>
            </p:cNvSpPr>
            <p:nvPr/>
          </p:nvSpPr>
          <p:spPr bwMode="auto">
            <a:xfrm>
              <a:off x="7760615" y="559637"/>
              <a:ext cx="1836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72000" rIns="18000" bIns="72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9" name="Shape 186"/>
            <p:cNvCxnSpPr>
              <a:cxnSpLocks noChangeShapeType="1"/>
            </p:cNvCxnSpPr>
            <p:nvPr/>
          </p:nvCxnSpPr>
          <p:spPr bwMode="auto">
            <a:xfrm flipV="1">
              <a:off x="8296419" y="631637"/>
              <a:ext cx="216000" cy="0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prstDash val="dash"/>
              <a:miter lim="800000"/>
              <a:headEnd/>
              <a:tailEnd type="triangle" w="sm" len="med"/>
            </a:ln>
          </p:spPr>
        </p:cxnSp>
        <p:cxnSp>
          <p:nvCxnSpPr>
            <p:cNvPr id="330" name="꺾인 연결선 126"/>
            <p:cNvCxnSpPr>
              <a:cxnSpLocks noChangeShapeType="1"/>
            </p:cNvCxnSpPr>
            <p:nvPr/>
          </p:nvCxnSpPr>
          <p:spPr bwMode="auto">
            <a:xfrm rot="10800000" flipV="1">
              <a:off x="8971353" y="631637"/>
              <a:ext cx="216000" cy="1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miter lim="800000"/>
              <a:headEnd type="triangle" w="sm" len="med"/>
              <a:tailEnd w="sm" len="med"/>
            </a:ln>
          </p:spPr>
        </p:cxnSp>
        <p:sp>
          <p:nvSpPr>
            <p:cNvPr id="331" name="TextBox 186"/>
            <p:cNvSpPr txBox="1">
              <a:spLocks noChangeArrowheads="1"/>
            </p:cNvSpPr>
            <p:nvPr/>
          </p:nvSpPr>
          <p:spPr bwMode="auto">
            <a:xfrm>
              <a:off x="8579254" y="575083"/>
              <a:ext cx="238848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Batch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2" name="TextBox 186"/>
            <p:cNvSpPr txBox="1">
              <a:spLocks noChangeArrowheads="1"/>
            </p:cNvSpPr>
            <p:nvPr/>
          </p:nvSpPr>
          <p:spPr bwMode="auto">
            <a:xfrm>
              <a:off x="9254188" y="575083"/>
              <a:ext cx="181140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Real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0" name="직사각형 339"/>
          <p:cNvSpPr/>
          <p:nvPr/>
        </p:nvSpPr>
        <p:spPr>
          <a:xfrm>
            <a:off x="5800725" y="2226636"/>
            <a:ext cx="174406" cy="27197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41" name="직사각형 340"/>
          <p:cNvSpPr/>
          <p:nvPr/>
        </p:nvSpPr>
        <p:spPr>
          <a:xfrm>
            <a:off x="1289050" y="2067932"/>
            <a:ext cx="180156" cy="1894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362" name="그룹 361"/>
          <p:cNvGrpSpPr/>
          <p:nvPr/>
        </p:nvGrpSpPr>
        <p:grpSpPr>
          <a:xfrm>
            <a:off x="2072680" y="4197433"/>
            <a:ext cx="1114426" cy="2039879"/>
            <a:chOff x="2398414" y="4197433"/>
            <a:chExt cx="1114426" cy="2039879"/>
          </a:xfrm>
        </p:grpSpPr>
        <p:sp>
          <p:nvSpPr>
            <p:cNvPr id="280" name="직사각형 279"/>
            <p:cNvSpPr>
              <a:spLocks noChangeArrowheads="1"/>
            </p:cNvSpPr>
            <p:nvPr/>
          </p:nvSpPr>
          <p:spPr bwMode="auto">
            <a:xfrm>
              <a:off x="2398414" y="4197433"/>
              <a:ext cx="1114426" cy="203987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GW</a:t>
              </a:r>
              <a:endParaRPr kumimoji="0" lang="ko-KR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6" name="Rectangle 51"/>
            <p:cNvSpPr>
              <a:spLocks noChangeArrowheads="1"/>
            </p:cNvSpPr>
            <p:nvPr/>
          </p:nvSpPr>
          <p:spPr bwMode="auto">
            <a:xfrm>
              <a:off x="2475805" y="4476885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Portal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0" name="Rectangle 51"/>
            <p:cNvSpPr>
              <a:spLocks noChangeArrowheads="1"/>
            </p:cNvSpPr>
            <p:nvPr/>
          </p:nvSpPr>
          <p:spPr bwMode="auto">
            <a:xfrm>
              <a:off x="2470288" y="4933286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전자결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</a:t>
              </a:r>
            </a:p>
          </p:txBody>
        </p:sp>
        <p:sp>
          <p:nvSpPr>
            <p:cNvPr id="343" name="Rectangle 51"/>
            <p:cNvSpPr>
              <a:spLocks noChangeArrowheads="1"/>
            </p:cNvSpPr>
            <p:nvPr/>
          </p:nvSpPr>
          <p:spPr bwMode="auto">
            <a:xfrm>
              <a:off x="2470286" y="5380754"/>
              <a:ext cx="959641" cy="32026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EDMS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Rectangle 51"/>
            <p:cNvSpPr>
              <a:spLocks noChangeArrowheads="1"/>
            </p:cNvSpPr>
            <p:nvPr/>
          </p:nvSpPr>
          <p:spPr bwMode="auto">
            <a:xfrm>
              <a:off x="2470285" y="5773029"/>
              <a:ext cx="959641" cy="32026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Mail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4528" y="1196752"/>
            <a:ext cx="1114426" cy="2254882"/>
            <a:chOff x="560512" y="3694398"/>
            <a:chExt cx="1114426" cy="2254882"/>
          </a:xfrm>
        </p:grpSpPr>
        <p:sp>
          <p:nvSpPr>
            <p:cNvPr id="88" name="직사각형 87"/>
            <p:cNvSpPr>
              <a:spLocks noChangeArrowheads="1"/>
            </p:cNvSpPr>
            <p:nvPr/>
          </p:nvSpPr>
          <p:spPr bwMode="auto">
            <a:xfrm>
              <a:off x="560512" y="3694398"/>
              <a:ext cx="1114426" cy="225488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Partner Portal</a:t>
              </a:r>
              <a:r>
                <a:rPr kumimoji="0" lang="ko-KR" altLang="en-US" sz="105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Rectangle 51"/>
            <p:cNvSpPr>
              <a:spLocks noChangeArrowheads="1"/>
            </p:cNvSpPr>
            <p:nvPr/>
          </p:nvSpPr>
          <p:spPr bwMode="auto">
            <a:xfrm>
              <a:off x="637903" y="4557248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항비입력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Rectangle 51"/>
            <p:cNvSpPr>
              <a:spLocks noChangeArrowheads="1"/>
            </p:cNvSpPr>
            <p:nvPr/>
          </p:nvSpPr>
          <p:spPr bwMode="auto">
            <a:xfrm>
              <a:off x="637903" y="4088515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BL</a:t>
              </a: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출력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Rectangle 51"/>
            <p:cNvSpPr>
              <a:spLocks noChangeArrowheads="1"/>
            </p:cNvSpPr>
            <p:nvPr/>
          </p:nvSpPr>
          <p:spPr bwMode="auto">
            <a:xfrm>
              <a:off x="647428" y="5004923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구매관리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Rectangle 51"/>
            <p:cNvSpPr>
              <a:spLocks noChangeArrowheads="1"/>
            </p:cNvSpPr>
            <p:nvPr/>
          </p:nvSpPr>
          <p:spPr bwMode="auto">
            <a:xfrm>
              <a:off x="644943" y="5493010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 관리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42830" y="1475623"/>
            <a:ext cx="1114426" cy="980890"/>
            <a:chOff x="2288704" y="3157140"/>
            <a:chExt cx="1114426" cy="980890"/>
          </a:xfrm>
        </p:grpSpPr>
        <p:sp>
          <p:nvSpPr>
            <p:cNvPr id="93" name="직사각형 92"/>
            <p:cNvSpPr>
              <a:spLocks noChangeArrowheads="1"/>
            </p:cNvSpPr>
            <p:nvPr/>
          </p:nvSpPr>
          <p:spPr bwMode="auto">
            <a:xfrm>
              <a:off x="2288704" y="3157140"/>
              <a:ext cx="1114426" cy="98089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ETAX</a:t>
              </a:r>
              <a:r>
                <a:rPr kumimoji="0" lang="ko-KR" altLang="en-US" sz="105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2366095" y="3551257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전자세금계산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서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327455" y="4085940"/>
            <a:ext cx="1114426" cy="2246287"/>
            <a:chOff x="6423394" y="3246723"/>
            <a:chExt cx="1114426" cy="2246287"/>
          </a:xfrm>
        </p:grpSpPr>
        <p:sp>
          <p:nvSpPr>
            <p:cNvPr id="98" name="직사각형 97"/>
            <p:cNvSpPr>
              <a:spLocks noChangeArrowheads="1"/>
            </p:cNvSpPr>
            <p:nvPr/>
          </p:nvSpPr>
          <p:spPr bwMode="auto">
            <a:xfrm>
              <a:off x="6423394" y="3246723"/>
              <a:ext cx="1114426" cy="224628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kern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ClickBunker</a:t>
              </a:r>
              <a:r>
                <a:rPr kumimoji="0" lang="ko-KR" altLang="en-US" sz="105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Rectangle 51"/>
            <p:cNvSpPr>
              <a:spLocks noChangeArrowheads="1"/>
            </p:cNvSpPr>
            <p:nvPr/>
          </p:nvSpPr>
          <p:spPr bwMode="auto">
            <a:xfrm>
              <a:off x="6500785" y="4109573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영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업</a:t>
              </a:r>
            </a:p>
          </p:txBody>
        </p:sp>
        <p:sp>
          <p:nvSpPr>
            <p:cNvPr id="100" name="Rectangle 51"/>
            <p:cNvSpPr>
              <a:spLocks noChangeArrowheads="1"/>
            </p:cNvSpPr>
            <p:nvPr/>
          </p:nvSpPr>
          <p:spPr bwMode="auto">
            <a:xfrm>
              <a:off x="6500785" y="3640840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계</a:t>
              </a:r>
            </a:p>
          </p:txBody>
        </p:sp>
        <p:sp>
          <p:nvSpPr>
            <p:cNvPr id="101" name="Rectangle 51"/>
            <p:cNvSpPr>
              <a:spLocks noChangeArrowheads="1"/>
            </p:cNvSpPr>
            <p:nvPr/>
          </p:nvSpPr>
          <p:spPr bwMode="auto">
            <a:xfrm>
              <a:off x="6501684" y="4565874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획</a:t>
              </a:r>
            </a:p>
          </p:txBody>
        </p:sp>
        <p:sp>
          <p:nvSpPr>
            <p:cNvPr id="102" name="Rectangle 51"/>
            <p:cNvSpPr>
              <a:spLocks noChangeArrowheads="1"/>
            </p:cNvSpPr>
            <p:nvPr/>
          </p:nvSpPr>
          <p:spPr bwMode="auto">
            <a:xfrm>
              <a:off x="6516924" y="5045335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인</a:t>
              </a:r>
              <a:r>
                <a:rPr kumimoji="0" lang="ko-KR" altLang="en-US" sz="9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68568" y="4166295"/>
            <a:ext cx="1114426" cy="1350937"/>
            <a:chOff x="8327455" y="3222948"/>
            <a:chExt cx="1114426" cy="1350937"/>
          </a:xfrm>
        </p:grpSpPr>
        <p:sp>
          <p:nvSpPr>
            <p:cNvPr id="282" name="직사각형 281"/>
            <p:cNvSpPr>
              <a:spLocks noChangeArrowheads="1"/>
            </p:cNvSpPr>
            <p:nvPr/>
          </p:nvSpPr>
          <p:spPr bwMode="auto">
            <a:xfrm>
              <a:off x="8327455" y="3222948"/>
              <a:ext cx="1114426" cy="135093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홈페이지 </a:t>
              </a:r>
              <a:endParaRPr kumimoji="0" lang="ko-KR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2" name="Rectangle 51"/>
            <p:cNvSpPr>
              <a:spLocks noChangeArrowheads="1"/>
            </p:cNvSpPr>
            <p:nvPr/>
          </p:nvSpPr>
          <p:spPr bwMode="auto">
            <a:xfrm>
              <a:off x="8404846" y="3617065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마켓지수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Rectangle 51"/>
            <p:cNvSpPr>
              <a:spLocks noChangeArrowheads="1"/>
            </p:cNvSpPr>
            <p:nvPr/>
          </p:nvSpPr>
          <p:spPr bwMode="auto">
            <a:xfrm>
              <a:off x="8422997" y="4088515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채용정보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3669874" y="1214350"/>
            <a:ext cx="2003206" cy="4278659"/>
            <a:chOff x="3944888" y="1214350"/>
            <a:chExt cx="2003206" cy="4278659"/>
          </a:xfrm>
        </p:grpSpPr>
        <p:sp>
          <p:nvSpPr>
            <p:cNvPr id="284" name="직사각형 283"/>
            <p:cNvSpPr>
              <a:spLocks noChangeArrowheads="1"/>
            </p:cNvSpPr>
            <p:nvPr/>
          </p:nvSpPr>
          <p:spPr bwMode="auto">
            <a:xfrm>
              <a:off x="3944888" y="1214350"/>
              <a:ext cx="2003206" cy="4278659"/>
            </a:xfrm>
            <a:prstGeom prst="rect">
              <a:avLst/>
            </a:prstGeom>
            <a:solidFill>
              <a:srgbClr val="CCCCFF">
                <a:alpha val="76077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5" name="직사각형 284"/>
            <p:cNvSpPr/>
            <p:nvPr/>
          </p:nvSpPr>
          <p:spPr bwMode="auto">
            <a:xfrm>
              <a:off x="4044885" y="1315600"/>
              <a:ext cx="1825142" cy="4065421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lIns="18000" tIns="72000" rIns="18000" anchor="t" anchorCtr="0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ko-KR" sz="1300" b="1" kern="0" dirty="0" err="1" smtClean="0">
                  <a:latin typeface="맑은 고딕" pitchFamily="50" charset="-127"/>
                  <a:ea typeface="맑은 고딕" pitchFamily="50" charset="-127"/>
                </a:rPr>
                <a:t>ClickSea</a:t>
              </a:r>
              <a:endParaRPr kumimoji="1" lang="en-US" altLang="ko-KR" sz="1300" b="1" kern="0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1300" b="1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6" name="Rectangle 51"/>
            <p:cNvSpPr>
              <a:spLocks noChangeArrowheads="1"/>
            </p:cNvSpPr>
            <p:nvPr/>
          </p:nvSpPr>
          <p:spPr bwMode="auto">
            <a:xfrm>
              <a:off x="4351116" y="2111778"/>
              <a:ext cx="1188000" cy="30619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해사</a:t>
              </a:r>
              <a:r>
                <a:rPr kumimoji="0" lang="en-US" altLang="ko-KR" sz="105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kumimoji="0" lang="ko-KR" altLang="en-US" sz="105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선박</a:t>
              </a:r>
              <a:endParaRPr kumimoji="0" lang="ko-KR" altLang="en-US" sz="105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7" name="Rectangle 51"/>
            <p:cNvSpPr>
              <a:spLocks noChangeArrowheads="1"/>
            </p:cNvSpPr>
            <p:nvPr/>
          </p:nvSpPr>
          <p:spPr bwMode="auto">
            <a:xfrm>
              <a:off x="4351116" y="2552079"/>
              <a:ext cx="1188000" cy="30619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kumimoji="0" lang="ko-KR" altLang="en-US" sz="105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</a:t>
              </a:r>
            </a:p>
          </p:txBody>
        </p:sp>
        <p:sp>
          <p:nvSpPr>
            <p:cNvPr id="288" name="Rectangle 51"/>
            <p:cNvSpPr>
              <a:spLocks noChangeArrowheads="1"/>
            </p:cNvSpPr>
            <p:nvPr/>
          </p:nvSpPr>
          <p:spPr bwMode="auto">
            <a:xfrm>
              <a:off x="4351116" y="2992380"/>
              <a:ext cx="1188000" cy="30619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kumimoji="0" lang="ko-KR" altLang="en-US" sz="105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</a:t>
              </a:r>
            </a:p>
          </p:txBody>
        </p:sp>
        <p:sp>
          <p:nvSpPr>
            <p:cNvPr id="289" name="Rectangle 51"/>
            <p:cNvSpPr>
              <a:spLocks noChangeArrowheads="1"/>
            </p:cNvSpPr>
            <p:nvPr/>
          </p:nvSpPr>
          <p:spPr bwMode="auto">
            <a:xfrm>
              <a:off x="4351116" y="1671477"/>
              <a:ext cx="1188000" cy="30619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해운업영업</a:t>
              </a:r>
              <a:endParaRPr kumimoji="0" lang="ko-KR" altLang="en-US" sz="105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0" name="Rectangle 51"/>
            <p:cNvSpPr>
              <a:spLocks noChangeArrowheads="1"/>
            </p:cNvSpPr>
            <p:nvPr/>
          </p:nvSpPr>
          <p:spPr bwMode="auto">
            <a:xfrm>
              <a:off x="4351116" y="3432681"/>
              <a:ext cx="1188000" cy="30619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인</a:t>
              </a:r>
              <a:r>
                <a:rPr kumimoji="0" lang="ko-KR" altLang="en-US" sz="105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</a:t>
              </a:r>
            </a:p>
          </p:txBody>
        </p:sp>
        <p:sp>
          <p:nvSpPr>
            <p:cNvPr id="294" name="Rectangle 51"/>
            <p:cNvSpPr>
              <a:spLocks noChangeArrowheads="1"/>
            </p:cNvSpPr>
            <p:nvPr/>
          </p:nvSpPr>
          <p:spPr bwMode="auto">
            <a:xfrm>
              <a:off x="4351116" y="3872982"/>
              <a:ext cx="1188000" cy="30619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</a:t>
              </a:r>
              <a:r>
                <a:rPr kumimoji="0" lang="ko-KR" altLang="en-US" sz="105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획</a:t>
              </a:r>
            </a:p>
          </p:txBody>
        </p:sp>
        <p:sp>
          <p:nvSpPr>
            <p:cNvPr id="104" name="Rectangle 51"/>
            <p:cNvSpPr>
              <a:spLocks noChangeArrowheads="1"/>
            </p:cNvSpPr>
            <p:nvPr/>
          </p:nvSpPr>
          <p:spPr bwMode="auto">
            <a:xfrm>
              <a:off x="4351116" y="4324069"/>
              <a:ext cx="1188000" cy="30619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급</a:t>
              </a:r>
              <a:r>
                <a:rPr kumimoji="0" lang="ko-KR" altLang="en-US" sz="105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</a:t>
              </a:r>
            </a:p>
          </p:txBody>
        </p:sp>
        <p:sp>
          <p:nvSpPr>
            <p:cNvPr id="105" name="Rectangle 51"/>
            <p:cNvSpPr>
              <a:spLocks noChangeArrowheads="1"/>
            </p:cNvSpPr>
            <p:nvPr/>
          </p:nvSpPr>
          <p:spPr bwMode="auto">
            <a:xfrm>
              <a:off x="4351116" y="4751396"/>
              <a:ext cx="1188000" cy="30619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보험법</a:t>
              </a:r>
              <a:r>
                <a:rPr kumimoji="0" lang="ko-KR" altLang="en-US" sz="105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</a:t>
              </a:r>
            </a:p>
          </p:txBody>
        </p:sp>
      </p:grpSp>
      <p:sp>
        <p:nvSpPr>
          <p:cNvPr id="278" name="직사각형 277"/>
          <p:cNvSpPr>
            <a:spLocks noChangeArrowheads="1"/>
          </p:cNvSpPr>
          <p:nvPr/>
        </p:nvSpPr>
        <p:spPr bwMode="auto">
          <a:xfrm>
            <a:off x="8327455" y="1142907"/>
            <a:ext cx="1114426" cy="2813719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</a:t>
            </a:r>
            <a:r>
              <a:rPr kumimoji="0" lang="ko-KR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</a:t>
            </a:r>
          </a:p>
        </p:txBody>
      </p:sp>
      <p:sp>
        <p:nvSpPr>
          <p:cNvPr id="301" name="Rectangle 51"/>
          <p:cNvSpPr>
            <a:spLocks noChangeArrowheads="1"/>
          </p:cNvSpPr>
          <p:nvPr/>
        </p:nvSpPr>
        <p:spPr bwMode="auto">
          <a:xfrm>
            <a:off x="8404846" y="1444153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 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IFRS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8414371" y="1988840"/>
            <a:ext cx="959641" cy="32026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국세청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51"/>
          <p:cNvSpPr>
            <a:spLocks noChangeArrowheads="1"/>
          </p:cNvSpPr>
          <p:nvPr/>
        </p:nvSpPr>
        <p:spPr bwMode="auto">
          <a:xfrm>
            <a:off x="8422997" y="2492896"/>
            <a:ext cx="959641" cy="32026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FBS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51"/>
          <p:cNvSpPr>
            <a:spLocks noChangeArrowheads="1"/>
          </p:cNvSpPr>
          <p:nvPr/>
        </p:nvSpPr>
        <p:spPr bwMode="auto">
          <a:xfrm>
            <a:off x="8422996" y="2996952"/>
            <a:ext cx="959641" cy="32026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법인카</a:t>
            </a: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</a:t>
            </a:r>
          </a:p>
        </p:txBody>
      </p:sp>
      <p:sp>
        <p:nvSpPr>
          <p:cNvPr id="112" name="Rectangle 51"/>
          <p:cNvSpPr>
            <a:spLocks noChangeArrowheads="1"/>
          </p:cNvSpPr>
          <p:nvPr/>
        </p:nvSpPr>
        <p:spPr bwMode="auto">
          <a:xfrm>
            <a:off x="8420985" y="3540781"/>
            <a:ext cx="959641" cy="32026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 </a:t>
            </a:r>
            <a:r>
              <a:rPr kumimoji="0" lang="en-US" altLang="ko-KR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 </a:t>
            </a: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</a:p>
        </p:txBody>
      </p:sp>
      <p:cxnSp>
        <p:nvCxnSpPr>
          <p:cNvPr id="19" name="꺾인 연결선 18"/>
          <p:cNvCxnSpPr>
            <a:stCxn id="284" idx="2"/>
            <a:endCxn id="98" idx="1"/>
          </p:cNvCxnSpPr>
          <p:nvPr/>
        </p:nvCxnSpPr>
        <p:spPr bwMode="auto">
          <a:xfrm rot="5400000" flipH="1" flipV="1">
            <a:off x="6357503" y="3523058"/>
            <a:ext cx="283925" cy="3655978"/>
          </a:xfrm>
          <a:prstGeom prst="bentConnector4">
            <a:avLst>
              <a:gd name="adj1" fmla="val -344016"/>
              <a:gd name="adj2" fmla="val 92932"/>
            </a:avLst>
          </a:prstGeom>
          <a:ln w="6350">
            <a:solidFill>
              <a:schemeClr val="tx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 bwMode="auto">
          <a:xfrm flipV="1">
            <a:off x="5268040" y="2675121"/>
            <a:ext cx="3104629" cy="1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꺾인 연결선 268"/>
          <p:cNvCxnSpPr>
            <a:stCxn id="85" idx="1"/>
          </p:cNvCxnSpPr>
          <p:nvPr/>
        </p:nvCxnSpPr>
        <p:spPr bwMode="auto">
          <a:xfrm rot="10800000">
            <a:off x="5268042" y="2831814"/>
            <a:ext cx="3154954" cy="325272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prstDash val="dash"/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꺾인 연결선 270"/>
          <p:cNvCxnSpPr>
            <a:stCxn id="301" idx="1"/>
          </p:cNvCxnSpPr>
          <p:nvPr/>
        </p:nvCxnSpPr>
        <p:spPr bwMode="auto">
          <a:xfrm rot="10800000" flipV="1">
            <a:off x="5264102" y="1611997"/>
            <a:ext cx="3140744" cy="1551210"/>
          </a:xfrm>
          <a:prstGeom prst="bentConnector3">
            <a:avLst>
              <a:gd name="adj1" fmla="val 31473"/>
            </a:avLst>
          </a:prstGeom>
          <a:ln w="6350">
            <a:solidFill>
              <a:schemeClr val="tx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6614439" y="4598343"/>
            <a:ext cx="1114426" cy="1350937"/>
            <a:chOff x="8327455" y="3222948"/>
            <a:chExt cx="1114426" cy="1350937"/>
          </a:xfrm>
        </p:grpSpPr>
        <p:sp>
          <p:nvSpPr>
            <p:cNvPr id="159" name="직사각형 158"/>
            <p:cNvSpPr>
              <a:spLocks noChangeArrowheads="1"/>
            </p:cNvSpPr>
            <p:nvPr/>
          </p:nvSpPr>
          <p:spPr bwMode="auto">
            <a:xfrm>
              <a:off x="8327455" y="3222948"/>
              <a:ext cx="1114426" cy="135093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Infra/</a:t>
              </a:r>
              <a:r>
                <a:rPr kumimoji="0" lang="ko-KR" altLang="en-US" sz="105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보안 </a:t>
              </a:r>
              <a:endParaRPr kumimoji="0" lang="ko-KR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Rectangle 51"/>
            <p:cNvSpPr>
              <a:spLocks noChangeArrowheads="1"/>
            </p:cNvSpPr>
            <p:nvPr/>
          </p:nvSpPr>
          <p:spPr bwMode="auto">
            <a:xfrm>
              <a:off x="8404846" y="3598222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TCO/ESCORT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Rectangle 51"/>
            <p:cNvSpPr>
              <a:spLocks noChangeArrowheads="1"/>
            </p:cNvSpPr>
            <p:nvPr/>
          </p:nvSpPr>
          <p:spPr bwMode="auto">
            <a:xfrm>
              <a:off x="8422997" y="4088515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Scanner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9" name="꺾인 연결선 78"/>
          <p:cNvCxnSpPr>
            <a:stCxn id="288" idx="3"/>
            <a:endCxn id="95" idx="1"/>
          </p:cNvCxnSpPr>
          <p:nvPr/>
        </p:nvCxnSpPr>
        <p:spPr bwMode="auto">
          <a:xfrm flipV="1">
            <a:off x="5264102" y="2037584"/>
            <a:ext cx="956119" cy="1107894"/>
          </a:xfrm>
          <a:prstGeom prst="bentConnector3">
            <a:avLst>
              <a:gd name="adj1" fmla="val 83535"/>
            </a:avLst>
          </a:prstGeom>
          <a:ln w="6350">
            <a:solidFill>
              <a:schemeClr val="tx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95" idx="3"/>
            <a:endCxn id="83" idx="1"/>
          </p:cNvCxnSpPr>
          <p:nvPr/>
        </p:nvCxnSpPr>
        <p:spPr bwMode="auto">
          <a:xfrm>
            <a:off x="7179862" y="2037584"/>
            <a:ext cx="1234509" cy="111390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endCxn id="280" idx="0"/>
          </p:cNvCxnSpPr>
          <p:nvPr/>
        </p:nvCxnSpPr>
        <p:spPr bwMode="auto">
          <a:xfrm rot="10800000" flipV="1">
            <a:off x="2629894" y="3715823"/>
            <a:ext cx="1395491" cy="481609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endCxn id="103" idx="3"/>
          </p:cNvCxnSpPr>
          <p:nvPr/>
        </p:nvCxnSpPr>
        <p:spPr bwMode="auto">
          <a:xfrm rot="10800000" flipV="1">
            <a:off x="1723751" y="3573016"/>
            <a:ext cx="2301634" cy="1626690"/>
          </a:xfrm>
          <a:prstGeom prst="bentConnector3">
            <a:avLst>
              <a:gd name="adj1" fmla="val 90244"/>
            </a:avLst>
          </a:prstGeom>
          <a:ln w="6350">
            <a:solidFill>
              <a:schemeClr val="tx2"/>
            </a:solidFill>
            <a:prstDash val="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280" idx="2"/>
          </p:cNvCxnSpPr>
          <p:nvPr/>
        </p:nvCxnSpPr>
        <p:spPr bwMode="auto">
          <a:xfrm rot="5400000" flipH="1" flipV="1">
            <a:off x="3209356" y="4896933"/>
            <a:ext cx="760915" cy="1919843"/>
          </a:xfrm>
          <a:prstGeom prst="bentConnector4">
            <a:avLst>
              <a:gd name="adj1" fmla="val -30043"/>
              <a:gd name="adj2" fmla="val 100388"/>
            </a:avLst>
          </a:prstGeom>
          <a:ln w="6350">
            <a:solidFill>
              <a:schemeClr val="tx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꺾인 연결선 356"/>
          <p:cNvCxnSpPr>
            <a:stCxn id="290" idx="3"/>
            <a:endCxn id="159" idx="0"/>
          </p:cNvCxnSpPr>
          <p:nvPr/>
        </p:nvCxnSpPr>
        <p:spPr bwMode="auto">
          <a:xfrm>
            <a:off x="5264102" y="3585779"/>
            <a:ext cx="1907550" cy="1012564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꺾인 연결선 359"/>
          <p:cNvCxnSpPr>
            <a:stCxn id="290" idx="3"/>
            <a:endCxn id="112" idx="1"/>
          </p:cNvCxnSpPr>
          <p:nvPr/>
        </p:nvCxnSpPr>
        <p:spPr bwMode="auto">
          <a:xfrm>
            <a:off x="5264102" y="3585779"/>
            <a:ext cx="3156883" cy="115136"/>
          </a:xfrm>
          <a:prstGeom prst="bentConnector3">
            <a:avLst>
              <a:gd name="adj1" fmla="val 72194"/>
            </a:avLst>
          </a:prstGeom>
          <a:ln w="6350">
            <a:solidFill>
              <a:schemeClr val="tx2"/>
            </a:solidFill>
            <a:prstDash val="dash"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꺾인 연결선 365"/>
          <p:cNvCxnSpPr>
            <a:stCxn id="292" idx="3"/>
            <a:endCxn id="294" idx="1"/>
          </p:cNvCxnSpPr>
          <p:nvPr/>
        </p:nvCxnSpPr>
        <p:spPr bwMode="auto">
          <a:xfrm flipV="1">
            <a:off x="1705600" y="4026080"/>
            <a:ext cx="2370502" cy="702176"/>
          </a:xfrm>
          <a:prstGeom prst="bentConnector3">
            <a:avLst>
              <a:gd name="adj1" fmla="val 6917"/>
            </a:avLst>
          </a:prstGeom>
          <a:ln w="6350">
            <a:solidFill>
              <a:schemeClr val="tx2"/>
            </a:solidFill>
            <a:prstDash val="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꺾인 연결선 368"/>
          <p:cNvCxnSpPr>
            <a:stCxn id="294" idx="1"/>
            <a:endCxn id="296" idx="3"/>
          </p:cNvCxnSpPr>
          <p:nvPr/>
        </p:nvCxnSpPr>
        <p:spPr bwMode="auto">
          <a:xfrm rot="10800000" flipV="1">
            <a:off x="3109712" y="4026079"/>
            <a:ext cx="966390" cy="618649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꺾인 연결선 371"/>
          <p:cNvCxnSpPr/>
          <p:nvPr/>
        </p:nvCxnSpPr>
        <p:spPr bwMode="auto">
          <a:xfrm flipV="1">
            <a:off x="5264102" y="2456513"/>
            <a:ext cx="1950258" cy="1145103"/>
          </a:xfrm>
          <a:prstGeom prst="bentConnector3">
            <a:avLst>
              <a:gd name="adj1" fmla="val 101148"/>
            </a:avLst>
          </a:prstGeom>
          <a:ln w="6350">
            <a:solidFill>
              <a:schemeClr val="tx2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화살표 연결선 374"/>
          <p:cNvCxnSpPr>
            <a:stCxn id="288" idx="1"/>
            <a:endCxn id="92" idx="3"/>
          </p:cNvCxnSpPr>
          <p:nvPr/>
        </p:nvCxnSpPr>
        <p:spPr bwMode="auto">
          <a:xfrm flipH="1">
            <a:off x="1748600" y="3145478"/>
            <a:ext cx="2327502" cy="1773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>
          <a:xfrm>
            <a:off x="6048897" y="6337920"/>
            <a:ext cx="99201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기준정보 동기화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909526" y="3429000"/>
            <a:ext cx="99201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3024878" y="3573016"/>
            <a:ext cx="99201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8" name="직사각형 377"/>
          <p:cNvSpPr/>
          <p:nvPr/>
        </p:nvSpPr>
        <p:spPr>
          <a:xfrm>
            <a:off x="2216696" y="3340228"/>
            <a:ext cx="99201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입사지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9" name="직사각형 378"/>
          <p:cNvSpPr/>
          <p:nvPr/>
        </p:nvSpPr>
        <p:spPr>
          <a:xfrm>
            <a:off x="3208714" y="3861048"/>
            <a:ext cx="99201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지수 연동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1" name="직사각형 380"/>
          <p:cNvSpPr/>
          <p:nvPr/>
        </p:nvSpPr>
        <p:spPr>
          <a:xfrm>
            <a:off x="7301107" y="1196752"/>
            <a:ext cx="992018" cy="27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내부거래 거래처 정보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내부거래 내역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4" name="직사각형 383"/>
          <p:cNvSpPr/>
          <p:nvPr/>
        </p:nvSpPr>
        <p:spPr>
          <a:xfrm>
            <a:off x="2288704" y="2953544"/>
            <a:ext cx="99201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거래처 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5" name="직사각형 384"/>
          <p:cNvSpPr/>
          <p:nvPr/>
        </p:nvSpPr>
        <p:spPr>
          <a:xfrm>
            <a:off x="7380651" y="1714919"/>
            <a:ext cx="992018" cy="27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국세청 전송 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결과 수신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6" name="직사각형 385"/>
          <p:cNvSpPr/>
          <p:nvPr/>
        </p:nvSpPr>
        <p:spPr>
          <a:xfrm>
            <a:off x="7438871" y="2204864"/>
            <a:ext cx="992018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환율 수신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출금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결과수신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7" name="직사각형 386"/>
          <p:cNvSpPr/>
          <p:nvPr/>
        </p:nvSpPr>
        <p:spPr>
          <a:xfrm>
            <a:off x="7401272" y="2852936"/>
            <a:ext cx="992018" cy="27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 사용내역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카드 신규 등록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8" name="직사각형 387"/>
          <p:cNvSpPr/>
          <p:nvPr/>
        </p:nvSpPr>
        <p:spPr>
          <a:xfrm>
            <a:off x="5479122" y="1732779"/>
            <a:ext cx="992018" cy="27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거래처 정보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" name="직사각형 388"/>
          <p:cNvSpPr/>
          <p:nvPr/>
        </p:nvSpPr>
        <p:spPr>
          <a:xfrm>
            <a:off x="3295463" y="6165304"/>
            <a:ext cx="992018" cy="27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 파일 등록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 요청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꺾인 연결선 6"/>
          <p:cNvCxnSpPr>
            <a:stCxn id="89" idx="3"/>
            <a:endCxn id="289" idx="1"/>
          </p:cNvCxnSpPr>
          <p:nvPr/>
        </p:nvCxnSpPr>
        <p:spPr bwMode="auto">
          <a:xfrm flipV="1">
            <a:off x="1741560" y="1824575"/>
            <a:ext cx="2334542" cy="402871"/>
          </a:xfrm>
          <a:prstGeom prst="bentConnector3">
            <a:avLst>
              <a:gd name="adj1" fmla="val 75943"/>
            </a:avLst>
          </a:prstGeom>
          <a:ln w="6350">
            <a:solidFill>
              <a:schemeClr val="tx2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90" idx="3"/>
          </p:cNvCxnSpPr>
          <p:nvPr/>
        </p:nvCxnSpPr>
        <p:spPr bwMode="auto">
          <a:xfrm flipH="1">
            <a:off x="1741560" y="1745673"/>
            <a:ext cx="2331676" cy="1304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216696" y="1556061"/>
            <a:ext cx="99201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293436" y="2026010"/>
            <a:ext cx="99201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항비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꺾인 연결선 15"/>
          <p:cNvCxnSpPr>
            <a:stCxn id="91" idx="3"/>
            <a:endCxn id="286" idx="1"/>
          </p:cNvCxnSpPr>
          <p:nvPr/>
        </p:nvCxnSpPr>
        <p:spPr bwMode="auto">
          <a:xfrm flipV="1">
            <a:off x="1751085" y="2264876"/>
            <a:ext cx="2325017" cy="410245"/>
          </a:xfrm>
          <a:prstGeom prst="bentConnector3">
            <a:avLst>
              <a:gd name="adj1" fmla="val 76049"/>
            </a:avLst>
          </a:prstGeom>
          <a:ln w="6350">
            <a:solidFill>
              <a:schemeClr val="tx2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232790" y="2362991"/>
            <a:ext cx="992018" cy="27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견적 입력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 확인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4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 bwMode="auto">
          <a:xfrm>
            <a:off x="488504" y="978585"/>
            <a:ext cx="8856984" cy="52587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050917" y="3223785"/>
            <a:ext cx="4713985" cy="1551855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050917" y="1420162"/>
            <a:ext cx="4713986" cy="1485390"/>
          </a:xfrm>
          <a:prstGeom prst="rect">
            <a:avLst/>
          </a:prstGeom>
          <a:solidFill>
            <a:srgbClr val="E9E7E9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078225" y="4581128"/>
            <a:ext cx="2979231" cy="1584176"/>
          </a:xfrm>
          <a:prstGeom prst="rect">
            <a:avLst/>
          </a:prstGeom>
          <a:solidFill>
            <a:srgbClr val="F2DCDB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158086" y="4660225"/>
            <a:ext cx="55784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6078225" y="1349286"/>
            <a:ext cx="2979230" cy="3036849"/>
          </a:xfrm>
          <a:prstGeom prst="rect">
            <a:avLst/>
          </a:prstGeom>
          <a:solidFill>
            <a:srgbClr val="F7EAE9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6142961" y="1450901"/>
            <a:ext cx="557846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Rectangle 51"/>
          <p:cNvSpPr>
            <a:spLocks noChangeArrowheads="1"/>
          </p:cNvSpPr>
          <p:nvPr/>
        </p:nvSpPr>
        <p:spPr bwMode="auto">
          <a:xfrm>
            <a:off x="707729" y="1321300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724344" y="3130202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08" y="1480932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321684"/>
              </p:ext>
            </p:extLst>
          </p:nvPr>
        </p:nvGraphicFramePr>
        <p:xfrm>
          <a:off x="1236142" y="1692182"/>
          <a:ext cx="1342538" cy="114102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SKSHIPMISAPP6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168.154.237.60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Win2008R2 Server Std.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IIS 7.5)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10735"/>
              </p:ext>
            </p:extLst>
          </p:nvPr>
        </p:nvGraphicFramePr>
        <p:xfrm>
          <a:off x="2748310" y="1692182"/>
          <a:ext cx="1342538" cy="114102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SKSHIPMISAPP7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168.154.237.59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Win2008R2 Server Std.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IIS 7.5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hape 52"/>
          <p:cNvCxnSpPr>
            <a:stCxn id="38" idx="0"/>
            <a:endCxn id="81" idx="1"/>
          </p:cNvCxnSpPr>
          <p:nvPr/>
        </p:nvCxnSpPr>
        <p:spPr>
          <a:xfrm rot="5400000" flipH="1" flipV="1">
            <a:off x="2117633" y="1350808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52"/>
          <p:cNvCxnSpPr>
            <a:stCxn id="39" idx="0"/>
            <a:endCxn id="81" idx="3"/>
          </p:cNvCxnSpPr>
          <p:nvPr/>
        </p:nvCxnSpPr>
        <p:spPr>
          <a:xfrm rot="16200000" flipV="1">
            <a:off x="3079641" y="1352243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98762"/>
              </p:ext>
            </p:extLst>
          </p:nvPr>
        </p:nvGraphicFramePr>
        <p:xfrm>
          <a:off x="1236142" y="3501008"/>
          <a:ext cx="1342538" cy="114102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SKSHIPMISVSQL1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168.154.237.67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Win2008R2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(MSSQL 2008 R2)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938741"/>
              </p:ext>
            </p:extLst>
          </p:nvPr>
        </p:nvGraphicFramePr>
        <p:xfrm>
          <a:off x="6177136" y="162880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SOURCESAFER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168.154.237.51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형상관리</a:t>
                      </a:r>
                      <a:endParaRPr lang="en-US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14597"/>
              </p:ext>
            </p:extLst>
          </p:nvPr>
        </p:nvGraphicFramePr>
        <p:xfrm>
          <a:off x="6177136" y="4952275"/>
          <a:ext cx="1342538" cy="114102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AMAPP1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168.154.237.9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Win2008R2 Server Std.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IIS 7.5)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3943"/>
              </p:ext>
            </p:extLst>
          </p:nvPr>
        </p:nvGraphicFramePr>
        <p:xfrm>
          <a:off x="7642910" y="4953561"/>
          <a:ext cx="1342538" cy="114102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AMQSL2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168.154.237.121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Win2008R2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(MSSQL 2008 R2)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72491"/>
              </p:ext>
            </p:extLst>
          </p:nvPr>
        </p:nvGraphicFramePr>
        <p:xfrm>
          <a:off x="7642910" y="162880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SOURCE-PC-OLD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168.154.234.15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 XP Pro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Deploy Server(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FrameWork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58155"/>
              </p:ext>
            </p:extLst>
          </p:nvPr>
        </p:nvGraphicFramePr>
        <p:xfrm>
          <a:off x="6190798" y="2996952"/>
          <a:ext cx="1342538" cy="114102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SOURCE-PC-AM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168.154.234.43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Win7 Ent.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Deploy Server(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자금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7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59280"/>
              </p:ext>
            </p:extLst>
          </p:nvPr>
        </p:nvGraphicFramePr>
        <p:xfrm>
          <a:off x="416496" y="835915"/>
          <a:ext cx="9073580" cy="5185373"/>
        </p:xfrm>
        <a:graphic>
          <a:graphicData uri="http://schemas.openxmlformats.org/drawingml/2006/table">
            <a:tbl>
              <a:tblPr/>
              <a:tblGrid>
                <a:gridCol w="360609"/>
                <a:gridCol w="720080"/>
                <a:gridCol w="1339710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858717"/>
              </a:tblGrid>
              <a:tr h="28803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Host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9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Spec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Editor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Grid</a:t>
                      </a:r>
                      <a:endParaRPr lang="ko-KR" altLang="en-US" sz="12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SKSHIPMISAPP6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 7.5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SKSHIPMISAPP7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 7.5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SKSHIPMISVSQL1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MSSQL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2008R2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형상관리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SOURCESAFER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Deploy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SOURCE-PC-OLD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Visual Studio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/VSS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Deploy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SOURCE-PC-AM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Visual Studio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/VSS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AMAPP1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IIS 7.5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AMSQL2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MSSQL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2008R2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2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ln w="6350">
          <a:solidFill>
            <a:schemeClr val="tx2"/>
          </a:solidFill>
          <a:headEnd w="sm" len="sm"/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1472372985</TotalTime>
  <Pages>39</Pages>
  <Words>1056</Words>
  <Application>Microsoft Office PowerPoint</Application>
  <PresentationFormat>A4 용지(210x297mm)</PresentationFormat>
  <Paragraphs>475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1_other</vt:lpstr>
      <vt:lpstr>Architecture 설계서 -  SK해운 ClickSea(해운물류운송관리) System</vt:lpstr>
      <vt:lpstr>PowerPoint 프레젠테이션</vt:lpstr>
      <vt:lpstr>1. 시스템 개요</vt:lpstr>
      <vt:lpstr>1. 시스템 개요</vt:lpstr>
      <vt:lpstr>1. 시스템 개요</vt:lpstr>
      <vt:lpstr>2. 논리적 구성도</vt:lpstr>
      <vt:lpstr>2. 논리적 구성도</vt:lpstr>
      <vt:lpstr>PowerPoint 프레젠테이션</vt:lpstr>
      <vt:lpstr>PowerPoint 프레젠테이션</vt:lpstr>
      <vt:lpstr>3. 물리적 구성도</vt:lpstr>
      <vt:lpstr>4. 장애발생 유형 및 Biz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서정백</dc:creator>
  <cp:lastModifiedBy>Windows 사용자</cp:lastModifiedBy>
  <cp:revision>2721</cp:revision>
  <cp:lastPrinted>2015-04-09T06:34:41Z</cp:lastPrinted>
  <dcterms:created xsi:type="dcterms:W3CDTF">1996-10-14T12:11:22Z</dcterms:created>
  <dcterms:modified xsi:type="dcterms:W3CDTF">2015-04-09T10:12:36Z</dcterms:modified>
</cp:coreProperties>
</file>