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163" r:id="rId2"/>
    <p:sldId id="2164" r:id="rId3"/>
    <p:sldId id="2229" r:id="rId4"/>
    <p:sldId id="2228" r:id="rId5"/>
    <p:sldId id="2221" r:id="rId6"/>
    <p:sldId id="2215" r:id="rId7"/>
    <p:sldId id="2224" r:id="rId8"/>
    <p:sldId id="2225" r:id="rId9"/>
  </p:sldIdLst>
  <p:sldSz cx="9906000" cy="6858000" type="A4"/>
  <p:notesSz cx="6810375" cy="99425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3506" autoAdjust="0"/>
  </p:normalViewPr>
  <p:slideViewPr>
    <p:cSldViewPr snapToObjects="1">
      <p:cViewPr varScale="1">
        <p:scale>
          <a:sx n="112" d="100"/>
          <a:sy n="112" d="100"/>
        </p:scale>
        <p:origin x="-894" y="-84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60988" cy="371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838" y="4722493"/>
            <a:ext cx="5448300" cy="44745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54" tIns="46077" rIns="92154" bIns="46077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838" y="4722493"/>
            <a:ext cx="5448300" cy="44745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54" tIns="46077" rIns="92154" bIns="46077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SKC </a:t>
            </a:r>
            <a:r>
              <a:rPr lang="en-US" altLang="ko-KR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SkyPRO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출하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99515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2015/03/20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양진모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6292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7" name="TextBox 547"/>
          <p:cNvSpPr txBox="1">
            <a:spLocks noChangeArrowheads="1"/>
          </p:cNvSpPr>
          <p:nvPr/>
        </p:nvSpPr>
        <p:spPr bwMode="auto">
          <a:xfrm>
            <a:off x="1419225" y="977146"/>
            <a:ext cx="8267520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SKC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수원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진천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중국공장의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통합생산관리시스템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생산계획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생산관리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품질관리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이며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약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1,000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여명 사용</a:t>
            </a:r>
            <a:endParaRPr kumimoji="0"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출하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SKC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수원공장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자동창고 운영 시스템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1040994" y="4254719"/>
            <a:ext cx="4511991" cy="212088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040994" y="3536068"/>
            <a:ext cx="4511991" cy="75655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1040994" y="2438367"/>
            <a:ext cx="4511991" cy="109444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386237" y="2029876"/>
            <a:ext cx="5166748" cy="30786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SkyPRO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출하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구성 요소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105515" y="5391846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RCP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3633127" y="4562838"/>
            <a:ext cx="1845685" cy="44180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SkyPRO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4" name="꺾인 연결선 153"/>
          <p:cNvCxnSpPr>
            <a:stCxn id="92" idx="2"/>
            <a:endCxn id="150" idx="0"/>
          </p:cNvCxnSpPr>
          <p:nvPr/>
        </p:nvCxnSpPr>
        <p:spPr bwMode="auto">
          <a:xfrm rot="5400000">
            <a:off x="2416051" y="5037727"/>
            <a:ext cx="387206" cy="3210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5" name="직사각형 154"/>
          <p:cNvSpPr/>
          <p:nvPr/>
        </p:nvSpPr>
        <p:spPr bwMode="auto">
          <a:xfrm>
            <a:off x="1112761" y="4562838"/>
            <a:ext cx="585670" cy="44180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ERP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1134768" y="3726559"/>
            <a:ext cx="541657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1834623" y="2498733"/>
            <a:ext cx="2796644" cy="1014933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1123058" y="2498732"/>
            <a:ext cx="563662" cy="386416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중국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화살표 연결선 159"/>
          <p:cNvCxnSpPr>
            <a:stCxn id="158" idx="2"/>
            <a:endCxn id="156" idx="0"/>
          </p:cNvCxnSpPr>
          <p:nvPr/>
        </p:nvCxnSpPr>
        <p:spPr>
          <a:xfrm>
            <a:off x="1404889" y="2885147"/>
            <a:ext cx="707" cy="841411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4" name="직사각형 163"/>
          <p:cNvSpPr/>
          <p:nvPr/>
        </p:nvSpPr>
        <p:spPr bwMode="auto">
          <a:xfrm>
            <a:off x="1787442" y="3727057"/>
            <a:ext cx="3691370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kumimoji="0" lang="ko-KR" altLang="en-US" b="1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7" name="꺾인 연결선 166"/>
          <p:cNvCxnSpPr>
            <a:stCxn id="164" idx="2"/>
            <a:endCxn id="152" idx="0"/>
          </p:cNvCxnSpPr>
          <p:nvPr/>
        </p:nvCxnSpPr>
        <p:spPr>
          <a:xfrm rot="16200000" flipH="1">
            <a:off x="3897559" y="3904426"/>
            <a:ext cx="393979" cy="922843"/>
          </a:xfrm>
          <a:prstGeom prst="bentConnector3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2" name="직선 화살표 연결선 171"/>
          <p:cNvCxnSpPr>
            <a:stCxn id="169" idx="2"/>
            <a:endCxn id="182" idx="0"/>
          </p:cNvCxnSpPr>
          <p:nvPr/>
        </p:nvCxnSpPr>
        <p:spPr>
          <a:xfrm>
            <a:off x="5109940" y="2892707"/>
            <a:ext cx="0" cy="20709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6" name="직선 화살표 연결선 175"/>
          <p:cNvCxnSpPr>
            <a:stCxn id="156" idx="2"/>
            <a:endCxn id="155" idx="0"/>
          </p:cNvCxnSpPr>
          <p:nvPr/>
        </p:nvCxnSpPr>
        <p:spPr>
          <a:xfrm flipH="1">
            <a:off x="1405596" y="4168361"/>
            <a:ext cx="1" cy="394477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85" name="직사각형 184"/>
          <p:cNvSpPr/>
          <p:nvPr/>
        </p:nvSpPr>
        <p:spPr>
          <a:xfrm>
            <a:off x="376949" y="2457393"/>
            <a:ext cx="575647" cy="1028661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376949" y="3571136"/>
            <a:ext cx="575647" cy="686434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네트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워크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76949" y="4354777"/>
            <a:ext cx="575647" cy="1995162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noProof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endParaRPr kumimoji="0" lang="en-US" altLang="ko-KR" sz="1000" b="0" i="0" u="none" strike="noStrike" kern="0" cap="none" spc="0" normalizeH="0" baseline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4741067" y="2487316"/>
            <a:ext cx="737746" cy="40539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서울</a:t>
            </a:r>
            <a:r>
              <a: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진천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741067" y="3099805"/>
            <a:ext cx="737746" cy="32297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SK-NET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9" name="직사각형 31"/>
          <p:cNvSpPr>
            <a:spLocks noChangeArrowheads="1"/>
          </p:cNvSpPr>
          <p:nvPr/>
        </p:nvSpPr>
        <p:spPr bwMode="auto">
          <a:xfrm>
            <a:off x="6205372" y="1813852"/>
            <a:ext cx="3193852" cy="382123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rIns="0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중점 관리 포인트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190" name="직선 연결선 21"/>
          <p:cNvCxnSpPr>
            <a:cxnSpLocks noChangeShapeType="1"/>
          </p:cNvCxnSpPr>
          <p:nvPr/>
        </p:nvCxnSpPr>
        <p:spPr bwMode="auto">
          <a:xfrm flipV="1">
            <a:off x="5978991" y="2192076"/>
            <a:ext cx="34208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97500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RCP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장비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정상 유지 및 서버 성능 모니터링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97500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 항목 지속 확대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0" y="4549949"/>
            <a:ext cx="297500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핵심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대한 적기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대응 및 장애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Zero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kumimoji="0" lang="en-US" altLang="ko-KR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Test Coverage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</a:t>
            </a:r>
            <a:r>
              <a:rPr kumimoji="0" lang="ko-KR" altLang="en-US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</a:t>
            </a:r>
            <a:endParaRPr kumimoji="0" lang="en-US" altLang="ko-KR" sz="1100" b="0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975000" cy="676429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장애 민감도 높은 </a:t>
            </a: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무중단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서비스로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kumimoji="0" lang="en-US" altLang="ko-KR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Transaction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 강화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0" y="2344607"/>
            <a:ext cx="2974999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24X365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無 중단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핵심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진천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중국 공장 운영 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5194632"/>
            <a:ext cx="297500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RCP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배치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EAI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통신기능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및 서비스 점검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123058" y="3106022"/>
            <a:ext cx="553367" cy="32297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SkyPRO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Jiangsu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화살표 연결선 68"/>
          <p:cNvCxnSpPr>
            <a:stCxn id="182" idx="2"/>
          </p:cNvCxnSpPr>
          <p:nvPr/>
        </p:nvCxnSpPr>
        <p:spPr>
          <a:xfrm>
            <a:off x="5109940" y="3422783"/>
            <a:ext cx="0" cy="336594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꺾인 연결선 74"/>
          <p:cNvCxnSpPr>
            <a:stCxn id="164" idx="2"/>
            <a:endCxn id="155" idx="0"/>
          </p:cNvCxnSpPr>
          <p:nvPr/>
        </p:nvCxnSpPr>
        <p:spPr>
          <a:xfrm rot="5400000">
            <a:off x="2322373" y="3252083"/>
            <a:ext cx="393979" cy="2227531"/>
          </a:xfrm>
          <a:prstGeom prst="bentConnector3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9" name="직사각형 78"/>
          <p:cNvSpPr/>
          <p:nvPr/>
        </p:nvSpPr>
        <p:spPr bwMode="auto">
          <a:xfrm>
            <a:off x="1919916" y="2996952"/>
            <a:ext cx="512804" cy="322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생</a:t>
            </a:r>
            <a:r>
              <a:rPr kumimoji="0" lang="ko-KR" altLang="en-US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산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18909" y="2996952"/>
            <a:ext cx="512804" cy="322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포장실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17902" y="2996952"/>
            <a:ext cx="512804" cy="322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입고장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016896" y="2996952"/>
            <a:ext cx="512804" cy="322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출고장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9742" y="2568829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수원 공장</a:t>
            </a:r>
            <a:endParaRPr kumimoji="0" lang="ko-KR" altLang="en-US" sz="9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315531" y="4562838"/>
            <a:ext cx="909277" cy="44180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AWCS</a:t>
            </a:r>
            <a:endParaRPr kumimoji="0" lang="en-US" altLang="ko-KR" sz="800" b="1" kern="0" noProof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저장 출하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꺾인 연결선 29"/>
          <p:cNvCxnSpPr>
            <a:stCxn id="79" idx="2"/>
            <a:endCxn id="164" idx="0"/>
          </p:cNvCxnSpPr>
          <p:nvPr/>
        </p:nvCxnSpPr>
        <p:spPr bwMode="auto">
          <a:xfrm rot="16200000" flipH="1">
            <a:off x="2701159" y="2795088"/>
            <a:ext cx="407127" cy="1456809"/>
          </a:xfrm>
          <a:prstGeom prst="bentConnector3">
            <a:avLst>
              <a:gd name="adj1" fmla="val 68717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" name="꺾인 연결선 101"/>
          <p:cNvCxnSpPr>
            <a:stCxn id="80" idx="2"/>
            <a:endCxn id="164" idx="0"/>
          </p:cNvCxnSpPr>
          <p:nvPr/>
        </p:nvCxnSpPr>
        <p:spPr bwMode="auto">
          <a:xfrm rot="16200000" flipH="1">
            <a:off x="3050656" y="3144585"/>
            <a:ext cx="407127" cy="757816"/>
          </a:xfrm>
          <a:prstGeom prst="bentConnector3">
            <a:avLst>
              <a:gd name="adj1" fmla="val 68717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7" name="꺾인 연결선 106"/>
          <p:cNvCxnSpPr>
            <a:stCxn id="81" idx="2"/>
            <a:endCxn id="164" idx="0"/>
          </p:cNvCxnSpPr>
          <p:nvPr/>
        </p:nvCxnSpPr>
        <p:spPr bwMode="auto">
          <a:xfrm rot="16200000" flipH="1">
            <a:off x="3400152" y="3494081"/>
            <a:ext cx="407127" cy="58823"/>
          </a:xfrm>
          <a:prstGeom prst="bentConnector3">
            <a:avLst>
              <a:gd name="adj1" fmla="val 68717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1" name="꺾인 연결선 110"/>
          <p:cNvCxnSpPr>
            <a:stCxn id="82" idx="2"/>
            <a:endCxn id="164" idx="0"/>
          </p:cNvCxnSpPr>
          <p:nvPr/>
        </p:nvCxnSpPr>
        <p:spPr bwMode="auto">
          <a:xfrm rot="5400000">
            <a:off x="3749650" y="3203408"/>
            <a:ext cx="407127" cy="640171"/>
          </a:xfrm>
          <a:prstGeom prst="bentConnector3">
            <a:avLst>
              <a:gd name="adj1" fmla="val 68717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6" name="직선 화살표 연결선 115"/>
          <p:cNvCxnSpPr/>
          <p:nvPr/>
        </p:nvCxnSpPr>
        <p:spPr>
          <a:xfrm>
            <a:off x="2769461" y="4365848"/>
            <a:ext cx="0" cy="20709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4" name="직사각형 43"/>
          <p:cNvSpPr/>
          <p:nvPr/>
        </p:nvSpPr>
        <p:spPr>
          <a:xfrm>
            <a:off x="2786425" y="5427044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kumimoji="0" lang="en-US" altLang="ko-KR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88198" y="5157192"/>
            <a:ext cx="10978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설비제어</a:t>
            </a:r>
            <a:r>
              <a:rPr kumimoji="0" lang="en-US" altLang="ko-KR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결과확인</a:t>
            </a:r>
            <a:endParaRPr kumimoji="0" lang="en-US" altLang="ko-KR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>
            <a:stCxn id="155" idx="3"/>
            <a:endCxn id="92" idx="1"/>
          </p:cNvCxnSpPr>
          <p:nvPr/>
        </p:nvCxnSpPr>
        <p:spPr bwMode="auto">
          <a:xfrm>
            <a:off x="1698431" y="4783739"/>
            <a:ext cx="617100" cy="0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0" name="직사각형 129"/>
          <p:cNvSpPr/>
          <p:nvPr/>
        </p:nvSpPr>
        <p:spPr>
          <a:xfrm>
            <a:off x="1694956" y="4849102"/>
            <a:ext cx="10978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입고</a:t>
            </a: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출고</a:t>
            </a:r>
            <a:endParaRPr kumimoji="0" lang="en-US" altLang="ko-KR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07376"/>
              </p:ext>
            </p:extLst>
          </p:nvPr>
        </p:nvGraphicFramePr>
        <p:xfrm>
          <a:off x="5385050" y="1143660"/>
          <a:ext cx="4104454" cy="5093920"/>
        </p:xfrm>
        <a:graphic>
          <a:graphicData uri="http://schemas.openxmlformats.org/drawingml/2006/table">
            <a:tbl>
              <a:tblPr firstRow="1" bandRow="1"/>
              <a:tblGrid>
                <a:gridCol w="880501"/>
                <a:gridCol w="3223953"/>
              </a:tblGrid>
              <a:tr h="4851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11521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계획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ERP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생산 오더 바탕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월간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연간 생산 계획 수립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월간 생산계획 바탕 진행 생산 계획 수립 반영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기준 정보 관리 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1521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생산 실행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생산 계획에 따라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완제품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원부자재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생산 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이상 발생 관리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생산 결과 및 소진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내역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ERP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보고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1521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품질 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제품별 시험규격 및 자동의뢰 주기 설정</a:t>
                      </a: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시험결과입력 및 결과에 따른 자동출하정지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I/F</a:t>
                      </a: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품종별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시험항목별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Trend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관리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1521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저장 출하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완제품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저장 및 출하 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3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60839"/>
              </p:ext>
            </p:extLst>
          </p:nvPr>
        </p:nvGraphicFramePr>
        <p:xfrm>
          <a:off x="409590" y="1143661"/>
          <a:ext cx="4832127" cy="2976719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21424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SkyPRO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 시스템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2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’11.09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4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’13.12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SKC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조액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공정 추가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14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14.08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임가공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공정 추가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1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25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TOGA, T3 SCHEDULER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EYEQMC, ZIONEX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7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Nexcore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.NET, .NET, JSP, MS-SQL, C, Oracle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1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생산관리과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SKC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임직원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69932"/>
              </p:ext>
            </p:extLst>
          </p:nvPr>
        </p:nvGraphicFramePr>
        <p:xfrm>
          <a:off x="390518" y="4221088"/>
          <a:ext cx="4850514" cy="2279898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신창우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010-9474-4839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정보시스템팀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윤용태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010-9037-1451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필름사업기획팀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생산관리과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이진우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010-9369-2365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제조자동화사업팀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이승준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010-6297-6264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 IT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이창환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010-6264-1021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 IT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조완기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010-9259-9132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465" y="1465781"/>
            <a:ext cx="2568154" cy="1900416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464" y="984045"/>
            <a:ext cx="2568155" cy="42584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906240" y="1092155"/>
            <a:ext cx="689533" cy="17033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 정보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51"/>
          <p:cNvSpPr>
            <a:spLocks noChangeArrowheads="1"/>
          </p:cNvSpPr>
          <p:nvPr/>
        </p:nvSpPr>
        <p:spPr bwMode="auto">
          <a:xfrm>
            <a:off x="906240" y="1807632"/>
            <a:ext cx="806400" cy="22522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 정보 관리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51"/>
          <p:cNvSpPr>
            <a:spLocks noChangeArrowheads="1"/>
          </p:cNvSpPr>
          <p:nvPr/>
        </p:nvSpPr>
        <p:spPr bwMode="auto">
          <a:xfrm>
            <a:off x="1736773" y="1092155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 필요량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51"/>
          <p:cNvSpPr>
            <a:spLocks noChangeArrowheads="1"/>
          </p:cNvSpPr>
          <p:nvPr/>
        </p:nvSpPr>
        <p:spPr bwMode="auto">
          <a:xfrm>
            <a:off x="1736773" y="1807632"/>
            <a:ext cx="806400" cy="22522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생산필요량 관리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1"/>
          <p:cNvSpPr>
            <a:spLocks noChangeArrowheads="1"/>
          </p:cNvSpPr>
          <p:nvPr/>
        </p:nvSpPr>
        <p:spPr bwMode="auto">
          <a:xfrm>
            <a:off x="6498714" y="1092593"/>
            <a:ext cx="807494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 시험 의뢰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>
            <a:spLocks noChangeArrowheads="1"/>
          </p:cNvSpPr>
          <p:nvPr/>
        </p:nvSpPr>
        <p:spPr bwMode="auto">
          <a:xfrm>
            <a:off x="434867" y="620688"/>
            <a:ext cx="2261752" cy="2740579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34863" y="620691"/>
            <a:ext cx="2252492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생산계</a:t>
            </a:r>
            <a:r>
              <a:rPr lang="ko-KR" altLang="en-US" sz="1000" b="1" dirty="0">
                <a:latin typeface="맑은 고딕" pitchFamily="50" charset="-127"/>
              </a:rPr>
              <a:t>획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60" name="직사각형 159"/>
          <p:cNvSpPr>
            <a:spLocks noChangeArrowheads="1"/>
          </p:cNvSpPr>
          <p:nvPr/>
        </p:nvSpPr>
        <p:spPr bwMode="auto">
          <a:xfrm>
            <a:off x="3427752" y="825841"/>
            <a:ext cx="2107482" cy="2592290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>
            <a:spLocks noChangeArrowheads="1"/>
          </p:cNvSpPr>
          <p:nvPr/>
        </p:nvSpPr>
        <p:spPr bwMode="auto">
          <a:xfrm>
            <a:off x="6373378" y="643222"/>
            <a:ext cx="2180022" cy="1448045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73378" y="643225"/>
            <a:ext cx="2180022" cy="273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품질관리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73374" y="2276872"/>
            <a:ext cx="2171109" cy="273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저장 출하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025269" y="1479574"/>
            <a:ext cx="51994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설비 정보</a:t>
            </a:r>
            <a:endParaRPr lang="en-US" altLang="ko-KR" sz="8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자재 정보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0" name="직선 화살표 연결선 5"/>
          <p:cNvCxnSpPr/>
          <p:nvPr/>
        </p:nvCxnSpPr>
        <p:spPr>
          <a:xfrm rot="5400000">
            <a:off x="706717" y="1541971"/>
            <a:ext cx="543062" cy="0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82418" y="2002705"/>
            <a:ext cx="72768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56165" y="1566131"/>
            <a:ext cx="622534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필요량 전송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cxnSp>
        <p:nvCxnSpPr>
          <p:cNvPr id="145" name="직선 화살표 연결선 5"/>
          <p:cNvCxnSpPr/>
          <p:nvPr/>
        </p:nvCxnSpPr>
        <p:spPr>
          <a:xfrm rot="5400000">
            <a:off x="1551562" y="1558026"/>
            <a:ext cx="543062" cy="0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51"/>
          <p:cNvSpPr>
            <a:spLocks noChangeArrowheads="1"/>
          </p:cNvSpPr>
          <p:nvPr/>
        </p:nvSpPr>
        <p:spPr bwMode="auto">
          <a:xfrm>
            <a:off x="1736773" y="2362840"/>
            <a:ext cx="806400" cy="22522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월간 생산계획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823093" y="2067155"/>
            <a:ext cx="0" cy="27085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32032" y="2089536"/>
            <a:ext cx="864587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생산 필요량 확정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Rectangle 51"/>
          <p:cNvSpPr>
            <a:spLocks noChangeArrowheads="1"/>
          </p:cNvSpPr>
          <p:nvPr/>
        </p:nvSpPr>
        <p:spPr bwMode="auto">
          <a:xfrm>
            <a:off x="1736773" y="2956862"/>
            <a:ext cx="806400" cy="22522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진행 계획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4" name="직선 화살표 연결선 223"/>
          <p:cNvCxnSpPr/>
          <p:nvPr/>
        </p:nvCxnSpPr>
        <p:spPr bwMode="auto">
          <a:xfrm>
            <a:off x="1823093" y="2661177"/>
            <a:ext cx="0" cy="27085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856165" y="2683558"/>
            <a:ext cx="761994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0" smtClean="0">
                <a:latin typeface="맑은 고딕" pitchFamily="50" charset="-127"/>
                <a:ea typeface="맑은 고딕" pitchFamily="50" charset="-127"/>
              </a:rPr>
              <a:t>월간 계획 수립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6" name="직선 화살표 연결선 5"/>
          <p:cNvCxnSpPr>
            <a:stCxn id="223" idx="3"/>
            <a:endCxn id="227" idx="1"/>
          </p:cNvCxnSpPr>
          <p:nvPr/>
        </p:nvCxnSpPr>
        <p:spPr>
          <a:xfrm flipV="1">
            <a:off x="2543173" y="1793347"/>
            <a:ext cx="1831561" cy="1276130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419126" y="633427"/>
            <a:ext cx="2116108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latin typeface="맑은 고딕" pitchFamily="50" charset="-127"/>
              </a:rPr>
              <a:t>PET </a:t>
            </a:r>
            <a:r>
              <a:rPr lang="ko-KR" altLang="en-US" sz="1000" b="1" dirty="0" smtClean="0">
                <a:latin typeface="맑은 고딕" pitchFamily="50" charset="-127"/>
              </a:rPr>
              <a:t>공정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802904" y="2729749"/>
            <a:ext cx="27788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계획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반영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6" name="직선 화살표 연결선 5"/>
          <p:cNvCxnSpPr>
            <a:stCxn id="223" idx="3"/>
            <a:endCxn id="234" idx="1"/>
          </p:cNvCxnSpPr>
          <p:nvPr/>
        </p:nvCxnSpPr>
        <p:spPr>
          <a:xfrm flipV="1">
            <a:off x="2543173" y="2450624"/>
            <a:ext cx="1831561" cy="618853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5"/>
          <p:cNvCxnSpPr>
            <a:stCxn id="227" idx="3"/>
            <a:endCxn id="128" idx="1"/>
          </p:cNvCxnSpPr>
          <p:nvPr/>
        </p:nvCxnSpPr>
        <p:spPr>
          <a:xfrm flipV="1">
            <a:off x="5181134" y="1177761"/>
            <a:ext cx="1317580" cy="615586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23" idx="3"/>
            <a:endCxn id="288" idx="1"/>
          </p:cNvCxnSpPr>
          <p:nvPr/>
        </p:nvCxnSpPr>
        <p:spPr bwMode="auto">
          <a:xfrm>
            <a:off x="2543173" y="3069477"/>
            <a:ext cx="1831561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9890" name="그룹 2679889"/>
          <p:cNvGrpSpPr/>
          <p:nvPr/>
        </p:nvGrpSpPr>
        <p:grpSpPr>
          <a:xfrm>
            <a:off x="3438630" y="1092593"/>
            <a:ext cx="1909629" cy="2273604"/>
            <a:chOff x="3047395" y="1092593"/>
            <a:chExt cx="1909629" cy="2273604"/>
          </a:xfrm>
        </p:grpSpPr>
        <p:sp>
          <p:nvSpPr>
            <p:cNvPr id="227" name="Rectangle 51"/>
            <p:cNvSpPr>
              <a:spLocks noChangeArrowheads="1"/>
            </p:cNvSpPr>
            <p:nvPr/>
          </p:nvSpPr>
          <p:spPr bwMode="auto">
            <a:xfrm>
              <a:off x="3983499" y="1680732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W/D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작업 완료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2" name="Rectangle 51"/>
            <p:cNvSpPr>
              <a:spLocks noChangeArrowheads="1"/>
            </p:cNvSpPr>
            <p:nvPr/>
          </p:nvSpPr>
          <p:spPr bwMode="auto">
            <a:xfrm>
              <a:off x="3983499" y="1092593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조액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투입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3" name="직선 화살표 연결선 5"/>
            <p:cNvCxnSpPr/>
            <p:nvPr/>
          </p:nvCxnSpPr>
          <p:spPr>
            <a:xfrm rot="5400000">
              <a:off x="3922526" y="1462873"/>
              <a:ext cx="265957" cy="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51"/>
            <p:cNvSpPr>
              <a:spLocks noChangeArrowheads="1"/>
            </p:cNvSpPr>
            <p:nvPr/>
          </p:nvSpPr>
          <p:spPr bwMode="auto">
            <a:xfrm>
              <a:off x="3983499" y="2338009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S/L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작업 완료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5" name="직선 화살표 연결선 5"/>
            <p:cNvCxnSpPr/>
            <p:nvPr/>
          </p:nvCxnSpPr>
          <p:spPr>
            <a:xfrm rot="5400000">
              <a:off x="3865808" y="2148314"/>
              <a:ext cx="379389" cy="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4148542" y="1473913"/>
              <a:ext cx="80848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0" dirty="0" smtClean="0">
                  <a:latin typeface="맑은 고딕" pitchFamily="50" charset="-127"/>
                  <a:ea typeface="맑은 고딕" pitchFamily="50" charset="-127"/>
                </a:rPr>
                <a:t>Chip /</a:t>
              </a:r>
              <a:r>
                <a:rPr lang="ko-KR" altLang="en-US" sz="800" b="0" dirty="0" err="1" smtClean="0">
                  <a:latin typeface="맑은 고딕" pitchFamily="50" charset="-127"/>
                  <a:ea typeface="맑은 고딕" pitchFamily="50" charset="-127"/>
                </a:rPr>
                <a:t>조액</a:t>
              </a:r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 투입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148542" y="2070187"/>
              <a:ext cx="75558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Doff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생산 보고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4" name="Rectangle 51"/>
            <p:cNvSpPr>
              <a:spLocks noChangeArrowheads="1"/>
            </p:cNvSpPr>
            <p:nvPr/>
          </p:nvSpPr>
          <p:spPr bwMode="auto">
            <a:xfrm>
              <a:off x="3047395" y="3140968"/>
              <a:ext cx="764505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이상발생보고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5" name="직선 화살표 연결선 5"/>
            <p:cNvCxnSpPr/>
            <p:nvPr/>
          </p:nvCxnSpPr>
          <p:spPr>
            <a:xfrm rot="5400000">
              <a:off x="3368842" y="2557692"/>
              <a:ext cx="649721" cy="579596"/>
            </a:xfrm>
            <a:prstGeom prst="bentConnector3">
              <a:avLst>
                <a:gd name="adj1" fmla="val -823"/>
              </a:avLst>
            </a:prstGeom>
            <a:ln w="6350">
              <a:solidFill>
                <a:schemeClr val="tx2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5"/>
            <p:cNvCxnSpPr/>
            <p:nvPr/>
          </p:nvCxnSpPr>
          <p:spPr>
            <a:xfrm rot="5400000">
              <a:off x="3337088" y="1935240"/>
              <a:ext cx="703852" cy="565986"/>
            </a:xfrm>
            <a:prstGeom prst="bentConnector3">
              <a:avLst>
                <a:gd name="adj1" fmla="val -71"/>
              </a:avLst>
            </a:prstGeom>
            <a:ln w="6350">
              <a:solidFill>
                <a:schemeClr val="tx2"/>
              </a:solidFill>
              <a:prstDash val="dash"/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51"/>
            <p:cNvSpPr>
              <a:spLocks noChangeArrowheads="1"/>
            </p:cNvSpPr>
            <p:nvPr/>
          </p:nvSpPr>
          <p:spPr bwMode="auto">
            <a:xfrm>
              <a:off x="3983499" y="2956862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R/W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작업 완료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9" name="직선 화살표 연결선 5"/>
            <p:cNvCxnSpPr/>
            <p:nvPr/>
          </p:nvCxnSpPr>
          <p:spPr>
            <a:xfrm rot="5400000">
              <a:off x="3865808" y="2745867"/>
              <a:ext cx="379389" cy="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/>
            <p:cNvSpPr txBox="1"/>
            <p:nvPr/>
          </p:nvSpPr>
          <p:spPr>
            <a:xfrm>
              <a:off x="3428419" y="2070187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이상발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생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148542" y="2669243"/>
              <a:ext cx="75718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R/W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작업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지시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4" name="Rectangle 51"/>
            <p:cNvSpPr>
              <a:spLocks noChangeArrowheads="1"/>
            </p:cNvSpPr>
            <p:nvPr/>
          </p:nvSpPr>
          <p:spPr bwMode="auto">
            <a:xfrm>
              <a:off x="3105091" y="1092593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BK </a:t>
              </a:r>
              <a:r>
                <a:rPr kumimoji="0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사용보고</a:t>
              </a:r>
              <a:endParaRPr kumimoji="0" lang="ko-KR" altLang="en-US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cxnSp>
          <p:nvCxnSpPr>
            <p:cNvPr id="295" name="직선 화살표 연결선 5"/>
            <p:cNvCxnSpPr>
              <a:stCxn id="294" idx="2"/>
            </p:cNvCxnSpPr>
            <p:nvPr/>
          </p:nvCxnSpPr>
          <p:spPr>
            <a:xfrm rot="16200000" flipH="1">
              <a:off x="3692308" y="1133805"/>
              <a:ext cx="179185" cy="547218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직사각형 297"/>
          <p:cNvSpPr>
            <a:spLocks noChangeArrowheads="1"/>
          </p:cNvSpPr>
          <p:nvPr/>
        </p:nvSpPr>
        <p:spPr bwMode="auto">
          <a:xfrm>
            <a:off x="3447256" y="3682552"/>
            <a:ext cx="2107482" cy="1642982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79889" name="그룹 2679888"/>
          <p:cNvGrpSpPr/>
          <p:nvPr/>
        </p:nvGrpSpPr>
        <p:grpSpPr>
          <a:xfrm>
            <a:off x="3438630" y="3490137"/>
            <a:ext cx="2116108" cy="1768561"/>
            <a:chOff x="3008784" y="3490137"/>
            <a:chExt cx="2116108" cy="1768561"/>
          </a:xfrm>
        </p:grpSpPr>
        <p:sp>
          <p:nvSpPr>
            <p:cNvPr id="299" name="TextBox 298"/>
            <p:cNvSpPr txBox="1"/>
            <p:nvPr/>
          </p:nvSpPr>
          <p:spPr>
            <a:xfrm>
              <a:off x="3008784" y="3490137"/>
              <a:ext cx="2116108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신소재</a:t>
              </a:r>
              <a:r>
                <a:rPr lang="en-US" altLang="ko-KR" sz="1000" b="1" dirty="0">
                  <a:latin typeface="맑은 고딕" pitchFamily="50" charset="-127"/>
                </a:rPr>
                <a:t> </a:t>
              </a:r>
              <a:r>
                <a:rPr lang="ko-KR" altLang="en-US" sz="1000" b="1" dirty="0" smtClean="0">
                  <a:latin typeface="맑은 고딕" pitchFamily="50" charset="-127"/>
                </a:rPr>
                <a:t>공</a:t>
              </a:r>
              <a:r>
                <a:rPr lang="ko-KR" altLang="en-US" sz="1000" b="1" dirty="0">
                  <a:latin typeface="맑은 고딕" pitchFamily="50" charset="-127"/>
                </a:rPr>
                <a:t>정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300" name="Rectangle 51"/>
            <p:cNvSpPr>
              <a:spLocks noChangeArrowheads="1"/>
            </p:cNvSpPr>
            <p:nvPr/>
          </p:nvSpPr>
          <p:spPr bwMode="auto">
            <a:xfrm>
              <a:off x="4003003" y="4485727"/>
              <a:ext cx="890386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신소재 작업 완료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3" name="Rectangle 51"/>
            <p:cNvSpPr>
              <a:spLocks noChangeArrowheads="1"/>
            </p:cNvSpPr>
            <p:nvPr/>
          </p:nvSpPr>
          <p:spPr bwMode="auto">
            <a:xfrm>
              <a:off x="4003003" y="3897588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조액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04" name="직선 화살표 연결선 5"/>
            <p:cNvCxnSpPr/>
            <p:nvPr/>
          </p:nvCxnSpPr>
          <p:spPr>
            <a:xfrm rot="5400000">
              <a:off x="3942030" y="4267868"/>
              <a:ext cx="265957" cy="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4116780" y="4278908"/>
              <a:ext cx="100725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칩 </a:t>
              </a:r>
              <a:r>
                <a:rPr lang="ko-KR" altLang="en-US" sz="800" b="0" dirty="0" err="1" smtClean="0">
                  <a:latin typeface="맑은 고딕" pitchFamily="50" charset="-127"/>
                  <a:ea typeface="맑은 고딕" pitchFamily="50" charset="-127"/>
                </a:rPr>
                <a:t>블렌딩</a:t>
              </a:r>
              <a:r>
                <a:rPr lang="en-US" altLang="ko-KR" sz="800" b="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b="0" dirty="0" err="1" smtClean="0">
                  <a:latin typeface="맑은 고딕" pitchFamily="50" charset="-127"/>
                  <a:ea typeface="맑은 고딕" pitchFamily="50" charset="-127"/>
                </a:rPr>
                <a:t>조액</a:t>
              </a:r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 투입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" name="Rectangle 51"/>
            <p:cNvSpPr>
              <a:spLocks noChangeArrowheads="1"/>
            </p:cNvSpPr>
            <p:nvPr/>
          </p:nvSpPr>
          <p:spPr bwMode="auto">
            <a:xfrm>
              <a:off x="3066899" y="5024264"/>
              <a:ext cx="764505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이상발생보고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0" name="직선 화살표 연결선 5"/>
            <p:cNvCxnSpPr>
              <a:stCxn id="300" idx="1"/>
              <a:endCxn id="309" idx="0"/>
            </p:cNvCxnSpPr>
            <p:nvPr/>
          </p:nvCxnSpPr>
          <p:spPr>
            <a:xfrm rot="10800000" flipV="1">
              <a:off x="3449153" y="4598342"/>
              <a:ext cx="553851" cy="425922"/>
            </a:xfrm>
            <a:prstGeom prst="bentConnector2">
              <a:avLst/>
            </a:prstGeom>
            <a:ln w="6350">
              <a:solidFill>
                <a:schemeClr val="tx2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Rectangle 51"/>
            <p:cNvSpPr>
              <a:spLocks noChangeArrowheads="1"/>
            </p:cNvSpPr>
            <p:nvPr/>
          </p:nvSpPr>
          <p:spPr bwMode="auto">
            <a:xfrm>
              <a:off x="4015746" y="5033469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R/W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작업 완료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3" name="직선 화살표 연결선 5"/>
            <p:cNvCxnSpPr/>
            <p:nvPr/>
          </p:nvCxnSpPr>
          <p:spPr>
            <a:xfrm rot="5400000">
              <a:off x="3929344" y="4887797"/>
              <a:ext cx="291344" cy="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3489692" y="4745437"/>
              <a:ext cx="483072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이상발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생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4154809" y="4765647"/>
              <a:ext cx="72031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0" dirty="0" smtClean="0">
                  <a:latin typeface="맑은 고딕" pitchFamily="50" charset="-127"/>
                  <a:ea typeface="맑은 고딕" pitchFamily="50" charset="-127"/>
                </a:rPr>
                <a:t>R/W </a:t>
              </a:r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작업지시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3124595" y="3897588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Chip Blending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7" name="직선 화살표 연결선 5"/>
            <p:cNvCxnSpPr>
              <a:stCxn id="316" idx="2"/>
            </p:cNvCxnSpPr>
            <p:nvPr/>
          </p:nvCxnSpPr>
          <p:spPr>
            <a:xfrm rot="16200000" flipH="1">
              <a:off x="3711812" y="3938800"/>
              <a:ext cx="179185" cy="547218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0" name="직선 화살표 연결선 5"/>
          <p:cNvCxnSpPr>
            <a:stCxn id="146" idx="1"/>
          </p:cNvCxnSpPr>
          <p:nvPr/>
        </p:nvCxnSpPr>
        <p:spPr>
          <a:xfrm rot="10800000">
            <a:off x="670965" y="1262929"/>
            <a:ext cx="1065809" cy="1212527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51"/>
          <p:cNvSpPr>
            <a:spLocks noChangeArrowheads="1"/>
          </p:cNvSpPr>
          <p:nvPr/>
        </p:nvSpPr>
        <p:spPr bwMode="auto">
          <a:xfrm>
            <a:off x="461865" y="1092155"/>
            <a:ext cx="356937" cy="18052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소요량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70964" y="2522629"/>
            <a:ext cx="967179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포장재 소요량 전송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8608" y="2285350"/>
            <a:ext cx="27788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생산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계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획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9796" y="1072946"/>
            <a:ext cx="257049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ERP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5" name="직선 화살표 연결선 5"/>
          <p:cNvCxnSpPr/>
          <p:nvPr/>
        </p:nvCxnSpPr>
        <p:spPr>
          <a:xfrm rot="16200000" flipH="1">
            <a:off x="3079805" y="3289357"/>
            <a:ext cx="1583660" cy="1143898"/>
          </a:xfrm>
          <a:prstGeom prst="bentConnector3">
            <a:avLst>
              <a:gd name="adj1" fmla="val 100255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모서리가 둥근 직사각형 345"/>
          <p:cNvSpPr/>
          <p:nvPr/>
        </p:nvSpPr>
        <p:spPr>
          <a:xfrm>
            <a:off x="3376246" y="601133"/>
            <a:ext cx="2224826" cy="6129867"/>
          </a:xfrm>
          <a:prstGeom prst="round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ko-KR" altLang="en-US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79888" name="그룹 2679887"/>
          <p:cNvGrpSpPr/>
          <p:nvPr/>
        </p:nvGrpSpPr>
        <p:grpSpPr>
          <a:xfrm>
            <a:off x="3438630" y="5416768"/>
            <a:ext cx="2116108" cy="1108576"/>
            <a:chOff x="3020765" y="5416768"/>
            <a:chExt cx="2116108" cy="1108576"/>
          </a:xfrm>
        </p:grpSpPr>
        <p:sp>
          <p:nvSpPr>
            <p:cNvPr id="361" name="직사각형 360"/>
            <p:cNvSpPr>
              <a:spLocks noChangeArrowheads="1"/>
            </p:cNvSpPr>
            <p:nvPr/>
          </p:nvSpPr>
          <p:spPr bwMode="auto">
            <a:xfrm>
              <a:off x="3029391" y="5609184"/>
              <a:ext cx="2107482" cy="916160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020765" y="5416768"/>
              <a:ext cx="2116108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가공소재 공정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363" name="Rectangle 51"/>
            <p:cNvSpPr>
              <a:spLocks noChangeArrowheads="1"/>
            </p:cNvSpPr>
            <p:nvPr/>
          </p:nvSpPr>
          <p:spPr bwMode="auto">
            <a:xfrm>
              <a:off x="4014984" y="6237312"/>
              <a:ext cx="890386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가공 작업완료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4" name="Rectangle 51"/>
            <p:cNvSpPr>
              <a:spLocks noChangeArrowheads="1"/>
            </p:cNvSpPr>
            <p:nvPr/>
          </p:nvSpPr>
          <p:spPr bwMode="auto">
            <a:xfrm>
              <a:off x="4014983" y="5733255"/>
              <a:ext cx="930073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가공 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S/L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작업지시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5" name="직선 화살표 연결선 5"/>
            <p:cNvCxnSpPr/>
            <p:nvPr/>
          </p:nvCxnSpPr>
          <p:spPr>
            <a:xfrm rot="5400000">
              <a:off x="3954011" y="6103535"/>
              <a:ext cx="265957" cy="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ectangle 51"/>
            <p:cNvSpPr>
              <a:spLocks noChangeArrowheads="1"/>
            </p:cNvSpPr>
            <p:nvPr/>
          </p:nvSpPr>
          <p:spPr bwMode="auto">
            <a:xfrm>
              <a:off x="3136576" y="5733255"/>
              <a:ext cx="806400" cy="22522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코팅 작업지시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7" name="직선 화살표 연결선 5"/>
            <p:cNvCxnSpPr>
              <a:stCxn id="366" idx="2"/>
            </p:cNvCxnSpPr>
            <p:nvPr/>
          </p:nvCxnSpPr>
          <p:spPr>
            <a:xfrm rot="16200000" flipH="1">
              <a:off x="3723793" y="5774467"/>
              <a:ext cx="179185" cy="547218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Rectangle 51"/>
          <p:cNvSpPr>
            <a:spLocks noChangeArrowheads="1"/>
          </p:cNvSpPr>
          <p:nvPr/>
        </p:nvSpPr>
        <p:spPr bwMode="auto">
          <a:xfrm>
            <a:off x="6499458" y="1556792"/>
            <a:ext cx="807494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특별 시험의뢰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1" name="Rectangle 51"/>
          <p:cNvSpPr>
            <a:spLocks noChangeArrowheads="1"/>
          </p:cNvSpPr>
          <p:nvPr/>
        </p:nvSpPr>
        <p:spPr bwMode="auto">
          <a:xfrm>
            <a:off x="6498714" y="1844824"/>
            <a:ext cx="807494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일괄시험접수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2" name="Rectangle 51"/>
          <p:cNvSpPr>
            <a:spLocks noChangeArrowheads="1"/>
          </p:cNvSpPr>
          <p:nvPr/>
        </p:nvSpPr>
        <p:spPr bwMode="auto">
          <a:xfrm>
            <a:off x="7645344" y="1314448"/>
            <a:ext cx="807494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 시험 의뢰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4" name="직선 화살표 연결선 5"/>
          <p:cNvCxnSpPr>
            <a:stCxn id="128" idx="3"/>
            <a:endCxn id="372" idx="1"/>
          </p:cNvCxnSpPr>
          <p:nvPr/>
        </p:nvCxnSpPr>
        <p:spPr>
          <a:xfrm>
            <a:off x="7306208" y="1177761"/>
            <a:ext cx="339136" cy="221855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5"/>
          <p:cNvCxnSpPr>
            <a:stCxn id="369" idx="3"/>
            <a:endCxn id="372" idx="1"/>
          </p:cNvCxnSpPr>
          <p:nvPr/>
        </p:nvCxnSpPr>
        <p:spPr>
          <a:xfrm flipV="1">
            <a:off x="7306952" y="1399616"/>
            <a:ext cx="338392" cy="242344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51"/>
          <p:cNvSpPr>
            <a:spLocks noChangeArrowheads="1"/>
          </p:cNvSpPr>
          <p:nvPr/>
        </p:nvSpPr>
        <p:spPr bwMode="auto">
          <a:xfrm>
            <a:off x="7745902" y="1844824"/>
            <a:ext cx="706936" cy="16272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시험결과입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79911" name="직선 화살표 연결선 2679910"/>
          <p:cNvCxnSpPr>
            <a:stCxn id="371" idx="3"/>
            <a:endCxn id="376" idx="1"/>
          </p:cNvCxnSpPr>
          <p:nvPr/>
        </p:nvCxnSpPr>
        <p:spPr bwMode="auto">
          <a:xfrm flipV="1">
            <a:off x="7306208" y="1926188"/>
            <a:ext cx="439694" cy="380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/>
          <p:cNvCxnSpPr>
            <a:stCxn id="372" idx="2"/>
          </p:cNvCxnSpPr>
          <p:nvPr/>
        </p:nvCxnSpPr>
        <p:spPr bwMode="auto">
          <a:xfrm>
            <a:off x="8049091" y="1484784"/>
            <a:ext cx="6396" cy="344773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모서리가 둥근 직사각형 384"/>
          <p:cNvSpPr/>
          <p:nvPr/>
        </p:nvSpPr>
        <p:spPr>
          <a:xfrm>
            <a:off x="6370015" y="923914"/>
            <a:ext cx="2166002" cy="115888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6" name="직사각형 385"/>
          <p:cNvSpPr>
            <a:spLocks noChangeArrowheads="1"/>
          </p:cNvSpPr>
          <p:nvPr/>
        </p:nvSpPr>
        <p:spPr bwMode="auto">
          <a:xfrm>
            <a:off x="6373378" y="2277752"/>
            <a:ext cx="2180022" cy="677116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5939460" y="2358478"/>
            <a:ext cx="277888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고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5848306" y="971046"/>
            <a:ext cx="48307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자동시험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" name="Rectangle 51"/>
          <p:cNvSpPr>
            <a:spLocks noChangeArrowheads="1"/>
          </p:cNvSpPr>
          <p:nvPr/>
        </p:nvSpPr>
        <p:spPr bwMode="auto">
          <a:xfrm>
            <a:off x="6477244" y="2616310"/>
            <a:ext cx="706936" cy="16272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6386133" y="3489257"/>
            <a:ext cx="2171109" cy="273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latin typeface="맑은 고딕" pitchFamily="50" charset="-127"/>
              </a:rPr>
              <a:t>ERP I/F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412" name="직사각형 411"/>
          <p:cNvSpPr>
            <a:spLocks noChangeArrowheads="1"/>
          </p:cNvSpPr>
          <p:nvPr/>
        </p:nvSpPr>
        <p:spPr bwMode="auto">
          <a:xfrm>
            <a:off x="6386137" y="3490137"/>
            <a:ext cx="2180022" cy="788772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3" name="Rectangle 51"/>
          <p:cNvSpPr>
            <a:spLocks noChangeArrowheads="1"/>
          </p:cNvSpPr>
          <p:nvPr/>
        </p:nvSpPr>
        <p:spPr bwMode="auto">
          <a:xfrm>
            <a:off x="6465298" y="3963087"/>
            <a:ext cx="1326151" cy="15171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 및 소진 보고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79964" name="직선 연결선 2679963"/>
          <p:cNvCxnSpPr/>
          <p:nvPr/>
        </p:nvCxnSpPr>
        <p:spPr bwMode="auto">
          <a:xfrm>
            <a:off x="5839924" y="1798498"/>
            <a:ext cx="0" cy="4551428"/>
          </a:xfrm>
          <a:prstGeom prst="line">
            <a:avLst/>
          </a:prstGeom>
          <a:ln w="6350">
            <a:solidFill>
              <a:schemeClr val="tx2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967" name="직선 화살표 연결선 2679966"/>
          <p:cNvCxnSpPr>
            <a:endCxn id="413" idx="1"/>
          </p:cNvCxnSpPr>
          <p:nvPr/>
        </p:nvCxnSpPr>
        <p:spPr bwMode="auto">
          <a:xfrm>
            <a:off x="5844540" y="4030980"/>
            <a:ext cx="62484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455"/>
          <p:cNvCxnSpPr/>
          <p:nvPr/>
        </p:nvCxnSpPr>
        <p:spPr bwMode="auto">
          <a:xfrm>
            <a:off x="5326624" y="6352599"/>
            <a:ext cx="521682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화살표 연결선 457"/>
          <p:cNvCxnSpPr/>
          <p:nvPr/>
        </p:nvCxnSpPr>
        <p:spPr bwMode="auto">
          <a:xfrm>
            <a:off x="5251992" y="5146083"/>
            <a:ext cx="596314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화살표 연결선 459"/>
          <p:cNvCxnSpPr/>
          <p:nvPr/>
        </p:nvCxnSpPr>
        <p:spPr bwMode="auto">
          <a:xfrm>
            <a:off x="5323235" y="4598342"/>
            <a:ext cx="525071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화살표 연결선 461"/>
          <p:cNvCxnSpPr/>
          <p:nvPr/>
        </p:nvCxnSpPr>
        <p:spPr bwMode="auto">
          <a:xfrm>
            <a:off x="5182023" y="3095818"/>
            <a:ext cx="666283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화살표 연결선 463"/>
          <p:cNvCxnSpPr/>
          <p:nvPr/>
        </p:nvCxnSpPr>
        <p:spPr bwMode="auto">
          <a:xfrm>
            <a:off x="5182023" y="2478824"/>
            <a:ext cx="666283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화살표 연결선 464"/>
          <p:cNvCxnSpPr/>
          <p:nvPr/>
        </p:nvCxnSpPr>
        <p:spPr bwMode="auto">
          <a:xfrm>
            <a:off x="5839924" y="2718443"/>
            <a:ext cx="62484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/>
          <p:cNvSpPr txBox="1"/>
          <p:nvPr/>
        </p:nvSpPr>
        <p:spPr>
          <a:xfrm>
            <a:off x="5918062" y="3744984"/>
            <a:ext cx="425364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ERP I/F</a:t>
            </a:r>
            <a:endParaRPr lang="ko-KR" altLang="en-US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48544" y="4701905"/>
            <a:ext cx="1114426" cy="1607415"/>
            <a:chOff x="8089652" y="1818100"/>
            <a:chExt cx="1114426" cy="1607415"/>
          </a:xfrm>
        </p:grpSpPr>
        <p:sp>
          <p:nvSpPr>
            <p:cNvPr id="98" name="직사각형 97"/>
            <p:cNvSpPr>
              <a:spLocks noChangeArrowheads="1"/>
            </p:cNvSpPr>
            <p:nvPr/>
          </p:nvSpPr>
          <p:spPr bwMode="auto">
            <a:xfrm>
              <a:off x="8089652" y="1818100"/>
              <a:ext cx="1114426" cy="160741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ERP(MM</a:t>
              </a:r>
              <a:r>
                <a:rPr kumimoji="0" lang="en-US" altLang="ko-KR" sz="105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8167043" y="2529581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포장재 소요량</a:t>
              </a:r>
              <a:endPara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8167043" y="2060848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입고</a:t>
              </a: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kumimoji="0" lang="ko-KR" altLang="en-US" sz="9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재입고</a:t>
              </a:r>
              <a:endPara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Rectangle 51"/>
            <p:cNvSpPr>
              <a:spLocks noChangeArrowheads="1"/>
            </p:cNvSpPr>
            <p:nvPr/>
          </p:nvSpPr>
          <p:spPr bwMode="auto">
            <a:xfrm>
              <a:off x="8176568" y="2977256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출하정지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4" name="직사각형 133"/>
          <p:cNvSpPr>
            <a:spLocks noChangeArrowheads="1"/>
          </p:cNvSpPr>
          <p:nvPr/>
        </p:nvSpPr>
        <p:spPr bwMode="auto">
          <a:xfrm>
            <a:off x="7905328" y="1163585"/>
            <a:ext cx="1094763" cy="5145735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ERP(PP)</a:t>
            </a:r>
            <a:endParaRPr kumimoji="0"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Rectangle 51"/>
          <p:cNvSpPr>
            <a:spLocks noChangeArrowheads="1"/>
          </p:cNvSpPr>
          <p:nvPr/>
        </p:nvSpPr>
        <p:spPr bwMode="auto">
          <a:xfrm>
            <a:off x="7977336" y="2383246"/>
            <a:ext cx="959641" cy="32567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원부자재 폐기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51"/>
          <p:cNvSpPr>
            <a:spLocks noChangeArrowheads="1"/>
          </p:cNvSpPr>
          <p:nvPr/>
        </p:nvSpPr>
        <p:spPr bwMode="auto">
          <a:xfrm>
            <a:off x="7977336" y="1519150"/>
            <a:ext cx="959641" cy="32567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 정보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7977336" y="2950520"/>
            <a:ext cx="959641" cy="32567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Chip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생산량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51"/>
          <p:cNvSpPr>
            <a:spLocks noChangeArrowheads="1"/>
          </p:cNvSpPr>
          <p:nvPr/>
        </p:nvSpPr>
        <p:spPr bwMode="auto">
          <a:xfrm>
            <a:off x="7977336" y="3687303"/>
            <a:ext cx="959641" cy="29487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촉매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조액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7977336" y="4393290"/>
            <a:ext cx="959641" cy="29487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Doff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생산실적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Rectangle 51"/>
          <p:cNvSpPr>
            <a:spLocks noChangeArrowheads="1"/>
          </p:cNvSpPr>
          <p:nvPr/>
        </p:nvSpPr>
        <p:spPr bwMode="auto">
          <a:xfrm>
            <a:off x="7977336" y="5099277"/>
            <a:ext cx="959641" cy="29487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Roll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생산실적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Rectangle 51"/>
          <p:cNvSpPr>
            <a:spLocks noChangeArrowheads="1"/>
          </p:cNvSpPr>
          <p:nvPr/>
        </p:nvSpPr>
        <p:spPr bwMode="auto">
          <a:xfrm>
            <a:off x="7977336" y="5805264"/>
            <a:ext cx="959641" cy="29487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원부자재 사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용량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3" name="그룹 272"/>
          <p:cNvGrpSpPr/>
          <p:nvPr/>
        </p:nvGrpSpPr>
        <p:grpSpPr>
          <a:xfrm>
            <a:off x="848544" y="1163584"/>
            <a:ext cx="1094763" cy="2271039"/>
            <a:chOff x="488504" y="1077386"/>
            <a:chExt cx="1094763" cy="2271039"/>
          </a:xfrm>
        </p:grpSpPr>
        <p:sp>
          <p:nvSpPr>
            <p:cNvPr id="127" name="직사각형 126"/>
            <p:cNvSpPr>
              <a:spLocks noChangeArrowheads="1"/>
            </p:cNvSpPr>
            <p:nvPr/>
          </p:nvSpPr>
          <p:spPr bwMode="auto">
            <a:xfrm>
              <a:off x="488504" y="1077386"/>
              <a:ext cx="1094763" cy="22710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ERP(PP)</a:t>
              </a:r>
              <a:endParaRPr kumimoji="0" lang="ko-KR" altLang="en-US" sz="10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546233" y="2398998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생산 필요량</a:t>
              </a:r>
              <a:endPara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Rectangle 51"/>
            <p:cNvSpPr>
              <a:spLocks noChangeArrowheads="1"/>
            </p:cNvSpPr>
            <p:nvPr/>
          </p:nvSpPr>
          <p:spPr bwMode="auto">
            <a:xfrm>
              <a:off x="546233" y="1475460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기준 정보</a:t>
              </a:r>
              <a:endPara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Rectangle 51"/>
            <p:cNvSpPr>
              <a:spLocks noChangeArrowheads="1"/>
            </p:cNvSpPr>
            <p:nvPr/>
          </p:nvSpPr>
          <p:spPr bwMode="auto">
            <a:xfrm>
              <a:off x="546233" y="2860766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임가공</a:t>
              </a:r>
              <a:r>
                <a:rPr kumimoji="0" lang="en-US" altLang="ko-KR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원단 투입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Rectangle 51"/>
            <p:cNvSpPr>
              <a:spLocks noChangeArrowheads="1"/>
            </p:cNvSpPr>
            <p:nvPr/>
          </p:nvSpPr>
          <p:spPr bwMode="auto">
            <a:xfrm>
              <a:off x="546233" y="1937229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자재 정보</a:t>
              </a:r>
              <a:endPara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694558" y="1163584"/>
            <a:ext cx="2482578" cy="5145736"/>
            <a:chOff x="3694558" y="1163584"/>
            <a:chExt cx="2482578" cy="5145736"/>
          </a:xfrm>
        </p:grpSpPr>
        <p:grpSp>
          <p:nvGrpSpPr>
            <p:cNvPr id="272" name="그룹 271"/>
            <p:cNvGrpSpPr/>
            <p:nvPr/>
          </p:nvGrpSpPr>
          <p:grpSpPr>
            <a:xfrm>
              <a:off x="3694558" y="2256138"/>
              <a:ext cx="2482578" cy="4053182"/>
              <a:chOff x="3728864" y="2267821"/>
              <a:chExt cx="2482578" cy="405318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968550" y="2267821"/>
                <a:ext cx="2003206" cy="2322358"/>
                <a:chOff x="3971925" y="1214351"/>
                <a:chExt cx="2003206" cy="2322358"/>
              </a:xfrm>
            </p:grpSpPr>
            <p:sp>
              <p:nvSpPr>
                <p:cNvPr id="284" name="직사각형 283"/>
                <p:cNvSpPr>
                  <a:spLocks noChangeArrowheads="1"/>
                </p:cNvSpPr>
                <p:nvPr/>
              </p:nvSpPr>
              <p:spPr bwMode="auto">
                <a:xfrm>
                  <a:off x="3971925" y="1214351"/>
                  <a:ext cx="2003206" cy="2322358"/>
                </a:xfrm>
                <a:prstGeom prst="rect">
                  <a:avLst/>
                </a:prstGeom>
                <a:solidFill>
                  <a:srgbClr val="CCCCFF">
                    <a:alpha val="76077"/>
                  </a:srgbClr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rIns="1800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800" ker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5" name="직사각형 284"/>
                <p:cNvSpPr/>
                <p:nvPr/>
              </p:nvSpPr>
              <p:spPr bwMode="auto">
                <a:xfrm>
                  <a:off x="4044885" y="1315601"/>
                  <a:ext cx="1825142" cy="2097378"/>
                </a:xfrm>
                <a:prstGeom prst="rect">
                  <a:avLst/>
                </a:prstGeom>
                <a:solidFill>
                  <a:srgbClr val="FFFFFF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B2B2B2"/>
                  </a:outerShdw>
                </a:effectLst>
              </p:spPr>
              <p:txBody>
                <a:bodyPr lIns="18000" tIns="72000" rIns="18000" anchor="t" anchorCtr="0"/>
                <a:lstStyle/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1" lang="en-US" altLang="ko-KR" sz="1300" b="1" kern="0" dirty="0" err="1" smtClean="0">
                      <a:latin typeface="맑은 고딕" pitchFamily="50" charset="-127"/>
                      <a:ea typeface="맑은 고딕" pitchFamily="50" charset="-127"/>
                    </a:rPr>
                    <a:t>SkyPRO</a:t>
                  </a:r>
                  <a:r>
                    <a:rPr kumimoji="1" lang="en-US" altLang="ko-KR" sz="1300" b="1" kern="0" dirty="0" smtClean="0">
                      <a:latin typeface="맑은 고딕" pitchFamily="50" charset="-127"/>
                      <a:ea typeface="맑은 고딕" pitchFamily="50" charset="-127"/>
                    </a:rPr>
                    <a:t>/ </a:t>
                  </a:r>
                  <a:r>
                    <a:rPr kumimoji="1" lang="ko-KR" altLang="en-US" sz="1300" b="1" kern="0" dirty="0" smtClean="0">
                      <a:latin typeface="맑은 고딕" pitchFamily="50" charset="-127"/>
                      <a:ea typeface="맑은 고딕" pitchFamily="50" charset="-127"/>
                    </a:rPr>
                    <a:t>출하</a:t>
                  </a:r>
                  <a:endParaRPr kumimoji="1" lang="en-US" altLang="ko-KR" sz="1300" b="1" kern="0" dirty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1" lang="ko-KR" altLang="en-US" sz="1300" b="1" kern="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6" name="Rectangle 51"/>
                <p:cNvSpPr>
                  <a:spLocks noChangeArrowheads="1"/>
                </p:cNvSpPr>
                <p:nvPr/>
              </p:nvSpPr>
              <p:spPr bwMode="auto">
                <a:xfrm>
                  <a:off x="4351116" y="2111778"/>
                  <a:ext cx="1188000" cy="306196"/>
                </a:xfrm>
                <a:prstGeom prst="rect">
                  <a:avLst/>
                </a:prstGeom>
                <a:solidFill>
                  <a:srgbClr val="FFFFFF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8000" tIns="72000" rIns="1800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1050" kern="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생산 실행</a:t>
                  </a:r>
                  <a:endParaRPr kumimoji="0" lang="ko-KR" altLang="en-US" sz="105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7" name="Rectangle 51"/>
                <p:cNvSpPr>
                  <a:spLocks noChangeArrowheads="1"/>
                </p:cNvSpPr>
                <p:nvPr/>
              </p:nvSpPr>
              <p:spPr bwMode="auto">
                <a:xfrm>
                  <a:off x="4351116" y="2552079"/>
                  <a:ext cx="1188000" cy="306196"/>
                </a:xfrm>
                <a:prstGeom prst="rect">
                  <a:avLst/>
                </a:prstGeom>
                <a:solidFill>
                  <a:srgbClr val="FFFFFF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8000" tIns="72000" rIns="1800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1050" kern="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품질 관리</a:t>
                  </a:r>
                  <a:endParaRPr kumimoji="0" lang="ko-KR" altLang="en-US" sz="105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8" name="Rectangle 51"/>
                <p:cNvSpPr>
                  <a:spLocks noChangeArrowheads="1"/>
                </p:cNvSpPr>
                <p:nvPr/>
              </p:nvSpPr>
              <p:spPr bwMode="auto">
                <a:xfrm>
                  <a:off x="4351116" y="2992380"/>
                  <a:ext cx="1188000" cy="306196"/>
                </a:xfrm>
                <a:prstGeom prst="rect">
                  <a:avLst/>
                </a:prstGeom>
                <a:solidFill>
                  <a:srgbClr val="FFFFFF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8000" tIns="72000" rIns="1800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1050" kern="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저장 출하</a:t>
                  </a:r>
                  <a:endParaRPr kumimoji="0" lang="ko-KR" altLang="en-US" sz="105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9" name="Rectangle 51"/>
                <p:cNvSpPr>
                  <a:spLocks noChangeArrowheads="1"/>
                </p:cNvSpPr>
                <p:nvPr/>
              </p:nvSpPr>
              <p:spPr bwMode="auto">
                <a:xfrm>
                  <a:off x="4351116" y="1671477"/>
                  <a:ext cx="1188000" cy="306196"/>
                </a:xfrm>
                <a:prstGeom prst="rect">
                  <a:avLst/>
                </a:prstGeom>
                <a:solidFill>
                  <a:srgbClr val="FFFFFF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8000" tIns="72000" rIns="1800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1050" kern="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생산 계획</a:t>
                  </a:r>
                  <a:endParaRPr kumimoji="0" lang="ko-KR" altLang="en-US" sz="105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2" name="그룹 1"/>
              <p:cNvGrpSpPr/>
              <p:nvPr/>
            </p:nvGrpSpPr>
            <p:grpSpPr>
              <a:xfrm>
                <a:off x="3728864" y="5552550"/>
                <a:ext cx="1114426" cy="768453"/>
                <a:chOff x="437692" y="3884683"/>
                <a:chExt cx="1114426" cy="768453"/>
              </a:xfrm>
            </p:grpSpPr>
            <p:sp>
              <p:nvSpPr>
                <p:cNvPr id="281" name="직사각형 280"/>
                <p:cNvSpPr>
                  <a:spLocks noChangeArrowheads="1"/>
                </p:cNvSpPr>
                <p:nvPr/>
              </p:nvSpPr>
              <p:spPr bwMode="auto">
                <a:xfrm>
                  <a:off x="437692" y="3884683"/>
                  <a:ext cx="1114426" cy="76845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rIns="18000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1050" b="1" kern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SkyJUMP</a:t>
                  </a:r>
                  <a:endParaRPr kumimoji="0" lang="ko-KR" altLang="en-US" sz="105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5" name="Rectangle 51"/>
                <p:cNvSpPr>
                  <a:spLocks noChangeArrowheads="1"/>
                </p:cNvSpPr>
                <p:nvPr/>
              </p:nvSpPr>
              <p:spPr bwMode="auto">
                <a:xfrm>
                  <a:off x="515084" y="4237471"/>
                  <a:ext cx="959641" cy="335687"/>
                </a:xfrm>
                <a:prstGeom prst="rect">
                  <a:avLst/>
                </a:prstGeom>
                <a:solidFill>
                  <a:srgbClr val="FFFFFF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8000" tIns="72000" rIns="1800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900" kern="0" dirty="0" err="1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일일경영현황</a:t>
                  </a:r>
                  <a:r>
                    <a:rPr kumimoji="0" lang="ko-KR" altLang="en-US" sz="900" kern="0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endParaRPr kumimoji="0" lang="en-US" altLang="ko-KR" sz="9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4" name="직사각형 353"/>
              <p:cNvSpPr/>
              <p:nvPr/>
            </p:nvSpPr>
            <p:spPr>
              <a:xfrm>
                <a:off x="4119693" y="4869160"/>
                <a:ext cx="689291" cy="115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lnSpc>
                    <a:spcPts val="900"/>
                  </a:lnSpc>
                  <a:spcBef>
                    <a:spcPct val="35000"/>
                  </a:spcBef>
                  <a:buClr>
                    <a:srgbClr val="008400"/>
                  </a:buClr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일일 경영 현황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5097016" y="5552550"/>
                <a:ext cx="1114426" cy="768453"/>
                <a:chOff x="437692" y="3884683"/>
                <a:chExt cx="1114426" cy="768453"/>
              </a:xfrm>
            </p:grpSpPr>
            <p:sp>
              <p:nvSpPr>
                <p:cNvPr id="119" name="직사각형 118"/>
                <p:cNvSpPr>
                  <a:spLocks noChangeArrowheads="1"/>
                </p:cNvSpPr>
                <p:nvPr/>
              </p:nvSpPr>
              <p:spPr bwMode="auto">
                <a:xfrm>
                  <a:off x="437692" y="3884683"/>
                  <a:ext cx="1114426" cy="76845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rIns="18000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105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HR mate</a:t>
                  </a:r>
                  <a:endParaRPr kumimoji="0" lang="ko-KR" altLang="en-US" sz="105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0" name="Rectangle 51"/>
                <p:cNvSpPr>
                  <a:spLocks noChangeArrowheads="1"/>
                </p:cNvSpPr>
                <p:nvPr/>
              </p:nvSpPr>
              <p:spPr bwMode="auto">
                <a:xfrm>
                  <a:off x="515084" y="4209405"/>
                  <a:ext cx="959641" cy="335687"/>
                </a:xfrm>
                <a:prstGeom prst="rect">
                  <a:avLst/>
                </a:prstGeom>
                <a:solidFill>
                  <a:srgbClr val="FFFFFF"/>
                </a:solidFill>
                <a:ln w="63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8000" tIns="72000" rIns="1800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100" kern="120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  <a:cs typeface="+mn-cs"/>
                    </a:defRPr>
                  </a:lvl9pPr>
                </a:lstStyle>
                <a:p>
                  <a:pPr algn="ctr" fontAlgn="auto" latinLnBrk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900" kern="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사용자 정보</a:t>
                  </a:r>
                  <a:endParaRPr kumimoji="0" lang="en-US" altLang="ko-KR" sz="9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142" name="Shape 186"/>
              <p:cNvCxnSpPr>
                <a:cxnSpLocks noChangeShapeType="1"/>
                <a:endCxn id="281" idx="0"/>
              </p:cNvCxnSpPr>
              <p:nvPr/>
            </p:nvCxnSpPr>
            <p:spPr bwMode="auto">
              <a:xfrm rot="5400000">
                <a:off x="4083500" y="4792758"/>
                <a:ext cx="962369" cy="557214"/>
              </a:xfrm>
              <a:prstGeom prst="bentConnector3">
                <a:avLst>
                  <a:gd name="adj1" fmla="val 50000"/>
                </a:avLst>
              </a:prstGeom>
              <a:noFill/>
              <a:ln w="6350" cap="rnd">
                <a:solidFill>
                  <a:schemeClr val="tx1"/>
                </a:solidFill>
                <a:prstDash val="dash"/>
                <a:miter lim="800000"/>
                <a:headEnd/>
                <a:tailEnd type="triangle" w="sm" len="med"/>
              </a:ln>
            </p:spPr>
          </p:cxnSp>
          <p:cxnSp>
            <p:nvCxnSpPr>
              <p:cNvPr id="147" name="Shape 186"/>
              <p:cNvCxnSpPr>
                <a:cxnSpLocks noChangeShapeType="1"/>
                <a:stCxn id="119" idx="0"/>
              </p:cNvCxnSpPr>
              <p:nvPr/>
            </p:nvCxnSpPr>
            <p:spPr bwMode="auto">
              <a:xfrm rot="16200000" flipV="1">
                <a:off x="4894438" y="4792758"/>
                <a:ext cx="962371" cy="557213"/>
              </a:xfrm>
              <a:prstGeom prst="bentConnector3">
                <a:avLst>
                  <a:gd name="adj1" fmla="val 50000"/>
                </a:avLst>
              </a:prstGeom>
              <a:noFill/>
              <a:ln w="6350" cap="rnd">
                <a:solidFill>
                  <a:schemeClr val="tx1"/>
                </a:solidFill>
                <a:prstDash val="dash"/>
                <a:miter lim="800000"/>
                <a:headEnd/>
                <a:tailEnd type="triangle" w="sm" len="med"/>
              </a:ln>
            </p:spPr>
          </p:cxnSp>
          <p:sp>
            <p:nvSpPr>
              <p:cNvPr id="159" name="직사각형 158"/>
              <p:cNvSpPr/>
              <p:nvPr/>
            </p:nvSpPr>
            <p:spPr>
              <a:xfrm>
                <a:off x="5224951" y="4869160"/>
                <a:ext cx="952185" cy="115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lnSpc>
                    <a:spcPts val="900"/>
                  </a:lnSpc>
                  <a:spcBef>
                    <a:spcPct val="35000"/>
                  </a:spcBef>
                  <a:buClr>
                    <a:srgbClr val="008400"/>
                  </a:buClr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ID, 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조근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4378634" y="1163584"/>
              <a:ext cx="1114426" cy="768453"/>
              <a:chOff x="4459017" y="1017063"/>
              <a:chExt cx="1114426" cy="768453"/>
            </a:xfrm>
          </p:grpSpPr>
          <p:sp>
            <p:nvSpPr>
              <p:cNvPr id="163" name="직사각형 162"/>
              <p:cNvSpPr>
                <a:spLocks noChangeArrowheads="1"/>
              </p:cNvSpPr>
              <p:nvPr/>
            </p:nvSpPr>
            <p:spPr bwMode="auto">
              <a:xfrm>
                <a:off x="4459017" y="1017063"/>
                <a:ext cx="1114426" cy="76845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b="1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이물</a:t>
                </a:r>
                <a:r>
                  <a:rPr kumimoji="0" lang="en-US" altLang="ko-KR" sz="1050" b="1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1050" b="1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두께 측정기</a:t>
                </a:r>
                <a:endParaRPr kumimoji="0" lang="ko-KR" altLang="en-US" sz="10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4536409" y="1365121"/>
                <a:ext cx="959641" cy="335687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9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이물</a:t>
                </a:r>
                <a:r>
                  <a:rPr kumimoji="0" lang="en-US" altLang="ko-KR" sz="9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kumimoji="0" lang="ko-KR" altLang="en-US" sz="9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두께 측정</a:t>
                </a:r>
                <a:endPara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66" name="Shape 186"/>
            <p:cNvCxnSpPr>
              <a:cxnSpLocks noChangeShapeType="1"/>
              <a:stCxn id="163" idx="2"/>
            </p:cNvCxnSpPr>
            <p:nvPr/>
          </p:nvCxnSpPr>
          <p:spPr bwMode="auto">
            <a:xfrm rot="16200000" flipH="1">
              <a:off x="4901196" y="1966688"/>
              <a:ext cx="324103" cy="25480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</p:grpSp>
      <p:cxnSp>
        <p:nvCxnSpPr>
          <p:cNvPr id="182" name="꺾인 연결선 126"/>
          <p:cNvCxnSpPr>
            <a:cxnSpLocks noChangeShapeType="1"/>
            <a:stCxn id="284" idx="1"/>
            <a:endCxn id="130" idx="3"/>
          </p:cNvCxnSpPr>
          <p:nvPr/>
        </p:nvCxnSpPr>
        <p:spPr bwMode="auto">
          <a:xfrm rot="10800000">
            <a:off x="1865914" y="3114809"/>
            <a:ext cx="2068330" cy="302509"/>
          </a:xfrm>
          <a:prstGeom prst="bentConnector3">
            <a:avLst>
              <a:gd name="adj1" fmla="val 25132"/>
            </a:avLst>
          </a:prstGeom>
          <a:noFill/>
          <a:ln w="6350" cap="rnd">
            <a:solidFill>
              <a:schemeClr val="tx1"/>
            </a:solidFill>
            <a:miter lim="800000"/>
            <a:headEnd type="triangle" w="sm" len="med"/>
            <a:tailEnd w="sm" len="med"/>
          </a:ln>
        </p:spPr>
      </p:cxnSp>
      <p:sp>
        <p:nvSpPr>
          <p:cNvPr id="187" name="직사각형 186"/>
          <p:cNvSpPr/>
          <p:nvPr/>
        </p:nvSpPr>
        <p:spPr>
          <a:xfrm>
            <a:off x="4185734" y="2049391"/>
            <a:ext cx="68929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이물 두께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8" name="꺾인 연결선 126"/>
          <p:cNvCxnSpPr>
            <a:cxnSpLocks noChangeShapeType="1"/>
            <a:stCxn id="284" idx="1"/>
            <a:endCxn id="128" idx="3"/>
          </p:cNvCxnSpPr>
          <p:nvPr/>
        </p:nvCxnSpPr>
        <p:spPr bwMode="auto">
          <a:xfrm rot="10800000">
            <a:off x="1865914" y="2653041"/>
            <a:ext cx="2068330" cy="764277"/>
          </a:xfrm>
          <a:prstGeom prst="bentConnector3">
            <a:avLst>
              <a:gd name="adj1" fmla="val 25030"/>
            </a:avLst>
          </a:prstGeom>
          <a:noFill/>
          <a:ln w="6350" cap="rnd">
            <a:solidFill>
              <a:schemeClr val="tx1"/>
            </a:solidFill>
            <a:miter lim="800000"/>
            <a:headEnd type="triangle" w="sm" len="med"/>
            <a:tailEnd w="sm" len="med"/>
          </a:ln>
        </p:spPr>
      </p:cxnSp>
      <p:sp>
        <p:nvSpPr>
          <p:cNvPr id="193" name="직사각형 192"/>
          <p:cNvSpPr/>
          <p:nvPr/>
        </p:nvSpPr>
        <p:spPr>
          <a:xfrm>
            <a:off x="2019096" y="2492896"/>
            <a:ext cx="125515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임가공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4" name="꺾인 연결선 126"/>
          <p:cNvCxnSpPr>
            <a:cxnSpLocks noChangeShapeType="1"/>
            <a:stCxn id="284" idx="1"/>
            <a:endCxn id="161" idx="3"/>
          </p:cNvCxnSpPr>
          <p:nvPr/>
        </p:nvCxnSpPr>
        <p:spPr bwMode="auto">
          <a:xfrm rot="10800000">
            <a:off x="1865914" y="2191271"/>
            <a:ext cx="2068330" cy="1226046"/>
          </a:xfrm>
          <a:prstGeom prst="bentConnector3">
            <a:avLst>
              <a:gd name="adj1" fmla="val 24978"/>
            </a:avLst>
          </a:prstGeom>
          <a:noFill/>
          <a:ln w="6350" cap="rnd">
            <a:solidFill>
              <a:schemeClr val="tx1"/>
            </a:solidFill>
            <a:miter lim="800000"/>
            <a:headEnd type="triangle" w="sm" len="med"/>
            <a:tailEnd w="sm" len="med"/>
          </a:ln>
        </p:spPr>
      </p:cxnSp>
      <p:sp>
        <p:nvSpPr>
          <p:cNvPr id="203" name="직사각형 202"/>
          <p:cNvSpPr/>
          <p:nvPr/>
        </p:nvSpPr>
        <p:spPr>
          <a:xfrm>
            <a:off x="2019096" y="2036835"/>
            <a:ext cx="134972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위치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BOM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4" name="꺾인 연결선 126"/>
          <p:cNvCxnSpPr>
            <a:cxnSpLocks noChangeShapeType="1"/>
            <a:stCxn id="284" idx="1"/>
            <a:endCxn id="129" idx="3"/>
          </p:cNvCxnSpPr>
          <p:nvPr/>
        </p:nvCxnSpPr>
        <p:spPr bwMode="auto">
          <a:xfrm rot="10800000">
            <a:off x="1865914" y="1729503"/>
            <a:ext cx="2068330" cy="1687815"/>
          </a:xfrm>
          <a:prstGeom prst="bentConnector3">
            <a:avLst>
              <a:gd name="adj1" fmla="val 25132"/>
            </a:avLst>
          </a:prstGeom>
          <a:noFill/>
          <a:ln w="6350" cap="rnd">
            <a:solidFill>
              <a:schemeClr val="tx1"/>
            </a:solidFill>
            <a:miter lim="800000"/>
            <a:headEnd type="triangle" w="sm" len="med"/>
            <a:tailEnd w="sm" len="med"/>
          </a:ln>
        </p:spPr>
      </p:cxnSp>
      <p:sp>
        <p:nvSpPr>
          <p:cNvPr id="209" name="직사각형 208"/>
          <p:cNvSpPr/>
          <p:nvPr/>
        </p:nvSpPr>
        <p:spPr>
          <a:xfrm>
            <a:off x="2019096" y="1582083"/>
            <a:ext cx="126797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Batch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0" name="꺾인 연결선 126"/>
          <p:cNvCxnSpPr>
            <a:cxnSpLocks noChangeShapeType="1"/>
            <a:endCxn id="100" idx="3"/>
          </p:cNvCxnSpPr>
          <p:nvPr/>
        </p:nvCxnSpPr>
        <p:spPr bwMode="auto">
          <a:xfrm rot="10800000" flipV="1">
            <a:off x="1885576" y="3746963"/>
            <a:ext cx="2048668" cy="1365533"/>
          </a:xfrm>
          <a:prstGeom prst="bentConnector3">
            <a:avLst>
              <a:gd name="adj1" fmla="val 29791"/>
            </a:avLst>
          </a:prstGeom>
          <a:noFill/>
          <a:ln w="6350" cap="rnd">
            <a:solidFill>
              <a:schemeClr val="tx1"/>
            </a:solidFill>
            <a:miter lim="800000"/>
            <a:headEnd type="none" w="sm" len="med"/>
            <a:tailEnd type="triangle" w="sm" len="med"/>
          </a:ln>
        </p:spPr>
      </p:cxnSp>
      <p:cxnSp>
        <p:nvCxnSpPr>
          <p:cNvPr id="214" name="꺾인 연결선 126"/>
          <p:cNvCxnSpPr>
            <a:cxnSpLocks noChangeShapeType="1"/>
            <a:endCxn id="99" idx="3"/>
          </p:cNvCxnSpPr>
          <p:nvPr/>
        </p:nvCxnSpPr>
        <p:spPr bwMode="auto">
          <a:xfrm rot="10800000" flipV="1">
            <a:off x="1885576" y="3746964"/>
            <a:ext cx="2048668" cy="1834266"/>
          </a:xfrm>
          <a:prstGeom prst="bentConnector3">
            <a:avLst>
              <a:gd name="adj1" fmla="val 29749"/>
            </a:avLst>
          </a:prstGeom>
          <a:noFill/>
          <a:ln w="6350" cap="rnd">
            <a:solidFill>
              <a:schemeClr val="tx1"/>
            </a:solidFill>
            <a:miter lim="800000"/>
            <a:headEnd type="none" w="sm" len="med"/>
            <a:tailEnd type="triangle" w="sm" len="med"/>
          </a:ln>
        </p:spPr>
      </p:cxnSp>
      <p:sp>
        <p:nvSpPr>
          <p:cNvPr id="221" name="직사각형 220"/>
          <p:cNvSpPr/>
          <p:nvPr/>
        </p:nvSpPr>
        <p:spPr>
          <a:xfrm>
            <a:off x="2041664" y="4944265"/>
            <a:ext cx="62677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 입고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2041664" y="5413386"/>
            <a:ext cx="113653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월간 기준 포장재 소요량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3" name="꺾인 연결선 126"/>
          <p:cNvCxnSpPr>
            <a:cxnSpLocks noChangeShapeType="1"/>
            <a:endCxn id="101" idx="3"/>
          </p:cNvCxnSpPr>
          <p:nvPr/>
        </p:nvCxnSpPr>
        <p:spPr bwMode="auto">
          <a:xfrm rot="10800000" flipV="1">
            <a:off x="1895102" y="4206239"/>
            <a:ext cx="2039143" cy="1822666"/>
          </a:xfrm>
          <a:prstGeom prst="bentConnector3">
            <a:avLst>
              <a:gd name="adj1" fmla="val 24216"/>
            </a:avLst>
          </a:prstGeom>
          <a:noFill/>
          <a:ln w="6350" cap="rnd">
            <a:solidFill>
              <a:schemeClr val="tx1"/>
            </a:solidFill>
            <a:miter lim="800000"/>
            <a:headEnd type="triangle" w="sm" len="med"/>
            <a:tailEnd type="triangle" w="sm" len="med"/>
          </a:ln>
        </p:spPr>
      </p:cxnSp>
      <p:sp>
        <p:nvSpPr>
          <p:cNvPr id="232" name="직사각형 231"/>
          <p:cNvSpPr/>
          <p:nvPr/>
        </p:nvSpPr>
        <p:spPr>
          <a:xfrm>
            <a:off x="2041664" y="5835947"/>
            <a:ext cx="65242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출하정지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6" name="Shape 186"/>
          <p:cNvCxnSpPr>
            <a:cxnSpLocks noChangeShapeType="1"/>
            <a:stCxn id="284" idx="3"/>
            <a:endCxn id="141" idx="1"/>
          </p:cNvCxnSpPr>
          <p:nvPr/>
        </p:nvCxnSpPr>
        <p:spPr bwMode="auto">
          <a:xfrm>
            <a:off x="5937450" y="3417317"/>
            <a:ext cx="2039886" cy="1123412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/>
            <a:tailEnd type="triangle" w="sm" len="med"/>
          </a:ln>
        </p:spPr>
      </p:cxnSp>
      <p:cxnSp>
        <p:nvCxnSpPr>
          <p:cNvPr id="387" name="Shape 186"/>
          <p:cNvCxnSpPr>
            <a:cxnSpLocks noChangeShapeType="1"/>
            <a:stCxn id="284" idx="3"/>
            <a:endCxn id="233" idx="1"/>
          </p:cNvCxnSpPr>
          <p:nvPr/>
        </p:nvCxnSpPr>
        <p:spPr bwMode="auto">
          <a:xfrm>
            <a:off x="5937450" y="3417317"/>
            <a:ext cx="2039886" cy="1829399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/>
            <a:tailEnd type="triangle" w="sm" len="med"/>
          </a:ln>
        </p:spPr>
      </p:cxnSp>
      <p:cxnSp>
        <p:nvCxnSpPr>
          <p:cNvPr id="388" name="Shape 186"/>
          <p:cNvCxnSpPr>
            <a:cxnSpLocks noChangeShapeType="1"/>
            <a:stCxn id="284" idx="3"/>
            <a:endCxn id="234" idx="1"/>
          </p:cNvCxnSpPr>
          <p:nvPr/>
        </p:nvCxnSpPr>
        <p:spPr bwMode="auto">
          <a:xfrm>
            <a:off x="5937450" y="3417317"/>
            <a:ext cx="2039886" cy="2535386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/>
            <a:tailEnd type="triangle" w="sm" len="med"/>
          </a:ln>
        </p:spPr>
      </p:cxnSp>
      <p:cxnSp>
        <p:nvCxnSpPr>
          <p:cNvPr id="389" name="Shape 186"/>
          <p:cNvCxnSpPr>
            <a:cxnSpLocks noChangeShapeType="1"/>
            <a:stCxn id="284" idx="3"/>
            <a:endCxn id="140" idx="1"/>
          </p:cNvCxnSpPr>
          <p:nvPr/>
        </p:nvCxnSpPr>
        <p:spPr bwMode="auto">
          <a:xfrm>
            <a:off x="5937450" y="3417317"/>
            <a:ext cx="2039886" cy="41742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/>
            <a:tailEnd type="triangle" w="sm" len="med"/>
          </a:ln>
        </p:spPr>
      </p:cxnSp>
      <p:cxnSp>
        <p:nvCxnSpPr>
          <p:cNvPr id="390" name="Shape 186"/>
          <p:cNvCxnSpPr>
            <a:cxnSpLocks noChangeShapeType="1"/>
            <a:stCxn id="284" idx="3"/>
            <a:endCxn id="137" idx="1"/>
          </p:cNvCxnSpPr>
          <p:nvPr/>
        </p:nvCxnSpPr>
        <p:spPr bwMode="auto">
          <a:xfrm flipV="1">
            <a:off x="5937450" y="3113357"/>
            <a:ext cx="2039886" cy="303960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/>
            <a:tailEnd type="triangle" w="sm" len="med"/>
          </a:ln>
        </p:spPr>
      </p:cxnSp>
      <p:cxnSp>
        <p:nvCxnSpPr>
          <p:cNvPr id="391" name="Shape 186"/>
          <p:cNvCxnSpPr>
            <a:cxnSpLocks noChangeShapeType="1"/>
            <a:stCxn id="284" idx="3"/>
            <a:endCxn id="135" idx="1"/>
          </p:cNvCxnSpPr>
          <p:nvPr/>
        </p:nvCxnSpPr>
        <p:spPr bwMode="auto">
          <a:xfrm flipV="1">
            <a:off x="5937450" y="2546083"/>
            <a:ext cx="2039886" cy="871234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/>
            <a:tailEnd type="triangle" w="sm" len="med"/>
          </a:ln>
        </p:spPr>
      </p:cxnSp>
      <p:cxnSp>
        <p:nvCxnSpPr>
          <p:cNvPr id="392" name="꺾인 연결선 391"/>
          <p:cNvCxnSpPr>
            <a:endCxn id="136" idx="1"/>
          </p:cNvCxnSpPr>
          <p:nvPr/>
        </p:nvCxnSpPr>
        <p:spPr bwMode="auto">
          <a:xfrm flipV="1">
            <a:off x="5937450" y="1681987"/>
            <a:ext cx="2039886" cy="717597"/>
          </a:xfrm>
          <a:prstGeom prst="bentConnector3">
            <a:avLst/>
          </a:prstGeom>
          <a:noFill/>
          <a:ln w="6350" cap="rnd">
            <a:solidFill>
              <a:schemeClr val="tx1"/>
            </a:solidFill>
            <a:miter lim="800000"/>
            <a:headEnd type="none" w="sm" len="med"/>
            <a:tailEnd type="triangle" w="sm" len="med"/>
          </a:ln>
        </p:spPr>
      </p:cxnSp>
      <p:sp>
        <p:nvSpPr>
          <p:cNvPr id="395" name="직사각형 394"/>
          <p:cNvSpPr/>
          <p:nvPr/>
        </p:nvSpPr>
        <p:spPr>
          <a:xfrm>
            <a:off x="6969224" y="1503950"/>
            <a:ext cx="90088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품종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7249699" y="2369780"/>
            <a:ext cx="65562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원부자재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124665" y="2925440"/>
            <a:ext cx="78066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VC, RC, PM Chip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7004440" y="3658116"/>
            <a:ext cx="90088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조액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촉매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컴파운딩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7259317" y="4393290"/>
            <a:ext cx="64601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Doff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생산실적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0" name="직사각형 399"/>
          <p:cNvSpPr/>
          <p:nvPr/>
        </p:nvSpPr>
        <p:spPr>
          <a:xfrm>
            <a:off x="7283363" y="5112496"/>
            <a:ext cx="6219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생산실적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7036500" y="5805264"/>
            <a:ext cx="86882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/PO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미존재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2019096" y="2946329"/>
            <a:ext cx="103393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임가공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원단 투입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3" name="직사각형 40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391637"/>
            <a:ext cx="4713985" cy="1429350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4591938"/>
            <a:ext cx="4713985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3012964"/>
            <a:ext cx="4713986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2946455"/>
            <a:ext cx="2979231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3025552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078225" y="1391637"/>
            <a:ext cx="2979230" cy="14293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42961" y="1450901"/>
            <a:ext cx="5578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26876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291410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449835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42590"/>
              </p:ext>
            </p:extLst>
          </p:nvPr>
        </p:nvGraphicFramePr>
        <p:xfrm>
          <a:off x="1236142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SKC-SKYPROPAP1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(resin 3.1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3675"/>
              </p:ext>
            </p:extLst>
          </p:nvPr>
        </p:nvGraphicFramePr>
        <p:xfrm>
          <a:off x="123614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SKC-SKYPROPAP2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203.242.75.93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(IIS 7.0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2652"/>
              </p:ext>
            </p:extLst>
          </p:nvPr>
        </p:nvGraphicFramePr>
        <p:xfrm>
          <a:off x="1236142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SKC-SKYPROPDB1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203.242.75.95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(MS-SQL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2008 R2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79883"/>
              </p:ext>
            </p:extLst>
          </p:nvPr>
        </p:nvGraphicFramePr>
        <p:xfrm>
          <a:off x="6177136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SKC-PROPDB1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203.242.75.117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형상관리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34859"/>
              </p:ext>
            </p:extLst>
          </p:nvPr>
        </p:nvGraphicFramePr>
        <p:xfrm>
          <a:off x="6177136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SKC-SKYPRODDB1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203.242.75.111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진천 개발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32983"/>
              </p:ext>
            </p:extLst>
          </p:nvPr>
        </p:nvGraphicFramePr>
        <p:xfrm>
          <a:off x="7642910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SKC-CHADDB1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203.242.75.113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Jiangsu)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00266"/>
              </p:ext>
            </p:extLst>
          </p:nvPr>
        </p:nvGraphicFramePr>
        <p:xfrm>
          <a:off x="7642910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SKC-SKYPROQDB1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203.242.75.106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QA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33587"/>
              </p:ext>
            </p:extLst>
          </p:nvPr>
        </p:nvGraphicFramePr>
        <p:xfrm>
          <a:off x="2748311" y="1689165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SKC-SKYPROPAP3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(IIS 7.0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60" y="1450901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hape 52"/>
          <p:cNvCxnSpPr>
            <a:endCxn id="32" idx="1"/>
          </p:cNvCxnSpPr>
          <p:nvPr/>
        </p:nvCxnSpPr>
        <p:spPr>
          <a:xfrm rot="5400000" flipH="1" flipV="1">
            <a:off x="2138885" y="1320777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52"/>
          <p:cNvCxnSpPr>
            <a:endCxn id="32" idx="3"/>
          </p:cNvCxnSpPr>
          <p:nvPr/>
        </p:nvCxnSpPr>
        <p:spPr>
          <a:xfrm rot="16200000" flipV="1">
            <a:off x="3100893" y="1322212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33450"/>
              </p:ext>
            </p:extLst>
          </p:nvPr>
        </p:nvGraphicFramePr>
        <p:xfrm>
          <a:off x="4304928" y="1689165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SKC-CSKYPROPALL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10.204.36.250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(IIS 7.0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 bwMode="auto">
          <a:xfrm>
            <a:off x="4174067" y="1484784"/>
            <a:ext cx="8466" cy="1286933"/>
          </a:xfrm>
          <a:prstGeom prst="line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4174067" y="3045466"/>
            <a:ext cx="8466" cy="1286933"/>
          </a:xfrm>
          <a:prstGeom prst="line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174067" y="4663146"/>
            <a:ext cx="8466" cy="1286933"/>
          </a:xfrm>
          <a:prstGeom prst="line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2282983" y="1084126"/>
            <a:ext cx="806400" cy="22522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800" b="1" dirty="0" smtClean="0">
                <a:solidFill>
                  <a:srgbClr val="000000"/>
                </a:solidFill>
                <a:latin typeface="맑은 고딕" pitchFamily="50" charset="-127"/>
              </a:rPr>
              <a:t>수원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itchFamily="50" charset="-127"/>
              </a:rPr>
              <a:t>진천</a:t>
            </a: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4" name="Rectangle 51"/>
          <p:cNvSpPr>
            <a:spLocks noChangeArrowheads="1"/>
          </p:cNvSpPr>
          <p:nvPr/>
        </p:nvSpPr>
        <p:spPr bwMode="auto">
          <a:xfrm>
            <a:off x="4513796" y="1084126"/>
            <a:ext cx="806400" cy="22522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800" b="1" dirty="0" smtClean="0">
                <a:solidFill>
                  <a:srgbClr val="000000"/>
                </a:solidFill>
                <a:latin typeface="맑은 고딕" pitchFamily="50" charset="-127"/>
              </a:rPr>
              <a:t>중국</a:t>
            </a: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44806"/>
              </p:ext>
            </p:extLst>
          </p:nvPr>
        </p:nvGraphicFramePr>
        <p:xfrm>
          <a:off x="4304928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SKC-CSKYPROPALL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10.204.36.250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(MS-SQL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2008 R2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0691"/>
              </p:ext>
            </p:extLst>
          </p:nvPr>
        </p:nvGraphicFramePr>
        <p:xfrm>
          <a:off x="4304928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SKC-CSKYPROPALL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10.204.36.250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(MS-SQL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2008 R2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14674"/>
              </p:ext>
            </p:extLst>
          </p:nvPr>
        </p:nvGraphicFramePr>
        <p:xfrm>
          <a:off x="2748311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SKC-SKYPROPDB2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203.242.75.96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(MS-SQL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2008 R2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9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60" y="4657909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hape 52"/>
          <p:cNvCxnSpPr>
            <a:endCxn id="49" idx="1"/>
          </p:cNvCxnSpPr>
          <p:nvPr/>
        </p:nvCxnSpPr>
        <p:spPr>
          <a:xfrm rot="5400000" flipH="1" flipV="1">
            <a:off x="2138885" y="4527785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2"/>
          <p:cNvCxnSpPr>
            <a:endCxn id="49" idx="3"/>
          </p:cNvCxnSpPr>
          <p:nvPr/>
        </p:nvCxnSpPr>
        <p:spPr>
          <a:xfrm rot="16200000" flipV="1">
            <a:off x="3100893" y="4529220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19428"/>
              </p:ext>
            </p:extLst>
          </p:nvPr>
        </p:nvGraphicFramePr>
        <p:xfrm>
          <a:off x="416496" y="835915"/>
          <a:ext cx="9073580" cy="568829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JIANGSU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SKC-CSKYPROPALL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 R2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RESIN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TOGA,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T3 SCHEDULER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SKC-SKYPROPAP1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SKC-SKYPROPAP2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7.0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SKC-SKYPROPAP3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SKC-SKYPROPDB1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 R2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SKC-SKYPROPDB2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 R2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SKC-SKYPROQDB1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 R2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7.0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RESIN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3.1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TOGA,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T3 SCHEDULER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SKC-CHADDB1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SKC-SKYPRODDB1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형상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SKC-PROPDB1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Team foundation server 2013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1472373897</TotalTime>
  <Pages>39</Pages>
  <Words>960</Words>
  <Application>Microsoft Office PowerPoint</Application>
  <PresentationFormat>A4 용지(210x297mm)</PresentationFormat>
  <Paragraphs>385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1_other</vt:lpstr>
      <vt:lpstr>Architecture 설계서 -  SKC SkyPRO/ 출하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YJM</cp:lastModifiedBy>
  <cp:revision>2530</cp:revision>
  <cp:lastPrinted>2015-03-31T06:43:52Z</cp:lastPrinted>
  <dcterms:created xsi:type="dcterms:W3CDTF">1996-10-14T12:11:22Z</dcterms:created>
  <dcterms:modified xsi:type="dcterms:W3CDTF">2015-03-31T07:11:49Z</dcterms:modified>
</cp:coreProperties>
</file>