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163" r:id="rId2"/>
    <p:sldId id="2164" r:id="rId3"/>
    <p:sldId id="2222" r:id="rId4"/>
    <p:sldId id="2214" r:id="rId5"/>
    <p:sldId id="2221" r:id="rId6"/>
    <p:sldId id="2177" r:id="rId7"/>
    <p:sldId id="2215" r:id="rId8"/>
    <p:sldId id="2224" r:id="rId9"/>
    <p:sldId id="2225" r:id="rId10"/>
    <p:sldId id="2226" r:id="rId11"/>
    <p:sldId id="2218" r:id="rId12"/>
  </p:sldIdLst>
  <p:sldSz cx="9906000" cy="6858000" type="A4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F7EAE9"/>
    <a:srgbClr val="F2DCDB"/>
    <a:srgbClr val="F7F7F7"/>
    <a:srgbClr val="E9E7E9"/>
    <a:srgbClr val="E0DCE0"/>
    <a:srgbClr val="DAD4DA"/>
    <a:srgbClr val="948A54"/>
    <a:srgbClr val="DDD9C3"/>
    <a:srgbClr val="D9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2" autoAdjust="0"/>
    <p:restoredTop sz="93506" autoAdjust="0"/>
  </p:normalViewPr>
  <p:slideViewPr>
    <p:cSldViewPr snapToObjects="1">
      <p:cViewPr>
        <p:scale>
          <a:sx n="110" d="100"/>
          <a:sy n="110" d="100"/>
        </p:scale>
        <p:origin x="-948" y="-162"/>
      </p:cViewPr>
      <p:guideLst>
        <p:guide orient="horz" pos="2704"/>
        <p:guide pos="580"/>
        <p:guide pos="28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"/>
    </p:cViewPr>
  </p:sorterViewPr>
  <p:notesViewPr>
    <p:cSldViewPr snapToObjects="1">
      <p:cViewPr varScale="1">
        <p:scale>
          <a:sx n="67" d="100"/>
          <a:sy n="67" d="100"/>
        </p:scale>
        <p:origin x="-3384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4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639763"/>
            <a:ext cx="5357813" cy="3709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444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 dirty="0"/>
              <a:t>Arial Narrow /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en-US" altLang="ko-KR" dirty="0" err="1"/>
              <a:t>Gulim</a:t>
            </a:r>
            <a:r>
              <a:rPr lang="en-US" altLang="ko-KR" dirty="0"/>
              <a:t>  Font size </a:t>
            </a:r>
            <a:r>
              <a:rPr lang="ko-KR" altLang="en-US" dirty="0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477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CF6E4704-BA2F-46B4-8519-E58715933A58}" type="slidenum">
              <a:rPr kumimoji="0" lang="ko-KR" altLang="en-GB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GB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2" r:id="rId2"/>
    <p:sldLayoutId id="2147483902" r:id="rId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1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jpe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image" Target="../media/image1.png"/><Relationship Id="rId4" Type="http://schemas.openxmlformats.org/officeDocument/2006/relationships/image" Target="../media/image5.jpe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381" y="2780928"/>
            <a:ext cx="8889107" cy="477805"/>
          </a:xfrm>
          <a:ln w="12700"/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Architecture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SK C&amp;C e-procurement(EBP) System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936" y="6021288"/>
            <a:ext cx="1568996" cy="338137"/>
          </a:xfrm>
          <a:ln w="12700"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2015.3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44751" y="3501008"/>
            <a:ext cx="4300537" cy="4778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FF7A00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    Application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도식화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5" name="직사각형 644"/>
          <p:cNvSpPr/>
          <p:nvPr/>
        </p:nvSpPr>
        <p:spPr bwMode="auto">
          <a:xfrm>
            <a:off x="3704549" y="2167886"/>
            <a:ext cx="2978190" cy="4429466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180000"/>
          <a:lstStyle/>
          <a:p>
            <a:pPr eaLnBrk="0" latinLnBrk="0" hangingPunct="0">
              <a:lnSpc>
                <a:spcPts val="12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endParaRPr kumimoji="0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6" name="직사각형 645"/>
          <p:cNvSpPr/>
          <p:nvPr/>
        </p:nvSpPr>
        <p:spPr bwMode="auto">
          <a:xfrm>
            <a:off x="3676950" y="1033096"/>
            <a:ext cx="3005789" cy="73972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180000"/>
          <a:lstStyle/>
          <a:p>
            <a:pPr eaLnBrk="0" latinLnBrk="0" hangingPunct="0">
              <a:lnSpc>
                <a:spcPts val="12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endParaRPr kumimoji="0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7" name="슬라이드 번호 개체 틀 4"/>
          <p:cNvSpPr txBox="1">
            <a:spLocks/>
          </p:cNvSpPr>
          <p:nvPr/>
        </p:nvSpPr>
        <p:spPr bwMode="auto">
          <a:xfrm>
            <a:off x="4761653" y="1397096"/>
            <a:ext cx="1436655" cy="4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</a:rPr>
              <a:t>SK-Net </a:t>
            </a:r>
            <a:r>
              <a:rPr lang="ko-KR" altLang="en-US" sz="1000" dirty="0" smtClean="0">
                <a:solidFill>
                  <a:srgbClr val="000000"/>
                </a:solidFill>
              </a:rPr>
              <a:t>관문 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라우터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648" name="직사각형 647"/>
          <p:cNvSpPr>
            <a:spLocks noChangeArrowheads="1"/>
          </p:cNvSpPr>
          <p:nvPr/>
        </p:nvSpPr>
        <p:spPr bwMode="auto">
          <a:xfrm>
            <a:off x="4136603" y="3379748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dirty="0" smtClean="0"/>
              <a:t>VPN</a:t>
            </a:r>
            <a:endParaRPr lang="ko-KR" altLang="en-US" sz="900" dirty="0"/>
          </a:p>
        </p:txBody>
      </p:sp>
      <p:pic>
        <p:nvPicPr>
          <p:cNvPr id="649" name="Picture 107" descr="3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87" y="2390293"/>
            <a:ext cx="417141" cy="44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0" name="Picture 192" descr="RouterATMTagSw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438" y="4495088"/>
            <a:ext cx="302498" cy="39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1" name="슬라이드 번호 개체 틀 4"/>
          <p:cNvSpPr txBox="1">
            <a:spLocks/>
          </p:cNvSpPr>
          <p:nvPr/>
        </p:nvSpPr>
        <p:spPr bwMode="auto">
          <a:xfrm>
            <a:off x="4012237" y="3756564"/>
            <a:ext cx="846391" cy="58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err="1" smtClean="0">
                <a:solidFill>
                  <a:srgbClr val="000000"/>
                </a:solidFill>
              </a:rPr>
              <a:t>서버</a:t>
            </a:r>
            <a:r>
              <a:rPr lang="ko-KR" altLang="en-US" sz="1000" dirty="0" err="1">
                <a:solidFill>
                  <a:srgbClr val="000000"/>
                </a:solidFill>
              </a:rPr>
              <a:t>팜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BB</a:t>
            </a:r>
          </a:p>
        </p:txBody>
      </p:sp>
      <p:sp>
        <p:nvSpPr>
          <p:cNvPr id="652" name="직사각형 651"/>
          <p:cNvSpPr/>
          <p:nvPr/>
        </p:nvSpPr>
        <p:spPr>
          <a:xfrm>
            <a:off x="3699086" y="4283064"/>
            <a:ext cx="9858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개인정보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망</a:t>
            </a:r>
            <a:endParaRPr lang="ko-KR" altLang="en-US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3" name="Oval 16"/>
          <p:cNvSpPr>
            <a:spLocks noChangeArrowheads="1"/>
          </p:cNvSpPr>
          <p:nvPr/>
        </p:nvSpPr>
        <p:spPr bwMode="auto">
          <a:xfrm>
            <a:off x="3879299" y="5374261"/>
            <a:ext cx="723301" cy="358371"/>
          </a:xfrm>
          <a:prstGeom prst="ellipse">
            <a:avLst/>
          </a:prstGeom>
          <a:gradFill rotWithShape="0">
            <a:gsLst>
              <a:gs pos="0">
                <a:srgbClr val="BBE0E3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ko-KR" altLang="en-US" sz="10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54" name="Picture 1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85" y="5310010"/>
            <a:ext cx="23014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" name="Picture 1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223" y="5374886"/>
            <a:ext cx="231030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6" name="직사각형 655"/>
          <p:cNvSpPr/>
          <p:nvPr/>
        </p:nvSpPr>
        <p:spPr>
          <a:xfrm>
            <a:off x="3730127" y="5705683"/>
            <a:ext cx="1050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개인정보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DBMS</a:t>
            </a:r>
          </a:p>
          <a:p>
            <a:pPr lvl="0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인사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/OMS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7" name="Picture 192" descr="RouterATMTagSw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20" y="4604537"/>
            <a:ext cx="303544" cy="39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8" name="직사각형 657"/>
          <p:cNvSpPr/>
          <p:nvPr/>
        </p:nvSpPr>
        <p:spPr>
          <a:xfrm>
            <a:off x="5746297" y="4279627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서버팜</a:t>
            </a:r>
            <a:endParaRPr lang="ko-KR" altLang="en-US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9" name="자유형 658"/>
          <p:cNvSpPr/>
          <p:nvPr/>
        </p:nvSpPr>
        <p:spPr bwMode="auto">
          <a:xfrm>
            <a:off x="4935590" y="4150914"/>
            <a:ext cx="657438" cy="749869"/>
          </a:xfrm>
          <a:custGeom>
            <a:avLst/>
            <a:gdLst>
              <a:gd name="connsiteX0" fmla="*/ 0 w 10633"/>
              <a:gd name="connsiteY0" fmla="*/ 0 h 946297"/>
              <a:gd name="connsiteX1" fmla="*/ 10633 w 10633"/>
              <a:gd name="connsiteY1" fmla="*/ 946297 h 94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33" h="946297">
                <a:moveTo>
                  <a:pt x="0" y="0"/>
                </a:moveTo>
                <a:lnTo>
                  <a:pt x="10633" y="94629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60" name="자유형 659"/>
          <p:cNvSpPr/>
          <p:nvPr/>
        </p:nvSpPr>
        <p:spPr bwMode="auto">
          <a:xfrm>
            <a:off x="5147925" y="4204501"/>
            <a:ext cx="691593" cy="781103"/>
          </a:xfrm>
          <a:custGeom>
            <a:avLst/>
            <a:gdLst>
              <a:gd name="connsiteX0" fmla="*/ 0 w 10633"/>
              <a:gd name="connsiteY0" fmla="*/ 0 h 946297"/>
              <a:gd name="connsiteX1" fmla="*/ 10633 w 10633"/>
              <a:gd name="connsiteY1" fmla="*/ 946297 h 94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33" h="946297">
                <a:moveTo>
                  <a:pt x="0" y="0"/>
                </a:moveTo>
                <a:lnTo>
                  <a:pt x="10633" y="94629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61" name="Oval 16"/>
          <p:cNvSpPr>
            <a:spLocks noChangeArrowheads="1"/>
          </p:cNvSpPr>
          <p:nvPr/>
        </p:nvSpPr>
        <p:spPr bwMode="auto">
          <a:xfrm>
            <a:off x="5855224" y="5254740"/>
            <a:ext cx="800050" cy="684100"/>
          </a:xfrm>
          <a:prstGeom prst="ellipse">
            <a:avLst/>
          </a:prstGeom>
          <a:gradFill rotWithShape="0">
            <a:gsLst>
              <a:gs pos="0">
                <a:srgbClr val="BBE0E3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ko-KR" altLang="en-US" sz="10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62" name="Picture 1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44" y="5244507"/>
            <a:ext cx="231030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3" name="Picture 1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92" y="5309385"/>
            <a:ext cx="23014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4" name="Picture 1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530" y="5374261"/>
            <a:ext cx="231030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" name="Picture 192" descr="RouterATMTagSw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17" y="4567096"/>
            <a:ext cx="302498" cy="39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" name="Picture 192" descr="RouterATMTagSw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899" y="4676545"/>
            <a:ext cx="303544" cy="39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7" name="Picture 192" descr="RouterATMTagSw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394" y="3766808"/>
            <a:ext cx="302498" cy="39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8" name="Picture 192" descr="RouterATMTagSw"/>
          <p:cNvPicPr>
            <a:picLocks noChangeAspect="1" noChangeArrowheads="1"/>
          </p:cNvPicPr>
          <p:nvPr/>
        </p:nvPicPr>
        <p:blipFill>
          <a:blip r:embed="rId8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34" y="3933939"/>
            <a:ext cx="303544" cy="39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9" name="직사각형 668"/>
          <p:cNvSpPr/>
          <p:nvPr/>
        </p:nvSpPr>
        <p:spPr>
          <a:xfrm>
            <a:off x="5534439" y="5863239"/>
            <a:ext cx="1695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dirty="0" smtClean="0">
                <a:solidFill>
                  <a:srgbClr val="FF0000"/>
                </a:solidFill>
              </a:rPr>
              <a:t>ERP/MIS/</a:t>
            </a:r>
          </a:p>
          <a:p>
            <a:pPr lvl="0"/>
            <a:r>
              <a:rPr lang="ko-KR" altLang="en-US" sz="1000" dirty="0" smtClean="0">
                <a:solidFill>
                  <a:srgbClr val="FF0000"/>
                </a:solidFill>
              </a:rPr>
              <a:t>인사</a:t>
            </a:r>
            <a:r>
              <a:rPr lang="en-US" altLang="ko-KR" sz="1000" dirty="0" smtClean="0">
                <a:solidFill>
                  <a:srgbClr val="FF0000"/>
                </a:solidFill>
              </a:rPr>
              <a:t>/</a:t>
            </a:r>
            <a:r>
              <a:rPr lang="ko-KR" altLang="en-US" sz="1000" dirty="0" smtClean="0">
                <a:solidFill>
                  <a:srgbClr val="FF0000"/>
                </a:solidFill>
              </a:rPr>
              <a:t>총무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lvl="0"/>
            <a:r>
              <a:rPr lang="ko-KR" altLang="en-US" sz="1000" dirty="0" smtClean="0">
                <a:solidFill>
                  <a:srgbClr val="FF0000"/>
                </a:solidFill>
              </a:rPr>
              <a:t>기타 사내시스템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cxnSp>
        <p:nvCxnSpPr>
          <p:cNvPr id="670" name="직선 연결선 669"/>
          <p:cNvCxnSpPr>
            <a:stCxn id="667" idx="0"/>
            <a:endCxn id="649" idx="2"/>
          </p:cNvCxnSpPr>
          <p:nvPr/>
        </p:nvCxnSpPr>
        <p:spPr>
          <a:xfrm flipH="1" flipV="1">
            <a:off x="4893458" y="2830608"/>
            <a:ext cx="1186" cy="936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직선 연결선 670"/>
          <p:cNvCxnSpPr>
            <a:stCxn id="668" idx="2"/>
          </p:cNvCxnSpPr>
          <p:nvPr/>
        </p:nvCxnSpPr>
        <p:spPr>
          <a:xfrm flipH="1">
            <a:off x="4602600" y="4329680"/>
            <a:ext cx="454306" cy="373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직선 연결선 671"/>
          <p:cNvCxnSpPr>
            <a:stCxn id="657" idx="2"/>
            <a:endCxn id="653" idx="7"/>
          </p:cNvCxnSpPr>
          <p:nvPr/>
        </p:nvCxnSpPr>
        <p:spPr>
          <a:xfrm flipH="1">
            <a:off x="4496675" y="4999144"/>
            <a:ext cx="161418" cy="427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Text Box 8"/>
          <p:cNvSpPr txBox="1">
            <a:spLocks noChangeArrowheads="1"/>
          </p:cNvSpPr>
          <p:nvPr/>
        </p:nvSpPr>
        <p:spPr bwMode="auto">
          <a:xfrm>
            <a:off x="6079401" y="1055831"/>
            <a:ext cx="575962" cy="236406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</a:rPr>
              <a:t>남산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674" name="Text Box 8"/>
          <p:cNvSpPr txBox="1">
            <a:spLocks noChangeArrowheads="1"/>
          </p:cNvSpPr>
          <p:nvPr/>
        </p:nvSpPr>
        <p:spPr bwMode="auto">
          <a:xfrm>
            <a:off x="6094178" y="2228678"/>
            <a:ext cx="575962" cy="236406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</a:rPr>
              <a:t>대덕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675" name="직사각형 674"/>
          <p:cNvSpPr/>
          <p:nvPr/>
        </p:nvSpPr>
        <p:spPr>
          <a:xfrm>
            <a:off x="8095861" y="1033096"/>
            <a:ext cx="1354455" cy="4025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 u-Tower</a:t>
            </a:r>
          </a:p>
        </p:txBody>
      </p:sp>
      <p:sp>
        <p:nvSpPr>
          <p:cNvPr id="676" name="직사각형 675"/>
          <p:cNvSpPr/>
          <p:nvPr/>
        </p:nvSpPr>
        <p:spPr>
          <a:xfrm>
            <a:off x="8095861" y="1700809"/>
            <a:ext cx="1354455" cy="64607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700"/>
              </a:lnSpc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IDC</a:t>
            </a:r>
          </a:p>
        </p:txBody>
      </p:sp>
      <p:graphicFrame>
        <p:nvGraphicFramePr>
          <p:cNvPr id="677" name="개체 6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794599"/>
              </p:ext>
            </p:extLst>
          </p:nvPr>
        </p:nvGraphicFramePr>
        <p:xfrm>
          <a:off x="7689304" y="1147939"/>
          <a:ext cx="319595" cy="1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Image" r:id="rId9" imgW="5295238" imgH="2526984" progId="">
                  <p:embed/>
                </p:oleObj>
              </mc:Choice>
              <mc:Fallback>
                <p:oleObj name="Image" r:id="rId9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304" y="1147939"/>
                        <a:ext cx="319595" cy="17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" name="직사각형 677"/>
          <p:cNvSpPr>
            <a:spLocks noChangeArrowheads="1"/>
          </p:cNvSpPr>
          <p:nvPr/>
        </p:nvSpPr>
        <p:spPr bwMode="auto">
          <a:xfrm>
            <a:off x="7661203" y="1322385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dirty="0" smtClean="0"/>
              <a:t>VPN</a:t>
            </a:r>
            <a:endParaRPr lang="ko-KR" altLang="en-US" sz="900" dirty="0"/>
          </a:p>
        </p:txBody>
      </p:sp>
      <p:graphicFrame>
        <p:nvGraphicFramePr>
          <p:cNvPr id="679" name="개체 6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295157"/>
              </p:ext>
            </p:extLst>
          </p:nvPr>
        </p:nvGraphicFramePr>
        <p:xfrm>
          <a:off x="7704616" y="1902037"/>
          <a:ext cx="319595" cy="1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Image" r:id="rId11" imgW="5295238" imgH="2526984" progId="">
                  <p:embed/>
                </p:oleObj>
              </mc:Choice>
              <mc:Fallback>
                <p:oleObj name="Image" r:id="rId11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616" y="1902037"/>
                        <a:ext cx="319595" cy="17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" name="직사각형 679"/>
          <p:cNvSpPr>
            <a:spLocks noChangeArrowheads="1"/>
          </p:cNvSpPr>
          <p:nvPr/>
        </p:nvSpPr>
        <p:spPr bwMode="auto">
          <a:xfrm>
            <a:off x="7676515" y="2076483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dirty="0" smtClean="0"/>
              <a:t>VPN</a:t>
            </a:r>
            <a:endParaRPr lang="ko-KR" altLang="en-US" sz="900" dirty="0"/>
          </a:p>
        </p:txBody>
      </p:sp>
      <p:cxnSp>
        <p:nvCxnSpPr>
          <p:cNvPr id="681" name="꺾인 연결선 680"/>
          <p:cNvCxnSpPr>
            <a:endCxn id="703" idx="3"/>
          </p:cNvCxnSpPr>
          <p:nvPr/>
        </p:nvCxnSpPr>
        <p:spPr>
          <a:xfrm rot="10800000">
            <a:off x="5097987" y="1411869"/>
            <a:ext cx="2591320" cy="561526"/>
          </a:xfrm>
          <a:prstGeom prst="bentConnector3">
            <a:avLst>
              <a:gd name="adj1" fmla="val 194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직선 연결선 681"/>
          <p:cNvCxnSpPr/>
          <p:nvPr/>
        </p:nvCxnSpPr>
        <p:spPr bwMode="auto">
          <a:xfrm>
            <a:off x="1047694" y="5563649"/>
            <a:ext cx="214312" cy="1587"/>
          </a:xfrm>
          <a:prstGeom prst="line">
            <a:avLst/>
          </a:prstGeom>
          <a:ln w="3175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직선 연결선 682"/>
          <p:cNvCxnSpPr/>
          <p:nvPr/>
        </p:nvCxnSpPr>
        <p:spPr bwMode="auto">
          <a:xfrm>
            <a:off x="1047694" y="5698585"/>
            <a:ext cx="214312" cy="158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TextBox 26"/>
          <p:cNvSpPr txBox="1">
            <a:spLocks noChangeArrowheads="1"/>
          </p:cNvSpPr>
          <p:nvPr/>
        </p:nvSpPr>
        <p:spPr bwMode="auto">
          <a:xfrm>
            <a:off x="1227519" y="5467897"/>
            <a:ext cx="7344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일반 인터넷</a:t>
            </a:r>
            <a:endParaRPr lang="en-US" altLang="ko-KR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5" name="TextBox 27"/>
          <p:cNvSpPr txBox="1">
            <a:spLocks noChangeArrowheads="1"/>
          </p:cNvSpPr>
          <p:nvPr/>
        </p:nvSpPr>
        <p:spPr bwMode="auto">
          <a:xfrm>
            <a:off x="1227520" y="5598593"/>
            <a:ext cx="7425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인터넷 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en-US" altLang="ko-KR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6" name="직사각형 685"/>
          <p:cNvSpPr/>
          <p:nvPr/>
        </p:nvSpPr>
        <p:spPr bwMode="auto">
          <a:xfrm>
            <a:off x="961968" y="5457286"/>
            <a:ext cx="1185862" cy="785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cxnSp>
        <p:nvCxnSpPr>
          <p:cNvPr id="687" name="직선 연결선 686"/>
          <p:cNvCxnSpPr/>
          <p:nvPr/>
        </p:nvCxnSpPr>
        <p:spPr bwMode="auto">
          <a:xfrm>
            <a:off x="1047694" y="5833524"/>
            <a:ext cx="214312" cy="1587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TextBox 33"/>
          <p:cNvSpPr txBox="1">
            <a:spLocks noChangeArrowheads="1"/>
          </p:cNvSpPr>
          <p:nvPr/>
        </p:nvSpPr>
        <p:spPr bwMode="auto">
          <a:xfrm>
            <a:off x="1227519" y="5729288"/>
            <a:ext cx="7280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>
                <a:latin typeface="맑은 고딕" pitchFamily="50" charset="-127"/>
                <a:ea typeface="맑은 고딕" pitchFamily="50" charset="-127"/>
              </a:rPr>
              <a:t>UTP(RJ-45)</a:t>
            </a:r>
          </a:p>
        </p:txBody>
      </p:sp>
      <p:cxnSp>
        <p:nvCxnSpPr>
          <p:cNvPr id="689" name="직선 연결선 688"/>
          <p:cNvCxnSpPr/>
          <p:nvPr/>
        </p:nvCxnSpPr>
        <p:spPr bwMode="auto">
          <a:xfrm>
            <a:off x="1047694" y="5970049"/>
            <a:ext cx="214312" cy="1587"/>
          </a:xfrm>
          <a:prstGeom prst="line">
            <a:avLst/>
          </a:prstGeom>
          <a:ln w="3175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TextBox 133"/>
          <p:cNvSpPr txBox="1">
            <a:spLocks noChangeArrowheads="1"/>
          </p:cNvSpPr>
          <p:nvPr/>
        </p:nvSpPr>
        <p:spPr bwMode="auto">
          <a:xfrm>
            <a:off x="1227520" y="5859983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전용</a:t>
            </a:r>
            <a:r>
              <a:rPr lang="ko-KR" altLang="en-US" sz="800" b="1" dirty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선</a:t>
            </a:r>
            <a:endParaRPr lang="en-US" altLang="ko-KR" sz="800" b="1" dirty="0">
              <a:solidFill>
                <a:srgbClr val="FFC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91" name="직선 연결선 690"/>
          <p:cNvCxnSpPr/>
          <p:nvPr/>
        </p:nvCxnSpPr>
        <p:spPr bwMode="auto">
          <a:xfrm>
            <a:off x="1047694" y="6104985"/>
            <a:ext cx="214312" cy="1588"/>
          </a:xfrm>
          <a:prstGeom prst="line">
            <a:avLst/>
          </a:prstGeom>
          <a:ln w="317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TextBox 133"/>
          <p:cNvSpPr txBox="1">
            <a:spLocks noChangeArrowheads="1"/>
          </p:cNvSpPr>
          <p:nvPr/>
        </p:nvSpPr>
        <p:spPr bwMode="auto">
          <a:xfrm>
            <a:off x="1227519" y="5990680"/>
            <a:ext cx="44435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ADSL</a:t>
            </a:r>
            <a:endParaRPr lang="en-US" altLang="ko-KR" sz="8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93" name="꺾인 연결선 692"/>
          <p:cNvCxnSpPr>
            <a:stCxn id="703" idx="1"/>
          </p:cNvCxnSpPr>
          <p:nvPr/>
        </p:nvCxnSpPr>
        <p:spPr>
          <a:xfrm rot="10800000" flipV="1">
            <a:off x="2865175" y="1411869"/>
            <a:ext cx="1796536" cy="401713"/>
          </a:xfrm>
          <a:prstGeom prst="bentConnector3">
            <a:avLst>
              <a:gd name="adj1" fmla="val 8416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 flipH="1">
            <a:off x="4893457" y="1373102"/>
            <a:ext cx="5985" cy="1017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Oval 16"/>
          <p:cNvSpPr>
            <a:spLocks noChangeArrowheads="1"/>
          </p:cNvSpPr>
          <p:nvPr/>
        </p:nvSpPr>
        <p:spPr bwMode="auto">
          <a:xfrm>
            <a:off x="5558385" y="2561512"/>
            <a:ext cx="1020140" cy="676710"/>
          </a:xfrm>
          <a:prstGeom prst="ellipse">
            <a:avLst/>
          </a:prstGeom>
          <a:gradFill rotWithShape="0">
            <a:gsLst>
              <a:gs pos="0">
                <a:srgbClr val="BBE0E3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ko-KR" altLang="en-US" sz="10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96" name="Picture 1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53" y="2729501"/>
            <a:ext cx="23014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" name="Picture 1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90" y="2794377"/>
            <a:ext cx="231030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8" name="직사각형 697"/>
          <p:cNvSpPr/>
          <p:nvPr/>
        </p:nvSpPr>
        <p:spPr>
          <a:xfrm>
            <a:off x="5552019" y="3185274"/>
            <a:ext cx="11307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dirty="0" smtClean="0">
                <a:solidFill>
                  <a:srgbClr val="FF0000"/>
                </a:solidFill>
              </a:rPr>
              <a:t>Homepage</a:t>
            </a:r>
          </a:p>
          <a:p>
            <a:pPr lvl="0"/>
            <a:r>
              <a:rPr lang="en-US" altLang="ko-KR" sz="1000" dirty="0" smtClean="0">
                <a:solidFill>
                  <a:srgbClr val="FF0000"/>
                </a:solidFill>
              </a:rPr>
              <a:t>Ecophone4u</a:t>
            </a:r>
          </a:p>
          <a:p>
            <a:pPr lvl="0"/>
            <a:r>
              <a:rPr lang="en-US" altLang="ko-KR" sz="1000" dirty="0" smtClean="0">
                <a:solidFill>
                  <a:srgbClr val="FF0000"/>
                </a:solidFill>
              </a:rPr>
              <a:t>sos.skcc.com</a:t>
            </a:r>
          </a:p>
        </p:txBody>
      </p:sp>
      <p:cxnSp>
        <p:nvCxnSpPr>
          <p:cNvPr id="699" name="직선 연결선 698"/>
          <p:cNvCxnSpPr>
            <a:stCxn id="697" idx="2"/>
            <a:endCxn id="702" idx="3"/>
          </p:cNvCxnSpPr>
          <p:nvPr/>
        </p:nvCxnSpPr>
        <p:spPr>
          <a:xfrm flipH="1">
            <a:off x="5140333" y="3152748"/>
            <a:ext cx="610873" cy="32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꺾인 연결선 699"/>
          <p:cNvCxnSpPr/>
          <p:nvPr/>
        </p:nvCxnSpPr>
        <p:spPr>
          <a:xfrm rot="10800000" flipV="1">
            <a:off x="5031327" y="1292236"/>
            <a:ext cx="2629876" cy="205072"/>
          </a:xfrm>
          <a:prstGeom prst="bentConnector3">
            <a:avLst>
              <a:gd name="adj1" fmla="val 9152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꺾인 연결선 700"/>
          <p:cNvCxnSpPr/>
          <p:nvPr/>
        </p:nvCxnSpPr>
        <p:spPr>
          <a:xfrm rot="16200000" flipV="1">
            <a:off x="7294987" y="1639801"/>
            <a:ext cx="536811" cy="251826"/>
          </a:xfrm>
          <a:prstGeom prst="bentConnector3">
            <a:avLst>
              <a:gd name="adj1" fmla="val 963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2" name="Picture 102" descr="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644" y="3029325"/>
            <a:ext cx="467689" cy="31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3" name="Picture 200" descr="router-generic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710" y="1247644"/>
            <a:ext cx="436277" cy="32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4" name="TextBox 703"/>
          <p:cNvSpPr txBox="1"/>
          <p:nvPr/>
        </p:nvSpPr>
        <p:spPr>
          <a:xfrm>
            <a:off x="8619869" y="1331476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en-US" altLang="ko-KR" dirty="0"/>
          </a:p>
        </p:txBody>
      </p:sp>
      <p:grpSp>
        <p:nvGrpSpPr>
          <p:cNvPr id="705" name="그룹 704"/>
          <p:cNvGrpSpPr/>
          <p:nvPr/>
        </p:nvGrpSpPr>
        <p:grpSpPr>
          <a:xfrm>
            <a:off x="8260475" y="649490"/>
            <a:ext cx="963692" cy="329321"/>
            <a:chOff x="1021115" y="854063"/>
            <a:chExt cx="2395833" cy="329321"/>
          </a:xfrm>
        </p:grpSpPr>
        <p:sp>
          <p:nvSpPr>
            <p:cNvPr id="706" name="Line 19"/>
            <p:cNvSpPr>
              <a:spLocks noChangeShapeType="1"/>
            </p:cNvSpPr>
            <p:nvPr/>
          </p:nvSpPr>
          <p:spPr bwMode="auto">
            <a:xfrm>
              <a:off x="1021115" y="1162050"/>
              <a:ext cx="2395833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Text Box 20"/>
            <p:cNvSpPr txBox="1">
              <a:spLocks noChangeArrowheads="1"/>
            </p:cNvSpPr>
            <p:nvPr/>
          </p:nvSpPr>
          <p:spPr bwMode="auto">
            <a:xfrm>
              <a:off x="1040188" y="854063"/>
              <a:ext cx="2313217" cy="32932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smtClean="0">
                  <a:solidFill>
                    <a:srgbClr val="000000"/>
                  </a:solidFill>
                </a:rPr>
                <a:t>사업장</a:t>
              </a:r>
            </a:p>
          </p:txBody>
        </p:sp>
      </p:grpSp>
      <p:cxnSp>
        <p:nvCxnSpPr>
          <p:cNvPr id="708" name="직선 연결선 707"/>
          <p:cNvCxnSpPr>
            <a:stCxn id="663" idx="0"/>
            <a:endCxn id="666" idx="2"/>
          </p:cNvCxnSpPr>
          <p:nvPr/>
        </p:nvCxnSpPr>
        <p:spPr>
          <a:xfrm flipH="1" flipV="1">
            <a:off x="5854672" y="5071152"/>
            <a:ext cx="296892" cy="238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9" name="개체 7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591042"/>
              </p:ext>
            </p:extLst>
          </p:nvPr>
        </p:nvGraphicFramePr>
        <p:xfrm>
          <a:off x="3986658" y="3069080"/>
          <a:ext cx="536331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Image" r:id="rId14" imgW="5295238" imgH="2526984" progId="">
                  <p:embed/>
                </p:oleObj>
              </mc:Choice>
              <mc:Fallback>
                <p:oleObj name="Image" r:id="rId14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658" y="3069080"/>
                        <a:ext cx="536331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0" name="직선 연결선 709"/>
          <p:cNvCxnSpPr>
            <a:stCxn id="709" idx="3"/>
            <a:endCxn id="702" idx="1"/>
          </p:cNvCxnSpPr>
          <p:nvPr/>
        </p:nvCxnSpPr>
        <p:spPr>
          <a:xfrm flipV="1">
            <a:off x="4522989" y="3185275"/>
            <a:ext cx="149655" cy="3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TextBox 710"/>
          <p:cNvSpPr txBox="1"/>
          <p:nvPr/>
        </p:nvSpPr>
        <p:spPr>
          <a:xfrm>
            <a:off x="4099982" y="1268761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12" name="Picture 1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03" y="2550315"/>
            <a:ext cx="23014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3" name="Picture 1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235" y="2634577"/>
            <a:ext cx="23014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4" name="TextBox 713"/>
          <p:cNvSpPr txBox="1"/>
          <p:nvPr/>
        </p:nvSpPr>
        <p:spPr>
          <a:xfrm>
            <a:off x="5612028" y="2593381"/>
            <a:ext cx="448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WEB</a:t>
            </a:r>
            <a:endParaRPr lang="ko-KR" altLang="en-US" sz="900" b="1" dirty="0"/>
          </a:p>
        </p:txBody>
      </p:sp>
      <p:sp>
        <p:nvSpPr>
          <p:cNvPr id="715" name="TextBox 714"/>
          <p:cNvSpPr txBox="1"/>
          <p:nvPr/>
        </p:nvSpPr>
        <p:spPr>
          <a:xfrm>
            <a:off x="6213180" y="2731075"/>
            <a:ext cx="448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WAS</a:t>
            </a:r>
            <a:endParaRPr lang="ko-KR" altLang="en-US" sz="900" b="1" dirty="0"/>
          </a:p>
        </p:txBody>
      </p:sp>
      <p:pic>
        <p:nvPicPr>
          <p:cNvPr id="716" name="Picture 21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599" y="5587183"/>
            <a:ext cx="286305" cy="20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" name="TextBox 716"/>
          <p:cNvSpPr txBox="1"/>
          <p:nvPr/>
        </p:nvSpPr>
        <p:spPr>
          <a:xfrm>
            <a:off x="6068455" y="5253633"/>
            <a:ext cx="448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AP</a:t>
            </a:r>
            <a:endParaRPr lang="ko-KR" altLang="en-US" sz="900" b="1" dirty="0"/>
          </a:p>
        </p:txBody>
      </p:sp>
      <p:sp>
        <p:nvSpPr>
          <p:cNvPr id="718" name="TextBox 717"/>
          <p:cNvSpPr txBox="1"/>
          <p:nvPr/>
        </p:nvSpPr>
        <p:spPr>
          <a:xfrm>
            <a:off x="6366849" y="5418964"/>
            <a:ext cx="448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DB</a:t>
            </a:r>
            <a:endParaRPr lang="ko-KR" altLang="en-US" sz="900" b="1" dirty="0"/>
          </a:p>
        </p:txBody>
      </p:sp>
      <p:pic>
        <p:nvPicPr>
          <p:cNvPr id="719" name="Picture 1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74" y="5445225"/>
            <a:ext cx="231030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" name="Picture 21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281" y="5671644"/>
            <a:ext cx="286305" cy="20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1" name="직사각형 720"/>
          <p:cNvSpPr/>
          <p:nvPr/>
        </p:nvSpPr>
        <p:spPr>
          <a:xfrm>
            <a:off x="5446067" y="2390503"/>
            <a:ext cx="4683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DMZ</a:t>
            </a:r>
            <a:endParaRPr lang="ko-KR" altLang="en-US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2" name="자유형 721"/>
          <p:cNvSpPr/>
          <p:nvPr/>
        </p:nvSpPr>
        <p:spPr>
          <a:xfrm>
            <a:off x="4432826" y="1530770"/>
            <a:ext cx="3617406" cy="3852992"/>
          </a:xfrm>
          <a:custGeom>
            <a:avLst/>
            <a:gdLst>
              <a:gd name="connsiteX0" fmla="*/ 0 w 3788228"/>
              <a:gd name="connsiteY0" fmla="*/ 3995369 h 3995369"/>
              <a:gd name="connsiteX1" fmla="*/ 550506 w 3788228"/>
              <a:gd name="connsiteY1" fmla="*/ 2922349 h 3995369"/>
              <a:gd name="connsiteX2" fmla="*/ 1548881 w 3788228"/>
              <a:gd name="connsiteY2" fmla="*/ 3752773 h 3995369"/>
              <a:gd name="connsiteX3" fmla="*/ 1735494 w 3788228"/>
              <a:gd name="connsiteY3" fmla="*/ 3584822 h 3995369"/>
              <a:gd name="connsiteX4" fmla="*/ 531845 w 3788228"/>
              <a:gd name="connsiteY4" fmla="*/ 2119916 h 3995369"/>
              <a:gd name="connsiteX5" fmla="*/ 569167 w 3788228"/>
              <a:gd name="connsiteY5" fmla="*/ 309777 h 3995369"/>
              <a:gd name="connsiteX6" fmla="*/ 3788228 w 3788228"/>
              <a:gd name="connsiteY6" fmla="*/ 1867 h 3995369"/>
              <a:gd name="connsiteX7" fmla="*/ 3788228 w 3788228"/>
              <a:gd name="connsiteY7" fmla="*/ 1867 h 3995369"/>
              <a:gd name="connsiteX0" fmla="*/ 0 w 3788228"/>
              <a:gd name="connsiteY0" fmla="*/ 3995369 h 3995369"/>
              <a:gd name="connsiteX1" fmla="*/ 550506 w 3788228"/>
              <a:gd name="connsiteY1" fmla="*/ 2922349 h 3995369"/>
              <a:gd name="connsiteX2" fmla="*/ 1548881 w 3788228"/>
              <a:gd name="connsiteY2" fmla="*/ 3752773 h 3995369"/>
              <a:gd name="connsiteX3" fmla="*/ 531845 w 3788228"/>
              <a:gd name="connsiteY3" fmla="*/ 2119916 h 3995369"/>
              <a:gd name="connsiteX4" fmla="*/ 569167 w 3788228"/>
              <a:gd name="connsiteY4" fmla="*/ 309777 h 3995369"/>
              <a:gd name="connsiteX5" fmla="*/ 3788228 w 3788228"/>
              <a:gd name="connsiteY5" fmla="*/ 1867 h 3995369"/>
              <a:gd name="connsiteX6" fmla="*/ 3788228 w 3788228"/>
              <a:gd name="connsiteY6" fmla="*/ 1867 h 3995369"/>
              <a:gd name="connsiteX0" fmla="*/ 0 w 3788228"/>
              <a:gd name="connsiteY0" fmla="*/ 3995369 h 3995369"/>
              <a:gd name="connsiteX1" fmla="*/ 550506 w 3788228"/>
              <a:gd name="connsiteY1" fmla="*/ 2922349 h 3995369"/>
              <a:gd name="connsiteX2" fmla="*/ 1707501 w 3788228"/>
              <a:gd name="connsiteY2" fmla="*/ 3715450 h 3995369"/>
              <a:gd name="connsiteX3" fmla="*/ 531845 w 3788228"/>
              <a:gd name="connsiteY3" fmla="*/ 2119916 h 3995369"/>
              <a:gd name="connsiteX4" fmla="*/ 569167 w 3788228"/>
              <a:gd name="connsiteY4" fmla="*/ 309777 h 3995369"/>
              <a:gd name="connsiteX5" fmla="*/ 3788228 w 3788228"/>
              <a:gd name="connsiteY5" fmla="*/ 1867 h 3995369"/>
              <a:gd name="connsiteX6" fmla="*/ 3788228 w 3788228"/>
              <a:gd name="connsiteY6" fmla="*/ 1867 h 3995369"/>
              <a:gd name="connsiteX0" fmla="*/ 0 w 3788228"/>
              <a:gd name="connsiteY0" fmla="*/ 3995369 h 3995369"/>
              <a:gd name="connsiteX1" fmla="*/ 550506 w 3788228"/>
              <a:gd name="connsiteY1" fmla="*/ 2922349 h 3995369"/>
              <a:gd name="connsiteX2" fmla="*/ 1707501 w 3788228"/>
              <a:gd name="connsiteY2" fmla="*/ 3715450 h 3995369"/>
              <a:gd name="connsiteX3" fmla="*/ 531845 w 3788228"/>
              <a:gd name="connsiteY3" fmla="*/ 2119916 h 3995369"/>
              <a:gd name="connsiteX4" fmla="*/ 569167 w 3788228"/>
              <a:gd name="connsiteY4" fmla="*/ 309777 h 3995369"/>
              <a:gd name="connsiteX5" fmla="*/ 3788228 w 3788228"/>
              <a:gd name="connsiteY5" fmla="*/ 1867 h 3995369"/>
              <a:gd name="connsiteX6" fmla="*/ 3788228 w 3788228"/>
              <a:gd name="connsiteY6" fmla="*/ 1867 h 3995369"/>
              <a:gd name="connsiteX0" fmla="*/ 0 w 3872203"/>
              <a:gd name="connsiteY0" fmla="*/ 3911393 h 3911393"/>
              <a:gd name="connsiteX1" fmla="*/ 634481 w 3872203"/>
              <a:gd name="connsiteY1" fmla="*/ 2922349 h 3911393"/>
              <a:gd name="connsiteX2" fmla="*/ 1791476 w 3872203"/>
              <a:gd name="connsiteY2" fmla="*/ 3715450 h 3911393"/>
              <a:gd name="connsiteX3" fmla="*/ 615820 w 3872203"/>
              <a:gd name="connsiteY3" fmla="*/ 2119916 h 3911393"/>
              <a:gd name="connsiteX4" fmla="*/ 653142 w 3872203"/>
              <a:gd name="connsiteY4" fmla="*/ 309777 h 3911393"/>
              <a:gd name="connsiteX5" fmla="*/ 3872203 w 3872203"/>
              <a:gd name="connsiteY5" fmla="*/ 1867 h 3911393"/>
              <a:gd name="connsiteX6" fmla="*/ 3872203 w 3872203"/>
              <a:gd name="connsiteY6" fmla="*/ 1867 h 3911393"/>
              <a:gd name="connsiteX0" fmla="*/ 0 w 3872203"/>
              <a:gd name="connsiteY0" fmla="*/ 3911393 h 3911393"/>
              <a:gd name="connsiteX1" fmla="*/ 634481 w 3872203"/>
              <a:gd name="connsiteY1" fmla="*/ 2922349 h 3911393"/>
              <a:gd name="connsiteX2" fmla="*/ 1791476 w 3872203"/>
              <a:gd name="connsiteY2" fmla="*/ 3715450 h 3911393"/>
              <a:gd name="connsiteX3" fmla="*/ 615820 w 3872203"/>
              <a:gd name="connsiteY3" fmla="*/ 2119916 h 3911393"/>
              <a:gd name="connsiteX4" fmla="*/ 653142 w 3872203"/>
              <a:gd name="connsiteY4" fmla="*/ 309777 h 3911393"/>
              <a:gd name="connsiteX5" fmla="*/ 3872203 w 3872203"/>
              <a:gd name="connsiteY5" fmla="*/ 1867 h 3911393"/>
              <a:gd name="connsiteX6" fmla="*/ 3872203 w 3872203"/>
              <a:gd name="connsiteY6" fmla="*/ 1867 h 3911393"/>
              <a:gd name="connsiteX0" fmla="*/ 0 w 3872203"/>
              <a:gd name="connsiteY0" fmla="*/ 3936968 h 3936968"/>
              <a:gd name="connsiteX1" fmla="*/ 634481 w 3872203"/>
              <a:gd name="connsiteY1" fmla="*/ 2947924 h 3936968"/>
              <a:gd name="connsiteX2" fmla="*/ 1791476 w 3872203"/>
              <a:gd name="connsiteY2" fmla="*/ 3741025 h 3936968"/>
              <a:gd name="connsiteX3" fmla="*/ 615820 w 3872203"/>
              <a:gd name="connsiteY3" fmla="*/ 2145491 h 3936968"/>
              <a:gd name="connsiteX4" fmla="*/ 951722 w 3872203"/>
              <a:gd name="connsiteY4" fmla="*/ 214054 h 3936968"/>
              <a:gd name="connsiteX5" fmla="*/ 3872203 w 3872203"/>
              <a:gd name="connsiteY5" fmla="*/ 27442 h 3936968"/>
              <a:gd name="connsiteX6" fmla="*/ 3872203 w 3872203"/>
              <a:gd name="connsiteY6" fmla="*/ 27442 h 3936968"/>
              <a:gd name="connsiteX0" fmla="*/ 0 w 3918857"/>
              <a:gd name="connsiteY0" fmla="*/ 3852992 h 3852992"/>
              <a:gd name="connsiteX1" fmla="*/ 681135 w 3918857"/>
              <a:gd name="connsiteY1" fmla="*/ 2947924 h 3852992"/>
              <a:gd name="connsiteX2" fmla="*/ 1838130 w 3918857"/>
              <a:gd name="connsiteY2" fmla="*/ 3741025 h 3852992"/>
              <a:gd name="connsiteX3" fmla="*/ 662474 w 3918857"/>
              <a:gd name="connsiteY3" fmla="*/ 2145491 h 3852992"/>
              <a:gd name="connsiteX4" fmla="*/ 998376 w 3918857"/>
              <a:gd name="connsiteY4" fmla="*/ 214054 h 3852992"/>
              <a:gd name="connsiteX5" fmla="*/ 3918857 w 3918857"/>
              <a:gd name="connsiteY5" fmla="*/ 27442 h 3852992"/>
              <a:gd name="connsiteX6" fmla="*/ 3918857 w 3918857"/>
              <a:gd name="connsiteY6" fmla="*/ 27442 h 385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857" h="3852992">
                <a:moveTo>
                  <a:pt x="0" y="3852992"/>
                </a:moveTo>
                <a:cubicBezTo>
                  <a:pt x="202163" y="3364690"/>
                  <a:pt x="374780" y="2966585"/>
                  <a:pt x="681135" y="2947924"/>
                </a:cubicBezTo>
                <a:cubicBezTo>
                  <a:pt x="987490" y="2929263"/>
                  <a:pt x="1579983" y="3958739"/>
                  <a:pt x="1838130" y="3741025"/>
                </a:cubicBezTo>
                <a:cubicBezTo>
                  <a:pt x="2096277" y="3523311"/>
                  <a:pt x="802433" y="2733319"/>
                  <a:pt x="662474" y="2145491"/>
                </a:cubicBezTo>
                <a:cubicBezTo>
                  <a:pt x="522515" y="1557663"/>
                  <a:pt x="455646" y="567062"/>
                  <a:pt x="998376" y="214054"/>
                </a:cubicBezTo>
                <a:cubicBezTo>
                  <a:pt x="1541106" y="-138954"/>
                  <a:pt x="3432110" y="58544"/>
                  <a:pt x="3918857" y="27442"/>
                </a:cubicBezTo>
                <a:lnTo>
                  <a:pt x="3918857" y="27442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3" name="자유형 722"/>
          <p:cNvSpPr/>
          <p:nvPr/>
        </p:nvSpPr>
        <p:spPr>
          <a:xfrm>
            <a:off x="3020315" y="1478820"/>
            <a:ext cx="2670002" cy="2300079"/>
          </a:xfrm>
          <a:custGeom>
            <a:avLst/>
            <a:gdLst>
              <a:gd name="connsiteX0" fmla="*/ 2397967 w 2892502"/>
              <a:gd name="connsiteY0" fmla="*/ 2300079 h 2300079"/>
              <a:gd name="connsiteX1" fmla="*/ 2267338 w 2892502"/>
              <a:gd name="connsiteY1" fmla="*/ 1488316 h 2300079"/>
              <a:gd name="connsiteX2" fmla="*/ 2892489 w 2892502"/>
              <a:gd name="connsiteY2" fmla="*/ 1320365 h 2300079"/>
              <a:gd name="connsiteX3" fmla="*/ 2248677 w 2892502"/>
              <a:gd name="connsiteY3" fmla="*/ 1115091 h 2300079"/>
              <a:gd name="connsiteX4" fmla="*/ 1903445 w 2892502"/>
              <a:gd name="connsiteY4" fmla="*/ 135377 h 2300079"/>
              <a:gd name="connsiteX5" fmla="*/ 0 w 2892502"/>
              <a:gd name="connsiteY5" fmla="*/ 32740 h 230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2502" h="2300079">
                <a:moveTo>
                  <a:pt x="2397967" y="2300079"/>
                </a:moveTo>
                <a:cubicBezTo>
                  <a:pt x="2291442" y="1975840"/>
                  <a:pt x="2184918" y="1651602"/>
                  <a:pt x="2267338" y="1488316"/>
                </a:cubicBezTo>
                <a:cubicBezTo>
                  <a:pt x="2349758" y="1325030"/>
                  <a:pt x="2895599" y="1382569"/>
                  <a:pt x="2892489" y="1320365"/>
                </a:cubicBezTo>
                <a:cubicBezTo>
                  <a:pt x="2889379" y="1258161"/>
                  <a:pt x="2413518" y="1312589"/>
                  <a:pt x="2248677" y="1115091"/>
                </a:cubicBezTo>
                <a:cubicBezTo>
                  <a:pt x="2083836" y="917593"/>
                  <a:pt x="2278224" y="315769"/>
                  <a:pt x="1903445" y="135377"/>
                </a:cubicBezTo>
                <a:cubicBezTo>
                  <a:pt x="1528666" y="-45015"/>
                  <a:pt x="764333" y="-6138"/>
                  <a:pt x="0" y="32740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4" name="직사각형 723"/>
          <p:cNvSpPr/>
          <p:nvPr/>
        </p:nvSpPr>
        <p:spPr>
          <a:xfrm>
            <a:off x="776536" y="1700808"/>
            <a:ext cx="1686799" cy="4025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SKC&amp;C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임직원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5" name="그룹 724"/>
          <p:cNvGrpSpPr/>
          <p:nvPr/>
        </p:nvGrpSpPr>
        <p:grpSpPr>
          <a:xfrm>
            <a:off x="843005" y="1096932"/>
            <a:ext cx="1495385" cy="329321"/>
            <a:chOff x="525463" y="980728"/>
            <a:chExt cx="1620000" cy="329321"/>
          </a:xfrm>
        </p:grpSpPr>
        <p:sp>
          <p:nvSpPr>
            <p:cNvPr id="726" name="Line 19"/>
            <p:cNvSpPr>
              <a:spLocks noChangeShapeType="1"/>
            </p:cNvSpPr>
            <p:nvPr/>
          </p:nvSpPr>
          <p:spPr bwMode="auto">
            <a:xfrm>
              <a:off x="525463" y="1288715"/>
              <a:ext cx="1620000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Text Box 20"/>
            <p:cNvSpPr txBox="1">
              <a:spLocks noChangeArrowheads="1"/>
            </p:cNvSpPr>
            <p:nvPr/>
          </p:nvSpPr>
          <p:spPr bwMode="auto">
            <a:xfrm>
              <a:off x="540682" y="980728"/>
              <a:ext cx="1512000" cy="32932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err="1" smtClean="0">
                  <a:solidFill>
                    <a:srgbClr val="000000"/>
                  </a:solidFill>
                </a:rPr>
                <a:t>고객사</a:t>
              </a:r>
              <a:endParaRPr lang="ko-KR" altLang="en-US" sz="1400" kern="0" dirty="0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728" name="개체 7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160923"/>
              </p:ext>
            </p:extLst>
          </p:nvPr>
        </p:nvGraphicFramePr>
        <p:xfrm>
          <a:off x="2532829" y="1724187"/>
          <a:ext cx="319595" cy="1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Image" r:id="rId16" imgW="5295238" imgH="2526984" progId="">
                  <p:embed/>
                </p:oleObj>
              </mc:Choice>
              <mc:Fallback>
                <p:oleObj name="Image" r:id="rId16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829" y="1724187"/>
                        <a:ext cx="319595" cy="17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9" name="직사각형 728"/>
          <p:cNvSpPr>
            <a:spLocks noChangeArrowheads="1"/>
          </p:cNvSpPr>
          <p:nvPr/>
        </p:nvSpPr>
        <p:spPr bwMode="auto">
          <a:xfrm>
            <a:off x="2504728" y="1898633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dirty="0" smtClean="0"/>
              <a:t>VPN</a:t>
            </a:r>
            <a:endParaRPr lang="ko-KR" altLang="en-US" sz="900" dirty="0"/>
          </a:p>
        </p:txBody>
      </p:sp>
      <p:sp>
        <p:nvSpPr>
          <p:cNvPr id="730" name="TextBox 729"/>
          <p:cNvSpPr txBox="1"/>
          <p:nvPr/>
        </p:nvSpPr>
        <p:spPr>
          <a:xfrm>
            <a:off x="4698203" y="1916833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1" name="TextBox 730"/>
          <p:cNvSpPr txBox="1"/>
          <p:nvPr/>
        </p:nvSpPr>
        <p:spPr>
          <a:xfrm>
            <a:off x="5656116" y="5271012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2" name="TextBox 731"/>
          <p:cNvSpPr txBox="1"/>
          <p:nvPr/>
        </p:nvSpPr>
        <p:spPr>
          <a:xfrm>
            <a:off x="6359926" y="3182780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3" name="TextBox 732"/>
          <p:cNvSpPr txBox="1"/>
          <p:nvPr/>
        </p:nvSpPr>
        <p:spPr>
          <a:xfrm>
            <a:off x="3994393" y="5085185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34" name="직선 연결선 106"/>
          <p:cNvCxnSpPr>
            <a:endCxn id="703" idx="1"/>
          </p:cNvCxnSpPr>
          <p:nvPr/>
        </p:nvCxnSpPr>
        <p:spPr bwMode="auto">
          <a:xfrm flipV="1">
            <a:off x="2463337" y="1411869"/>
            <a:ext cx="2198373" cy="669974"/>
          </a:xfrm>
          <a:prstGeom prst="bentConnector3">
            <a:avLst>
              <a:gd name="adj1" fmla="val 31465"/>
            </a:avLst>
          </a:prstGeom>
          <a:ln w="3175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99901"/>
              </p:ext>
            </p:extLst>
          </p:nvPr>
        </p:nvGraphicFramePr>
        <p:xfrm>
          <a:off x="346788" y="928041"/>
          <a:ext cx="9214724" cy="4805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83"/>
                <a:gridCol w="625223"/>
                <a:gridCol w="2078158"/>
                <a:gridCol w="865684"/>
                <a:gridCol w="793543"/>
                <a:gridCol w="649262"/>
                <a:gridCol w="721403"/>
                <a:gridCol w="649262"/>
                <a:gridCol w="1442806"/>
              </a:tblGrid>
              <a:tr h="313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Biz. Impact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원인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장애 발생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사용자 영향 범위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지역 영향 범위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장애 시  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우회 방안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92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본사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판교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임직원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외부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SITE</a:t>
                      </a:r>
                      <a:b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임직원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33231" marR="33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협력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업체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전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</a:rPr>
                        <a:t>사이트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개별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사이트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38678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구매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요청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구매 검수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진행 불가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KT,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SKB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등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ISP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장애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이중화 경로로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절체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SK-Net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관문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라우터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스위치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관문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라우터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변경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6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WEB/WAS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서버 장애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이중화 경로로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6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서버 장애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자료 조회가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되지 않음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개별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서버 장애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구성원 정보가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조회 되지 않음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개인 정보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DBMS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장애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7302" y="2102660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3912" y="3326796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57302" y="2750732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912" y="4005065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3912" y="4694948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03912" y="5271012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29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4663" y="188640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defTabSz="915988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·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endParaRPr lang="ko-KR" altLang="en-US" sz="1800" b="1">
              <a:solidFill>
                <a:srgbClr val="FF7A00"/>
              </a:solidFill>
              <a:latin typeface="Arial" pitchFamily="34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66823"/>
              </p:ext>
            </p:extLst>
          </p:nvPr>
        </p:nvGraphicFramePr>
        <p:xfrm>
          <a:off x="920552" y="1164245"/>
          <a:ext cx="8051800" cy="4785035"/>
        </p:xfrm>
        <a:graphic>
          <a:graphicData uri="http://schemas.openxmlformats.org/drawingml/2006/table">
            <a:tbl>
              <a:tblPr/>
              <a:tblGrid>
                <a:gridCol w="1219200"/>
                <a:gridCol w="1193800"/>
                <a:gridCol w="4241800"/>
                <a:gridCol w="1397000"/>
              </a:tblGrid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2015/04/03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임지수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41" name="Rectangle 13"/>
          <p:cNvSpPr>
            <a:spLocks noChangeArrowheads="1"/>
          </p:cNvSpPr>
          <p:nvPr/>
        </p:nvSpPr>
        <p:spPr bwMode="auto">
          <a:xfrm>
            <a:off x="392113" y="945537"/>
            <a:ext cx="1046162" cy="70886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mpd="thinThick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marL="0" marR="0" lvl="0" indent="0" algn="ctr" defTabSz="914400" eaLnBrk="0" fontAlgn="auto" latinLnBrk="0" hangingPunct="0">
              <a:lnSpc>
                <a:spcPct val="135000"/>
              </a:lnSpc>
              <a:spcBef>
                <a:spcPts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개요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Isosceles Triangle 316"/>
          <p:cNvSpPr>
            <a:spLocks noChangeArrowheads="1"/>
          </p:cNvSpPr>
          <p:nvPr/>
        </p:nvSpPr>
        <p:spPr bwMode="auto">
          <a:xfrm rot="5400000">
            <a:off x="3943845" y="4553449"/>
            <a:ext cx="3476486" cy="126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6949" y="2029876"/>
            <a:ext cx="5176036" cy="4345726"/>
            <a:chOff x="376949" y="3009495"/>
            <a:chExt cx="5051532" cy="3541095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1025021" y="4822398"/>
              <a:ext cx="4403460" cy="172819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1025021" y="4236809"/>
              <a:ext cx="4403460" cy="6164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1025021" y="3342352"/>
              <a:ext cx="4403460" cy="891804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386014" y="3009495"/>
              <a:ext cx="5042467" cy="25085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algn="ctr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wrap="none" t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TOMMS(</a:t>
              </a:r>
              <a:r>
                <a:rPr kumimoji="0" lang="ko-KR" altLang="en-US" sz="12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통합조달</a:t>
              </a:r>
              <a:r>
                <a:rPr kumimoji="0" lang="en-US" altLang="ko-KR" sz="12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시스템 구성 요소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2676771" y="5748979"/>
              <a:ext cx="549981" cy="252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전자계약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1188580" y="5748981"/>
              <a:ext cx="670714" cy="252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계획 </a:t>
              </a:r>
              <a:r>
                <a:rPr kumimoji="0" lang="ko-KR" altLang="en-US" sz="800" b="1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수립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4658740" y="5086797"/>
              <a:ext cx="670714" cy="35648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데이터 </a:t>
              </a:r>
              <a:r>
                <a:rPr kumimoji="0" lang="en-US" altLang="ko-KR" sz="800" b="1" kern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I/F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 bwMode="auto">
            <a:xfrm>
              <a:off x="1329132" y="5086797"/>
              <a:ext cx="3158885" cy="36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통신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 bwMode="auto">
            <a:xfrm>
              <a:off x="3328903" y="6167924"/>
              <a:ext cx="670714" cy="252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산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4" name="꺾인 연결선 153"/>
            <p:cNvCxnSpPr/>
            <p:nvPr/>
          </p:nvCxnSpPr>
          <p:spPr bwMode="auto">
            <a:xfrm rot="5400000">
              <a:off x="1396681" y="5601905"/>
              <a:ext cx="288000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57" name="직사각형 156"/>
            <p:cNvSpPr/>
            <p:nvPr/>
          </p:nvSpPr>
          <p:spPr bwMode="auto">
            <a:xfrm>
              <a:off x="2334812" y="3391542"/>
              <a:ext cx="1006023" cy="314867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현장</a:t>
              </a: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법인 사용자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1149499" y="3391540"/>
              <a:ext cx="952668" cy="314869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  <a:r>
                <a:rPr kumimoji="0" lang="ko-KR" altLang="en-US" sz="9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부</a:t>
              </a:r>
              <a:r>
                <a:rPr kumimoji="0" lang="ko-KR" altLang="en-US" sz="9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사용자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1" name="직선 화살표 연결선 160"/>
            <p:cNvCxnSpPr>
              <a:stCxn id="158" idx="2"/>
            </p:cNvCxnSpPr>
            <p:nvPr/>
          </p:nvCxnSpPr>
          <p:spPr>
            <a:xfrm>
              <a:off x="1625833" y="3706409"/>
              <a:ext cx="0" cy="1380387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2" name="직사각형 161"/>
            <p:cNvSpPr/>
            <p:nvPr/>
          </p:nvSpPr>
          <p:spPr bwMode="auto">
            <a:xfrm>
              <a:off x="2002950" y="5748980"/>
              <a:ext cx="520872" cy="252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입찰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3" name="꺾인 연결선 162"/>
            <p:cNvCxnSpPr/>
            <p:nvPr/>
          </p:nvCxnSpPr>
          <p:spPr bwMode="auto">
            <a:xfrm rot="16200000" flipH="1">
              <a:off x="2133849" y="5601905"/>
              <a:ext cx="288000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68" name="꺾인 연결선 167"/>
            <p:cNvCxnSpPr/>
            <p:nvPr/>
          </p:nvCxnSpPr>
          <p:spPr bwMode="auto">
            <a:xfrm rot="16200000" flipH="1">
              <a:off x="2871754" y="5601905"/>
              <a:ext cx="288000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69" name="직사각형 168"/>
            <p:cNvSpPr/>
            <p:nvPr/>
          </p:nvSpPr>
          <p:spPr bwMode="auto">
            <a:xfrm>
              <a:off x="4636093" y="3382238"/>
              <a:ext cx="720000" cy="330331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외부기관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2" name="직선 화살표 연결선 171"/>
            <p:cNvCxnSpPr>
              <a:stCxn id="66" idx="2"/>
            </p:cNvCxnSpPr>
            <p:nvPr/>
          </p:nvCxnSpPr>
          <p:spPr>
            <a:xfrm flipH="1">
              <a:off x="4010332" y="3700753"/>
              <a:ext cx="6979" cy="1386043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77" name="직사각형 176"/>
            <p:cNvSpPr/>
            <p:nvPr/>
          </p:nvSpPr>
          <p:spPr bwMode="auto">
            <a:xfrm>
              <a:off x="3354053" y="5745845"/>
              <a:ext cx="670714" cy="252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Inspection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9" name="꺾인 연결선 178"/>
            <p:cNvCxnSpPr/>
            <p:nvPr/>
          </p:nvCxnSpPr>
          <p:spPr>
            <a:xfrm rot="5400000">
              <a:off x="4223795" y="5604981"/>
              <a:ext cx="288000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185" name="직사각형 184"/>
            <p:cNvSpPr/>
            <p:nvPr/>
          </p:nvSpPr>
          <p:spPr>
            <a:xfrm>
              <a:off x="376949" y="3357855"/>
              <a:ext cx="561800" cy="83820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사용자</a:t>
              </a: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76949" y="4265384"/>
              <a:ext cx="561800" cy="55933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네트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워크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76949" y="4903930"/>
              <a:ext cx="561800" cy="1625749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통합</a:t>
              </a:r>
              <a:endParaRPr kumimoji="0" lang="en-US" altLang="ko-KR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조달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8" name="그룹 94"/>
          <p:cNvGrpSpPr>
            <a:grpSpLocks/>
          </p:cNvGrpSpPr>
          <p:nvPr/>
        </p:nvGrpSpPr>
        <p:grpSpPr bwMode="auto">
          <a:xfrm>
            <a:off x="5978991" y="1813852"/>
            <a:ext cx="3420805" cy="382123"/>
            <a:chOff x="5556250" y="1484887"/>
            <a:chExt cx="2632075" cy="311150"/>
          </a:xfrm>
        </p:grpSpPr>
        <p:sp>
          <p:nvSpPr>
            <p:cNvPr id="189" name="직사각형 31"/>
            <p:cNvSpPr>
              <a:spLocks noChangeArrowheads="1"/>
            </p:cNvSpPr>
            <p:nvPr/>
          </p:nvSpPr>
          <p:spPr bwMode="auto">
            <a:xfrm>
              <a:off x="5730435" y="1484887"/>
              <a:ext cx="2457450" cy="3111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0" anchor="ctr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중점 관리 포인트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cxnSp>
          <p:nvCxnSpPr>
            <p:cNvPr id="190" name="직선 연결선 21"/>
            <p:cNvCxnSpPr>
              <a:cxnSpLocks noChangeShapeType="1"/>
            </p:cNvCxnSpPr>
            <p:nvPr/>
          </p:nvCxnSpPr>
          <p:spPr bwMode="auto">
            <a:xfrm flipV="1">
              <a:off x="5556250" y="1792862"/>
              <a:ext cx="2632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5" name="Text Box 945"/>
          <p:cNvSpPr txBox="1">
            <a:spLocks noChangeArrowheads="1"/>
          </p:cNvSpPr>
          <p:nvPr/>
        </p:nvSpPr>
        <p:spPr bwMode="auto">
          <a:xfrm>
            <a:off x="6753201" y="2344607"/>
            <a:ext cx="2879750" cy="9284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72000" anchor="ctr"/>
          <a:lstStyle/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SK C&amp;C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핵심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Biz.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관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lvl="1" indent="-17145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정보 보안 강화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계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약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업체정보 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多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5792969" y="2344607"/>
            <a:ext cx="888223" cy="92844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시스템 특성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98" name="Isosceles Triangle 316"/>
          <p:cNvSpPr>
            <a:spLocks noChangeArrowheads="1"/>
          </p:cNvSpPr>
          <p:nvPr/>
        </p:nvSpPr>
        <p:spPr bwMode="auto">
          <a:xfrm rot="10800000">
            <a:off x="6349388" y="3427454"/>
            <a:ext cx="2780075" cy="2043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337376" y="2312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547"/>
          <p:cNvSpPr txBox="1">
            <a:spLocks noChangeArrowheads="1"/>
          </p:cNvSpPr>
          <p:nvPr/>
        </p:nvSpPr>
        <p:spPr bwMode="auto">
          <a:xfrm>
            <a:off x="1419225" y="877748"/>
            <a:ext cx="8267520" cy="8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SK C&amp;C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구매관리 시스템으로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계약부터 대금지급까지 진행되는 일련의 프로세스에 업무 서비스를 제공함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90488" indent="-90488">
              <a:lnSpc>
                <a:spcPts val="1871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및 각 프로젝트 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site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PM/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사업관리자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구매관리부서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SK C&amp;C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구성원이 사용하며 본사 임직원 전원에게 접속 권한이 부여되어 있음</a:t>
            </a:r>
            <a:endParaRPr kumimoji="0"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728864" y="3091973"/>
            <a:ext cx="742999" cy="32297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Withus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624727" y="2504085"/>
            <a:ext cx="964614" cy="374121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BP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137225" y="3727670"/>
            <a:ext cx="1151479" cy="441802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사내</a:t>
            </a:r>
            <a:r>
              <a:rPr kumimoji="0" lang="ko-KR" altLang="en-US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망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90"/>
          <p:cNvCxnSpPr>
            <a:stCxn id="169" idx="2"/>
            <a:endCxn id="151" idx="0"/>
          </p:cNvCxnSpPr>
          <p:nvPr/>
        </p:nvCxnSpPr>
        <p:spPr>
          <a:xfrm flipH="1">
            <a:off x="5107895" y="2892707"/>
            <a:ext cx="2045" cy="1686489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5" name="직선 화살표 연결선 84"/>
          <p:cNvCxnSpPr>
            <a:stCxn id="157" idx="2"/>
          </p:cNvCxnSpPr>
          <p:nvPr/>
        </p:nvCxnSpPr>
        <p:spPr>
          <a:xfrm>
            <a:off x="2898476" y="2885147"/>
            <a:ext cx="0" cy="1694048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4" name="직사각형 93"/>
          <p:cNvSpPr/>
          <p:nvPr/>
        </p:nvSpPr>
        <p:spPr bwMode="auto">
          <a:xfrm>
            <a:off x="2432720" y="3727670"/>
            <a:ext cx="3014227" cy="441802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인터넷망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개체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78469"/>
              </p:ext>
            </p:extLst>
          </p:nvPr>
        </p:nvGraphicFramePr>
        <p:xfrm>
          <a:off x="2734169" y="4190895"/>
          <a:ext cx="328613" cy="1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" name="Image" r:id="rId3" imgW="5295238" imgH="2526984" progId="">
                  <p:embed/>
                </p:oleObj>
              </mc:Choice>
              <mc:Fallback>
                <p:oleObj name="Image" r:id="rId3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169" y="4190895"/>
                        <a:ext cx="328613" cy="13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직사각형 96"/>
          <p:cNvSpPr/>
          <p:nvPr/>
        </p:nvSpPr>
        <p:spPr bwMode="auto">
          <a:xfrm>
            <a:off x="4245718" y="5386558"/>
            <a:ext cx="687245" cy="30926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Logistics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1" name="꺾인 연결선 100"/>
          <p:cNvCxnSpPr>
            <a:stCxn id="150" idx="3"/>
            <a:endCxn id="162" idx="1"/>
          </p:cNvCxnSpPr>
          <p:nvPr/>
        </p:nvCxnSpPr>
        <p:spPr bwMode="auto">
          <a:xfrm flipV="1">
            <a:off x="1895829" y="5546476"/>
            <a:ext cx="147197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04" name="꺾인 연결선 103"/>
          <p:cNvCxnSpPr/>
          <p:nvPr/>
        </p:nvCxnSpPr>
        <p:spPr bwMode="auto">
          <a:xfrm flipV="1">
            <a:off x="2576736" y="5558928"/>
            <a:ext cx="147197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06" name="꺾인 연결선 105"/>
          <p:cNvCxnSpPr>
            <a:stCxn id="149" idx="2"/>
            <a:endCxn id="153" idx="1"/>
          </p:cNvCxnSpPr>
          <p:nvPr/>
        </p:nvCxnSpPr>
        <p:spPr bwMode="auto">
          <a:xfrm rot="16200000" flipH="1">
            <a:off x="3028685" y="5687641"/>
            <a:ext cx="359510" cy="386437"/>
          </a:xfrm>
          <a:prstGeom prst="bentConnector2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09" name="꺾인 연결선 108"/>
          <p:cNvCxnSpPr/>
          <p:nvPr/>
        </p:nvCxnSpPr>
        <p:spPr>
          <a:xfrm rot="5400000">
            <a:off x="3594330" y="5215126"/>
            <a:ext cx="353441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triangle" w="med" len="med"/>
            <a:tailEnd type="triangle"/>
          </a:ln>
        </p:spPr>
      </p:cxnSp>
      <p:cxnSp>
        <p:nvCxnSpPr>
          <p:cNvPr id="112" name="꺾인 연결선 111"/>
          <p:cNvCxnSpPr>
            <a:stCxn id="97" idx="2"/>
            <a:endCxn id="153" idx="3"/>
          </p:cNvCxnSpPr>
          <p:nvPr/>
        </p:nvCxnSpPr>
        <p:spPr bwMode="auto">
          <a:xfrm rot="5400000">
            <a:off x="4156725" y="5627999"/>
            <a:ext cx="364796" cy="500437"/>
          </a:xfrm>
          <a:prstGeom prst="bentConnector2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15" name="꺾인 연결선 114"/>
          <p:cNvCxnSpPr/>
          <p:nvPr/>
        </p:nvCxnSpPr>
        <p:spPr bwMode="auto">
          <a:xfrm flipV="1">
            <a:off x="3289540" y="5538957"/>
            <a:ext cx="147197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18" name="꺾인 연결선 117"/>
          <p:cNvCxnSpPr>
            <a:stCxn id="177" idx="3"/>
            <a:endCxn id="97" idx="1"/>
          </p:cNvCxnSpPr>
          <p:nvPr/>
        </p:nvCxnSpPr>
        <p:spPr bwMode="auto">
          <a:xfrm flipV="1">
            <a:off x="4114674" y="5541189"/>
            <a:ext cx="131044" cy="144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26" name="꺾인 연결선 125"/>
          <p:cNvCxnSpPr>
            <a:stCxn id="177" idx="2"/>
          </p:cNvCxnSpPr>
          <p:nvPr/>
        </p:nvCxnSpPr>
        <p:spPr bwMode="auto">
          <a:xfrm rot="16200000" flipH="1">
            <a:off x="3666689" y="5801621"/>
            <a:ext cx="208727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sp>
        <p:nvSpPr>
          <p:cNvPr id="60" name="Isosceles Triangle 316"/>
          <p:cNvSpPr>
            <a:spLocks noChangeArrowheads="1"/>
          </p:cNvSpPr>
          <p:nvPr/>
        </p:nvSpPr>
        <p:spPr bwMode="auto">
          <a:xfrm rot="5400000">
            <a:off x="3943845" y="4553449"/>
            <a:ext cx="3476486" cy="126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86237" y="2029881"/>
            <a:ext cx="5166748" cy="30786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wrap="none" t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EBP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시스템 구성 요소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86238" y="2420888"/>
            <a:ext cx="5166748" cy="39604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144707" y="4238431"/>
            <a:ext cx="1907068" cy="4063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EBP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568917" y="5585480"/>
            <a:ext cx="687159" cy="36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검수관리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꺾인 연결선 68"/>
          <p:cNvCxnSpPr>
            <a:stCxn id="80" idx="2"/>
            <a:endCxn id="68" idx="0"/>
          </p:cNvCxnSpPr>
          <p:nvPr/>
        </p:nvCxnSpPr>
        <p:spPr bwMode="auto">
          <a:xfrm rot="16200000" flipH="1">
            <a:off x="3181730" y="4854713"/>
            <a:ext cx="648110" cy="8134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 type="triangle" w="med" len="med"/>
          </a:ln>
        </p:spPr>
      </p:cxnSp>
      <p:sp>
        <p:nvSpPr>
          <p:cNvPr id="70" name="직사각형 69"/>
          <p:cNvSpPr/>
          <p:nvPr/>
        </p:nvSpPr>
        <p:spPr bwMode="auto">
          <a:xfrm>
            <a:off x="913210" y="3740162"/>
            <a:ext cx="4471838" cy="264902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3"/>
          <p:cNvSpPr txBox="1">
            <a:spLocks noChangeArrowheads="1"/>
          </p:cNvSpPr>
          <p:nvPr/>
        </p:nvSpPr>
        <p:spPr bwMode="auto">
          <a:xfrm>
            <a:off x="2201252" y="3717032"/>
            <a:ext cx="1815644" cy="2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300"/>
              </a:spcBef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SK-Net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280592" y="2603098"/>
            <a:ext cx="1107088" cy="475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endParaRPr lang="en-US" altLang="ko-KR" sz="10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2424187" y="2603098"/>
            <a:ext cx="1374317" cy="475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  <a:r>
              <a:rPr lang="ko-KR" altLang="en-US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</a:t>
            </a:r>
            <a:r>
              <a:rPr lang="ko-KR" altLang="en-US" sz="1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endParaRPr lang="en-US" altLang="ko-KR" sz="10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3188385" y="3045637"/>
            <a:ext cx="0" cy="685578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5" name="직선 연결선 74"/>
          <p:cNvCxnSpPr/>
          <p:nvPr/>
        </p:nvCxnSpPr>
        <p:spPr>
          <a:xfrm>
            <a:off x="878069" y="5402880"/>
            <a:ext cx="444449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 bwMode="auto">
          <a:xfrm>
            <a:off x="2878159" y="5585480"/>
            <a:ext cx="687159" cy="36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실투입관리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187401" y="5585480"/>
            <a:ext cx="687159" cy="36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구매요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32305" y="2792910"/>
            <a:ext cx="267228" cy="124965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</a:t>
            </a: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</a:t>
            </a: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</a:t>
            </a: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32305" y="3949084"/>
            <a:ext cx="267228" cy="113021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인프라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144688" y="4589658"/>
            <a:ext cx="1908772" cy="347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WAS/ DB 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꺾인 연결선 135"/>
          <p:cNvCxnSpPr>
            <a:cxnSpLocks noChangeShapeType="1"/>
            <a:stCxn id="80" idx="2"/>
            <a:endCxn id="76" idx="0"/>
          </p:cNvCxnSpPr>
          <p:nvPr/>
        </p:nvCxnSpPr>
        <p:spPr bwMode="auto">
          <a:xfrm rot="16200000" flipH="1">
            <a:off x="2836351" y="5200092"/>
            <a:ext cx="648110" cy="12266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" name="꺾인 연결선 135"/>
          <p:cNvCxnSpPr>
            <a:cxnSpLocks noChangeShapeType="1"/>
            <a:stCxn id="80" idx="2"/>
            <a:endCxn id="77" idx="0"/>
          </p:cNvCxnSpPr>
          <p:nvPr/>
        </p:nvCxnSpPr>
        <p:spPr bwMode="auto">
          <a:xfrm rot="5400000">
            <a:off x="2490973" y="4977379"/>
            <a:ext cx="648110" cy="56809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 type="triangle" w="med" len="med"/>
          </a:ln>
        </p:spPr>
      </p:cxnSp>
      <p:sp>
        <p:nvSpPr>
          <p:cNvPr id="83" name="직사각형 82"/>
          <p:cNvSpPr/>
          <p:nvPr/>
        </p:nvSpPr>
        <p:spPr>
          <a:xfrm>
            <a:off x="1376593" y="3167659"/>
            <a:ext cx="3856117" cy="520681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104267" y="4068614"/>
            <a:ext cx="4147533" cy="994783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3803471" y="2603098"/>
            <a:ext cx="1374317" cy="475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대외 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PJT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수행장소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73"/>
          <p:cNvSpPr txBox="1">
            <a:spLocks noChangeArrowheads="1"/>
          </p:cNvSpPr>
          <p:nvPr/>
        </p:nvSpPr>
        <p:spPr bwMode="auto">
          <a:xfrm>
            <a:off x="1712640" y="3195529"/>
            <a:ext cx="2825539" cy="184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tIns="0" bIns="0" anchor="ctr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300"/>
              </a:spcBef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VDI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개체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738302"/>
              </p:ext>
            </p:extLst>
          </p:nvPr>
        </p:nvGraphicFramePr>
        <p:xfrm>
          <a:off x="3054328" y="3477995"/>
          <a:ext cx="358259" cy="15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" name="Image" r:id="rId5" imgW="5295238" imgH="2526984" progId="">
                  <p:embed/>
                </p:oleObj>
              </mc:Choice>
              <mc:Fallback>
                <p:oleObj name="Image" r:id="rId5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28" y="3477995"/>
                        <a:ext cx="358259" cy="15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직사각형 88"/>
          <p:cNvSpPr/>
          <p:nvPr/>
        </p:nvSpPr>
        <p:spPr>
          <a:xfrm>
            <a:off x="1137055" y="5233435"/>
            <a:ext cx="4110359" cy="833076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37568" y="5029204"/>
            <a:ext cx="267228" cy="113021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5792969" y="5402881"/>
            <a:ext cx="888223" cy="97844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Infra</a:t>
            </a:r>
          </a:p>
        </p:txBody>
      </p:sp>
      <p:sp>
        <p:nvSpPr>
          <p:cNvPr id="93" name="직사각형 92"/>
          <p:cNvSpPr/>
          <p:nvPr/>
        </p:nvSpPr>
        <p:spPr bwMode="auto">
          <a:xfrm>
            <a:off x="5792969" y="3759377"/>
            <a:ext cx="888223" cy="15418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Application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6753200" y="5428149"/>
            <a:ext cx="2880320" cy="463955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H/W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 대한 모니터링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Disk Space, Memory, CPU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사용률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6753200" y="5949281"/>
            <a:ext cx="2880320" cy="432048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Infra Solution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 대한 정상 작업 점검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VDI,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Weblogic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DBMS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점검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6753201" y="4798128"/>
            <a:ext cx="2880320" cy="530538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WAS</a:t>
            </a:r>
            <a:r>
              <a:rPr kumimoji="0" lang="en-US" altLang="ko-KR" sz="1100" b="0" i="0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0" i="0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모니터링을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통한 성능 임계치 점검</a:t>
            </a:r>
            <a:endParaRPr kumimoji="0" lang="en-US" altLang="ko-KR" sz="11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핵심업무 수시 기능점검</a:t>
            </a:r>
            <a:r>
              <a:rPr kumimoji="0" lang="en-US" altLang="ko-KR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일일 점검 수행</a:t>
            </a:r>
            <a:endParaRPr kumimoji="0" lang="en-US" altLang="ko-KR" sz="1100" b="0" i="0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6753200" y="3759376"/>
            <a:ext cx="2880320" cy="309238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핵심 프로그램</a:t>
            </a:r>
            <a:r>
              <a:rPr kumimoji="0" lang="en-US" altLang="ko-KR" sz="1100" kern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I/F </a:t>
            </a:r>
            <a:r>
              <a:rPr kumimoji="0" lang="ko-KR" altLang="en-US" sz="1100" kern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이상유무 점검</a:t>
            </a:r>
            <a:endParaRPr kumimoji="0" lang="en-US" altLang="ko-KR" sz="1100" u="sng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 bwMode="auto">
          <a:xfrm>
            <a:off x="6753200" y="4149080"/>
            <a:ext cx="2880320" cy="571591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변경된 기능에 대한 이상 유무 점검</a:t>
            </a: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변경 배포 전</a:t>
            </a:r>
            <a:r>
              <a:rPr kumimoji="0" lang="en-US" altLang="ko-KR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후 </a:t>
            </a:r>
            <a:r>
              <a:rPr kumimoji="0" lang="en-US" altLang="ko-KR" sz="110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7485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385049" y="655173"/>
            <a:ext cx="4109216" cy="353984"/>
            <a:chOff x="452400" y="1542274"/>
            <a:chExt cx="3780504" cy="353984"/>
          </a:xfrm>
        </p:grpSpPr>
        <p:sp>
          <p:nvSpPr>
            <p:cNvPr id="26" name="Line 61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7" name="TextBox 51"/>
            <p:cNvSpPr txBox="1">
              <a:spLocks noChangeArrowheads="1"/>
            </p:cNvSpPr>
            <p:nvPr/>
          </p:nvSpPr>
          <p:spPr bwMode="auto">
            <a:xfrm>
              <a:off x="1920323" y="1542274"/>
              <a:ext cx="84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주요 기능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29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30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58206"/>
              </p:ext>
            </p:extLst>
          </p:nvPr>
        </p:nvGraphicFramePr>
        <p:xfrm>
          <a:off x="5385050" y="1143661"/>
          <a:ext cx="4109216" cy="3369860"/>
        </p:xfrm>
        <a:graphic>
          <a:graphicData uri="http://schemas.openxmlformats.org/drawingml/2006/table">
            <a:tbl>
              <a:tblPr firstRow="1" bandRow="1"/>
              <a:tblGrid>
                <a:gridCol w="881523"/>
                <a:gridCol w="3227693"/>
              </a:tblGrid>
              <a:tr h="3749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기능 상세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574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구매요청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착수합의 관리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구매요청서 작성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구매요청 리포트 제공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계약변경 요청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계약 선금지급요청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소싱요청관리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리포트 제공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4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실투입관리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실투입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자동생성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실투입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생성요청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외주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실투입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확인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실투입취소관리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995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검수관리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 검수 관리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용역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검수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외주 업체 평가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목적물 관리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33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34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23446"/>
              </p:ext>
            </p:extLst>
          </p:nvPr>
        </p:nvGraphicFramePr>
        <p:xfrm>
          <a:off x="409590" y="1143660"/>
          <a:ext cx="4832127" cy="3048815"/>
        </p:xfrm>
        <a:graphic>
          <a:graphicData uri="http://schemas.openxmlformats.org/drawingml/2006/table">
            <a:tbl>
              <a:tblPr firstRow="1" bandRow="1"/>
              <a:tblGrid>
                <a:gridCol w="871002"/>
                <a:gridCol w="720766"/>
                <a:gridCol w="636793"/>
                <a:gridCol w="650892"/>
                <a:gridCol w="650892"/>
                <a:gridCol w="1301782"/>
              </a:tblGrid>
              <a:tr h="350102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e-procurement (EBP)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10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도입일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’09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년 구축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74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Latest</a:t>
                      </a:r>
                    </a:p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’15.03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SO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 화면 추가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’15.03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메인화면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실투입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대상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검증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 형태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In-house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Customizing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72000" marB="72000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kumimoji="0"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유지보수 업체 </a:t>
                      </a:r>
                      <a:r>
                        <a:rPr lang="en-US" altLang="ko-KR" sz="1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기술요소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JDK 1.5,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JSP, </a:t>
                      </a:r>
                      <a:r>
                        <a:rPr lang="en-US" altLang="ko-KR" sz="10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Miplatform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상품구매팀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외주구매팀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동반성장팀</a:t>
                      </a:r>
                      <a:endParaRPr lang="ko-KR" altLang="en-US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주사용자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프로젝트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PM,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사업관리자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구매팀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Group 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06823"/>
              </p:ext>
            </p:extLst>
          </p:nvPr>
        </p:nvGraphicFramePr>
        <p:xfrm>
          <a:off x="390518" y="4325092"/>
          <a:ext cx="4850514" cy="1961977"/>
        </p:xfrm>
        <a:graphic>
          <a:graphicData uri="http://schemas.openxmlformats.org/drawingml/2006/table">
            <a:tbl>
              <a:tblPr/>
              <a:tblGrid>
                <a:gridCol w="1106098"/>
                <a:gridCol w="1080120"/>
                <a:gridCol w="1224136"/>
                <a:gridCol w="1440160"/>
              </a:tblGrid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해당팀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박정석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02-6400-2429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현업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노경관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박수언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02-6400-2878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외주구매팀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상품구매팀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임지수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02-6400-5473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서비스사업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Infra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김호 주관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02-6400-0347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김호 주관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02-6400-0347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0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98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81856"/>
              </p:ext>
            </p:extLst>
          </p:nvPr>
        </p:nvGraphicFramePr>
        <p:xfrm>
          <a:off x="533400" y="785813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pic>
        <p:nvPicPr>
          <p:cNvPr id="144" name="그림 143" descr="pop_process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37" y="2492896"/>
            <a:ext cx="417989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그림 144" descr="pop_process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556" y="2492896"/>
            <a:ext cx="4240932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갈매기형 수장 2"/>
          <p:cNvSpPr/>
          <p:nvPr/>
        </p:nvSpPr>
        <p:spPr bwMode="auto">
          <a:xfrm>
            <a:off x="2343289" y="1484784"/>
            <a:ext cx="1440160" cy="540000"/>
          </a:xfrm>
          <a:prstGeom prst="chevro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65000"/>
                  <a:lumOff val="35000"/>
                </a:schemeClr>
              </a:gs>
              <a:gs pos="50000">
                <a:schemeClr val="accent1">
                  <a:tint val="44500"/>
                  <a:satMod val="160000"/>
                  <a:lumMod val="85000"/>
                </a:schemeClr>
              </a:gs>
              <a:gs pos="100000">
                <a:schemeClr val="accent1">
                  <a:tint val="23500"/>
                  <a:satMod val="160000"/>
                  <a:lumMod val="51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46" name="갈매기형 수장 145"/>
          <p:cNvSpPr/>
          <p:nvPr/>
        </p:nvSpPr>
        <p:spPr bwMode="auto">
          <a:xfrm>
            <a:off x="3668300" y="1484784"/>
            <a:ext cx="1440160" cy="540000"/>
          </a:xfrm>
          <a:prstGeom prst="chevro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65000"/>
                  <a:lumOff val="35000"/>
                </a:schemeClr>
              </a:gs>
              <a:gs pos="50000">
                <a:schemeClr val="accent1">
                  <a:tint val="44500"/>
                  <a:satMod val="160000"/>
                  <a:lumMod val="85000"/>
                </a:schemeClr>
              </a:gs>
              <a:gs pos="100000">
                <a:schemeClr val="accent1">
                  <a:tint val="23500"/>
                  <a:satMod val="160000"/>
                  <a:lumMod val="51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4" name="오각형 3"/>
          <p:cNvSpPr/>
          <p:nvPr/>
        </p:nvSpPr>
        <p:spPr bwMode="auto">
          <a:xfrm>
            <a:off x="1018438" y="1484784"/>
            <a:ext cx="1440000" cy="540000"/>
          </a:xfrm>
          <a:prstGeom prst="homePlate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65000"/>
                  <a:lumOff val="35000"/>
                </a:schemeClr>
              </a:gs>
              <a:gs pos="50000">
                <a:schemeClr val="accent1">
                  <a:tint val="44500"/>
                  <a:satMod val="160000"/>
                  <a:lumMod val="85000"/>
                </a:schemeClr>
              </a:gs>
              <a:gs pos="100000">
                <a:schemeClr val="accent1">
                  <a:tint val="23500"/>
                  <a:satMod val="160000"/>
                  <a:lumMod val="51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47" name="갈매기형 수장 146"/>
          <p:cNvSpPr/>
          <p:nvPr/>
        </p:nvSpPr>
        <p:spPr bwMode="auto">
          <a:xfrm>
            <a:off x="4993311" y="1484784"/>
            <a:ext cx="1440160" cy="540000"/>
          </a:xfrm>
          <a:prstGeom prst="chevro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65000"/>
                  <a:lumOff val="35000"/>
                </a:schemeClr>
              </a:gs>
              <a:gs pos="50000">
                <a:schemeClr val="accent1">
                  <a:tint val="44500"/>
                  <a:satMod val="160000"/>
                  <a:lumMod val="85000"/>
                </a:schemeClr>
              </a:gs>
              <a:gs pos="100000">
                <a:schemeClr val="accent1">
                  <a:tint val="23500"/>
                  <a:satMod val="160000"/>
                  <a:lumMod val="51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689464" y="1484784"/>
            <a:ext cx="1440000" cy="540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65000"/>
                  <a:lumOff val="35000"/>
                </a:schemeClr>
              </a:gs>
              <a:gs pos="50000">
                <a:schemeClr val="accent1">
                  <a:tint val="44500"/>
                  <a:satMod val="160000"/>
                  <a:lumMod val="85000"/>
                </a:schemeClr>
              </a:gs>
              <a:gs pos="100000">
                <a:schemeClr val="accent1">
                  <a:tint val="23500"/>
                  <a:satMod val="160000"/>
                  <a:lumMod val="51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67" name="갈매기형 수장 166"/>
          <p:cNvSpPr/>
          <p:nvPr/>
        </p:nvSpPr>
        <p:spPr bwMode="auto">
          <a:xfrm>
            <a:off x="6476350" y="1484784"/>
            <a:ext cx="1440160" cy="540000"/>
          </a:xfrm>
          <a:prstGeom prst="chevron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48" name="갈매기형 수장 147"/>
          <p:cNvSpPr/>
          <p:nvPr/>
        </p:nvSpPr>
        <p:spPr bwMode="auto">
          <a:xfrm>
            <a:off x="6318322" y="1484784"/>
            <a:ext cx="1440160" cy="540000"/>
          </a:xfrm>
          <a:prstGeom prst="chevro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65000"/>
                  <a:lumOff val="35000"/>
                </a:schemeClr>
              </a:gs>
              <a:gs pos="50000">
                <a:schemeClr val="accent1">
                  <a:tint val="44500"/>
                  <a:satMod val="160000"/>
                  <a:lumMod val="85000"/>
                </a:schemeClr>
              </a:gs>
              <a:gs pos="100000">
                <a:schemeClr val="accent1">
                  <a:tint val="23500"/>
                  <a:satMod val="160000"/>
                  <a:lumMod val="51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0858" y="1628800"/>
            <a:ext cx="1105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009242"/>
                </a:solidFill>
              </a:rPr>
              <a:t>구매요</a:t>
            </a:r>
            <a:r>
              <a:rPr lang="ko-KR" altLang="en-US" b="1">
                <a:solidFill>
                  <a:srgbClr val="009242"/>
                </a:solidFill>
              </a:rPr>
              <a:t>청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2479010" y="1628800"/>
            <a:ext cx="1105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9242"/>
                </a:solidFill>
              </a:rPr>
              <a:t>계약생</a:t>
            </a:r>
            <a:r>
              <a:rPr lang="ko-KR" altLang="en-US" b="1" dirty="0">
                <a:solidFill>
                  <a:srgbClr val="009242"/>
                </a:solidFill>
              </a:rPr>
              <a:t>성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3847162" y="1628800"/>
            <a:ext cx="1105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009242"/>
                </a:solidFill>
              </a:rPr>
              <a:t>계약체</a:t>
            </a:r>
            <a:r>
              <a:rPr lang="ko-KR" altLang="en-US" b="1">
                <a:solidFill>
                  <a:srgbClr val="009242"/>
                </a:solidFill>
              </a:rPr>
              <a:t>결</a:t>
            </a:r>
            <a:endParaRPr lang="ko-KR" altLang="en-US" b="1" dirty="0">
              <a:solidFill>
                <a:srgbClr val="009242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215314" y="1628800"/>
            <a:ext cx="1105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009242"/>
                </a:solidFill>
              </a:rPr>
              <a:t>실투입생</a:t>
            </a:r>
            <a:r>
              <a:rPr lang="ko-KR" altLang="en-US" b="1">
                <a:solidFill>
                  <a:srgbClr val="009242"/>
                </a:solidFill>
              </a:rPr>
              <a:t>성</a:t>
            </a:r>
            <a:endParaRPr lang="ko-KR" altLang="en-US" b="1" dirty="0">
              <a:solidFill>
                <a:srgbClr val="009242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11458" y="1628800"/>
            <a:ext cx="1105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9242"/>
                </a:solidFill>
              </a:rPr>
              <a:t>검수생</a:t>
            </a:r>
            <a:r>
              <a:rPr lang="ko-KR" altLang="en-US" b="1" dirty="0">
                <a:solidFill>
                  <a:srgbClr val="009242"/>
                </a:solidFill>
              </a:rPr>
              <a:t>성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7879610" y="1628800"/>
            <a:ext cx="1105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9242"/>
                </a:solidFill>
              </a:rPr>
              <a:t>대금지</a:t>
            </a:r>
            <a:r>
              <a:rPr lang="ko-KR" altLang="en-US" b="1" dirty="0">
                <a:solidFill>
                  <a:srgbClr val="009242"/>
                </a:solidFill>
              </a:rPr>
              <a:t>급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76253" y="1084674"/>
            <a:ext cx="11913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20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진행절차</a:t>
            </a:r>
            <a:endParaRPr lang="en-US" altLang="ko-KR" sz="20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665304" y="2204864"/>
            <a:ext cx="11913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2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상세절차</a:t>
            </a:r>
            <a:endParaRPr lang="en-US" altLang="ko-KR" sz="2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2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graphicFrame>
        <p:nvGraphicFramePr>
          <p:cNvPr id="26798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58994"/>
              </p:ext>
            </p:extLst>
          </p:nvPr>
        </p:nvGraphicFramePr>
        <p:xfrm>
          <a:off x="533400" y="762000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859103" y="231234"/>
            <a:ext cx="463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외부 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1205"/>
          <p:cNvSpPr>
            <a:spLocks noChangeArrowheads="1"/>
          </p:cNvSpPr>
          <p:nvPr/>
        </p:nvSpPr>
        <p:spPr bwMode="auto">
          <a:xfrm>
            <a:off x="582980" y="836712"/>
            <a:ext cx="5508000" cy="3348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500" b="1" smtClean="0">
                <a:latin typeface="맑은 고딕" pitchFamily="50" charset="-127"/>
                <a:ea typeface="맑은 고딕" pitchFamily="50" charset="-127"/>
              </a:rPr>
              <a:t>외부 시스템 </a:t>
            </a:r>
            <a:r>
              <a:rPr kumimoji="0" lang="en-US" altLang="ko-KR" sz="1500" b="1" smtClean="0">
                <a:latin typeface="맑은 고딕" pitchFamily="50" charset="-127"/>
                <a:ea typeface="맑은 고딕" pitchFamily="50" charset="-127"/>
              </a:rPr>
              <a:t>I/F </a:t>
            </a:r>
            <a:r>
              <a:rPr kumimoji="0" lang="ko-KR" altLang="en-US" sz="1500" b="1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kumimoji="0" lang="en-US" altLang="ko-KR" sz="1500" b="1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5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내부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3" name="직사각형 282"/>
          <p:cNvSpPr/>
          <p:nvPr/>
        </p:nvSpPr>
        <p:spPr bwMode="auto">
          <a:xfrm>
            <a:off x="344488" y="906304"/>
            <a:ext cx="9217025" cy="5619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7728865" y="690085"/>
            <a:ext cx="1836000" cy="144000"/>
            <a:chOff x="7760615" y="559637"/>
            <a:chExt cx="1836000" cy="144000"/>
          </a:xfrm>
        </p:grpSpPr>
        <p:sp>
          <p:nvSpPr>
            <p:cNvPr id="328" name="직사각형 327"/>
            <p:cNvSpPr>
              <a:spLocks noChangeArrowheads="1"/>
            </p:cNvSpPr>
            <p:nvPr/>
          </p:nvSpPr>
          <p:spPr bwMode="auto">
            <a:xfrm>
              <a:off x="7760615" y="559637"/>
              <a:ext cx="1836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4000" tIns="72000" rIns="18000" bIns="72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범례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9" name="Shape 186"/>
            <p:cNvCxnSpPr>
              <a:cxnSpLocks noChangeShapeType="1"/>
            </p:cNvCxnSpPr>
            <p:nvPr/>
          </p:nvCxnSpPr>
          <p:spPr bwMode="auto">
            <a:xfrm flipV="1">
              <a:off x="8296419" y="631637"/>
              <a:ext cx="216000" cy="0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prstDash val="dash"/>
              <a:miter lim="800000"/>
              <a:headEnd/>
              <a:tailEnd type="triangle" w="sm" len="med"/>
            </a:ln>
          </p:spPr>
        </p:cxnSp>
        <p:cxnSp>
          <p:nvCxnSpPr>
            <p:cNvPr id="330" name="꺾인 연결선 126"/>
            <p:cNvCxnSpPr>
              <a:cxnSpLocks noChangeShapeType="1"/>
            </p:cNvCxnSpPr>
            <p:nvPr/>
          </p:nvCxnSpPr>
          <p:spPr bwMode="auto">
            <a:xfrm rot="10800000" flipV="1">
              <a:off x="8971353" y="631637"/>
              <a:ext cx="216000" cy="1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miter lim="800000"/>
              <a:headEnd type="triangle" w="sm" len="med"/>
              <a:tailEnd w="sm" len="med"/>
            </a:ln>
          </p:spPr>
        </p:cxnSp>
        <p:sp>
          <p:nvSpPr>
            <p:cNvPr id="331" name="TextBox 186"/>
            <p:cNvSpPr txBox="1">
              <a:spLocks noChangeArrowheads="1"/>
            </p:cNvSpPr>
            <p:nvPr/>
          </p:nvSpPr>
          <p:spPr bwMode="auto">
            <a:xfrm>
              <a:off x="8579254" y="575083"/>
              <a:ext cx="238848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Batch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2" name="TextBox 186"/>
            <p:cNvSpPr txBox="1">
              <a:spLocks noChangeArrowheads="1"/>
            </p:cNvSpPr>
            <p:nvPr/>
          </p:nvSpPr>
          <p:spPr bwMode="auto">
            <a:xfrm>
              <a:off x="9254188" y="575083"/>
              <a:ext cx="181140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Real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3419"/>
              </p:ext>
            </p:extLst>
          </p:nvPr>
        </p:nvGraphicFramePr>
        <p:xfrm>
          <a:off x="3656855" y="3046091"/>
          <a:ext cx="2330213" cy="104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213"/>
              </a:tblGrid>
              <a:tr h="1044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48033"/>
              </p:ext>
            </p:extLst>
          </p:nvPr>
        </p:nvGraphicFramePr>
        <p:xfrm>
          <a:off x="7113240" y="2037979"/>
          <a:ext cx="1656184" cy="82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161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내부 시스템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MIS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4" name="꺾인 연결선 83"/>
          <p:cNvCxnSpPr>
            <a:stCxn id="82" idx="0"/>
          </p:cNvCxnSpPr>
          <p:nvPr/>
        </p:nvCxnSpPr>
        <p:spPr>
          <a:xfrm rot="5400000" flipH="1" flipV="1">
            <a:off x="5597514" y="1694474"/>
            <a:ext cx="576064" cy="212717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45153"/>
              </p:ext>
            </p:extLst>
          </p:nvPr>
        </p:nvGraphicFramePr>
        <p:xfrm>
          <a:off x="1064568" y="1980819"/>
          <a:ext cx="1656184" cy="638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16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내부 시스템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4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ERP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6" name="꺾인 연결선 85"/>
          <p:cNvCxnSpPr>
            <a:stCxn id="82" idx="1"/>
            <a:endCxn id="85" idx="2"/>
          </p:cNvCxnSpPr>
          <p:nvPr/>
        </p:nvCxnSpPr>
        <p:spPr>
          <a:xfrm rot="10800000">
            <a:off x="1892661" y="2619026"/>
            <a:ext cx="1764195" cy="94939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504728" y="3334123"/>
            <a:ext cx="7200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RFC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5379638" y="2215485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DB Link </a:t>
            </a: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99616"/>
              </p:ext>
            </p:extLst>
          </p:nvPr>
        </p:nvGraphicFramePr>
        <p:xfrm>
          <a:off x="1064568" y="3982195"/>
          <a:ext cx="1656184" cy="638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16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내부 시스템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4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메일서버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13806"/>
              </p:ext>
            </p:extLst>
          </p:nvPr>
        </p:nvGraphicFramePr>
        <p:xfrm>
          <a:off x="1064568" y="4951034"/>
          <a:ext cx="1656184" cy="638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16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내부 시스템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4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전자결재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16066"/>
              </p:ext>
            </p:extLst>
          </p:nvPr>
        </p:nvGraphicFramePr>
        <p:xfrm>
          <a:off x="7113240" y="3151000"/>
          <a:ext cx="1656184" cy="556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132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내부 시스템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2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합의관리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2" name="꺾인 연결선 91"/>
          <p:cNvCxnSpPr>
            <a:stCxn id="82" idx="3"/>
            <a:endCxn id="91" idx="1"/>
          </p:cNvCxnSpPr>
          <p:nvPr/>
        </p:nvCxnSpPr>
        <p:spPr>
          <a:xfrm flipV="1">
            <a:off x="5987068" y="3429176"/>
            <a:ext cx="1126172" cy="13924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6029417" y="3299554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DB Link </a:t>
            </a:r>
          </a:p>
        </p:txBody>
      </p:sp>
      <p:cxnSp>
        <p:nvCxnSpPr>
          <p:cNvPr id="94" name="꺾인 연결선 93"/>
          <p:cNvCxnSpPr>
            <a:stCxn id="89" idx="3"/>
            <a:endCxn id="82" idx="2"/>
          </p:cNvCxnSpPr>
          <p:nvPr/>
        </p:nvCxnSpPr>
        <p:spPr>
          <a:xfrm flipV="1">
            <a:off x="2720752" y="4090757"/>
            <a:ext cx="2101209" cy="21054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90" idx="3"/>
            <a:endCxn id="82" idx="2"/>
          </p:cNvCxnSpPr>
          <p:nvPr/>
        </p:nvCxnSpPr>
        <p:spPr>
          <a:xfrm flipV="1">
            <a:off x="2720752" y="4090757"/>
            <a:ext cx="2101209" cy="117938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150948" y="4302216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DB Link 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3150948" y="5270137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DB Link 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72825"/>
              </p:ext>
            </p:extLst>
          </p:nvPr>
        </p:nvGraphicFramePr>
        <p:xfrm>
          <a:off x="7113240" y="3892803"/>
          <a:ext cx="1656184" cy="57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138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내부 시스템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72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29497"/>
              </p:ext>
            </p:extLst>
          </p:nvPr>
        </p:nvGraphicFramePr>
        <p:xfrm>
          <a:off x="7113240" y="4630267"/>
          <a:ext cx="1656184" cy="59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147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내부 시스템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9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EPIS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0" name="꺾인 연결선 99"/>
          <p:cNvCxnSpPr>
            <a:stCxn id="82" idx="3"/>
            <a:endCxn id="98" idx="1"/>
          </p:cNvCxnSpPr>
          <p:nvPr/>
        </p:nvCxnSpPr>
        <p:spPr>
          <a:xfrm>
            <a:off x="5987068" y="3568424"/>
            <a:ext cx="1126172" cy="60992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82" idx="3"/>
            <a:endCxn id="99" idx="1"/>
          </p:cNvCxnSpPr>
          <p:nvPr/>
        </p:nvCxnSpPr>
        <p:spPr>
          <a:xfrm>
            <a:off x="5987068" y="3568424"/>
            <a:ext cx="1126172" cy="135856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4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 bwMode="auto">
          <a:xfrm>
            <a:off x="488504" y="978585"/>
            <a:ext cx="8856984" cy="52587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050917" y="3727842"/>
            <a:ext cx="4713985" cy="1429350"/>
          </a:xfrm>
          <a:prstGeom prst="rect">
            <a:avLst/>
          </a:prstGeom>
          <a:solidFill>
            <a:srgbClr val="E0DCE0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1050917" y="2148868"/>
            <a:ext cx="4713986" cy="1424148"/>
          </a:xfrm>
          <a:prstGeom prst="rect">
            <a:avLst/>
          </a:prstGeom>
          <a:solidFill>
            <a:srgbClr val="E9E7E9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078225" y="2082359"/>
            <a:ext cx="2979231" cy="3074833"/>
          </a:xfrm>
          <a:prstGeom prst="rect">
            <a:avLst/>
          </a:prstGeom>
          <a:solidFill>
            <a:srgbClr val="F2DCDB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6158086" y="2161456"/>
            <a:ext cx="55784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Rectangle 51"/>
          <p:cNvSpPr>
            <a:spLocks noChangeArrowheads="1"/>
          </p:cNvSpPr>
          <p:nvPr/>
        </p:nvSpPr>
        <p:spPr bwMode="auto">
          <a:xfrm>
            <a:off x="707729" y="2050006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WAS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724344" y="3634258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68174"/>
              </p:ext>
            </p:extLst>
          </p:nvPr>
        </p:nvGraphicFramePr>
        <p:xfrm>
          <a:off x="1236142" y="2420888"/>
          <a:ext cx="1342538" cy="114102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SKCCEBPWAS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203.235.223.12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Window Server2008 Enterprise Service Pack 2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WEBLOGIC 9.2.1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67312"/>
              </p:ext>
            </p:extLst>
          </p:nvPr>
        </p:nvGraphicFramePr>
        <p:xfrm>
          <a:off x="1236142" y="4005064"/>
          <a:ext cx="1342538" cy="11105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SKCCEBPDB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203.235.223.11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Window Server2008 Enterprise Service Pack 2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MSSQL 2008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498904"/>
              </p:ext>
            </p:extLst>
          </p:nvPr>
        </p:nvGraphicFramePr>
        <p:xfrm>
          <a:off x="6177136" y="2466667"/>
          <a:ext cx="1342538" cy="124770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SKCCEBPDEV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203.235.223.13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Window Server2008 Standard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Service Pack 2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7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 SW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93755"/>
              </p:ext>
            </p:extLst>
          </p:nvPr>
        </p:nvGraphicFramePr>
        <p:xfrm>
          <a:off x="416496" y="835915"/>
          <a:ext cx="9073580" cy="2225279"/>
        </p:xfrm>
        <a:graphic>
          <a:graphicData uri="http://schemas.openxmlformats.org/drawingml/2006/table">
            <a:tbl>
              <a:tblPr/>
              <a:tblGrid>
                <a:gridCol w="360609"/>
                <a:gridCol w="720080"/>
                <a:gridCol w="1339710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858717"/>
              </a:tblGrid>
              <a:tr h="28803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Host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9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Spec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Editor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Grid</a:t>
                      </a:r>
                      <a:endParaRPr lang="ko-KR" altLang="en-US" sz="12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skcc-miapbat1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WEBLOGIC 9.2.1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skcc-miadall1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MSSQL2008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skcc-miapbat1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MSSQL2008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WEBLOGIC 9.2.1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2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1472372508</TotalTime>
  <Pages>39</Pages>
  <Words>733</Words>
  <Application>Microsoft Office PowerPoint</Application>
  <PresentationFormat>A4 용지(210x297mm)</PresentationFormat>
  <Paragraphs>345</Paragraphs>
  <Slides>11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1_other</vt:lpstr>
      <vt:lpstr>Image</vt:lpstr>
      <vt:lpstr>Architecture 설계서 -  SK C&amp;C e-procurement(EBP) System</vt:lpstr>
      <vt:lpstr>PowerPoint 프레젠테이션</vt:lpstr>
      <vt:lpstr>1. 시스템 개요</vt:lpstr>
      <vt:lpstr>1. 시스템 개요</vt:lpstr>
      <vt:lpstr>1. 시스템 개요</vt:lpstr>
      <vt:lpstr>2. 논리적 구성도</vt:lpstr>
      <vt:lpstr>2. 논리적 구성도</vt:lpstr>
      <vt:lpstr>PowerPoint 프레젠테이션</vt:lpstr>
      <vt:lpstr>PowerPoint 프레젠테이션</vt:lpstr>
      <vt:lpstr>3. 물리적 구성도</vt:lpstr>
      <vt:lpstr>4. 장애발생 유형 및 Biz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서정백</dc:creator>
  <cp:lastModifiedBy>Windows 사용자</cp:lastModifiedBy>
  <cp:revision>2517</cp:revision>
  <cp:lastPrinted>2015-03-23T02:26:06Z</cp:lastPrinted>
  <dcterms:created xsi:type="dcterms:W3CDTF">1996-10-14T12:11:22Z</dcterms:created>
  <dcterms:modified xsi:type="dcterms:W3CDTF">2015-04-03T05:39:52Z</dcterms:modified>
</cp:coreProperties>
</file>