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2" r:id="rId4"/>
    <p:sldId id="2214" r:id="rId5"/>
    <p:sldId id="2221" r:id="rId6"/>
    <p:sldId id="2177" r:id="rId7"/>
    <p:sldId id="2215" r:id="rId8"/>
    <p:sldId id="2224" r:id="rId9"/>
    <p:sldId id="2225" r:id="rId10"/>
    <p:sldId id="2226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3506" autoAdjust="0"/>
  </p:normalViewPr>
  <p:slideViewPr>
    <p:cSldViewPr snapToObjects="1">
      <p:cViewPr>
        <p:scale>
          <a:sx n="110" d="100"/>
          <a:sy n="110" d="100"/>
        </p:scale>
        <p:origin x="-948" y="-54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5.jpe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 C&amp;C </a:t>
            </a: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MIS(</a:t>
            </a: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사업관리</a:t>
            </a: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2015.4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3704549" y="2167886"/>
            <a:ext cx="2978190" cy="4429466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3676950" y="1033096"/>
            <a:ext cx="3005789" cy="73972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슬라이드 번호 개체 틀 4"/>
          <p:cNvSpPr txBox="1">
            <a:spLocks/>
          </p:cNvSpPr>
          <p:nvPr/>
        </p:nvSpPr>
        <p:spPr bwMode="auto">
          <a:xfrm>
            <a:off x="4761653" y="1397096"/>
            <a:ext cx="1436655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SK-Net </a:t>
            </a:r>
            <a:r>
              <a:rPr lang="ko-KR" altLang="en-US" sz="1000" dirty="0" smtClean="0">
                <a:solidFill>
                  <a:srgbClr val="000000"/>
                </a:solidFill>
              </a:rPr>
              <a:t>관문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>
            <a:spLocks noChangeArrowheads="1"/>
          </p:cNvSpPr>
          <p:nvPr/>
        </p:nvSpPr>
        <p:spPr bwMode="auto">
          <a:xfrm>
            <a:off x="4136603" y="3379748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pic>
        <p:nvPicPr>
          <p:cNvPr id="165" name="Picture 107" descr="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87" y="2390293"/>
            <a:ext cx="417141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192" descr="RouterATMTagSw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38" y="4495088"/>
            <a:ext cx="302498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슬라이드 번호 개체 틀 4"/>
          <p:cNvSpPr txBox="1">
            <a:spLocks/>
          </p:cNvSpPr>
          <p:nvPr/>
        </p:nvSpPr>
        <p:spPr bwMode="auto">
          <a:xfrm>
            <a:off x="4012237" y="3756564"/>
            <a:ext cx="846391" cy="5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699086" y="4283064"/>
            <a:ext cx="9858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Oval 16"/>
          <p:cNvSpPr>
            <a:spLocks noChangeArrowheads="1"/>
          </p:cNvSpPr>
          <p:nvPr/>
        </p:nvSpPr>
        <p:spPr bwMode="auto">
          <a:xfrm>
            <a:off x="3879299" y="5374261"/>
            <a:ext cx="723301" cy="358371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1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85" y="5310010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23" y="5374886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3730127" y="5705683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DBMS</a:t>
            </a:r>
          </a:p>
          <a:p>
            <a:pPr lvl="0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/OMS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5" name="Picture 192" descr="RouterATMTagSw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20" y="4604537"/>
            <a:ext cx="303544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직사각형 182"/>
          <p:cNvSpPr/>
          <p:nvPr/>
        </p:nvSpPr>
        <p:spPr>
          <a:xfrm>
            <a:off x="5746297" y="42796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서버팜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자유형 183"/>
          <p:cNvSpPr/>
          <p:nvPr/>
        </p:nvSpPr>
        <p:spPr bwMode="auto">
          <a:xfrm>
            <a:off x="4935590" y="4150914"/>
            <a:ext cx="657438" cy="749869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6" name="자유형 185"/>
          <p:cNvSpPr/>
          <p:nvPr/>
        </p:nvSpPr>
        <p:spPr bwMode="auto">
          <a:xfrm>
            <a:off x="5147925" y="4204501"/>
            <a:ext cx="691593" cy="781103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7" name="Oval 16"/>
          <p:cNvSpPr>
            <a:spLocks noChangeArrowheads="1"/>
          </p:cNvSpPr>
          <p:nvPr/>
        </p:nvSpPr>
        <p:spPr bwMode="auto">
          <a:xfrm>
            <a:off x="5855224" y="5254740"/>
            <a:ext cx="800050" cy="68410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2" name="Picture 1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4" y="5244507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92" y="5309385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30" y="5374261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192" descr="RouterATMTagSw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17" y="4567096"/>
            <a:ext cx="302498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192" descr="RouterATMTagSw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99" y="4676545"/>
            <a:ext cx="303544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192" descr="RouterATMTagSw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4" y="3766808"/>
            <a:ext cx="302498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192" descr="RouterATMTagSw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34" y="3933939"/>
            <a:ext cx="303544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직사각형 200"/>
          <p:cNvSpPr/>
          <p:nvPr/>
        </p:nvSpPr>
        <p:spPr>
          <a:xfrm>
            <a:off x="5534439" y="5863239"/>
            <a:ext cx="1695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ERP/MIS/</a:t>
            </a:r>
          </a:p>
          <a:p>
            <a:pPr lvl="0"/>
            <a:r>
              <a:rPr lang="ko-KR" altLang="en-US" sz="1000" dirty="0" smtClean="0">
                <a:solidFill>
                  <a:srgbClr val="FF0000"/>
                </a:solidFill>
              </a:rPr>
              <a:t>인사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ko-KR" altLang="en-US" sz="1000" dirty="0" smtClean="0">
                <a:solidFill>
                  <a:srgbClr val="FF0000"/>
                </a:solidFill>
              </a:rPr>
              <a:t>총무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0"/>
            <a:r>
              <a:rPr lang="ko-KR" altLang="en-US" sz="1000" dirty="0" smtClean="0">
                <a:solidFill>
                  <a:srgbClr val="FF0000"/>
                </a:solidFill>
              </a:rPr>
              <a:t>기타 사내시스템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203" name="직선 연결선 202"/>
          <p:cNvCxnSpPr>
            <a:stCxn id="199" idx="0"/>
            <a:endCxn id="165" idx="2"/>
          </p:cNvCxnSpPr>
          <p:nvPr/>
        </p:nvCxnSpPr>
        <p:spPr>
          <a:xfrm flipH="1" flipV="1">
            <a:off x="4893458" y="2830608"/>
            <a:ext cx="1186" cy="93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200" idx="2"/>
          </p:cNvCxnSpPr>
          <p:nvPr/>
        </p:nvCxnSpPr>
        <p:spPr>
          <a:xfrm flipH="1">
            <a:off x="4602600" y="4329680"/>
            <a:ext cx="454306" cy="373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75" idx="2"/>
            <a:endCxn id="170" idx="7"/>
          </p:cNvCxnSpPr>
          <p:nvPr/>
        </p:nvCxnSpPr>
        <p:spPr>
          <a:xfrm flipH="1">
            <a:off x="4496675" y="4999144"/>
            <a:ext cx="161418" cy="427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 Box 8"/>
          <p:cNvSpPr txBox="1">
            <a:spLocks noChangeArrowheads="1"/>
          </p:cNvSpPr>
          <p:nvPr/>
        </p:nvSpPr>
        <p:spPr bwMode="auto">
          <a:xfrm>
            <a:off x="6079401" y="1055831"/>
            <a:ext cx="575962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07" name="Text Box 8"/>
          <p:cNvSpPr txBox="1">
            <a:spLocks noChangeArrowheads="1"/>
          </p:cNvSpPr>
          <p:nvPr/>
        </p:nvSpPr>
        <p:spPr bwMode="auto">
          <a:xfrm>
            <a:off x="6094178" y="2228678"/>
            <a:ext cx="575962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대덕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8095861" y="1033096"/>
            <a:ext cx="1354455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u-Tower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095861" y="1700809"/>
            <a:ext cx="1354455" cy="64607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IDC</a:t>
            </a:r>
          </a:p>
        </p:txBody>
      </p:sp>
      <p:graphicFrame>
        <p:nvGraphicFramePr>
          <p:cNvPr id="211" name="개체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15650"/>
              </p:ext>
            </p:extLst>
          </p:nvPr>
        </p:nvGraphicFramePr>
        <p:xfrm>
          <a:off x="7689304" y="1147939"/>
          <a:ext cx="319595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Image" r:id="rId9" imgW="5295238" imgH="2526984" progId="">
                  <p:embed/>
                </p:oleObj>
              </mc:Choice>
              <mc:Fallback>
                <p:oleObj name="Image" r:id="rId9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304" y="1147939"/>
                        <a:ext cx="319595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직사각형 211"/>
          <p:cNvSpPr>
            <a:spLocks noChangeArrowheads="1"/>
          </p:cNvSpPr>
          <p:nvPr/>
        </p:nvSpPr>
        <p:spPr bwMode="auto">
          <a:xfrm>
            <a:off x="7661203" y="132238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graphicFrame>
        <p:nvGraphicFramePr>
          <p:cNvPr id="214" name="개체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1822"/>
              </p:ext>
            </p:extLst>
          </p:nvPr>
        </p:nvGraphicFramePr>
        <p:xfrm>
          <a:off x="7704616" y="1902037"/>
          <a:ext cx="319595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Image" r:id="rId11" imgW="5295238" imgH="2526984" progId="">
                  <p:embed/>
                </p:oleObj>
              </mc:Choice>
              <mc:Fallback>
                <p:oleObj name="Image" r:id="rId11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616" y="1902037"/>
                        <a:ext cx="319595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직사각형 214"/>
          <p:cNvSpPr>
            <a:spLocks noChangeArrowheads="1"/>
          </p:cNvSpPr>
          <p:nvPr/>
        </p:nvSpPr>
        <p:spPr bwMode="auto">
          <a:xfrm>
            <a:off x="7676515" y="2076483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cxnSp>
        <p:nvCxnSpPr>
          <p:cNvPr id="228" name="꺾인 연결선 227"/>
          <p:cNvCxnSpPr>
            <a:endCxn id="265" idx="3"/>
          </p:cNvCxnSpPr>
          <p:nvPr/>
        </p:nvCxnSpPr>
        <p:spPr>
          <a:xfrm rot="10800000">
            <a:off x="5097987" y="1411869"/>
            <a:ext cx="2591320" cy="561526"/>
          </a:xfrm>
          <a:prstGeom prst="bentConnector3">
            <a:avLst>
              <a:gd name="adj1" fmla="val 194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 bwMode="auto">
          <a:xfrm>
            <a:off x="1047694" y="5563649"/>
            <a:ext cx="214312" cy="1587"/>
          </a:xfrm>
          <a:prstGeom prst="line">
            <a:avLst/>
          </a:prstGeom>
          <a:ln w="317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 bwMode="auto">
          <a:xfrm>
            <a:off x="1047694" y="5698585"/>
            <a:ext cx="214312" cy="158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6"/>
          <p:cNvSpPr txBox="1">
            <a:spLocks noChangeArrowheads="1"/>
          </p:cNvSpPr>
          <p:nvPr/>
        </p:nvSpPr>
        <p:spPr bwMode="auto">
          <a:xfrm>
            <a:off x="1227519" y="5467897"/>
            <a:ext cx="73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일반 인터넷</a:t>
            </a:r>
            <a:endParaRPr lang="en-US" altLang="ko-KR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TextBox 27"/>
          <p:cNvSpPr txBox="1">
            <a:spLocks noChangeArrowheads="1"/>
          </p:cNvSpPr>
          <p:nvPr/>
        </p:nvSpPr>
        <p:spPr bwMode="auto">
          <a:xfrm>
            <a:off x="1227520" y="5598593"/>
            <a:ext cx="7425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961968" y="5457286"/>
            <a:ext cx="1185862" cy="785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cxnSp>
        <p:nvCxnSpPr>
          <p:cNvPr id="237" name="직선 연결선 236"/>
          <p:cNvCxnSpPr/>
          <p:nvPr/>
        </p:nvCxnSpPr>
        <p:spPr bwMode="auto">
          <a:xfrm>
            <a:off x="1047694" y="5833524"/>
            <a:ext cx="214312" cy="1587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33"/>
          <p:cNvSpPr txBox="1">
            <a:spLocks noChangeArrowheads="1"/>
          </p:cNvSpPr>
          <p:nvPr/>
        </p:nvSpPr>
        <p:spPr bwMode="auto">
          <a:xfrm>
            <a:off x="1227519" y="5729288"/>
            <a:ext cx="7280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>
                <a:latin typeface="맑은 고딕" pitchFamily="50" charset="-127"/>
                <a:ea typeface="맑은 고딕" pitchFamily="50" charset="-127"/>
              </a:rPr>
              <a:t>UTP(RJ-45)</a:t>
            </a:r>
          </a:p>
        </p:txBody>
      </p:sp>
      <p:cxnSp>
        <p:nvCxnSpPr>
          <p:cNvPr id="246" name="직선 연결선 245"/>
          <p:cNvCxnSpPr/>
          <p:nvPr/>
        </p:nvCxnSpPr>
        <p:spPr bwMode="auto">
          <a:xfrm>
            <a:off x="1047694" y="5970049"/>
            <a:ext cx="214312" cy="1587"/>
          </a:xfrm>
          <a:prstGeom prst="line">
            <a:avLst/>
          </a:prstGeom>
          <a:ln w="3175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133"/>
          <p:cNvSpPr txBox="1">
            <a:spLocks noChangeArrowheads="1"/>
          </p:cNvSpPr>
          <p:nvPr/>
        </p:nvSpPr>
        <p:spPr bwMode="auto">
          <a:xfrm>
            <a:off x="1227520" y="5859983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전용</a:t>
            </a:r>
            <a:r>
              <a:rPr lang="ko-KR" altLang="en-US" sz="8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endParaRPr lang="en-US" altLang="ko-KR" sz="800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8" name="직선 연결선 247"/>
          <p:cNvCxnSpPr/>
          <p:nvPr/>
        </p:nvCxnSpPr>
        <p:spPr bwMode="auto">
          <a:xfrm>
            <a:off x="1047694" y="6104985"/>
            <a:ext cx="214312" cy="1588"/>
          </a:xfrm>
          <a:prstGeom prst="line">
            <a:avLst/>
          </a:prstGeom>
          <a:ln w="31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133"/>
          <p:cNvSpPr txBox="1">
            <a:spLocks noChangeArrowheads="1"/>
          </p:cNvSpPr>
          <p:nvPr/>
        </p:nvSpPr>
        <p:spPr bwMode="auto">
          <a:xfrm>
            <a:off x="1227519" y="5990680"/>
            <a:ext cx="4443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ADSL</a:t>
            </a:r>
            <a:endParaRPr lang="en-US" altLang="ko-KR" sz="8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꺾인 연결선 249"/>
          <p:cNvCxnSpPr>
            <a:stCxn id="265" idx="1"/>
          </p:cNvCxnSpPr>
          <p:nvPr/>
        </p:nvCxnSpPr>
        <p:spPr>
          <a:xfrm rot="10800000" flipV="1">
            <a:off x="2865175" y="1411869"/>
            <a:ext cx="1796536" cy="401713"/>
          </a:xfrm>
          <a:prstGeom prst="bentConnector3">
            <a:avLst>
              <a:gd name="adj1" fmla="val 841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4893457" y="1373102"/>
            <a:ext cx="5985" cy="101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16"/>
          <p:cNvSpPr>
            <a:spLocks noChangeArrowheads="1"/>
          </p:cNvSpPr>
          <p:nvPr/>
        </p:nvSpPr>
        <p:spPr bwMode="auto">
          <a:xfrm>
            <a:off x="5558385" y="2561512"/>
            <a:ext cx="1020140" cy="67671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4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53" y="2729501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0" y="2794377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직사각형 256"/>
          <p:cNvSpPr/>
          <p:nvPr/>
        </p:nvSpPr>
        <p:spPr>
          <a:xfrm>
            <a:off x="5552019" y="3185274"/>
            <a:ext cx="113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Homepage</a:t>
            </a:r>
          </a:p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Ecophone4u</a:t>
            </a:r>
          </a:p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sos.skcc.com</a:t>
            </a:r>
          </a:p>
        </p:txBody>
      </p:sp>
      <p:cxnSp>
        <p:nvCxnSpPr>
          <p:cNvPr id="258" name="직선 연결선 257"/>
          <p:cNvCxnSpPr>
            <a:stCxn id="256" idx="2"/>
            <a:endCxn id="264" idx="3"/>
          </p:cNvCxnSpPr>
          <p:nvPr/>
        </p:nvCxnSpPr>
        <p:spPr>
          <a:xfrm flipH="1">
            <a:off x="5140333" y="3152748"/>
            <a:ext cx="610873" cy="32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/>
          <p:nvPr/>
        </p:nvCxnSpPr>
        <p:spPr>
          <a:xfrm rot="10800000" flipV="1">
            <a:off x="5031327" y="1292236"/>
            <a:ext cx="2629876" cy="205072"/>
          </a:xfrm>
          <a:prstGeom prst="bentConnector3">
            <a:avLst>
              <a:gd name="adj1" fmla="val 915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/>
          <p:nvPr/>
        </p:nvCxnSpPr>
        <p:spPr>
          <a:xfrm rot="16200000" flipV="1">
            <a:off x="7294987" y="1639801"/>
            <a:ext cx="536811" cy="251826"/>
          </a:xfrm>
          <a:prstGeom prst="bentConnector3">
            <a:avLst>
              <a:gd name="adj1" fmla="val 96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102" descr="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44" y="3029325"/>
            <a:ext cx="467689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200" descr="router-generic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10" y="1247644"/>
            <a:ext cx="436277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" name="TextBox 265"/>
          <p:cNvSpPr txBox="1"/>
          <p:nvPr/>
        </p:nvSpPr>
        <p:spPr>
          <a:xfrm>
            <a:off x="8619869" y="1331476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en-US" altLang="ko-KR" dirty="0"/>
          </a:p>
        </p:txBody>
      </p:sp>
      <p:grpSp>
        <p:nvGrpSpPr>
          <p:cNvPr id="267" name="그룹 266"/>
          <p:cNvGrpSpPr/>
          <p:nvPr/>
        </p:nvGrpSpPr>
        <p:grpSpPr>
          <a:xfrm>
            <a:off x="8260475" y="649490"/>
            <a:ext cx="963692" cy="329321"/>
            <a:chOff x="1021115" y="854063"/>
            <a:chExt cx="2395833" cy="329321"/>
          </a:xfrm>
        </p:grpSpPr>
        <p:sp>
          <p:nvSpPr>
            <p:cNvPr id="268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0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7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사업장</a:t>
              </a:r>
            </a:p>
          </p:txBody>
        </p:sp>
      </p:grpSp>
      <p:cxnSp>
        <p:nvCxnSpPr>
          <p:cNvPr id="272" name="직선 연결선 271"/>
          <p:cNvCxnSpPr>
            <a:stCxn id="193" idx="0"/>
            <a:endCxn id="198" idx="2"/>
          </p:cNvCxnSpPr>
          <p:nvPr/>
        </p:nvCxnSpPr>
        <p:spPr>
          <a:xfrm flipH="1" flipV="1">
            <a:off x="5854672" y="5071152"/>
            <a:ext cx="296892" cy="238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3" name="개체 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31839"/>
              </p:ext>
            </p:extLst>
          </p:nvPr>
        </p:nvGraphicFramePr>
        <p:xfrm>
          <a:off x="3986658" y="3069080"/>
          <a:ext cx="536331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Image" r:id="rId14" imgW="5295238" imgH="2526984" progId="">
                  <p:embed/>
                </p:oleObj>
              </mc:Choice>
              <mc:Fallback>
                <p:oleObj name="Image" r:id="rId14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658" y="3069080"/>
                        <a:ext cx="536331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4" name="직선 연결선 273"/>
          <p:cNvCxnSpPr>
            <a:stCxn id="273" idx="3"/>
            <a:endCxn id="264" idx="1"/>
          </p:cNvCxnSpPr>
          <p:nvPr/>
        </p:nvCxnSpPr>
        <p:spPr>
          <a:xfrm flipV="1">
            <a:off x="4522989" y="3185275"/>
            <a:ext cx="149655" cy="3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099982" y="126876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6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03" y="2550315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35" y="2634577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TextBox 277"/>
          <p:cNvSpPr txBox="1"/>
          <p:nvPr/>
        </p:nvSpPr>
        <p:spPr>
          <a:xfrm>
            <a:off x="5612028" y="2593381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WEB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6213180" y="2731075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WAS</a:t>
            </a:r>
            <a:endParaRPr lang="ko-KR" altLang="en-US" sz="900" b="1" dirty="0"/>
          </a:p>
        </p:txBody>
      </p:sp>
      <p:pic>
        <p:nvPicPr>
          <p:cNvPr id="280" name="Picture 2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99" y="5587183"/>
            <a:ext cx="286305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6068455" y="5253633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AP</a:t>
            </a:r>
            <a:endParaRPr lang="ko-KR" altLang="en-US" sz="900" b="1" dirty="0"/>
          </a:p>
        </p:txBody>
      </p:sp>
      <p:sp>
        <p:nvSpPr>
          <p:cNvPr id="282" name="TextBox 281"/>
          <p:cNvSpPr txBox="1"/>
          <p:nvPr/>
        </p:nvSpPr>
        <p:spPr>
          <a:xfrm>
            <a:off x="6366849" y="5418964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DB</a:t>
            </a:r>
            <a:endParaRPr lang="ko-KR" altLang="en-US" sz="900" b="1" dirty="0"/>
          </a:p>
        </p:txBody>
      </p:sp>
      <p:pic>
        <p:nvPicPr>
          <p:cNvPr id="283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74" y="5445225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Picture 2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81" y="5671644"/>
            <a:ext cx="286305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직사각형 284"/>
          <p:cNvSpPr/>
          <p:nvPr/>
        </p:nvSpPr>
        <p:spPr>
          <a:xfrm>
            <a:off x="5446067" y="2390503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DMZ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자유형 285"/>
          <p:cNvSpPr/>
          <p:nvPr/>
        </p:nvSpPr>
        <p:spPr>
          <a:xfrm>
            <a:off x="4432826" y="1530770"/>
            <a:ext cx="3617406" cy="3852992"/>
          </a:xfrm>
          <a:custGeom>
            <a:avLst/>
            <a:gdLst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548881 w 3788228"/>
              <a:gd name="connsiteY2" fmla="*/ 3752773 h 3995369"/>
              <a:gd name="connsiteX3" fmla="*/ 1735494 w 3788228"/>
              <a:gd name="connsiteY3" fmla="*/ 3584822 h 3995369"/>
              <a:gd name="connsiteX4" fmla="*/ 531845 w 3788228"/>
              <a:gd name="connsiteY4" fmla="*/ 2119916 h 3995369"/>
              <a:gd name="connsiteX5" fmla="*/ 569167 w 3788228"/>
              <a:gd name="connsiteY5" fmla="*/ 309777 h 3995369"/>
              <a:gd name="connsiteX6" fmla="*/ 3788228 w 3788228"/>
              <a:gd name="connsiteY6" fmla="*/ 1867 h 3995369"/>
              <a:gd name="connsiteX7" fmla="*/ 3788228 w 3788228"/>
              <a:gd name="connsiteY7" fmla="*/ 1867 h 3995369"/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548881 w 3788228"/>
              <a:gd name="connsiteY2" fmla="*/ 3752773 h 3995369"/>
              <a:gd name="connsiteX3" fmla="*/ 531845 w 3788228"/>
              <a:gd name="connsiteY3" fmla="*/ 2119916 h 3995369"/>
              <a:gd name="connsiteX4" fmla="*/ 569167 w 3788228"/>
              <a:gd name="connsiteY4" fmla="*/ 309777 h 3995369"/>
              <a:gd name="connsiteX5" fmla="*/ 3788228 w 3788228"/>
              <a:gd name="connsiteY5" fmla="*/ 1867 h 3995369"/>
              <a:gd name="connsiteX6" fmla="*/ 3788228 w 3788228"/>
              <a:gd name="connsiteY6" fmla="*/ 1867 h 3995369"/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707501 w 3788228"/>
              <a:gd name="connsiteY2" fmla="*/ 3715450 h 3995369"/>
              <a:gd name="connsiteX3" fmla="*/ 531845 w 3788228"/>
              <a:gd name="connsiteY3" fmla="*/ 2119916 h 3995369"/>
              <a:gd name="connsiteX4" fmla="*/ 569167 w 3788228"/>
              <a:gd name="connsiteY4" fmla="*/ 309777 h 3995369"/>
              <a:gd name="connsiteX5" fmla="*/ 3788228 w 3788228"/>
              <a:gd name="connsiteY5" fmla="*/ 1867 h 3995369"/>
              <a:gd name="connsiteX6" fmla="*/ 3788228 w 3788228"/>
              <a:gd name="connsiteY6" fmla="*/ 1867 h 3995369"/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707501 w 3788228"/>
              <a:gd name="connsiteY2" fmla="*/ 3715450 h 3995369"/>
              <a:gd name="connsiteX3" fmla="*/ 531845 w 3788228"/>
              <a:gd name="connsiteY3" fmla="*/ 2119916 h 3995369"/>
              <a:gd name="connsiteX4" fmla="*/ 569167 w 3788228"/>
              <a:gd name="connsiteY4" fmla="*/ 309777 h 3995369"/>
              <a:gd name="connsiteX5" fmla="*/ 3788228 w 3788228"/>
              <a:gd name="connsiteY5" fmla="*/ 1867 h 3995369"/>
              <a:gd name="connsiteX6" fmla="*/ 3788228 w 3788228"/>
              <a:gd name="connsiteY6" fmla="*/ 1867 h 3995369"/>
              <a:gd name="connsiteX0" fmla="*/ 0 w 3872203"/>
              <a:gd name="connsiteY0" fmla="*/ 3911393 h 3911393"/>
              <a:gd name="connsiteX1" fmla="*/ 634481 w 3872203"/>
              <a:gd name="connsiteY1" fmla="*/ 2922349 h 3911393"/>
              <a:gd name="connsiteX2" fmla="*/ 1791476 w 3872203"/>
              <a:gd name="connsiteY2" fmla="*/ 3715450 h 3911393"/>
              <a:gd name="connsiteX3" fmla="*/ 615820 w 3872203"/>
              <a:gd name="connsiteY3" fmla="*/ 2119916 h 3911393"/>
              <a:gd name="connsiteX4" fmla="*/ 653142 w 3872203"/>
              <a:gd name="connsiteY4" fmla="*/ 309777 h 3911393"/>
              <a:gd name="connsiteX5" fmla="*/ 3872203 w 3872203"/>
              <a:gd name="connsiteY5" fmla="*/ 1867 h 3911393"/>
              <a:gd name="connsiteX6" fmla="*/ 3872203 w 3872203"/>
              <a:gd name="connsiteY6" fmla="*/ 1867 h 3911393"/>
              <a:gd name="connsiteX0" fmla="*/ 0 w 3872203"/>
              <a:gd name="connsiteY0" fmla="*/ 3911393 h 3911393"/>
              <a:gd name="connsiteX1" fmla="*/ 634481 w 3872203"/>
              <a:gd name="connsiteY1" fmla="*/ 2922349 h 3911393"/>
              <a:gd name="connsiteX2" fmla="*/ 1791476 w 3872203"/>
              <a:gd name="connsiteY2" fmla="*/ 3715450 h 3911393"/>
              <a:gd name="connsiteX3" fmla="*/ 615820 w 3872203"/>
              <a:gd name="connsiteY3" fmla="*/ 2119916 h 3911393"/>
              <a:gd name="connsiteX4" fmla="*/ 653142 w 3872203"/>
              <a:gd name="connsiteY4" fmla="*/ 309777 h 3911393"/>
              <a:gd name="connsiteX5" fmla="*/ 3872203 w 3872203"/>
              <a:gd name="connsiteY5" fmla="*/ 1867 h 3911393"/>
              <a:gd name="connsiteX6" fmla="*/ 3872203 w 3872203"/>
              <a:gd name="connsiteY6" fmla="*/ 1867 h 3911393"/>
              <a:gd name="connsiteX0" fmla="*/ 0 w 3872203"/>
              <a:gd name="connsiteY0" fmla="*/ 3936968 h 3936968"/>
              <a:gd name="connsiteX1" fmla="*/ 634481 w 3872203"/>
              <a:gd name="connsiteY1" fmla="*/ 2947924 h 3936968"/>
              <a:gd name="connsiteX2" fmla="*/ 1791476 w 3872203"/>
              <a:gd name="connsiteY2" fmla="*/ 3741025 h 3936968"/>
              <a:gd name="connsiteX3" fmla="*/ 615820 w 3872203"/>
              <a:gd name="connsiteY3" fmla="*/ 2145491 h 3936968"/>
              <a:gd name="connsiteX4" fmla="*/ 951722 w 3872203"/>
              <a:gd name="connsiteY4" fmla="*/ 214054 h 3936968"/>
              <a:gd name="connsiteX5" fmla="*/ 3872203 w 3872203"/>
              <a:gd name="connsiteY5" fmla="*/ 27442 h 3936968"/>
              <a:gd name="connsiteX6" fmla="*/ 3872203 w 3872203"/>
              <a:gd name="connsiteY6" fmla="*/ 27442 h 3936968"/>
              <a:gd name="connsiteX0" fmla="*/ 0 w 3918857"/>
              <a:gd name="connsiteY0" fmla="*/ 3852992 h 3852992"/>
              <a:gd name="connsiteX1" fmla="*/ 681135 w 3918857"/>
              <a:gd name="connsiteY1" fmla="*/ 2947924 h 3852992"/>
              <a:gd name="connsiteX2" fmla="*/ 1838130 w 3918857"/>
              <a:gd name="connsiteY2" fmla="*/ 3741025 h 3852992"/>
              <a:gd name="connsiteX3" fmla="*/ 662474 w 3918857"/>
              <a:gd name="connsiteY3" fmla="*/ 2145491 h 3852992"/>
              <a:gd name="connsiteX4" fmla="*/ 998376 w 3918857"/>
              <a:gd name="connsiteY4" fmla="*/ 214054 h 3852992"/>
              <a:gd name="connsiteX5" fmla="*/ 3918857 w 3918857"/>
              <a:gd name="connsiteY5" fmla="*/ 27442 h 3852992"/>
              <a:gd name="connsiteX6" fmla="*/ 3918857 w 3918857"/>
              <a:gd name="connsiteY6" fmla="*/ 27442 h 385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857" h="3852992">
                <a:moveTo>
                  <a:pt x="0" y="3852992"/>
                </a:moveTo>
                <a:cubicBezTo>
                  <a:pt x="202163" y="3364690"/>
                  <a:pt x="374780" y="2966585"/>
                  <a:pt x="681135" y="2947924"/>
                </a:cubicBezTo>
                <a:cubicBezTo>
                  <a:pt x="987490" y="2929263"/>
                  <a:pt x="1579983" y="3958739"/>
                  <a:pt x="1838130" y="3741025"/>
                </a:cubicBezTo>
                <a:cubicBezTo>
                  <a:pt x="2096277" y="3523311"/>
                  <a:pt x="802433" y="2733319"/>
                  <a:pt x="662474" y="2145491"/>
                </a:cubicBezTo>
                <a:cubicBezTo>
                  <a:pt x="522515" y="1557663"/>
                  <a:pt x="455646" y="567062"/>
                  <a:pt x="998376" y="214054"/>
                </a:cubicBezTo>
                <a:cubicBezTo>
                  <a:pt x="1541106" y="-138954"/>
                  <a:pt x="3432110" y="58544"/>
                  <a:pt x="3918857" y="27442"/>
                </a:cubicBezTo>
                <a:lnTo>
                  <a:pt x="3918857" y="27442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자유형 286"/>
          <p:cNvSpPr/>
          <p:nvPr/>
        </p:nvSpPr>
        <p:spPr>
          <a:xfrm>
            <a:off x="3020315" y="1478820"/>
            <a:ext cx="2670002" cy="2300079"/>
          </a:xfrm>
          <a:custGeom>
            <a:avLst/>
            <a:gdLst>
              <a:gd name="connsiteX0" fmla="*/ 2397967 w 2892502"/>
              <a:gd name="connsiteY0" fmla="*/ 2300079 h 2300079"/>
              <a:gd name="connsiteX1" fmla="*/ 2267338 w 2892502"/>
              <a:gd name="connsiteY1" fmla="*/ 1488316 h 2300079"/>
              <a:gd name="connsiteX2" fmla="*/ 2892489 w 2892502"/>
              <a:gd name="connsiteY2" fmla="*/ 1320365 h 2300079"/>
              <a:gd name="connsiteX3" fmla="*/ 2248677 w 2892502"/>
              <a:gd name="connsiteY3" fmla="*/ 1115091 h 2300079"/>
              <a:gd name="connsiteX4" fmla="*/ 1903445 w 2892502"/>
              <a:gd name="connsiteY4" fmla="*/ 135377 h 2300079"/>
              <a:gd name="connsiteX5" fmla="*/ 0 w 2892502"/>
              <a:gd name="connsiteY5" fmla="*/ 32740 h 23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502" h="2300079">
                <a:moveTo>
                  <a:pt x="2397967" y="2300079"/>
                </a:moveTo>
                <a:cubicBezTo>
                  <a:pt x="2291442" y="1975840"/>
                  <a:pt x="2184918" y="1651602"/>
                  <a:pt x="2267338" y="1488316"/>
                </a:cubicBezTo>
                <a:cubicBezTo>
                  <a:pt x="2349758" y="1325030"/>
                  <a:pt x="2895599" y="1382569"/>
                  <a:pt x="2892489" y="1320365"/>
                </a:cubicBezTo>
                <a:cubicBezTo>
                  <a:pt x="2889379" y="1258161"/>
                  <a:pt x="2413518" y="1312589"/>
                  <a:pt x="2248677" y="1115091"/>
                </a:cubicBezTo>
                <a:cubicBezTo>
                  <a:pt x="2083836" y="917593"/>
                  <a:pt x="2278224" y="315769"/>
                  <a:pt x="1903445" y="135377"/>
                </a:cubicBezTo>
                <a:cubicBezTo>
                  <a:pt x="1528666" y="-45015"/>
                  <a:pt x="764333" y="-6138"/>
                  <a:pt x="0" y="3274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776536" y="1700808"/>
            <a:ext cx="1686799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SKC&amp;C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임직원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843005" y="1096932"/>
            <a:ext cx="1495385" cy="329321"/>
            <a:chOff x="525463" y="980728"/>
            <a:chExt cx="1620000" cy="329321"/>
          </a:xfrm>
        </p:grpSpPr>
        <p:sp>
          <p:nvSpPr>
            <p:cNvPr id="290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1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err="1" smtClean="0">
                  <a:solidFill>
                    <a:srgbClr val="000000"/>
                  </a:solidFill>
                </a:rPr>
                <a:t>고객사</a:t>
              </a:r>
              <a:endParaRPr lang="ko-KR" altLang="en-US" sz="1400" kern="0" dirty="0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92" name="개체 2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7085"/>
              </p:ext>
            </p:extLst>
          </p:nvPr>
        </p:nvGraphicFramePr>
        <p:xfrm>
          <a:off x="2532829" y="1724187"/>
          <a:ext cx="319595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Image" r:id="rId16" imgW="5295238" imgH="2526984" progId="">
                  <p:embed/>
                </p:oleObj>
              </mc:Choice>
              <mc:Fallback>
                <p:oleObj name="Image" r:id="rId16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829" y="1724187"/>
                        <a:ext cx="319595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직사각형 292"/>
          <p:cNvSpPr>
            <a:spLocks noChangeArrowheads="1"/>
          </p:cNvSpPr>
          <p:nvPr/>
        </p:nvSpPr>
        <p:spPr bwMode="auto">
          <a:xfrm>
            <a:off x="2504728" y="1898633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sp>
        <p:nvSpPr>
          <p:cNvPr id="294" name="TextBox 293"/>
          <p:cNvSpPr txBox="1"/>
          <p:nvPr/>
        </p:nvSpPr>
        <p:spPr>
          <a:xfrm>
            <a:off x="4698203" y="1916833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656116" y="527101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359926" y="31827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994393" y="508518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8" name="직선 연결선 106"/>
          <p:cNvCxnSpPr>
            <a:endCxn id="265" idx="1"/>
          </p:cNvCxnSpPr>
          <p:nvPr/>
        </p:nvCxnSpPr>
        <p:spPr bwMode="auto">
          <a:xfrm flipV="1">
            <a:off x="2463337" y="1411869"/>
            <a:ext cx="2198373" cy="669974"/>
          </a:xfrm>
          <a:prstGeom prst="bentConnector3">
            <a:avLst>
              <a:gd name="adj1" fmla="val 31465"/>
            </a:avLst>
          </a:prstGeom>
          <a:ln w="3175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19793"/>
              </p:ext>
            </p:extLst>
          </p:nvPr>
        </p:nvGraphicFramePr>
        <p:xfrm>
          <a:off x="711172" y="928041"/>
          <a:ext cx="8490300" cy="50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49"/>
                <a:gridCol w="563962"/>
                <a:gridCol w="2086734"/>
                <a:gridCol w="797627"/>
                <a:gridCol w="731158"/>
                <a:gridCol w="598220"/>
                <a:gridCol w="664689"/>
                <a:gridCol w="1794661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92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판교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</a:t>
                      </a:r>
                      <a:b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8678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사업기회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진행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불가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WEB/WAS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변경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조회가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 정보가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89297" y="210266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5907" y="332679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9297" y="275073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5907" y="400506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5907" y="469494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5907" y="527101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09453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2015/04/03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김인태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386237" y="2029881"/>
            <a:ext cx="5166748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MIS</a:t>
            </a: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 구성 요소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402881"/>
            <a:ext cx="888223" cy="9784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5418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428149"/>
            <a:ext cx="2880320" cy="463955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H/W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에 대한 모니터링</a:t>
            </a:r>
            <a:endParaRPr lang="en-US" altLang="ko-KR" b="1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 Disk Space, Memory, CPU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사용률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etc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5949281"/>
            <a:ext cx="2880320" cy="43204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Infra Solution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에 대한 정상 작업 점검</a:t>
            </a:r>
            <a:endParaRPr lang="en-US" altLang="ko-KR" b="1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VDI,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Weblogic, DBMS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점검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1" y="4798128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WAS</a:t>
            </a:r>
            <a:r>
              <a:rPr kumimoji="0" lang="en-US" altLang="ko-KR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모니터링을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통한 성능 임계치 점검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핵심업무 수시 기능점검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 수행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6"/>
            <a:ext cx="2880320" cy="3092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 프로그램</a:t>
            </a:r>
            <a:r>
              <a:rPr kumimoji="0" lang="en-US" altLang="ko-KR" sz="11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I/F </a:t>
            </a:r>
            <a:r>
              <a:rPr kumimoji="0" lang="ko-KR" altLang="en-US" sz="11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이상유무 점검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kern="0" noProof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SK C&amp;C</a:t>
            </a: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핵심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(Pjt.</a:t>
            </a:r>
            <a:r>
              <a:rPr kumimoji="0" lang="en-US" altLang="ko-KR" sz="1200" b="1" i="0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정보 보안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강화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영업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수행정보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多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Pjt.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수행환경에 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align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된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무중단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149080"/>
            <a:ext cx="2880320" cy="571591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변경된 기능에 대한 이상 유무 점검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변경 배포 전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Test</a:t>
            </a: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 C&amp;C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사업관리시스템으로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SI/OS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프로젝트를 수행하는데 필요한 영업관리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수행관리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자원관리 등의 업무 서비스를 제공함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및 각 프로젝트 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site</a:t>
            </a: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PMO/</a:t>
            </a: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부문기회팀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구매관련부서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/PM </a:t>
            </a: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프로젝트 구성원이 사용하며 본사 임직원 전원에게 접속 권한이 부여되어 있음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86238" y="2420888"/>
            <a:ext cx="5166748" cy="39604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144707" y="4238431"/>
            <a:ext cx="1907068" cy="40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MIS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568917" y="5585480"/>
            <a:ext cx="687159" cy="36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꺾인 연결선 67"/>
          <p:cNvCxnSpPr>
            <a:stCxn id="82" idx="2"/>
            <a:endCxn id="62" idx="0"/>
          </p:cNvCxnSpPr>
          <p:nvPr/>
        </p:nvCxnSpPr>
        <p:spPr bwMode="auto">
          <a:xfrm rot="16200000" flipH="1">
            <a:off x="3181730" y="4854713"/>
            <a:ext cx="648110" cy="8134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 bwMode="auto">
          <a:xfrm>
            <a:off x="913210" y="3740162"/>
            <a:ext cx="4471838" cy="264902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73"/>
          <p:cNvSpPr txBox="1">
            <a:spLocks noChangeArrowheads="1"/>
          </p:cNvSpPr>
          <p:nvPr/>
        </p:nvSpPr>
        <p:spPr bwMode="auto">
          <a:xfrm>
            <a:off x="2201252" y="3717032"/>
            <a:ext cx="1815644" cy="2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SK-Net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280592" y="2603098"/>
            <a:ext cx="1107088" cy="475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424187" y="2603098"/>
            <a:ext cx="1374317" cy="475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3188385" y="3045637"/>
            <a:ext cx="0" cy="685578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6" name="직선 연결선 75"/>
          <p:cNvCxnSpPr/>
          <p:nvPr/>
        </p:nvCxnSpPr>
        <p:spPr>
          <a:xfrm>
            <a:off x="878069" y="5402880"/>
            <a:ext cx="44444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 bwMode="auto">
          <a:xfrm>
            <a:off x="2878159" y="5585480"/>
            <a:ext cx="687159" cy="36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187401" y="5585480"/>
            <a:ext cx="687159" cy="36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2305" y="2792910"/>
            <a:ext cx="267228" cy="12496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2305" y="3949084"/>
            <a:ext cx="267228" cy="113021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144688" y="4589658"/>
            <a:ext cx="1908772" cy="347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WEB/ WAS/ DB 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꺾인 연결선 135"/>
          <p:cNvCxnSpPr>
            <a:cxnSpLocks noChangeShapeType="1"/>
            <a:stCxn id="82" idx="2"/>
            <a:endCxn id="77" idx="0"/>
          </p:cNvCxnSpPr>
          <p:nvPr/>
        </p:nvCxnSpPr>
        <p:spPr bwMode="auto">
          <a:xfrm rot="16200000" flipH="1">
            <a:off x="2836351" y="5200092"/>
            <a:ext cx="648110" cy="1226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7" name="꺾인 연결선 135"/>
          <p:cNvCxnSpPr>
            <a:cxnSpLocks noChangeShapeType="1"/>
            <a:stCxn id="82" idx="2"/>
            <a:endCxn id="78" idx="0"/>
          </p:cNvCxnSpPr>
          <p:nvPr/>
        </p:nvCxnSpPr>
        <p:spPr bwMode="auto">
          <a:xfrm rot="5400000">
            <a:off x="2490973" y="4977379"/>
            <a:ext cx="648110" cy="5680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88" name="직사각형 87"/>
          <p:cNvSpPr/>
          <p:nvPr/>
        </p:nvSpPr>
        <p:spPr>
          <a:xfrm>
            <a:off x="1376593" y="3167659"/>
            <a:ext cx="3856117" cy="520681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04267" y="4068614"/>
            <a:ext cx="4147533" cy="99478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803471" y="2603098"/>
            <a:ext cx="1374317" cy="475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PJT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수행장소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73"/>
          <p:cNvSpPr txBox="1">
            <a:spLocks noChangeArrowheads="1"/>
          </p:cNvSpPr>
          <p:nvPr/>
        </p:nvSpPr>
        <p:spPr bwMode="auto">
          <a:xfrm>
            <a:off x="1712640" y="3195529"/>
            <a:ext cx="2825539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tIns="0" bIns="0" anchor="ctr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VDI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28298"/>
              </p:ext>
            </p:extLst>
          </p:nvPr>
        </p:nvGraphicFramePr>
        <p:xfrm>
          <a:off x="3054328" y="3477995"/>
          <a:ext cx="358259" cy="15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Image" r:id="rId3" imgW="5295238" imgH="2526984" progId="">
                  <p:embed/>
                </p:oleObj>
              </mc:Choice>
              <mc:Fallback>
                <p:oleObj name="Image" r:id="rId3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28" y="3477995"/>
                        <a:ext cx="358259" cy="15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1137055" y="5233435"/>
            <a:ext cx="4110359" cy="833076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37568" y="5029204"/>
            <a:ext cx="267228" cy="113021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3587"/>
              </p:ext>
            </p:extLst>
          </p:nvPr>
        </p:nvGraphicFramePr>
        <p:xfrm>
          <a:off x="5385050" y="1143661"/>
          <a:ext cx="4109216" cy="3705140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mtClean="0">
                          <a:latin typeface="맑은 고딕" pitchFamily="50" charset="-127"/>
                          <a:ea typeface="맑은 고딕" pitchFamily="50" charset="-127"/>
                        </a:rPr>
                        <a:t>영업관리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사업기회 등록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Cost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적정성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/Risk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검토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수주예상 프로젝트 조회 기능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수주협 프로세스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계약정보 및 빌링정보 등록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비용총액 요청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mtClean="0">
                          <a:latin typeface="맑은 고딕" pitchFamily="50" charset="-127"/>
                          <a:ea typeface="맑은 고딕" pitchFamily="50" charset="-127"/>
                        </a:rPr>
                        <a:t>수행관리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등록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실행예산 수립 및 기안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수행비용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구매비용 조회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종료 선언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9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mtClean="0">
                          <a:latin typeface="맑은 고딕" pitchFamily="50" charset="-127"/>
                          <a:ea typeface="맑은 고딕" pitchFamily="50" charset="-127"/>
                        </a:rPr>
                        <a:t>자원관리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인력계획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상품계획 등록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인력별 실적 조회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수요예측 예상 프로젝트 관리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수요예측 모수관리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수요예측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Simulation</a:t>
                      </a: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수요예측 내부자원 검색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68264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 (</a:t>
                      </a: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사업관리</a:t>
                      </a: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’14.07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통신솔루션영업팀 결재선 분화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외주인력 </a:t>
                      </a: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 기능 추가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</a:t>
                      </a:r>
                      <a:r>
                        <a:rPr lang="en-US" altLang="ko-KR" sz="1000" b="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Enterprise</a:t>
                      </a: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1.6,</a:t>
                      </a:r>
                      <a:r>
                        <a:rPr lang="en-US" altLang="ko-KR" sz="1000" b="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FLEX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  <a:r>
                        <a:rPr lang="ko-KR" altLang="en-US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역량혁신팀</a:t>
                      </a: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IT</a:t>
                      </a:r>
                      <a:r>
                        <a:rPr lang="ko-KR" altLang="en-US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PM,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사업관리자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구매팀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62274"/>
              </p:ext>
            </p:extLst>
          </p:nvPr>
        </p:nvGraphicFramePr>
        <p:xfrm>
          <a:off x="390518" y="4325092"/>
          <a:ext cx="4850514" cy="2279898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박정석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02-6400-2429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한경용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02-6400-4117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PMO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김인태 대리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이수진 사원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02-6400-5561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02-6400-4526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Infra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조대인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02-6400-4394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윤문봉 주관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02-6400-0595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선양분공사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김향희 사원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02-6400-0340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선양분공사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99749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pic>
        <p:nvPicPr>
          <p:cNvPr id="144" name="Picture 2" descr="\\203.235.223.110\epm 개선\MIS\main_process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1" y="980728"/>
            <a:ext cx="8651349" cy="16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3" descr="\\203.235.223.110\epm 개선\MIS\main_popupProcess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06" y="2996952"/>
            <a:ext cx="8228551" cy="30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58994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582980" y="836712"/>
            <a:ext cx="5508000" cy="334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500" b="1" smtClean="0">
                <a:latin typeface="맑은 고딕" pitchFamily="50" charset="-127"/>
                <a:ea typeface="맑은 고딕" pitchFamily="50" charset="-127"/>
              </a:rPr>
              <a:t>외부 시스템 </a:t>
            </a:r>
            <a:r>
              <a:rPr kumimoji="0" lang="en-US" altLang="ko-KR" sz="1500" b="1" smtClean="0">
                <a:latin typeface="맑은 고딕" pitchFamily="50" charset="-127"/>
                <a:ea typeface="맑은 고딕" pitchFamily="50" charset="-127"/>
              </a:rPr>
              <a:t>I/F </a:t>
            </a:r>
            <a:r>
              <a:rPr kumimoji="0" lang="ko-KR" altLang="en-US" sz="1500" b="1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kumimoji="0" lang="en-US" altLang="ko-KR" sz="1500" b="1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91155"/>
              </p:ext>
            </p:extLst>
          </p:nvPr>
        </p:nvGraphicFramePr>
        <p:xfrm>
          <a:off x="4017267" y="2924175"/>
          <a:ext cx="2330450" cy="10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</a:tblGrid>
              <a:tr h="104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16" marB="457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92451"/>
              </p:ext>
            </p:extLst>
          </p:nvPr>
        </p:nvGraphicFramePr>
        <p:xfrm>
          <a:off x="7617717" y="4868863"/>
          <a:ext cx="1655763" cy="124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63"/>
              </a:tblGrid>
              <a:tr h="243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7" marR="91417" marT="45696" marB="4569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0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EPIS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Expense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MyService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HiOMS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MyCareer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7" marR="91417" marT="45696" marB="4569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385692" y="4775200"/>
            <a:ext cx="192405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연계방식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Link 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00801"/>
              </p:ext>
            </p:extLst>
          </p:nvPr>
        </p:nvGraphicFramePr>
        <p:xfrm>
          <a:off x="7617717" y="1606550"/>
          <a:ext cx="1525588" cy="82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88"/>
              </a:tblGrid>
              <a:tr h="24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3" marR="91433" marT="45751" marB="4575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3" marR="91433" marT="45751" marB="4575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89676"/>
              </p:ext>
            </p:extLst>
          </p:nvPr>
        </p:nvGraphicFramePr>
        <p:xfrm>
          <a:off x="1066105" y="1557338"/>
          <a:ext cx="1525587" cy="86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87"/>
              </a:tblGrid>
              <a:tr h="280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61" marB="4576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6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Hi-SK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EDMS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61" marB="4576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82804"/>
              </p:ext>
            </p:extLst>
          </p:nvPr>
        </p:nvGraphicFramePr>
        <p:xfrm>
          <a:off x="924817" y="4411663"/>
          <a:ext cx="1525588" cy="109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88"/>
              </a:tblGrid>
              <a:tr h="243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3" marR="91433" marT="45705" marB="4570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3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E-Procurement</a:t>
                      </a:r>
                    </a:p>
                  </a:txBody>
                  <a:tcPr marL="91433" marR="91433" marT="45705" marB="4570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457255" y="2952750"/>
            <a:ext cx="192405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연계방식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RFC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25067" y="1384300"/>
            <a:ext cx="1924050" cy="8156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연계방식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Link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Link (Hi-SK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85242" y="3490913"/>
            <a:ext cx="19240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연계방식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Link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Link </a:t>
            </a: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61631"/>
              </p:ext>
            </p:extLst>
          </p:nvPr>
        </p:nvGraphicFramePr>
        <p:xfrm>
          <a:off x="3369567" y="5084763"/>
          <a:ext cx="1295400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720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EPM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OSM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8" marR="91388" marT="45761" marB="4576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꺾인 연결선 3"/>
          <p:cNvCxnSpPr>
            <a:stCxn id="86" idx="2"/>
            <a:endCxn id="82" idx="3"/>
          </p:cNvCxnSpPr>
          <p:nvPr/>
        </p:nvCxnSpPr>
        <p:spPr bwMode="auto">
          <a:xfrm rot="5400000">
            <a:off x="6854527" y="1920478"/>
            <a:ext cx="1019174" cy="203279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" name="꺾인 연결선 11"/>
          <p:cNvCxnSpPr/>
          <p:nvPr/>
        </p:nvCxnSpPr>
        <p:spPr bwMode="auto">
          <a:xfrm rot="10800000" flipV="1">
            <a:off x="6347719" y="2427287"/>
            <a:ext cx="2299146" cy="1145727"/>
          </a:xfrm>
          <a:prstGeom prst="bentConnector3">
            <a:avLst>
              <a:gd name="adj1" fmla="val 849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115" name="꺾인 연결선 114"/>
          <p:cNvCxnSpPr>
            <a:stCxn id="89" idx="0"/>
            <a:endCxn id="82" idx="1"/>
          </p:cNvCxnSpPr>
          <p:nvPr/>
        </p:nvCxnSpPr>
        <p:spPr bwMode="auto">
          <a:xfrm rot="5400000" flipH="1" flipV="1">
            <a:off x="2369839" y="2764235"/>
            <a:ext cx="965201" cy="232965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23" name="꺾인 연결선 22"/>
          <p:cNvCxnSpPr/>
          <p:nvPr/>
        </p:nvCxnSpPr>
        <p:spPr bwMode="auto">
          <a:xfrm rot="10800000" flipV="1">
            <a:off x="1352601" y="3191277"/>
            <a:ext cx="2664667" cy="1220386"/>
          </a:xfrm>
          <a:prstGeom prst="bentConnector3">
            <a:avLst>
              <a:gd name="adj1" fmla="val 100179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22" name="꺾인 연결선 121"/>
          <p:cNvCxnSpPr>
            <a:stCxn id="87" idx="3"/>
            <a:endCxn id="82" idx="0"/>
          </p:cNvCxnSpPr>
          <p:nvPr/>
        </p:nvCxnSpPr>
        <p:spPr bwMode="auto">
          <a:xfrm>
            <a:off x="2591692" y="1990725"/>
            <a:ext cx="2590800" cy="93345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25" name="꺾인 연결선 124"/>
          <p:cNvCxnSpPr>
            <a:stCxn id="82" idx="2"/>
            <a:endCxn id="83" idx="1"/>
          </p:cNvCxnSpPr>
          <p:nvPr/>
        </p:nvCxnSpPr>
        <p:spPr bwMode="auto">
          <a:xfrm rot="16200000" flipH="1">
            <a:off x="5637652" y="3513589"/>
            <a:ext cx="1524905" cy="2435225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175613"/>
            <a:ext cx="4713985" cy="2469412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8" y="3861048"/>
            <a:ext cx="2173890" cy="216024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3357520"/>
            <a:ext cx="2979231" cy="2663767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02458" y="3457600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05273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377648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533"/>
              </p:ext>
            </p:extLst>
          </p:nvPr>
        </p:nvGraphicFramePr>
        <p:xfrm>
          <a:off x="1352128" y="1772816"/>
          <a:ext cx="1944688" cy="15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/>
                <a:gridCol w="1008357"/>
              </a:tblGrid>
              <a:tr h="396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skcc-miapweb1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WAS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843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GINUX Enterprise Server 5.3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203.235.217.185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탑재 솔루션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6200"/>
              </p:ext>
            </p:extLst>
          </p:nvPr>
        </p:nvGraphicFramePr>
        <p:xfrm>
          <a:off x="3656856" y="1772816"/>
          <a:ext cx="1944688" cy="15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/>
                <a:gridCol w="1008357"/>
              </a:tblGrid>
              <a:tr h="396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skcc-miapweb2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WAS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843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GINUX Enterprise Server 5.3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203.235.217.186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탑재 솔루션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50976"/>
              </p:ext>
            </p:extLst>
          </p:nvPr>
        </p:nvGraphicFramePr>
        <p:xfrm>
          <a:off x="1208584" y="4293096"/>
          <a:ext cx="1944687" cy="15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/>
                <a:gridCol w="1008356"/>
              </a:tblGrid>
              <a:tr h="396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skcc-miapdb1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DB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843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GINUX Enterprise Server 5.3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203.235.217.187:1525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탑재 솔루션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Oracle 11g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3656856" y="3861048"/>
            <a:ext cx="2179510" cy="2172796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3342277" y="378904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Batch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91398"/>
              </p:ext>
            </p:extLst>
          </p:nvPr>
        </p:nvGraphicFramePr>
        <p:xfrm>
          <a:off x="3802856" y="4221088"/>
          <a:ext cx="1944687" cy="17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/>
                <a:gridCol w="1008356"/>
              </a:tblGrid>
              <a:tr h="3960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skcc-miapbat1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Batch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</a:t>
                      </a: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8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GINUX Enterprise Server 5.3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203.235.217.188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탑재 솔루션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Nexcore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6085858" y="1196752"/>
            <a:ext cx="2971598" cy="2016224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90797"/>
              </p:ext>
            </p:extLst>
          </p:nvPr>
        </p:nvGraphicFramePr>
        <p:xfrm>
          <a:off x="6609184" y="1412512"/>
          <a:ext cx="1944687" cy="15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/>
                <a:gridCol w="1008356"/>
              </a:tblGrid>
              <a:tr h="3960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skcc-dmspap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8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GINUX Enterprise Server 5.3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203.235.209.118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탑재 솔루션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5889104" y="1052736"/>
            <a:ext cx="1008112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Documentum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66000"/>
              </p:ext>
            </p:extLst>
          </p:nvPr>
        </p:nvGraphicFramePr>
        <p:xfrm>
          <a:off x="6147821" y="3645025"/>
          <a:ext cx="1423835" cy="108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51"/>
                <a:gridCol w="738284"/>
              </a:tblGrid>
              <a:tr h="257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skcc-miadall1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WAS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32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GINUX Enterprise Server 5.3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203.235.217.163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탑재 솔루션 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23799"/>
              </p:ext>
            </p:extLst>
          </p:nvPr>
        </p:nvGraphicFramePr>
        <p:xfrm>
          <a:off x="7617297" y="3649426"/>
          <a:ext cx="1368152" cy="110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40"/>
                <a:gridCol w="709412"/>
              </a:tblGrid>
              <a:tr h="2698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skcc-miadall1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DB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5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GINUX Enterprise Server 5.3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203.235.217.163:1525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탑재 솔루션 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Oracle 11g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20494"/>
              </p:ext>
            </p:extLst>
          </p:nvPr>
        </p:nvGraphicFramePr>
        <p:xfrm>
          <a:off x="6156524" y="4788421"/>
          <a:ext cx="1460772" cy="1232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35"/>
                <a:gridCol w="757437"/>
              </a:tblGrid>
              <a:tr h="2811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skcc-miapbat1</a:t>
                      </a: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Batch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</a:t>
                      </a: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9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GINUX Enterprise Server 5.3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203.235.217.188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1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탑재 솔루션 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Nexcore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9" marB="4568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25069"/>
              </p:ext>
            </p:extLst>
          </p:nvPr>
        </p:nvGraphicFramePr>
        <p:xfrm>
          <a:off x="7689304" y="4810075"/>
          <a:ext cx="1296145" cy="11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70"/>
                <a:gridCol w="672075"/>
              </a:tblGrid>
              <a:tr h="2870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SKCCMITS</a:t>
                      </a:r>
                    </a:p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</a:t>
                      </a: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7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de-DE" altLang="ko-KR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 Hat Enterprise Linux ES 5.0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203.235.210.94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탑재 솔루션 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documentum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2" marR="91462" marT="45688" marB="45688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97953"/>
              </p:ext>
            </p:extLst>
          </p:nvPr>
        </p:nvGraphicFramePr>
        <p:xfrm>
          <a:off x="416496" y="835915"/>
          <a:ext cx="9073580" cy="3705326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skcc-miapweb1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Jboss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5.1.0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skcc-miapweb2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skcc-miapdb1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Batch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skcc-miapbat1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Nexcore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batch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skcc-miadall1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11g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Jboss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5.1.0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Hudson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Batch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skcc-miapbat1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Nexcore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batch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1472372857</TotalTime>
  <Pages>39</Pages>
  <Words>860</Words>
  <Application>Microsoft Office PowerPoint</Application>
  <PresentationFormat>A4 용지(210x297mm)</PresentationFormat>
  <Paragraphs>381</Paragraphs>
  <Slides>11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1_other</vt:lpstr>
      <vt:lpstr>Image</vt:lpstr>
      <vt:lpstr>Architecture 설계서 -  SK C&amp;C MIS(사업관리)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2521</cp:revision>
  <cp:lastPrinted>2015-03-23T02:26:06Z</cp:lastPrinted>
  <dcterms:created xsi:type="dcterms:W3CDTF">1996-10-14T12:11:22Z</dcterms:created>
  <dcterms:modified xsi:type="dcterms:W3CDTF">2015-04-02T06:37:34Z</dcterms:modified>
</cp:coreProperties>
</file>