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163" r:id="rId2"/>
    <p:sldId id="2164" r:id="rId3"/>
    <p:sldId id="2222" r:id="rId4"/>
    <p:sldId id="2214" r:id="rId5"/>
    <p:sldId id="2221" r:id="rId6"/>
    <p:sldId id="2232" r:id="rId7"/>
    <p:sldId id="2230" r:id="rId8"/>
    <p:sldId id="2228" r:id="rId9"/>
    <p:sldId id="2225" r:id="rId10"/>
    <p:sldId id="2226" r:id="rId11"/>
    <p:sldId id="2231" r:id="rId12"/>
  </p:sldIdLst>
  <p:sldSz cx="9906000" cy="6858000" type="A4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AE9"/>
    <a:srgbClr val="F2DCDB"/>
    <a:srgbClr val="F7F7F7"/>
    <a:srgbClr val="E9E7E9"/>
    <a:srgbClr val="E0DCE0"/>
    <a:srgbClr val="DAD4DA"/>
    <a:srgbClr val="948A54"/>
    <a:srgbClr val="DDD9C3"/>
    <a:srgbClr val="D99694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2" autoAdjust="0"/>
    <p:restoredTop sz="93506" autoAdjust="0"/>
  </p:normalViewPr>
  <p:slideViewPr>
    <p:cSldViewPr snapToObjects="1">
      <p:cViewPr>
        <p:scale>
          <a:sx n="80" d="100"/>
          <a:sy n="80" d="100"/>
        </p:scale>
        <p:origin x="-1236" y="-150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639763"/>
            <a:ext cx="5357813" cy="3709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94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4217" indent="-286237" defTabSz="942994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4947" indent="-228989" defTabSz="942994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2928" indent="-228989" defTabSz="942994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0907" indent="-228989" defTabSz="942994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8886" indent="-228989" defTabSz="94299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6865" indent="-228989" defTabSz="94299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34844" indent="-228989" defTabSz="94299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92824" indent="-228989" defTabSz="94299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6C45331C-5865-4F50-BCB1-E1CCE39090F9}" type="slidenum">
              <a:rPr kumimoji="0" lang="ko-KR" altLang="en-US" smtClean="0">
                <a:solidFill>
                  <a:srgbClr val="000000"/>
                </a:solidFill>
                <a:latin typeface="Tahoma" pitchFamily="34" charset="0"/>
              </a:rPr>
              <a:pPr/>
              <a:t>6</a:t>
            </a:fld>
            <a:endParaRPr kumimoji="0" lang="ko-KR" altLang="en-US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69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902" r:id="rId3"/>
    <p:sldLayoutId id="2147483917" r:id="rId4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wmf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780928"/>
            <a:ext cx="8601075" cy="477805"/>
          </a:xfrm>
          <a:ln w="12700"/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SKEC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 관리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(CSMS) 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2648744" y="1196752"/>
            <a:ext cx="4176713" cy="4968551"/>
          </a:xfrm>
          <a:prstGeom prst="roundRect">
            <a:avLst>
              <a:gd name="adj" fmla="val 6595"/>
            </a:avLst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pic>
        <p:nvPicPr>
          <p:cNvPr id="73" name="Picture 1598" descr="GatewayVP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05" y="2161201"/>
            <a:ext cx="466852" cy="24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70"/>
          <p:cNvSpPr txBox="1">
            <a:spLocks noChangeArrowheads="1"/>
          </p:cNvSpPr>
          <p:nvPr/>
        </p:nvSpPr>
        <p:spPr bwMode="auto">
          <a:xfrm>
            <a:off x="5698357" y="2179141"/>
            <a:ext cx="7745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SSLVPN</a:t>
            </a:r>
            <a:b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VPN Master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7041232" y="3554166"/>
            <a:ext cx="2137872" cy="1166100"/>
          </a:xfrm>
          <a:prstGeom prst="roundRect">
            <a:avLst>
              <a:gd name="adj" fmla="val 8938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pic>
        <p:nvPicPr>
          <p:cNvPr id="98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3802344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4356059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" name="그룹 140"/>
          <p:cNvGrpSpPr>
            <a:grpSpLocks/>
          </p:cNvGrpSpPr>
          <p:nvPr/>
        </p:nvGrpSpPr>
        <p:grpSpPr bwMode="auto">
          <a:xfrm>
            <a:off x="3032646" y="1327430"/>
            <a:ext cx="984250" cy="552175"/>
            <a:chOff x="4071934" y="3824555"/>
            <a:chExt cx="984504" cy="662940"/>
          </a:xfrm>
        </p:grpSpPr>
        <p:pic>
          <p:nvPicPr>
            <p:cNvPr id="109" name="Picture 45" descr="clou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934" y="3824555"/>
              <a:ext cx="984504" cy="662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Rectangle 44"/>
            <p:cNvSpPr>
              <a:spLocks noChangeArrowheads="1"/>
            </p:cNvSpPr>
            <p:nvPr/>
          </p:nvSpPr>
          <p:spPr bwMode="auto">
            <a:xfrm>
              <a:off x="4172880" y="3968779"/>
              <a:ext cx="782613" cy="47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48" tIns="51774" rIns="103548" bIns="51774">
              <a:spAutoFit/>
            </a:bodyPr>
            <a:lstStyle>
              <a:lvl1pPr defTabSz="10287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10287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10287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10287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10287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  <a:p>
              <a:pPr algn="ctr"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&amp; VPN</a:t>
              </a: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4478963" y="1417227"/>
            <a:ext cx="540854" cy="416496"/>
            <a:chOff x="4501368" y="2661989"/>
            <a:chExt cx="540854" cy="416496"/>
          </a:xfrm>
        </p:grpSpPr>
        <p:pic>
          <p:nvPicPr>
            <p:cNvPr id="50" name="Picture 6" descr="7507Cisco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368" y="2661989"/>
              <a:ext cx="430212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6" descr="7507Cisco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2010" y="2714948"/>
              <a:ext cx="430212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2" name="Picture 129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85" y="2255954"/>
            <a:ext cx="385974" cy="20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533066" y="4941168"/>
            <a:ext cx="1105152" cy="708195"/>
            <a:chOff x="5533066" y="4941168"/>
            <a:chExt cx="1105152" cy="708195"/>
          </a:xfrm>
        </p:grpSpPr>
        <p:sp>
          <p:nvSpPr>
            <p:cNvPr id="396" name="Oval 16"/>
            <p:cNvSpPr>
              <a:spLocks noChangeArrowheads="1"/>
            </p:cNvSpPr>
            <p:nvPr/>
          </p:nvSpPr>
          <p:spPr bwMode="auto">
            <a:xfrm>
              <a:off x="5533066" y="4941168"/>
              <a:ext cx="1105152" cy="708195"/>
            </a:xfrm>
            <a:prstGeom prst="ellipse">
              <a:avLst/>
            </a:pr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45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3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lang="ko-KR" altLang="en-US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5829810" y="4946162"/>
              <a:ext cx="563350" cy="642490"/>
              <a:chOff x="5123864" y="5306790"/>
              <a:chExt cx="563350" cy="642490"/>
            </a:xfrm>
          </p:grpSpPr>
          <p:pic>
            <p:nvPicPr>
              <p:cNvPr id="123" name="Picture 21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1032" y="5648295"/>
                <a:ext cx="446182" cy="3009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4" name="Picture 19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3864" y="5306790"/>
                <a:ext cx="360040" cy="515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40" name="그룹 139"/>
          <p:cNvGrpSpPr/>
          <p:nvPr/>
        </p:nvGrpSpPr>
        <p:grpSpPr>
          <a:xfrm>
            <a:off x="7173475" y="3746087"/>
            <a:ext cx="569089" cy="566309"/>
            <a:chOff x="4447711" y="5264004"/>
            <a:chExt cx="569089" cy="566309"/>
          </a:xfrm>
        </p:grpSpPr>
        <p:pic>
          <p:nvPicPr>
            <p:cNvPr id="141" name="Picture 192" descr="RouterATMTagSw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711" y="5264004"/>
              <a:ext cx="379405" cy="458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192" descr="RouterATMTagSw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084" y="5373453"/>
              <a:ext cx="380716" cy="45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" name="모서리가 둥근 직사각형 142"/>
          <p:cNvSpPr/>
          <p:nvPr/>
        </p:nvSpPr>
        <p:spPr>
          <a:xfrm>
            <a:off x="7041232" y="1196754"/>
            <a:ext cx="2137872" cy="2123584"/>
          </a:xfrm>
          <a:prstGeom prst="roundRect">
            <a:avLst>
              <a:gd name="adj" fmla="val 8938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pic>
        <p:nvPicPr>
          <p:cNvPr id="144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1420179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1656716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89" y="2582471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52" y="2838058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9" name="그룹 148"/>
          <p:cNvGrpSpPr/>
          <p:nvPr/>
        </p:nvGrpSpPr>
        <p:grpSpPr>
          <a:xfrm>
            <a:off x="7173475" y="1392661"/>
            <a:ext cx="569089" cy="566309"/>
            <a:chOff x="4447711" y="5264004"/>
            <a:chExt cx="569089" cy="566309"/>
          </a:xfrm>
        </p:grpSpPr>
        <p:pic>
          <p:nvPicPr>
            <p:cNvPr id="150" name="Picture 192" descr="RouterATMTagSw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711" y="5264004"/>
              <a:ext cx="379405" cy="458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1" name="Picture 192" descr="RouterATMTagSw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084" y="5373453"/>
              <a:ext cx="380716" cy="45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2" name="모서리가 둥근 직사각형 151"/>
          <p:cNvSpPr/>
          <p:nvPr/>
        </p:nvSpPr>
        <p:spPr>
          <a:xfrm>
            <a:off x="7041232" y="4941168"/>
            <a:ext cx="2137872" cy="1188324"/>
          </a:xfrm>
          <a:prstGeom prst="roundRect">
            <a:avLst>
              <a:gd name="adj" fmla="val 8938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pic>
        <p:nvPicPr>
          <p:cNvPr id="153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5189277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5764798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6" name="그룹 155"/>
          <p:cNvGrpSpPr/>
          <p:nvPr/>
        </p:nvGrpSpPr>
        <p:grpSpPr>
          <a:xfrm>
            <a:off x="7173475" y="5142775"/>
            <a:ext cx="569089" cy="566309"/>
            <a:chOff x="4447711" y="5264004"/>
            <a:chExt cx="569089" cy="566309"/>
          </a:xfrm>
        </p:grpSpPr>
        <p:pic>
          <p:nvPicPr>
            <p:cNvPr id="157" name="Picture 192" descr="RouterATMTagSw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711" y="5264004"/>
              <a:ext cx="379405" cy="458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8" name="Picture 192" descr="RouterATMTagSw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084" y="5373453"/>
              <a:ext cx="380716" cy="45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64" name="꺾인 연결선 163"/>
          <p:cNvCxnSpPr>
            <a:stCxn id="150" idx="1"/>
            <a:endCxn id="141" idx="1"/>
          </p:cNvCxnSpPr>
          <p:nvPr/>
        </p:nvCxnSpPr>
        <p:spPr bwMode="auto">
          <a:xfrm rot="10800000" flipV="1">
            <a:off x="7173475" y="1621748"/>
            <a:ext cx="12700" cy="2353426"/>
          </a:xfrm>
          <a:prstGeom prst="bentConnector3">
            <a:avLst>
              <a:gd name="adj1" fmla="val 1800000"/>
            </a:avLst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8" name="꺾인 연결선 167"/>
          <p:cNvCxnSpPr>
            <a:stCxn id="150" idx="1"/>
            <a:endCxn id="157" idx="1"/>
          </p:cNvCxnSpPr>
          <p:nvPr/>
        </p:nvCxnSpPr>
        <p:spPr bwMode="auto">
          <a:xfrm rot="10800000" flipV="1">
            <a:off x="7173475" y="1621748"/>
            <a:ext cx="12700" cy="3750114"/>
          </a:xfrm>
          <a:prstGeom prst="bentConnector3">
            <a:avLst>
              <a:gd name="adj1" fmla="val 1800000"/>
            </a:avLst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72" name="꺾인 연결선 171"/>
          <p:cNvCxnSpPr>
            <a:stCxn id="150" idx="1"/>
            <a:endCxn id="129" idx="3"/>
          </p:cNvCxnSpPr>
          <p:nvPr/>
        </p:nvCxnSpPr>
        <p:spPr bwMode="auto">
          <a:xfrm rot="10800000" flipV="1">
            <a:off x="5020933" y="1621748"/>
            <a:ext cx="2152543" cy="1182264"/>
          </a:xfrm>
          <a:prstGeom prst="bentConnector3">
            <a:avLst>
              <a:gd name="adj1" fmla="val 9880"/>
            </a:avLst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6" name="타원 175"/>
          <p:cNvSpPr/>
          <p:nvPr/>
        </p:nvSpPr>
        <p:spPr bwMode="auto">
          <a:xfrm>
            <a:off x="8280234" y="2117194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77" name="타원 176"/>
          <p:cNvSpPr/>
          <p:nvPr/>
        </p:nvSpPr>
        <p:spPr bwMode="auto">
          <a:xfrm>
            <a:off x="8280234" y="2285277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78" name="타원 177"/>
          <p:cNvSpPr/>
          <p:nvPr/>
        </p:nvSpPr>
        <p:spPr bwMode="auto">
          <a:xfrm>
            <a:off x="8286945" y="4036177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79" name="타원 178"/>
          <p:cNvSpPr/>
          <p:nvPr/>
        </p:nvSpPr>
        <p:spPr bwMode="auto">
          <a:xfrm>
            <a:off x="8286945" y="4204260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0" name="타원 179"/>
          <p:cNvSpPr/>
          <p:nvPr/>
        </p:nvSpPr>
        <p:spPr bwMode="auto">
          <a:xfrm>
            <a:off x="8286945" y="5435919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1" name="타원 180"/>
          <p:cNvSpPr/>
          <p:nvPr/>
        </p:nvSpPr>
        <p:spPr bwMode="auto">
          <a:xfrm>
            <a:off x="8286945" y="5604002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cxnSp>
        <p:nvCxnSpPr>
          <p:cNvPr id="182" name="직선 연결선 181"/>
          <p:cNvCxnSpPr>
            <a:stCxn id="158" idx="3"/>
            <a:endCxn id="154" idx="1"/>
          </p:cNvCxnSpPr>
          <p:nvPr/>
        </p:nvCxnSpPr>
        <p:spPr>
          <a:xfrm>
            <a:off x="7742564" y="5480654"/>
            <a:ext cx="396698" cy="38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58" idx="3"/>
            <a:endCxn id="153" idx="1"/>
          </p:cNvCxnSpPr>
          <p:nvPr/>
        </p:nvCxnSpPr>
        <p:spPr>
          <a:xfrm flipV="1">
            <a:off x="7742564" y="5286115"/>
            <a:ext cx="396698" cy="19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7742564" y="4085369"/>
            <a:ext cx="333406" cy="38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7742564" y="3890830"/>
            <a:ext cx="333406" cy="19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51" idx="3"/>
            <a:endCxn id="145" idx="1"/>
          </p:cNvCxnSpPr>
          <p:nvPr/>
        </p:nvCxnSpPr>
        <p:spPr>
          <a:xfrm>
            <a:off x="7742564" y="1730540"/>
            <a:ext cx="396698" cy="2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151" idx="3"/>
            <a:endCxn id="144" idx="1"/>
          </p:cNvCxnSpPr>
          <p:nvPr/>
        </p:nvCxnSpPr>
        <p:spPr>
          <a:xfrm flipV="1">
            <a:off x="7742564" y="1517017"/>
            <a:ext cx="396698" cy="21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51" idx="3"/>
            <a:endCxn id="147" idx="1"/>
          </p:cNvCxnSpPr>
          <p:nvPr/>
        </p:nvCxnSpPr>
        <p:spPr>
          <a:xfrm>
            <a:off x="7742564" y="1730540"/>
            <a:ext cx="378788" cy="120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51" idx="3"/>
            <a:endCxn id="146" idx="1"/>
          </p:cNvCxnSpPr>
          <p:nvPr/>
        </p:nvCxnSpPr>
        <p:spPr>
          <a:xfrm>
            <a:off x="7742564" y="1730540"/>
            <a:ext cx="399425" cy="94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H="1">
            <a:off x="4714571" y="1807597"/>
            <a:ext cx="674" cy="2294968"/>
          </a:xfrm>
          <a:prstGeom prst="line">
            <a:avLst/>
          </a:prstGeom>
          <a:ln w="50800" cmpd="dbl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4425306" y="4108393"/>
            <a:ext cx="569089" cy="566309"/>
            <a:chOff x="4447711" y="5264004"/>
            <a:chExt cx="569089" cy="566309"/>
          </a:xfrm>
        </p:grpSpPr>
        <p:pic>
          <p:nvPicPr>
            <p:cNvPr id="111" name="Picture 192" descr="RouterATMTagSw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711" y="5264004"/>
              <a:ext cx="379405" cy="458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92" descr="RouterATMTagSw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084" y="5373453"/>
              <a:ext cx="380716" cy="45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7" name="그룹 136"/>
          <p:cNvGrpSpPr/>
          <p:nvPr/>
        </p:nvGrpSpPr>
        <p:grpSpPr>
          <a:xfrm>
            <a:off x="4495350" y="3526903"/>
            <a:ext cx="460946" cy="483155"/>
            <a:chOff x="4555854" y="4555828"/>
            <a:chExt cx="342347" cy="424351"/>
          </a:xfrm>
        </p:grpSpPr>
        <p:pic>
          <p:nvPicPr>
            <p:cNvPr id="130" name="Picture 67" descr="Firew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854" y="4555828"/>
              <a:ext cx="218475" cy="35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67" descr="Firew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726" y="4629213"/>
              <a:ext cx="218475" cy="35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6" name="그룹 135"/>
          <p:cNvGrpSpPr/>
          <p:nvPr/>
        </p:nvGrpSpPr>
        <p:grpSpPr>
          <a:xfrm>
            <a:off x="4498547" y="2641906"/>
            <a:ext cx="522385" cy="264821"/>
            <a:chOff x="4566097" y="3897440"/>
            <a:chExt cx="363136" cy="232590"/>
          </a:xfrm>
        </p:grpSpPr>
        <p:pic>
          <p:nvPicPr>
            <p:cNvPr id="128" name="Picture 1290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097" y="3897440"/>
              <a:ext cx="268310" cy="18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1290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923" y="3949603"/>
              <a:ext cx="268310" cy="18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09" name="꺾인 연결선 208"/>
          <p:cNvCxnSpPr>
            <a:stCxn id="112" idx="2"/>
          </p:cNvCxnSpPr>
          <p:nvPr/>
        </p:nvCxnSpPr>
        <p:spPr bwMode="auto">
          <a:xfrm rot="5400000">
            <a:off x="4299151" y="4423816"/>
            <a:ext cx="254001" cy="755773"/>
          </a:xfrm>
          <a:prstGeom prst="bentConnector3">
            <a:avLst>
              <a:gd name="adj1" fmla="val 50000"/>
            </a:avLst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3" name="꺾인 연결선 212"/>
          <p:cNvCxnSpPr>
            <a:stCxn id="112" idx="2"/>
            <a:endCxn id="269" idx="1"/>
          </p:cNvCxnSpPr>
          <p:nvPr/>
        </p:nvCxnSpPr>
        <p:spPr bwMode="auto">
          <a:xfrm rot="16200000" flipH="1">
            <a:off x="4972810" y="4505928"/>
            <a:ext cx="131311" cy="468857"/>
          </a:xfrm>
          <a:prstGeom prst="bentConnector2">
            <a:avLst/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216" name="그룹 291"/>
          <p:cNvGrpSpPr>
            <a:grpSpLocks/>
          </p:cNvGrpSpPr>
          <p:nvPr/>
        </p:nvGrpSpPr>
        <p:grpSpPr bwMode="auto">
          <a:xfrm>
            <a:off x="7617296" y="6020177"/>
            <a:ext cx="1062053" cy="219587"/>
            <a:chOff x="0" y="-2862"/>
            <a:chExt cx="1032504" cy="178341"/>
          </a:xfrm>
        </p:grpSpPr>
        <p:sp>
          <p:nvSpPr>
            <p:cNvPr id="217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175479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2" cstate="print"/>
              <a:srcRect/>
              <a:stretch>
                <a:fillRect/>
              </a:stretch>
            </a:blip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1000" kern="0">
                <a:solidFill>
                  <a:srgbClr val="FFFFFF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218" name="Text Box 158"/>
            <p:cNvSpPr txBox="1">
              <a:spLocks noChangeArrowheads="1"/>
            </p:cNvSpPr>
            <p:nvPr/>
          </p:nvSpPr>
          <p:spPr bwMode="auto">
            <a:xfrm>
              <a:off x="58808" y="-2862"/>
              <a:ext cx="901688" cy="162426"/>
            </a:xfrm>
            <a:prstGeom prst="rect">
              <a:avLst/>
            </a:prstGeom>
            <a:noFill/>
          </p:spPr>
          <p:txBody>
            <a:bodyPr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tabLst>
                  <a:tab pos="714375" algn="l"/>
                </a:tabLst>
                <a:defRPr/>
              </a:pP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명동빌딩</a:t>
              </a:r>
              <a:endParaRPr lang="en-US" altLang="ko-KR" sz="1000" b="1" kern="0" dirty="0">
                <a:solidFill>
                  <a:sysClr val="window" lastClr="FFFFFF"/>
                </a:solidFill>
                <a:latin typeface="맑은 고딕" pitchFamily="50" charset="-127"/>
                <a:cs typeface="HY태고딕"/>
              </a:endParaRPr>
            </a:p>
          </p:txBody>
        </p:sp>
      </p:grpSp>
      <p:grpSp>
        <p:nvGrpSpPr>
          <p:cNvPr id="219" name="그룹 291"/>
          <p:cNvGrpSpPr>
            <a:grpSpLocks/>
          </p:cNvGrpSpPr>
          <p:nvPr/>
        </p:nvGrpSpPr>
        <p:grpSpPr bwMode="auto">
          <a:xfrm>
            <a:off x="7617296" y="4616445"/>
            <a:ext cx="1062053" cy="227315"/>
            <a:chOff x="0" y="-9138"/>
            <a:chExt cx="1032504" cy="184617"/>
          </a:xfrm>
        </p:grpSpPr>
        <p:sp>
          <p:nvSpPr>
            <p:cNvPr id="220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175479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2" cstate="print"/>
              <a:srcRect/>
              <a:stretch>
                <a:fillRect/>
              </a:stretch>
            </a:blip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1000" kern="0">
                <a:solidFill>
                  <a:srgbClr val="FFFFFF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221" name="Text Box 158"/>
            <p:cNvSpPr txBox="1">
              <a:spLocks noChangeArrowheads="1"/>
            </p:cNvSpPr>
            <p:nvPr/>
          </p:nvSpPr>
          <p:spPr bwMode="auto">
            <a:xfrm>
              <a:off x="58808" y="-9138"/>
              <a:ext cx="901688" cy="174976"/>
            </a:xfrm>
            <a:prstGeom prst="rect">
              <a:avLst/>
            </a:prstGeom>
            <a:noFill/>
          </p:spPr>
          <p:txBody>
            <a:bodyPr l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tabLst>
                  <a:tab pos="714375" algn="l"/>
                </a:tabLst>
                <a:defRPr/>
              </a:pP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G. Plant </a:t>
              </a: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빌딩</a:t>
              </a:r>
              <a:endParaRPr lang="en-US" altLang="ko-KR" sz="1000" b="1" kern="0" dirty="0">
                <a:solidFill>
                  <a:sysClr val="window" lastClr="FFFFFF"/>
                </a:solidFill>
                <a:latin typeface="맑은 고딕" pitchFamily="50" charset="-127"/>
                <a:cs typeface="HY태고딕"/>
              </a:endParaRPr>
            </a:p>
          </p:txBody>
        </p:sp>
      </p:grpSp>
      <p:grpSp>
        <p:nvGrpSpPr>
          <p:cNvPr id="222" name="그룹 291"/>
          <p:cNvGrpSpPr>
            <a:grpSpLocks/>
          </p:cNvGrpSpPr>
          <p:nvPr/>
        </p:nvGrpSpPr>
        <p:grpSpPr bwMode="auto">
          <a:xfrm>
            <a:off x="7617296" y="3206679"/>
            <a:ext cx="1062053" cy="227315"/>
            <a:chOff x="0" y="-9138"/>
            <a:chExt cx="1032504" cy="184617"/>
          </a:xfrm>
        </p:grpSpPr>
        <p:sp>
          <p:nvSpPr>
            <p:cNvPr id="223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175479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2" cstate="print"/>
              <a:srcRect/>
              <a:stretch>
                <a:fillRect/>
              </a:stretch>
            </a:blip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1000" kern="0">
                <a:solidFill>
                  <a:srgbClr val="FFFFFF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224" name="Text Box 158"/>
            <p:cNvSpPr txBox="1">
              <a:spLocks noChangeArrowheads="1"/>
            </p:cNvSpPr>
            <p:nvPr/>
          </p:nvSpPr>
          <p:spPr bwMode="auto">
            <a:xfrm>
              <a:off x="58808" y="-9138"/>
              <a:ext cx="901688" cy="174976"/>
            </a:xfrm>
            <a:prstGeom prst="rect">
              <a:avLst/>
            </a:prstGeom>
            <a:noFill/>
          </p:spPr>
          <p:txBody>
            <a:bodyPr l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tabLst>
                  <a:tab pos="714375" algn="l"/>
                </a:tabLst>
                <a:defRPr/>
              </a:pP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관훈</a:t>
              </a: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 </a:t>
              </a: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빌딩</a:t>
              </a:r>
              <a:endParaRPr lang="en-US" altLang="ko-KR" sz="1000" b="1" kern="0" dirty="0">
                <a:solidFill>
                  <a:sysClr val="window" lastClr="FFFFFF"/>
                </a:solidFill>
                <a:latin typeface="맑은 고딕" pitchFamily="50" charset="-127"/>
                <a:cs typeface="HY태고딕"/>
              </a:endParaRPr>
            </a:p>
          </p:txBody>
        </p:sp>
      </p:grpSp>
      <p:grpSp>
        <p:nvGrpSpPr>
          <p:cNvPr id="225" name="그룹 291"/>
          <p:cNvGrpSpPr>
            <a:grpSpLocks/>
          </p:cNvGrpSpPr>
          <p:nvPr/>
        </p:nvGrpSpPr>
        <p:grpSpPr bwMode="auto">
          <a:xfrm>
            <a:off x="4223158" y="6035399"/>
            <a:ext cx="1062053" cy="227313"/>
            <a:chOff x="0" y="-9137"/>
            <a:chExt cx="1032504" cy="184616"/>
          </a:xfrm>
        </p:grpSpPr>
        <p:sp>
          <p:nvSpPr>
            <p:cNvPr id="226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175479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2" cstate="print"/>
              <a:srcRect/>
              <a:stretch>
                <a:fillRect/>
              </a:stretch>
            </a:blip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1000" kern="0">
                <a:solidFill>
                  <a:srgbClr val="FFFFFF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227" name="Text Box 158"/>
            <p:cNvSpPr txBox="1">
              <a:spLocks noChangeArrowheads="1"/>
            </p:cNvSpPr>
            <p:nvPr/>
          </p:nvSpPr>
          <p:spPr bwMode="auto">
            <a:xfrm>
              <a:off x="58808" y="-9137"/>
              <a:ext cx="901688" cy="174976"/>
            </a:xfrm>
            <a:prstGeom prst="rect">
              <a:avLst/>
            </a:prstGeom>
            <a:noFill/>
          </p:spPr>
          <p:txBody>
            <a:bodyPr l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tabLst>
                  <a:tab pos="714375" algn="l"/>
                </a:tabLst>
                <a:defRPr/>
              </a:pP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DDC(</a:t>
              </a: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대덕</a:t>
              </a: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)</a:t>
              </a:r>
              <a:endParaRPr lang="en-US" altLang="ko-KR" sz="1000" b="1" kern="0" dirty="0">
                <a:solidFill>
                  <a:sysClr val="window" lastClr="FFFFFF"/>
                </a:solidFill>
                <a:latin typeface="맑은 고딕" pitchFamily="50" charset="-127"/>
                <a:cs typeface="HY태고딕"/>
              </a:endParaRPr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4495350" y="2054152"/>
            <a:ext cx="460946" cy="483155"/>
            <a:chOff x="4555854" y="4555828"/>
            <a:chExt cx="342347" cy="424351"/>
          </a:xfrm>
        </p:grpSpPr>
        <p:pic>
          <p:nvPicPr>
            <p:cNvPr id="235" name="Picture 67" descr="Firew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854" y="4555828"/>
              <a:ext cx="218475" cy="35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67" descr="Firew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726" y="4629213"/>
              <a:ext cx="218475" cy="35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3393395" y="4941168"/>
            <a:ext cx="1105152" cy="708195"/>
            <a:chOff x="3393395" y="4905856"/>
            <a:chExt cx="1105152" cy="708195"/>
          </a:xfrm>
        </p:grpSpPr>
        <p:sp>
          <p:nvSpPr>
            <p:cNvPr id="397" name="Oval 16"/>
            <p:cNvSpPr>
              <a:spLocks noChangeArrowheads="1"/>
            </p:cNvSpPr>
            <p:nvPr/>
          </p:nvSpPr>
          <p:spPr bwMode="auto">
            <a:xfrm>
              <a:off x="3393395" y="4905856"/>
              <a:ext cx="1105152" cy="708195"/>
            </a:xfrm>
            <a:prstGeom prst="ellipse">
              <a:avLst/>
            </a:pr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45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3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lang="ko-KR" altLang="en-US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239" name="Picture 19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872" y="5013176"/>
              <a:ext cx="360040" cy="515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44" name="직선 연결선 243"/>
          <p:cNvCxnSpPr>
            <a:endCxn id="73" idx="2"/>
          </p:cNvCxnSpPr>
          <p:nvPr/>
        </p:nvCxnSpPr>
        <p:spPr>
          <a:xfrm flipV="1">
            <a:off x="4789511" y="2404354"/>
            <a:ext cx="675420" cy="2222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>
            <a:endCxn id="73" idx="0"/>
          </p:cNvCxnSpPr>
          <p:nvPr/>
        </p:nvCxnSpPr>
        <p:spPr>
          <a:xfrm>
            <a:off x="4804037" y="1807363"/>
            <a:ext cx="660894" cy="3538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132" idx="3"/>
          </p:cNvCxnSpPr>
          <p:nvPr/>
        </p:nvCxnSpPr>
        <p:spPr>
          <a:xfrm>
            <a:off x="3706459" y="2358669"/>
            <a:ext cx="788891" cy="49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407"/>
          <p:cNvSpPr txBox="1">
            <a:spLocks noChangeArrowheads="1"/>
          </p:cNvSpPr>
          <p:nvPr/>
        </p:nvSpPr>
        <p:spPr bwMode="auto">
          <a:xfrm>
            <a:off x="8524511" y="1390065"/>
            <a:ext cx="7024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12F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11F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2F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</a:p>
        </p:txBody>
      </p:sp>
      <p:sp>
        <p:nvSpPr>
          <p:cNvPr id="260" name="TextBox 407"/>
          <p:cNvSpPr txBox="1">
            <a:spLocks noChangeArrowheads="1"/>
          </p:cNvSpPr>
          <p:nvPr/>
        </p:nvSpPr>
        <p:spPr bwMode="auto">
          <a:xfrm>
            <a:off x="8524511" y="3759126"/>
            <a:ext cx="7024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23F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</a:p>
        </p:txBody>
      </p:sp>
      <p:sp>
        <p:nvSpPr>
          <p:cNvPr id="261" name="TextBox 407"/>
          <p:cNvSpPr txBox="1">
            <a:spLocks noChangeArrowheads="1"/>
          </p:cNvSpPr>
          <p:nvPr/>
        </p:nvSpPr>
        <p:spPr bwMode="auto">
          <a:xfrm>
            <a:off x="8524511" y="5138242"/>
            <a:ext cx="6799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8F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6F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</a:p>
        </p:txBody>
      </p:sp>
      <p:pic>
        <p:nvPicPr>
          <p:cNvPr id="269" name="Picture 67" descr="Firewall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894" y="4606212"/>
            <a:ext cx="294161" cy="39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꺾인 연결선 270"/>
          <p:cNvCxnSpPr>
            <a:stCxn id="269" idx="3"/>
            <a:endCxn id="134" idx="0"/>
          </p:cNvCxnSpPr>
          <p:nvPr/>
        </p:nvCxnSpPr>
        <p:spPr bwMode="auto">
          <a:xfrm>
            <a:off x="5567055" y="4806013"/>
            <a:ext cx="442775" cy="140149"/>
          </a:xfrm>
          <a:prstGeom prst="bentConnector2">
            <a:avLst/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10" name="모서리가 둥근 직사각형 309"/>
          <p:cNvSpPr/>
          <p:nvPr/>
        </p:nvSpPr>
        <p:spPr>
          <a:xfrm>
            <a:off x="581607" y="1196752"/>
            <a:ext cx="1873250" cy="1570089"/>
          </a:xfrm>
          <a:prstGeom prst="roundRect">
            <a:avLst>
              <a:gd name="adj" fmla="val 10246"/>
            </a:avLst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318" name="TextBox 424"/>
          <p:cNvSpPr txBox="1">
            <a:spLocks noChangeArrowheads="1"/>
          </p:cNvSpPr>
          <p:nvPr/>
        </p:nvSpPr>
        <p:spPr bwMode="auto">
          <a:xfrm>
            <a:off x="669898" y="2447621"/>
            <a:ext cx="17107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국내 현장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고객센터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6" name="직선 연결선 325"/>
          <p:cNvCxnSpPr>
            <a:stCxn id="336" idx="1"/>
            <a:endCxn id="338" idx="3"/>
          </p:cNvCxnSpPr>
          <p:nvPr/>
        </p:nvCxnSpPr>
        <p:spPr>
          <a:xfrm flipH="1" flipV="1">
            <a:off x="1271102" y="1960871"/>
            <a:ext cx="425737" cy="203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336" name="Picture 1598" descr="GatewayVP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39" y="1841331"/>
            <a:ext cx="466852" cy="24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" name="Picture 129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28" y="1858156"/>
            <a:ext cx="385974" cy="20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2" name="꺾인 연결선 351"/>
          <p:cNvCxnSpPr>
            <a:stCxn id="336" idx="3"/>
            <a:endCxn id="109" idx="1"/>
          </p:cNvCxnSpPr>
          <p:nvPr/>
        </p:nvCxnSpPr>
        <p:spPr bwMode="auto">
          <a:xfrm flipV="1">
            <a:off x="2163691" y="1603518"/>
            <a:ext cx="868955" cy="359390"/>
          </a:xfrm>
          <a:prstGeom prst="bentConnector3">
            <a:avLst/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64" name="TextBox 35"/>
          <p:cNvSpPr txBox="1">
            <a:spLocks noChangeArrowheads="1"/>
          </p:cNvSpPr>
          <p:nvPr/>
        </p:nvSpPr>
        <p:spPr bwMode="auto">
          <a:xfrm>
            <a:off x="2036368" y="1957214"/>
            <a:ext cx="487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 err="1">
                <a:latin typeface="맑은 고딕" pitchFamily="50" charset="-127"/>
                <a:ea typeface="맑은 고딕" pitchFamily="50" charset="-127"/>
              </a:rPr>
              <a:t>xDSL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1573756" y="1420550"/>
            <a:ext cx="75373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Hardware</a:t>
            </a:r>
          </a:p>
          <a:p>
            <a:pPr algn="ctr"/>
            <a:r>
              <a:rPr lang="en-US" altLang="ko-KR" sz="1000" dirty="0" smtClean="0">
                <a:latin typeface="+mn-ea"/>
              </a:rPr>
              <a:t>VPN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633441" y="1438031"/>
            <a:ext cx="9252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n-ea"/>
              </a:rPr>
              <a:t>고객센터</a:t>
            </a:r>
            <a:r>
              <a:rPr lang="en-US" altLang="ko-KR" sz="900" dirty="0" smtClean="0">
                <a:latin typeface="+mn-ea"/>
              </a:rPr>
              <a:t>/</a:t>
            </a:r>
            <a:r>
              <a:rPr lang="ko-KR" altLang="en-US" sz="900" dirty="0" smtClean="0">
                <a:latin typeface="+mn-ea"/>
              </a:rPr>
              <a:t>현장</a:t>
            </a:r>
            <a:endParaRPr lang="en-US" altLang="ko-KR" sz="900" dirty="0" smtClean="0">
              <a:latin typeface="+mn-ea"/>
            </a:endParaRPr>
          </a:p>
          <a:p>
            <a:pPr algn="ctr"/>
            <a:r>
              <a:rPr lang="ko-KR" altLang="en-US" sz="900" dirty="0" smtClean="0">
                <a:latin typeface="+mn-ea"/>
              </a:rPr>
              <a:t>사용자</a:t>
            </a:r>
            <a:endParaRPr lang="en-US" altLang="ko-KR" sz="900" dirty="0" smtClean="0">
              <a:latin typeface="+mn-ea"/>
            </a:endParaRPr>
          </a:p>
        </p:txBody>
      </p:sp>
      <p:cxnSp>
        <p:nvCxnSpPr>
          <p:cNvPr id="383" name="꺾인 연결선 382"/>
          <p:cNvCxnSpPr>
            <a:stCxn id="50" idx="1"/>
            <a:endCxn id="109" idx="3"/>
          </p:cNvCxnSpPr>
          <p:nvPr/>
        </p:nvCxnSpPr>
        <p:spPr bwMode="auto">
          <a:xfrm rot="10800000" flipV="1">
            <a:off x="4016897" y="1598996"/>
            <a:ext cx="462067" cy="4522"/>
          </a:xfrm>
          <a:prstGeom prst="bentConnector3">
            <a:avLst>
              <a:gd name="adj1" fmla="val 50000"/>
            </a:avLst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89" name="TextBox 35"/>
          <p:cNvSpPr txBox="1">
            <a:spLocks noChangeArrowheads="1"/>
          </p:cNvSpPr>
          <p:nvPr/>
        </p:nvSpPr>
        <p:spPr bwMode="auto">
          <a:xfrm>
            <a:off x="4913435" y="3624983"/>
            <a:ext cx="649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Firewall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2" name="TextBox 35"/>
          <p:cNvSpPr txBox="1">
            <a:spLocks noChangeArrowheads="1"/>
          </p:cNvSpPr>
          <p:nvPr/>
        </p:nvSpPr>
        <p:spPr bwMode="auto">
          <a:xfrm>
            <a:off x="4922444" y="2822739"/>
            <a:ext cx="5854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Switch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3354801" y="5718448"/>
            <a:ext cx="1166151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rgbClr val="FF0000"/>
                </a:solidFill>
                <a:latin typeface="+mn-ea"/>
              </a:rPr>
              <a:t>고객관리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 WAS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5529064" y="5718448"/>
            <a:ext cx="1166151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FF0000"/>
                </a:solidFill>
                <a:latin typeface="+mn-ea"/>
              </a:rPr>
              <a:t>고객관리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 DB</a:t>
            </a:r>
          </a:p>
        </p:txBody>
      </p:sp>
      <p:sp>
        <p:nvSpPr>
          <p:cNvPr id="399" name="TextBox 35"/>
          <p:cNvSpPr txBox="1">
            <a:spLocks noChangeArrowheads="1"/>
          </p:cNvSpPr>
          <p:nvPr/>
        </p:nvSpPr>
        <p:spPr bwMode="auto">
          <a:xfrm>
            <a:off x="4953000" y="4164583"/>
            <a:ext cx="5854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백본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Switch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1761845" y="214756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2763679" y="1297439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4189330" y="1294116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4199893" y="202445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4189330" y="263445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4189330" y="3158467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3996809" y="4212581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7557234" y="1200305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3103256" y="539558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5270660" y="5428733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4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8" name="TextBox 35"/>
          <p:cNvSpPr txBox="1">
            <a:spLocks noChangeArrowheads="1"/>
          </p:cNvSpPr>
          <p:nvPr/>
        </p:nvSpPr>
        <p:spPr bwMode="auto">
          <a:xfrm>
            <a:off x="2792760" y="2132856"/>
            <a:ext cx="5613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1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DMZ</a:t>
            </a:r>
          </a:p>
          <a:p>
            <a:pPr algn="ctr" eaLnBrk="1" hangingPunct="1"/>
            <a:r>
              <a:rPr lang="en-US" altLang="ko-KR" sz="11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Zone</a:t>
            </a:r>
          </a:p>
        </p:txBody>
      </p:sp>
      <p:sp>
        <p:nvSpPr>
          <p:cNvPr id="419" name="TextBox 35"/>
          <p:cNvSpPr txBox="1">
            <a:spLocks noChangeArrowheads="1"/>
          </p:cNvSpPr>
          <p:nvPr/>
        </p:nvSpPr>
        <p:spPr bwMode="auto">
          <a:xfrm>
            <a:off x="5615764" y="4366265"/>
            <a:ext cx="5613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1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DB</a:t>
            </a:r>
          </a:p>
          <a:p>
            <a:pPr algn="ctr" eaLnBrk="1" hangingPunct="1"/>
            <a:r>
              <a:rPr lang="en-US" altLang="ko-KR" sz="11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Zone</a:t>
            </a:r>
          </a:p>
        </p:txBody>
      </p:sp>
      <p:pic>
        <p:nvPicPr>
          <p:cNvPr id="6146" name="그림 3" descr="image00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38" y="3079995"/>
            <a:ext cx="375606" cy="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35"/>
          <p:cNvSpPr txBox="1">
            <a:spLocks noChangeArrowheads="1"/>
          </p:cNvSpPr>
          <p:nvPr/>
        </p:nvSpPr>
        <p:spPr bwMode="auto">
          <a:xfrm>
            <a:off x="4880992" y="3100898"/>
            <a:ext cx="6495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WEB</a:t>
            </a:r>
          </a:p>
          <a:p>
            <a:pPr algn="ctr"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Firewall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5" name="그림 3" descr="image00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72" y="2160341"/>
            <a:ext cx="375606" cy="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Box 35"/>
          <p:cNvSpPr txBox="1">
            <a:spLocks noChangeArrowheads="1"/>
          </p:cNvSpPr>
          <p:nvPr/>
        </p:nvSpPr>
        <p:spPr bwMode="auto">
          <a:xfrm>
            <a:off x="5590346" y="2563173"/>
            <a:ext cx="11641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000" b="1" dirty="0" err="1" smtClean="0">
                <a:latin typeface="맑은 고딕" pitchFamily="50" charset="-127"/>
                <a:ea typeface="맑은 고딕" pitchFamily="50" charset="-127"/>
              </a:rPr>
              <a:t>Gbps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X 2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회선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5" name="직선 연결선 124"/>
          <p:cNvCxnSpPr>
            <a:stCxn id="151" idx="3"/>
            <a:endCxn id="135" idx="0"/>
          </p:cNvCxnSpPr>
          <p:nvPr/>
        </p:nvCxnSpPr>
        <p:spPr>
          <a:xfrm flipH="1">
            <a:off x="7543717" y="1730540"/>
            <a:ext cx="198847" cy="54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7119343" y="2843644"/>
            <a:ext cx="7659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CTI 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</a:rPr>
              <a:t>서버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  /</a:t>
            </a:r>
          </a:p>
          <a:p>
            <a:r>
              <a:rPr lang="ko-KR" altLang="en-US" sz="900" b="1" dirty="0" err="1" smtClean="0">
                <a:solidFill>
                  <a:srgbClr val="FF0000"/>
                </a:solidFill>
                <a:latin typeface="+mn-ea"/>
              </a:rPr>
              <a:t>녹취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</a:rPr>
              <a:t>서버</a:t>
            </a:r>
            <a:endParaRPr lang="en-US" altLang="ko-KR" sz="9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110098" y="2276872"/>
            <a:ext cx="867238" cy="588815"/>
            <a:chOff x="1209269" y="3182635"/>
            <a:chExt cx="1105152" cy="708195"/>
          </a:xfrm>
        </p:grpSpPr>
        <p:sp>
          <p:nvSpPr>
            <p:cNvPr id="135" name="Oval 16"/>
            <p:cNvSpPr>
              <a:spLocks noChangeArrowheads="1"/>
            </p:cNvSpPr>
            <p:nvPr/>
          </p:nvSpPr>
          <p:spPr bwMode="auto">
            <a:xfrm>
              <a:off x="1209269" y="3182635"/>
              <a:ext cx="1105152" cy="708195"/>
            </a:xfrm>
            <a:prstGeom prst="ellipse">
              <a:avLst/>
            </a:pr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45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3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lang="ko-KR" altLang="en-US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162" name="Picture 19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326" y="3250476"/>
              <a:ext cx="360040" cy="515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" name="Picture 19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098" y="3345518"/>
              <a:ext cx="360040" cy="515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4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07523"/>
              </p:ext>
            </p:extLst>
          </p:nvPr>
        </p:nvGraphicFramePr>
        <p:xfrm>
          <a:off x="219669" y="928042"/>
          <a:ext cx="9413850" cy="46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502"/>
                <a:gridCol w="745426"/>
                <a:gridCol w="2036196"/>
                <a:gridCol w="808685"/>
                <a:gridCol w="821294"/>
                <a:gridCol w="1257516"/>
                <a:gridCol w="2088231"/>
              </a:tblGrid>
              <a:tr h="26871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Biz. Impact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영향 범위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 영향 범위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 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우회 방안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95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내부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89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입력 불가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VPN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 S/W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접속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48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SK-Net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관문 라우터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스위치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대덕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입력 불가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  <a:p>
                      <a:pPr algn="ctr" latinLnBrk="1"/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 업무 처리 불가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대덕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L3 Switch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방화벽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방화벽 우회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Switch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Switch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우회 라우팅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48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Application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19433" y="1700808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9433" y="275073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9433" y="311077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57239" y="2245768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74899" y="2246675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19433" y="347081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6114" y="3830851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6114" y="4221088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19433" y="4694947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19433" y="522920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48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64533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2015/04/03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장인태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6949" y="2029876"/>
            <a:ext cx="5176036" cy="4320063"/>
            <a:chOff x="376949" y="3009495"/>
            <a:chExt cx="5051532" cy="3520184"/>
          </a:xfrm>
        </p:grpSpPr>
        <p:sp>
          <p:nvSpPr>
            <p:cNvPr id="206" name="직사각형 205"/>
            <p:cNvSpPr/>
            <p:nvPr/>
          </p:nvSpPr>
          <p:spPr bwMode="auto">
            <a:xfrm>
              <a:off x="1025020" y="4956499"/>
              <a:ext cx="4403460" cy="157317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1149499" y="5260905"/>
              <a:ext cx="3044399" cy="36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통신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1025021" y="4236809"/>
              <a:ext cx="4403460" cy="73314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1025021" y="3342352"/>
              <a:ext cx="4403460" cy="891804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386014" y="3009495"/>
              <a:ext cx="5042467" cy="25085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고객 관리 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(CSMS)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 구성 요소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2701558" y="3535159"/>
              <a:ext cx="1492341" cy="314867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내부사용자</a:t>
              </a:r>
              <a:endParaRPr kumimoji="0" lang="en-US" altLang="ko-KR" sz="9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(C/S</a:t>
              </a:r>
              <a:r>
                <a:rPr kumimoji="0" lang="ko-KR" altLang="en-US" sz="9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팀</a:t>
              </a:r>
              <a:r>
                <a:rPr kumimoji="0" lang="en-US" altLang="ko-KR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유관부서</a:t>
              </a:r>
              <a:r>
                <a:rPr kumimoji="0" lang="en-US" altLang="ko-KR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en-US" altLang="ko-KR" sz="9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1149499" y="3535158"/>
              <a:ext cx="1374323" cy="314869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현장 사용자</a:t>
              </a:r>
              <a:endParaRPr kumimoji="0" lang="en-US" altLang="ko-KR" sz="9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9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고객센터</a:t>
              </a:r>
              <a:r>
                <a:rPr kumimoji="0" lang="en-US" altLang="ko-KR" sz="9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9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행복라운지</a:t>
              </a:r>
              <a:r>
                <a:rPr kumimoji="0" lang="en-US" altLang="ko-KR" sz="9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9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1" name="직선 화살표 연결선 160"/>
            <p:cNvCxnSpPr>
              <a:stCxn id="158" idx="2"/>
            </p:cNvCxnSpPr>
            <p:nvPr/>
          </p:nvCxnSpPr>
          <p:spPr>
            <a:xfrm>
              <a:off x="1836661" y="3850028"/>
              <a:ext cx="0" cy="1410877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85" name="직사각형 184"/>
            <p:cNvSpPr/>
            <p:nvPr/>
          </p:nvSpPr>
          <p:spPr>
            <a:xfrm>
              <a:off x="376949" y="3357855"/>
              <a:ext cx="561800" cy="83820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사용자</a:t>
              </a: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76949" y="4265383"/>
              <a:ext cx="561800" cy="668083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네트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워크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76949" y="5018842"/>
              <a:ext cx="561800" cy="1510837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고</a:t>
              </a:r>
              <a:endParaRPr kumimoji="0" lang="en-US" altLang="ko-KR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객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관</a:t>
              </a:r>
              <a:endParaRPr kumimoji="0" lang="en-US" altLang="ko-KR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리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1149499" y="5858549"/>
              <a:ext cx="767125" cy="38799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B/S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2303699" y="5866673"/>
              <a:ext cx="765228" cy="37987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입</a:t>
              </a:r>
              <a:r>
                <a:rPr kumimoji="0" lang="ko-KR" altLang="en-US" sz="800" b="1" kern="0" noProof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주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3446706" y="5855429"/>
              <a:ext cx="763738" cy="38799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A/S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9" name="꺾인 연결선 158"/>
            <p:cNvCxnSpPr/>
            <p:nvPr/>
          </p:nvCxnSpPr>
          <p:spPr>
            <a:xfrm rot="16200000" flipH="1">
              <a:off x="3705934" y="5748054"/>
              <a:ext cx="240080" cy="2"/>
            </a:xfrm>
            <a:prstGeom prst="bentConnector3">
              <a:avLst>
                <a:gd name="adj1" fmla="val 33836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triangle" w="med" len="med"/>
              <a:tailEnd type="triangle"/>
            </a:ln>
          </p:spPr>
        </p:cxnSp>
        <p:cxnSp>
          <p:nvCxnSpPr>
            <p:cNvPr id="204" name="꺾인 연결선 203"/>
            <p:cNvCxnSpPr/>
            <p:nvPr/>
          </p:nvCxnSpPr>
          <p:spPr>
            <a:xfrm rot="16200000" flipH="1">
              <a:off x="2572220" y="5739926"/>
              <a:ext cx="240080" cy="2"/>
            </a:xfrm>
            <a:prstGeom prst="bentConnector3">
              <a:avLst>
                <a:gd name="adj1" fmla="val 33836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triangle" w="med" len="med"/>
              <a:tailEnd type="triangle"/>
            </a:ln>
          </p:spPr>
        </p:cxnSp>
        <p:cxnSp>
          <p:nvCxnSpPr>
            <p:cNvPr id="205" name="꺾인 연결선 204"/>
            <p:cNvCxnSpPr/>
            <p:nvPr/>
          </p:nvCxnSpPr>
          <p:spPr>
            <a:xfrm rot="16200000" flipH="1">
              <a:off x="1419921" y="5748049"/>
              <a:ext cx="240080" cy="2"/>
            </a:xfrm>
            <a:prstGeom prst="bentConnector3">
              <a:avLst>
                <a:gd name="adj1" fmla="val 33836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84" name="직사각형 83"/>
            <p:cNvSpPr/>
            <p:nvPr/>
          </p:nvSpPr>
          <p:spPr bwMode="auto">
            <a:xfrm>
              <a:off x="4350246" y="5260905"/>
              <a:ext cx="914338" cy="38799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상담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1" name="Rectangle 13"/>
          <p:cNvSpPr>
            <a:spLocks noChangeArrowheads="1"/>
          </p:cNvSpPr>
          <p:nvPr/>
        </p:nvSpPr>
        <p:spPr bwMode="auto">
          <a:xfrm>
            <a:off x="392113" y="945537"/>
            <a:ext cx="1046162" cy="70886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Isosceles Triangle 316"/>
          <p:cNvSpPr>
            <a:spLocks noChangeArrowheads="1"/>
          </p:cNvSpPr>
          <p:nvPr/>
        </p:nvSpPr>
        <p:spPr bwMode="auto">
          <a:xfrm rot="5400000">
            <a:off x="3943845" y="4553449"/>
            <a:ext cx="3476486" cy="12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5792969" y="5176243"/>
            <a:ext cx="888223" cy="116206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Infra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5792969" y="3812335"/>
            <a:ext cx="888223" cy="120084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Application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188" name="그룹 94"/>
          <p:cNvGrpSpPr>
            <a:grpSpLocks/>
          </p:cNvGrpSpPr>
          <p:nvPr/>
        </p:nvGrpSpPr>
        <p:grpSpPr bwMode="auto">
          <a:xfrm>
            <a:off x="5978991" y="1813852"/>
            <a:ext cx="3420805" cy="382123"/>
            <a:chOff x="5556250" y="1484887"/>
            <a:chExt cx="2632075" cy="311150"/>
          </a:xfrm>
        </p:grpSpPr>
        <p:sp>
          <p:nvSpPr>
            <p:cNvPr id="189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 관리 포인트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190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1" name="모서리가 둥근 직사각형 190"/>
          <p:cNvSpPr/>
          <p:nvPr/>
        </p:nvSpPr>
        <p:spPr bwMode="auto">
          <a:xfrm>
            <a:off x="6753200" y="5595745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Infra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모니터링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Tool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에 의한 실시간 관리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6753200" y="6018268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변경 작업에 의한 장애 방지 최소화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 bwMode="auto">
          <a:xfrm>
            <a:off x="6753200" y="3812334"/>
            <a:ext cx="2880320" cy="338214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개인정보 취급에 따른 보안사항 준수</a:t>
            </a:r>
            <a:endParaRPr kumimoji="0" lang="en-US" altLang="ko-KR" sz="1100" u="sng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Text Box 945"/>
          <p:cNvSpPr txBox="1">
            <a:spLocks noChangeArrowheads="1"/>
          </p:cNvSpPr>
          <p:nvPr/>
        </p:nvSpPr>
        <p:spPr bwMode="auto">
          <a:xfrm>
            <a:off x="6753201" y="2344607"/>
            <a:ext cx="2879750" cy="9284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하자 보수 및 입주 세대 관리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lvl="1" indent="-17145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입주 세대 고객 정보 보유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lvl="1" indent="-17145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콜센터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상담 모듈 보유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5792969" y="2344607"/>
            <a:ext cx="888223" cy="9284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시스템 특성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6753200" y="4268713"/>
            <a:ext cx="2880320" cy="318323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보안진단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Infra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 진단 및 이행점검</a:t>
            </a:r>
            <a:endParaRPr kumimoji="0" lang="en-US" altLang="ko-KR" sz="11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Isosceles Triangle 316"/>
          <p:cNvSpPr>
            <a:spLocks noChangeArrowheads="1"/>
          </p:cNvSpPr>
          <p:nvPr/>
        </p:nvSpPr>
        <p:spPr bwMode="auto">
          <a:xfrm rot="10800000">
            <a:off x="6349388" y="3456029"/>
            <a:ext cx="2780075" cy="2043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547"/>
          <p:cNvSpPr txBox="1">
            <a:spLocks noChangeArrowheads="1"/>
          </p:cNvSpPr>
          <p:nvPr/>
        </p:nvSpPr>
        <p:spPr bwMode="auto">
          <a:xfrm>
            <a:off x="1419225" y="908720"/>
            <a:ext cx="8267520" cy="8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SK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건설 건축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주택 현장 관련 하자 보수 관리 업무 및 입주 세대 관리 업무 지원 서비스를 제공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C/S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팀 및 건축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주택 부문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유관 부서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고객행복센터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콜센터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현장 및 고객센터 등에서 사용 중이며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 총 사용자 수는 약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300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여명 정도임</a:t>
            </a:r>
            <a:endParaRPr kumimoji="0"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168541" y="3760236"/>
            <a:ext cx="1408196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인터넷망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직선 화살표 연결선 84"/>
          <p:cNvCxnSpPr>
            <a:stCxn id="157" idx="2"/>
          </p:cNvCxnSpPr>
          <p:nvPr/>
        </p:nvCxnSpPr>
        <p:spPr>
          <a:xfrm>
            <a:off x="3523413" y="3061398"/>
            <a:ext cx="0" cy="1731468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95" name="개체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867683"/>
              </p:ext>
            </p:extLst>
          </p:nvPr>
        </p:nvGraphicFramePr>
        <p:xfrm>
          <a:off x="1734542" y="4346054"/>
          <a:ext cx="328613" cy="1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" name="Image" r:id="rId3" imgW="5295238" imgH="2526984" progId="">
                  <p:embed/>
                </p:oleObj>
              </mc:Choice>
              <mc:Fallback>
                <p:oleObj name="Image" r:id="rId3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542" y="4346054"/>
                        <a:ext cx="328613" cy="13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7" name="꺾인 연결선 206"/>
          <p:cNvCxnSpPr/>
          <p:nvPr/>
        </p:nvCxnSpPr>
        <p:spPr bwMode="auto">
          <a:xfrm>
            <a:off x="1957239" y="5785036"/>
            <a:ext cx="404800" cy="117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sp>
        <p:nvSpPr>
          <p:cNvPr id="68" name="직사각형 67"/>
          <p:cNvSpPr/>
          <p:nvPr/>
        </p:nvSpPr>
        <p:spPr bwMode="auto">
          <a:xfrm>
            <a:off x="4448175" y="2680345"/>
            <a:ext cx="936873" cy="386413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고객행복센터 </a:t>
            </a:r>
            <a:endParaRPr kumimoji="0" lang="en-US" altLang="ko-KR" sz="900" b="1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콜센터</a:t>
            </a:r>
            <a:r>
              <a:rPr kumimoji="0" lang="en-US" altLang="ko-KR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9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화살표 연결선 76"/>
          <p:cNvCxnSpPr>
            <a:stCxn id="68" idx="2"/>
          </p:cNvCxnSpPr>
          <p:nvPr/>
        </p:nvCxnSpPr>
        <p:spPr>
          <a:xfrm flipH="1">
            <a:off x="4916611" y="3066758"/>
            <a:ext cx="1" cy="1726108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1" name="꺾인 연결선 100"/>
          <p:cNvCxnSpPr/>
          <p:nvPr/>
        </p:nvCxnSpPr>
        <p:spPr bwMode="auto">
          <a:xfrm>
            <a:off x="3133750" y="5786214"/>
            <a:ext cx="404800" cy="117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sp>
        <p:nvSpPr>
          <p:cNvPr id="104" name="모서리가 둥근 직사각형 103"/>
          <p:cNvSpPr/>
          <p:nvPr/>
        </p:nvSpPr>
        <p:spPr bwMode="auto">
          <a:xfrm>
            <a:off x="6752631" y="5176242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CTI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녹취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장비 노후화에 따른 장애 관리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2764185" y="3760236"/>
            <a:ext cx="2620863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사내망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6753201" y="4706094"/>
            <a:ext cx="2880320" cy="30708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주요 기능 수시 점검 및 데이터 검증</a:t>
            </a:r>
            <a:endParaRPr kumimoji="0" lang="en-US" altLang="ko-KR" sz="1100" b="0" i="0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5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8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9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3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3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61060"/>
              </p:ext>
            </p:extLst>
          </p:nvPr>
        </p:nvGraphicFramePr>
        <p:xfrm>
          <a:off x="409590" y="1143660"/>
          <a:ext cx="4832127" cy="3048815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분양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(SPIS)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’07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구축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’15.01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’15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년도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C/S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사업 계획 반영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’15.03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보완 개선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TELEWEB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MPC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 Server 2003, Java JDK 1.4, JSP, WebLogic 8.1,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Oracle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10g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C/S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C/S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유관부서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고객행복센터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콜센터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현장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행복라운지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70027"/>
              </p:ext>
            </p:extLst>
          </p:nvPr>
        </p:nvGraphicFramePr>
        <p:xfrm>
          <a:off x="390518" y="4325092"/>
          <a:ext cx="4850514" cy="2177550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이정훈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02-3499-1089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정보기획팀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현업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정복기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02-3700-7417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C/S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장인태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02-3700-8953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System(H/W, OS)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김은근 차장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02-3700-8180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김미경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02-6400-4230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Network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이영훈 부장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02-6400-3037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네트워크서비스팀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73326"/>
              </p:ext>
            </p:extLst>
          </p:nvPr>
        </p:nvGraphicFramePr>
        <p:xfrm>
          <a:off x="5385050" y="1149127"/>
          <a:ext cx="4109216" cy="5408272"/>
        </p:xfrm>
        <a:graphic>
          <a:graphicData uri="http://schemas.openxmlformats.org/drawingml/2006/table">
            <a:tbl>
              <a:tblPr firstRow="1" bandRow="1"/>
              <a:tblGrid>
                <a:gridCol w="1080118"/>
                <a:gridCol w="3029098"/>
              </a:tblGrid>
              <a:tr h="3576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7597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현장 정보 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1" indent="-90488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 기초 자료 등록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현장정보 및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협력 업체 정보 조회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 별 하자처리율 및 고객만족도 조회</a:t>
                      </a:r>
                      <a:endParaRPr lang="en-US" altLang="ko-KR" sz="1000" b="0" i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8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TCC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1" indent="-90488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PJT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년 차 별 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(10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하자보수비 투입 현황 조회 및 향후 투입 예측 비용 분석</a:t>
                      </a:r>
                      <a:endParaRPr lang="en-US" altLang="ko-KR" sz="1000" b="0" i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8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B/S </a:t>
                      </a: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점검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B/S (Before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Service)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점검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자체 점검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유관부서 점검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고객 점검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8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입주 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입주 현장 및 입주 세대 정보 관리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현장 별 입주관리업체 일일 보고 등록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및 조회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7259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하자 보수 관리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하자 보수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(A/S, After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Service)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접수 및 세대 별 하자 이력 관리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작업지시서 및 하자보수처리현황 집계표 등 출력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7448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A/S </a:t>
                      </a: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인수인계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본공사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종료 후 설계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및 인허가 서류 고객센터 인수인계 절차 관리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80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하자보수비 정산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하자보수 현장에 대한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월별 비용 정산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53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콜센터</a:t>
                      </a:r>
                      <a:endParaRPr lang="ko-KR" altLang="en-US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고객 상담 및 응대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해피콜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90398"/>
              </p:ext>
            </p:extLst>
          </p:nvPr>
        </p:nvGraphicFramePr>
        <p:xfrm>
          <a:off x="416496" y="764704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2679923" name="그룹 2679922"/>
          <p:cNvGrpSpPr/>
          <p:nvPr/>
        </p:nvGrpSpPr>
        <p:grpSpPr>
          <a:xfrm>
            <a:off x="803648" y="1175643"/>
            <a:ext cx="8199283" cy="4803873"/>
            <a:chOff x="920552" y="1196752"/>
            <a:chExt cx="8199283" cy="4803873"/>
          </a:xfrm>
        </p:grpSpPr>
        <p:sp>
          <p:nvSpPr>
            <p:cNvPr id="144" name="Rectangle 51"/>
            <p:cNvSpPr>
              <a:spLocks noChangeArrowheads="1"/>
            </p:cNvSpPr>
            <p:nvPr/>
          </p:nvSpPr>
          <p:spPr bwMode="auto">
            <a:xfrm>
              <a:off x="1807097" y="1791449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현장 정보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Rectangle 51"/>
            <p:cNvSpPr>
              <a:spLocks noChangeArrowheads="1"/>
            </p:cNvSpPr>
            <p:nvPr/>
          </p:nvSpPr>
          <p:spPr bwMode="auto">
            <a:xfrm>
              <a:off x="1807097" y="2165921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세대 정보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Rectangle 51"/>
            <p:cNvSpPr>
              <a:spLocks noChangeArrowheads="1"/>
            </p:cNvSpPr>
            <p:nvPr/>
          </p:nvSpPr>
          <p:spPr bwMode="auto">
            <a:xfrm>
              <a:off x="1807097" y="2669660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협력업체 정보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Rectangle 51"/>
            <p:cNvSpPr>
              <a:spLocks noChangeArrowheads="1"/>
            </p:cNvSpPr>
            <p:nvPr/>
          </p:nvSpPr>
          <p:spPr bwMode="auto">
            <a:xfrm>
              <a:off x="1807097" y="3052625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하자보수코드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Rectangle 51"/>
            <p:cNvSpPr>
              <a:spLocks noChangeArrowheads="1"/>
            </p:cNvSpPr>
            <p:nvPr/>
          </p:nvSpPr>
          <p:spPr bwMode="auto">
            <a:xfrm>
              <a:off x="4687417" y="2636069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B/S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점검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Rectangle 51"/>
            <p:cNvSpPr>
              <a:spLocks noChangeArrowheads="1"/>
            </p:cNvSpPr>
            <p:nvPr/>
          </p:nvSpPr>
          <p:spPr bwMode="auto">
            <a:xfrm>
              <a:off x="4687417" y="3356149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하자 보수 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2" name="Rectangle 51"/>
            <p:cNvSpPr>
              <a:spLocks noChangeArrowheads="1"/>
            </p:cNvSpPr>
            <p:nvPr/>
          </p:nvSpPr>
          <p:spPr bwMode="auto">
            <a:xfrm>
              <a:off x="7207697" y="2263104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사전 점검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3" name="Rectangle 51"/>
            <p:cNvSpPr>
              <a:spLocks noChangeArrowheads="1"/>
            </p:cNvSpPr>
            <p:nvPr/>
          </p:nvSpPr>
          <p:spPr bwMode="auto">
            <a:xfrm>
              <a:off x="7207697" y="2637527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자체 점검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4" name="Rectangle 51"/>
            <p:cNvSpPr>
              <a:spLocks noChangeArrowheads="1"/>
            </p:cNvSpPr>
            <p:nvPr/>
          </p:nvSpPr>
          <p:spPr bwMode="auto">
            <a:xfrm>
              <a:off x="7207697" y="3039542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 점검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6" name="Rectangle 51"/>
            <p:cNvSpPr>
              <a:spLocks noChangeArrowheads="1"/>
            </p:cNvSpPr>
            <p:nvPr/>
          </p:nvSpPr>
          <p:spPr bwMode="auto">
            <a:xfrm>
              <a:off x="7217406" y="1278794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일일보고관리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7" name="Rectangle 51"/>
            <p:cNvSpPr>
              <a:spLocks noChangeArrowheads="1"/>
            </p:cNvSpPr>
            <p:nvPr/>
          </p:nvSpPr>
          <p:spPr bwMode="auto">
            <a:xfrm>
              <a:off x="7293121" y="4375776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하자보수비 정산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8" name="Rectangle 51"/>
            <p:cNvSpPr>
              <a:spLocks noChangeArrowheads="1"/>
            </p:cNvSpPr>
            <p:nvPr/>
          </p:nvSpPr>
          <p:spPr bwMode="auto">
            <a:xfrm>
              <a:off x="7308376" y="5333956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TCC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9" name="Rectangle 51"/>
            <p:cNvSpPr>
              <a:spLocks noChangeArrowheads="1"/>
            </p:cNvSpPr>
            <p:nvPr/>
          </p:nvSpPr>
          <p:spPr bwMode="auto">
            <a:xfrm>
              <a:off x="1887266" y="4388327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콜센</a:t>
              </a:r>
              <a:r>
                <a:rPr kumimoji="0" lang="ko-KR" altLang="en-US" sz="800" ker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터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0" name="Rectangle 51"/>
            <p:cNvSpPr>
              <a:spLocks noChangeArrowheads="1"/>
            </p:cNvSpPr>
            <p:nvPr/>
          </p:nvSpPr>
          <p:spPr bwMode="auto">
            <a:xfrm>
              <a:off x="4687417" y="4388327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하자 접수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1519065" y="1545514"/>
              <a:ext cx="1617267" cy="19882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785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" pitchFamily="50" charset="-127"/>
              </a:endParaRPr>
            </a:p>
          </p:txBody>
        </p:sp>
        <p:sp>
          <p:nvSpPr>
            <p:cNvPr id="231" name="직사각형 230"/>
            <p:cNvSpPr/>
            <p:nvPr/>
          </p:nvSpPr>
          <p:spPr bwMode="auto">
            <a:xfrm>
              <a:off x="1642890" y="1688391"/>
              <a:ext cx="1359768" cy="8341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785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" pitchFamily="50" charset="-127"/>
              </a:endParaRPr>
            </a:p>
          </p:txBody>
        </p:sp>
        <p:cxnSp>
          <p:nvCxnSpPr>
            <p:cNvPr id="232" name="꺾인 연결선 231"/>
            <p:cNvCxnSpPr>
              <a:endCxn id="148" idx="1"/>
            </p:cNvCxnSpPr>
            <p:nvPr/>
          </p:nvCxnSpPr>
          <p:spPr bwMode="auto">
            <a:xfrm>
              <a:off x="3136332" y="2760877"/>
              <a:ext cx="1551085" cy="1270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233" name="꺾인 연결선 232"/>
            <p:cNvCxnSpPr>
              <a:endCxn id="168" idx="1"/>
            </p:cNvCxnSpPr>
            <p:nvPr/>
          </p:nvCxnSpPr>
          <p:spPr bwMode="auto">
            <a:xfrm>
              <a:off x="3136332" y="2760877"/>
              <a:ext cx="1551085" cy="72008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234" name="꺾인 연결선 233"/>
            <p:cNvCxnSpPr>
              <a:stCxn id="144" idx="3"/>
              <a:endCxn id="225" idx="1"/>
            </p:cNvCxnSpPr>
            <p:nvPr/>
          </p:nvCxnSpPr>
          <p:spPr bwMode="auto">
            <a:xfrm flipV="1">
              <a:off x="2815209" y="1392725"/>
              <a:ext cx="1864516" cy="52353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sp>
          <p:nvSpPr>
            <p:cNvPr id="225" name="Rectangle 51"/>
            <p:cNvSpPr>
              <a:spLocks noChangeArrowheads="1"/>
            </p:cNvSpPr>
            <p:nvPr/>
          </p:nvSpPr>
          <p:spPr bwMode="auto">
            <a:xfrm>
              <a:off x="4679725" y="1267917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A/S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인수인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계</a:t>
              </a:r>
            </a:p>
          </p:txBody>
        </p:sp>
        <p:cxnSp>
          <p:nvCxnSpPr>
            <p:cNvPr id="235" name="꺾인 연결선 234"/>
            <p:cNvCxnSpPr>
              <a:stCxn id="148" idx="3"/>
              <a:endCxn id="222" idx="1"/>
            </p:cNvCxnSpPr>
            <p:nvPr/>
          </p:nvCxnSpPr>
          <p:spPr bwMode="auto">
            <a:xfrm flipV="1">
              <a:off x="5695529" y="2387912"/>
              <a:ext cx="1512168" cy="372965"/>
            </a:xfrm>
            <a:prstGeom prst="bentConnector3">
              <a:avLst>
                <a:gd name="adj1" fmla="val 85274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236" name="꺾인 연결선 235"/>
            <p:cNvCxnSpPr>
              <a:stCxn id="148" idx="3"/>
              <a:endCxn id="223" idx="1"/>
            </p:cNvCxnSpPr>
            <p:nvPr/>
          </p:nvCxnSpPr>
          <p:spPr bwMode="auto">
            <a:xfrm>
              <a:off x="5695529" y="2760877"/>
              <a:ext cx="1512168" cy="1458"/>
            </a:xfrm>
            <a:prstGeom prst="bentConnector3">
              <a:avLst>
                <a:gd name="adj1" fmla="val 87164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237" name="꺾인 연결선 236"/>
            <p:cNvCxnSpPr>
              <a:stCxn id="148" idx="3"/>
              <a:endCxn id="224" idx="1"/>
            </p:cNvCxnSpPr>
            <p:nvPr/>
          </p:nvCxnSpPr>
          <p:spPr bwMode="auto">
            <a:xfrm>
              <a:off x="5695529" y="2760877"/>
              <a:ext cx="1512168" cy="403473"/>
            </a:xfrm>
            <a:prstGeom prst="bentConnector3">
              <a:avLst>
                <a:gd name="adj1" fmla="val 85274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251" name="꺾인 연결선 250"/>
            <p:cNvCxnSpPr>
              <a:endCxn id="227" idx="0"/>
            </p:cNvCxnSpPr>
            <p:nvPr/>
          </p:nvCxnSpPr>
          <p:spPr bwMode="auto">
            <a:xfrm>
              <a:off x="5695529" y="3519057"/>
              <a:ext cx="2101648" cy="856719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27" name="직선 화살표 연결선 26"/>
            <p:cNvCxnSpPr>
              <a:stCxn id="227" idx="2"/>
              <a:endCxn id="228" idx="0"/>
            </p:cNvCxnSpPr>
            <p:nvPr/>
          </p:nvCxnSpPr>
          <p:spPr bwMode="auto">
            <a:xfrm>
              <a:off x="7797177" y="4625391"/>
              <a:ext cx="15255" cy="708565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sp>
          <p:nvSpPr>
            <p:cNvPr id="253" name="TextBox 252"/>
            <p:cNvSpPr txBox="1"/>
            <p:nvPr/>
          </p:nvSpPr>
          <p:spPr>
            <a:xfrm>
              <a:off x="3319265" y="4317321"/>
              <a:ext cx="688256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상담접수내역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708401" y="3899138"/>
              <a:ext cx="483072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접수내역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7317805" y="3914006"/>
              <a:ext cx="483072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정산내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역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8" name="Rectangle 51"/>
            <p:cNvSpPr>
              <a:spLocks noChangeArrowheads="1"/>
            </p:cNvSpPr>
            <p:nvPr/>
          </p:nvSpPr>
          <p:spPr bwMode="auto">
            <a:xfrm>
              <a:off x="5695529" y="4973916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작업지시서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9" name="Rectangle 51"/>
            <p:cNvSpPr>
              <a:spLocks noChangeArrowheads="1"/>
            </p:cNvSpPr>
            <p:nvPr/>
          </p:nvSpPr>
          <p:spPr bwMode="auto">
            <a:xfrm>
              <a:off x="5695529" y="5357379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처리현황집계표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0" name="꺾인 연결선 259"/>
            <p:cNvCxnSpPr>
              <a:stCxn id="230" idx="2"/>
              <a:endCxn id="258" idx="1"/>
            </p:cNvCxnSpPr>
            <p:nvPr/>
          </p:nvCxnSpPr>
          <p:spPr bwMode="auto">
            <a:xfrm rot="16200000" flipH="1">
              <a:off x="5213110" y="4616305"/>
              <a:ext cx="460782" cy="504056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261" name="꺾인 연결선 260"/>
            <p:cNvCxnSpPr>
              <a:stCxn id="230" idx="2"/>
              <a:endCxn id="259" idx="1"/>
            </p:cNvCxnSpPr>
            <p:nvPr/>
          </p:nvCxnSpPr>
          <p:spPr bwMode="auto">
            <a:xfrm rot="16200000" flipH="1">
              <a:off x="5021379" y="4808036"/>
              <a:ext cx="844245" cy="504056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sp>
          <p:nvSpPr>
            <p:cNvPr id="262" name="TextBox 261"/>
            <p:cNvSpPr txBox="1"/>
            <p:nvPr/>
          </p:nvSpPr>
          <p:spPr>
            <a:xfrm>
              <a:off x="5264707" y="4901908"/>
              <a:ext cx="277888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출력</a:t>
              </a:r>
            </a:p>
          </p:txBody>
        </p:sp>
        <p:sp>
          <p:nvSpPr>
            <p:cNvPr id="167" name="Rectangle 51"/>
            <p:cNvSpPr>
              <a:spLocks noChangeArrowheads="1"/>
            </p:cNvSpPr>
            <p:nvPr/>
          </p:nvSpPr>
          <p:spPr bwMode="auto">
            <a:xfrm>
              <a:off x="4679725" y="1978155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입주 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3" name="꺾인 연결선 262"/>
            <p:cNvCxnSpPr>
              <a:stCxn id="167" idx="3"/>
              <a:endCxn id="226" idx="1"/>
            </p:cNvCxnSpPr>
            <p:nvPr/>
          </p:nvCxnSpPr>
          <p:spPr bwMode="auto">
            <a:xfrm flipV="1">
              <a:off x="5687837" y="1403602"/>
              <a:ext cx="1529569" cy="69936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sp>
          <p:nvSpPr>
            <p:cNvPr id="264" name="TextBox 263"/>
            <p:cNvSpPr txBox="1"/>
            <p:nvPr/>
          </p:nvSpPr>
          <p:spPr>
            <a:xfrm>
              <a:off x="6487617" y="1419625"/>
              <a:ext cx="483072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세대내역</a:t>
              </a:r>
            </a:p>
          </p:txBody>
        </p:sp>
        <p:cxnSp>
          <p:nvCxnSpPr>
            <p:cNvPr id="265" name="꺾인 연결선 264"/>
            <p:cNvCxnSpPr>
              <a:stCxn id="147" idx="1"/>
              <a:endCxn id="146" idx="1"/>
            </p:cNvCxnSpPr>
            <p:nvPr/>
          </p:nvCxnSpPr>
          <p:spPr bwMode="auto">
            <a:xfrm rot="10800000">
              <a:off x="1807097" y="2794469"/>
              <a:ext cx="12700" cy="382965"/>
            </a:xfrm>
            <a:prstGeom prst="bentConnector3">
              <a:avLst>
                <a:gd name="adj1" fmla="val 315000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sp>
          <p:nvSpPr>
            <p:cNvPr id="270" name="TextBox 269"/>
            <p:cNvSpPr txBox="1"/>
            <p:nvPr/>
          </p:nvSpPr>
          <p:spPr>
            <a:xfrm>
              <a:off x="920552" y="2904734"/>
              <a:ext cx="483072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err="1" smtClean="0">
                  <a:latin typeface="맑은 고딕" pitchFamily="50" charset="-127"/>
                  <a:ea typeface="맑은 고딕" pitchFamily="50" charset="-127"/>
                </a:rPr>
                <a:t>공종코드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721968" y="1196752"/>
              <a:ext cx="893441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인수인계점검서류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6199585" y="2559552"/>
              <a:ext cx="483072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점검내역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319265" y="2563744"/>
              <a:ext cx="483072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하자내역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815585" y="4850110"/>
              <a:ext cx="688256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예측비용분석</a:t>
              </a:r>
            </a:p>
          </p:txBody>
        </p:sp>
        <p:sp>
          <p:nvSpPr>
            <p:cNvPr id="291" name="Rectangle 51"/>
            <p:cNvSpPr>
              <a:spLocks noChangeArrowheads="1"/>
            </p:cNvSpPr>
            <p:nvPr/>
          </p:nvSpPr>
          <p:spPr bwMode="auto">
            <a:xfrm>
              <a:off x="5695529" y="5751010"/>
              <a:ext cx="1008112" cy="249615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 만족도 평가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92" name="꺾인 연결선 291"/>
            <p:cNvCxnSpPr>
              <a:stCxn id="229" idx="2"/>
              <a:endCxn id="291" idx="1"/>
            </p:cNvCxnSpPr>
            <p:nvPr/>
          </p:nvCxnSpPr>
          <p:spPr bwMode="auto">
            <a:xfrm rot="16200000" flipH="1">
              <a:off x="3424487" y="3604776"/>
              <a:ext cx="1237876" cy="3304207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sp>
          <p:nvSpPr>
            <p:cNvPr id="293" name="TextBox 292"/>
            <p:cNvSpPr txBox="1"/>
            <p:nvPr/>
          </p:nvSpPr>
          <p:spPr>
            <a:xfrm>
              <a:off x="3282913" y="5688666"/>
              <a:ext cx="380480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err="1" smtClean="0">
                  <a:latin typeface="맑은 고딕" pitchFamily="50" charset="-127"/>
                  <a:ea typeface="맑은 고딕" pitchFamily="50" charset="-127"/>
                </a:rPr>
                <a:t>해피콜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5263481" y="5273153"/>
              <a:ext cx="277888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출력</a:t>
              </a:r>
            </a:p>
          </p:txBody>
        </p:sp>
        <p:cxnSp>
          <p:nvCxnSpPr>
            <p:cNvPr id="295" name="꺾인 연결선 294"/>
            <p:cNvCxnSpPr>
              <a:stCxn id="230" idx="2"/>
              <a:endCxn id="291" idx="1"/>
            </p:cNvCxnSpPr>
            <p:nvPr/>
          </p:nvCxnSpPr>
          <p:spPr bwMode="auto">
            <a:xfrm rot="16200000" flipH="1">
              <a:off x="4824563" y="5004852"/>
              <a:ext cx="1237876" cy="504056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sp>
          <p:nvSpPr>
            <p:cNvPr id="296" name="TextBox 295"/>
            <p:cNvSpPr txBox="1"/>
            <p:nvPr/>
          </p:nvSpPr>
          <p:spPr>
            <a:xfrm>
              <a:off x="5191473" y="5676626"/>
              <a:ext cx="483072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처리내역</a:t>
              </a:r>
            </a:p>
          </p:txBody>
        </p:sp>
        <p:cxnSp>
          <p:nvCxnSpPr>
            <p:cNvPr id="297" name="꺾인 연결선 296"/>
            <p:cNvCxnSpPr>
              <a:endCxn id="226" idx="3"/>
            </p:cNvCxnSpPr>
            <p:nvPr/>
          </p:nvCxnSpPr>
          <p:spPr bwMode="auto">
            <a:xfrm flipV="1">
              <a:off x="5695529" y="1403602"/>
              <a:ext cx="2529989" cy="2029731"/>
            </a:xfrm>
            <a:prstGeom prst="bentConnector3">
              <a:avLst>
                <a:gd name="adj1" fmla="val 113554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sp>
          <p:nvSpPr>
            <p:cNvPr id="298" name="TextBox 297"/>
            <p:cNvSpPr txBox="1"/>
            <p:nvPr/>
          </p:nvSpPr>
          <p:spPr>
            <a:xfrm>
              <a:off x="8575849" y="1880248"/>
              <a:ext cx="543986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A/S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처리율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03" name="직선 화살표 연결선 302"/>
            <p:cNvCxnSpPr>
              <a:stCxn id="231" idx="3"/>
              <a:endCxn id="167" idx="1"/>
            </p:cNvCxnSpPr>
            <p:nvPr/>
          </p:nvCxnSpPr>
          <p:spPr bwMode="auto">
            <a:xfrm flipV="1">
              <a:off x="3002658" y="2102963"/>
              <a:ext cx="1677067" cy="2478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320" name="직선 화살표 연결선 319"/>
            <p:cNvCxnSpPr>
              <a:stCxn id="168" idx="2"/>
              <a:endCxn id="230" idx="0"/>
            </p:cNvCxnSpPr>
            <p:nvPr/>
          </p:nvCxnSpPr>
          <p:spPr bwMode="auto">
            <a:xfrm>
              <a:off x="5191473" y="3605764"/>
              <a:ext cx="0" cy="782563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321" name="직선 화살표 연결선 320"/>
            <p:cNvCxnSpPr>
              <a:stCxn id="229" idx="3"/>
              <a:endCxn id="230" idx="1"/>
            </p:cNvCxnSpPr>
            <p:nvPr/>
          </p:nvCxnSpPr>
          <p:spPr bwMode="auto">
            <a:xfrm>
              <a:off x="2895378" y="4513135"/>
              <a:ext cx="1792039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022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59103" y="231234"/>
            <a:ext cx="463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외부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6776" y="2492896"/>
            <a:ext cx="3384376" cy="661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시스템과 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I/F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2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 bwMode="auto">
          <a:xfrm>
            <a:off x="344488" y="775856"/>
            <a:ext cx="9217025" cy="5763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81617" y="2708920"/>
            <a:ext cx="1255713" cy="1084315"/>
            <a:chOff x="457596" y="904112"/>
            <a:chExt cx="1255713" cy="1084315"/>
          </a:xfrm>
        </p:grpSpPr>
        <p:sp>
          <p:nvSpPr>
            <p:cNvPr id="54" name="직사각형 53"/>
            <p:cNvSpPr>
              <a:spLocks noChangeArrowheads="1"/>
            </p:cNvSpPr>
            <p:nvPr/>
          </p:nvSpPr>
          <p:spPr bwMode="auto">
            <a:xfrm>
              <a:off x="457596" y="904112"/>
              <a:ext cx="1255713" cy="108431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PJT </a:t>
              </a:r>
              <a:r>
                <a:rPr kumimoji="0" lang="ko-KR" altLang="en-US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공통</a:t>
              </a:r>
              <a:r>
                <a:rPr kumimoji="0" lang="en-US" altLang="ko-KR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ko-KR" altLang="en-US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원가</a:t>
              </a:r>
              <a:endParaRPr kumimoji="0" lang="ko-KR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520728" y="1359898"/>
              <a:ext cx="1128713" cy="46540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원</a:t>
              </a:r>
              <a:r>
                <a:rPr kumimoji="0" lang="ko-KR" altLang="en-US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kumimoji="0" lang="ko-KR" altLang="en-US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(PCMS)</a:t>
              </a:r>
              <a:endParaRPr kumimoji="0"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81617" y="4642439"/>
            <a:ext cx="1255713" cy="1079689"/>
            <a:chOff x="419589" y="3205748"/>
            <a:chExt cx="1255713" cy="1079689"/>
          </a:xfrm>
        </p:grpSpPr>
        <p:sp>
          <p:nvSpPr>
            <p:cNvPr id="61" name="직사각형 60"/>
            <p:cNvSpPr>
              <a:spLocks noChangeArrowheads="1"/>
            </p:cNvSpPr>
            <p:nvPr/>
          </p:nvSpPr>
          <p:spPr bwMode="auto">
            <a:xfrm>
              <a:off x="419589" y="3205748"/>
              <a:ext cx="1255713" cy="107968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PJT </a:t>
              </a:r>
              <a:r>
                <a:rPr kumimoji="0" lang="ko-KR" altLang="en-US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지원</a:t>
              </a:r>
              <a:r>
                <a:rPr kumimoji="0" lang="en-US" altLang="ko-KR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ko-KR" altLang="en-US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건축</a:t>
              </a:r>
              <a:endParaRPr kumimoji="0" lang="ko-KR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482720" y="3665002"/>
              <a:ext cx="1128713" cy="46540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 smtClean="0">
                  <a:latin typeface="맑은 고딕" pitchFamily="50" charset="-127"/>
                  <a:ea typeface="맑은 고딕" pitchFamily="50" charset="-127"/>
                </a:rPr>
                <a:t>사업관리</a:t>
              </a:r>
              <a:r>
                <a:rPr kumimoji="0" lang="en-US" altLang="ko-KR" kern="0" dirty="0" smtClean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kern="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en-US" altLang="ko-KR" kern="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kern="0" dirty="0" smtClean="0">
                  <a:latin typeface="맑은 고딕" pitchFamily="50" charset="-127"/>
                  <a:ea typeface="맑은 고딕" pitchFamily="50" charset="-127"/>
                </a:rPr>
                <a:t>건축</a:t>
              </a:r>
              <a:r>
                <a:rPr kumimoji="0" lang="en-US" altLang="ko-KR" kern="0" dirty="0" smtClean="0">
                  <a:latin typeface="맑은 고딕" pitchFamily="50" charset="-127"/>
                  <a:ea typeface="맑은 고딕" pitchFamily="50" charset="-127"/>
                </a:rPr>
                <a:t>EPMS)</a:t>
              </a:r>
              <a:endParaRPr kumimoji="0" lang="ko-KR" altLang="en-US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295105" y="5382504"/>
            <a:ext cx="1290251" cy="1008000"/>
            <a:chOff x="5489278" y="6594001"/>
            <a:chExt cx="1290251" cy="1008000"/>
          </a:xfrm>
        </p:grpSpPr>
        <p:sp>
          <p:nvSpPr>
            <p:cNvPr id="65" name="직사각형 64"/>
            <p:cNvSpPr>
              <a:spLocks noChangeArrowheads="1"/>
            </p:cNvSpPr>
            <p:nvPr/>
          </p:nvSpPr>
          <p:spPr bwMode="auto">
            <a:xfrm>
              <a:off x="5489278" y="6594001"/>
              <a:ext cx="1290251" cy="10080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 anchor="b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전사공통</a:t>
              </a:r>
              <a:r>
                <a:rPr kumimoji="0" lang="en-US" altLang="ko-KR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en-US" altLang="ko-KR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Groupware</a:t>
              </a:r>
              <a:endParaRPr kumimoji="0" lang="ko-KR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Rectangle 51"/>
            <p:cNvSpPr>
              <a:spLocks noChangeArrowheads="1"/>
            </p:cNvSpPr>
            <p:nvPr/>
          </p:nvSpPr>
          <p:spPr bwMode="auto">
            <a:xfrm>
              <a:off x="5579279" y="6700922"/>
              <a:ext cx="1130400" cy="46540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전자결재</a:t>
              </a:r>
              <a:r>
                <a:rPr kumimoji="0" lang="en-US" altLang="ko-KR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en-US" altLang="ko-KR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(e-Approval)</a:t>
              </a:r>
              <a:endParaRPr kumimoji="0"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36976" y="5382504"/>
            <a:ext cx="2955605" cy="1008000"/>
            <a:chOff x="3569143" y="5425616"/>
            <a:chExt cx="2955605" cy="1008000"/>
          </a:xfrm>
        </p:grpSpPr>
        <p:sp>
          <p:nvSpPr>
            <p:cNvPr id="74" name="직사각형 73"/>
            <p:cNvSpPr>
              <a:spLocks noChangeArrowheads="1"/>
            </p:cNvSpPr>
            <p:nvPr/>
          </p:nvSpPr>
          <p:spPr bwMode="auto">
            <a:xfrm>
              <a:off x="3569143" y="5425616"/>
              <a:ext cx="2955605" cy="10080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 anchor="b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전사공통</a:t>
              </a:r>
              <a:r>
                <a:rPr kumimoji="0" lang="en-US" altLang="ko-KR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en-US" altLang="ko-KR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Infra/</a:t>
              </a:r>
              <a:r>
                <a:rPr kumimoji="0" lang="ko-KR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보안</a:t>
              </a:r>
            </a:p>
          </p:txBody>
        </p:sp>
        <p:sp>
          <p:nvSpPr>
            <p:cNvPr id="75" name="Rectangle 51"/>
            <p:cNvSpPr>
              <a:spLocks noChangeArrowheads="1"/>
            </p:cNvSpPr>
            <p:nvPr/>
          </p:nvSpPr>
          <p:spPr bwMode="auto">
            <a:xfrm>
              <a:off x="3650184" y="5532537"/>
              <a:ext cx="1130400" cy="46540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코드관리</a:t>
              </a:r>
              <a:endParaRPr kumimoji="0" lang="en-US" altLang="ko-KR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(CCMS)</a:t>
              </a:r>
              <a:endParaRPr kumimoji="0"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Rectangle 51"/>
            <p:cNvSpPr>
              <a:spLocks noChangeArrowheads="1"/>
            </p:cNvSpPr>
            <p:nvPr/>
          </p:nvSpPr>
          <p:spPr bwMode="auto">
            <a:xfrm>
              <a:off x="5261607" y="5532537"/>
              <a:ext cx="1130400" cy="46540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전산자원관리</a:t>
              </a:r>
              <a:endParaRPr lang="en-US" altLang="ko-KR" sz="100" baseline="30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(ITMS)</a:t>
              </a:r>
              <a:endParaRPr kumimoji="0"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81617" y="1124744"/>
            <a:ext cx="1255713" cy="1048615"/>
            <a:chOff x="457596" y="939811"/>
            <a:chExt cx="1255713" cy="1048615"/>
          </a:xfrm>
        </p:grpSpPr>
        <p:sp>
          <p:nvSpPr>
            <p:cNvPr id="84" name="직사각형 83"/>
            <p:cNvSpPr>
              <a:spLocks noChangeArrowheads="1"/>
            </p:cNvSpPr>
            <p:nvPr/>
          </p:nvSpPr>
          <p:spPr bwMode="auto">
            <a:xfrm>
              <a:off x="457596" y="939811"/>
              <a:ext cx="1255713" cy="104861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PJT </a:t>
              </a:r>
              <a:r>
                <a:rPr kumimoji="0" lang="ko-KR" altLang="en-US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공통</a:t>
              </a:r>
              <a:r>
                <a:rPr kumimoji="0" lang="en-US" altLang="ko-KR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ko-KR" altLang="en-US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구매</a:t>
              </a:r>
              <a:r>
                <a:rPr kumimoji="0" lang="en-US" altLang="ko-KR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자재</a:t>
              </a:r>
              <a:endParaRPr kumimoji="0" lang="ko-KR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Rectangle 51"/>
            <p:cNvSpPr>
              <a:spLocks noChangeArrowheads="1"/>
            </p:cNvSpPr>
            <p:nvPr/>
          </p:nvSpPr>
          <p:spPr bwMode="auto">
            <a:xfrm>
              <a:off x="520728" y="1439568"/>
              <a:ext cx="1128713" cy="46540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통합조달관리</a:t>
              </a:r>
              <a:r>
                <a:rPr kumimoji="0" lang="en-US" altLang="ko-KR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en-US" altLang="ko-KR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(TOMMS)</a:t>
              </a:r>
              <a:endParaRPr kumimoji="0"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7" name="Rectangle 51"/>
          <p:cNvSpPr>
            <a:spLocks noChangeArrowheads="1"/>
          </p:cNvSpPr>
          <p:nvPr/>
        </p:nvSpPr>
        <p:spPr bwMode="auto">
          <a:xfrm>
            <a:off x="8311151" y="4725144"/>
            <a:ext cx="1130400" cy="46540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CTI Server 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>
            <a:spLocks noChangeArrowheads="1"/>
          </p:cNvSpPr>
          <p:nvPr/>
        </p:nvSpPr>
        <p:spPr bwMode="auto">
          <a:xfrm>
            <a:off x="2837398" y="1304943"/>
            <a:ext cx="5220000" cy="3181314"/>
          </a:xfrm>
          <a:prstGeom prst="rect">
            <a:avLst/>
          </a:prstGeom>
          <a:solidFill>
            <a:srgbClr val="CCCCFF">
              <a:alpha val="76077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2919608" y="1424410"/>
            <a:ext cx="5040000" cy="2919515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lIns="18000" tIns="72000" rIns="18000" anchor="t" anchorCtr="0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 smtClean="0">
                <a:latin typeface="맑은 고딕" pitchFamily="50" charset="-127"/>
                <a:ea typeface="맑은 고딕" pitchFamily="50" charset="-127"/>
              </a:rPr>
              <a:t>CSMS (</a:t>
            </a:r>
            <a:r>
              <a:rPr lang="ko-KR" altLang="en-US" sz="1300" kern="0" dirty="0" smtClean="0">
                <a:latin typeface="맑은 고딕" pitchFamily="50" charset="-127"/>
                <a:ea typeface="맑은 고딕" pitchFamily="50" charset="-127"/>
              </a:rPr>
              <a:t>고객관리</a:t>
            </a:r>
            <a:r>
              <a:rPr lang="en-US" altLang="ko-KR" sz="1300" kern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300" kern="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300" kern="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3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51"/>
          <p:cNvSpPr>
            <a:spLocks noChangeArrowheads="1"/>
          </p:cNvSpPr>
          <p:nvPr/>
        </p:nvSpPr>
        <p:spPr bwMode="auto">
          <a:xfrm>
            <a:off x="4840459" y="3710816"/>
            <a:ext cx="1188000" cy="396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하자 보수</a:t>
            </a:r>
            <a:r>
              <a:rPr lang="en-US" altLang="ko-KR" sz="11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ko-KR" altLang="en-US" sz="11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Rectangle 51"/>
          <p:cNvSpPr>
            <a:spLocks noChangeArrowheads="1"/>
          </p:cNvSpPr>
          <p:nvPr/>
        </p:nvSpPr>
        <p:spPr bwMode="auto">
          <a:xfrm>
            <a:off x="3033575" y="3705195"/>
            <a:ext cx="1188000" cy="396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B/S </a:t>
            </a:r>
            <a:r>
              <a:rPr lang="ko-KR" altLang="en-US" sz="11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점검</a:t>
            </a:r>
            <a:endParaRPr lang="ko-KR" altLang="en-US" sz="11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Rectangle 51"/>
          <p:cNvSpPr>
            <a:spLocks noChangeArrowheads="1"/>
          </p:cNvSpPr>
          <p:nvPr/>
        </p:nvSpPr>
        <p:spPr bwMode="auto">
          <a:xfrm>
            <a:off x="3031282" y="2793373"/>
            <a:ext cx="1188000" cy="396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입주 관리</a:t>
            </a:r>
            <a:endParaRPr lang="ko-KR" altLang="en-US" sz="11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Rectangle 51"/>
          <p:cNvSpPr>
            <a:spLocks noChangeArrowheads="1"/>
          </p:cNvSpPr>
          <p:nvPr/>
        </p:nvSpPr>
        <p:spPr bwMode="auto">
          <a:xfrm>
            <a:off x="4808984" y="2042289"/>
            <a:ext cx="1188000" cy="396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dirty="0">
                <a:latin typeface="맑은 고딕" pitchFamily="50" charset="-127"/>
                <a:ea typeface="맑은 고딕" pitchFamily="50" charset="-127"/>
              </a:rPr>
              <a:t>A/S </a:t>
            </a:r>
            <a:r>
              <a:rPr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인수인계</a:t>
            </a:r>
            <a:endParaRPr lang="ko-KR" altLang="en-US" sz="11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Rectangle 51"/>
          <p:cNvSpPr>
            <a:spLocks noChangeArrowheads="1"/>
          </p:cNvSpPr>
          <p:nvPr/>
        </p:nvSpPr>
        <p:spPr bwMode="auto">
          <a:xfrm>
            <a:off x="6553140" y="2017102"/>
            <a:ext cx="1188000" cy="396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하자보수비 정산</a:t>
            </a:r>
            <a:endParaRPr lang="ko-KR" altLang="en-US" sz="11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Rectangle 51"/>
          <p:cNvSpPr>
            <a:spLocks noChangeArrowheads="1"/>
          </p:cNvSpPr>
          <p:nvPr/>
        </p:nvSpPr>
        <p:spPr bwMode="auto">
          <a:xfrm>
            <a:off x="6565751" y="3705313"/>
            <a:ext cx="1188000" cy="396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dirty="0" err="1" smtClean="0">
                <a:latin typeface="맑은 고딕" pitchFamily="50" charset="-127"/>
                <a:ea typeface="맑은 고딕" pitchFamily="50" charset="-127"/>
              </a:rPr>
              <a:t>콜센터</a:t>
            </a:r>
            <a:endParaRPr lang="ko-KR" altLang="en-US" sz="1100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꺾인 연결선 126"/>
          <p:cNvCxnSpPr>
            <a:cxnSpLocks noChangeShapeType="1"/>
            <a:stCxn id="105" idx="0"/>
            <a:endCxn id="115" idx="2"/>
          </p:cNvCxnSpPr>
          <p:nvPr/>
        </p:nvCxnSpPr>
        <p:spPr bwMode="auto">
          <a:xfrm rot="16200000" flipV="1">
            <a:off x="4269150" y="2545506"/>
            <a:ext cx="521443" cy="1809177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bg1">
                <a:lumMod val="50000"/>
              </a:schemeClr>
            </a:solidFill>
            <a:miter lim="800000"/>
            <a:headEnd type="triangle" w="med" len="med"/>
            <a:tailEnd/>
          </a:ln>
        </p:spPr>
      </p:cxnSp>
      <p:sp>
        <p:nvSpPr>
          <p:cNvPr id="121" name="Rectangle 51"/>
          <p:cNvSpPr>
            <a:spLocks noChangeArrowheads="1"/>
          </p:cNvSpPr>
          <p:nvPr/>
        </p:nvSpPr>
        <p:spPr bwMode="auto">
          <a:xfrm>
            <a:off x="6553141" y="2848722"/>
            <a:ext cx="1188000" cy="396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dirty="0">
                <a:latin typeface="맑은 고딕" pitchFamily="50" charset="-127"/>
                <a:ea typeface="맑은 고딕" pitchFamily="50" charset="-127"/>
              </a:rPr>
              <a:t>TCC</a:t>
            </a:r>
            <a:endParaRPr lang="ko-KR" altLang="en-US" sz="1100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5" name="꺾인 연결선 126"/>
          <p:cNvCxnSpPr>
            <a:cxnSpLocks noChangeShapeType="1"/>
            <a:stCxn id="120" idx="3"/>
          </p:cNvCxnSpPr>
          <p:nvPr/>
        </p:nvCxnSpPr>
        <p:spPr bwMode="auto">
          <a:xfrm>
            <a:off x="7753751" y="3903313"/>
            <a:ext cx="1409470" cy="827203"/>
          </a:xfrm>
          <a:prstGeom prst="bentConnector3">
            <a:avLst>
              <a:gd name="adj1" fmla="val 100008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triangle" w="med" len="med"/>
            <a:tailEnd type="none"/>
          </a:ln>
        </p:spPr>
      </p:cxnSp>
      <p:sp>
        <p:nvSpPr>
          <p:cNvPr id="126" name="TextBox 186"/>
          <p:cNvSpPr txBox="1">
            <a:spLocks noChangeArrowheads="1"/>
          </p:cNvSpPr>
          <p:nvPr/>
        </p:nvSpPr>
        <p:spPr bwMode="auto">
          <a:xfrm>
            <a:off x="8155176" y="3755132"/>
            <a:ext cx="998671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상담원별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콜처리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39281" y="4868990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596414" y="3903195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019650" y="3908816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303133" y="5485820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86"/>
          <p:cNvSpPr txBox="1">
            <a:spLocks noChangeArrowheads="1"/>
          </p:cNvSpPr>
          <p:nvPr/>
        </p:nvSpPr>
        <p:spPr bwMode="auto">
          <a:xfrm>
            <a:off x="3750542" y="5727948"/>
            <a:ext cx="41037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걸재상태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631016" y="5493444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86"/>
          <p:cNvSpPr txBox="1">
            <a:spLocks noChangeArrowheads="1"/>
          </p:cNvSpPr>
          <p:nvPr/>
        </p:nvSpPr>
        <p:spPr bwMode="auto">
          <a:xfrm>
            <a:off x="5782857" y="4835277"/>
            <a:ext cx="447237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전표 내역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3225609" y="2923526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464019" y="3431886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3" name="꺾인 연결선 126"/>
          <p:cNvCxnSpPr>
            <a:cxnSpLocks noChangeShapeType="1"/>
            <a:stCxn id="116" idx="0"/>
            <a:endCxn id="85" idx="3"/>
          </p:cNvCxnSpPr>
          <p:nvPr/>
        </p:nvCxnSpPr>
        <p:spPr bwMode="auto">
          <a:xfrm rot="16200000" flipV="1">
            <a:off x="3445681" y="84986"/>
            <a:ext cx="185085" cy="3729522"/>
          </a:xfrm>
          <a:prstGeom prst="bentConnector2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triangle" w="med" len="med"/>
            <a:tailEnd type="none"/>
          </a:ln>
        </p:spPr>
      </p:cxnSp>
      <p:sp>
        <p:nvSpPr>
          <p:cNvPr id="144" name="TextBox 186"/>
          <p:cNvSpPr txBox="1">
            <a:spLocks noChangeArrowheads="1"/>
          </p:cNvSpPr>
          <p:nvPr/>
        </p:nvSpPr>
        <p:spPr bwMode="auto">
          <a:xfrm>
            <a:off x="1827829" y="1431826"/>
            <a:ext cx="934551" cy="3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외주 계약 정보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기성 금액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하자보증증권 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8" name="꺾인 연결선 126"/>
          <p:cNvCxnSpPr>
            <a:cxnSpLocks noChangeShapeType="1"/>
            <a:stCxn id="118" idx="1"/>
            <a:endCxn id="75" idx="3"/>
          </p:cNvCxnSpPr>
          <p:nvPr/>
        </p:nvCxnSpPr>
        <p:spPr bwMode="auto">
          <a:xfrm rot="10800000" flipV="1">
            <a:off x="5948418" y="2215102"/>
            <a:ext cx="604723" cy="3507026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triangle" w="med" len="med"/>
            <a:tailEnd type="none"/>
          </a:ln>
        </p:spPr>
      </p:cxnSp>
      <p:sp>
        <p:nvSpPr>
          <p:cNvPr id="153" name="TextBox 186"/>
          <p:cNvSpPr txBox="1">
            <a:spLocks noChangeArrowheads="1"/>
          </p:cNvSpPr>
          <p:nvPr/>
        </p:nvSpPr>
        <p:spPr bwMode="auto">
          <a:xfrm>
            <a:off x="3686227" y="4863877"/>
            <a:ext cx="6123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Charge Code</a:t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협력업체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031282" y="2042289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6" name="꺾인 연결선 126"/>
          <p:cNvCxnSpPr>
            <a:cxnSpLocks noChangeShapeType="1"/>
            <a:stCxn id="155" idx="1"/>
            <a:endCxn id="55" idx="3"/>
          </p:cNvCxnSpPr>
          <p:nvPr/>
        </p:nvCxnSpPr>
        <p:spPr bwMode="auto">
          <a:xfrm rot="10800000" flipV="1">
            <a:off x="1673462" y="2158641"/>
            <a:ext cx="1357820" cy="1238768"/>
          </a:xfrm>
          <a:prstGeom prst="bentConnector3">
            <a:avLst>
              <a:gd name="adj1" fmla="val 23343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triangle" w="med" len="med"/>
            <a:tailEnd type="none"/>
          </a:ln>
        </p:spPr>
      </p:cxnSp>
      <p:sp>
        <p:nvSpPr>
          <p:cNvPr id="160" name="TextBox 186"/>
          <p:cNvSpPr txBox="1">
            <a:spLocks noChangeArrowheads="1"/>
          </p:cNvSpPr>
          <p:nvPr/>
        </p:nvSpPr>
        <p:spPr bwMode="auto">
          <a:xfrm>
            <a:off x="1856656" y="3241576"/>
            <a:ext cx="652423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 산업금액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86"/>
          <p:cNvSpPr txBox="1">
            <a:spLocks noChangeArrowheads="1"/>
          </p:cNvSpPr>
          <p:nvPr/>
        </p:nvSpPr>
        <p:spPr bwMode="auto">
          <a:xfrm>
            <a:off x="4511981" y="5051301"/>
            <a:ext cx="7550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공동도급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지분률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7" name="꺾인 연결선 166"/>
          <p:cNvCxnSpPr>
            <a:cxnSpLocks noChangeShapeType="1"/>
          </p:cNvCxnSpPr>
          <p:nvPr/>
        </p:nvCxnSpPr>
        <p:spPr bwMode="auto">
          <a:xfrm>
            <a:off x="4205945" y="2386863"/>
            <a:ext cx="612072" cy="3490409"/>
          </a:xfrm>
          <a:prstGeom prst="bentConnector3">
            <a:avLst>
              <a:gd name="adj1" fmla="val 28213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/>
          </a:ln>
        </p:spPr>
      </p:cxnSp>
      <p:sp>
        <p:nvSpPr>
          <p:cNvPr id="170" name="직사각형 169"/>
          <p:cNvSpPr/>
          <p:nvPr/>
        </p:nvSpPr>
        <p:spPr>
          <a:xfrm>
            <a:off x="4012132" y="2194689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4853218" y="5493444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4151702" y="3093638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4526232" y="5722128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5" name="꺾인 연결선 214"/>
          <p:cNvCxnSpPr>
            <a:cxnSpLocks noChangeShapeType="1"/>
          </p:cNvCxnSpPr>
          <p:nvPr/>
        </p:nvCxnSpPr>
        <p:spPr bwMode="auto">
          <a:xfrm rot="10800000" flipV="1">
            <a:off x="3512576" y="2323748"/>
            <a:ext cx="1296408" cy="3361883"/>
          </a:xfrm>
          <a:prstGeom prst="bentConnector3">
            <a:avLst>
              <a:gd name="adj1" fmla="val 15468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</p:spPr>
      </p:cxnSp>
      <p:sp>
        <p:nvSpPr>
          <p:cNvPr id="225" name="TextBox 186"/>
          <p:cNvSpPr txBox="1">
            <a:spLocks noChangeArrowheads="1"/>
          </p:cNvSpPr>
          <p:nvPr/>
        </p:nvSpPr>
        <p:spPr bwMode="auto">
          <a:xfrm>
            <a:off x="3855145" y="5535166"/>
            <a:ext cx="205184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기안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7" name="꺾인 연결선 126"/>
          <p:cNvCxnSpPr>
            <a:cxnSpLocks noChangeShapeType="1"/>
            <a:stCxn id="256" idx="0"/>
            <a:endCxn id="105" idx="2"/>
          </p:cNvCxnSpPr>
          <p:nvPr/>
        </p:nvCxnSpPr>
        <p:spPr bwMode="auto">
          <a:xfrm rot="5400000" flipH="1" flipV="1">
            <a:off x="3011157" y="2664399"/>
            <a:ext cx="980884" cy="3865719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triangle" w="med" len="med"/>
            <a:tailEnd type="none"/>
          </a:ln>
        </p:spPr>
      </p:cxnSp>
      <p:sp>
        <p:nvSpPr>
          <p:cNvPr id="250" name="직사각형 249"/>
          <p:cNvSpPr/>
          <p:nvPr/>
        </p:nvSpPr>
        <p:spPr>
          <a:xfrm>
            <a:off x="3225609" y="3116731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1464018" y="5087700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" name="TextBox 186"/>
          <p:cNvSpPr txBox="1">
            <a:spLocks noChangeArrowheads="1"/>
          </p:cNvSpPr>
          <p:nvPr/>
        </p:nvSpPr>
        <p:spPr bwMode="auto">
          <a:xfrm>
            <a:off x="1579604" y="4206304"/>
            <a:ext cx="99713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입주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하자현황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하자보수비 투입 분석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비목별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현장별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5449432" y="4253554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7478617" y="4253553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6250661" y="5493444"/>
            <a:ext cx="209443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7728865" y="559637"/>
            <a:ext cx="1836000" cy="144000"/>
            <a:chOff x="7760615" y="559637"/>
            <a:chExt cx="1836000" cy="144000"/>
          </a:xfrm>
        </p:grpSpPr>
        <p:sp>
          <p:nvSpPr>
            <p:cNvPr id="86" name="직사각형 85"/>
            <p:cNvSpPr>
              <a:spLocks noChangeArrowheads="1"/>
            </p:cNvSpPr>
            <p:nvPr/>
          </p:nvSpPr>
          <p:spPr bwMode="auto">
            <a:xfrm>
              <a:off x="7760615" y="559637"/>
              <a:ext cx="1836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72000" rIns="18000" bIns="72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4" name="Shape 186"/>
            <p:cNvCxnSpPr>
              <a:cxnSpLocks noChangeShapeType="1"/>
            </p:cNvCxnSpPr>
            <p:nvPr/>
          </p:nvCxnSpPr>
          <p:spPr bwMode="auto">
            <a:xfrm flipV="1">
              <a:off x="8296419" y="631637"/>
              <a:ext cx="216000" cy="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  <p:cxnSp>
          <p:nvCxnSpPr>
            <p:cNvPr id="96" name="꺾인 연결선 126"/>
            <p:cNvCxnSpPr>
              <a:cxnSpLocks noChangeShapeType="1"/>
            </p:cNvCxnSpPr>
            <p:nvPr/>
          </p:nvCxnSpPr>
          <p:spPr bwMode="auto">
            <a:xfrm rot="10800000" flipV="1">
              <a:off x="8971353" y="631637"/>
              <a:ext cx="216000" cy="1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miter lim="800000"/>
              <a:headEnd type="triangle" w="sm" len="med"/>
              <a:tailEnd w="sm" len="med"/>
            </a:ln>
          </p:spPr>
        </p:cxnSp>
        <p:sp>
          <p:nvSpPr>
            <p:cNvPr id="98" name="TextBox 186"/>
            <p:cNvSpPr txBox="1">
              <a:spLocks noChangeArrowheads="1"/>
            </p:cNvSpPr>
            <p:nvPr/>
          </p:nvSpPr>
          <p:spPr bwMode="auto">
            <a:xfrm>
              <a:off x="8579254" y="575083"/>
              <a:ext cx="238848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Batch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186"/>
            <p:cNvSpPr txBox="1">
              <a:spLocks noChangeArrowheads="1"/>
            </p:cNvSpPr>
            <p:nvPr/>
          </p:nvSpPr>
          <p:spPr bwMode="auto">
            <a:xfrm>
              <a:off x="9254188" y="575083"/>
              <a:ext cx="181140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3138373" y="3093637"/>
            <a:ext cx="228561" cy="2327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8" name="Rectangle 18"/>
          <p:cNvSpPr txBox="1">
            <a:spLocks noChangeArrowheads="1"/>
          </p:cNvSpPr>
          <p:nvPr/>
        </p:nvSpPr>
        <p:spPr>
          <a:xfrm>
            <a:off x="415925" y="228600"/>
            <a:ext cx="8718550" cy="339725"/>
          </a:xfrm>
          <a:prstGeom prst="rect">
            <a:avLst/>
          </a:prstGeom>
        </p:spPr>
        <p:txBody>
          <a:bodyPr/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 kern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kern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  <a:endParaRPr lang="ko-KR" altLang="en-US" sz="1800" kern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3" name="직선 연결선 102"/>
          <p:cNvCxnSpPr>
            <a:stCxn id="121" idx="0"/>
            <a:endCxn id="118" idx="2"/>
          </p:cNvCxnSpPr>
          <p:nvPr/>
        </p:nvCxnSpPr>
        <p:spPr>
          <a:xfrm flipH="1" flipV="1">
            <a:off x="7147140" y="2413102"/>
            <a:ext cx="1" cy="4356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26"/>
          <p:cNvCxnSpPr>
            <a:cxnSpLocks noChangeShapeType="1"/>
            <a:stCxn id="106" idx="0"/>
            <a:endCxn id="115" idx="2"/>
          </p:cNvCxnSpPr>
          <p:nvPr/>
        </p:nvCxnSpPr>
        <p:spPr bwMode="auto">
          <a:xfrm rot="16200000" flipV="1">
            <a:off x="3368518" y="3446137"/>
            <a:ext cx="515822" cy="2293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bg1">
                <a:lumMod val="50000"/>
              </a:schemeClr>
            </a:solidFill>
            <a:miter lim="800000"/>
            <a:headEnd type="triangle" w="med" len="med"/>
            <a:tailEnd/>
          </a:ln>
        </p:spPr>
      </p:cxnSp>
      <p:cxnSp>
        <p:nvCxnSpPr>
          <p:cNvPr id="110" name="꺾인 연결선 126"/>
          <p:cNvCxnSpPr>
            <a:cxnSpLocks noChangeShapeType="1"/>
          </p:cNvCxnSpPr>
          <p:nvPr/>
        </p:nvCxnSpPr>
        <p:spPr bwMode="auto">
          <a:xfrm rot="16200000" flipV="1">
            <a:off x="3371937" y="2533637"/>
            <a:ext cx="515822" cy="2293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bg1">
                <a:lumMod val="50000"/>
              </a:schemeClr>
            </a:solidFill>
            <a:miter lim="800000"/>
            <a:headEnd type="triangle" w="med" len="med"/>
            <a:tailEnd/>
          </a:ln>
        </p:spPr>
      </p:cxnSp>
      <p:sp>
        <p:nvSpPr>
          <p:cNvPr id="104" name="Rectangle 51"/>
          <p:cNvSpPr>
            <a:spLocks noChangeArrowheads="1"/>
          </p:cNvSpPr>
          <p:nvPr/>
        </p:nvSpPr>
        <p:spPr bwMode="auto">
          <a:xfrm>
            <a:off x="3017945" y="2033719"/>
            <a:ext cx="1188000" cy="396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현장 정보 관리</a:t>
            </a:r>
            <a:endParaRPr lang="ko-KR" altLang="en-US" sz="11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꺾인 연결선 132"/>
          <p:cNvCxnSpPr>
            <a:cxnSpLocks noChangeShapeType="1"/>
          </p:cNvCxnSpPr>
          <p:nvPr/>
        </p:nvCxnSpPr>
        <p:spPr bwMode="auto">
          <a:xfrm rot="5400000">
            <a:off x="2221256" y="4456676"/>
            <a:ext cx="1388230" cy="677269"/>
          </a:xfrm>
          <a:prstGeom prst="bentConnector3">
            <a:avLst>
              <a:gd name="adj1" fmla="val 65095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</p:spPr>
      </p:cxnSp>
      <p:sp>
        <p:nvSpPr>
          <p:cNvPr id="137" name="TextBox 186"/>
          <p:cNvSpPr txBox="1">
            <a:spLocks noChangeArrowheads="1"/>
          </p:cNvSpPr>
          <p:nvPr/>
        </p:nvSpPr>
        <p:spPr bwMode="auto">
          <a:xfrm>
            <a:off x="2720752" y="5051301"/>
            <a:ext cx="41037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걸재상태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Box 186"/>
          <p:cNvSpPr txBox="1">
            <a:spLocks noChangeArrowheads="1"/>
          </p:cNvSpPr>
          <p:nvPr/>
        </p:nvSpPr>
        <p:spPr bwMode="auto">
          <a:xfrm>
            <a:off x="2825355" y="4858519"/>
            <a:ext cx="205184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기안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6" name="꺾인 연결선 126"/>
          <p:cNvCxnSpPr>
            <a:cxnSpLocks noChangeShapeType="1"/>
          </p:cNvCxnSpPr>
          <p:nvPr/>
        </p:nvCxnSpPr>
        <p:spPr bwMode="auto">
          <a:xfrm rot="10800000" flipV="1">
            <a:off x="4232922" y="2176287"/>
            <a:ext cx="576063" cy="1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bg1">
                <a:lumMod val="50000"/>
              </a:schemeClr>
            </a:solidFill>
            <a:miter lim="800000"/>
            <a:headEnd type="triangle" w="med" len="med"/>
            <a:tailEnd/>
          </a:ln>
        </p:spPr>
      </p:cxnSp>
      <p:cxnSp>
        <p:nvCxnSpPr>
          <p:cNvPr id="149" name="꺾인 연결선 126"/>
          <p:cNvCxnSpPr>
            <a:cxnSpLocks noChangeShapeType="1"/>
          </p:cNvCxnSpPr>
          <p:nvPr/>
        </p:nvCxnSpPr>
        <p:spPr bwMode="auto">
          <a:xfrm>
            <a:off x="4205945" y="2286280"/>
            <a:ext cx="612072" cy="3490409"/>
          </a:xfrm>
          <a:prstGeom prst="bentConnector3">
            <a:avLst>
              <a:gd name="adj1" fmla="val 45331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triangle" w="med" len="med"/>
            <a:tailEnd type="none"/>
          </a:ln>
        </p:spPr>
      </p:cxnSp>
    </p:spTree>
    <p:extLst>
      <p:ext uri="{BB962C8B-B14F-4D97-AF65-F5344CB8AC3E}">
        <p14:creationId xmlns:p14="http://schemas.microsoft.com/office/powerpoint/2010/main" val="3422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 bwMode="auto">
          <a:xfrm>
            <a:off x="488504" y="978585"/>
            <a:ext cx="8856984" cy="5258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050917" y="2913475"/>
            <a:ext cx="4322509" cy="1429350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050917" y="1305926"/>
            <a:ext cx="4322509" cy="1424148"/>
          </a:xfrm>
          <a:prstGeom prst="rect">
            <a:avLst/>
          </a:prstGeom>
          <a:solidFill>
            <a:srgbClr val="E9E7E9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5756711" y="2934181"/>
            <a:ext cx="3312367" cy="3140065"/>
          </a:xfrm>
          <a:prstGeom prst="rect">
            <a:avLst/>
          </a:prstGeom>
          <a:solidFill>
            <a:srgbClr val="F2DCDB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5990953" y="3078510"/>
            <a:ext cx="55784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Rectangle 51"/>
          <p:cNvSpPr>
            <a:spLocks noChangeArrowheads="1"/>
          </p:cNvSpPr>
          <p:nvPr/>
        </p:nvSpPr>
        <p:spPr bwMode="auto">
          <a:xfrm>
            <a:off x="707729" y="1207064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WAS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724344" y="2819891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49971"/>
              </p:ext>
            </p:extLst>
          </p:nvPr>
        </p:nvGraphicFramePr>
        <p:xfrm>
          <a:off x="1236142" y="1558896"/>
          <a:ext cx="2348706" cy="1034341"/>
        </p:xfrm>
        <a:graphic>
          <a:graphicData uri="http://schemas.openxmlformats.org/drawingml/2006/table">
            <a:tbl>
              <a:tblPr/>
              <a:tblGrid>
                <a:gridCol w="1174353"/>
                <a:gridCol w="1174353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SKEC_CMAPP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203.235.246.90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 Server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2003 R2 Standard Edition SP2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WebLogic 8.16)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092096"/>
              </p:ext>
            </p:extLst>
          </p:nvPr>
        </p:nvGraphicFramePr>
        <p:xfrm>
          <a:off x="1236140" y="3181172"/>
          <a:ext cx="2348708" cy="1034341"/>
        </p:xfrm>
        <a:graphic>
          <a:graphicData uri="http://schemas.openxmlformats.org/drawingml/2006/table">
            <a:tbl>
              <a:tblPr/>
              <a:tblGrid>
                <a:gridCol w="1174354"/>
                <a:gridCol w="1174354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SKEC_CMDB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203.235.246.150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 Server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2003 R2 Enterprise Edition SP2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(Oracle 10g)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31327"/>
              </p:ext>
            </p:extLst>
          </p:nvPr>
        </p:nvGraphicFramePr>
        <p:xfrm>
          <a:off x="6044742" y="3383721"/>
          <a:ext cx="2304256" cy="1034341"/>
        </p:xfrm>
        <a:graphic>
          <a:graphicData uri="http://schemas.openxmlformats.org/drawingml/2006/table">
            <a:tbl>
              <a:tblPr/>
              <a:tblGrid>
                <a:gridCol w="1152128"/>
                <a:gridCol w="1152128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SKCSMS_TEST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203.235.244.129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 Server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2003 R2 Standard Edition SP2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WebLogic 8.16)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21816"/>
              </p:ext>
            </p:extLst>
          </p:nvPr>
        </p:nvGraphicFramePr>
        <p:xfrm>
          <a:off x="6051304" y="4778102"/>
          <a:ext cx="2297694" cy="1034341"/>
        </p:xfrm>
        <a:graphic>
          <a:graphicData uri="http://schemas.openxmlformats.org/drawingml/2006/table">
            <a:tbl>
              <a:tblPr/>
              <a:tblGrid>
                <a:gridCol w="1148847"/>
                <a:gridCol w="1148847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SKEC_SECDB_TEST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203.235.244.14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 Server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2003 R2 Standard Edition SP2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(Oracle 10g)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 bwMode="auto">
          <a:xfrm>
            <a:off x="1071902" y="4519930"/>
            <a:ext cx="4322509" cy="1573366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33" name="Rectangle 51"/>
          <p:cNvSpPr>
            <a:spLocks noChangeArrowheads="1"/>
          </p:cNvSpPr>
          <p:nvPr/>
        </p:nvSpPr>
        <p:spPr bwMode="auto">
          <a:xfrm>
            <a:off x="745329" y="4426346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콜센터</a:t>
            </a:r>
            <a:endParaRPr kumimoji="0" lang="ko-KR" altLang="en-US" sz="10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59909"/>
              </p:ext>
            </p:extLst>
          </p:nvPr>
        </p:nvGraphicFramePr>
        <p:xfrm>
          <a:off x="1257125" y="4787627"/>
          <a:ext cx="1679651" cy="1141021"/>
        </p:xfrm>
        <a:graphic>
          <a:graphicData uri="http://schemas.openxmlformats.org/drawingml/2006/table">
            <a:tbl>
              <a:tblPr/>
              <a:tblGrid>
                <a:gridCol w="815555"/>
                <a:gridCol w="864096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CAROLCTI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203.235.244.21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 Server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2003 R2 Standard Edition KN SP2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CTI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5783630" y="1279570"/>
            <a:ext cx="3285448" cy="1450504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9" name="Rectangle 51"/>
          <p:cNvSpPr>
            <a:spLocks noChangeArrowheads="1"/>
          </p:cNvSpPr>
          <p:nvPr/>
        </p:nvSpPr>
        <p:spPr bwMode="auto">
          <a:xfrm>
            <a:off x="5457056" y="1185986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형상관</a:t>
            </a:r>
            <a:r>
              <a:rPr kumimoji="0" lang="ko-KR" altLang="en-US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55166"/>
              </p:ext>
            </p:extLst>
          </p:nvPr>
        </p:nvGraphicFramePr>
        <p:xfrm>
          <a:off x="5968852" y="1547267"/>
          <a:ext cx="2348708" cy="1034341"/>
        </p:xfrm>
        <a:graphic>
          <a:graphicData uri="http://schemas.openxmlformats.org/drawingml/2006/table">
            <a:tbl>
              <a:tblPr/>
              <a:tblGrid>
                <a:gridCol w="1174354"/>
                <a:gridCol w="1174354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SKEC_STND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203.235.244.19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 Server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2003 R2 Enterprise Edition SP2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64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형상관리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58985"/>
              </p:ext>
            </p:extLst>
          </p:nvPr>
        </p:nvGraphicFramePr>
        <p:xfrm>
          <a:off x="3230896" y="4787627"/>
          <a:ext cx="1679651" cy="1141021"/>
        </p:xfrm>
        <a:graphic>
          <a:graphicData uri="http://schemas.openxmlformats.org/drawingml/2006/table">
            <a:tbl>
              <a:tblPr/>
              <a:tblGrid>
                <a:gridCol w="815555"/>
                <a:gridCol w="864096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IPRECORD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203.235.244.22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 Server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2003 R2 Standard Edition KN SP1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녹취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8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39469"/>
              </p:ext>
            </p:extLst>
          </p:nvPr>
        </p:nvGraphicFramePr>
        <p:xfrm>
          <a:off x="416496" y="835915"/>
          <a:ext cx="9073580" cy="5185373"/>
        </p:xfrm>
        <a:graphic>
          <a:graphicData uri="http://schemas.openxmlformats.org/drawingml/2006/table">
            <a:tbl>
              <a:tblPr/>
              <a:tblGrid>
                <a:gridCol w="360609"/>
                <a:gridCol w="720080"/>
                <a:gridCol w="1339710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858717"/>
              </a:tblGrid>
              <a:tr h="28803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9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Editor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Grid</a:t>
                      </a:r>
                      <a:endParaRPr lang="ko-KR" altLang="en-US" sz="12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암호화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SKEC_CMAPP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WebLogic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8.16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 Designer 5.0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FlexGrid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8.0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SKEC_CMDB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Datasecure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SKCSMS_TEST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WebLogic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8.16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 Designer 5.0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FlexGrid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8.0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SKEC_SECDB_TEST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Datasecure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2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1472373339</TotalTime>
  <Pages>39</Pages>
  <Words>1065</Words>
  <Application>Microsoft Office PowerPoint</Application>
  <PresentationFormat>A4 용지(210x297mm)</PresentationFormat>
  <Paragraphs>452</Paragraphs>
  <Slides>11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1_other</vt:lpstr>
      <vt:lpstr>Image</vt:lpstr>
      <vt:lpstr>Architecture 설계서 - SKEC 고객 관리 (CSMS) System</vt:lpstr>
      <vt:lpstr>PowerPoint 프레젠테이션</vt:lpstr>
      <vt:lpstr>1. 시스템 개요</vt:lpstr>
      <vt:lpstr>1. 시스템 개요</vt:lpstr>
      <vt:lpstr>1. 시스템 개요</vt:lpstr>
      <vt:lpstr>2. 논리적 구성도</vt:lpstr>
      <vt:lpstr>PowerPoint 프레젠테이션</vt:lpstr>
      <vt:lpstr>PowerPoint 프레젠테이션</vt:lpstr>
      <vt:lpstr>PowerPoint 프레젠테이션</vt:lpstr>
      <vt:lpstr>3. 물리적 구성도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서정백</dc:creator>
  <cp:lastModifiedBy>SKCC_USER</cp:lastModifiedBy>
  <cp:revision>2581</cp:revision>
  <cp:lastPrinted>2015-03-23T02:26:06Z</cp:lastPrinted>
  <dcterms:created xsi:type="dcterms:W3CDTF">1996-10-14T12:11:22Z</dcterms:created>
  <dcterms:modified xsi:type="dcterms:W3CDTF">2015-04-06T04:58:28Z</dcterms:modified>
</cp:coreProperties>
</file>