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163" r:id="rId2"/>
    <p:sldId id="2164" r:id="rId3"/>
    <p:sldId id="2222" r:id="rId4"/>
    <p:sldId id="2214" r:id="rId5"/>
    <p:sldId id="2221" r:id="rId6"/>
    <p:sldId id="2177" r:id="rId7"/>
    <p:sldId id="2228" r:id="rId8"/>
    <p:sldId id="2224" r:id="rId9"/>
    <p:sldId id="2225" r:id="rId10"/>
    <p:sldId id="2226" r:id="rId11"/>
    <p:sldId id="2218" r:id="rId12"/>
  </p:sldIdLst>
  <p:sldSz cx="9906000" cy="6858000" type="A4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AE9"/>
    <a:srgbClr val="F2DCDB"/>
    <a:srgbClr val="F7F7F7"/>
    <a:srgbClr val="E9E7E9"/>
    <a:srgbClr val="E0DCE0"/>
    <a:srgbClr val="DAD4DA"/>
    <a:srgbClr val="948A54"/>
    <a:srgbClr val="DDD9C3"/>
    <a:srgbClr val="D99694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2" autoAdjust="0"/>
    <p:restoredTop sz="93506" autoAdjust="0"/>
  </p:normalViewPr>
  <p:slideViewPr>
    <p:cSldViewPr snapToObjects="1">
      <p:cViewPr>
        <p:scale>
          <a:sx n="80" d="100"/>
          <a:sy n="80" d="100"/>
        </p:scale>
        <p:origin x="-1236" y="-150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639763"/>
            <a:ext cx="5357813" cy="3709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94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4217" indent="-286237" defTabSz="942994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4947" indent="-228989" defTabSz="942994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2928" indent="-228989" defTabSz="942994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0907" indent="-228989" defTabSz="942994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8886" indent="-228989" defTabSz="94299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6865" indent="-228989" defTabSz="94299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34844" indent="-228989" defTabSz="94299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92824" indent="-228989" defTabSz="94299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6C45331C-5865-4F50-BCB1-E1CCE39090F9}" type="slidenum">
              <a:rPr kumimoji="0" lang="ko-KR" altLang="en-US" smtClean="0">
                <a:solidFill>
                  <a:srgbClr val="000000"/>
                </a:solidFill>
                <a:latin typeface="Tahoma" pitchFamily="34" charset="0"/>
              </a:rPr>
              <a:pPr/>
              <a:t>6</a:t>
            </a:fld>
            <a:endParaRPr kumimoji="0" lang="ko-KR" altLang="en-US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818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902" r:id="rId3"/>
    <p:sldLayoutId id="2147483917" r:id="rId4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wmf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780928"/>
            <a:ext cx="8601075" cy="477805"/>
          </a:xfrm>
          <a:ln w="12700"/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SKEC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분양 관리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(SPIS) 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2648744" y="1196752"/>
            <a:ext cx="4176713" cy="4968551"/>
          </a:xfrm>
          <a:prstGeom prst="roundRect">
            <a:avLst>
              <a:gd name="adj" fmla="val 6595"/>
            </a:avLst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397" name="Oval 16"/>
          <p:cNvSpPr>
            <a:spLocks noChangeArrowheads="1"/>
          </p:cNvSpPr>
          <p:nvPr/>
        </p:nvSpPr>
        <p:spPr bwMode="auto">
          <a:xfrm>
            <a:off x="3393395" y="4905856"/>
            <a:ext cx="1105152" cy="708195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6" name="Oval 16"/>
          <p:cNvSpPr>
            <a:spLocks noChangeArrowheads="1"/>
          </p:cNvSpPr>
          <p:nvPr/>
        </p:nvSpPr>
        <p:spPr bwMode="auto">
          <a:xfrm>
            <a:off x="5533066" y="4905856"/>
            <a:ext cx="1105152" cy="708195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3" name="Picture 1598" descr="GatewayVP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05" y="2161201"/>
            <a:ext cx="466852" cy="24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70"/>
          <p:cNvSpPr txBox="1">
            <a:spLocks noChangeArrowheads="1"/>
          </p:cNvSpPr>
          <p:nvPr/>
        </p:nvSpPr>
        <p:spPr bwMode="auto">
          <a:xfrm>
            <a:off x="5698357" y="2179141"/>
            <a:ext cx="7745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SSLVPN</a:t>
            </a:r>
            <a:b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VPN Master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7041232" y="3554166"/>
            <a:ext cx="2137872" cy="1166100"/>
          </a:xfrm>
          <a:prstGeom prst="roundRect">
            <a:avLst>
              <a:gd name="adj" fmla="val 8938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pic>
        <p:nvPicPr>
          <p:cNvPr id="98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3802344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4356059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" name="그룹 140"/>
          <p:cNvGrpSpPr>
            <a:grpSpLocks/>
          </p:cNvGrpSpPr>
          <p:nvPr/>
        </p:nvGrpSpPr>
        <p:grpSpPr bwMode="auto">
          <a:xfrm>
            <a:off x="3032646" y="1327430"/>
            <a:ext cx="984250" cy="552175"/>
            <a:chOff x="4071934" y="3824555"/>
            <a:chExt cx="984504" cy="662940"/>
          </a:xfrm>
        </p:grpSpPr>
        <p:pic>
          <p:nvPicPr>
            <p:cNvPr id="109" name="Picture 45" descr="clou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934" y="3824555"/>
              <a:ext cx="984504" cy="662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Rectangle 44"/>
            <p:cNvSpPr>
              <a:spLocks noChangeArrowheads="1"/>
            </p:cNvSpPr>
            <p:nvPr/>
          </p:nvSpPr>
          <p:spPr bwMode="auto">
            <a:xfrm>
              <a:off x="4172880" y="3968779"/>
              <a:ext cx="782613" cy="47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48" tIns="51774" rIns="103548" bIns="51774">
              <a:spAutoFit/>
            </a:bodyPr>
            <a:lstStyle>
              <a:lvl1pPr defTabSz="10287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10287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10287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10287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10287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  <a:p>
              <a:pPr algn="ctr"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&amp; VPN</a:t>
              </a: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4478963" y="1417227"/>
            <a:ext cx="540854" cy="416496"/>
            <a:chOff x="4501368" y="2661989"/>
            <a:chExt cx="540854" cy="416496"/>
          </a:xfrm>
        </p:grpSpPr>
        <p:pic>
          <p:nvPicPr>
            <p:cNvPr id="50" name="Picture 6" descr="7507Cisco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368" y="2661989"/>
              <a:ext cx="430212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6" descr="7507Cisco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2010" y="2714948"/>
              <a:ext cx="430212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2" name="Picture 129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85" y="2255954"/>
            <a:ext cx="385974" cy="20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1" name="그룹 240"/>
          <p:cNvGrpSpPr/>
          <p:nvPr/>
        </p:nvGrpSpPr>
        <p:grpSpPr>
          <a:xfrm>
            <a:off x="5829810" y="4946162"/>
            <a:ext cx="563350" cy="642490"/>
            <a:chOff x="5123864" y="5306790"/>
            <a:chExt cx="563350" cy="642490"/>
          </a:xfrm>
        </p:grpSpPr>
        <p:pic>
          <p:nvPicPr>
            <p:cNvPr id="123" name="Picture 21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032" y="5648295"/>
              <a:ext cx="446182" cy="300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19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3864" y="5306790"/>
              <a:ext cx="360040" cy="515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0" name="그룹 139"/>
          <p:cNvGrpSpPr/>
          <p:nvPr/>
        </p:nvGrpSpPr>
        <p:grpSpPr>
          <a:xfrm>
            <a:off x="7173475" y="3746087"/>
            <a:ext cx="569089" cy="566309"/>
            <a:chOff x="4447711" y="5264004"/>
            <a:chExt cx="569089" cy="566309"/>
          </a:xfrm>
        </p:grpSpPr>
        <p:pic>
          <p:nvPicPr>
            <p:cNvPr id="141" name="Picture 192" descr="RouterATMTagSw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711" y="5264004"/>
              <a:ext cx="379405" cy="458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192" descr="RouterATMTagSw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084" y="5373453"/>
              <a:ext cx="380716" cy="45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" name="모서리가 둥근 직사각형 142"/>
          <p:cNvSpPr/>
          <p:nvPr/>
        </p:nvSpPr>
        <p:spPr>
          <a:xfrm>
            <a:off x="7041232" y="1196754"/>
            <a:ext cx="2137872" cy="2123584"/>
          </a:xfrm>
          <a:prstGeom prst="roundRect">
            <a:avLst>
              <a:gd name="adj" fmla="val 8938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pic>
        <p:nvPicPr>
          <p:cNvPr id="144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1420179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1656716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89" y="2582471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52" y="2838058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9" name="그룹 148"/>
          <p:cNvGrpSpPr/>
          <p:nvPr/>
        </p:nvGrpSpPr>
        <p:grpSpPr>
          <a:xfrm>
            <a:off x="7173475" y="1392661"/>
            <a:ext cx="569089" cy="566309"/>
            <a:chOff x="4447711" y="5264004"/>
            <a:chExt cx="569089" cy="566309"/>
          </a:xfrm>
        </p:grpSpPr>
        <p:pic>
          <p:nvPicPr>
            <p:cNvPr id="150" name="Picture 192" descr="RouterATMTagSw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711" y="5264004"/>
              <a:ext cx="379405" cy="458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1" name="Picture 192" descr="RouterATMTagSw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084" y="5373453"/>
              <a:ext cx="380716" cy="45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2" name="모서리가 둥근 직사각형 151"/>
          <p:cNvSpPr/>
          <p:nvPr/>
        </p:nvSpPr>
        <p:spPr>
          <a:xfrm>
            <a:off x="7041232" y="4941168"/>
            <a:ext cx="2137872" cy="1188324"/>
          </a:xfrm>
          <a:prstGeom prst="roundRect">
            <a:avLst>
              <a:gd name="adj" fmla="val 8938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pic>
        <p:nvPicPr>
          <p:cNvPr id="153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5189277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5764798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6" name="그룹 155"/>
          <p:cNvGrpSpPr/>
          <p:nvPr/>
        </p:nvGrpSpPr>
        <p:grpSpPr>
          <a:xfrm>
            <a:off x="7173475" y="5142775"/>
            <a:ext cx="569089" cy="566309"/>
            <a:chOff x="4447711" y="5264004"/>
            <a:chExt cx="569089" cy="566309"/>
          </a:xfrm>
        </p:grpSpPr>
        <p:pic>
          <p:nvPicPr>
            <p:cNvPr id="157" name="Picture 192" descr="RouterATMTagSw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711" y="5264004"/>
              <a:ext cx="379405" cy="458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8" name="Picture 192" descr="RouterATMTagSw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084" y="5373453"/>
              <a:ext cx="380716" cy="45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64" name="꺾인 연결선 163"/>
          <p:cNvCxnSpPr>
            <a:stCxn id="150" idx="1"/>
            <a:endCxn id="141" idx="1"/>
          </p:cNvCxnSpPr>
          <p:nvPr/>
        </p:nvCxnSpPr>
        <p:spPr bwMode="auto">
          <a:xfrm rot="10800000" flipV="1">
            <a:off x="7173475" y="1621748"/>
            <a:ext cx="12700" cy="2353426"/>
          </a:xfrm>
          <a:prstGeom prst="bentConnector3">
            <a:avLst>
              <a:gd name="adj1" fmla="val 1800000"/>
            </a:avLst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8" name="꺾인 연결선 167"/>
          <p:cNvCxnSpPr>
            <a:stCxn id="150" idx="1"/>
            <a:endCxn id="157" idx="1"/>
          </p:cNvCxnSpPr>
          <p:nvPr/>
        </p:nvCxnSpPr>
        <p:spPr bwMode="auto">
          <a:xfrm rot="10800000" flipV="1">
            <a:off x="7173475" y="1621748"/>
            <a:ext cx="12700" cy="3750114"/>
          </a:xfrm>
          <a:prstGeom prst="bentConnector3">
            <a:avLst>
              <a:gd name="adj1" fmla="val 1800000"/>
            </a:avLst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72" name="꺾인 연결선 171"/>
          <p:cNvCxnSpPr>
            <a:stCxn id="150" idx="1"/>
            <a:endCxn id="129" idx="3"/>
          </p:cNvCxnSpPr>
          <p:nvPr/>
        </p:nvCxnSpPr>
        <p:spPr bwMode="auto">
          <a:xfrm rot="10800000" flipV="1">
            <a:off x="5020933" y="1621748"/>
            <a:ext cx="2152543" cy="1182264"/>
          </a:xfrm>
          <a:prstGeom prst="bentConnector3">
            <a:avLst>
              <a:gd name="adj1" fmla="val 9880"/>
            </a:avLst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6" name="타원 175"/>
          <p:cNvSpPr/>
          <p:nvPr/>
        </p:nvSpPr>
        <p:spPr bwMode="auto">
          <a:xfrm>
            <a:off x="8280234" y="2117194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77" name="타원 176"/>
          <p:cNvSpPr/>
          <p:nvPr/>
        </p:nvSpPr>
        <p:spPr bwMode="auto">
          <a:xfrm>
            <a:off x="8280234" y="2285277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78" name="타원 177"/>
          <p:cNvSpPr/>
          <p:nvPr/>
        </p:nvSpPr>
        <p:spPr bwMode="auto">
          <a:xfrm>
            <a:off x="8286945" y="4036177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79" name="타원 178"/>
          <p:cNvSpPr/>
          <p:nvPr/>
        </p:nvSpPr>
        <p:spPr bwMode="auto">
          <a:xfrm>
            <a:off x="8286945" y="4204260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0" name="타원 179"/>
          <p:cNvSpPr/>
          <p:nvPr/>
        </p:nvSpPr>
        <p:spPr bwMode="auto">
          <a:xfrm>
            <a:off x="8286945" y="5435919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1" name="타원 180"/>
          <p:cNvSpPr/>
          <p:nvPr/>
        </p:nvSpPr>
        <p:spPr bwMode="auto">
          <a:xfrm>
            <a:off x="8286945" y="5604002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cxnSp>
        <p:nvCxnSpPr>
          <p:cNvPr id="182" name="직선 연결선 181"/>
          <p:cNvCxnSpPr>
            <a:stCxn id="158" idx="3"/>
            <a:endCxn id="154" idx="1"/>
          </p:cNvCxnSpPr>
          <p:nvPr/>
        </p:nvCxnSpPr>
        <p:spPr>
          <a:xfrm>
            <a:off x="7742564" y="5480654"/>
            <a:ext cx="396698" cy="38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58" idx="3"/>
            <a:endCxn id="153" idx="1"/>
          </p:cNvCxnSpPr>
          <p:nvPr/>
        </p:nvCxnSpPr>
        <p:spPr>
          <a:xfrm flipV="1">
            <a:off x="7742564" y="5286115"/>
            <a:ext cx="396698" cy="19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7742564" y="4085369"/>
            <a:ext cx="333406" cy="38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7742564" y="3890830"/>
            <a:ext cx="333406" cy="19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51" idx="3"/>
            <a:endCxn id="145" idx="1"/>
          </p:cNvCxnSpPr>
          <p:nvPr/>
        </p:nvCxnSpPr>
        <p:spPr>
          <a:xfrm>
            <a:off x="7742564" y="1730540"/>
            <a:ext cx="396698" cy="2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151" idx="3"/>
            <a:endCxn id="144" idx="1"/>
          </p:cNvCxnSpPr>
          <p:nvPr/>
        </p:nvCxnSpPr>
        <p:spPr>
          <a:xfrm flipV="1">
            <a:off x="7742564" y="1517017"/>
            <a:ext cx="396698" cy="21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51" idx="3"/>
            <a:endCxn id="147" idx="1"/>
          </p:cNvCxnSpPr>
          <p:nvPr/>
        </p:nvCxnSpPr>
        <p:spPr>
          <a:xfrm>
            <a:off x="7742564" y="1730540"/>
            <a:ext cx="378788" cy="120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51" idx="3"/>
            <a:endCxn id="146" idx="1"/>
          </p:cNvCxnSpPr>
          <p:nvPr/>
        </p:nvCxnSpPr>
        <p:spPr>
          <a:xfrm>
            <a:off x="7742564" y="1730540"/>
            <a:ext cx="399425" cy="94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H="1">
            <a:off x="4714571" y="1807597"/>
            <a:ext cx="674" cy="2294968"/>
          </a:xfrm>
          <a:prstGeom prst="line">
            <a:avLst/>
          </a:prstGeom>
          <a:ln w="50800" cmpd="dbl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4425306" y="4108393"/>
            <a:ext cx="569089" cy="566309"/>
            <a:chOff x="4447711" y="5264004"/>
            <a:chExt cx="569089" cy="566309"/>
          </a:xfrm>
        </p:grpSpPr>
        <p:pic>
          <p:nvPicPr>
            <p:cNvPr id="111" name="Picture 192" descr="RouterATMTagSw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711" y="5264004"/>
              <a:ext cx="379405" cy="458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92" descr="RouterATMTagSw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084" y="5373453"/>
              <a:ext cx="380716" cy="45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7" name="그룹 136"/>
          <p:cNvGrpSpPr/>
          <p:nvPr/>
        </p:nvGrpSpPr>
        <p:grpSpPr>
          <a:xfrm>
            <a:off x="4495350" y="3526903"/>
            <a:ext cx="460946" cy="483155"/>
            <a:chOff x="4555854" y="4555828"/>
            <a:chExt cx="342347" cy="424351"/>
          </a:xfrm>
        </p:grpSpPr>
        <p:pic>
          <p:nvPicPr>
            <p:cNvPr id="130" name="Picture 67" descr="Firew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854" y="4555828"/>
              <a:ext cx="218475" cy="35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67" descr="Firew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726" y="4629213"/>
              <a:ext cx="218475" cy="35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6" name="그룹 135"/>
          <p:cNvGrpSpPr/>
          <p:nvPr/>
        </p:nvGrpSpPr>
        <p:grpSpPr>
          <a:xfrm>
            <a:off x="4498547" y="2641906"/>
            <a:ext cx="522385" cy="264821"/>
            <a:chOff x="4566097" y="3897440"/>
            <a:chExt cx="363136" cy="232590"/>
          </a:xfrm>
        </p:grpSpPr>
        <p:pic>
          <p:nvPicPr>
            <p:cNvPr id="128" name="Picture 1290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097" y="3897440"/>
              <a:ext cx="268310" cy="18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1290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923" y="3949603"/>
              <a:ext cx="268310" cy="18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09" name="꺾인 연결선 208"/>
          <p:cNvCxnSpPr>
            <a:stCxn id="112" idx="2"/>
          </p:cNvCxnSpPr>
          <p:nvPr/>
        </p:nvCxnSpPr>
        <p:spPr bwMode="auto">
          <a:xfrm rot="5400000">
            <a:off x="4299151" y="4423816"/>
            <a:ext cx="254001" cy="755773"/>
          </a:xfrm>
          <a:prstGeom prst="bentConnector3">
            <a:avLst>
              <a:gd name="adj1" fmla="val 50000"/>
            </a:avLst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3" name="꺾인 연결선 212"/>
          <p:cNvCxnSpPr>
            <a:stCxn id="112" idx="2"/>
            <a:endCxn id="269" idx="1"/>
          </p:cNvCxnSpPr>
          <p:nvPr/>
        </p:nvCxnSpPr>
        <p:spPr bwMode="auto">
          <a:xfrm rot="16200000" flipH="1">
            <a:off x="4972810" y="4505928"/>
            <a:ext cx="131311" cy="468857"/>
          </a:xfrm>
          <a:prstGeom prst="bentConnector2">
            <a:avLst/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216" name="그룹 291"/>
          <p:cNvGrpSpPr>
            <a:grpSpLocks/>
          </p:cNvGrpSpPr>
          <p:nvPr/>
        </p:nvGrpSpPr>
        <p:grpSpPr bwMode="auto">
          <a:xfrm>
            <a:off x="7617296" y="6020177"/>
            <a:ext cx="1062053" cy="219587"/>
            <a:chOff x="0" y="-2862"/>
            <a:chExt cx="1032504" cy="178341"/>
          </a:xfrm>
        </p:grpSpPr>
        <p:sp>
          <p:nvSpPr>
            <p:cNvPr id="217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175479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2" cstate="print"/>
              <a:srcRect/>
              <a:stretch>
                <a:fillRect/>
              </a:stretch>
            </a:blip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1000" kern="0">
                <a:solidFill>
                  <a:srgbClr val="FFFFFF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218" name="Text Box 158"/>
            <p:cNvSpPr txBox="1">
              <a:spLocks noChangeArrowheads="1"/>
            </p:cNvSpPr>
            <p:nvPr/>
          </p:nvSpPr>
          <p:spPr bwMode="auto">
            <a:xfrm>
              <a:off x="58808" y="-2862"/>
              <a:ext cx="901688" cy="162426"/>
            </a:xfrm>
            <a:prstGeom prst="rect">
              <a:avLst/>
            </a:prstGeom>
            <a:noFill/>
          </p:spPr>
          <p:txBody>
            <a:bodyPr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tabLst>
                  <a:tab pos="714375" algn="l"/>
                </a:tabLst>
                <a:defRPr/>
              </a:pP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명동빌딩</a:t>
              </a:r>
              <a:endParaRPr lang="en-US" altLang="ko-KR" sz="1000" b="1" kern="0" dirty="0">
                <a:solidFill>
                  <a:sysClr val="window" lastClr="FFFFFF"/>
                </a:solidFill>
                <a:latin typeface="맑은 고딕" pitchFamily="50" charset="-127"/>
                <a:cs typeface="HY태고딕"/>
              </a:endParaRPr>
            </a:p>
          </p:txBody>
        </p:sp>
      </p:grpSp>
      <p:grpSp>
        <p:nvGrpSpPr>
          <p:cNvPr id="219" name="그룹 291"/>
          <p:cNvGrpSpPr>
            <a:grpSpLocks/>
          </p:cNvGrpSpPr>
          <p:nvPr/>
        </p:nvGrpSpPr>
        <p:grpSpPr bwMode="auto">
          <a:xfrm>
            <a:off x="7617296" y="4616445"/>
            <a:ext cx="1062053" cy="227315"/>
            <a:chOff x="0" y="-9138"/>
            <a:chExt cx="1032504" cy="184617"/>
          </a:xfrm>
        </p:grpSpPr>
        <p:sp>
          <p:nvSpPr>
            <p:cNvPr id="220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175479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2" cstate="print"/>
              <a:srcRect/>
              <a:stretch>
                <a:fillRect/>
              </a:stretch>
            </a:blip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1000" kern="0">
                <a:solidFill>
                  <a:srgbClr val="FFFFFF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221" name="Text Box 158"/>
            <p:cNvSpPr txBox="1">
              <a:spLocks noChangeArrowheads="1"/>
            </p:cNvSpPr>
            <p:nvPr/>
          </p:nvSpPr>
          <p:spPr bwMode="auto">
            <a:xfrm>
              <a:off x="58808" y="-9138"/>
              <a:ext cx="901688" cy="174976"/>
            </a:xfrm>
            <a:prstGeom prst="rect">
              <a:avLst/>
            </a:prstGeom>
            <a:noFill/>
          </p:spPr>
          <p:txBody>
            <a:bodyPr l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tabLst>
                  <a:tab pos="714375" algn="l"/>
                </a:tabLst>
                <a:defRPr/>
              </a:pP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G. Plant </a:t>
              </a: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빌딩</a:t>
              </a:r>
              <a:endParaRPr lang="en-US" altLang="ko-KR" sz="1000" b="1" kern="0" dirty="0">
                <a:solidFill>
                  <a:sysClr val="window" lastClr="FFFFFF"/>
                </a:solidFill>
                <a:latin typeface="맑은 고딕" pitchFamily="50" charset="-127"/>
                <a:cs typeface="HY태고딕"/>
              </a:endParaRPr>
            </a:p>
          </p:txBody>
        </p:sp>
      </p:grpSp>
      <p:grpSp>
        <p:nvGrpSpPr>
          <p:cNvPr id="222" name="그룹 291"/>
          <p:cNvGrpSpPr>
            <a:grpSpLocks/>
          </p:cNvGrpSpPr>
          <p:nvPr/>
        </p:nvGrpSpPr>
        <p:grpSpPr bwMode="auto">
          <a:xfrm>
            <a:off x="7617296" y="3206679"/>
            <a:ext cx="1062053" cy="227315"/>
            <a:chOff x="0" y="-9138"/>
            <a:chExt cx="1032504" cy="184617"/>
          </a:xfrm>
        </p:grpSpPr>
        <p:sp>
          <p:nvSpPr>
            <p:cNvPr id="223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175479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2" cstate="print"/>
              <a:srcRect/>
              <a:stretch>
                <a:fillRect/>
              </a:stretch>
            </a:blip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1000" kern="0">
                <a:solidFill>
                  <a:srgbClr val="FFFFFF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224" name="Text Box 158"/>
            <p:cNvSpPr txBox="1">
              <a:spLocks noChangeArrowheads="1"/>
            </p:cNvSpPr>
            <p:nvPr/>
          </p:nvSpPr>
          <p:spPr bwMode="auto">
            <a:xfrm>
              <a:off x="58808" y="-9138"/>
              <a:ext cx="901688" cy="174976"/>
            </a:xfrm>
            <a:prstGeom prst="rect">
              <a:avLst/>
            </a:prstGeom>
            <a:noFill/>
          </p:spPr>
          <p:txBody>
            <a:bodyPr l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tabLst>
                  <a:tab pos="714375" algn="l"/>
                </a:tabLst>
                <a:defRPr/>
              </a:pP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관훈</a:t>
              </a: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 </a:t>
              </a: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빌딩</a:t>
              </a:r>
              <a:endParaRPr lang="en-US" altLang="ko-KR" sz="1000" b="1" kern="0" dirty="0">
                <a:solidFill>
                  <a:sysClr val="window" lastClr="FFFFFF"/>
                </a:solidFill>
                <a:latin typeface="맑은 고딕" pitchFamily="50" charset="-127"/>
                <a:cs typeface="HY태고딕"/>
              </a:endParaRPr>
            </a:p>
          </p:txBody>
        </p:sp>
      </p:grpSp>
      <p:grpSp>
        <p:nvGrpSpPr>
          <p:cNvPr id="225" name="그룹 291"/>
          <p:cNvGrpSpPr>
            <a:grpSpLocks/>
          </p:cNvGrpSpPr>
          <p:nvPr/>
        </p:nvGrpSpPr>
        <p:grpSpPr bwMode="auto">
          <a:xfrm>
            <a:off x="4223158" y="6035399"/>
            <a:ext cx="1062053" cy="227313"/>
            <a:chOff x="0" y="-9137"/>
            <a:chExt cx="1032504" cy="184616"/>
          </a:xfrm>
        </p:grpSpPr>
        <p:sp>
          <p:nvSpPr>
            <p:cNvPr id="226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175479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2" cstate="print"/>
              <a:srcRect/>
              <a:stretch>
                <a:fillRect/>
              </a:stretch>
            </a:blip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1000" kern="0">
                <a:solidFill>
                  <a:srgbClr val="FFFFFF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227" name="Text Box 158"/>
            <p:cNvSpPr txBox="1">
              <a:spLocks noChangeArrowheads="1"/>
            </p:cNvSpPr>
            <p:nvPr/>
          </p:nvSpPr>
          <p:spPr bwMode="auto">
            <a:xfrm>
              <a:off x="58808" y="-9137"/>
              <a:ext cx="901688" cy="174976"/>
            </a:xfrm>
            <a:prstGeom prst="rect">
              <a:avLst/>
            </a:prstGeom>
            <a:noFill/>
          </p:spPr>
          <p:txBody>
            <a:bodyPr l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tabLst>
                  <a:tab pos="714375" algn="l"/>
                </a:tabLst>
                <a:defRPr/>
              </a:pP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DDC(</a:t>
              </a: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대덕</a:t>
              </a: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)</a:t>
              </a:r>
              <a:endParaRPr lang="en-US" altLang="ko-KR" sz="1000" b="1" kern="0" dirty="0">
                <a:solidFill>
                  <a:sysClr val="window" lastClr="FFFFFF"/>
                </a:solidFill>
                <a:latin typeface="맑은 고딕" pitchFamily="50" charset="-127"/>
                <a:cs typeface="HY태고딕"/>
              </a:endParaRPr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4495350" y="2054152"/>
            <a:ext cx="460946" cy="483155"/>
            <a:chOff x="4555854" y="4555828"/>
            <a:chExt cx="342347" cy="424351"/>
          </a:xfrm>
        </p:grpSpPr>
        <p:pic>
          <p:nvPicPr>
            <p:cNvPr id="235" name="Picture 67" descr="Firew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854" y="4555828"/>
              <a:ext cx="218475" cy="35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67" descr="Firew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726" y="4629213"/>
              <a:ext cx="218475" cy="35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9" name="Picture 19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72" y="5013176"/>
            <a:ext cx="360040" cy="51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4" name="직선 연결선 243"/>
          <p:cNvCxnSpPr>
            <a:endCxn id="73" idx="2"/>
          </p:cNvCxnSpPr>
          <p:nvPr/>
        </p:nvCxnSpPr>
        <p:spPr>
          <a:xfrm flipV="1">
            <a:off x="4789511" y="2404354"/>
            <a:ext cx="675420" cy="2222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>
            <a:endCxn id="73" idx="0"/>
          </p:cNvCxnSpPr>
          <p:nvPr/>
        </p:nvCxnSpPr>
        <p:spPr>
          <a:xfrm>
            <a:off x="4804037" y="1807363"/>
            <a:ext cx="660894" cy="3538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132" idx="3"/>
          </p:cNvCxnSpPr>
          <p:nvPr/>
        </p:nvCxnSpPr>
        <p:spPr>
          <a:xfrm>
            <a:off x="3706459" y="2358669"/>
            <a:ext cx="788891" cy="49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407"/>
          <p:cNvSpPr txBox="1">
            <a:spLocks noChangeArrowheads="1"/>
          </p:cNvSpPr>
          <p:nvPr/>
        </p:nvSpPr>
        <p:spPr bwMode="auto">
          <a:xfrm>
            <a:off x="8524511" y="1390065"/>
            <a:ext cx="7024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12F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11F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2F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</a:p>
        </p:txBody>
      </p:sp>
      <p:sp>
        <p:nvSpPr>
          <p:cNvPr id="260" name="TextBox 407"/>
          <p:cNvSpPr txBox="1">
            <a:spLocks noChangeArrowheads="1"/>
          </p:cNvSpPr>
          <p:nvPr/>
        </p:nvSpPr>
        <p:spPr bwMode="auto">
          <a:xfrm>
            <a:off x="8524511" y="3759126"/>
            <a:ext cx="7024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23F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</a:p>
        </p:txBody>
      </p:sp>
      <p:sp>
        <p:nvSpPr>
          <p:cNvPr id="261" name="TextBox 407"/>
          <p:cNvSpPr txBox="1">
            <a:spLocks noChangeArrowheads="1"/>
          </p:cNvSpPr>
          <p:nvPr/>
        </p:nvSpPr>
        <p:spPr bwMode="auto">
          <a:xfrm>
            <a:off x="8524511" y="5138242"/>
            <a:ext cx="6799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8F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6F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</a:p>
        </p:txBody>
      </p:sp>
      <p:pic>
        <p:nvPicPr>
          <p:cNvPr id="269" name="Picture 67" descr="Firewall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894" y="4606212"/>
            <a:ext cx="294161" cy="39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꺾인 연결선 270"/>
          <p:cNvCxnSpPr>
            <a:stCxn id="269" idx="3"/>
            <a:endCxn id="134" idx="0"/>
          </p:cNvCxnSpPr>
          <p:nvPr/>
        </p:nvCxnSpPr>
        <p:spPr bwMode="auto">
          <a:xfrm>
            <a:off x="5567055" y="4806013"/>
            <a:ext cx="442775" cy="140149"/>
          </a:xfrm>
          <a:prstGeom prst="bentConnector2">
            <a:avLst/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10" name="모서리가 둥근 직사각형 309"/>
          <p:cNvSpPr/>
          <p:nvPr/>
        </p:nvSpPr>
        <p:spPr>
          <a:xfrm>
            <a:off x="581607" y="1196752"/>
            <a:ext cx="1873250" cy="1570089"/>
          </a:xfrm>
          <a:prstGeom prst="roundRect">
            <a:avLst>
              <a:gd name="adj" fmla="val 10246"/>
            </a:avLst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318" name="TextBox 424"/>
          <p:cNvSpPr txBox="1">
            <a:spLocks noChangeArrowheads="1"/>
          </p:cNvSpPr>
          <p:nvPr/>
        </p:nvSpPr>
        <p:spPr bwMode="auto">
          <a:xfrm>
            <a:off x="543260" y="2447621"/>
            <a:ext cx="1963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주택문화관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분양사무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소</a:t>
            </a:r>
          </a:p>
        </p:txBody>
      </p:sp>
      <p:cxnSp>
        <p:nvCxnSpPr>
          <p:cNvPr id="326" name="직선 연결선 325"/>
          <p:cNvCxnSpPr>
            <a:stCxn id="336" idx="1"/>
            <a:endCxn id="338" idx="3"/>
          </p:cNvCxnSpPr>
          <p:nvPr/>
        </p:nvCxnSpPr>
        <p:spPr>
          <a:xfrm flipH="1" flipV="1">
            <a:off x="1271102" y="1960871"/>
            <a:ext cx="425737" cy="203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336" name="Picture 1598" descr="GatewayVP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39" y="1841331"/>
            <a:ext cx="466852" cy="24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" name="Picture 129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28" y="1858156"/>
            <a:ext cx="385974" cy="20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2" name="꺾인 연결선 351"/>
          <p:cNvCxnSpPr>
            <a:stCxn id="336" idx="3"/>
            <a:endCxn id="109" idx="1"/>
          </p:cNvCxnSpPr>
          <p:nvPr/>
        </p:nvCxnSpPr>
        <p:spPr bwMode="auto">
          <a:xfrm flipV="1">
            <a:off x="2163691" y="1603518"/>
            <a:ext cx="868955" cy="359390"/>
          </a:xfrm>
          <a:prstGeom prst="bentConnector3">
            <a:avLst/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64" name="TextBox 35"/>
          <p:cNvSpPr txBox="1">
            <a:spLocks noChangeArrowheads="1"/>
          </p:cNvSpPr>
          <p:nvPr/>
        </p:nvSpPr>
        <p:spPr bwMode="auto">
          <a:xfrm>
            <a:off x="2036368" y="1957214"/>
            <a:ext cx="487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 err="1">
                <a:latin typeface="맑은 고딕" pitchFamily="50" charset="-127"/>
                <a:ea typeface="맑은 고딕" pitchFamily="50" charset="-127"/>
              </a:rPr>
              <a:t>xDSL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1573756" y="1420550"/>
            <a:ext cx="75373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Hardware</a:t>
            </a:r>
          </a:p>
          <a:p>
            <a:pPr algn="ctr"/>
            <a:r>
              <a:rPr lang="en-US" altLang="ko-KR" sz="1000" dirty="0" smtClean="0">
                <a:latin typeface="+mn-ea"/>
              </a:rPr>
              <a:t>VPN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691149" y="1340768"/>
            <a:ext cx="809838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n-ea"/>
              </a:rPr>
              <a:t>주택문화관</a:t>
            </a:r>
            <a:r>
              <a:rPr lang="en-US" altLang="ko-KR" sz="900" dirty="0" smtClean="0">
                <a:latin typeface="+mn-ea"/>
              </a:rPr>
              <a:t>/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 smtClean="0">
                <a:latin typeface="+mn-ea"/>
              </a:rPr>
              <a:t>분양사무소</a:t>
            </a:r>
            <a:endParaRPr lang="en-US" altLang="ko-KR" sz="900" dirty="0" smtClean="0">
              <a:latin typeface="+mn-ea"/>
            </a:endParaRPr>
          </a:p>
          <a:p>
            <a:pPr algn="ctr"/>
            <a:r>
              <a:rPr lang="ko-KR" altLang="en-US" sz="900" dirty="0" smtClean="0">
                <a:latin typeface="+mn-ea"/>
              </a:rPr>
              <a:t>사용자</a:t>
            </a:r>
            <a:endParaRPr lang="en-US" altLang="ko-KR" sz="900" dirty="0" smtClean="0">
              <a:latin typeface="+mn-ea"/>
            </a:endParaRPr>
          </a:p>
        </p:txBody>
      </p:sp>
      <p:cxnSp>
        <p:nvCxnSpPr>
          <p:cNvPr id="383" name="꺾인 연결선 382"/>
          <p:cNvCxnSpPr>
            <a:stCxn id="50" idx="1"/>
            <a:endCxn id="109" idx="3"/>
          </p:cNvCxnSpPr>
          <p:nvPr/>
        </p:nvCxnSpPr>
        <p:spPr bwMode="auto">
          <a:xfrm rot="10800000" flipV="1">
            <a:off x="4016897" y="1598996"/>
            <a:ext cx="462067" cy="4522"/>
          </a:xfrm>
          <a:prstGeom prst="bentConnector3">
            <a:avLst>
              <a:gd name="adj1" fmla="val 50000"/>
            </a:avLst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89" name="TextBox 35"/>
          <p:cNvSpPr txBox="1">
            <a:spLocks noChangeArrowheads="1"/>
          </p:cNvSpPr>
          <p:nvPr/>
        </p:nvSpPr>
        <p:spPr bwMode="auto">
          <a:xfrm>
            <a:off x="4913435" y="3624983"/>
            <a:ext cx="649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Firewall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2" name="TextBox 35"/>
          <p:cNvSpPr txBox="1">
            <a:spLocks noChangeArrowheads="1"/>
          </p:cNvSpPr>
          <p:nvPr/>
        </p:nvSpPr>
        <p:spPr bwMode="auto">
          <a:xfrm>
            <a:off x="4922444" y="2822739"/>
            <a:ext cx="5854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Switch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3570825" y="5606585"/>
            <a:ext cx="1166151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  <a:latin typeface="+mn-ea"/>
              </a:rPr>
              <a:t>분양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 WAS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5803073" y="5589240"/>
            <a:ext cx="1166151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  <a:latin typeface="+mn-ea"/>
              </a:rPr>
              <a:t>분양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 DB</a:t>
            </a:r>
          </a:p>
        </p:txBody>
      </p:sp>
      <p:sp>
        <p:nvSpPr>
          <p:cNvPr id="399" name="TextBox 35"/>
          <p:cNvSpPr txBox="1">
            <a:spLocks noChangeArrowheads="1"/>
          </p:cNvSpPr>
          <p:nvPr/>
        </p:nvSpPr>
        <p:spPr bwMode="auto">
          <a:xfrm>
            <a:off x="4953000" y="4164583"/>
            <a:ext cx="5854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백본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Switch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1761845" y="214756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2763679" y="1297439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4189330" y="1294116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4199893" y="202445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4189330" y="263445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4189330" y="3158467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3996809" y="4212581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7557234" y="1200305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3103256" y="539558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5270660" y="5428733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4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8" name="TextBox 35"/>
          <p:cNvSpPr txBox="1">
            <a:spLocks noChangeArrowheads="1"/>
          </p:cNvSpPr>
          <p:nvPr/>
        </p:nvSpPr>
        <p:spPr bwMode="auto">
          <a:xfrm>
            <a:off x="2792760" y="2132856"/>
            <a:ext cx="5613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1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DMZ</a:t>
            </a:r>
          </a:p>
          <a:p>
            <a:pPr algn="ctr" eaLnBrk="1" hangingPunct="1"/>
            <a:r>
              <a:rPr lang="en-US" altLang="ko-KR" sz="11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Zone</a:t>
            </a:r>
          </a:p>
        </p:txBody>
      </p:sp>
      <p:sp>
        <p:nvSpPr>
          <p:cNvPr id="419" name="TextBox 35"/>
          <p:cNvSpPr txBox="1">
            <a:spLocks noChangeArrowheads="1"/>
          </p:cNvSpPr>
          <p:nvPr/>
        </p:nvSpPr>
        <p:spPr bwMode="auto">
          <a:xfrm>
            <a:off x="5615764" y="4366265"/>
            <a:ext cx="5613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1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DB</a:t>
            </a:r>
          </a:p>
          <a:p>
            <a:pPr algn="ctr" eaLnBrk="1" hangingPunct="1"/>
            <a:r>
              <a:rPr lang="en-US" altLang="ko-KR" sz="11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Zone</a:t>
            </a:r>
          </a:p>
        </p:txBody>
      </p:sp>
      <p:pic>
        <p:nvPicPr>
          <p:cNvPr id="6146" name="그림 3" descr="image00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38" y="3079995"/>
            <a:ext cx="375606" cy="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35"/>
          <p:cNvSpPr txBox="1">
            <a:spLocks noChangeArrowheads="1"/>
          </p:cNvSpPr>
          <p:nvPr/>
        </p:nvSpPr>
        <p:spPr bwMode="auto">
          <a:xfrm>
            <a:off x="4880992" y="3100898"/>
            <a:ext cx="6495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WEB</a:t>
            </a:r>
          </a:p>
          <a:p>
            <a:pPr algn="ctr"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Firewall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5" name="그림 3" descr="image00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72" y="2160341"/>
            <a:ext cx="375606" cy="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Box 35"/>
          <p:cNvSpPr txBox="1">
            <a:spLocks noChangeArrowheads="1"/>
          </p:cNvSpPr>
          <p:nvPr/>
        </p:nvSpPr>
        <p:spPr bwMode="auto">
          <a:xfrm>
            <a:off x="5590346" y="2563173"/>
            <a:ext cx="11641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000" b="1" dirty="0" err="1" smtClean="0">
                <a:latin typeface="맑은 고딕" pitchFamily="50" charset="-127"/>
                <a:ea typeface="맑은 고딕" pitchFamily="50" charset="-127"/>
              </a:rPr>
              <a:t>Gbps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X 2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회선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02449"/>
              </p:ext>
            </p:extLst>
          </p:nvPr>
        </p:nvGraphicFramePr>
        <p:xfrm>
          <a:off x="219669" y="928042"/>
          <a:ext cx="9413850" cy="46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502"/>
                <a:gridCol w="745426"/>
                <a:gridCol w="2036196"/>
                <a:gridCol w="808685"/>
                <a:gridCol w="821294"/>
                <a:gridCol w="1257516"/>
                <a:gridCol w="2088231"/>
              </a:tblGrid>
              <a:tr h="26871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Biz. Impact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영향 범위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 영향 범위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 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우회 방안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95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내부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89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입력 불가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VPN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 S/W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접속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48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SK-Net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관문 라우터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스위치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대덕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입력 불가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  <a:p>
                      <a:pPr algn="ctr" latinLnBrk="1"/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 업무 처리 불가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대덕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L3 Switch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방화벽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방화벽 우회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Switch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Switch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우회 라우팅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48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Application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19433" y="1742619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9433" y="270892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9433" y="311077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57239" y="2245768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74899" y="2246675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19433" y="347081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6114" y="3861048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6114" y="4221088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19433" y="4725144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19433" y="522920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29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61435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2015/04/03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장인태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6949" y="2029876"/>
            <a:ext cx="5176036" cy="4339114"/>
            <a:chOff x="376949" y="3009495"/>
            <a:chExt cx="5051532" cy="3535707"/>
          </a:xfrm>
        </p:grpSpPr>
        <p:sp>
          <p:nvSpPr>
            <p:cNvPr id="206" name="직사각형 205"/>
            <p:cNvSpPr/>
            <p:nvPr/>
          </p:nvSpPr>
          <p:spPr bwMode="auto">
            <a:xfrm>
              <a:off x="1025020" y="4972023"/>
              <a:ext cx="4403460" cy="157317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1149499" y="5659560"/>
              <a:ext cx="741840" cy="276437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계약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1149499" y="5182438"/>
              <a:ext cx="3180323" cy="23819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통신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1025021" y="4236809"/>
              <a:ext cx="4403460" cy="73314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1025021" y="3342352"/>
              <a:ext cx="4403460" cy="891804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386014" y="3009495"/>
              <a:ext cx="5042467" cy="25085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분양 관리 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(SPIS)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 구성 요소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4482253" y="5182438"/>
              <a:ext cx="812860" cy="23819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데이터 </a:t>
              </a:r>
              <a:r>
                <a:rPr kumimoji="0" lang="en-US" altLang="ko-KR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I/F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2411158" y="3535159"/>
              <a:ext cx="1918664" cy="314867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현장 사용자</a:t>
              </a:r>
              <a:endPara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900" b="1" kern="0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주택문화관</a:t>
              </a:r>
              <a:r>
                <a:rPr kumimoji="0" lang="en-US" altLang="ko-KR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분양사무소</a:t>
              </a:r>
              <a:r>
                <a:rPr kumimoji="0" lang="en-US" altLang="ko-KR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1149499" y="3535158"/>
              <a:ext cx="1093219" cy="314869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내부사용자</a:t>
              </a:r>
              <a:endParaRPr kumimoji="0" lang="en-US" altLang="ko-KR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9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마케팅팀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1" name="직선 화살표 연결선 160"/>
            <p:cNvCxnSpPr>
              <a:stCxn id="158" idx="2"/>
            </p:cNvCxnSpPr>
            <p:nvPr/>
          </p:nvCxnSpPr>
          <p:spPr>
            <a:xfrm flipH="1">
              <a:off x="1696107" y="3850028"/>
              <a:ext cx="2" cy="1332410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9" name="직사각형 168"/>
            <p:cNvSpPr/>
            <p:nvPr/>
          </p:nvSpPr>
          <p:spPr bwMode="auto">
            <a:xfrm>
              <a:off x="4482252" y="3525857"/>
              <a:ext cx="812861" cy="330331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외부기관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9" name="꺾인 연결선 178"/>
            <p:cNvCxnSpPr/>
            <p:nvPr/>
          </p:nvCxnSpPr>
          <p:spPr>
            <a:xfrm rot="16200000" flipH="1">
              <a:off x="3833099" y="5531399"/>
              <a:ext cx="240080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185" name="직사각형 184"/>
            <p:cNvSpPr/>
            <p:nvPr/>
          </p:nvSpPr>
          <p:spPr>
            <a:xfrm>
              <a:off x="376949" y="3357855"/>
              <a:ext cx="561800" cy="83820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사용자</a:t>
              </a: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76949" y="4265383"/>
              <a:ext cx="561800" cy="668083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네트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워크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76949" y="5018842"/>
              <a:ext cx="561800" cy="1510837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분</a:t>
              </a:r>
              <a:endParaRPr kumimoji="0" lang="en-US" altLang="ko-KR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양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관</a:t>
              </a:r>
              <a:endParaRPr kumimoji="0" lang="en-US" altLang="ko-KR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리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3595084" y="5666479"/>
              <a:ext cx="734738" cy="269517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입</a:t>
              </a:r>
              <a:r>
                <a:rPr kumimoji="0" lang="ko-KR" altLang="en-US" sz="800" b="1" kern="0" noProof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주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3" name="꺾인 연결선 202"/>
            <p:cNvCxnSpPr/>
            <p:nvPr/>
          </p:nvCxnSpPr>
          <p:spPr>
            <a:xfrm rot="16200000" flipH="1">
              <a:off x="2633204" y="5537178"/>
              <a:ext cx="240080" cy="2"/>
            </a:xfrm>
            <a:prstGeom prst="bentConnector3">
              <a:avLst>
                <a:gd name="adj1" fmla="val 33836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triangle" w="med" len="med"/>
              <a:tailEnd type="triangle"/>
            </a:ln>
          </p:spPr>
        </p:cxnSp>
        <p:cxnSp>
          <p:nvCxnSpPr>
            <p:cNvPr id="205" name="꺾인 연결선 204"/>
            <p:cNvCxnSpPr/>
            <p:nvPr/>
          </p:nvCxnSpPr>
          <p:spPr>
            <a:xfrm rot="16200000" flipH="1">
              <a:off x="1405418" y="5531756"/>
              <a:ext cx="240080" cy="2"/>
            </a:xfrm>
            <a:prstGeom prst="bentConnector3">
              <a:avLst>
                <a:gd name="adj1" fmla="val 33836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107" name="직사각형 106"/>
            <p:cNvSpPr/>
            <p:nvPr/>
          </p:nvSpPr>
          <p:spPr bwMode="auto">
            <a:xfrm>
              <a:off x="2369884" y="5667321"/>
              <a:ext cx="739943" cy="26867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수금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1" name="Rectangle 13"/>
          <p:cNvSpPr>
            <a:spLocks noChangeArrowheads="1"/>
          </p:cNvSpPr>
          <p:nvPr/>
        </p:nvSpPr>
        <p:spPr bwMode="auto">
          <a:xfrm>
            <a:off x="392113" y="945537"/>
            <a:ext cx="1046162" cy="70886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Isosceles Triangle 316"/>
          <p:cNvSpPr>
            <a:spLocks noChangeArrowheads="1"/>
          </p:cNvSpPr>
          <p:nvPr/>
        </p:nvSpPr>
        <p:spPr bwMode="auto">
          <a:xfrm rot="5400000">
            <a:off x="3943845" y="4553449"/>
            <a:ext cx="3476486" cy="12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5792969" y="5176242"/>
            <a:ext cx="888223" cy="116206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Infra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5792969" y="3812336"/>
            <a:ext cx="888223" cy="120084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Application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188" name="그룹 94"/>
          <p:cNvGrpSpPr>
            <a:grpSpLocks/>
          </p:cNvGrpSpPr>
          <p:nvPr/>
        </p:nvGrpSpPr>
        <p:grpSpPr bwMode="auto">
          <a:xfrm>
            <a:off x="5978991" y="1813852"/>
            <a:ext cx="3420805" cy="382123"/>
            <a:chOff x="5556250" y="1484887"/>
            <a:chExt cx="2632075" cy="311150"/>
          </a:xfrm>
        </p:grpSpPr>
        <p:sp>
          <p:nvSpPr>
            <p:cNvPr id="189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 관리 포인트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190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1" name="모서리가 둥근 직사각형 190"/>
          <p:cNvSpPr/>
          <p:nvPr/>
        </p:nvSpPr>
        <p:spPr bwMode="auto">
          <a:xfrm>
            <a:off x="6753200" y="5595745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Infra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모니터링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Tool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에 의한 실시간 관리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6753200" y="6018268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변경 작업에 의한 장애 방지 최소화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 bwMode="auto">
          <a:xfrm>
            <a:off x="6753201" y="4706094"/>
            <a:ext cx="2880320" cy="30708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주요 기능 수시 점검 및 데이터 검증</a:t>
            </a:r>
            <a:endParaRPr kumimoji="0" lang="en-US" altLang="ko-KR" sz="1100" b="0" i="0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 bwMode="auto">
          <a:xfrm>
            <a:off x="6753200" y="3812334"/>
            <a:ext cx="2880320" cy="338214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개인정보 취급에 따른 보안사항 준수</a:t>
            </a:r>
            <a:endParaRPr kumimoji="0" lang="en-US" altLang="ko-KR" sz="1100" u="sng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Text Box 945"/>
          <p:cNvSpPr txBox="1">
            <a:spLocks noChangeArrowheads="1"/>
          </p:cNvSpPr>
          <p:nvPr/>
        </p:nvSpPr>
        <p:spPr bwMode="auto">
          <a:xfrm>
            <a:off x="6753201" y="2344607"/>
            <a:ext cx="2879750" cy="9284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분양 현장 및 수금 관리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lvl="1" indent="-17145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분양 계약 고객 정보 보유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lvl="1" indent="-17145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월 정산 및 부가세 신고 연동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5792969" y="2344607"/>
            <a:ext cx="888223" cy="9284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시스템 특성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6753200" y="4274046"/>
            <a:ext cx="2880320" cy="318323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보안진단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Infra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 진단 및 이행점검</a:t>
            </a:r>
            <a:endParaRPr kumimoji="0" lang="en-US" altLang="ko-KR" sz="11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Isosceles Triangle 316"/>
          <p:cNvSpPr>
            <a:spLocks noChangeArrowheads="1"/>
          </p:cNvSpPr>
          <p:nvPr/>
        </p:nvSpPr>
        <p:spPr bwMode="auto">
          <a:xfrm rot="10800000">
            <a:off x="6349388" y="3456029"/>
            <a:ext cx="2780075" cy="2043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547"/>
          <p:cNvSpPr txBox="1">
            <a:spLocks noChangeArrowheads="1"/>
          </p:cNvSpPr>
          <p:nvPr/>
        </p:nvSpPr>
        <p:spPr bwMode="auto">
          <a:xfrm>
            <a:off x="1419225" y="1009020"/>
            <a:ext cx="8267520" cy="56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SK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건설 분양 현장의 계약 시점부터 수금 및 입주까지의 업무 관리 서비스를 제공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</a:t>
            </a:r>
            <a:r>
              <a:rPr kumimoji="0"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마케팅팀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및 </a:t>
            </a:r>
            <a:r>
              <a:rPr kumimoji="0"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주택문화관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분양사무소 등에서 사용 중이며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 총 사용자는 약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 명 정도임</a:t>
            </a:r>
            <a:endParaRPr kumimoji="0"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168539" y="3760236"/>
            <a:ext cx="1120163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사내</a:t>
            </a:r>
            <a:r>
              <a:rPr kumimoji="0" lang="ko-KR" altLang="en-US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망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>
            <a:stCxn id="169" idx="2"/>
            <a:endCxn id="151" idx="0"/>
          </p:cNvCxnSpPr>
          <p:nvPr/>
        </p:nvCxnSpPr>
        <p:spPr>
          <a:xfrm>
            <a:off x="4999883" y="3068960"/>
            <a:ext cx="0" cy="1627609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5" name="직선 화살표 연결선 84"/>
          <p:cNvCxnSpPr>
            <a:stCxn id="157" idx="2"/>
          </p:cNvCxnSpPr>
          <p:nvPr/>
        </p:nvCxnSpPr>
        <p:spPr>
          <a:xfrm>
            <a:off x="3444272" y="3061398"/>
            <a:ext cx="1" cy="1635171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4" name="직사각형 93"/>
          <p:cNvSpPr/>
          <p:nvPr/>
        </p:nvSpPr>
        <p:spPr bwMode="auto">
          <a:xfrm>
            <a:off x="2461295" y="3760236"/>
            <a:ext cx="2955035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인터넷망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개체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201738"/>
              </p:ext>
            </p:extLst>
          </p:nvPr>
        </p:nvGraphicFramePr>
        <p:xfrm>
          <a:off x="3275285" y="4347195"/>
          <a:ext cx="328613" cy="1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" name="Image" r:id="rId3" imgW="5295238" imgH="2526984" progId="">
                  <p:embed/>
                </p:oleObj>
              </mc:Choice>
              <mc:Fallback>
                <p:oleObj name="Image" r:id="rId3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285" y="4347195"/>
                        <a:ext cx="328613" cy="13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꺾인 연결선 67"/>
          <p:cNvCxnSpPr/>
          <p:nvPr/>
        </p:nvCxnSpPr>
        <p:spPr bwMode="auto">
          <a:xfrm>
            <a:off x="3171850" y="5467808"/>
            <a:ext cx="509389" cy="20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42" name="꺾인 연결선 141"/>
          <p:cNvCxnSpPr/>
          <p:nvPr/>
        </p:nvCxnSpPr>
        <p:spPr bwMode="auto">
          <a:xfrm>
            <a:off x="1928664" y="5464274"/>
            <a:ext cx="509389" cy="20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sp>
        <p:nvSpPr>
          <p:cNvPr id="70" name="직사각형 69"/>
          <p:cNvSpPr/>
          <p:nvPr/>
        </p:nvSpPr>
        <p:spPr bwMode="auto">
          <a:xfrm>
            <a:off x="2432720" y="5907586"/>
            <a:ext cx="758180" cy="32972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정산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꺾인 연결선 70"/>
          <p:cNvCxnSpPr/>
          <p:nvPr/>
        </p:nvCxnSpPr>
        <p:spPr>
          <a:xfrm rot="5400000">
            <a:off x="2673902" y="5765011"/>
            <a:ext cx="275825" cy="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7" name="모서리가 둥근 직사각형 76"/>
          <p:cNvSpPr/>
          <p:nvPr/>
        </p:nvSpPr>
        <p:spPr bwMode="auto">
          <a:xfrm>
            <a:off x="6752631" y="5176242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SBC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서버 속도 저하 수시 점검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5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8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9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3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3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87210"/>
              </p:ext>
            </p:extLst>
          </p:nvPr>
        </p:nvGraphicFramePr>
        <p:xfrm>
          <a:off x="409590" y="1143660"/>
          <a:ext cx="4832127" cy="3048815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분양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(SPIS)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’08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구축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’15.01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 정보 추가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마스킹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처리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’15.02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 입주 사전 업무 현황 개선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 Server 2003, Java JDK 1.4, JSP, WebLogic 8.1,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Oracle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10g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마케팅팀</a:t>
                      </a:r>
                      <a:endParaRPr lang="ko-KR" altLang="en-US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마케팅팀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주택문화관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분양사무소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88850"/>
              </p:ext>
            </p:extLst>
          </p:nvPr>
        </p:nvGraphicFramePr>
        <p:xfrm>
          <a:off x="390518" y="4325092"/>
          <a:ext cx="4850514" cy="2177550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이정훈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02-3499-1089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정보기획팀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현업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허재호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02-3700-7715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마케팅팀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장인태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02-3700-8953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System(H/W, OS)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김은근 차장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02-3700-8180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김미경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02-6400-4230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Network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이영훈 부장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02-6400-3037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네트워크서비스팀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17653"/>
              </p:ext>
            </p:extLst>
          </p:nvPr>
        </p:nvGraphicFramePr>
        <p:xfrm>
          <a:off x="5385050" y="1153320"/>
          <a:ext cx="4109216" cy="5349321"/>
        </p:xfrm>
        <a:graphic>
          <a:graphicData uri="http://schemas.openxmlformats.org/drawingml/2006/table">
            <a:tbl>
              <a:tblPr firstRow="1" bandRow="1"/>
              <a:tblGrid>
                <a:gridCol w="881523"/>
                <a:gridCol w="3227693"/>
              </a:tblGrid>
              <a:tr h="486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7375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 관리</a:t>
                      </a:r>
                      <a:endParaRPr lang="en-US" altLang="ko-KR" sz="1050" b="0" i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1" indent="-90488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 기본 정보와 현장 정보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분양가 편성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마감 정보 관리</a:t>
                      </a:r>
                      <a:endParaRPr lang="en-US" altLang="ko-KR" sz="1000" b="0" i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90000" marB="90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7375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계약 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가계약 관리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계약 및 옵션 계약 관리 및 변경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차수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별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약정 관리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90000" marB="90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649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수금 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대출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무이자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이자후불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관리와 이자후불상환 관리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분양 및 옵션 약정 별 입금 내역 관리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90000" marB="90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0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입주 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입주정보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및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입주 정산 처리 관리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90000" marB="90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04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전표 관리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전표기준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정의 및 전표 발행 및 관리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90000" marB="90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847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고객 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고객 검색 및 상담 내역 관리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안내장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납부확인서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스티커발행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분양관리대장 등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레포트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출력 기능 및 세대 별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SMS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발송 기능 을 관리</a:t>
                      </a:r>
                    </a:p>
                  </a:txBody>
                  <a:tcPr marL="108000" marR="36000" marT="90000" marB="90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757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조합 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조합 및 조합원 정보와 조합원 약정내역 관리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동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호수 확정 처리 및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환급금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추가분담금 정보 관리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90000" marB="90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51248"/>
              </p:ext>
            </p:extLst>
          </p:nvPr>
        </p:nvGraphicFramePr>
        <p:xfrm>
          <a:off x="257622" y="702221"/>
          <a:ext cx="9361040" cy="5679107"/>
        </p:xfrm>
        <a:graphic>
          <a:graphicData uri="http://schemas.openxmlformats.org/drawingml/2006/table">
            <a:tbl>
              <a:tblPr/>
              <a:tblGrid>
                <a:gridCol w="9361040"/>
              </a:tblGrid>
              <a:tr h="5679107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269" name="직사각형 268"/>
          <p:cNvSpPr>
            <a:spLocks noChangeArrowheads="1"/>
          </p:cNvSpPr>
          <p:nvPr/>
        </p:nvSpPr>
        <p:spPr bwMode="auto">
          <a:xfrm>
            <a:off x="363539" y="830515"/>
            <a:ext cx="2952327" cy="2617535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63537" y="829443"/>
            <a:ext cx="2952329" cy="25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ko-KR" altLang="en-US" sz="1000" b="1" dirty="0" smtClean="0">
                <a:latin typeface="맑은 고딕" pitchFamily="50" charset="-127"/>
              </a:rPr>
              <a:t>현장 관리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349" name="직사각형 348"/>
          <p:cNvSpPr>
            <a:spLocks noChangeArrowheads="1"/>
          </p:cNvSpPr>
          <p:nvPr/>
        </p:nvSpPr>
        <p:spPr bwMode="auto">
          <a:xfrm>
            <a:off x="3459882" y="830515"/>
            <a:ext cx="2952328" cy="2617535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3459882" y="829443"/>
            <a:ext cx="2952328" cy="25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ko-KR" altLang="en-US" sz="1000" b="1" dirty="0" smtClean="0">
                <a:latin typeface="맑은 고딕" pitchFamily="50" charset="-127"/>
              </a:rPr>
              <a:t>계약 관리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351" name="직사각형 350"/>
          <p:cNvSpPr>
            <a:spLocks noChangeArrowheads="1"/>
          </p:cNvSpPr>
          <p:nvPr/>
        </p:nvSpPr>
        <p:spPr bwMode="auto">
          <a:xfrm>
            <a:off x="6556226" y="830515"/>
            <a:ext cx="2952328" cy="2617535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6556226" y="829443"/>
            <a:ext cx="2952328" cy="25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ko-KR" altLang="en-US" sz="1000" b="1" dirty="0" smtClean="0">
                <a:latin typeface="맑은 고딕" pitchFamily="50" charset="-127"/>
              </a:rPr>
              <a:t>수금 관리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353" name="직사각형 352"/>
          <p:cNvSpPr>
            <a:spLocks noChangeArrowheads="1"/>
          </p:cNvSpPr>
          <p:nvPr/>
        </p:nvSpPr>
        <p:spPr bwMode="auto">
          <a:xfrm>
            <a:off x="7623835" y="3649800"/>
            <a:ext cx="1884719" cy="2601812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7623835" y="3647125"/>
            <a:ext cx="1884719" cy="270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ko-KR" altLang="en-US" sz="1000" b="1" dirty="0" smtClean="0">
                <a:latin typeface="맑은 고딕" pitchFamily="50" charset="-127"/>
              </a:rPr>
              <a:t>입주 관리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355" name="직사각형 354"/>
          <p:cNvSpPr>
            <a:spLocks noChangeArrowheads="1"/>
          </p:cNvSpPr>
          <p:nvPr/>
        </p:nvSpPr>
        <p:spPr bwMode="auto">
          <a:xfrm>
            <a:off x="4900042" y="3650872"/>
            <a:ext cx="2347416" cy="2600740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4900042" y="3649799"/>
            <a:ext cx="2347416" cy="272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ko-KR" altLang="en-US" sz="1000" b="1" dirty="0" smtClean="0">
                <a:latin typeface="맑은 고딕" pitchFamily="50" charset="-127"/>
              </a:rPr>
              <a:t>전표 관리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359" name="직사각형 358"/>
          <p:cNvSpPr>
            <a:spLocks noChangeArrowheads="1"/>
          </p:cNvSpPr>
          <p:nvPr/>
        </p:nvSpPr>
        <p:spPr bwMode="auto">
          <a:xfrm>
            <a:off x="363538" y="3636572"/>
            <a:ext cx="1892775" cy="2615040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363539" y="3635499"/>
            <a:ext cx="1892775" cy="272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ko-KR" altLang="en-US" sz="1000" b="1" dirty="0" smtClean="0">
                <a:latin typeface="맑은 고딕" pitchFamily="50" charset="-127"/>
              </a:rPr>
              <a:t>조합 관리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361" name="직사각형 360"/>
          <p:cNvSpPr>
            <a:spLocks noChangeArrowheads="1"/>
          </p:cNvSpPr>
          <p:nvPr/>
        </p:nvSpPr>
        <p:spPr bwMode="auto">
          <a:xfrm>
            <a:off x="2605311" y="3641347"/>
            <a:ext cx="1892775" cy="2610265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2605312" y="3641407"/>
            <a:ext cx="1892776" cy="271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ko-KR" altLang="en-US" sz="1000" b="1" dirty="0" smtClean="0">
                <a:latin typeface="맑은 고딕" pitchFamily="50" charset="-127"/>
              </a:rPr>
              <a:t>고객 관리</a:t>
            </a:r>
            <a:endParaRPr lang="ko-KR" altLang="en-US" sz="1000" b="1" dirty="0">
              <a:latin typeface="맑은 고딕" pitchFamily="50" charset="-127"/>
            </a:endParaRPr>
          </a:p>
        </p:txBody>
      </p:sp>
      <p:grpSp>
        <p:nvGrpSpPr>
          <p:cNvPr id="513" name="그룹 512"/>
          <p:cNvGrpSpPr/>
          <p:nvPr/>
        </p:nvGrpSpPr>
        <p:grpSpPr>
          <a:xfrm>
            <a:off x="449858" y="1379187"/>
            <a:ext cx="2794000" cy="1682504"/>
            <a:chOff x="449858" y="1379187"/>
            <a:chExt cx="2794000" cy="1682504"/>
          </a:xfrm>
        </p:grpSpPr>
        <p:sp>
          <p:nvSpPr>
            <p:cNvPr id="222" name="Rectangle 51"/>
            <p:cNvSpPr>
              <a:spLocks noChangeArrowheads="1"/>
            </p:cNvSpPr>
            <p:nvPr/>
          </p:nvSpPr>
          <p:spPr bwMode="auto">
            <a:xfrm>
              <a:off x="449858" y="1379187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PJT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코드생성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2" name="Rectangle 51"/>
            <p:cNvSpPr>
              <a:spLocks noChangeArrowheads="1"/>
            </p:cNvSpPr>
            <p:nvPr/>
          </p:nvSpPr>
          <p:spPr bwMode="auto">
            <a:xfrm>
              <a:off x="449858" y="1883243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현장정보등록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3" name="Rectangle 51"/>
            <p:cNvSpPr>
              <a:spLocks noChangeArrowheads="1"/>
            </p:cNvSpPr>
            <p:nvPr/>
          </p:nvSpPr>
          <p:spPr bwMode="auto">
            <a:xfrm>
              <a:off x="1448942" y="1883243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연체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할인율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4" name="Rectangle 51"/>
            <p:cNvSpPr>
              <a:spLocks noChangeArrowheads="1"/>
            </p:cNvSpPr>
            <p:nvPr/>
          </p:nvSpPr>
          <p:spPr bwMode="auto">
            <a:xfrm>
              <a:off x="2437458" y="1883243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평형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층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향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동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5" name="Rectangle 51"/>
            <p:cNvSpPr>
              <a:spLocks noChangeArrowheads="1"/>
            </p:cNvSpPr>
            <p:nvPr/>
          </p:nvSpPr>
          <p:spPr bwMode="auto">
            <a:xfrm>
              <a:off x="2437458" y="2387299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계좌정보등록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6" name="Rectangle 51"/>
            <p:cNvSpPr>
              <a:spLocks noChangeArrowheads="1"/>
            </p:cNvSpPr>
            <p:nvPr/>
          </p:nvSpPr>
          <p:spPr bwMode="auto">
            <a:xfrm>
              <a:off x="449858" y="2387299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평형변경등록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7" name="Rectangle 51"/>
            <p:cNvSpPr>
              <a:spLocks noChangeArrowheads="1"/>
            </p:cNvSpPr>
            <p:nvPr/>
          </p:nvSpPr>
          <p:spPr bwMode="auto">
            <a:xfrm>
              <a:off x="1448942" y="2387299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약정일괄생성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8" name="Rectangle 51"/>
            <p:cNvSpPr>
              <a:spLocks noChangeArrowheads="1"/>
            </p:cNvSpPr>
            <p:nvPr/>
          </p:nvSpPr>
          <p:spPr bwMode="auto">
            <a:xfrm>
              <a:off x="454596" y="2891355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동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호수등록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9" name="Rectangle 51"/>
            <p:cNvSpPr>
              <a:spLocks noChangeArrowheads="1"/>
            </p:cNvSpPr>
            <p:nvPr/>
          </p:nvSpPr>
          <p:spPr bwMode="auto">
            <a:xfrm>
              <a:off x="1457921" y="2891355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분양가변경등록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0" name="Rectangle 51"/>
            <p:cNvSpPr>
              <a:spLocks noChangeArrowheads="1"/>
            </p:cNvSpPr>
            <p:nvPr/>
          </p:nvSpPr>
          <p:spPr bwMode="auto">
            <a:xfrm>
              <a:off x="2437458" y="2889100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월마감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화살표 연결선 13"/>
            <p:cNvCxnSpPr>
              <a:stCxn id="222" idx="2"/>
              <a:endCxn id="372" idx="0"/>
            </p:cNvCxnSpPr>
            <p:nvPr/>
          </p:nvCxnSpPr>
          <p:spPr bwMode="auto">
            <a:xfrm>
              <a:off x="853058" y="1549523"/>
              <a:ext cx="0" cy="33372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25" name="직선 화살표 연결선 424"/>
            <p:cNvCxnSpPr>
              <a:stCxn id="372" idx="2"/>
              <a:endCxn id="376" idx="0"/>
            </p:cNvCxnSpPr>
            <p:nvPr/>
          </p:nvCxnSpPr>
          <p:spPr bwMode="auto">
            <a:xfrm>
              <a:off x="853058" y="2053579"/>
              <a:ext cx="0" cy="33372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26" name="직선 화살표 연결선 425"/>
            <p:cNvCxnSpPr>
              <a:stCxn id="376" idx="2"/>
              <a:endCxn id="378" idx="0"/>
            </p:cNvCxnSpPr>
            <p:nvPr/>
          </p:nvCxnSpPr>
          <p:spPr bwMode="auto">
            <a:xfrm>
              <a:off x="853058" y="2557635"/>
              <a:ext cx="4738" cy="33372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27" name="직선 화살표 연결선 426"/>
            <p:cNvCxnSpPr>
              <a:stCxn id="372" idx="3"/>
              <a:endCxn id="373" idx="1"/>
            </p:cNvCxnSpPr>
            <p:nvPr/>
          </p:nvCxnSpPr>
          <p:spPr bwMode="auto">
            <a:xfrm>
              <a:off x="1256258" y="1968411"/>
              <a:ext cx="192684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28" name="직선 화살표 연결선 427"/>
            <p:cNvCxnSpPr>
              <a:stCxn id="373" idx="3"/>
              <a:endCxn id="374" idx="1"/>
            </p:cNvCxnSpPr>
            <p:nvPr/>
          </p:nvCxnSpPr>
          <p:spPr bwMode="auto">
            <a:xfrm>
              <a:off x="2255342" y="1968411"/>
              <a:ext cx="182116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29" name="직선 화살표 연결선 428"/>
            <p:cNvCxnSpPr>
              <a:stCxn id="374" idx="2"/>
              <a:endCxn id="375" idx="0"/>
            </p:cNvCxnSpPr>
            <p:nvPr/>
          </p:nvCxnSpPr>
          <p:spPr bwMode="auto">
            <a:xfrm>
              <a:off x="2840658" y="2053579"/>
              <a:ext cx="0" cy="33372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30" name="직선 화살표 연결선 429"/>
            <p:cNvCxnSpPr>
              <a:stCxn id="376" idx="3"/>
              <a:endCxn id="377" idx="1"/>
            </p:cNvCxnSpPr>
            <p:nvPr/>
          </p:nvCxnSpPr>
          <p:spPr bwMode="auto">
            <a:xfrm>
              <a:off x="1256258" y="2472467"/>
              <a:ext cx="192684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32" name="직선 화살표 연결선 431"/>
            <p:cNvCxnSpPr>
              <a:stCxn id="378" idx="3"/>
              <a:endCxn id="379" idx="1"/>
            </p:cNvCxnSpPr>
            <p:nvPr/>
          </p:nvCxnSpPr>
          <p:spPr bwMode="auto">
            <a:xfrm>
              <a:off x="1260996" y="2976523"/>
              <a:ext cx="196925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33" name="직선 화살표 연결선 432"/>
            <p:cNvCxnSpPr>
              <a:stCxn id="379" idx="3"/>
              <a:endCxn id="380" idx="1"/>
            </p:cNvCxnSpPr>
            <p:nvPr/>
          </p:nvCxnSpPr>
          <p:spPr bwMode="auto">
            <a:xfrm flipV="1">
              <a:off x="2264321" y="2974268"/>
              <a:ext cx="173137" cy="2255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</p:grpSp>
      <p:grpSp>
        <p:nvGrpSpPr>
          <p:cNvPr id="514" name="그룹 513"/>
          <p:cNvGrpSpPr/>
          <p:nvPr/>
        </p:nvGrpSpPr>
        <p:grpSpPr>
          <a:xfrm>
            <a:off x="3891930" y="1229838"/>
            <a:ext cx="2078707" cy="1975869"/>
            <a:chOff x="3891930" y="1229838"/>
            <a:chExt cx="2078707" cy="1975869"/>
          </a:xfrm>
        </p:grpSpPr>
        <p:sp>
          <p:nvSpPr>
            <p:cNvPr id="381" name="Rectangle 51"/>
            <p:cNvSpPr>
              <a:spLocks noChangeArrowheads="1"/>
            </p:cNvSpPr>
            <p:nvPr/>
          </p:nvSpPr>
          <p:spPr bwMode="auto">
            <a:xfrm>
              <a:off x="4520952" y="1229838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가계약자등록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4" name="Rectangle 51"/>
            <p:cNvSpPr>
              <a:spLocks noChangeArrowheads="1"/>
            </p:cNvSpPr>
            <p:nvPr/>
          </p:nvSpPr>
          <p:spPr bwMode="auto">
            <a:xfrm>
              <a:off x="4520952" y="1654616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계약확정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5" name="Rectangle 51"/>
            <p:cNvSpPr>
              <a:spLocks noChangeArrowheads="1"/>
            </p:cNvSpPr>
            <p:nvPr/>
          </p:nvSpPr>
          <p:spPr bwMode="auto">
            <a:xfrm>
              <a:off x="3891930" y="2112984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이력변경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6" name="Rectangle 51"/>
            <p:cNvSpPr>
              <a:spLocks noChangeArrowheads="1"/>
            </p:cNvSpPr>
            <p:nvPr/>
          </p:nvSpPr>
          <p:spPr bwMode="auto">
            <a:xfrm>
              <a:off x="3891930" y="2569415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명의변경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7" name="Rectangle 51"/>
            <p:cNvSpPr>
              <a:spLocks noChangeArrowheads="1"/>
            </p:cNvSpPr>
            <p:nvPr/>
          </p:nvSpPr>
          <p:spPr bwMode="auto">
            <a:xfrm>
              <a:off x="3892723" y="3035371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해약처리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8" name="Rectangle 51"/>
            <p:cNvSpPr>
              <a:spLocks noChangeArrowheads="1"/>
            </p:cNvSpPr>
            <p:nvPr/>
          </p:nvSpPr>
          <p:spPr bwMode="auto">
            <a:xfrm>
              <a:off x="5153719" y="2112984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옵션변경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9" name="Rectangle 51"/>
            <p:cNvSpPr>
              <a:spLocks noChangeArrowheads="1"/>
            </p:cNvSpPr>
            <p:nvPr/>
          </p:nvSpPr>
          <p:spPr bwMode="auto">
            <a:xfrm>
              <a:off x="5154712" y="2569415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옵션해약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0" name="Rectangle 51"/>
            <p:cNvSpPr>
              <a:spLocks noChangeArrowheads="1"/>
            </p:cNvSpPr>
            <p:nvPr/>
          </p:nvSpPr>
          <p:spPr bwMode="auto">
            <a:xfrm>
              <a:off x="5164237" y="3028101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err="1" smtClean="0">
                  <a:latin typeface="맑은 고딕" pitchFamily="50" charset="-127"/>
                  <a:ea typeface="맑은 고딕" pitchFamily="50" charset="-127"/>
                </a:rPr>
                <a:t>해약금환불전표</a:t>
              </a:r>
              <a:endParaRPr kumimoji="0" lang="ko-KR" altLang="en-US" sz="8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34" name="직선 화살표 연결선 433"/>
            <p:cNvCxnSpPr>
              <a:stCxn id="381" idx="2"/>
              <a:endCxn id="384" idx="0"/>
            </p:cNvCxnSpPr>
            <p:nvPr/>
          </p:nvCxnSpPr>
          <p:spPr bwMode="auto">
            <a:xfrm>
              <a:off x="4924152" y="1400174"/>
              <a:ext cx="0" cy="254442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35" name="직선 화살표 연결선 434"/>
            <p:cNvCxnSpPr>
              <a:stCxn id="385" idx="2"/>
              <a:endCxn id="386" idx="0"/>
            </p:cNvCxnSpPr>
            <p:nvPr/>
          </p:nvCxnSpPr>
          <p:spPr bwMode="auto">
            <a:xfrm>
              <a:off x="4295130" y="2283320"/>
              <a:ext cx="0" cy="286095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36" name="직선 화살표 연결선 435"/>
            <p:cNvCxnSpPr>
              <a:stCxn id="386" idx="2"/>
              <a:endCxn id="387" idx="0"/>
            </p:cNvCxnSpPr>
            <p:nvPr/>
          </p:nvCxnSpPr>
          <p:spPr bwMode="auto">
            <a:xfrm>
              <a:off x="4295130" y="2739751"/>
              <a:ext cx="793" cy="29562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37" name="직선 화살표 연결선 436"/>
            <p:cNvCxnSpPr>
              <a:stCxn id="388" idx="2"/>
              <a:endCxn id="389" idx="0"/>
            </p:cNvCxnSpPr>
            <p:nvPr/>
          </p:nvCxnSpPr>
          <p:spPr bwMode="auto">
            <a:xfrm>
              <a:off x="5556919" y="2283320"/>
              <a:ext cx="993" cy="286095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38" name="직선 화살표 연결선 437"/>
            <p:cNvCxnSpPr>
              <a:stCxn id="389" idx="2"/>
              <a:endCxn id="390" idx="0"/>
            </p:cNvCxnSpPr>
            <p:nvPr/>
          </p:nvCxnSpPr>
          <p:spPr bwMode="auto">
            <a:xfrm>
              <a:off x="5557912" y="2739751"/>
              <a:ext cx="9525" cy="28835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41" name="꺾인 연결선 440"/>
            <p:cNvCxnSpPr>
              <a:stCxn id="384" idx="2"/>
              <a:endCxn id="385" idx="0"/>
            </p:cNvCxnSpPr>
            <p:nvPr/>
          </p:nvCxnSpPr>
          <p:spPr bwMode="auto">
            <a:xfrm rot="5400000">
              <a:off x="4465625" y="1654457"/>
              <a:ext cx="288032" cy="629022"/>
            </a:xfrm>
            <a:prstGeom prst="bentConnector3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43" name="꺾인 연결선 442"/>
            <p:cNvCxnSpPr>
              <a:stCxn id="384" idx="2"/>
              <a:endCxn id="388" idx="0"/>
            </p:cNvCxnSpPr>
            <p:nvPr/>
          </p:nvCxnSpPr>
          <p:spPr bwMode="auto">
            <a:xfrm rot="16200000" flipH="1">
              <a:off x="5096519" y="1652584"/>
              <a:ext cx="288032" cy="63276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</p:grpSp>
      <p:grpSp>
        <p:nvGrpSpPr>
          <p:cNvPr id="515" name="그룹 514"/>
          <p:cNvGrpSpPr/>
          <p:nvPr/>
        </p:nvGrpSpPr>
        <p:grpSpPr>
          <a:xfrm>
            <a:off x="6637759" y="1477515"/>
            <a:ext cx="2789262" cy="1440160"/>
            <a:chOff x="6637759" y="1477515"/>
            <a:chExt cx="2789262" cy="1440160"/>
          </a:xfrm>
        </p:grpSpPr>
        <p:sp>
          <p:nvSpPr>
            <p:cNvPr id="391" name="Rectangle 51"/>
            <p:cNvSpPr>
              <a:spLocks noChangeArrowheads="1"/>
            </p:cNvSpPr>
            <p:nvPr/>
          </p:nvSpPr>
          <p:spPr bwMode="auto">
            <a:xfrm>
              <a:off x="6637759" y="1477515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대납이자등록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2" name="Rectangle 51"/>
            <p:cNvSpPr>
              <a:spLocks noChangeArrowheads="1"/>
            </p:cNvSpPr>
            <p:nvPr/>
          </p:nvSpPr>
          <p:spPr bwMode="auto">
            <a:xfrm>
              <a:off x="7631559" y="1477515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이자후불상환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3" name="Rectangle 51"/>
            <p:cNvSpPr>
              <a:spLocks noChangeArrowheads="1"/>
            </p:cNvSpPr>
            <p:nvPr/>
          </p:nvSpPr>
          <p:spPr bwMode="auto">
            <a:xfrm>
              <a:off x="8606309" y="1477515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latin typeface="맑은 고딕" pitchFamily="50" charset="-127"/>
                  <a:ea typeface="맑은 고딕" pitchFamily="50" charset="-127"/>
                </a:rPr>
                <a:t>대납이자전</a:t>
              </a:r>
              <a:r>
                <a:rPr kumimoji="0" lang="ko-KR" altLang="en-US" sz="800" kern="0" dirty="0">
                  <a:latin typeface="맑은 고딕" pitchFamily="50" charset="-127"/>
                  <a:ea typeface="맑은 고딕" pitchFamily="50" charset="-127"/>
                </a:rPr>
                <a:t>표</a:t>
              </a:r>
            </a:p>
          </p:txBody>
        </p:sp>
        <p:sp>
          <p:nvSpPr>
            <p:cNvPr id="394" name="Rectangle 51"/>
            <p:cNvSpPr>
              <a:spLocks noChangeArrowheads="1"/>
            </p:cNvSpPr>
            <p:nvPr/>
          </p:nvSpPr>
          <p:spPr bwMode="auto">
            <a:xfrm>
              <a:off x="6652071" y="2027259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CMS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입금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5" name="Rectangle 51"/>
            <p:cNvSpPr>
              <a:spLocks noChangeArrowheads="1"/>
            </p:cNvSpPr>
            <p:nvPr/>
          </p:nvSpPr>
          <p:spPr bwMode="auto">
            <a:xfrm>
              <a:off x="6652071" y="2375147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엑셀입금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6" name="Rectangle 51"/>
            <p:cNvSpPr>
              <a:spLocks noChangeArrowheads="1"/>
            </p:cNvSpPr>
            <p:nvPr/>
          </p:nvSpPr>
          <p:spPr bwMode="auto">
            <a:xfrm>
              <a:off x="6652071" y="2747339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직접입금처리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7" name="Rectangle 51"/>
            <p:cNvSpPr>
              <a:spLocks noChangeArrowheads="1"/>
            </p:cNvSpPr>
            <p:nvPr/>
          </p:nvSpPr>
          <p:spPr bwMode="auto">
            <a:xfrm>
              <a:off x="7641084" y="2375519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입금수정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8" name="Rectangle 51"/>
            <p:cNvSpPr>
              <a:spLocks noChangeArrowheads="1"/>
            </p:cNvSpPr>
            <p:nvPr/>
          </p:nvSpPr>
          <p:spPr bwMode="auto">
            <a:xfrm>
              <a:off x="8620621" y="2377774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latin typeface="맑은 고딕" pitchFamily="50" charset="-127"/>
                  <a:ea typeface="맑은 고딕" pitchFamily="50" charset="-127"/>
                </a:rPr>
                <a:t>입금전표</a:t>
              </a:r>
              <a:endParaRPr kumimoji="0" lang="ko-KR" altLang="en-US" sz="8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46" name="직선 화살표 연결선 445"/>
            <p:cNvCxnSpPr>
              <a:stCxn id="391" idx="3"/>
              <a:endCxn id="392" idx="1"/>
            </p:cNvCxnSpPr>
            <p:nvPr/>
          </p:nvCxnSpPr>
          <p:spPr bwMode="auto">
            <a:xfrm>
              <a:off x="7444159" y="1562683"/>
              <a:ext cx="187400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48" name="직선 화살표 연결선 447"/>
            <p:cNvCxnSpPr>
              <a:stCxn id="392" idx="3"/>
              <a:endCxn id="393" idx="1"/>
            </p:cNvCxnSpPr>
            <p:nvPr/>
          </p:nvCxnSpPr>
          <p:spPr bwMode="auto">
            <a:xfrm>
              <a:off x="8437959" y="1562683"/>
              <a:ext cx="168350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49" name="직선 화살표 연결선 448"/>
            <p:cNvCxnSpPr>
              <a:stCxn id="397" idx="3"/>
              <a:endCxn id="398" idx="1"/>
            </p:cNvCxnSpPr>
            <p:nvPr/>
          </p:nvCxnSpPr>
          <p:spPr bwMode="auto">
            <a:xfrm>
              <a:off x="8447484" y="2460687"/>
              <a:ext cx="173137" cy="2255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50" name="꺾인 연결선 449"/>
            <p:cNvCxnSpPr>
              <a:stCxn id="394" idx="3"/>
              <a:endCxn id="397" idx="1"/>
            </p:cNvCxnSpPr>
            <p:nvPr/>
          </p:nvCxnSpPr>
          <p:spPr bwMode="auto">
            <a:xfrm>
              <a:off x="7458471" y="2112427"/>
              <a:ext cx="182613" cy="34826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51" name="꺾인 연결선 450"/>
            <p:cNvCxnSpPr>
              <a:stCxn id="396" idx="3"/>
              <a:endCxn id="397" idx="1"/>
            </p:cNvCxnSpPr>
            <p:nvPr/>
          </p:nvCxnSpPr>
          <p:spPr bwMode="auto">
            <a:xfrm flipV="1">
              <a:off x="7458471" y="2460687"/>
              <a:ext cx="182613" cy="37182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52" name="직선 화살표 연결선 451"/>
            <p:cNvCxnSpPr>
              <a:stCxn id="395" idx="3"/>
              <a:endCxn id="397" idx="1"/>
            </p:cNvCxnSpPr>
            <p:nvPr/>
          </p:nvCxnSpPr>
          <p:spPr bwMode="auto">
            <a:xfrm>
              <a:off x="7458471" y="2460315"/>
              <a:ext cx="182613" cy="372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</p:grpSp>
      <p:grpSp>
        <p:nvGrpSpPr>
          <p:cNvPr id="516" name="그룹 515"/>
          <p:cNvGrpSpPr/>
          <p:nvPr/>
        </p:nvGrpSpPr>
        <p:grpSpPr>
          <a:xfrm>
            <a:off x="8145686" y="4110424"/>
            <a:ext cx="811187" cy="1906114"/>
            <a:chOff x="8145686" y="4110424"/>
            <a:chExt cx="811187" cy="1906114"/>
          </a:xfrm>
        </p:grpSpPr>
        <p:sp>
          <p:nvSpPr>
            <p:cNvPr id="399" name="Rectangle 51"/>
            <p:cNvSpPr>
              <a:spLocks noChangeArrowheads="1"/>
            </p:cNvSpPr>
            <p:nvPr/>
          </p:nvSpPr>
          <p:spPr bwMode="auto">
            <a:xfrm>
              <a:off x="8145686" y="4110424"/>
              <a:ext cx="806400" cy="181018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입주기간등록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" name="Rectangle 51"/>
            <p:cNvSpPr>
              <a:spLocks noChangeArrowheads="1"/>
            </p:cNvSpPr>
            <p:nvPr/>
          </p:nvSpPr>
          <p:spPr bwMode="auto">
            <a:xfrm>
              <a:off x="8150473" y="4539376"/>
              <a:ext cx="806400" cy="181018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선수금조정처리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1" name="Rectangle 51"/>
            <p:cNvSpPr>
              <a:spLocks noChangeArrowheads="1"/>
            </p:cNvSpPr>
            <p:nvPr/>
          </p:nvSpPr>
          <p:spPr bwMode="auto">
            <a:xfrm>
              <a:off x="8150473" y="4971424"/>
              <a:ext cx="806400" cy="181018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입주정산처리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2" name="Rectangle 51"/>
            <p:cNvSpPr>
              <a:spLocks noChangeArrowheads="1"/>
            </p:cNvSpPr>
            <p:nvPr/>
          </p:nvSpPr>
          <p:spPr bwMode="auto">
            <a:xfrm>
              <a:off x="8150473" y="5403472"/>
              <a:ext cx="806400" cy="181018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초과입금환불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3" name="Rectangle 51"/>
            <p:cNvSpPr>
              <a:spLocks noChangeArrowheads="1"/>
            </p:cNvSpPr>
            <p:nvPr/>
          </p:nvSpPr>
          <p:spPr bwMode="auto">
            <a:xfrm>
              <a:off x="8150473" y="5835520"/>
              <a:ext cx="806400" cy="181018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latin typeface="맑은 고딕" pitchFamily="50" charset="-127"/>
                  <a:ea typeface="맑은 고딕" pitchFamily="50" charset="-127"/>
                </a:rPr>
                <a:t>환불전표</a:t>
              </a:r>
              <a:endParaRPr kumimoji="0" lang="ko-KR" altLang="en-US" sz="8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53" name="직선 화살표 연결선 452"/>
            <p:cNvCxnSpPr>
              <a:stCxn id="399" idx="2"/>
              <a:endCxn id="400" idx="0"/>
            </p:cNvCxnSpPr>
            <p:nvPr/>
          </p:nvCxnSpPr>
          <p:spPr bwMode="auto">
            <a:xfrm>
              <a:off x="8548886" y="4291442"/>
              <a:ext cx="4787" cy="247934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54" name="직선 화살표 연결선 453"/>
            <p:cNvCxnSpPr>
              <a:stCxn id="400" idx="2"/>
              <a:endCxn id="401" idx="0"/>
            </p:cNvCxnSpPr>
            <p:nvPr/>
          </p:nvCxnSpPr>
          <p:spPr bwMode="auto">
            <a:xfrm>
              <a:off x="8553673" y="4720394"/>
              <a:ext cx="0" cy="25103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55" name="직선 화살표 연결선 454"/>
            <p:cNvCxnSpPr>
              <a:stCxn id="401" idx="2"/>
              <a:endCxn id="402" idx="0"/>
            </p:cNvCxnSpPr>
            <p:nvPr/>
          </p:nvCxnSpPr>
          <p:spPr bwMode="auto">
            <a:xfrm>
              <a:off x="8553673" y="5152442"/>
              <a:ext cx="0" cy="25103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56" name="직선 화살표 연결선 455"/>
            <p:cNvCxnSpPr>
              <a:stCxn id="402" idx="2"/>
              <a:endCxn id="403" idx="0"/>
            </p:cNvCxnSpPr>
            <p:nvPr/>
          </p:nvCxnSpPr>
          <p:spPr bwMode="auto">
            <a:xfrm>
              <a:off x="8553673" y="5584490"/>
              <a:ext cx="0" cy="25103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</p:grpSp>
      <p:grpSp>
        <p:nvGrpSpPr>
          <p:cNvPr id="518" name="그룹 517"/>
          <p:cNvGrpSpPr/>
          <p:nvPr/>
        </p:nvGrpSpPr>
        <p:grpSpPr>
          <a:xfrm>
            <a:off x="2777903" y="4019365"/>
            <a:ext cx="1531267" cy="2078706"/>
            <a:chOff x="2777903" y="4019365"/>
            <a:chExt cx="1531267" cy="2078706"/>
          </a:xfrm>
        </p:grpSpPr>
        <p:sp>
          <p:nvSpPr>
            <p:cNvPr id="404" name="Rectangle 51"/>
            <p:cNvSpPr>
              <a:spLocks noChangeArrowheads="1"/>
            </p:cNvSpPr>
            <p:nvPr/>
          </p:nvSpPr>
          <p:spPr bwMode="auto">
            <a:xfrm>
              <a:off x="2777903" y="4019365"/>
              <a:ext cx="806400" cy="18168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계약자검색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5" name="Rectangle 51"/>
            <p:cNvSpPr>
              <a:spLocks noChangeArrowheads="1"/>
            </p:cNvSpPr>
            <p:nvPr/>
          </p:nvSpPr>
          <p:spPr bwMode="auto">
            <a:xfrm>
              <a:off x="2777903" y="4351259"/>
              <a:ext cx="806400" cy="18168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고객정보조회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6" name="Rectangle 51"/>
            <p:cNvSpPr>
              <a:spLocks noChangeArrowheads="1"/>
            </p:cNvSpPr>
            <p:nvPr/>
          </p:nvSpPr>
          <p:spPr bwMode="auto">
            <a:xfrm>
              <a:off x="2777903" y="4677391"/>
              <a:ext cx="806400" cy="18168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고객상담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7" name="Rectangle 51"/>
            <p:cNvSpPr>
              <a:spLocks noChangeArrowheads="1"/>
            </p:cNvSpPr>
            <p:nvPr/>
          </p:nvSpPr>
          <p:spPr bwMode="auto">
            <a:xfrm>
              <a:off x="3497983" y="4963168"/>
              <a:ext cx="806400" cy="18168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SMS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전송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8" name="Rectangle 51"/>
            <p:cNvSpPr>
              <a:spLocks noChangeArrowheads="1"/>
            </p:cNvSpPr>
            <p:nvPr/>
          </p:nvSpPr>
          <p:spPr bwMode="auto">
            <a:xfrm>
              <a:off x="3502398" y="5277838"/>
              <a:ext cx="806400" cy="18168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안내장출력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9" name="Rectangle 51"/>
            <p:cNvSpPr>
              <a:spLocks noChangeArrowheads="1"/>
            </p:cNvSpPr>
            <p:nvPr/>
          </p:nvSpPr>
          <p:spPr bwMode="auto">
            <a:xfrm>
              <a:off x="3502770" y="5603970"/>
              <a:ext cx="806400" cy="18168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납부확인서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0" name="Rectangle 51"/>
            <p:cNvSpPr>
              <a:spLocks noChangeArrowheads="1"/>
            </p:cNvSpPr>
            <p:nvPr/>
          </p:nvSpPr>
          <p:spPr bwMode="auto">
            <a:xfrm>
              <a:off x="3502770" y="5916385"/>
              <a:ext cx="806400" cy="18168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입주정산확인서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57" name="직선 화살표 연결선 456"/>
            <p:cNvCxnSpPr>
              <a:stCxn id="404" idx="2"/>
              <a:endCxn id="405" idx="0"/>
            </p:cNvCxnSpPr>
            <p:nvPr/>
          </p:nvCxnSpPr>
          <p:spPr bwMode="auto">
            <a:xfrm>
              <a:off x="3181103" y="4201051"/>
              <a:ext cx="0" cy="150208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58" name="직선 화살표 연결선 457"/>
            <p:cNvCxnSpPr>
              <a:stCxn id="405" idx="2"/>
              <a:endCxn id="406" idx="0"/>
            </p:cNvCxnSpPr>
            <p:nvPr/>
          </p:nvCxnSpPr>
          <p:spPr bwMode="auto">
            <a:xfrm>
              <a:off x="3181103" y="4532945"/>
              <a:ext cx="0" cy="144446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59" name="꺾인 연결선 458"/>
            <p:cNvCxnSpPr>
              <a:stCxn id="406" idx="2"/>
              <a:endCxn id="407" idx="1"/>
            </p:cNvCxnSpPr>
            <p:nvPr/>
          </p:nvCxnSpPr>
          <p:spPr bwMode="auto">
            <a:xfrm rot="16200000" flipH="1">
              <a:off x="3242076" y="4798104"/>
              <a:ext cx="194934" cy="316880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60" name="꺾인 연결선 459"/>
            <p:cNvCxnSpPr>
              <a:stCxn id="406" idx="2"/>
              <a:endCxn id="408" idx="1"/>
            </p:cNvCxnSpPr>
            <p:nvPr/>
          </p:nvCxnSpPr>
          <p:spPr bwMode="auto">
            <a:xfrm rot="16200000" flipH="1">
              <a:off x="3086948" y="4953231"/>
              <a:ext cx="509604" cy="321295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61" name="꺾인 연결선 460"/>
            <p:cNvCxnSpPr>
              <a:stCxn id="406" idx="2"/>
              <a:endCxn id="409" idx="1"/>
            </p:cNvCxnSpPr>
            <p:nvPr/>
          </p:nvCxnSpPr>
          <p:spPr bwMode="auto">
            <a:xfrm rot="16200000" flipH="1">
              <a:off x="2924068" y="5116111"/>
              <a:ext cx="835736" cy="321667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62" name="꺾인 연결선 461"/>
            <p:cNvCxnSpPr>
              <a:stCxn id="406" idx="2"/>
              <a:endCxn id="410" idx="1"/>
            </p:cNvCxnSpPr>
            <p:nvPr/>
          </p:nvCxnSpPr>
          <p:spPr bwMode="auto">
            <a:xfrm rot="16200000" flipH="1">
              <a:off x="2767861" y="5272318"/>
              <a:ext cx="1148151" cy="321667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</p:grpSp>
      <p:grpSp>
        <p:nvGrpSpPr>
          <p:cNvPr id="519" name="그룹 518"/>
          <p:cNvGrpSpPr/>
          <p:nvPr/>
        </p:nvGrpSpPr>
        <p:grpSpPr>
          <a:xfrm>
            <a:off x="507555" y="4093407"/>
            <a:ext cx="1598487" cy="1923689"/>
            <a:chOff x="507555" y="4093407"/>
            <a:chExt cx="1598487" cy="1923689"/>
          </a:xfrm>
        </p:grpSpPr>
        <p:sp>
          <p:nvSpPr>
            <p:cNvPr id="411" name="Rectangle 51"/>
            <p:cNvSpPr>
              <a:spLocks noChangeArrowheads="1"/>
            </p:cNvSpPr>
            <p:nvPr/>
          </p:nvSpPr>
          <p:spPr bwMode="auto">
            <a:xfrm>
              <a:off x="508536" y="4093407"/>
              <a:ext cx="806400" cy="18201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조합등록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2" name="Rectangle 51"/>
            <p:cNvSpPr>
              <a:spLocks noChangeArrowheads="1"/>
            </p:cNvSpPr>
            <p:nvPr/>
          </p:nvSpPr>
          <p:spPr bwMode="auto">
            <a:xfrm>
              <a:off x="507555" y="4413967"/>
              <a:ext cx="806400" cy="18201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조합원등록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3" name="Rectangle 51"/>
            <p:cNvSpPr>
              <a:spLocks noChangeArrowheads="1"/>
            </p:cNvSpPr>
            <p:nvPr/>
          </p:nvSpPr>
          <p:spPr bwMode="auto">
            <a:xfrm>
              <a:off x="1286361" y="4864968"/>
              <a:ext cx="806400" cy="18201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약정등록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4" name="Rectangle 51"/>
            <p:cNvSpPr>
              <a:spLocks noChangeArrowheads="1"/>
            </p:cNvSpPr>
            <p:nvPr/>
          </p:nvSpPr>
          <p:spPr bwMode="auto">
            <a:xfrm>
              <a:off x="1297200" y="5213537"/>
              <a:ext cx="806400" cy="18201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동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호수확정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" name="Rectangle 51"/>
            <p:cNvSpPr>
              <a:spLocks noChangeArrowheads="1"/>
            </p:cNvSpPr>
            <p:nvPr/>
          </p:nvSpPr>
          <p:spPr bwMode="auto">
            <a:xfrm>
              <a:off x="1290117" y="5527995"/>
              <a:ext cx="806400" cy="18201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조합원환급금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6" name="Rectangle 51"/>
            <p:cNvSpPr>
              <a:spLocks noChangeArrowheads="1"/>
            </p:cNvSpPr>
            <p:nvPr/>
          </p:nvSpPr>
          <p:spPr bwMode="auto">
            <a:xfrm>
              <a:off x="1299642" y="5835077"/>
              <a:ext cx="806400" cy="18201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추가부담금등록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64" name="직선 화살표 연결선 463"/>
            <p:cNvCxnSpPr>
              <a:stCxn id="411" idx="2"/>
              <a:endCxn id="412" idx="0"/>
            </p:cNvCxnSpPr>
            <p:nvPr/>
          </p:nvCxnSpPr>
          <p:spPr bwMode="auto">
            <a:xfrm flipH="1">
              <a:off x="910755" y="4275426"/>
              <a:ext cx="981" cy="138541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68" name="꺾인 연결선 467"/>
            <p:cNvCxnSpPr>
              <a:stCxn id="412" idx="2"/>
              <a:endCxn id="413" idx="1"/>
            </p:cNvCxnSpPr>
            <p:nvPr/>
          </p:nvCxnSpPr>
          <p:spPr bwMode="auto">
            <a:xfrm rot="16200000" flipH="1">
              <a:off x="918562" y="4588179"/>
              <a:ext cx="359992" cy="375606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71" name="꺾인 연결선 470"/>
            <p:cNvCxnSpPr>
              <a:stCxn id="412" idx="2"/>
              <a:endCxn id="414" idx="1"/>
            </p:cNvCxnSpPr>
            <p:nvPr/>
          </p:nvCxnSpPr>
          <p:spPr bwMode="auto">
            <a:xfrm rot="16200000" flipH="1">
              <a:off x="749697" y="4757043"/>
              <a:ext cx="708561" cy="386445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74" name="꺾인 연결선 473"/>
            <p:cNvCxnSpPr>
              <a:stCxn id="412" idx="2"/>
              <a:endCxn id="415" idx="1"/>
            </p:cNvCxnSpPr>
            <p:nvPr/>
          </p:nvCxnSpPr>
          <p:spPr bwMode="auto">
            <a:xfrm rot="16200000" flipH="1">
              <a:off x="588927" y="4917814"/>
              <a:ext cx="1023019" cy="379362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77" name="꺾인 연결선 476"/>
            <p:cNvCxnSpPr>
              <a:stCxn id="412" idx="2"/>
              <a:endCxn id="416" idx="1"/>
            </p:cNvCxnSpPr>
            <p:nvPr/>
          </p:nvCxnSpPr>
          <p:spPr bwMode="auto">
            <a:xfrm rot="16200000" flipH="1">
              <a:off x="440148" y="5066592"/>
              <a:ext cx="1330101" cy="388887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</p:grpSp>
      <p:grpSp>
        <p:nvGrpSpPr>
          <p:cNvPr id="517" name="그룹 516"/>
          <p:cNvGrpSpPr/>
          <p:nvPr/>
        </p:nvGrpSpPr>
        <p:grpSpPr>
          <a:xfrm>
            <a:off x="5017579" y="4163611"/>
            <a:ext cx="2100175" cy="1766619"/>
            <a:chOff x="5017579" y="4163611"/>
            <a:chExt cx="2100175" cy="1766619"/>
          </a:xfrm>
        </p:grpSpPr>
        <p:sp>
          <p:nvSpPr>
            <p:cNvPr id="417" name="Rectangle 51"/>
            <p:cNvSpPr>
              <a:spLocks noChangeArrowheads="1"/>
            </p:cNvSpPr>
            <p:nvPr/>
          </p:nvSpPr>
          <p:spPr bwMode="auto">
            <a:xfrm>
              <a:off x="5017579" y="4163611"/>
              <a:ext cx="806400" cy="182443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전표처리기준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9" name="Rectangle 51"/>
            <p:cNvSpPr>
              <a:spLocks noChangeArrowheads="1"/>
            </p:cNvSpPr>
            <p:nvPr/>
          </p:nvSpPr>
          <p:spPr bwMode="auto">
            <a:xfrm>
              <a:off x="5298455" y="4926892"/>
              <a:ext cx="806400" cy="182443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입금전표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0" name="Rectangle 51"/>
            <p:cNvSpPr>
              <a:spLocks noChangeArrowheads="1"/>
            </p:cNvSpPr>
            <p:nvPr/>
          </p:nvSpPr>
          <p:spPr bwMode="auto">
            <a:xfrm>
              <a:off x="6306567" y="4934480"/>
              <a:ext cx="806400" cy="182443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초과입금전표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1" name="Rectangle 51"/>
            <p:cNvSpPr>
              <a:spLocks noChangeArrowheads="1"/>
            </p:cNvSpPr>
            <p:nvPr/>
          </p:nvSpPr>
          <p:spPr bwMode="auto">
            <a:xfrm>
              <a:off x="5298182" y="5335116"/>
              <a:ext cx="806400" cy="182443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초과입금환불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2" name="Rectangle 51"/>
            <p:cNvSpPr>
              <a:spLocks noChangeArrowheads="1"/>
            </p:cNvSpPr>
            <p:nvPr/>
          </p:nvSpPr>
          <p:spPr bwMode="auto">
            <a:xfrm>
              <a:off x="6306021" y="5349647"/>
              <a:ext cx="806400" cy="182443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해약전표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3" name="Rectangle 51"/>
            <p:cNvSpPr>
              <a:spLocks noChangeArrowheads="1"/>
            </p:cNvSpPr>
            <p:nvPr/>
          </p:nvSpPr>
          <p:spPr bwMode="auto">
            <a:xfrm>
              <a:off x="5298455" y="5742781"/>
              <a:ext cx="806400" cy="182443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대납이자전표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4" name="Rectangle 51"/>
            <p:cNvSpPr>
              <a:spLocks noChangeArrowheads="1"/>
            </p:cNvSpPr>
            <p:nvPr/>
          </p:nvSpPr>
          <p:spPr bwMode="auto">
            <a:xfrm>
              <a:off x="6311354" y="5747787"/>
              <a:ext cx="806400" cy="182443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이자후불상환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80" name="직선 화살표 연결선 479"/>
            <p:cNvCxnSpPr>
              <a:stCxn id="419" idx="3"/>
              <a:endCxn id="420" idx="1"/>
            </p:cNvCxnSpPr>
            <p:nvPr/>
          </p:nvCxnSpPr>
          <p:spPr bwMode="auto">
            <a:xfrm>
              <a:off x="6104855" y="5018114"/>
              <a:ext cx="201712" cy="7588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83" name="직선 화살표 연결선 482"/>
            <p:cNvCxnSpPr>
              <a:stCxn id="421" idx="3"/>
              <a:endCxn id="422" idx="1"/>
            </p:cNvCxnSpPr>
            <p:nvPr/>
          </p:nvCxnSpPr>
          <p:spPr bwMode="auto">
            <a:xfrm>
              <a:off x="6104582" y="5426338"/>
              <a:ext cx="201439" cy="14531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86" name="직선 화살표 연결선 485"/>
            <p:cNvCxnSpPr>
              <a:stCxn id="423" idx="3"/>
              <a:endCxn id="424" idx="1"/>
            </p:cNvCxnSpPr>
            <p:nvPr/>
          </p:nvCxnSpPr>
          <p:spPr bwMode="auto">
            <a:xfrm>
              <a:off x="6104855" y="5834003"/>
              <a:ext cx="206499" cy="5006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89" name="직선 화살표 연결선 488"/>
            <p:cNvCxnSpPr>
              <a:stCxn id="417" idx="2"/>
              <a:endCxn id="418" idx="0"/>
            </p:cNvCxnSpPr>
            <p:nvPr/>
          </p:nvCxnSpPr>
          <p:spPr bwMode="auto">
            <a:xfrm>
              <a:off x="5420779" y="4346054"/>
              <a:ext cx="0" cy="177597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92" name="꺾인 연결선 491"/>
            <p:cNvCxnSpPr>
              <a:endCxn id="419" idx="1"/>
            </p:cNvCxnSpPr>
            <p:nvPr/>
          </p:nvCxnSpPr>
          <p:spPr bwMode="auto">
            <a:xfrm rot="16200000" flipH="1">
              <a:off x="5049561" y="4769219"/>
              <a:ext cx="344247" cy="153541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95" name="꺾인 연결선 494"/>
            <p:cNvCxnSpPr>
              <a:endCxn id="421" idx="1"/>
            </p:cNvCxnSpPr>
            <p:nvPr/>
          </p:nvCxnSpPr>
          <p:spPr bwMode="auto">
            <a:xfrm rot="16200000" flipH="1">
              <a:off x="4845313" y="4973468"/>
              <a:ext cx="752471" cy="153268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498" name="꺾인 연결선 497"/>
            <p:cNvCxnSpPr>
              <a:endCxn id="423" idx="1"/>
            </p:cNvCxnSpPr>
            <p:nvPr/>
          </p:nvCxnSpPr>
          <p:spPr bwMode="auto">
            <a:xfrm rot="16200000" flipH="1">
              <a:off x="4625962" y="5161509"/>
              <a:ext cx="1191445" cy="153541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sp>
          <p:nvSpPr>
            <p:cNvPr id="418" name="Rectangle 51"/>
            <p:cNvSpPr>
              <a:spLocks noChangeArrowheads="1"/>
            </p:cNvSpPr>
            <p:nvPr/>
          </p:nvSpPr>
          <p:spPr bwMode="auto">
            <a:xfrm>
              <a:off x="5017579" y="4523651"/>
              <a:ext cx="806400" cy="182443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거래처등록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2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58994"/>
              </p:ext>
            </p:extLst>
          </p:nvPr>
        </p:nvGraphicFramePr>
        <p:xfrm>
          <a:off x="533400" y="762000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05" name="Text Box 1194"/>
          <p:cNvSpPr txBox="1">
            <a:spLocks noChangeArrowheads="1"/>
          </p:cNvSpPr>
          <p:nvPr/>
        </p:nvSpPr>
        <p:spPr bwMode="auto">
          <a:xfrm>
            <a:off x="3862925" y="4576704"/>
            <a:ext cx="2202039" cy="10634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ko-KR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Text Box 1196"/>
          <p:cNvSpPr txBox="1">
            <a:spLocks noChangeArrowheads="1"/>
          </p:cNvSpPr>
          <p:nvPr/>
        </p:nvSpPr>
        <p:spPr bwMode="auto">
          <a:xfrm>
            <a:off x="4338412" y="5440795"/>
            <a:ext cx="1334668" cy="292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3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신용평가사</a:t>
            </a:r>
            <a:endParaRPr kumimoji="0" lang="ko-KR" altLang="en-US" sz="13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Text Box 1203"/>
          <p:cNvSpPr txBox="1">
            <a:spLocks noChangeArrowheads="1"/>
          </p:cNvSpPr>
          <p:nvPr/>
        </p:nvSpPr>
        <p:spPr bwMode="auto">
          <a:xfrm>
            <a:off x="4389266" y="4941169"/>
            <a:ext cx="1201857" cy="265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kumimoji="0" lang="en-US" altLang="ko-K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Nice D&amp;B</a:t>
            </a:r>
            <a:endParaRPr kumimoji="0" lang="ko-KR" altLang="en-US" sz="1200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6" name="Rectangle 1205"/>
          <p:cNvSpPr>
            <a:spLocks noChangeArrowheads="1"/>
          </p:cNvSpPr>
          <p:nvPr/>
        </p:nvSpPr>
        <p:spPr bwMode="auto">
          <a:xfrm>
            <a:off x="2325320" y="1365990"/>
            <a:ext cx="5508000" cy="694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500" b="1" dirty="0" smtClean="0">
                <a:latin typeface="맑은 고딕" pitchFamily="50" charset="-127"/>
                <a:ea typeface="맑은 고딕" pitchFamily="50" charset="-127"/>
              </a:rPr>
              <a:t>분양관리 </a:t>
            </a:r>
            <a:r>
              <a:rPr kumimoji="0" lang="en-US" altLang="ko-KR" sz="1500" b="1" dirty="0" smtClean="0">
                <a:latin typeface="맑은 고딕" pitchFamily="50" charset="-127"/>
                <a:ea typeface="맑은 고딕" pitchFamily="50" charset="-127"/>
              </a:rPr>
              <a:t>(SPIS)</a:t>
            </a:r>
            <a:endParaRPr kumimoji="0" lang="ko-KR" altLang="en-US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59103" y="231234"/>
            <a:ext cx="463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외부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 Box 1207"/>
          <p:cNvSpPr txBox="1">
            <a:spLocks noChangeArrowheads="1"/>
          </p:cNvSpPr>
          <p:nvPr/>
        </p:nvSpPr>
        <p:spPr bwMode="auto">
          <a:xfrm>
            <a:off x="4912836" y="3717032"/>
            <a:ext cx="133630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계약자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DI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값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I/F</a:t>
            </a: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아이핀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정보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cxnSp>
        <p:nvCxnSpPr>
          <p:cNvPr id="55" name="꺾인 연결선 54"/>
          <p:cNvCxnSpPr>
            <a:stCxn id="12305" idx="0"/>
          </p:cNvCxnSpPr>
          <p:nvPr/>
        </p:nvCxnSpPr>
        <p:spPr bwMode="auto">
          <a:xfrm rot="5400000" flipH="1" flipV="1">
            <a:off x="3884697" y="3140096"/>
            <a:ext cx="2515856" cy="357361"/>
          </a:xfrm>
          <a:prstGeom prst="bentConnector3">
            <a:avLst>
              <a:gd name="adj1" fmla="val 51888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grpSp>
        <p:nvGrpSpPr>
          <p:cNvPr id="31" name="Group 1231"/>
          <p:cNvGrpSpPr>
            <a:grpSpLocks/>
          </p:cNvGrpSpPr>
          <p:nvPr/>
        </p:nvGrpSpPr>
        <p:grpSpPr bwMode="auto">
          <a:xfrm>
            <a:off x="4306459" y="2883320"/>
            <a:ext cx="1440160" cy="689697"/>
            <a:chOff x="4329" y="2862"/>
            <a:chExt cx="540" cy="312"/>
          </a:xfrm>
        </p:grpSpPr>
        <p:sp>
          <p:nvSpPr>
            <p:cNvPr id="32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3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 bwMode="auto">
          <a:xfrm>
            <a:off x="344488" y="775856"/>
            <a:ext cx="9217025" cy="5763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57386" y="1389760"/>
            <a:ext cx="1255713" cy="1084315"/>
            <a:chOff x="457596" y="904112"/>
            <a:chExt cx="1255713" cy="1084315"/>
          </a:xfrm>
        </p:grpSpPr>
        <p:sp>
          <p:nvSpPr>
            <p:cNvPr id="51" name="직사각형 50"/>
            <p:cNvSpPr>
              <a:spLocks noChangeArrowheads="1"/>
            </p:cNvSpPr>
            <p:nvPr/>
          </p:nvSpPr>
          <p:spPr bwMode="auto">
            <a:xfrm>
              <a:off x="457596" y="904112"/>
              <a:ext cx="1255713" cy="108431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PJT </a:t>
              </a:r>
              <a:r>
                <a:rPr kumimoji="0" lang="ko-KR" altLang="en-US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공통</a:t>
              </a:r>
              <a:r>
                <a:rPr kumimoji="0" lang="en-US" altLang="ko-KR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ko-KR" altLang="en-US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원가</a:t>
              </a:r>
              <a:endParaRPr kumimoji="0" lang="ko-KR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20728" y="1359898"/>
              <a:ext cx="1128713" cy="46540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원</a:t>
              </a:r>
              <a:r>
                <a:rPr kumimoji="0" lang="ko-KR" altLang="en-US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kumimoji="0" lang="ko-KR" altLang="en-US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(PCMS)</a:t>
              </a:r>
              <a:endParaRPr kumimoji="0"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8079505" y="1556792"/>
            <a:ext cx="1260000" cy="3141027"/>
            <a:chOff x="8198524" y="3573427"/>
            <a:chExt cx="1260000" cy="3141027"/>
          </a:xfrm>
        </p:grpSpPr>
        <p:sp>
          <p:nvSpPr>
            <p:cNvPr id="62" name="직사각형 61"/>
            <p:cNvSpPr>
              <a:spLocks noChangeArrowheads="1"/>
            </p:cNvSpPr>
            <p:nvPr/>
          </p:nvSpPr>
          <p:spPr bwMode="auto">
            <a:xfrm>
              <a:off x="8198524" y="3573427"/>
              <a:ext cx="1260000" cy="314102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 anchor="t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회계</a:t>
              </a:r>
              <a:endParaRPr kumimoji="0" lang="ko-KR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Rectangle 51"/>
            <p:cNvSpPr>
              <a:spLocks noChangeArrowheads="1"/>
            </p:cNvSpPr>
            <p:nvPr/>
          </p:nvSpPr>
          <p:spPr bwMode="auto">
            <a:xfrm>
              <a:off x="8264168" y="4185547"/>
              <a:ext cx="1128713" cy="468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재무 회계</a:t>
              </a:r>
              <a:endParaRPr kumimoji="0" lang="en-US" altLang="ko-KR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(FI)</a:t>
              </a:r>
              <a:endParaRPr kumimoji="0"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>
              <a:off x="8264168" y="5301619"/>
              <a:ext cx="1128713" cy="468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전자세금계산</a:t>
              </a:r>
              <a:r>
                <a:rPr kumimoji="0" lang="ko-KR" altLang="en-US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서</a:t>
              </a:r>
              <a:r>
                <a:rPr kumimoji="0" lang="en-US" altLang="ko-KR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en-US" altLang="ko-KR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(ETAX)</a:t>
              </a:r>
              <a:endParaRPr kumimoji="0"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7386" y="4642439"/>
            <a:ext cx="1255713" cy="1079689"/>
            <a:chOff x="419589" y="3205748"/>
            <a:chExt cx="1255713" cy="1079689"/>
          </a:xfrm>
        </p:grpSpPr>
        <p:sp>
          <p:nvSpPr>
            <p:cNvPr id="73" name="직사각형 72"/>
            <p:cNvSpPr>
              <a:spLocks noChangeArrowheads="1"/>
            </p:cNvSpPr>
            <p:nvPr/>
          </p:nvSpPr>
          <p:spPr bwMode="auto">
            <a:xfrm>
              <a:off x="419589" y="3205748"/>
              <a:ext cx="1255713" cy="107968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PJT </a:t>
              </a:r>
              <a:r>
                <a:rPr kumimoji="0" lang="ko-KR" altLang="en-US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지원</a:t>
              </a:r>
              <a:r>
                <a:rPr kumimoji="0" lang="en-US" altLang="ko-KR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ko-KR" altLang="en-US" sz="12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건축</a:t>
              </a:r>
              <a:endParaRPr kumimoji="0" lang="ko-KR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Rectangle 51"/>
            <p:cNvSpPr>
              <a:spLocks noChangeArrowheads="1"/>
            </p:cNvSpPr>
            <p:nvPr/>
          </p:nvSpPr>
          <p:spPr bwMode="auto">
            <a:xfrm>
              <a:off x="482720" y="3665002"/>
              <a:ext cx="1128713" cy="46540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 smtClean="0">
                  <a:latin typeface="맑은 고딕" pitchFamily="50" charset="-127"/>
                  <a:ea typeface="맑은 고딕" pitchFamily="50" charset="-127"/>
                </a:rPr>
                <a:t>사업관리</a:t>
              </a:r>
              <a:r>
                <a:rPr kumimoji="0" lang="en-US" altLang="ko-KR" kern="0" dirty="0" smtClean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kern="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en-US" altLang="ko-KR" kern="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kern="0" dirty="0" smtClean="0">
                  <a:latin typeface="맑은 고딕" pitchFamily="50" charset="-127"/>
                  <a:ea typeface="맑은 고딕" pitchFamily="50" charset="-127"/>
                </a:rPr>
                <a:t>건축</a:t>
              </a:r>
              <a:r>
                <a:rPr kumimoji="0" lang="en-US" altLang="ko-KR" kern="0" dirty="0" smtClean="0">
                  <a:latin typeface="맑은 고딕" pitchFamily="50" charset="-127"/>
                  <a:ea typeface="맑은 고딕" pitchFamily="50" charset="-127"/>
                </a:rPr>
                <a:t>EPMS)</a:t>
              </a:r>
              <a:endParaRPr kumimoji="0" lang="ko-KR" altLang="en-US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613000" y="1389760"/>
            <a:ext cx="4680000" cy="3443480"/>
            <a:chOff x="2917371" y="1259150"/>
            <a:chExt cx="4680000" cy="3443480"/>
          </a:xfrm>
        </p:grpSpPr>
        <p:sp>
          <p:nvSpPr>
            <p:cNvPr id="53" name="직사각형 52"/>
            <p:cNvSpPr>
              <a:spLocks noChangeArrowheads="1"/>
            </p:cNvSpPr>
            <p:nvPr/>
          </p:nvSpPr>
          <p:spPr bwMode="auto">
            <a:xfrm>
              <a:off x="2917371" y="1259150"/>
              <a:ext cx="4680000" cy="3443480"/>
            </a:xfrm>
            <a:prstGeom prst="rect">
              <a:avLst/>
            </a:prstGeom>
            <a:solidFill>
              <a:srgbClr val="CCCCFF">
                <a:alpha val="76077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3022171" y="1378617"/>
              <a:ext cx="4470400" cy="3208098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lIns="18000" tIns="72000" rIns="18000" anchor="t" anchorCtr="0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300" kern="0" dirty="0">
                  <a:latin typeface="맑은 고딕" pitchFamily="50" charset="-127"/>
                  <a:ea typeface="맑은 고딕" pitchFamily="50" charset="-127"/>
                </a:rPr>
                <a:t>SPIS (</a:t>
              </a:r>
              <a:r>
                <a:rPr lang="ko-KR" altLang="en-US" sz="1300" kern="0" dirty="0">
                  <a:latin typeface="맑은 고딕" pitchFamily="50" charset="-127"/>
                  <a:ea typeface="맑은 고딕" pitchFamily="50" charset="-127"/>
                </a:rPr>
                <a:t>분양관리</a:t>
              </a:r>
              <a:r>
                <a:rPr lang="en-US" altLang="ko-KR" sz="1300" kern="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1300" kern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1300" kern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3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452632" y="1947465"/>
              <a:ext cx="3216135" cy="2229879"/>
              <a:chOff x="3512288" y="1947465"/>
              <a:chExt cx="3216135" cy="2229879"/>
            </a:xfrm>
          </p:grpSpPr>
          <p:sp>
            <p:nvSpPr>
              <p:cNvPr id="42" name="Rectangle 51"/>
              <p:cNvSpPr>
                <a:spLocks noChangeArrowheads="1"/>
              </p:cNvSpPr>
              <p:nvPr/>
            </p:nvSpPr>
            <p:spPr bwMode="auto">
              <a:xfrm>
                <a:off x="3512288" y="1947465"/>
                <a:ext cx="1188000" cy="396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/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100" kern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현장관리</a:t>
                </a:r>
                <a:endParaRPr lang="ko-KR" altLang="en-US" sz="1100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Rectangle 51"/>
              <p:cNvSpPr>
                <a:spLocks noChangeArrowheads="1"/>
              </p:cNvSpPr>
              <p:nvPr/>
            </p:nvSpPr>
            <p:spPr bwMode="auto">
              <a:xfrm>
                <a:off x="3512288" y="2682641"/>
                <a:ext cx="1188000" cy="396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/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100" kern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계약관리</a:t>
                </a:r>
                <a:endParaRPr lang="ko-KR" altLang="en-US" sz="1100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Rectangle 51"/>
              <p:cNvSpPr>
                <a:spLocks noChangeArrowheads="1"/>
              </p:cNvSpPr>
              <p:nvPr/>
            </p:nvSpPr>
            <p:spPr bwMode="auto">
              <a:xfrm>
                <a:off x="5540423" y="1947465"/>
                <a:ext cx="1188000" cy="396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/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100" kern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수금관리</a:t>
                </a:r>
                <a:endParaRPr lang="ko-KR" altLang="en-US" sz="1100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Rectangle 51"/>
              <p:cNvSpPr>
                <a:spLocks noChangeArrowheads="1"/>
              </p:cNvSpPr>
              <p:nvPr/>
            </p:nvSpPr>
            <p:spPr bwMode="auto">
              <a:xfrm>
                <a:off x="5540423" y="3178885"/>
                <a:ext cx="1188000" cy="396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/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100" kern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입주관리</a:t>
                </a:r>
                <a:endParaRPr lang="ko-KR" altLang="en-US" sz="1100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Rectangle 51"/>
              <p:cNvSpPr>
                <a:spLocks noChangeArrowheads="1"/>
              </p:cNvSpPr>
              <p:nvPr/>
            </p:nvSpPr>
            <p:spPr bwMode="auto">
              <a:xfrm>
                <a:off x="5540423" y="3781344"/>
                <a:ext cx="1188000" cy="396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/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100" kern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고객관</a:t>
                </a:r>
                <a:r>
                  <a:rPr lang="ko-KR" altLang="en-US" sz="11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</a:t>
                </a:r>
              </a:p>
            </p:txBody>
          </p:sp>
          <p:sp>
            <p:nvSpPr>
              <p:cNvPr id="85" name="Rectangle 51"/>
              <p:cNvSpPr>
                <a:spLocks noChangeArrowheads="1"/>
              </p:cNvSpPr>
              <p:nvPr/>
            </p:nvSpPr>
            <p:spPr bwMode="auto">
              <a:xfrm>
                <a:off x="3516827" y="3478454"/>
                <a:ext cx="1188000" cy="396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/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100" kern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조합관리</a:t>
                </a:r>
                <a:endParaRPr lang="ko-KR" altLang="en-US" sz="1100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Rectangle 51"/>
              <p:cNvSpPr>
                <a:spLocks noChangeArrowheads="1"/>
              </p:cNvSpPr>
              <p:nvPr/>
            </p:nvSpPr>
            <p:spPr bwMode="auto">
              <a:xfrm>
                <a:off x="5535279" y="2576258"/>
                <a:ext cx="1188000" cy="396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/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100" kern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전표관리</a:t>
                </a:r>
                <a:endParaRPr lang="ko-KR" altLang="en-US" sz="1100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88" name="꺾인 연결선 126"/>
            <p:cNvCxnSpPr>
              <a:cxnSpLocks noChangeShapeType="1"/>
              <a:stCxn id="81" idx="1"/>
              <a:endCxn id="79" idx="3"/>
            </p:cNvCxnSpPr>
            <p:nvPr/>
          </p:nvCxnSpPr>
          <p:spPr bwMode="auto">
            <a:xfrm rot="10800000" flipV="1">
              <a:off x="4640633" y="2145465"/>
              <a:ext cx="840135" cy="735176"/>
            </a:xfrm>
            <a:prstGeom prst="bentConnector3">
              <a:avLst>
                <a:gd name="adj1" fmla="val 28459"/>
              </a:avLst>
            </a:prstGeom>
            <a:noFill/>
            <a:ln w="6350" cap="rnd">
              <a:solidFill>
                <a:schemeClr val="bg1">
                  <a:lumMod val="50000"/>
                </a:schemeClr>
              </a:solidFill>
              <a:miter lim="800000"/>
              <a:headEnd type="triangle" w="med" len="med"/>
              <a:tailEnd/>
            </a:ln>
          </p:spPr>
        </p:cxnSp>
        <p:cxnSp>
          <p:nvCxnSpPr>
            <p:cNvPr id="90" name="직선 연결선 89"/>
            <p:cNvCxnSpPr>
              <a:stCxn id="79" idx="0"/>
              <a:endCxn id="42" idx="2"/>
            </p:cNvCxnSpPr>
            <p:nvPr/>
          </p:nvCxnSpPr>
          <p:spPr>
            <a:xfrm flipV="1">
              <a:off x="4046632" y="2343465"/>
              <a:ext cx="0" cy="3391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82" idx="0"/>
            </p:cNvCxnSpPr>
            <p:nvPr/>
          </p:nvCxnSpPr>
          <p:spPr>
            <a:xfrm flipV="1">
              <a:off x="6074767" y="2972427"/>
              <a:ext cx="0" cy="2064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3" idx="0"/>
              <a:endCxn id="82" idx="2"/>
            </p:cNvCxnSpPr>
            <p:nvPr/>
          </p:nvCxnSpPr>
          <p:spPr>
            <a:xfrm flipV="1">
              <a:off x="6074767" y="3574885"/>
              <a:ext cx="0" cy="2064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6074767" y="2359454"/>
              <a:ext cx="0" cy="2064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꺾인 연결선 126"/>
          <p:cNvCxnSpPr>
            <a:cxnSpLocks noChangeShapeType="1"/>
            <a:endCxn id="77" idx="1"/>
          </p:cNvCxnSpPr>
          <p:nvPr/>
        </p:nvCxnSpPr>
        <p:spPr bwMode="auto">
          <a:xfrm>
            <a:off x="6364396" y="3011252"/>
            <a:ext cx="1780753" cy="507732"/>
          </a:xfrm>
          <a:prstGeom prst="bentConnector3">
            <a:avLst>
              <a:gd name="adj1" fmla="val 2807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02" name="TextBox 186"/>
          <p:cNvSpPr txBox="1">
            <a:spLocks noChangeArrowheads="1"/>
          </p:cNvSpPr>
          <p:nvPr/>
        </p:nvSpPr>
        <p:spPr bwMode="auto">
          <a:xfrm>
            <a:off x="7312621" y="3582541"/>
            <a:ext cx="75501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분양거래처 생성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꺾인 연결선 126"/>
          <p:cNvCxnSpPr>
            <a:cxnSpLocks noChangeShapeType="1"/>
            <a:stCxn id="52" idx="2"/>
          </p:cNvCxnSpPr>
          <p:nvPr/>
        </p:nvCxnSpPr>
        <p:spPr bwMode="auto">
          <a:xfrm rot="5400000" flipH="1" flipV="1">
            <a:off x="2199217" y="1361907"/>
            <a:ext cx="34703" cy="1863388"/>
          </a:xfrm>
          <a:prstGeom prst="bentConnector4">
            <a:avLst>
              <a:gd name="adj1" fmla="val -1564496"/>
              <a:gd name="adj2" fmla="val 5492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/>
          </a:ln>
        </p:spPr>
      </p:cxnSp>
      <p:sp>
        <p:nvSpPr>
          <p:cNvPr id="16" name="직사각형 15"/>
          <p:cNvSpPr/>
          <p:nvPr/>
        </p:nvSpPr>
        <p:spPr>
          <a:xfrm>
            <a:off x="6105682" y="3480992"/>
            <a:ext cx="258714" cy="198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48261" y="2276075"/>
            <a:ext cx="258714" cy="198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3" name="꺾인 연결선 126"/>
          <p:cNvCxnSpPr>
            <a:cxnSpLocks noChangeShapeType="1"/>
            <a:stCxn id="79" idx="1"/>
            <a:endCxn id="76" idx="3"/>
          </p:cNvCxnSpPr>
          <p:nvPr/>
        </p:nvCxnSpPr>
        <p:spPr bwMode="auto">
          <a:xfrm rot="10800000" flipV="1">
            <a:off x="1849231" y="3011250"/>
            <a:ext cx="1299031" cy="2323145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14" name="TextBox 186"/>
          <p:cNvSpPr txBox="1">
            <a:spLocks noChangeArrowheads="1"/>
          </p:cNvSpPr>
          <p:nvPr/>
        </p:nvSpPr>
        <p:spPr bwMode="auto">
          <a:xfrm>
            <a:off x="2017565" y="5384092"/>
            <a:ext cx="41037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분양정보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148261" y="2078249"/>
            <a:ext cx="258714" cy="198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86"/>
          <p:cNvSpPr txBox="1">
            <a:spLocks noChangeArrowheads="1"/>
          </p:cNvSpPr>
          <p:nvPr/>
        </p:nvSpPr>
        <p:spPr bwMode="auto">
          <a:xfrm>
            <a:off x="1357359" y="2685342"/>
            <a:ext cx="93134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분양 시스템 월 마감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2" name="꺾인 연결선 126"/>
          <p:cNvCxnSpPr>
            <a:cxnSpLocks noChangeShapeType="1"/>
            <a:stCxn id="86" idx="3"/>
            <a:endCxn id="71" idx="1"/>
          </p:cNvCxnSpPr>
          <p:nvPr/>
        </p:nvCxnSpPr>
        <p:spPr bwMode="auto">
          <a:xfrm flipV="1">
            <a:off x="6359252" y="2402912"/>
            <a:ext cx="1785897" cy="501956"/>
          </a:xfrm>
          <a:prstGeom prst="bentConnector3">
            <a:avLst>
              <a:gd name="adj1" fmla="val 27066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35" name="직사각형 134"/>
          <p:cNvSpPr/>
          <p:nvPr/>
        </p:nvSpPr>
        <p:spPr>
          <a:xfrm>
            <a:off x="6105682" y="3282992"/>
            <a:ext cx="258714" cy="198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86"/>
          <p:cNvSpPr txBox="1">
            <a:spLocks noChangeArrowheads="1"/>
          </p:cNvSpPr>
          <p:nvPr/>
        </p:nvSpPr>
        <p:spPr bwMode="auto">
          <a:xfrm>
            <a:off x="6887691" y="2233464"/>
            <a:ext cx="1158972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분양고객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전표 발행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7728865" y="559637"/>
            <a:ext cx="1836000" cy="144000"/>
            <a:chOff x="7760615" y="559637"/>
            <a:chExt cx="1836000" cy="144000"/>
          </a:xfrm>
        </p:grpSpPr>
        <p:sp>
          <p:nvSpPr>
            <p:cNvPr id="55" name="직사각형 54"/>
            <p:cNvSpPr>
              <a:spLocks noChangeArrowheads="1"/>
            </p:cNvSpPr>
            <p:nvPr/>
          </p:nvSpPr>
          <p:spPr bwMode="auto">
            <a:xfrm>
              <a:off x="7760615" y="559637"/>
              <a:ext cx="1836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72000" rIns="18000" bIns="72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9" name="Shape 186"/>
            <p:cNvCxnSpPr>
              <a:cxnSpLocks noChangeShapeType="1"/>
            </p:cNvCxnSpPr>
            <p:nvPr/>
          </p:nvCxnSpPr>
          <p:spPr bwMode="auto">
            <a:xfrm flipV="1">
              <a:off x="8296419" y="631637"/>
              <a:ext cx="216000" cy="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  <p:cxnSp>
          <p:nvCxnSpPr>
            <p:cNvPr id="60" name="꺾인 연결선 126"/>
            <p:cNvCxnSpPr>
              <a:cxnSpLocks noChangeShapeType="1"/>
            </p:cNvCxnSpPr>
            <p:nvPr/>
          </p:nvCxnSpPr>
          <p:spPr bwMode="auto">
            <a:xfrm rot="10800000" flipV="1">
              <a:off x="8971353" y="631637"/>
              <a:ext cx="216000" cy="1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miter lim="800000"/>
              <a:headEnd type="triangle" w="sm" len="med"/>
              <a:tailEnd w="sm" len="med"/>
            </a:ln>
          </p:spPr>
        </p:cxnSp>
        <p:sp>
          <p:nvSpPr>
            <p:cNvPr id="61" name="TextBox 186"/>
            <p:cNvSpPr txBox="1">
              <a:spLocks noChangeArrowheads="1"/>
            </p:cNvSpPr>
            <p:nvPr/>
          </p:nvSpPr>
          <p:spPr bwMode="auto">
            <a:xfrm>
              <a:off x="8579254" y="575083"/>
              <a:ext cx="238848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Batch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186"/>
            <p:cNvSpPr txBox="1">
              <a:spLocks noChangeArrowheads="1"/>
            </p:cNvSpPr>
            <p:nvPr/>
          </p:nvSpPr>
          <p:spPr bwMode="auto">
            <a:xfrm>
              <a:off x="9254188" y="575083"/>
              <a:ext cx="181140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Rectangle 18"/>
          <p:cNvSpPr txBox="1">
            <a:spLocks noChangeArrowheads="1"/>
          </p:cNvSpPr>
          <p:nvPr/>
        </p:nvSpPr>
        <p:spPr>
          <a:xfrm>
            <a:off x="415925" y="228600"/>
            <a:ext cx="8718550" cy="339725"/>
          </a:xfrm>
          <a:prstGeom prst="rect">
            <a:avLst/>
          </a:prstGeom>
        </p:spPr>
        <p:txBody>
          <a:bodyPr/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 kern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kern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  <a:endParaRPr lang="ko-KR" altLang="en-US" sz="1800" kern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880992" y="5229200"/>
            <a:ext cx="2701357" cy="1008000"/>
            <a:chOff x="3823391" y="5425616"/>
            <a:chExt cx="2701357" cy="1008000"/>
          </a:xfrm>
        </p:grpSpPr>
        <p:sp>
          <p:nvSpPr>
            <p:cNvPr id="93" name="직사각형 92"/>
            <p:cNvSpPr>
              <a:spLocks noChangeArrowheads="1"/>
            </p:cNvSpPr>
            <p:nvPr/>
          </p:nvSpPr>
          <p:spPr bwMode="auto">
            <a:xfrm>
              <a:off x="3823391" y="5425616"/>
              <a:ext cx="2701357" cy="10080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 anchor="b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전사공통</a:t>
              </a:r>
              <a:r>
                <a:rPr kumimoji="0" lang="en-US" altLang="ko-KR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en-US" altLang="ko-KR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Infra/</a:t>
              </a:r>
              <a:r>
                <a:rPr kumimoji="0" lang="ko-KR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보안</a:t>
              </a:r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3967283" y="5532537"/>
              <a:ext cx="1130400" cy="46540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코드관리</a:t>
              </a:r>
              <a:endParaRPr kumimoji="0" lang="en-US" altLang="ko-KR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(CCMS)</a:t>
              </a:r>
              <a:endParaRPr kumimoji="0"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5261607" y="5532537"/>
              <a:ext cx="1130400" cy="46540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전산자원관리</a:t>
              </a:r>
              <a:endParaRPr lang="en-US" altLang="ko-KR" sz="100" baseline="30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(ITMS)</a:t>
              </a:r>
              <a:endParaRPr kumimoji="0"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6" name="꺾인 연결선 95"/>
          <p:cNvCxnSpPr>
            <a:cxnSpLocks noChangeShapeType="1"/>
            <a:stCxn id="42" idx="3"/>
            <a:endCxn id="94" idx="1"/>
          </p:cNvCxnSpPr>
          <p:nvPr/>
        </p:nvCxnSpPr>
        <p:spPr bwMode="auto">
          <a:xfrm>
            <a:off x="4336261" y="2276075"/>
            <a:ext cx="688623" cy="3292749"/>
          </a:xfrm>
          <a:prstGeom prst="bentConnector3">
            <a:avLst>
              <a:gd name="adj1" fmla="val 36168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/>
          </a:ln>
        </p:spPr>
      </p:cxnSp>
      <p:sp>
        <p:nvSpPr>
          <p:cNvPr id="98" name="TextBox 186"/>
          <p:cNvSpPr txBox="1">
            <a:spLocks noChangeArrowheads="1"/>
          </p:cNvSpPr>
          <p:nvPr/>
        </p:nvSpPr>
        <p:spPr bwMode="auto">
          <a:xfrm>
            <a:off x="4629915" y="5003676"/>
            <a:ext cx="649217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Charger Code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4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 bwMode="auto">
          <a:xfrm>
            <a:off x="488504" y="978585"/>
            <a:ext cx="8856984" cy="5258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050917" y="2913475"/>
            <a:ext cx="3974091" cy="1429350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050917" y="1305926"/>
            <a:ext cx="3974091" cy="1424148"/>
          </a:xfrm>
          <a:prstGeom prst="rect">
            <a:avLst/>
          </a:prstGeom>
          <a:solidFill>
            <a:srgbClr val="E9E7E9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5313041" y="1260521"/>
            <a:ext cx="3744416" cy="3074833"/>
          </a:xfrm>
          <a:prstGeom prst="rect">
            <a:avLst/>
          </a:prstGeom>
          <a:solidFill>
            <a:srgbClr val="F2DCDB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5547283" y="1339618"/>
            <a:ext cx="55784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Rectangle 51"/>
          <p:cNvSpPr>
            <a:spLocks noChangeArrowheads="1"/>
          </p:cNvSpPr>
          <p:nvPr/>
        </p:nvSpPr>
        <p:spPr bwMode="auto">
          <a:xfrm>
            <a:off x="707729" y="1207064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WAS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724344" y="2819891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63167"/>
              </p:ext>
            </p:extLst>
          </p:nvPr>
        </p:nvGraphicFramePr>
        <p:xfrm>
          <a:off x="1236142" y="1558896"/>
          <a:ext cx="2348706" cy="1034341"/>
        </p:xfrm>
        <a:graphic>
          <a:graphicData uri="http://schemas.openxmlformats.org/drawingml/2006/table">
            <a:tbl>
              <a:tblPr/>
              <a:tblGrid>
                <a:gridCol w="1174353"/>
                <a:gridCol w="1174353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SEKCARCH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203.235.240.83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 Server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2003 R2 Standard Edition SP2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WebLogic 8.16)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08704"/>
              </p:ext>
            </p:extLst>
          </p:nvPr>
        </p:nvGraphicFramePr>
        <p:xfrm>
          <a:off x="1236140" y="3181172"/>
          <a:ext cx="2348708" cy="1034341"/>
        </p:xfrm>
        <a:graphic>
          <a:graphicData uri="http://schemas.openxmlformats.org/drawingml/2006/table">
            <a:tbl>
              <a:tblPr/>
              <a:tblGrid>
                <a:gridCol w="1174354"/>
                <a:gridCol w="1174354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SKEC_CMDB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203.235.246.150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 Server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2003 R2 Enterprise Edition SP2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(Oracle 10g)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384206"/>
              </p:ext>
            </p:extLst>
          </p:nvPr>
        </p:nvGraphicFramePr>
        <p:xfrm>
          <a:off x="5601072" y="1644829"/>
          <a:ext cx="2304256" cy="1034341"/>
        </p:xfrm>
        <a:graphic>
          <a:graphicData uri="http://schemas.openxmlformats.org/drawingml/2006/table">
            <a:tbl>
              <a:tblPr/>
              <a:tblGrid>
                <a:gridCol w="1152128"/>
                <a:gridCol w="1152128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SKECARCH_TEST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203.235.244.113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 Server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2003 R2 Standard Edition SP2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WebLogic 8.16)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08917"/>
              </p:ext>
            </p:extLst>
          </p:nvPr>
        </p:nvGraphicFramePr>
        <p:xfrm>
          <a:off x="5607634" y="3039210"/>
          <a:ext cx="2297694" cy="1034341"/>
        </p:xfrm>
        <a:graphic>
          <a:graphicData uri="http://schemas.openxmlformats.org/drawingml/2006/table">
            <a:tbl>
              <a:tblPr/>
              <a:tblGrid>
                <a:gridCol w="1148847"/>
                <a:gridCol w="1148847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SKEC_SECDB_TEST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203.235.244.14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 Server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2003 R2 Standard Edition SP2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(Oracle 10g)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 bwMode="auto">
          <a:xfrm>
            <a:off x="1071902" y="4519930"/>
            <a:ext cx="3974091" cy="1429350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33" name="Rectangle 51"/>
          <p:cNvSpPr>
            <a:spLocks noChangeArrowheads="1"/>
          </p:cNvSpPr>
          <p:nvPr/>
        </p:nvSpPr>
        <p:spPr bwMode="auto">
          <a:xfrm>
            <a:off x="745329" y="4426346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형상관</a:t>
            </a:r>
            <a:r>
              <a:rPr kumimoji="0" lang="ko-KR" altLang="en-US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81213"/>
              </p:ext>
            </p:extLst>
          </p:nvPr>
        </p:nvGraphicFramePr>
        <p:xfrm>
          <a:off x="1257125" y="4787627"/>
          <a:ext cx="2348708" cy="1034341"/>
        </p:xfrm>
        <a:graphic>
          <a:graphicData uri="http://schemas.openxmlformats.org/drawingml/2006/table">
            <a:tbl>
              <a:tblPr/>
              <a:tblGrid>
                <a:gridCol w="1174354"/>
                <a:gridCol w="1174354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SKEC_STND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203.235.244.19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 Server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2003 R2 Enterprise Edition SP2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64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형상관리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7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73382"/>
              </p:ext>
            </p:extLst>
          </p:nvPr>
        </p:nvGraphicFramePr>
        <p:xfrm>
          <a:off x="416496" y="835915"/>
          <a:ext cx="9073580" cy="5185373"/>
        </p:xfrm>
        <a:graphic>
          <a:graphicData uri="http://schemas.openxmlformats.org/drawingml/2006/table">
            <a:tbl>
              <a:tblPr/>
              <a:tblGrid>
                <a:gridCol w="360609"/>
                <a:gridCol w="720080"/>
                <a:gridCol w="1339710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858717"/>
              </a:tblGrid>
              <a:tr h="28803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9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Editor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Grid</a:t>
                      </a:r>
                      <a:endParaRPr lang="ko-KR" altLang="en-US" sz="12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암호화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SKECARCH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WebLogic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8.16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Rexpert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3.0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FlexGrid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8.0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SKEC_CMDB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Datasecure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SKECARCH_TEST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WebLogic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8.16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Rexpert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FlexGrid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8.0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SKEC_SECDB_TEST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Datasecure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2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1472373336</TotalTime>
  <Pages>39</Pages>
  <Words>1001</Words>
  <Application>Microsoft Office PowerPoint</Application>
  <PresentationFormat>A4 용지(210x297mm)</PresentationFormat>
  <Paragraphs>459</Paragraphs>
  <Slides>11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1_other</vt:lpstr>
      <vt:lpstr>Image</vt:lpstr>
      <vt:lpstr>Architecture 설계서 - SKEC 분양 관리 (SPIS) System</vt:lpstr>
      <vt:lpstr>PowerPoint 프레젠테이션</vt:lpstr>
      <vt:lpstr>1. 시스템 개요</vt:lpstr>
      <vt:lpstr>1. 시스템 개요</vt:lpstr>
      <vt:lpstr>1. 시스템 개요</vt:lpstr>
      <vt:lpstr>2. 논리적 구성도</vt:lpstr>
      <vt:lpstr>PowerPoint 프레젠테이션</vt:lpstr>
      <vt:lpstr>PowerPoint 프레젠테이션</vt:lpstr>
      <vt:lpstr>PowerPoint 프레젠테이션</vt:lpstr>
      <vt:lpstr>3. 물리적 구성도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서정백</dc:creator>
  <cp:lastModifiedBy>SKCC_USER</cp:lastModifiedBy>
  <cp:revision>2580</cp:revision>
  <cp:lastPrinted>2015-03-23T02:26:06Z</cp:lastPrinted>
  <dcterms:created xsi:type="dcterms:W3CDTF">1996-10-14T12:11:22Z</dcterms:created>
  <dcterms:modified xsi:type="dcterms:W3CDTF">2015-04-06T04:58:44Z</dcterms:modified>
</cp:coreProperties>
</file>