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0" r:id="rId1"/>
  </p:sldMasterIdLst>
  <p:notesMasterIdLst>
    <p:notesMasterId r:id="rId13"/>
  </p:notesMasterIdLst>
  <p:handoutMasterIdLst>
    <p:handoutMasterId r:id="rId14"/>
  </p:handoutMasterIdLst>
  <p:sldIdLst>
    <p:sldId id="2163" r:id="rId2"/>
    <p:sldId id="2164" r:id="rId3"/>
    <p:sldId id="2222" r:id="rId4"/>
    <p:sldId id="2214" r:id="rId5"/>
    <p:sldId id="2221" r:id="rId6"/>
    <p:sldId id="2177" r:id="rId7"/>
    <p:sldId id="2215" r:id="rId8"/>
    <p:sldId id="2224" r:id="rId9"/>
    <p:sldId id="2225" r:id="rId10"/>
    <p:sldId id="2226" r:id="rId11"/>
    <p:sldId id="2218" r:id="rId12"/>
  </p:sldIdLst>
  <p:sldSz cx="9906000" cy="6858000" type="A4"/>
  <p:notesSz cx="6807200" cy="9939338"/>
  <p:kinsoku lang="ko-KR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chemeClr val="tx1"/>
        </a:solidFill>
        <a:latin typeface="Arial Narrow" pitchFamily="34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EAE9"/>
    <a:srgbClr val="F2DCDB"/>
    <a:srgbClr val="F7F7F7"/>
    <a:srgbClr val="E9E7E9"/>
    <a:srgbClr val="E0DCE0"/>
    <a:srgbClr val="DAD4DA"/>
    <a:srgbClr val="948A54"/>
    <a:srgbClr val="DDD9C3"/>
    <a:srgbClr val="D99694"/>
    <a:srgbClr val="E6E0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92" autoAdjust="0"/>
    <p:restoredTop sz="93506" autoAdjust="0"/>
  </p:normalViewPr>
  <p:slideViewPr>
    <p:cSldViewPr snapToObjects="1">
      <p:cViewPr>
        <p:scale>
          <a:sx n="110" d="100"/>
          <a:sy n="110" d="100"/>
        </p:scale>
        <p:origin x="-960" y="-168"/>
      </p:cViewPr>
      <p:guideLst>
        <p:guide orient="horz" pos="2704"/>
        <p:guide pos="580"/>
        <p:guide pos="289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84"/>
    </p:cViewPr>
  </p:sorterViewPr>
  <p:notesViewPr>
    <p:cSldViewPr snapToObjects="1">
      <p:cViewPr varScale="1">
        <p:scale>
          <a:sx n="67" d="100"/>
          <a:sy n="67" d="100"/>
        </p:scale>
        <p:origin x="-3384" y="-114"/>
      </p:cViewPr>
      <p:guideLst>
        <p:guide orient="horz" pos="313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4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6848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6600" y="639763"/>
            <a:ext cx="5357813" cy="37099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544466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슬라이드 노트 개체 틀 2"/>
          <p:cNvSpPr>
            <a:spLocks noGrp="1"/>
          </p:cNvSpPr>
          <p:nvPr>
            <p:ph type="body" idx="1"/>
          </p:nvPr>
        </p:nvSpPr>
        <p:spPr bwMode="auto">
          <a:xfrm>
            <a:off x="681520" y="4720985"/>
            <a:ext cx="5445760" cy="447310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126" tIns="46063" rIns="92126" bIns="46063"/>
          <a:lstStyle/>
          <a:p>
            <a:endParaRPr lang="ko-KR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3" name="슬라이드 노트 개체 틀 2"/>
          <p:cNvSpPr>
            <a:spLocks noGrp="1"/>
          </p:cNvSpPr>
          <p:nvPr>
            <p:ph type="body" idx="1"/>
          </p:nvPr>
        </p:nvSpPr>
        <p:spPr bwMode="auto">
          <a:xfrm>
            <a:off x="681520" y="4720985"/>
            <a:ext cx="5445760" cy="447310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126" tIns="46063" rIns="92126" bIns="46063"/>
          <a:lstStyle/>
          <a:p>
            <a:endParaRPr lang="ko-KR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901113" y="103188"/>
            <a:ext cx="495300" cy="257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>
              <a:defRPr/>
            </a:pPr>
            <a:endParaRPr kumimoji="0" lang="ko-KR" alt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458788" y="3381375"/>
            <a:ext cx="9020175" cy="0"/>
          </a:xfrm>
          <a:prstGeom prst="line">
            <a:avLst/>
          </a:prstGeom>
          <a:noFill/>
          <a:ln w="25400">
            <a:solidFill>
              <a:srgbClr val="EA002C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0095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11188" y="2714625"/>
            <a:ext cx="8601075" cy="512763"/>
          </a:xfrm>
          <a:ln w="9525"/>
        </p:spPr>
        <p:txBody>
          <a:bodyPr lIns="72000" tIns="72000" rIns="72000" bIns="72000" anchor="b"/>
          <a:lstStyle>
            <a:lvl1pPr>
              <a:defRPr sz="2400">
                <a:latin typeface="Arial Narrow" pitchFamily="34" charset="0"/>
              </a:defRPr>
            </a:lvl1pPr>
          </a:lstStyle>
          <a:p>
            <a:r>
              <a:rPr lang="en-US" altLang="ko-KR" dirty="0"/>
              <a:t>Arial Narrow /</a:t>
            </a:r>
            <a:r>
              <a:rPr lang="en-US" altLang="ko-KR" dirty="0" err="1"/>
              <a:t>Kor</a:t>
            </a:r>
            <a:r>
              <a:rPr lang="en-US" altLang="ko-KR" dirty="0"/>
              <a:t> </a:t>
            </a:r>
            <a:r>
              <a:rPr lang="en-US" altLang="ko-KR" dirty="0" err="1"/>
              <a:t>Gulim</a:t>
            </a:r>
            <a:r>
              <a:rPr lang="en-US" altLang="ko-KR" dirty="0"/>
              <a:t>  Font size </a:t>
            </a:r>
            <a:r>
              <a:rPr lang="ko-KR" altLang="en-US" dirty="0"/>
              <a:t>24</a:t>
            </a:r>
          </a:p>
        </p:txBody>
      </p:sp>
      <p:sp>
        <p:nvSpPr>
          <p:cNvPr id="30095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47700" y="3557588"/>
            <a:ext cx="7512050" cy="609600"/>
          </a:xfrm>
          <a:ln w="9525"/>
        </p:spPr>
        <p:txBody>
          <a:bodyPr lIns="91440" tIns="45720" rIns="91440" bIns="45720"/>
          <a:lstStyle>
            <a:lvl1pPr>
              <a:defRPr sz="1600">
                <a:latin typeface="Arial Narrow" pitchFamily="34" charset="0"/>
              </a:defRPr>
            </a:lvl1pPr>
          </a:lstStyle>
          <a:p>
            <a:r>
              <a:rPr lang="en-US" altLang="ko-KR"/>
              <a:t>Arial Narrow /Kor-Gulim  Font size 16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5925" y="166688"/>
            <a:ext cx="9015413" cy="3397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20688" y="573088"/>
            <a:ext cx="4429125" cy="263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02213" y="573088"/>
            <a:ext cx="4429125" cy="263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15925" y="166688"/>
            <a:ext cx="9015413" cy="339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577" tIns="45789" rIns="91577" bIns="45789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Title (Korean-Gulim, English-Arial Font 18) </a:t>
            </a:r>
            <a:endParaRPr lang="ko-KR" alt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0688" y="573088"/>
            <a:ext cx="9010650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95" tIns="25438" rIns="63595" bIns="2543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Header Line</a:t>
            </a:r>
            <a:r>
              <a:rPr lang="ko-KR" altLang="en-US" smtClean="0"/>
              <a:t> </a:t>
            </a:r>
            <a:r>
              <a:rPr lang="en-US" altLang="ko-KR" smtClean="0"/>
              <a:t>(Korean-Gulim</a:t>
            </a:r>
            <a:r>
              <a:rPr lang="ko-KR" altLang="en-US" smtClean="0"/>
              <a:t>, </a:t>
            </a:r>
            <a:r>
              <a:rPr lang="en-US" altLang="ko-KR" smtClean="0"/>
              <a:t>English-Arial Font 14) </a:t>
            </a:r>
            <a:endParaRPr lang="ko-KR" altLang="en-US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665663" y="6527800"/>
            <a:ext cx="647700" cy="285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latinLnBrk="0" hangingPunct="0">
              <a:defRPr/>
            </a:pPr>
            <a:fld id="{CF6E4704-BA2F-46B4-8519-E58715933A58}" type="slidenum">
              <a:rPr kumimoji="0" lang="ko-KR" altLang="en-GB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pPr algn="ctr" eaLnBrk="0" latinLnBrk="0" hangingPunct="0">
                <a:defRPr/>
              </a:pPr>
              <a:t>‹#›</a:t>
            </a:fld>
            <a:endParaRPr kumimoji="0" lang="en-GB" altLang="ko-KR" sz="14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9" name="Line 8"/>
          <p:cNvSpPr>
            <a:spLocks noChangeShapeType="1"/>
          </p:cNvSpPr>
          <p:nvPr/>
        </p:nvSpPr>
        <p:spPr bwMode="auto">
          <a:xfrm>
            <a:off x="415925" y="544513"/>
            <a:ext cx="8997950" cy="0"/>
          </a:xfrm>
          <a:prstGeom prst="line">
            <a:avLst/>
          </a:prstGeom>
          <a:noFill/>
          <a:ln w="28575">
            <a:solidFill>
              <a:srgbClr val="EA002C"/>
            </a:solidFill>
            <a:round/>
            <a:headEnd/>
            <a:tailEnd/>
          </a:ln>
        </p:spPr>
        <p:txBody>
          <a:bodyPr lIns="79200" tIns="39600" rIns="79200" bIns="39600" anchor="ctr"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892" r:id="rId2"/>
    <p:sldLayoutId id="2147483902" r:id="rId3"/>
  </p:sldLayoutIdLst>
  <p:txStyles>
    <p:titleStyle>
      <a:lvl1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+mj-lt"/>
          <a:ea typeface="+mj-ea"/>
          <a:cs typeface="+mj-cs"/>
        </a:defRPr>
      </a:lvl1pPr>
      <a:lvl2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Arial" charset="0"/>
          <a:ea typeface="굴림" pitchFamily="50" charset="-127"/>
        </a:defRPr>
      </a:lvl2pPr>
      <a:lvl3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Arial" charset="0"/>
          <a:ea typeface="굴림" pitchFamily="50" charset="-127"/>
        </a:defRPr>
      </a:lvl3pPr>
      <a:lvl4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Arial" charset="0"/>
          <a:ea typeface="굴림" pitchFamily="50" charset="-127"/>
        </a:defRPr>
      </a:lvl4pPr>
      <a:lvl5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Arial" charset="0"/>
          <a:ea typeface="굴림" pitchFamily="50" charset="-127"/>
        </a:defRPr>
      </a:lvl5pPr>
      <a:lvl6pPr marL="4572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Arial" charset="0"/>
          <a:ea typeface="굴림" pitchFamily="50" charset="-127"/>
        </a:defRPr>
      </a:lvl6pPr>
      <a:lvl7pPr marL="9144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Arial" charset="0"/>
          <a:ea typeface="굴림" pitchFamily="50" charset="-127"/>
        </a:defRPr>
      </a:lvl7pPr>
      <a:lvl8pPr marL="13716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Arial" charset="0"/>
          <a:ea typeface="굴림" pitchFamily="50" charset="-127"/>
        </a:defRPr>
      </a:lvl8pPr>
      <a:lvl9pPr marL="18288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defTabSz="190500" rtl="0" eaLnBrk="0" fontAlgn="base" hangingPunct="0">
        <a:spcBef>
          <a:spcPct val="45000"/>
        </a:spcBef>
        <a:spcAft>
          <a:spcPct val="0"/>
        </a:spcAft>
        <a:buClr>
          <a:srgbClr val="990000"/>
        </a:buClr>
        <a:buSzPct val="100000"/>
        <a:buChar char="•"/>
        <a:tabLst>
          <a:tab pos="228600" algn="l"/>
        </a:tabLst>
        <a:defRPr sz="1400" b="1">
          <a:solidFill>
            <a:schemeClr val="tx1"/>
          </a:solidFill>
          <a:latin typeface="+mn-lt"/>
          <a:ea typeface="+mn-ea"/>
          <a:cs typeface="+mn-cs"/>
        </a:defRPr>
      </a:lvl1pPr>
      <a:lvl2pPr marL="520700" indent="-166688" algn="l" defTabSz="190500" rtl="0" eaLnBrk="0" fontAlgn="base" hangingPunct="0">
        <a:spcBef>
          <a:spcPct val="45000"/>
        </a:spcBef>
        <a:spcAft>
          <a:spcPct val="0"/>
        </a:spcAft>
        <a:buClr>
          <a:srgbClr val="990000"/>
        </a:buClr>
        <a:buSzPct val="100000"/>
        <a:buChar char="•"/>
        <a:tabLst>
          <a:tab pos="228600" algn="l"/>
        </a:tabLst>
        <a:defRPr sz="1400">
          <a:solidFill>
            <a:schemeClr val="tx1"/>
          </a:solidFill>
          <a:latin typeface="+mn-lt"/>
          <a:ea typeface="+mn-ea"/>
        </a:defRPr>
      </a:lvl2pPr>
      <a:lvl3pPr marL="831850" indent="-120650" algn="l" defTabSz="190500" rtl="0" eaLnBrk="0" fontAlgn="base" hangingPunct="0">
        <a:spcBef>
          <a:spcPct val="45000"/>
        </a:spcBef>
        <a:spcAft>
          <a:spcPct val="0"/>
        </a:spcAft>
        <a:buClr>
          <a:srgbClr val="990000"/>
        </a:buClr>
        <a:buSzPct val="100000"/>
        <a:buChar char="-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3pPr>
      <a:lvl4pPr marL="1241425" indent="-187325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4pPr>
      <a:lvl5pPr marL="15335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5pPr>
      <a:lvl6pPr marL="19907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6pPr>
      <a:lvl7pPr marL="24479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7pPr>
      <a:lvl8pPr marL="29051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8pPr>
      <a:lvl9pPr marL="33623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wmf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6381" y="2780928"/>
            <a:ext cx="8601075" cy="477805"/>
          </a:xfrm>
          <a:ln w="12700"/>
        </p:spPr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Architecture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설계서 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 SKEC TOMMS(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통합조달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System</a:t>
            </a:r>
            <a:endParaRPr lang="ko-KR" altLang="en-US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76936" y="6021288"/>
            <a:ext cx="1568996" cy="338137"/>
          </a:xfrm>
          <a:ln w="12700"/>
        </p:spPr>
        <p:txBody>
          <a:bodyPr/>
          <a:lstStyle/>
          <a:p>
            <a:pPr marL="0" indent="0" algn="ctr">
              <a:buFontTx/>
              <a:buNone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2015.3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244751" y="3501008"/>
            <a:ext cx="4300537" cy="47780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72000" tIns="72000" rIns="72000" bIns="72000" numCol="1" anchor="b" anchorCtr="0" compatLnSpc="1">
            <a:prstTxWarp prst="textNoShape">
              <a:avLst/>
            </a:prstTxWarp>
            <a:spAutoFit/>
          </a:bodyPr>
          <a:lstStyle>
            <a:lvl1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FF7A00"/>
                </a:solidFill>
                <a:latin typeface="Arial Narrow" pitchFamily="34" charset="0"/>
                <a:ea typeface="+mj-ea"/>
                <a:cs typeface="+mj-cs"/>
              </a:defRPr>
            </a:lvl1pPr>
            <a:lvl2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2pPr>
            <a:lvl3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3pPr>
            <a:lvl4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4pPr>
            <a:lvl5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5pPr>
            <a:lvl6pPr marL="4572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6pPr>
            <a:lvl7pPr marL="9144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7pPr>
            <a:lvl8pPr marL="13716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8pPr>
            <a:lvl9pPr marL="18288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Part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    Application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구성도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모서리가 둥근 직사각형 48"/>
          <p:cNvSpPr/>
          <p:nvPr/>
        </p:nvSpPr>
        <p:spPr>
          <a:xfrm>
            <a:off x="2648744" y="1196752"/>
            <a:ext cx="4176713" cy="4968551"/>
          </a:xfrm>
          <a:prstGeom prst="roundRect">
            <a:avLst>
              <a:gd name="adj" fmla="val 6595"/>
            </a:avLst>
          </a:prstGeom>
          <a:solidFill>
            <a:srgbClr val="9BBB59">
              <a:lumMod val="20000"/>
              <a:lumOff val="80000"/>
            </a:srgbClr>
          </a:solidFill>
          <a:ln w="25400" cap="flat" cmpd="sng" algn="ctr">
            <a:solidFill>
              <a:srgbClr val="9BBB59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/>
              <a:ea typeface="맑은 고딕"/>
              <a:cs typeface="+mn-cs"/>
            </a:endParaRPr>
          </a:p>
        </p:txBody>
      </p:sp>
      <p:sp>
        <p:nvSpPr>
          <p:cNvPr id="398" name="Oval 16"/>
          <p:cNvSpPr>
            <a:spLocks noChangeArrowheads="1"/>
          </p:cNvSpPr>
          <p:nvPr/>
        </p:nvSpPr>
        <p:spPr bwMode="auto">
          <a:xfrm>
            <a:off x="2983752" y="2880672"/>
            <a:ext cx="1105152" cy="663198"/>
          </a:xfrm>
          <a:prstGeom prst="ellipse">
            <a:avLst/>
          </a:prstGeom>
          <a:gradFill rotWithShape="0">
            <a:gsLst>
              <a:gs pos="0">
                <a:srgbClr val="BBE0E3"/>
              </a:gs>
              <a:gs pos="100000">
                <a:srgbClr val="FFFFFF"/>
              </a:gs>
            </a:gsLst>
            <a:path path="rect">
              <a:fillToRect r="100000" b="100000"/>
            </a:path>
          </a:gra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4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endParaRPr lang="ko-KR" altLang="en-US" sz="100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97" name="Oval 16"/>
          <p:cNvSpPr>
            <a:spLocks noChangeArrowheads="1"/>
          </p:cNvSpPr>
          <p:nvPr/>
        </p:nvSpPr>
        <p:spPr bwMode="auto">
          <a:xfrm>
            <a:off x="3393395" y="4905856"/>
            <a:ext cx="1105152" cy="708195"/>
          </a:xfrm>
          <a:prstGeom prst="ellipse">
            <a:avLst/>
          </a:prstGeom>
          <a:gradFill rotWithShape="0">
            <a:gsLst>
              <a:gs pos="0">
                <a:srgbClr val="BBE0E3"/>
              </a:gs>
              <a:gs pos="100000">
                <a:srgbClr val="FFFFFF"/>
              </a:gs>
            </a:gsLst>
            <a:path path="rect">
              <a:fillToRect r="100000" b="100000"/>
            </a:path>
          </a:gra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4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endParaRPr lang="ko-KR" altLang="en-US" sz="100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96" name="Oval 16"/>
          <p:cNvSpPr>
            <a:spLocks noChangeArrowheads="1"/>
          </p:cNvSpPr>
          <p:nvPr/>
        </p:nvSpPr>
        <p:spPr bwMode="auto">
          <a:xfrm>
            <a:off x="5533066" y="4905856"/>
            <a:ext cx="1105152" cy="708195"/>
          </a:xfrm>
          <a:prstGeom prst="ellipse">
            <a:avLst/>
          </a:prstGeom>
          <a:gradFill rotWithShape="0">
            <a:gsLst>
              <a:gs pos="0">
                <a:srgbClr val="BBE0E3"/>
              </a:gs>
              <a:gs pos="100000">
                <a:srgbClr val="FFFFFF"/>
              </a:gs>
            </a:gsLst>
            <a:path path="rect">
              <a:fillToRect r="100000" b="100000"/>
            </a:path>
          </a:gra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4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12795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endParaRPr lang="ko-KR" altLang="en-US" sz="100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73" name="Picture 1598" descr="GatewayVPN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505" y="2161201"/>
            <a:ext cx="466852" cy="243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270"/>
          <p:cNvSpPr txBox="1">
            <a:spLocks noChangeArrowheads="1"/>
          </p:cNvSpPr>
          <p:nvPr/>
        </p:nvSpPr>
        <p:spPr bwMode="auto">
          <a:xfrm>
            <a:off x="5698357" y="2179141"/>
            <a:ext cx="7745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SSLVPN</a:t>
            </a:r>
            <a:b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VPN Master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7041232" y="3554166"/>
            <a:ext cx="2137872" cy="1166100"/>
          </a:xfrm>
          <a:prstGeom prst="roundRect">
            <a:avLst>
              <a:gd name="adj" fmla="val 8938"/>
            </a:avLst>
          </a:prstGeom>
          <a:solidFill>
            <a:srgbClr val="4BACC6">
              <a:lumMod val="20000"/>
              <a:lumOff val="80000"/>
            </a:srgbClr>
          </a:solidFill>
          <a:ln w="25400" cap="flat" cmpd="sng" algn="ctr">
            <a:solidFill>
              <a:srgbClr val="4BACC6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/>
              <a:ea typeface="맑은 고딕"/>
              <a:cs typeface="+mn-cs"/>
            </a:endParaRPr>
          </a:p>
        </p:txBody>
      </p:sp>
      <p:pic>
        <p:nvPicPr>
          <p:cNvPr id="98" name="Picture 1644" descr="catalyst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262" y="3802344"/>
            <a:ext cx="40322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Picture 1644" descr="catalyst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262" y="4356059"/>
            <a:ext cx="40322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8" name="그룹 140"/>
          <p:cNvGrpSpPr>
            <a:grpSpLocks/>
          </p:cNvGrpSpPr>
          <p:nvPr/>
        </p:nvGrpSpPr>
        <p:grpSpPr bwMode="auto">
          <a:xfrm>
            <a:off x="3032646" y="1327430"/>
            <a:ext cx="984250" cy="552175"/>
            <a:chOff x="4071934" y="3824555"/>
            <a:chExt cx="984504" cy="662940"/>
          </a:xfrm>
        </p:grpSpPr>
        <p:pic>
          <p:nvPicPr>
            <p:cNvPr id="109" name="Picture 45" descr="clou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1934" y="3824555"/>
              <a:ext cx="984504" cy="662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" name="Rectangle 44"/>
            <p:cNvSpPr>
              <a:spLocks noChangeArrowheads="1"/>
            </p:cNvSpPr>
            <p:nvPr/>
          </p:nvSpPr>
          <p:spPr bwMode="auto">
            <a:xfrm>
              <a:off x="4172880" y="3968779"/>
              <a:ext cx="782613" cy="473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3548" tIns="51774" rIns="103548" bIns="51774">
              <a:spAutoFit/>
            </a:bodyPr>
            <a:lstStyle>
              <a:lvl1pPr defTabSz="10287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defTabSz="10287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defTabSz="10287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defTabSz="10287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defTabSz="10287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ts val="800"/>
                </a:lnSpc>
                <a:spcBef>
                  <a:spcPct val="50000"/>
                </a:spcBef>
              </a:pPr>
              <a:r>
                <a:rPr lang="en-US" altLang="ko-KR" sz="1100" b="1" dirty="0">
                  <a:latin typeface="맑은 고딕" pitchFamily="50" charset="-127"/>
                  <a:ea typeface="맑은 고딕" pitchFamily="50" charset="-127"/>
                </a:rPr>
                <a:t>Internet</a:t>
              </a:r>
            </a:p>
            <a:p>
              <a:pPr algn="ctr" eaLnBrk="1" hangingPunct="1">
                <a:lnSpc>
                  <a:spcPts val="800"/>
                </a:lnSpc>
                <a:spcBef>
                  <a:spcPct val="50000"/>
                </a:spcBef>
              </a:pPr>
              <a:r>
                <a:rPr lang="en-US" altLang="ko-KR" sz="1100" b="1" dirty="0">
                  <a:latin typeface="맑은 고딕" pitchFamily="50" charset="-127"/>
                  <a:ea typeface="맑은 고딕" pitchFamily="50" charset="-127"/>
                </a:rPr>
                <a:t>&amp; VPN</a:t>
              </a:r>
            </a:p>
          </p:txBody>
        </p:sp>
      </p:grpSp>
      <p:grpSp>
        <p:nvGrpSpPr>
          <p:cNvPr id="138" name="그룹 137"/>
          <p:cNvGrpSpPr/>
          <p:nvPr/>
        </p:nvGrpSpPr>
        <p:grpSpPr>
          <a:xfrm>
            <a:off x="4478963" y="1417227"/>
            <a:ext cx="540854" cy="416496"/>
            <a:chOff x="4501368" y="2661989"/>
            <a:chExt cx="540854" cy="416496"/>
          </a:xfrm>
        </p:grpSpPr>
        <p:pic>
          <p:nvPicPr>
            <p:cNvPr id="50" name="Picture 6" descr="7507Cisco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1368" y="2661989"/>
              <a:ext cx="430212" cy="363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7" name="Picture 6" descr="7507Cisco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2010" y="2714948"/>
              <a:ext cx="430212" cy="363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32" name="Picture 1290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485" y="2255954"/>
            <a:ext cx="385974" cy="205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1" name="그룹 240"/>
          <p:cNvGrpSpPr/>
          <p:nvPr/>
        </p:nvGrpSpPr>
        <p:grpSpPr>
          <a:xfrm>
            <a:off x="5829810" y="4946162"/>
            <a:ext cx="563350" cy="642490"/>
            <a:chOff x="5123864" y="5306790"/>
            <a:chExt cx="563350" cy="642490"/>
          </a:xfrm>
        </p:grpSpPr>
        <p:pic>
          <p:nvPicPr>
            <p:cNvPr id="123" name="Picture 21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1032" y="5648295"/>
              <a:ext cx="446182" cy="300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4" name="Picture 19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3864" y="5306790"/>
              <a:ext cx="360040" cy="515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0" name="그룹 139"/>
          <p:cNvGrpSpPr/>
          <p:nvPr/>
        </p:nvGrpSpPr>
        <p:grpSpPr>
          <a:xfrm>
            <a:off x="7173475" y="3746087"/>
            <a:ext cx="569089" cy="566309"/>
            <a:chOff x="4447711" y="5264004"/>
            <a:chExt cx="569089" cy="566309"/>
          </a:xfrm>
        </p:grpSpPr>
        <p:pic>
          <p:nvPicPr>
            <p:cNvPr id="141" name="Picture 192" descr="RouterATMTagSw"/>
            <p:cNvPicPr>
              <a:picLocks noChangeAspect="1" noChangeArrowheads="1"/>
            </p:cNvPicPr>
            <p:nvPr/>
          </p:nvPicPr>
          <p:blipFill>
            <a:blip r:embed="rId9" cstate="email">
              <a:clrChange>
                <a:clrFrom>
                  <a:srgbClr val="FCFCFC"/>
                </a:clrFrom>
                <a:clrTo>
                  <a:srgbClr val="FCFCF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7711" y="5264004"/>
              <a:ext cx="379405" cy="458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2" name="Picture 192" descr="RouterATMTagSw"/>
            <p:cNvPicPr>
              <a:picLocks noChangeAspect="1" noChangeArrowheads="1"/>
            </p:cNvPicPr>
            <p:nvPr/>
          </p:nvPicPr>
          <p:blipFill>
            <a:blip r:embed="rId10" cstate="email">
              <a:clrChange>
                <a:clrFrom>
                  <a:srgbClr val="FCFCFC"/>
                </a:clrFrom>
                <a:clrTo>
                  <a:srgbClr val="FCFCF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6084" y="5373453"/>
              <a:ext cx="380716" cy="456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" name="모서리가 둥근 직사각형 142"/>
          <p:cNvSpPr/>
          <p:nvPr/>
        </p:nvSpPr>
        <p:spPr>
          <a:xfrm>
            <a:off x="7041232" y="1196754"/>
            <a:ext cx="2137872" cy="2123584"/>
          </a:xfrm>
          <a:prstGeom prst="roundRect">
            <a:avLst>
              <a:gd name="adj" fmla="val 8938"/>
            </a:avLst>
          </a:prstGeom>
          <a:solidFill>
            <a:srgbClr val="4BACC6">
              <a:lumMod val="20000"/>
              <a:lumOff val="80000"/>
            </a:srgbClr>
          </a:solidFill>
          <a:ln w="25400" cap="flat" cmpd="sng" algn="ctr">
            <a:solidFill>
              <a:srgbClr val="4BACC6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/>
              <a:ea typeface="맑은 고딕"/>
              <a:cs typeface="+mn-cs"/>
            </a:endParaRPr>
          </a:p>
        </p:txBody>
      </p:sp>
      <p:pic>
        <p:nvPicPr>
          <p:cNvPr id="144" name="Picture 1644" descr="catalyst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262" y="1420179"/>
            <a:ext cx="40322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5" name="Picture 1644" descr="catalyst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262" y="1656716"/>
            <a:ext cx="40322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6" name="Picture 1644" descr="catalyst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989" y="2582471"/>
            <a:ext cx="40322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7" name="Picture 1644" descr="catalyst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352" y="2838058"/>
            <a:ext cx="40322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9" name="그룹 148"/>
          <p:cNvGrpSpPr/>
          <p:nvPr/>
        </p:nvGrpSpPr>
        <p:grpSpPr>
          <a:xfrm>
            <a:off x="7173475" y="1392661"/>
            <a:ext cx="569089" cy="566309"/>
            <a:chOff x="4447711" y="5264004"/>
            <a:chExt cx="569089" cy="566309"/>
          </a:xfrm>
        </p:grpSpPr>
        <p:pic>
          <p:nvPicPr>
            <p:cNvPr id="150" name="Picture 192" descr="RouterATMTagSw"/>
            <p:cNvPicPr>
              <a:picLocks noChangeAspect="1" noChangeArrowheads="1"/>
            </p:cNvPicPr>
            <p:nvPr/>
          </p:nvPicPr>
          <p:blipFill>
            <a:blip r:embed="rId9" cstate="email">
              <a:clrChange>
                <a:clrFrom>
                  <a:srgbClr val="FCFCFC"/>
                </a:clrFrom>
                <a:clrTo>
                  <a:srgbClr val="FCFCF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7711" y="5264004"/>
              <a:ext cx="379405" cy="458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1" name="Picture 192" descr="RouterATMTagSw"/>
            <p:cNvPicPr>
              <a:picLocks noChangeAspect="1" noChangeArrowheads="1"/>
            </p:cNvPicPr>
            <p:nvPr/>
          </p:nvPicPr>
          <p:blipFill>
            <a:blip r:embed="rId10" cstate="email">
              <a:clrChange>
                <a:clrFrom>
                  <a:srgbClr val="FCFCFC"/>
                </a:clrFrom>
                <a:clrTo>
                  <a:srgbClr val="FCFCF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6084" y="5373453"/>
              <a:ext cx="380716" cy="456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2" name="모서리가 둥근 직사각형 151"/>
          <p:cNvSpPr/>
          <p:nvPr/>
        </p:nvSpPr>
        <p:spPr>
          <a:xfrm>
            <a:off x="7041232" y="4941168"/>
            <a:ext cx="2137872" cy="1188324"/>
          </a:xfrm>
          <a:prstGeom prst="roundRect">
            <a:avLst>
              <a:gd name="adj" fmla="val 8938"/>
            </a:avLst>
          </a:prstGeom>
          <a:solidFill>
            <a:srgbClr val="4BACC6">
              <a:lumMod val="20000"/>
              <a:lumOff val="80000"/>
            </a:srgbClr>
          </a:solidFill>
          <a:ln w="25400" cap="flat" cmpd="sng" algn="ctr">
            <a:solidFill>
              <a:srgbClr val="4BACC6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/>
              <a:ea typeface="맑은 고딕"/>
              <a:cs typeface="+mn-cs"/>
            </a:endParaRPr>
          </a:p>
        </p:txBody>
      </p:sp>
      <p:pic>
        <p:nvPicPr>
          <p:cNvPr id="153" name="Picture 1644" descr="catalyst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262" y="5189277"/>
            <a:ext cx="40322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" name="Picture 1644" descr="catalyst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262" y="5764798"/>
            <a:ext cx="40322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6" name="그룹 155"/>
          <p:cNvGrpSpPr/>
          <p:nvPr/>
        </p:nvGrpSpPr>
        <p:grpSpPr>
          <a:xfrm>
            <a:off x="7173475" y="5142775"/>
            <a:ext cx="569089" cy="566309"/>
            <a:chOff x="4447711" y="5264004"/>
            <a:chExt cx="569089" cy="566309"/>
          </a:xfrm>
        </p:grpSpPr>
        <p:pic>
          <p:nvPicPr>
            <p:cNvPr id="157" name="Picture 192" descr="RouterATMTagSw"/>
            <p:cNvPicPr>
              <a:picLocks noChangeAspect="1" noChangeArrowheads="1"/>
            </p:cNvPicPr>
            <p:nvPr/>
          </p:nvPicPr>
          <p:blipFill>
            <a:blip r:embed="rId9" cstate="email">
              <a:clrChange>
                <a:clrFrom>
                  <a:srgbClr val="FCFCFC"/>
                </a:clrFrom>
                <a:clrTo>
                  <a:srgbClr val="FCFCF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7711" y="5264004"/>
              <a:ext cx="379405" cy="458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8" name="Picture 192" descr="RouterATMTagSw"/>
            <p:cNvPicPr>
              <a:picLocks noChangeAspect="1" noChangeArrowheads="1"/>
            </p:cNvPicPr>
            <p:nvPr/>
          </p:nvPicPr>
          <p:blipFill>
            <a:blip r:embed="rId10" cstate="email">
              <a:clrChange>
                <a:clrFrom>
                  <a:srgbClr val="FCFCFC"/>
                </a:clrFrom>
                <a:clrTo>
                  <a:srgbClr val="FCFCF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6084" y="5373453"/>
              <a:ext cx="380716" cy="456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64" name="꺾인 연결선 163"/>
          <p:cNvCxnSpPr>
            <a:stCxn id="150" idx="1"/>
            <a:endCxn id="141" idx="1"/>
          </p:cNvCxnSpPr>
          <p:nvPr/>
        </p:nvCxnSpPr>
        <p:spPr bwMode="auto">
          <a:xfrm rot="10800000" flipV="1">
            <a:off x="7173475" y="1621748"/>
            <a:ext cx="12700" cy="2353426"/>
          </a:xfrm>
          <a:prstGeom prst="bentConnector3">
            <a:avLst>
              <a:gd name="adj1" fmla="val 1800000"/>
            </a:avLst>
          </a:prstGeom>
          <a:noFill/>
          <a:ln w="50800" cap="flat" cmpd="dbl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68" name="꺾인 연결선 167"/>
          <p:cNvCxnSpPr>
            <a:stCxn id="150" idx="1"/>
            <a:endCxn id="157" idx="1"/>
          </p:cNvCxnSpPr>
          <p:nvPr/>
        </p:nvCxnSpPr>
        <p:spPr bwMode="auto">
          <a:xfrm rot="10800000" flipV="1">
            <a:off x="7173475" y="1621748"/>
            <a:ext cx="12700" cy="3750114"/>
          </a:xfrm>
          <a:prstGeom prst="bentConnector3">
            <a:avLst>
              <a:gd name="adj1" fmla="val 1800000"/>
            </a:avLst>
          </a:prstGeom>
          <a:noFill/>
          <a:ln w="50800" cap="flat" cmpd="dbl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72" name="꺾인 연결선 171"/>
          <p:cNvCxnSpPr>
            <a:stCxn id="150" idx="1"/>
            <a:endCxn id="129" idx="3"/>
          </p:cNvCxnSpPr>
          <p:nvPr/>
        </p:nvCxnSpPr>
        <p:spPr bwMode="auto">
          <a:xfrm rot="10800000" flipV="1">
            <a:off x="5020933" y="1621748"/>
            <a:ext cx="2152543" cy="1182264"/>
          </a:xfrm>
          <a:prstGeom prst="bentConnector3">
            <a:avLst>
              <a:gd name="adj1" fmla="val 9880"/>
            </a:avLst>
          </a:prstGeom>
          <a:noFill/>
          <a:ln w="50800" cap="flat" cmpd="dbl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76" name="타원 175"/>
          <p:cNvSpPr/>
          <p:nvPr/>
        </p:nvSpPr>
        <p:spPr bwMode="auto">
          <a:xfrm>
            <a:off x="8280234" y="2117194"/>
            <a:ext cx="113312" cy="9838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177" name="타원 176"/>
          <p:cNvSpPr/>
          <p:nvPr/>
        </p:nvSpPr>
        <p:spPr bwMode="auto">
          <a:xfrm>
            <a:off x="8280234" y="2285277"/>
            <a:ext cx="113312" cy="9838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178" name="타원 177"/>
          <p:cNvSpPr/>
          <p:nvPr/>
        </p:nvSpPr>
        <p:spPr bwMode="auto">
          <a:xfrm>
            <a:off x="8286945" y="4036177"/>
            <a:ext cx="113312" cy="9838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179" name="타원 178"/>
          <p:cNvSpPr/>
          <p:nvPr/>
        </p:nvSpPr>
        <p:spPr bwMode="auto">
          <a:xfrm>
            <a:off x="8286945" y="4204260"/>
            <a:ext cx="113312" cy="9838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180" name="타원 179"/>
          <p:cNvSpPr/>
          <p:nvPr/>
        </p:nvSpPr>
        <p:spPr bwMode="auto">
          <a:xfrm>
            <a:off x="8286945" y="5435919"/>
            <a:ext cx="113312" cy="9838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181" name="타원 180"/>
          <p:cNvSpPr/>
          <p:nvPr/>
        </p:nvSpPr>
        <p:spPr bwMode="auto">
          <a:xfrm>
            <a:off x="8286945" y="5604002"/>
            <a:ext cx="113312" cy="9838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cxnSp>
        <p:nvCxnSpPr>
          <p:cNvPr id="182" name="직선 연결선 181"/>
          <p:cNvCxnSpPr>
            <a:stCxn id="158" idx="3"/>
            <a:endCxn id="154" idx="1"/>
          </p:cNvCxnSpPr>
          <p:nvPr/>
        </p:nvCxnSpPr>
        <p:spPr>
          <a:xfrm>
            <a:off x="7742564" y="5480654"/>
            <a:ext cx="396698" cy="380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/>
          <p:cNvCxnSpPr>
            <a:stCxn id="158" idx="3"/>
            <a:endCxn id="153" idx="1"/>
          </p:cNvCxnSpPr>
          <p:nvPr/>
        </p:nvCxnSpPr>
        <p:spPr>
          <a:xfrm flipV="1">
            <a:off x="7742564" y="5286115"/>
            <a:ext cx="396698" cy="194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>
            <a:off x="7742564" y="4085369"/>
            <a:ext cx="333406" cy="380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/>
          <p:cNvCxnSpPr/>
          <p:nvPr/>
        </p:nvCxnSpPr>
        <p:spPr>
          <a:xfrm flipV="1">
            <a:off x="7742564" y="3890830"/>
            <a:ext cx="333406" cy="194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/>
          <p:cNvCxnSpPr>
            <a:stCxn id="151" idx="3"/>
            <a:endCxn id="145" idx="1"/>
          </p:cNvCxnSpPr>
          <p:nvPr/>
        </p:nvCxnSpPr>
        <p:spPr>
          <a:xfrm>
            <a:off x="7742564" y="1730540"/>
            <a:ext cx="396698" cy="23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>
            <a:stCxn id="151" idx="3"/>
            <a:endCxn id="144" idx="1"/>
          </p:cNvCxnSpPr>
          <p:nvPr/>
        </p:nvCxnSpPr>
        <p:spPr>
          <a:xfrm flipV="1">
            <a:off x="7742564" y="1517017"/>
            <a:ext cx="396698" cy="213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/>
          <p:cNvCxnSpPr>
            <a:stCxn id="151" idx="3"/>
            <a:endCxn id="147" idx="1"/>
          </p:cNvCxnSpPr>
          <p:nvPr/>
        </p:nvCxnSpPr>
        <p:spPr>
          <a:xfrm>
            <a:off x="7742564" y="1730540"/>
            <a:ext cx="378788" cy="1204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/>
          <p:cNvCxnSpPr>
            <a:stCxn id="151" idx="3"/>
            <a:endCxn id="146" idx="1"/>
          </p:cNvCxnSpPr>
          <p:nvPr/>
        </p:nvCxnSpPr>
        <p:spPr>
          <a:xfrm>
            <a:off x="7742564" y="1730540"/>
            <a:ext cx="399425" cy="948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/>
          <p:cNvCxnSpPr/>
          <p:nvPr/>
        </p:nvCxnSpPr>
        <p:spPr>
          <a:xfrm flipH="1">
            <a:off x="4714571" y="1807597"/>
            <a:ext cx="674" cy="2294968"/>
          </a:xfrm>
          <a:prstGeom prst="line">
            <a:avLst/>
          </a:prstGeom>
          <a:ln w="50800" cmpd="dbl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그룹 138"/>
          <p:cNvGrpSpPr/>
          <p:nvPr/>
        </p:nvGrpSpPr>
        <p:grpSpPr>
          <a:xfrm>
            <a:off x="4425306" y="4108393"/>
            <a:ext cx="569089" cy="566309"/>
            <a:chOff x="4447711" y="5264004"/>
            <a:chExt cx="569089" cy="566309"/>
          </a:xfrm>
        </p:grpSpPr>
        <p:pic>
          <p:nvPicPr>
            <p:cNvPr id="111" name="Picture 192" descr="RouterATMTagSw"/>
            <p:cNvPicPr>
              <a:picLocks noChangeAspect="1" noChangeArrowheads="1"/>
            </p:cNvPicPr>
            <p:nvPr/>
          </p:nvPicPr>
          <p:blipFill>
            <a:blip r:embed="rId9" cstate="email">
              <a:clrChange>
                <a:clrFrom>
                  <a:srgbClr val="FCFCFC"/>
                </a:clrFrom>
                <a:clrTo>
                  <a:srgbClr val="FCFCF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7711" y="5264004"/>
              <a:ext cx="379405" cy="458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" name="Picture 192" descr="RouterATMTagSw"/>
            <p:cNvPicPr>
              <a:picLocks noChangeAspect="1" noChangeArrowheads="1"/>
            </p:cNvPicPr>
            <p:nvPr/>
          </p:nvPicPr>
          <p:blipFill>
            <a:blip r:embed="rId10" cstate="email">
              <a:clrChange>
                <a:clrFrom>
                  <a:srgbClr val="FCFCFC"/>
                </a:clrFrom>
                <a:clrTo>
                  <a:srgbClr val="FCFCF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6084" y="5373453"/>
              <a:ext cx="380716" cy="456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7" name="그룹 136"/>
          <p:cNvGrpSpPr/>
          <p:nvPr/>
        </p:nvGrpSpPr>
        <p:grpSpPr>
          <a:xfrm>
            <a:off x="4495350" y="3526903"/>
            <a:ext cx="460946" cy="483155"/>
            <a:chOff x="4555854" y="4555828"/>
            <a:chExt cx="342347" cy="424351"/>
          </a:xfrm>
        </p:grpSpPr>
        <p:pic>
          <p:nvPicPr>
            <p:cNvPr id="130" name="Picture 67" descr="Firewall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5854" y="4555828"/>
              <a:ext cx="218475" cy="350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1" name="Picture 67" descr="Firewall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9726" y="4629213"/>
              <a:ext cx="218475" cy="350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6" name="그룹 135"/>
          <p:cNvGrpSpPr/>
          <p:nvPr/>
        </p:nvGrpSpPr>
        <p:grpSpPr>
          <a:xfrm>
            <a:off x="4498547" y="2641906"/>
            <a:ext cx="522385" cy="264821"/>
            <a:chOff x="4566097" y="3897440"/>
            <a:chExt cx="363136" cy="232590"/>
          </a:xfrm>
        </p:grpSpPr>
        <p:pic>
          <p:nvPicPr>
            <p:cNvPr id="128" name="Picture 1290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6097" y="3897440"/>
              <a:ext cx="268310" cy="180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9" name="Picture 1290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0923" y="3949603"/>
              <a:ext cx="268310" cy="180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209" name="꺾인 연결선 208"/>
          <p:cNvCxnSpPr>
            <a:stCxn id="112" idx="2"/>
            <a:endCxn id="238" idx="0"/>
          </p:cNvCxnSpPr>
          <p:nvPr/>
        </p:nvCxnSpPr>
        <p:spPr bwMode="auto">
          <a:xfrm rot="5400000">
            <a:off x="4299151" y="4423816"/>
            <a:ext cx="254001" cy="755773"/>
          </a:xfrm>
          <a:prstGeom prst="bentConnector3">
            <a:avLst>
              <a:gd name="adj1" fmla="val 50000"/>
            </a:avLst>
          </a:prstGeom>
          <a:noFill/>
          <a:ln w="50800" cap="flat" cmpd="dbl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13" name="꺾인 연결선 212"/>
          <p:cNvCxnSpPr>
            <a:stCxn id="112" idx="2"/>
            <a:endCxn id="269" idx="1"/>
          </p:cNvCxnSpPr>
          <p:nvPr/>
        </p:nvCxnSpPr>
        <p:spPr bwMode="auto">
          <a:xfrm rot="16200000" flipH="1">
            <a:off x="4972810" y="4505928"/>
            <a:ext cx="131311" cy="468857"/>
          </a:xfrm>
          <a:prstGeom prst="bentConnector2">
            <a:avLst/>
          </a:prstGeom>
          <a:noFill/>
          <a:ln w="50800" cap="flat" cmpd="dbl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  <a:effectLst/>
        </p:spPr>
      </p:cxnSp>
      <p:grpSp>
        <p:nvGrpSpPr>
          <p:cNvPr id="216" name="그룹 291"/>
          <p:cNvGrpSpPr>
            <a:grpSpLocks/>
          </p:cNvGrpSpPr>
          <p:nvPr/>
        </p:nvGrpSpPr>
        <p:grpSpPr bwMode="auto">
          <a:xfrm>
            <a:off x="7617296" y="6020177"/>
            <a:ext cx="1062053" cy="219587"/>
            <a:chOff x="0" y="-2862"/>
            <a:chExt cx="1032504" cy="178341"/>
          </a:xfrm>
        </p:grpSpPr>
        <p:sp>
          <p:nvSpPr>
            <p:cNvPr id="217" name="직사각형 505" descr="박스2"/>
            <p:cNvSpPr>
              <a:spLocks noChangeArrowheads="1"/>
            </p:cNvSpPr>
            <p:nvPr/>
          </p:nvSpPr>
          <p:spPr bwMode="auto">
            <a:xfrm>
              <a:off x="0" y="0"/>
              <a:ext cx="1032504" cy="175479"/>
            </a:xfrm>
            <a:prstGeom prst="roundRect">
              <a:avLst>
                <a:gd name="adj" fmla="val 50000"/>
              </a:avLst>
            </a:prstGeom>
            <a:blipFill dpi="0" rotWithShape="1">
              <a:blip r:embed="rId12" cstate="print"/>
              <a:srcRect/>
              <a:stretch>
                <a:fillRect/>
              </a:stretch>
            </a:blipFill>
            <a:ln w="38100" algn="ctr">
              <a:solidFill>
                <a:schemeClr val="bg1"/>
              </a:solidFill>
              <a:round/>
              <a:headEnd/>
              <a:tailEnd/>
            </a:ln>
          </p:spPr>
          <p:txBody>
            <a:bodyPr tIns="28800" bIns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>
                <a:defRPr/>
              </a:pPr>
              <a:endParaRPr lang="ko-KR" altLang="ko-KR" sz="1000" kern="0">
                <a:solidFill>
                  <a:srgbClr val="FFFFFF"/>
                </a:solidFill>
                <a:latin typeface="맑은 고딕" pitchFamily="50" charset="-127"/>
                <a:cs typeface="HY태고딕"/>
              </a:endParaRPr>
            </a:p>
          </p:txBody>
        </p:sp>
        <p:sp>
          <p:nvSpPr>
            <p:cNvPr id="218" name="Text Box 158"/>
            <p:cNvSpPr txBox="1">
              <a:spLocks noChangeArrowheads="1"/>
            </p:cNvSpPr>
            <p:nvPr/>
          </p:nvSpPr>
          <p:spPr bwMode="auto">
            <a:xfrm>
              <a:off x="58808" y="-2862"/>
              <a:ext cx="901688" cy="162426"/>
            </a:xfrm>
            <a:prstGeom prst="rect">
              <a:avLst/>
            </a:prstGeom>
            <a:noFill/>
          </p:spPr>
          <p:txBody>
            <a:bodyPr bIns="0" anchor="ctr">
              <a:spAutoFit/>
              <a:scene3d>
                <a:camera prst="orthographicFront"/>
                <a:lightRig rig="threePt" dir="t"/>
              </a:scene3d>
              <a:sp3d>
                <a:bevelT w="0" h="50800"/>
                <a:contourClr>
                  <a:schemeClr val="tx2">
                    <a:lumMod val="75000"/>
                  </a:schemeClr>
                </a:contourClr>
              </a:sp3d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>
                <a:lnSpc>
                  <a:spcPct val="110000"/>
                </a:lnSpc>
                <a:tabLst>
                  <a:tab pos="714375" algn="l"/>
                </a:tabLst>
                <a:defRPr/>
              </a:pPr>
              <a:r>
                <a:rPr lang="ko-KR" altLang="en-US" sz="1000" b="1" kern="0" dirty="0" smtClean="0">
                  <a:solidFill>
                    <a:sysClr val="window" lastClr="FFFFFF"/>
                  </a:solidFill>
                  <a:latin typeface="맑은 고딕" pitchFamily="50" charset="-127"/>
                  <a:cs typeface="HY태고딕"/>
                </a:rPr>
                <a:t>명동빌딩</a:t>
              </a:r>
              <a:endParaRPr lang="en-US" altLang="ko-KR" sz="1000" b="1" kern="0" dirty="0">
                <a:solidFill>
                  <a:sysClr val="window" lastClr="FFFFFF"/>
                </a:solidFill>
                <a:latin typeface="맑은 고딕" pitchFamily="50" charset="-127"/>
                <a:cs typeface="HY태고딕"/>
              </a:endParaRPr>
            </a:p>
          </p:txBody>
        </p:sp>
      </p:grpSp>
      <p:grpSp>
        <p:nvGrpSpPr>
          <p:cNvPr id="219" name="그룹 291"/>
          <p:cNvGrpSpPr>
            <a:grpSpLocks/>
          </p:cNvGrpSpPr>
          <p:nvPr/>
        </p:nvGrpSpPr>
        <p:grpSpPr bwMode="auto">
          <a:xfrm>
            <a:off x="7617296" y="4616445"/>
            <a:ext cx="1062053" cy="227315"/>
            <a:chOff x="0" y="-9138"/>
            <a:chExt cx="1032504" cy="184617"/>
          </a:xfrm>
        </p:grpSpPr>
        <p:sp>
          <p:nvSpPr>
            <p:cNvPr id="220" name="직사각형 505" descr="박스2"/>
            <p:cNvSpPr>
              <a:spLocks noChangeArrowheads="1"/>
            </p:cNvSpPr>
            <p:nvPr/>
          </p:nvSpPr>
          <p:spPr bwMode="auto">
            <a:xfrm>
              <a:off x="0" y="0"/>
              <a:ext cx="1032504" cy="175479"/>
            </a:xfrm>
            <a:prstGeom prst="roundRect">
              <a:avLst>
                <a:gd name="adj" fmla="val 50000"/>
              </a:avLst>
            </a:prstGeom>
            <a:blipFill dpi="0" rotWithShape="1">
              <a:blip r:embed="rId12" cstate="print"/>
              <a:srcRect/>
              <a:stretch>
                <a:fillRect/>
              </a:stretch>
            </a:blipFill>
            <a:ln w="38100" algn="ctr">
              <a:solidFill>
                <a:schemeClr val="bg1"/>
              </a:solidFill>
              <a:round/>
              <a:headEnd/>
              <a:tailEnd/>
            </a:ln>
          </p:spPr>
          <p:txBody>
            <a:bodyPr tIns="28800" bIns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>
                <a:defRPr/>
              </a:pPr>
              <a:endParaRPr lang="ko-KR" altLang="ko-KR" sz="1000" kern="0">
                <a:solidFill>
                  <a:srgbClr val="FFFFFF"/>
                </a:solidFill>
                <a:latin typeface="맑은 고딕" pitchFamily="50" charset="-127"/>
                <a:cs typeface="HY태고딕"/>
              </a:endParaRPr>
            </a:p>
          </p:txBody>
        </p:sp>
        <p:sp>
          <p:nvSpPr>
            <p:cNvPr id="221" name="Text Box 158"/>
            <p:cNvSpPr txBox="1">
              <a:spLocks noChangeArrowheads="1"/>
            </p:cNvSpPr>
            <p:nvPr/>
          </p:nvSpPr>
          <p:spPr bwMode="auto">
            <a:xfrm>
              <a:off x="58808" y="-9138"/>
              <a:ext cx="901688" cy="174976"/>
            </a:xfrm>
            <a:prstGeom prst="rect">
              <a:avLst/>
            </a:prstGeom>
            <a:noFill/>
          </p:spPr>
          <p:txBody>
            <a:bodyPr l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 h="50800"/>
                <a:contourClr>
                  <a:schemeClr val="tx2">
                    <a:lumMod val="75000"/>
                  </a:schemeClr>
                </a:contourClr>
              </a:sp3d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>
                <a:lnSpc>
                  <a:spcPct val="110000"/>
                </a:lnSpc>
                <a:tabLst>
                  <a:tab pos="714375" algn="l"/>
                </a:tabLst>
                <a:defRPr/>
              </a:pPr>
              <a:r>
                <a:rPr lang="en-US" altLang="ko-KR" sz="1000" b="1" kern="0" dirty="0" smtClean="0">
                  <a:solidFill>
                    <a:sysClr val="window" lastClr="FFFFFF"/>
                  </a:solidFill>
                  <a:latin typeface="맑은 고딕" pitchFamily="50" charset="-127"/>
                  <a:cs typeface="HY태고딕"/>
                </a:rPr>
                <a:t>G. Plant </a:t>
              </a:r>
              <a:r>
                <a:rPr lang="ko-KR" altLang="en-US" sz="1000" b="1" kern="0" dirty="0" smtClean="0">
                  <a:solidFill>
                    <a:sysClr val="window" lastClr="FFFFFF"/>
                  </a:solidFill>
                  <a:latin typeface="맑은 고딕" pitchFamily="50" charset="-127"/>
                  <a:cs typeface="HY태고딕"/>
                </a:rPr>
                <a:t>빌딩</a:t>
              </a:r>
              <a:endParaRPr lang="en-US" altLang="ko-KR" sz="1000" b="1" kern="0" dirty="0">
                <a:solidFill>
                  <a:sysClr val="window" lastClr="FFFFFF"/>
                </a:solidFill>
                <a:latin typeface="맑은 고딕" pitchFamily="50" charset="-127"/>
                <a:cs typeface="HY태고딕"/>
              </a:endParaRPr>
            </a:p>
          </p:txBody>
        </p:sp>
      </p:grpSp>
      <p:grpSp>
        <p:nvGrpSpPr>
          <p:cNvPr id="222" name="그룹 291"/>
          <p:cNvGrpSpPr>
            <a:grpSpLocks/>
          </p:cNvGrpSpPr>
          <p:nvPr/>
        </p:nvGrpSpPr>
        <p:grpSpPr bwMode="auto">
          <a:xfrm>
            <a:off x="7617296" y="3206679"/>
            <a:ext cx="1062053" cy="227315"/>
            <a:chOff x="0" y="-9138"/>
            <a:chExt cx="1032504" cy="184617"/>
          </a:xfrm>
        </p:grpSpPr>
        <p:sp>
          <p:nvSpPr>
            <p:cNvPr id="223" name="직사각형 505" descr="박스2"/>
            <p:cNvSpPr>
              <a:spLocks noChangeArrowheads="1"/>
            </p:cNvSpPr>
            <p:nvPr/>
          </p:nvSpPr>
          <p:spPr bwMode="auto">
            <a:xfrm>
              <a:off x="0" y="0"/>
              <a:ext cx="1032504" cy="175479"/>
            </a:xfrm>
            <a:prstGeom prst="roundRect">
              <a:avLst>
                <a:gd name="adj" fmla="val 50000"/>
              </a:avLst>
            </a:prstGeom>
            <a:blipFill dpi="0" rotWithShape="1">
              <a:blip r:embed="rId12" cstate="print"/>
              <a:srcRect/>
              <a:stretch>
                <a:fillRect/>
              </a:stretch>
            </a:blipFill>
            <a:ln w="38100" algn="ctr">
              <a:solidFill>
                <a:schemeClr val="bg1"/>
              </a:solidFill>
              <a:round/>
              <a:headEnd/>
              <a:tailEnd/>
            </a:ln>
          </p:spPr>
          <p:txBody>
            <a:bodyPr tIns="28800" bIns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>
                <a:defRPr/>
              </a:pPr>
              <a:endParaRPr lang="ko-KR" altLang="ko-KR" sz="1000" kern="0">
                <a:solidFill>
                  <a:srgbClr val="FFFFFF"/>
                </a:solidFill>
                <a:latin typeface="맑은 고딕" pitchFamily="50" charset="-127"/>
                <a:cs typeface="HY태고딕"/>
              </a:endParaRPr>
            </a:p>
          </p:txBody>
        </p:sp>
        <p:sp>
          <p:nvSpPr>
            <p:cNvPr id="224" name="Text Box 158"/>
            <p:cNvSpPr txBox="1">
              <a:spLocks noChangeArrowheads="1"/>
            </p:cNvSpPr>
            <p:nvPr/>
          </p:nvSpPr>
          <p:spPr bwMode="auto">
            <a:xfrm>
              <a:off x="58808" y="-9138"/>
              <a:ext cx="901688" cy="174976"/>
            </a:xfrm>
            <a:prstGeom prst="rect">
              <a:avLst/>
            </a:prstGeom>
            <a:noFill/>
          </p:spPr>
          <p:txBody>
            <a:bodyPr l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 h="50800"/>
                <a:contourClr>
                  <a:schemeClr val="tx2">
                    <a:lumMod val="75000"/>
                  </a:schemeClr>
                </a:contourClr>
              </a:sp3d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>
                <a:lnSpc>
                  <a:spcPct val="110000"/>
                </a:lnSpc>
                <a:tabLst>
                  <a:tab pos="714375" algn="l"/>
                </a:tabLst>
                <a:defRPr/>
              </a:pPr>
              <a:r>
                <a:rPr lang="ko-KR" altLang="en-US" sz="1000" b="1" kern="0" dirty="0" smtClean="0">
                  <a:solidFill>
                    <a:sysClr val="window" lastClr="FFFFFF"/>
                  </a:solidFill>
                  <a:latin typeface="맑은 고딕" pitchFamily="50" charset="-127"/>
                  <a:cs typeface="HY태고딕"/>
                </a:rPr>
                <a:t>관훈</a:t>
              </a:r>
              <a:r>
                <a:rPr lang="en-US" altLang="ko-KR" sz="1000" b="1" kern="0" dirty="0" smtClean="0">
                  <a:solidFill>
                    <a:sysClr val="window" lastClr="FFFFFF"/>
                  </a:solidFill>
                  <a:latin typeface="맑은 고딕" pitchFamily="50" charset="-127"/>
                  <a:cs typeface="HY태고딕"/>
                </a:rPr>
                <a:t> </a:t>
              </a:r>
              <a:r>
                <a:rPr lang="ko-KR" altLang="en-US" sz="1000" b="1" kern="0" dirty="0" smtClean="0">
                  <a:solidFill>
                    <a:sysClr val="window" lastClr="FFFFFF"/>
                  </a:solidFill>
                  <a:latin typeface="맑은 고딕" pitchFamily="50" charset="-127"/>
                  <a:cs typeface="HY태고딕"/>
                </a:rPr>
                <a:t>빌딩</a:t>
              </a:r>
              <a:endParaRPr lang="en-US" altLang="ko-KR" sz="1000" b="1" kern="0" dirty="0">
                <a:solidFill>
                  <a:sysClr val="window" lastClr="FFFFFF"/>
                </a:solidFill>
                <a:latin typeface="맑은 고딕" pitchFamily="50" charset="-127"/>
                <a:cs typeface="HY태고딕"/>
              </a:endParaRPr>
            </a:p>
          </p:txBody>
        </p:sp>
      </p:grpSp>
      <p:grpSp>
        <p:nvGrpSpPr>
          <p:cNvPr id="225" name="그룹 291"/>
          <p:cNvGrpSpPr>
            <a:grpSpLocks/>
          </p:cNvGrpSpPr>
          <p:nvPr/>
        </p:nvGrpSpPr>
        <p:grpSpPr bwMode="auto">
          <a:xfrm>
            <a:off x="4223158" y="6035399"/>
            <a:ext cx="1062053" cy="227313"/>
            <a:chOff x="0" y="-9137"/>
            <a:chExt cx="1032504" cy="184616"/>
          </a:xfrm>
        </p:grpSpPr>
        <p:sp>
          <p:nvSpPr>
            <p:cNvPr id="226" name="직사각형 505" descr="박스2"/>
            <p:cNvSpPr>
              <a:spLocks noChangeArrowheads="1"/>
            </p:cNvSpPr>
            <p:nvPr/>
          </p:nvSpPr>
          <p:spPr bwMode="auto">
            <a:xfrm>
              <a:off x="0" y="0"/>
              <a:ext cx="1032504" cy="175479"/>
            </a:xfrm>
            <a:prstGeom prst="roundRect">
              <a:avLst>
                <a:gd name="adj" fmla="val 50000"/>
              </a:avLst>
            </a:prstGeom>
            <a:blipFill dpi="0" rotWithShape="1">
              <a:blip r:embed="rId12" cstate="print"/>
              <a:srcRect/>
              <a:stretch>
                <a:fillRect/>
              </a:stretch>
            </a:blipFill>
            <a:ln w="38100" algn="ctr">
              <a:solidFill>
                <a:schemeClr val="bg1"/>
              </a:solidFill>
              <a:round/>
              <a:headEnd/>
              <a:tailEnd/>
            </a:ln>
          </p:spPr>
          <p:txBody>
            <a:bodyPr tIns="28800" bIns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>
                <a:defRPr/>
              </a:pPr>
              <a:endParaRPr lang="ko-KR" altLang="ko-KR" sz="1000" kern="0">
                <a:solidFill>
                  <a:srgbClr val="FFFFFF"/>
                </a:solidFill>
                <a:latin typeface="맑은 고딕" pitchFamily="50" charset="-127"/>
                <a:cs typeface="HY태고딕"/>
              </a:endParaRPr>
            </a:p>
          </p:txBody>
        </p:sp>
        <p:sp>
          <p:nvSpPr>
            <p:cNvPr id="227" name="Text Box 158"/>
            <p:cNvSpPr txBox="1">
              <a:spLocks noChangeArrowheads="1"/>
            </p:cNvSpPr>
            <p:nvPr/>
          </p:nvSpPr>
          <p:spPr bwMode="auto">
            <a:xfrm>
              <a:off x="58808" y="-9137"/>
              <a:ext cx="901688" cy="174976"/>
            </a:xfrm>
            <a:prstGeom prst="rect">
              <a:avLst/>
            </a:prstGeom>
            <a:noFill/>
          </p:spPr>
          <p:txBody>
            <a:bodyPr l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 h="50800"/>
                <a:contourClr>
                  <a:schemeClr val="tx2">
                    <a:lumMod val="75000"/>
                  </a:schemeClr>
                </a:contourClr>
              </a:sp3d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>
                <a:lnSpc>
                  <a:spcPct val="110000"/>
                </a:lnSpc>
                <a:tabLst>
                  <a:tab pos="714375" algn="l"/>
                </a:tabLst>
                <a:defRPr/>
              </a:pPr>
              <a:r>
                <a:rPr lang="en-US" altLang="ko-KR" sz="1000" b="1" kern="0" dirty="0" smtClean="0">
                  <a:solidFill>
                    <a:sysClr val="window" lastClr="FFFFFF"/>
                  </a:solidFill>
                  <a:latin typeface="맑은 고딕" pitchFamily="50" charset="-127"/>
                  <a:cs typeface="HY태고딕"/>
                </a:rPr>
                <a:t>DDC(</a:t>
              </a:r>
              <a:r>
                <a:rPr lang="ko-KR" altLang="en-US" sz="1000" b="1" kern="0" dirty="0" smtClean="0">
                  <a:solidFill>
                    <a:sysClr val="window" lastClr="FFFFFF"/>
                  </a:solidFill>
                  <a:latin typeface="맑은 고딕" pitchFamily="50" charset="-127"/>
                  <a:cs typeface="HY태고딕"/>
                </a:rPr>
                <a:t>대덕</a:t>
              </a:r>
              <a:r>
                <a:rPr lang="en-US" altLang="ko-KR" sz="1000" b="1" kern="0" dirty="0" smtClean="0">
                  <a:solidFill>
                    <a:sysClr val="window" lastClr="FFFFFF"/>
                  </a:solidFill>
                  <a:latin typeface="맑은 고딕" pitchFamily="50" charset="-127"/>
                  <a:cs typeface="HY태고딕"/>
                </a:rPr>
                <a:t>)</a:t>
              </a:r>
              <a:endParaRPr lang="en-US" altLang="ko-KR" sz="1000" b="1" kern="0" dirty="0">
                <a:solidFill>
                  <a:sysClr val="window" lastClr="FFFFFF"/>
                </a:solidFill>
                <a:latin typeface="맑은 고딕" pitchFamily="50" charset="-127"/>
                <a:cs typeface="HY태고딕"/>
              </a:endParaRPr>
            </a:p>
          </p:txBody>
        </p:sp>
      </p:grpSp>
      <p:grpSp>
        <p:nvGrpSpPr>
          <p:cNvPr id="234" name="그룹 233"/>
          <p:cNvGrpSpPr/>
          <p:nvPr/>
        </p:nvGrpSpPr>
        <p:grpSpPr>
          <a:xfrm>
            <a:off x="4495350" y="2054152"/>
            <a:ext cx="460946" cy="483155"/>
            <a:chOff x="4555854" y="4555828"/>
            <a:chExt cx="342347" cy="424351"/>
          </a:xfrm>
        </p:grpSpPr>
        <p:pic>
          <p:nvPicPr>
            <p:cNvPr id="235" name="Picture 67" descr="Firewall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5854" y="4555828"/>
              <a:ext cx="218475" cy="350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" name="Picture 67" descr="Firewall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9726" y="4629213"/>
              <a:ext cx="218475" cy="350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40" name="그룹 239"/>
          <p:cNvGrpSpPr/>
          <p:nvPr/>
        </p:nvGrpSpPr>
        <p:grpSpPr>
          <a:xfrm>
            <a:off x="3647165" y="4928703"/>
            <a:ext cx="581119" cy="665531"/>
            <a:chOff x="3728864" y="5571781"/>
            <a:chExt cx="581119" cy="665531"/>
          </a:xfrm>
        </p:grpSpPr>
        <p:pic>
          <p:nvPicPr>
            <p:cNvPr id="238" name="Picture 19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9943" y="5571781"/>
              <a:ext cx="360040" cy="515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9" name="Picture 19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8864" y="5721782"/>
              <a:ext cx="360040" cy="515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43" name="Picture 19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062" y="2990472"/>
            <a:ext cx="360040" cy="515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4" name="직선 연결선 243"/>
          <p:cNvCxnSpPr>
            <a:endCxn id="73" idx="2"/>
          </p:cNvCxnSpPr>
          <p:nvPr/>
        </p:nvCxnSpPr>
        <p:spPr>
          <a:xfrm flipV="1">
            <a:off x="4789511" y="2404354"/>
            <a:ext cx="675420" cy="22225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연결선 244"/>
          <p:cNvCxnSpPr>
            <a:endCxn id="73" idx="0"/>
          </p:cNvCxnSpPr>
          <p:nvPr/>
        </p:nvCxnSpPr>
        <p:spPr>
          <a:xfrm>
            <a:off x="4804037" y="1807363"/>
            <a:ext cx="660894" cy="35383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/>
          <p:cNvCxnSpPr>
            <a:stCxn id="132" idx="3"/>
          </p:cNvCxnSpPr>
          <p:nvPr/>
        </p:nvCxnSpPr>
        <p:spPr>
          <a:xfrm>
            <a:off x="3706459" y="2358669"/>
            <a:ext cx="788891" cy="492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직선 연결선 254"/>
          <p:cNvCxnSpPr>
            <a:stCxn id="132" idx="2"/>
            <a:endCxn id="243" idx="0"/>
          </p:cNvCxnSpPr>
          <p:nvPr/>
        </p:nvCxnSpPr>
        <p:spPr>
          <a:xfrm>
            <a:off x="3513472" y="2461384"/>
            <a:ext cx="610" cy="529088"/>
          </a:xfrm>
          <a:prstGeom prst="line">
            <a:avLst/>
          </a:prstGeom>
          <a:ln w="15875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407"/>
          <p:cNvSpPr txBox="1">
            <a:spLocks noChangeArrowheads="1"/>
          </p:cNvSpPr>
          <p:nvPr/>
        </p:nvSpPr>
        <p:spPr bwMode="auto">
          <a:xfrm>
            <a:off x="8524511" y="1390065"/>
            <a:ext cx="70243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12F 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스위치</a:t>
            </a:r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11F 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스위치</a:t>
            </a:r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 2F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스위치</a:t>
            </a:r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1F 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스위치</a:t>
            </a:r>
          </a:p>
        </p:txBody>
      </p:sp>
      <p:sp>
        <p:nvSpPr>
          <p:cNvPr id="260" name="TextBox 407"/>
          <p:cNvSpPr txBox="1">
            <a:spLocks noChangeArrowheads="1"/>
          </p:cNvSpPr>
          <p:nvPr/>
        </p:nvSpPr>
        <p:spPr bwMode="auto">
          <a:xfrm>
            <a:off x="8524511" y="3759126"/>
            <a:ext cx="70243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23F 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스위치</a:t>
            </a:r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1F 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스위치</a:t>
            </a:r>
          </a:p>
        </p:txBody>
      </p:sp>
      <p:sp>
        <p:nvSpPr>
          <p:cNvPr id="261" name="TextBox 407"/>
          <p:cNvSpPr txBox="1">
            <a:spLocks noChangeArrowheads="1"/>
          </p:cNvSpPr>
          <p:nvPr/>
        </p:nvSpPr>
        <p:spPr bwMode="auto">
          <a:xfrm>
            <a:off x="8524511" y="5138242"/>
            <a:ext cx="67999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8F 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스위치</a:t>
            </a:r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6F 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스위치</a:t>
            </a:r>
          </a:p>
        </p:txBody>
      </p:sp>
      <p:pic>
        <p:nvPicPr>
          <p:cNvPr id="269" name="Picture 67" descr="Firewall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894" y="4606212"/>
            <a:ext cx="294161" cy="399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1" name="꺾인 연결선 270"/>
          <p:cNvCxnSpPr>
            <a:stCxn id="269" idx="3"/>
            <a:endCxn id="134" idx="0"/>
          </p:cNvCxnSpPr>
          <p:nvPr/>
        </p:nvCxnSpPr>
        <p:spPr bwMode="auto">
          <a:xfrm>
            <a:off x="5567055" y="4806013"/>
            <a:ext cx="442775" cy="140149"/>
          </a:xfrm>
          <a:prstGeom prst="bentConnector2">
            <a:avLst/>
          </a:prstGeom>
          <a:noFill/>
          <a:ln w="50800" cap="flat" cmpd="dbl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310" name="모서리가 둥근 직사각형 309"/>
          <p:cNvSpPr/>
          <p:nvPr/>
        </p:nvSpPr>
        <p:spPr>
          <a:xfrm>
            <a:off x="581607" y="1196752"/>
            <a:ext cx="1873250" cy="1570089"/>
          </a:xfrm>
          <a:prstGeom prst="roundRect">
            <a:avLst>
              <a:gd name="adj" fmla="val 10246"/>
            </a:avLst>
          </a:prstGeom>
          <a:solidFill>
            <a:srgbClr val="C0504D">
              <a:lumMod val="20000"/>
              <a:lumOff val="80000"/>
            </a:srgbClr>
          </a:solidFill>
          <a:ln w="25400" cap="flat" cmpd="sng" algn="ctr">
            <a:solidFill>
              <a:srgbClr val="C0504D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/>
              <a:ea typeface="맑은 고딕"/>
              <a:cs typeface="+mn-cs"/>
            </a:endParaRPr>
          </a:p>
        </p:txBody>
      </p:sp>
      <p:sp>
        <p:nvSpPr>
          <p:cNvPr id="318" name="TextBox 424"/>
          <p:cNvSpPr txBox="1">
            <a:spLocks noChangeArrowheads="1"/>
          </p:cNvSpPr>
          <p:nvPr/>
        </p:nvSpPr>
        <p:spPr bwMode="auto">
          <a:xfrm>
            <a:off x="1011563" y="2447621"/>
            <a:ext cx="140294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국내 현장 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지사</a:t>
            </a:r>
          </a:p>
        </p:txBody>
      </p:sp>
      <p:cxnSp>
        <p:nvCxnSpPr>
          <p:cNvPr id="326" name="직선 연결선 325"/>
          <p:cNvCxnSpPr>
            <a:stCxn id="336" idx="1"/>
            <a:endCxn id="338" idx="3"/>
          </p:cNvCxnSpPr>
          <p:nvPr/>
        </p:nvCxnSpPr>
        <p:spPr>
          <a:xfrm flipH="1" flipV="1">
            <a:off x="1271102" y="1960871"/>
            <a:ext cx="425737" cy="203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pic>
        <p:nvPicPr>
          <p:cNvPr id="336" name="Picture 1598" descr="GatewayVPN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839" y="1841331"/>
            <a:ext cx="466852" cy="243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" name="Picture 1290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128" y="1858156"/>
            <a:ext cx="385974" cy="205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1" name="모서리가 둥근 직사각형 340"/>
          <p:cNvSpPr/>
          <p:nvPr/>
        </p:nvSpPr>
        <p:spPr>
          <a:xfrm>
            <a:off x="581607" y="2973812"/>
            <a:ext cx="1873250" cy="1535308"/>
          </a:xfrm>
          <a:prstGeom prst="roundRect">
            <a:avLst>
              <a:gd name="adj" fmla="val 10246"/>
            </a:avLst>
          </a:prstGeom>
          <a:solidFill>
            <a:srgbClr val="C0504D">
              <a:lumMod val="20000"/>
              <a:lumOff val="80000"/>
            </a:srgbClr>
          </a:solidFill>
          <a:ln w="25400" cap="flat" cmpd="sng" algn="ctr">
            <a:solidFill>
              <a:srgbClr val="C0504D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/>
              <a:ea typeface="맑은 고딕"/>
              <a:cs typeface="+mn-cs"/>
            </a:endParaRPr>
          </a:p>
        </p:txBody>
      </p:sp>
      <p:sp>
        <p:nvSpPr>
          <p:cNvPr id="342" name="TextBox 424"/>
          <p:cNvSpPr txBox="1">
            <a:spLocks noChangeArrowheads="1"/>
          </p:cNvSpPr>
          <p:nvPr/>
        </p:nvSpPr>
        <p:spPr bwMode="auto">
          <a:xfrm>
            <a:off x="1011563" y="4189900"/>
            <a:ext cx="140294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해외 현장 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법인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43" name="직선 연결선 342"/>
          <p:cNvCxnSpPr>
            <a:stCxn id="344" idx="1"/>
            <a:endCxn id="345" idx="3"/>
          </p:cNvCxnSpPr>
          <p:nvPr/>
        </p:nvCxnSpPr>
        <p:spPr>
          <a:xfrm flipH="1" flipV="1">
            <a:off x="1271102" y="3703150"/>
            <a:ext cx="425737" cy="203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pic>
        <p:nvPicPr>
          <p:cNvPr id="344" name="Picture 1598" descr="GatewayVPN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839" y="3583610"/>
            <a:ext cx="466852" cy="243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5" name="Picture 1290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128" y="3600435"/>
            <a:ext cx="385974" cy="205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7" name="모서리가 둥근 직사각형 346"/>
          <p:cNvSpPr/>
          <p:nvPr/>
        </p:nvSpPr>
        <p:spPr>
          <a:xfrm>
            <a:off x="560512" y="4725144"/>
            <a:ext cx="1894345" cy="1437937"/>
          </a:xfrm>
          <a:prstGeom prst="roundRect">
            <a:avLst>
              <a:gd name="adj" fmla="val 8602"/>
            </a:avLst>
          </a:prstGeom>
          <a:solidFill>
            <a:srgbClr val="EEECE1">
              <a:lumMod val="90000"/>
            </a:srgbClr>
          </a:solidFill>
          <a:ln w="25400" cap="flat" cmpd="sng" algn="ctr">
            <a:solidFill>
              <a:srgbClr val="EEECE1">
                <a:lumMod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/>
              <a:ea typeface="맑은 고딕"/>
              <a:cs typeface="+mn-cs"/>
            </a:endParaRPr>
          </a:p>
        </p:txBody>
      </p:sp>
      <p:cxnSp>
        <p:nvCxnSpPr>
          <p:cNvPr id="352" name="꺾인 연결선 351"/>
          <p:cNvCxnSpPr>
            <a:stCxn id="336" idx="3"/>
            <a:endCxn id="109" idx="1"/>
          </p:cNvCxnSpPr>
          <p:nvPr/>
        </p:nvCxnSpPr>
        <p:spPr bwMode="auto">
          <a:xfrm flipV="1">
            <a:off x="2163691" y="1603518"/>
            <a:ext cx="868955" cy="359390"/>
          </a:xfrm>
          <a:prstGeom prst="bentConnector3">
            <a:avLst/>
          </a:prstGeom>
          <a:noFill/>
          <a:ln w="50800" cap="flat" cmpd="dbl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355" name="꺾인 연결선 354"/>
          <p:cNvCxnSpPr>
            <a:stCxn id="344" idx="3"/>
            <a:endCxn id="109" idx="1"/>
          </p:cNvCxnSpPr>
          <p:nvPr/>
        </p:nvCxnSpPr>
        <p:spPr bwMode="auto">
          <a:xfrm flipV="1">
            <a:off x="2163691" y="1603518"/>
            <a:ext cx="868955" cy="2101669"/>
          </a:xfrm>
          <a:prstGeom prst="bentConnector3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358" name="꺾인 연결선 357"/>
          <p:cNvCxnSpPr>
            <a:stCxn id="347" idx="3"/>
            <a:endCxn id="109" idx="1"/>
          </p:cNvCxnSpPr>
          <p:nvPr/>
        </p:nvCxnSpPr>
        <p:spPr bwMode="auto">
          <a:xfrm flipV="1">
            <a:off x="2454857" y="1603518"/>
            <a:ext cx="577789" cy="3840595"/>
          </a:xfrm>
          <a:prstGeom prst="bentConnector3">
            <a:avLst>
              <a:gd name="adj1" fmla="val 25822"/>
            </a:avLst>
          </a:prstGeom>
          <a:noFill/>
          <a:ln w="19050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364" name="TextBox 35"/>
          <p:cNvSpPr txBox="1">
            <a:spLocks noChangeArrowheads="1"/>
          </p:cNvSpPr>
          <p:nvPr/>
        </p:nvSpPr>
        <p:spPr bwMode="auto">
          <a:xfrm>
            <a:off x="2036368" y="1957214"/>
            <a:ext cx="487363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 err="1">
                <a:latin typeface="맑은 고딕" pitchFamily="50" charset="-127"/>
                <a:ea typeface="맑은 고딕" pitchFamily="50" charset="-127"/>
              </a:rPr>
              <a:t>xDSL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5" name="TextBox 35"/>
          <p:cNvSpPr txBox="1">
            <a:spLocks noChangeArrowheads="1"/>
          </p:cNvSpPr>
          <p:nvPr/>
        </p:nvSpPr>
        <p:spPr bwMode="auto">
          <a:xfrm>
            <a:off x="2076673" y="3685406"/>
            <a:ext cx="487363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 err="1">
                <a:latin typeface="맑은 고딕" pitchFamily="50" charset="-127"/>
                <a:ea typeface="맑은 고딕" pitchFamily="50" charset="-127"/>
              </a:rPr>
              <a:t>xDSL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0" name="Text Box 1196"/>
          <p:cNvSpPr txBox="1">
            <a:spLocks noChangeArrowheads="1"/>
          </p:cNvSpPr>
          <p:nvPr/>
        </p:nvSpPr>
        <p:spPr bwMode="auto">
          <a:xfrm>
            <a:off x="816636" y="5168225"/>
            <a:ext cx="1334668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 eaLnBrk="0" latinLnBrk="0" hangingPunct="0">
              <a:defRPr/>
            </a:pPr>
            <a:r>
              <a:rPr kumimoji="0" lang="ko-KR" altLang="en-US" sz="12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rPr>
              <a:t>신용평가사</a:t>
            </a:r>
            <a:endParaRPr kumimoji="0" lang="ko-KR" altLang="en-US" sz="1200" b="1" dirty="0">
              <a:effectLst>
                <a:outerShdw blurRad="38100" dist="38100" dir="2700000" algn="tl">
                  <a:srgbClr val="FFFFFF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1" name="Text Box 1197"/>
          <p:cNvSpPr txBox="1">
            <a:spLocks noChangeArrowheads="1"/>
          </p:cNvSpPr>
          <p:nvPr/>
        </p:nvSpPr>
        <p:spPr bwMode="auto">
          <a:xfrm>
            <a:off x="816429" y="4811977"/>
            <a:ext cx="1323191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 eaLnBrk="0" latinLnBrk="0" hangingPunct="0">
              <a:defRPr/>
            </a:pPr>
            <a:r>
              <a:rPr kumimoji="0" lang="ko-KR" altLang="en-US" sz="12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rPr>
              <a:t>보증증권사</a:t>
            </a:r>
            <a:endParaRPr kumimoji="0" lang="ko-KR" altLang="en-US" sz="1200" b="1" dirty="0">
              <a:effectLst>
                <a:outerShdw blurRad="38100" dist="38100" dir="2700000" algn="tl">
                  <a:srgbClr val="FFFFFF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2" name="Text Box 1196"/>
          <p:cNvSpPr txBox="1">
            <a:spLocks noChangeArrowheads="1"/>
          </p:cNvSpPr>
          <p:nvPr/>
        </p:nvSpPr>
        <p:spPr bwMode="auto">
          <a:xfrm>
            <a:off x="816636" y="5528265"/>
            <a:ext cx="1334668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 eaLnBrk="0" latinLnBrk="0" hangingPunct="0">
              <a:defRPr/>
            </a:pPr>
            <a:r>
              <a:rPr kumimoji="0" lang="ko-KR" altLang="en-US" sz="12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rPr>
              <a:t>외부협력업체</a:t>
            </a:r>
            <a:endParaRPr kumimoji="0" lang="ko-KR" altLang="en-US" sz="1200" b="1" dirty="0">
              <a:effectLst>
                <a:outerShdw blurRad="38100" dist="38100" dir="2700000" algn="tl">
                  <a:srgbClr val="FFFFFF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3" name="TextBox 424"/>
          <p:cNvSpPr txBox="1">
            <a:spLocks noChangeArrowheads="1"/>
          </p:cNvSpPr>
          <p:nvPr/>
        </p:nvSpPr>
        <p:spPr bwMode="auto">
          <a:xfrm>
            <a:off x="1587627" y="5916137"/>
            <a:ext cx="8002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200" b="1" smtClean="0">
                <a:latin typeface="맑은 고딕" pitchFamily="50" charset="-127"/>
                <a:ea typeface="맑은 고딕" pitchFamily="50" charset="-127"/>
              </a:rPr>
              <a:t>대외기관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5" name="TextBox 374"/>
          <p:cNvSpPr txBox="1"/>
          <p:nvPr/>
        </p:nvSpPr>
        <p:spPr>
          <a:xfrm>
            <a:off x="1573756" y="1420550"/>
            <a:ext cx="753732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</a:rPr>
              <a:t>Hardware</a:t>
            </a:r>
          </a:p>
          <a:p>
            <a:pPr algn="ctr"/>
            <a:r>
              <a:rPr lang="en-US" altLang="ko-KR" sz="1000" dirty="0" smtClean="0">
                <a:latin typeface="+mn-ea"/>
              </a:rPr>
              <a:t>VPN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76" name="TextBox 375"/>
          <p:cNvSpPr txBox="1"/>
          <p:nvPr/>
        </p:nvSpPr>
        <p:spPr>
          <a:xfrm>
            <a:off x="748856" y="1438031"/>
            <a:ext cx="69442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latin typeface="+mn-ea"/>
              </a:rPr>
              <a:t>현장</a:t>
            </a:r>
            <a:r>
              <a:rPr lang="en-US" altLang="ko-KR" sz="900" dirty="0" smtClean="0">
                <a:latin typeface="+mn-ea"/>
              </a:rPr>
              <a:t>/</a:t>
            </a:r>
            <a:r>
              <a:rPr lang="ko-KR" altLang="en-US" sz="900" dirty="0" smtClean="0">
                <a:latin typeface="+mn-ea"/>
              </a:rPr>
              <a:t>지사</a:t>
            </a:r>
            <a:endParaRPr lang="en-US" altLang="ko-KR" sz="900" dirty="0" smtClean="0">
              <a:latin typeface="+mn-ea"/>
            </a:endParaRPr>
          </a:p>
          <a:p>
            <a:pPr algn="ctr"/>
            <a:r>
              <a:rPr lang="ko-KR" altLang="en-US" sz="900" dirty="0" smtClean="0">
                <a:latin typeface="+mn-ea"/>
              </a:rPr>
              <a:t>사용자</a:t>
            </a:r>
            <a:endParaRPr lang="en-US" altLang="ko-KR" sz="900" dirty="0" smtClean="0">
              <a:latin typeface="+mn-ea"/>
            </a:endParaRPr>
          </a:p>
        </p:txBody>
      </p:sp>
      <p:sp>
        <p:nvSpPr>
          <p:cNvPr id="377" name="TextBox 376"/>
          <p:cNvSpPr txBox="1"/>
          <p:nvPr/>
        </p:nvSpPr>
        <p:spPr>
          <a:xfrm>
            <a:off x="1573756" y="3111015"/>
            <a:ext cx="753732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</a:rPr>
              <a:t>Hardware</a:t>
            </a:r>
          </a:p>
          <a:p>
            <a:pPr algn="ctr"/>
            <a:r>
              <a:rPr lang="en-US" altLang="ko-KR" sz="1000" dirty="0" smtClean="0">
                <a:latin typeface="+mn-ea"/>
              </a:rPr>
              <a:t>VPN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78" name="TextBox 377"/>
          <p:cNvSpPr txBox="1"/>
          <p:nvPr/>
        </p:nvSpPr>
        <p:spPr>
          <a:xfrm>
            <a:off x="749657" y="3128496"/>
            <a:ext cx="69281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latin typeface="+mn-ea"/>
              </a:rPr>
              <a:t>현장</a:t>
            </a:r>
            <a:r>
              <a:rPr lang="en-US" altLang="ko-KR" sz="900" dirty="0" smtClean="0">
                <a:latin typeface="+mn-ea"/>
              </a:rPr>
              <a:t>/</a:t>
            </a:r>
            <a:r>
              <a:rPr lang="ko-KR" altLang="en-US" sz="900" dirty="0" smtClean="0">
                <a:latin typeface="+mn-ea"/>
              </a:rPr>
              <a:t>법인</a:t>
            </a:r>
            <a:endParaRPr lang="en-US" altLang="ko-KR" sz="900" dirty="0" smtClean="0">
              <a:latin typeface="+mn-ea"/>
            </a:endParaRPr>
          </a:p>
          <a:p>
            <a:pPr algn="ctr"/>
            <a:r>
              <a:rPr lang="ko-KR" altLang="en-US" sz="900" dirty="0" smtClean="0">
                <a:latin typeface="+mn-ea"/>
              </a:rPr>
              <a:t>사용자</a:t>
            </a:r>
            <a:endParaRPr lang="en-US" altLang="ko-KR" sz="900" dirty="0" smtClean="0">
              <a:latin typeface="+mn-ea"/>
            </a:endParaRPr>
          </a:p>
        </p:txBody>
      </p:sp>
      <p:cxnSp>
        <p:nvCxnSpPr>
          <p:cNvPr id="383" name="꺾인 연결선 382"/>
          <p:cNvCxnSpPr>
            <a:stCxn id="50" idx="1"/>
            <a:endCxn id="109" idx="3"/>
          </p:cNvCxnSpPr>
          <p:nvPr/>
        </p:nvCxnSpPr>
        <p:spPr bwMode="auto">
          <a:xfrm rot="10800000" flipV="1">
            <a:off x="4016897" y="1598996"/>
            <a:ext cx="462067" cy="4522"/>
          </a:xfrm>
          <a:prstGeom prst="bentConnector3">
            <a:avLst>
              <a:gd name="adj1" fmla="val 50000"/>
            </a:avLst>
          </a:prstGeom>
          <a:noFill/>
          <a:ln w="50800" cap="flat" cmpd="dbl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389" name="TextBox 35"/>
          <p:cNvSpPr txBox="1">
            <a:spLocks noChangeArrowheads="1"/>
          </p:cNvSpPr>
          <p:nvPr/>
        </p:nvSpPr>
        <p:spPr bwMode="auto">
          <a:xfrm>
            <a:off x="4913435" y="3624983"/>
            <a:ext cx="64953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Firewall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2" name="TextBox 35"/>
          <p:cNvSpPr txBox="1">
            <a:spLocks noChangeArrowheads="1"/>
          </p:cNvSpPr>
          <p:nvPr/>
        </p:nvSpPr>
        <p:spPr bwMode="auto">
          <a:xfrm>
            <a:off x="4922444" y="2822739"/>
            <a:ext cx="58541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Switch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3" name="TextBox 392"/>
          <p:cNvSpPr txBox="1"/>
          <p:nvPr/>
        </p:nvSpPr>
        <p:spPr>
          <a:xfrm>
            <a:off x="3498817" y="5606585"/>
            <a:ext cx="1166151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rgbClr val="FF0000"/>
                </a:solidFill>
                <a:latin typeface="+mn-ea"/>
              </a:rPr>
              <a:t>TOMMS WAS</a:t>
            </a:r>
          </a:p>
        </p:txBody>
      </p:sp>
      <p:sp>
        <p:nvSpPr>
          <p:cNvPr id="394" name="TextBox 393"/>
          <p:cNvSpPr txBox="1"/>
          <p:nvPr/>
        </p:nvSpPr>
        <p:spPr>
          <a:xfrm>
            <a:off x="5731065" y="5589240"/>
            <a:ext cx="1166151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rgbClr val="FF0000"/>
                </a:solidFill>
                <a:latin typeface="+mn-ea"/>
              </a:rPr>
              <a:t>TOMMS DB</a:t>
            </a:r>
          </a:p>
        </p:txBody>
      </p:sp>
      <p:sp>
        <p:nvSpPr>
          <p:cNvPr id="395" name="TextBox 394"/>
          <p:cNvSpPr txBox="1"/>
          <p:nvPr/>
        </p:nvSpPr>
        <p:spPr>
          <a:xfrm>
            <a:off x="3080792" y="3501008"/>
            <a:ext cx="1166151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rgbClr val="FF0000"/>
                </a:solidFill>
                <a:latin typeface="+mn-ea"/>
              </a:rPr>
              <a:t>TOMMS WEB</a:t>
            </a:r>
          </a:p>
        </p:txBody>
      </p:sp>
      <p:sp>
        <p:nvSpPr>
          <p:cNvPr id="399" name="TextBox 35"/>
          <p:cNvSpPr txBox="1">
            <a:spLocks noChangeArrowheads="1"/>
          </p:cNvSpPr>
          <p:nvPr/>
        </p:nvSpPr>
        <p:spPr bwMode="auto">
          <a:xfrm>
            <a:off x="4953000" y="4164583"/>
            <a:ext cx="5854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백본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algn="ctr" eaLnBrk="1" hangingPunct="1"/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Switch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0" name="TextBox 399"/>
          <p:cNvSpPr txBox="1"/>
          <p:nvPr/>
        </p:nvSpPr>
        <p:spPr>
          <a:xfrm>
            <a:off x="1761845" y="2147561"/>
            <a:ext cx="25840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01" name="TextBox 400"/>
          <p:cNvSpPr txBox="1"/>
          <p:nvPr/>
        </p:nvSpPr>
        <p:spPr>
          <a:xfrm>
            <a:off x="2763679" y="1297439"/>
            <a:ext cx="25840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02" name="TextBox 401"/>
          <p:cNvSpPr txBox="1"/>
          <p:nvPr/>
        </p:nvSpPr>
        <p:spPr>
          <a:xfrm>
            <a:off x="4189330" y="1294116"/>
            <a:ext cx="25840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03" name="TextBox 402"/>
          <p:cNvSpPr txBox="1"/>
          <p:nvPr/>
        </p:nvSpPr>
        <p:spPr>
          <a:xfrm>
            <a:off x="4199893" y="2024450"/>
            <a:ext cx="25840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04" name="TextBox 403"/>
          <p:cNvSpPr txBox="1"/>
          <p:nvPr/>
        </p:nvSpPr>
        <p:spPr>
          <a:xfrm>
            <a:off x="4189330" y="2634451"/>
            <a:ext cx="25840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05" name="TextBox 404"/>
          <p:cNvSpPr txBox="1"/>
          <p:nvPr/>
        </p:nvSpPr>
        <p:spPr>
          <a:xfrm>
            <a:off x="4189330" y="3158467"/>
            <a:ext cx="25840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06" name="TextBox 405"/>
          <p:cNvSpPr txBox="1"/>
          <p:nvPr/>
        </p:nvSpPr>
        <p:spPr>
          <a:xfrm>
            <a:off x="3996809" y="4212581"/>
            <a:ext cx="385042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7-1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07" name="TextBox 406"/>
          <p:cNvSpPr txBox="1"/>
          <p:nvPr/>
        </p:nvSpPr>
        <p:spPr>
          <a:xfrm>
            <a:off x="7557234" y="1200305"/>
            <a:ext cx="385042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7-2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08" name="TextBox 407"/>
          <p:cNvSpPr txBox="1"/>
          <p:nvPr/>
        </p:nvSpPr>
        <p:spPr>
          <a:xfrm>
            <a:off x="3103256" y="5395580"/>
            <a:ext cx="25840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8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09" name="TextBox 408"/>
          <p:cNvSpPr txBox="1"/>
          <p:nvPr/>
        </p:nvSpPr>
        <p:spPr>
          <a:xfrm>
            <a:off x="5270660" y="5428733"/>
            <a:ext cx="25840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9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10" name="TextBox 409"/>
          <p:cNvSpPr txBox="1"/>
          <p:nvPr/>
        </p:nvSpPr>
        <p:spPr>
          <a:xfrm>
            <a:off x="1761845" y="3880974"/>
            <a:ext cx="25840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14" name="Rectangle 18"/>
          <p:cNvSpPr>
            <a:spLocks noGrp="1" noChangeArrowheads="1"/>
          </p:cNvSpPr>
          <p:nvPr>
            <p:ph type="title"/>
          </p:nvPr>
        </p:nvSpPr>
        <p:spPr>
          <a:xfrm>
            <a:off x="415925" y="228600"/>
            <a:ext cx="8718550" cy="339725"/>
          </a:xfrm>
        </p:spPr>
        <p:txBody>
          <a:bodyPr/>
          <a:lstStyle/>
          <a:p>
            <a:r>
              <a:rPr lang="en-US" altLang="ko-KR" sz="1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물리적 구성도</a:t>
            </a:r>
          </a:p>
        </p:txBody>
      </p:sp>
      <p:sp>
        <p:nvSpPr>
          <p:cNvPr id="415" name="TextBox 414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IT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구조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도식화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7" name="TextBox 416"/>
          <p:cNvSpPr txBox="1"/>
          <p:nvPr/>
        </p:nvSpPr>
        <p:spPr>
          <a:xfrm>
            <a:off x="2834236" y="3497828"/>
            <a:ext cx="25840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8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18" name="TextBox 35"/>
          <p:cNvSpPr txBox="1">
            <a:spLocks noChangeArrowheads="1"/>
          </p:cNvSpPr>
          <p:nvPr/>
        </p:nvSpPr>
        <p:spPr bwMode="auto">
          <a:xfrm>
            <a:off x="2792760" y="2132856"/>
            <a:ext cx="56137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100" dirty="0" smtClean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DMZ</a:t>
            </a:r>
          </a:p>
          <a:p>
            <a:pPr algn="ctr" eaLnBrk="1" hangingPunct="1"/>
            <a:r>
              <a:rPr lang="en-US" altLang="ko-KR" sz="1100" dirty="0" smtClean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Zone</a:t>
            </a:r>
          </a:p>
        </p:txBody>
      </p:sp>
      <p:sp>
        <p:nvSpPr>
          <p:cNvPr id="419" name="TextBox 35"/>
          <p:cNvSpPr txBox="1">
            <a:spLocks noChangeArrowheads="1"/>
          </p:cNvSpPr>
          <p:nvPr/>
        </p:nvSpPr>
        <p:spPr bwMode="auto">
          <a:xfrm>
            <a:off x="5615764" y="4366265"/>
            <a:ext cx="56137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100" dirty="0" smtClean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DB</a:t>
            </a:r>
          </a:p>
          <a:p>
            <a:pPr algn="ctr" eaLnBrk="1" hangingPunct="1"/>
            <a:r>
              <a:rPr lang="en-US" altLang="ko-KR" sz="1100" dirty="0" smtClean="0">
                <a:solidFill>
                  <a:schemeClr val="accent2"/>
                </a:solidFill>
                <a:latin typeface="HY견고딕" pitchFamily="18" charset="-127"/>
                <a:ea typeface="HY견고딕" pitchFamily="18" charset="-127"/>
              </a:rPr>
              <a:t>Zone</a:t>
            </a:r>
          </a:p>
        </p:txBody>
      </p:sp>
      <p:pic>
        <p:nvPicPr>
          <p:cNvPr id="6146" name="그림 3" descr="image00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838" y="3079995"/>
            <a:ext cx="375606" cy="372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" name="TextBox 35"/>
          <p:cNvSpPr txBox="1">
            <a:spLocks noChangeArrowheads="1"/>
          </p:cNvSpPr>
          <p:nvPr/>
        </p:nvSpPr>
        <p:spPr bwMode="auto">
          <a:xfrm>
            <a:off x="4880992" y="3100898"/>
            <a:ext cx="6495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WEB</a:t>
            </a:r>
          </a:p>
          <a:p>
            <a:pPr algn="ctr" eaLnBrk="1" hangingPunct="1"/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Firewall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5" name="그림 3" descr="image00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872" y="2160341"/>
            <a:ext cx="375606" cy="372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" name="TextBox 35"/>
          <p:cNvSpPr txBox="1">
            <a:spLocks noChangeArrowheads="1"/>
          </p:cNvSpPr>
          <p:nvPr/>
        </p:nvSpPr>
        <p:spPr bwMode="auto">
          <a:xfrm>
            <a:off x="5590346" y="2563173"/>
            <a:ext cx="116410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en-US" altLang="ko-KR" sz="1000" b="1" dirty="0" err="1" smtClean="0">
                <a:latin typeface="맑은 고딕" pitchFamily="50" charset="-127"/>
                <a:ea typeface="맑은 고딕" pitchFamily="50" charset="-127"/>
              </a:rPr>
              <a:t>Gbps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 X 2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회선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47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/>
          <p:cNvSpPr>
            <a:spLocks noGrp="1" noChangeArrowheads="1"/>
          </p:cNvSpPr>
          <p:nvPr>
            <p:ph type="title"/>
          </p:nvPr>
        </p:nvSpPr>
        <p:spPr>
          <a:xfrm>
            <a:off x="415925" y="228600"/>
            <a:ext cx="8718550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장애발생 유형 및 </a:t>
            </a:r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Biz Impact</a:t>
            </a:r>
            <a:endParaRPr lang="ko-KR" altLang="en-US" sz="18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863433"/>
              </p:ext>
            </p:extLst>
          </p:nvPr>
        </p:nvGraphicFramePr>
        <p:xfrm>
          <a:off x="219671" y="928042"/>
          <a:ext cx="9413849" cy="4864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414"/>
                <a:gridCol w="625686"/>
                <a:gridCol w="1709117"/>
                <a:gridCol w="678784"/>
                <a:gridCol w="689368"/>
                <a:gridCol w="648072"/>
                <a:gridCol w="936104"/>
                <a:gridCol w="864096"/>
                <a:gridCol w="1872208"/>
              </a:tblGrid>
              <a:tr h="26871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Biz. Impact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원인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Point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장애 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발생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 영향 범위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지역 영향 범위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장애 시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우회 방안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1625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본사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현장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협력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업체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내부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국내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외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본사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현장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외부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협력업체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489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현장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협력업체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 입력 불가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현장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VPN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장애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 S/W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접속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248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SK-Net</a:t>
                      </a: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관문 라우터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스위치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수작업 처리 후 반영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489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대덕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수작업 처리 후 반영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4897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현장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협력업체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 입력 불가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endParaRPr lang="en-US" altLang="ko-KR" sz="12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</a:p>
                    <a:p>
                      <a:pPr algn="ctr" latinLnBrk="1"/>
                      <a:endParaRPr lang="ko-KR" altLang="en-US" sz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본사 업무 처리 불가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대덕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L3 Switch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장애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수작업 처리 후 반영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489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Web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방화벽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Web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방화벽 우회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489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대덕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백본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Switch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수작업 처리 후 반영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489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본사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백본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Switch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우회 라우팅 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2482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Web Application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수작업 처리 후 반영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489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DB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수작업 처리 후 반영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802826" y="2030651"/>
            <a:ext cx="25840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02826" y="2996952"/>
            <a:ext cx="25840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02826" y="3356992"/>
            <a:ext cx="25840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40632" y="2492896"/>
            <a:ext cx="25840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58292" y="2503328"/>
            <a:ext cx="25840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02826" y="3758843"/>
            <a:ext cx="25840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39507" y="4118883"/>
            <a:ext cx="385042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7-1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39507" y="4509120"/>
            <a:ext cx="385042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7-2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02826" y="4982979"/>
            <a:ext cx="25840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8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02826" y="5517232"/>
            <a:ext cx="258404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9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293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474663" y="188640"/>
            <a:ext cx="8964612" cy="339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1577" tIns="45789" rIns="91577" bIns="45789" anchor="ctr">
            <a:spAutoFit/>
          </a:bodyPr>
          <a:lstStyle/>
          <a:p>
            <a:pPr defTabSz="915988" eaLnBrk="0" latinLnBrk="0" hangingPunct="0">
              <a:lnSpc>
                <a:spcPct val="90000"/>
              </a:lnSpc>
              <a:spcBef>
                <a:spcPct val="50000"/>
              </a:spcBef>
            </a:pP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·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개정 이력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71475" y="704850"/>
            <a:ext cx="91249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b"/>
          <a:lstStyle/>
          <a:p>
            <a:pPr eaLnBrk="0" latinLnBrk="0" hangingPunct="0">
              <a:lnSpc>
                <a:spcPct val="90000"/>
              </a:lnSpc>
              <a:spcBef>
                <a:spcPct val="50000"/>
              </a:spcBef>
            </a:pPr>
            <a:endParaRPr lang="ko-KR" altLang="en-US" sz="1800" b="1">
              <a:solidFill>
                <a:srgbClr val="FF7A00"/>
              </a:solidFill>
              <a:latin typeface="Arial" pitchFamily="34" charset="0"/>
            </a:endParaRPr>
          </a:p>
        </p:txBody>
      </p:sp>
      <p:graphicFrame>
        <p:nvGraphicFramePr>
          <p:cNvPr id="301875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792651"/>
              </p:ext>
            </p:extLst>
          </p:nvPr>
        </p:nvGraphicFramePr>
        <p:xfrm>
          <a:off x="920552" y="1164245"/>
          <a:ext cx="8051800" cy="4785035"/>
        </p:xfrm>
        <a:graphic>
          <a:graphicData uri="http://schemas.openxmlformats.org/drawingml/2006/table">
            <a:tbl>
              <a:tblPr/>
              <a:tblGrid>
                <a:gridCol w="1219200"/>
                <a:gridCol w="1193800"/>
                <a:gridCol w="4241800"/>
                <a:gridCol w="1397000"/>
              </a:tblGrid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Optima" pitchFamily="2" charset="2"/>
                        <a:buChar char=" "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Optima" pitchFamily="2" charset="2"/>
                        <a:buChar char=" "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Optima" pitchFamily="2" charset="2"/>
                        <a:buChar char=" "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Optima" pitchFamily="2" charset="2"/>
                        <a:buChar char=" "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 typeface="Optima" pitchFamily="2" charset="2"/>
                        <a:buChar char=" "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0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2015/03/20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제정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OOO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5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 일자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 페이지 및 내용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0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개정자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214952"/>
            <a:ext cx="7342831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개요</a:t>
            </a:r>
          </a:p>
        </p:txBody>
      </p:sp>
      <p:sp>
        <p:nvSpPr>
          <p:cNvPr id="141" name="Rectangle 13"/>
          <p:cNvSpPr>
            <a:spLocks noChangeArrowheads="1"/>
          </p:cNvSpPr>
          <p:nvPr/>
        </p:nvSpPr>
        <p:spPr bwMode="auto">
          <a:xfrm>
            <a:off x="392113" y="945537"/>
            <a:ext cx="1046162" cy="708867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mpd="thinThick" algn="ctr">
            <a:solidFill>
              <a:sysClr val="window" lastClr="FFFFFF">
                <a:lumMod val="75000"/>
              </a:sysClr>
            </a:solidFill>
            <a:miter lim="800000"/>
            <a:headEnd/>
            <a:tailEnd/>
          </a:ln>
        </p:spPr>
        <p:txBody>
          <a:bodyPr wrap="none" lIns="90000" anchor="ctr"/>
          <a:lstStyle/>
          <a:p>
            <a:pPr marL="0" marR="0" lvl="0" indent="0" algn="ctr" defTabSz="914400" eaLnBrk="0" fontAlgn="auto" latinLnBrk="0" hangingPunct="0">
              <a:lnSpc>
                <a:spcPct val="135000"/>
              </a:lnSpc>
              <a:spcBef>
                <a:spcPts val="0"/>
              </a:spcBef>
              <a:spcAft>
                <a:spcPct val="50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서비스 개요</a:t>
            </a:r>
            <a:endParaRPr kumimoji="0" lang="en-US" altLang="ko-KR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4" name="Isosceles Triangle 316"/>
          <p:cNvSpPr>
            <a:spLocks noChangeArrowheads="1"/>
          </p:cNvSpPr>
          <p:nvPr/>
        </p:nvSpPr>
        <p:spPr bwMode="auto">
          <a:xfrm rot="5400000">
            <a:off x="3943845" y="4553449"/>
            <a:ext cx="3476486" cy="1260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B8B8B8"/>
              </a:gs>
              <a:gs pos="50000">
                <a:srgbClr val="D3D3D3"/>
              </a:gs>
              <a:gs pos="100000">
                <a:srgbClr val="E9E9E9"/>
              </a:gs>
            </a:gsLst>
            <a:lin ang="5400000" scaled="1"/>
          </a:gra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 latinLnBrk="0">
              <a:defRPr/>
            </a:pPr>
            <a:endParaRPr lang="ko-KR" altLang="en-US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76949" y="2029876"/>
            <a:ext cx="5176036" cy="4345726"/>
            <a:chOff x="376949" y="3009495"/>
            <a:chExt cx="5051532" cy="3541095"/>
          </a:xfrm>
        </p:grpSpPr>
        <p:sp>
          <p:nvSpPr>
            <p:cNvPr id="138" name="직사각형 137"/>
            <p:cNvSpPr/>
            <p:nvPr/>
          </p:nvSpPr>
          <p:spPr bwMode="auto">
            <a:xfrm>
              <a:off x="1025021" y="4822398"/>
              <a:ext cx="4403460" cy="1728192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dash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9" name="직사각형 138"/>
            <p:cNvSpPr/>
            <p:nvPr/>
          </p:nvSpPr>
          <p:spPr bwMode="auto">
            <a:xfrm>
              <a:off x="1025021" y="4236809"/>
              <a:ext cx="4403460" cy="616471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dash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0" name="직사각형 139"/>
            <p:cNvSpPr/>
            <p:nvPr/>
          </p:nvSpPr>
          <p:spPr bwMode="auto">
            <a:xfrm>
              <a:off x="1025021" y="3342352"/>
              <a:ext cx="4403460" cy="891804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dash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3" name="직사각형 142"/>
            <p:cNvSpPr/>
            <p:nvPr/>
          </p:nvSpPr>
          <p:spPr bwMode="auto">
            <a:xfrm>
              <a:off x="386014" y="3009495"/>
              <a:ext cx="5042467" cy="25085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algn="ctr">
              <a:solidFill>
                <a:sysClr val="window" lastClr="FFFFFF">
                  <a:lumMod val="65000"/>
                </a:sysClr>
              </a:solidFill>
              <a:miter lim="800000"/>
              <a:headEnd/>
              <a:tailEnd/>
            </a:ln>
            <a:effectLst/>
          </p:spPr>
          <p:txBody>
            <a:bodyPr wrap="none" tIns="468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TOMMS(</a:t>
              </a:r>
              <a:r>
                <a:rPr kumimoji="0" lang="ko-KR" altLang="en-US" sz="1200" b="1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통합조달</a:t>
              </a:r>
              <a:r>
                <a:rPr kumimoji="0" lang="en-US" altLang="ko-KR" sz="1200" b="1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kumimoji="0" lang="en-US" altLang="ko-KR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시스템 구성 요소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9" name="직사각형 148"/>
            <p:cNvSpPr/>
            <p:nvPr/>
          </p:nvSpPr>
          <p:spPr bwMode="auto">
            <a:xfrm>
              <a:off x="2676771" y="5748979"/>
              <a:ext cx="549981" cy="252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전자계약</a:t>
              </a:r>
              <a:endPara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0" name="직사각형 149"/>
            <p:cNvSpPr/>
            <p:nvPr/>
          </p:nvSpPr>
          <p:spPr bwMode="auto">
            <a:xfrm>
              <a:off x="1188580" y="5748981"/>
              <a:ext cx="670714" cy="252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1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계획 </a:t>
              </a:r>
              <a:r>
                <a:rPr kumimoji="0" lang="ko-KR" altLang="en-US" sz="800" b="1" kern="0" noProof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수립</a:t>
              </a:r>
              <a:endPara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1" name="직사각형 150"/>
            <p:cNvSpPr/>
            <p:nvPr/>
          </p:nvSpPr>
          <p:spPr bwMode="auto">
            <a:xfrm>
              <a:off x="4658740" y="5086797"/>
              <a:ext cx="670714" cy="356489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1" kern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데이터 </a:t>
              </a:r>
              <a:r>
                <a:rPr kumimoji="0" lang="en-US" altLang="ko-KR" sz="800" b="1" kern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I/F</a:t>
              </a:r>
              <a:endPara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2" name="직사각형 151"/>
            <p:cNvSpPr/>
            <p:nvPr/>
          </p:nvSpPr>
          <p:spPr bwMode="auto">
            <a:xfrm>
              <a:off x="1329132" y="5086797"/>
              <a:ext cx="3158885" cy="360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통신</a:t>
              </a:r>
              <a:endPara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3" name="직사각형 152"/>
            <p:cNvSpPr/>
            <p:nvPr/>
          </p:nvSpPr>
          <p:spPr bwMode="auto">
            <a:xfrm>
              <a:off x="3328903" y="6167924"/>
              <a:ext cx="670714" cy="252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정</a:t>
              </a:r>
              <a:r>
                <a:rPr kumimoji="0" lang="ko-KR" altLang="en-US" sz="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산</a:t>
              </a:r>
              <a:endPara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54" name="꺾인 연결선 153"/>
            <p:cNvCxnSpPr/>
            <p:nvPr/>
          </p:nvCxnSpPr>
          <p:spPr bwMode="auto">
            <a:xfrm rot="5400000">
              <a:off x="1396681" y="5601905"/>
              <a:ext cx="288000" cy="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ysClr val="windowText" lastClr="000000">
                  <a:lumMod val="75000"/>
                  <a:lumOff val="25000"/>
                </a:sysClr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157" name="직사각형 156"/>
            <p:cNvSpPr/>
            <p:nvPr/>
          </p:nvSpPr>
          <p:spPr bwMode="auto">
            <a:xfrm>
              <a:off x="2334812" y="3391542"/>
              <a:ext cx="1006023" cy="314867"/>
            </a:xfrm>
            <a:prstGeom prst="rect">
              <a:avLst/>
            </a:prstGeom>
            <a:solidFill>
              <a:srgbClr val="F79646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현장</a:t>
              </a:r>
              <a:r>
                <a:rPr kumimoji="0" lang="en-US" altLang="ko-KR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kumimoji="0" lang="ko-KR" altLang="en-US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법인 사용자</a:t>
              </a:r>
              <a:endPara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8" name="직사각형 157"/>
            <p:cNvSpPr/>
            <p:nvPr/>
          </p:nvSpPr>
          <p:spPr bwMode="auto">
            <a:xfrm>
              <a:off x="1149499" y="3391540"/>
              <a:ext cx="952668" cy="314869"/>
            </a:xfrm>
            <a:prstGeom prst="rect">
              <a:avLst/>
            </a:prstGeom>
            <a:solidFill>
              <a:srgbClr val="F79646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1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내</a:t>
              </a:r>
              <a:r>
                <a:rPr kumimoji="0" lang="ko-KR" altLang="en-US" sz="900" b="1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부</a:t>
              </a:r>
              <a:r>
                <a:rPr kumimoji="0" lang="ko-KR" altLang="en-US" sz="900" b="1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사용자</a:t>
              </a:r>
              <a:endPara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61" name="직선 화살표 연결선 160"/>
            <p:cNvCxnSpPr>
              <a:stCxn id="158" idx="2"/>
            </p:cNvCxnSpPr>
            <p:nvPr/>
          </p:nvCxnSpPr>
          <p:spPr>
            <a:xfrm>
              <a:off x="1625833" y="3706409"/>
              <a:ext cx="0" cy="1380387"/>
            </a:xfrm>
            <a:prstGeom prst="straightConnector1">
              <a:avLst/>
            </a:prstGeom>
            <a:noFill/>
            <a:ln w="9525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162" name="직사각형 161"/>
            <p:cNvSpPr/>
            <p:nvPr/>
          </p:nvSpPr>
          <p:spPr bwMode="auto">
            <a:xfrm>
              <a:off x="2002950" y="5748980"/>
              <a:ext cx="520872" cy="252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입찰</a:t>
              </a:r>
              <a:endPara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63" name="꺾인 연결선 162"/>
            <p:cNvCxnSpPr/>
            <p:nvPr/>
          </p:nvCxnSpPr>
          <p:spPr bwMode="auto">
            <a:xfrm rot="16200000" flipH="1">
              <a:off x="2133849" y="5601905"/>
              <a:ext cx="288000" cy="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ysClr val="windowText" lastClr="000000">
                  <a:lumMod val="75000"/>
                  <a:lumOff val="25000"/>
                </a:sysClr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168" name="꺾인 연결선 167"/>
            <p:cNvCxnSpPr/>
            <p:nvPr/>
          </p:nvCxnSpPr>
          <p:spPr bwMode="auto">
            <a:xfrm rot="16200000" flipH="1">
              <a:off x="2871754" y="5601905"/>
              <a:ext cx="288000" cy="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ysClr val="windowText" lastClr="000000">
                  <a:lumMod val="75000"/>
                  <a:lumOff val="25000"/>
                </a:sysClr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169" name="직사각형 168"/>
            <p:cNvSpPr/>
            <p:nvPr/>
          </p:nvSpPr>
          <p:spPr bwMode="auto">
            <a:xfrm>
              <a:off x="4636093" y="3382238"/>
              <a:ext cx="720000" cy="330331"/>
            </a:xfrm>
            <a:prstGeom prst="rect">
              <a:avLst/>
            </a:prstGeom>
            <a:solidFill>
              <a:srgbClr val="F79646">
                <a:lumMod val="20000"/>
                <a:lumOff val="80000"/>
              </a:srgb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외부기관</a:t>
              </a:r>
              <a:endPara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72" name="직선 화살표 연결선 171"/>
            <p:cNvCxnSpPr>
              <a:stCxn id="66" idx="2"/>
            </p:cNvCxnSpPr>
            <p:nvPr/>
          </p:nvCxnSpPr>
          <p:spPr>
            <a:xfrm flipH="1">
              <a:off x="4010332" y="3700753"/>
              <a:ext cx="6979" cy="1386043"/>
            </a:xfrm>
            <a:prstGeom prst="straightConnector1">
              <a:avLst/>
            </a:prstGeom>
            <a:noFill/>
            <a:ln w="9525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177" name="직사각형 176"/>
            <p:cNvSpPr/>
            <p:nvPr/>
          </p:nvSpPr>
          <p:spPr bwMode="auto">
            <a:xfrm>
              <a:off x="3354053" y="5745845"/>
              <a:ext cx="670714" cy="2520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lIns="0" r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Inspection</a:t>
              </a:r>
              <a:endPara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79" name="꺾인 연결선 178"/>
            <p:cNvCxnSpPr/>
            <p:nvPr/>
          </p:nvCxnSpPr>
          <p:spPr>
            <a:xfrm rot="5400000">
              <a:off x="4223795" y="5604981"/>
              <a:ext cx="288000" cy="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round/>
              <a:headEnd type="triangle" w="med" len="med"/>
              <a:tailEnd type="triangle"/>
            </a:ln>
          </p:spPr>
        </p:cxnSp>
        <p:sp>
          <p:nvSpPr>
            <p:cNvPr id="185" name="직사각형 184"/>
            <p:cNvSpPr/>
            <p:nvPr/>
          </p:nvSpPr>
          <p:spPr>
            <a:xfrm>
              <a:off x="376949" y="3357855"/>
              <a:ext cx="561800" cy="838200"/>
            </a:xfrm>
            <a:prstGeom prst="rect">
              <a:avLst/>
            </a:prstGeom>
            <a:solidFill>
              <a:srgbClr val="1F497D">
                <a:lumMod val="75000"/>
              </a:srgbClr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사용자</a:t>
              </a:r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376949" y="4265384"/>
              <a:ext cx="561800" cy="559338"/>
            </a:xfrm>
            <a:prstGeom prst="rect">
              <a:avLst/>
            </a:prstGeom>
            <a:solidFill>
              <a:srgbClr val="1F497D">
                <a:lumMod val="75000"/>
              </a:srgbClr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네트</a:t>
              </a:r>
              <a:endPara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워크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376949" y="4903930"/>
              <a:ext cx="561800" cy="1625749"/>
            </a:xfrm>
            <a:prstGeom prst="rect">
              <a:avLst/>
            </a:prstGeom>
            <a:solidFill>
              <a:srgbClr val="1F497D">
                <a:lumMod val="75000"/>
              </a:srgbClr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T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kern="0" dirty="0" smtClean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O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M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kern="0" dirty="0" smtClean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M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kern="0" dirty="0" smtClean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kumimoji="0" lang="ko-KR" altLang="en-US" kern="0" dirty="0" smtClean="0">
                  <a:solidFill>
                    <a:sysClr val="window" lastClr="FFFFFF"/>
                  </a:solidFill>
                  <a:latin typeface="맑은 고딕" pitchFamily="50" charset="-127"/>
                  <a:ea typeface="맑은 고딕" pitchFamily="50" charset="-127"/>
                </a:rPr>
                <a:t>통합</a:t>
              </a:r>
              <a:endParaRPr kumimoji="0" lang="en-US" altLang="ko-KR" kern="0" dirty="0" smtClean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조달</a:t>
              </a: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)</a:t>
              </a: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45" name="직사각형 144"/>
          <p:cNvSpPr/>
          <p:nvPr/>
        </p:nvSpPr>
        <p:spPr bwMode="auto">
          <a:xfrm>
            <a:off x="5792969" y="5627099"/>
            <a:ext cx="888223" cy="75422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charset="0"/>
              </a:rPr>
              <a:t>Infra</a:t>
            </a:r>
          </a:p>
        </p:txBody>
      </p:sp>
      <p:sp>
        <p:nvSpPr>
          <p:cNvPr id="146" name="직사각형 145"/>
          <p:cNvSpPr/>
          <p:nvPr/>
        </p:nvSpPr>
        <p:spPr bwMode="auto">
          <a:xfrm>
            <a:off x="5792969" y="3759377"/>
            <a:ext cx="888223" cy="175357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charset="0"/>
              </a:rPr>
              <a:t>Application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grpSp>
        <p:nvGrpSpPr>
          <p:cNvPr id="188" name="그룹 94"/>
          <p:cNvGrpSpPr>
            <a:grpSpLocks/>
          </p:cNvGrpSpPr>
          <p:nvPr/>
        </p:nvGrpSpPr>
        <p:grpSpPr bwMode="auto">
          <a:xfrm>
            <a:off x="5978991" y="1813852"/>
            <a:ext cx="3420805" cy="382123"/>
            <a:chOff x="5556250" y="1484887"/>
            <a:chExt cx="2632075" cy="311150"/>
          </a:xfrm>
        </p:grpSpPr>
        <p:sp>
          <p:nvSpPr>
            <p:cNvPr id="189" name="직사각형 31"/>
            <p:cNvSpPr>
              <a:spLocks noChangeArrowheads="1"/>
            </p:cNvSpPr>
            <p:nvPr/>
          </p:nvSpPr>
          <p:spPr bwMode="auto">
            <a:xfrm>
              <a:off x="5730435" y="1484887"/>
              <a:ext cx="2457450" cy="311150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36000" rIns="0" anchor="ctr"/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중점 관리 포인트</a:t>
              </a:r>
              <a:endParaRPr kumimoji="1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ahoma" pitchFamily="34" charset="0"/>
              </a:endParaRPr>
            </a:p>
          </p:txBody>
        </p:sp>
        <p:cxnSp>
          <p:nvCxnSpPr>
            <p:cNvPr id="190" name="직선 연결선 21"/>
            <p:cNvCxnSpPr>
              <a:cxnSpLocks noChangeShapeType="1"/>
            </p:cNvCxnSpPr>
            <p:nvPr/>
          </p:nvCxnSpPr>
          <p:spPr bwMode="auto">
            <a:xfrm flipV="1">
              <a:off x="5556250" y="1792862"/>
              <a:ext cx="26320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1" name="모서리가 둥근 직사각형 190"/>
          <p:cNvSpPr/>
          <p:nvPr/>
        </p:nvSpPr>
        <p:spPr bwMode="auto">
          <a:xfrm>
            <a:off x="6753200" y="5627099"/>
            <a:ext cx="2880320" cy="320042"/>
          </a:xfrm>
          <a:prstGeom prst="roundRect">
            <a:avLst>
              <a:gd name="adj" fmla="val 3634"/>
            </a:avLst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108000" tIns="36000" rIns="72000" bIns="36000" anchor="ctr"/>
          <a:lstStyle/>
          <a:p>
            <a:pPr>
              <a:spcBef>
                <a:spcPts val="300"/>
              </a:spcBef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Infra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모니터링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Tool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에 의한 실시간 관리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2" name="모서리가 둥근 직사각형 191"/>
          <p:cNvSpPr/>
          <p:nvPr/>
        </p:nvSpPr>
        <p:spPr bwMode="auto">
          <a:xfrm>
            <a:off x="6753200" y="6061286"/>
            <a:ext cx="2880320" cy="320042"/>
          </a:xfrm>
          <a:prstGeom prst="roundRect">
            <a:avLst>
              <a:gd name="adj" fmla="val 3634"/>
            </a:avLst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108000" tIns="36000" rIns="72000" bIns="36000" anchor="ctr"/>
          <a:lstStyle/>
          <a:p>
            <a:pPr>
              <a:spcBef>
                <a:spcPts val="300"/>
              </a:spcBef>
            </a:pP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변경 작업에 의한 장애 방지 최소화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3" name="모서리가 둥근 직사각형 192"/>
          <p:cNvSpPr/>
          <p:nvPr/>
        </p:nvSpPr>
        <p:spPr bwMode="auto">
          <a:xfrm>
            <a:off x="6753201" y="4971772"/>
            <a:ext cx="2880320" cy="530538"/>
          </a:xfrm>
          <a:prstGeom prst="roundRect">
            <a:avLst>
              <a:gd name="adj" fmla="val 3634"/>
            </a:avLst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108000" tIns="36000" rIns="72000" bIns="36000" anchor="ctr"/>
          <a:lstStyle/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WAS</a:t>
            </a:r>
            <a:r>
              <a:rPr kumimoji="0" lang="en-US" altLang="ko-KR" sz="1100" b="0" i="0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100" b="0" i="0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모니터링을 </a:t>
            </a:r>
            <a:r>
              <a:rPr kumimoji="0" lang="ko-KR" altLang="en-US" sz="11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통한 성능 임계치 점검</a:t>
            </a:r>
            <a:endParaRPr kumimoji="0" lang="en-US" altLang="ko-KR" sz="1100" kern="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핵심업무 수시 기능점검</a:t>
            </a:r>
            <a:r>
              <a:rPr kumimoji="0" lang="en-US" altLang="ko-KR" sz="11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1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일일 점검 수행</a:t>
            </a:r>
            <a:endParaRPr kumimoji="0" lang="en-US" altLang="ko-KR" sz="1100" b="0" i="0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" name="모서리가 둥근 직사각형 193"/>
          <p:cNvSpPr/>
          <p:nvPr/>
        </p:nvSpPr>
        <p:spPr bwMode="auto">
          <a:xfrm>
            <a:off x="6753200" y="3759375"/>
            <a:ext cx="2880320" cy="676429"/>
          </a:xfrm>
          <a:prstGeom prst="roundRect">
            <a:avLst>
              <a:gd name="adj" fmla="val 3634"/>
            </a:avLst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108000" tIns="36000" rIns="72000" bIns="36000" anchor="ctr"/>
          <a:lstStyle/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고객사 핵심 </a:t>
            </a:r>
            <a:r>
              <a:rPr kumimoji="0" lang="en-US" altLang="ko-KR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Biz </a:t>
            </a:r>
            <a:r>
              <a:rPr kumimoji="0" lang="ko-KR" altLang="en-US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및 대</a:t>
            </a:r>
            <a:r>
              <a:rPr kumimoji="0" lang="en-US" altLang="ko-KR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내외 법률</a:t>
            </a:r>
            <a:r>
              <a:rPr kumimoji="0" lang="en-US" altLang="ko-KR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법규에</a:t>
            </a:r>
            <a:endParaRPr kumimoji="0" lang="en-US" altLang="ko-KR" sz="11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대한 시스템 개선 적기</a:t>
            </a:r>
            <a:r>
              <a:rPr kumimoji="0" lang="en-US" altLang="ko-KR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대응</a:t>
            </a:r>
            <a:endParaRPr kumimoji="0" lang="en-US" altLang="ko-KR" sz="1100" u="sng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5" name="Text Box 945"/>
          <p:cNvSpPr txBox="1">
            <a:spLocks noChangeArrowheads="1"/>
          </p:cNvSpPr>
          <p:nvPr/>
        </p:nvSpPr>
        <p:spPr bwMode="auto">
          <a:xfrm>
            <a:off x="6753201" y="2344607"/>
            <a:ext cx="2879750" cy="928442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72000" anchor="ctr"/>
          <a:lstStyle/>
          <a:p>
            <a:pPr marL="171450" marR="0" lvl="1" indent="-17145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>
                <a:tab pos="3403600" algn="l"/>
              </a:tabLst>
              <a:defRPr/>
            </a:pP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고객사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핵심 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Biz. 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영역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구매</a:t>
            </a: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경쟁력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71450" lvl="1" indent="-171450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tabLst>
                <a:tab pos="3403600" algn="l"/>
              </a:tabLst>
              <a:defRPr/>
            </a:pP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정보 보안 강화</a:t>
            </a:r>
            <a:r>
              <a:rPr kumimoji="0" lang="en-US" altLang="ko-KR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입찰</a:t>
            </a: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업체정보 </a:t>
            </a: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多</a:t>
            </a:r>
            <a:r>
              <a:rPr kumimoji="0" lang="en-US" altLang="ko-KR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en-US" altLang="ko-KR" sz="1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171450" marR="0" lvl="1" indent="-17145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>
                <a:tab pos="3403600" algn="l"/>
              </a:tabLst>
              <a:defRPr/>
            </a:pP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일 평균 </a:t>
            </a:r>
            <a:r>
              <a:rPr kumimoji="0" lang="en-US" altLang="ko-KR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50</a:t>
            </a: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만 트랜잭션</a:t>
            </a:r>
            <a:r>
              <a:rPr kumimoji="0" lang="en-US" altLang="ko-KR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실시간 처리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6" name="직사각형 195"/>
          <p:cNvSpPr/>
          <p:nvPr/>
        </p:nvSpPr>
        <p:spPr bwMode="auto">
          <a:xfrm>
            <a:off x="5792969" y="2344607"/>
            <a:ext cx="888223" cy="928442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charset="0"/>
              </a:rPr>
              <a:t>시스템 특성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197" name="모서리가 둥근 직사각형 196"/>
          <p:cNvSpPr/>
          <p:nvPr/>
        </p:nvSpPr>
        <p:spPr bwMode="auto">
          <a:xfrm>
            <a:off x="6753200" y="4550837"/>
            <a:ext cx="2880320" cy="318323"/>
          </a:xfrm>
          <a:prstGeom prst="roundRect">
            <a:avLst>
              <a:gd name="adj" fmla="val 3634"/>
            </a:avLst>
          </a:prstGeom>
          <a:solidFill>
            <a:sysClr val="window" lastClr="FFFFFF"/>
          </a:solidFill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108000" tIns="36000" rIns="72000" bIns="36000" anchor="ctr"/>
          <a:lstStyle/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Web</a:t>
            </a:r>
            <a:r>
              <a:rPr kumimoji="0" lang="ko-KR" altLang="en-US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보안진단</a:t>
            </a:r>
            <a:r>
              <a:rPr kumimoji="0" lang="en-US" altLang="ko-KR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, Infra</a:t>
            </a:r>
            <a:r>
              <a:rPr kumimoji="0" lang="ko-KR" altLang="en-US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보안 진단 및 이행점검</a:t>
            </a:r>
            <a:endParaRPr kumimoji="0" lang="en-US" altLang="ko-KR" sz="11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8" name="Isosceles Triangle 316"/>
          <p:cNvSpPr>
            <a:spLocks noChangeArrowheads="1"/>
          </p:cNvSpPr>
          <p:nvPr/>
        </p:nvSpPr>
        <p:spPr bwMode="auto">
          <a:xfrm rot="10800000">
            <a:off x="6349388" y="3427454"/>
            <a:ext cx="2780075" cy="204313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B8B8B8"/>
              </a:gs>
              <a:gs pos="50000">
                <a:srgbClr val="D3D3D3"/>
              </a:gs>
              <a:gs pos="100000">
                <a:srgbClr val="E9E9E9"/>
              </a:gs>
            </a:gsLst>
            <a:lin ang="5400000" scaled="1"/>
          </a:gra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 latinLnBrk="0">
              <a:defRPr/>
            </a:pPr>
            <a:endParaRPr lang="ko-KR" altLang="en-US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8337376" y="231234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개요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547"/>
          <p:cNvSpPr txBox="1">
            <a:spLocks noChangeArrowheads="1"/>
          </p:cNvSpPr>
          <p:nvPr/>
        </p:nvSpPr>
        <p:spPr bwMode="auto">
          <a:xfrm>
            <a:off x="1419225" y="877748"/>
            <a:ext cx="8267520" cy="759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  <a:buChar char="•"/>
              <a:defRPr kumimoji="1" sz="1100">
                <a:solidFill>
                  <a:schemeClr val="tx1"/>
                </a:solidFill>
                <a:latin typeface="굴림" charset="-127"/>
                <a:ea typeface="굴림" charset="-127"/>
                <a:sym typeface="Wingdings" pitchFamily="2" charset="2"/>
              </a:defRPr>
            </a:lvl9pPr>
          </a:lstStyle>
          <a:p>
            <a:pPr eaLnBrk="1" hangingPunct="1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SK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건설의 플랜트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/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토건사업의 자재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/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외주 통합 조달 시스템으로 전자입찰을 통한 전자계약 체결 후 기자재의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Expediting,                                                Inspection , Logistics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업무까지 전체 자재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/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외주 자재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/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외주 조달 업무 서비스를 제공함</a:t>
            </a:r>
            <a:endParaRPr lang="en-US" altLang="ko-KR" dirty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90488" indent="-90488">
              <a:lnSpc>
                <a:spcPts val="1871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250</a:t>
            </a:r>
            <a:r>
              <a:rPr kumimoji="0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여개 건설현장에서 본사</a:t>
            </a:r>
            <a:r>
              <a:rPr kumimoji="0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구매</a:t>
            </a:r>
            <a:r>
              <a:rPr kumimoji="0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계약팀</a:t>
            </a:r>
            <a:r>
              <a:rPr kumimoji="0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조달관련 유관부서</a:t>
            </a:r>
            <a:r>
              <a:rPr kumimoji="0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현장 공무담당</a:t>
            </a:r>
            <a:r>
              <a:rPr kumimoji="0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자재구매 밴더등 사용자는 수는 약 </a:t>
            </a:r>
            <a:r>
              <a:rPr kumimoji="0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5,300</a:t>
            </a:r>
            <a:r>
              <a:rPr kumimoji="0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명</a:t>
            </a:r>
            <a:r>
              <a:rPr kumimoji="0"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임</a:t>
            </a:r>
          </a:p>
        </p:txBody>
      </p:sp>
      <p:sp>
        <p:nvSpPr>
          <p:cNvPr id="65" name="직사각형 64"/>
          <p:cNvSpPr/>
          <p:nvPr/>
        </p:nvSpPr>
        <p:spPr bwMode="auto">
          <a:xfrm>
            <a:off x="3728864" y="3091973"/>
            <a:ext cx="742999" cy="322978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Withus</a:t>
            </a:r>
            <a:endParaRPr kumimoji="0" lang="en-US" altLang="ko-KR" sz="9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3624727" y="2504085"/>
            <a:ext cx="964614" cy="374121"/>
          </a:xfrm>
          <a:prstGeom prst="rect">
            <a:avLst/>
          </a:prstGeom>
          <a:solidFill>
            <a:srgbClr val="F79646">
              <a:lumMod val="20000"/>
              <a:lumOff val="80000"/>
            </a:srgbClr>
          </a:solidFill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BP</a:t>
            </a:r>
            <a:r>
              <a:rPr kumimoji="0" lang="ko-KR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사용자</a:t>
            </a:r>
            <a:endParaRPr kumimoji="0" lang="en-US" altLang="ko-KR" sz="9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137225" y="3727670"/>
            <a:ext cx="1151479" cy="441802"/>
          </a:xfrm>
          <a:prstGeom prst="rect">
            <a:avLst/>
          </a:prstGeom>
          <a:solidFill>
            <a:srgbClr val="CCCCFF"/>
          </a:solidFill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사내</a:t>
            </a:r>
            <a:r>
              <a:rPr kumimoji="0" lang="ko-KR" altLang="en-US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망</a:t>
            </a: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1" name="직선 화살표 연결선 90"/>
          <p:cNvCxnSpPr>
            <a:stCxn id="169" idx="2"/>
            <a:endCxn id="151" idx="0"/>
          </p:cNvCxnSpPr>
          <p:nvPr/>
        </p:nvCxnSpPr>
        <p:spPr>
          <a:xfrm flipH="1">
            <a:off x="5107895" y="2892707"/>
            <a:ext cx="2045" cy="1686489"/>
          </a:xfrm>
          <a:prstGeom prst="straightConnector1">
            <a:avLst/>
          </a:prstGeom>
          <a:noFill/>
          <a:ln w="9525">
            <a:solidFill>
              <a:sysClr val="windowText" lastClr="000000">
                <a:lumMod val="75000"/>
                <a:lumOff val="25000"/>
              </a:sysClr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85" name="직선 화살표 연결선 84"/>
          <p:cNvCxnSpPr>
            <a:stCxn id="157" idx="2"/>
          </p:cNvCxnSpPr>
          <p:nvPr/>
        </p:nvCxnSpPr>
        <p:spPr>
          <a:xfrm>
            <a:off x="2898476" y="2885147"/>
            <a:ext cx="0" cy="1694048"/>
          </a:xfrm>
          <a:prstGeom prst="straightConnector1">
            <a:avLst/>
          </a:prstGeom>
          <a:noFill/>
          <a:ln w="9525">
            <a:solidFill>
              <a:sysClr val="windowText" lastClr="000000">
                <a:lumMod val="75000"/>
                <a:lumOff val="25000"/>
              </a:sysClr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94" name="직사각형 93"/>
          <p:cNvSpPr/>
          <p:nvPr/>
        </p:nvSpPr>
        <p:spPr bwMode="auto">
          <a:xfrm>
            <a:off x="2432720" y="3727670"/>
            <a:ext cx="3014227" cy="441802"/>
          </a:xfrm>
          <a:prstGeom prst="rect">
            <a:avLst/>
          </a:prstGeom>
          <a:solidFill>
            <a:srgbClr val="CCCCFF"/>
          </a:solidFill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인터넷망</a:t>
            </a: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5" name="개체 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1071769"/>
              </p:ext>
            </p:extLst>
          </p:nvPr>
        </p:nvGraphicFramePr>
        <p:xfrm>
          <a:off x="2734169" y="4190895"/>
          <a:ext cx="328613" cy="13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7" name="Image" r:id="rId3" imgW="5295238" imgH="2526984" progId="">
                  <p:embed/>
                </p:oleObj>
              </mc:Choice>
              <mc:Fallback>
                <p:oleObj name="Image" r:id="rId3" imgW="5295238" imgH="252698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4169" y="4190895"/>
                        <a:ext cx="328613" cy="133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" name="직사각형 96"/>
          <p:cNvSpPr/>
          <p:nvPr/>
        </p:nvSpPr>
        <p:spPr bwMode="auto">
          <a:xfrm>
            <a:off x="4245718" y="5386558"/>
            <a:ext cx="687245" cy="30926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Logistics</a:t>
            </a:r>
            <a:endParaRPr kumimoji="0" lang="en-US" altLang="ko-KR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1" name="꺾인 연결선 100"/>
          <p:cNvCxnSpPr>
            <a:stCxn id="150" idx="3"/>
            <a:endCxn id="162" idx="1"/>
          </p:cNvCxnSpPr>
          <p:nvPr/>
        </p:nvCxnSpPr>
        <p:spPr bwMode="auto">
          <a:xfrm flipV="1">
            <a:off x="1895829" y="5546476"/>
            <a:ext cx="147197" cy="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ysClr val="windowText" lastClr="000000">
                <a:lumMod val="75000"/>
                <a:lumOff val="25000"/>
              </a:sysClr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104" name="꺾인 연결선 103"/>
          <p:cNvCxnSpPr/>
          <p:nvPr/>
        </p:nvCxnSpPr>
        <p:spPr bwMode="auto">
          <a:xfrm flipV="1">
            <a:off x="2576736" y="5558928"/>
            <a:ext cx="147197" cy="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ysClr val="windowText" lastClr="000000">
                <a:lumMod val="75000"/>
                <a:lumOff val="25000"/>
              </a:sysClr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106" name="꺾인 연결선 105"/>
          <p:cNvCxnSpPr>
            <a:stCxn id="149" idx="2"/>
            <a:endCxn id="153" idx="1"/>
          </p:cNvCxnSpPr>
          <p:nvPr/>
        </p:nvCxnSpPr>
        <p:spPr bwMode="auto">
          <a:xfrm rot="16200000" flipH="1">
            <a:off x="3028685" y="5687641"/>
            <a:ext cx="359510" cy="386437"/>
          </a:xfrm>
          <a:prstGeom prst="bentConnector2">
            <a:avLst/>
          </a:prstGeom>
          <a:noFill/>
          <a:ln w="9525">
            <a:solidFill>
              <a:sysClr val="windowText" lastClr="000000">
                <a:lumMod val="75000"/>
                <a:lumOff val="25000"/>
              </a:sysClr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109" name="꺾인 연결선 108"/>
          <p:cNvCxnSpPr/>
          <p:nvPr/>
        </p:nvCxnSpPr>
        <p:spPr>
          <a:xfrm rot="5400000">
            <a:off x="3594330" y="5215126"/>
            <a:ext cx="353441" cy="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ysClr val="windowText" lastClr="000000">
                <a:lumMod val="75000"/>
                <a:lumOff val="25000"/>
              </a:sysClr>
            </a:solidFill>
            <a:prstDash val="solid"/>
            <a:round/>
            <a:headEnd type="triangle" w="med" len="med"/>
            <a:tailEnd type="triangle"/>
          </a:ln>
        </p:spPr>
      </p:cxnSp>
      <p:cxnSp>
        <p:nvCxnSpPr>
          <p:cNvPr id="112" name="꺾인 연결선 111"/>
          <p:cNvCxnSpPr>
            <a:stCxn id="97" idx="2"/>
            <a:endCxn id="153" idx="3"/>
          </p:cNvCxnSpPr>
          <p:nvPr/>
        </p:nvCxnSpPr>
        <p:spPr bwMode="auto">
          <a:xfrm rot="5400000">
            <a:off x="4156725" y="5627999"/>
            <a:ext cx="364796" cy="500437"/>
          </a:xfrm>
          <a:prstGeom prst="bentConnector2">
            <a:avLst/>
          </a:prstGeom>
          <a:noFill/>
          <a:ln w="9525">
            <a:solidFill>
              <a:sysClr val="windowText" lastClr="000000">
                <a:lumMod val="75000"/>
                <a:lumOff val="25000"/>
              </a:sysClr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115" name="꺾인 연결선 114"/>
          <p:cNvCxnSpPr/>
          <p:nvPr/>
        </p:nvCxnSpPr>
        <p:spPr bwMode="auto">
          <a:xfrm flipV="1">
            <a:off x="3289540" y="5538957"/>
            <a:ext cx="147197" cy="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ysClr val="windowText" lastClr="000000">
                <a:lumMod val="75000"/>
                <a:lumOff val="25000"/>
              </a:sysClr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118" name="꺾인 연결선 117"/>
          <p:cNvCxnSpPr>
            <a:stCxn id="177" idx="3"/>
            <a:endCxn id="97" idx="1"/>
          </p:cNvCxnSpPr>
          <p:nvPr/>
        </p:nvCxnSpPr>
        <p:spPr bwMode="auto">
          <a:xfrm flipV="1">
            <a:off x="4114674" y="5541189"/>
            <a:ext cx="131044" cy="144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ysClr val="windowText" lastClr="000000">
                <a:lumMod val="75000"/>
                <a:lumOff val="25000"/>
              </a:sysClr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126" name="꺾인 연결선 125"/>
          <p:cNvCxnSpPr>
            <a:stCxn id="177" idx="2"/>
          </p:cNvCxnSpPr>
          <p:nvPr/>
        </p:nvCxnSpPr>
        <p:spPr bwMode="auto">
          <a:xfrm rot="16200000" flipH="1">
            <a:off x="3666689" y="5801621"/>
            <a:ext cx="208727" cy="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ysClr val="windowText" lastClr="000000">
                <a:lumMod val="75000"/>
                <a:lumOff val="25000"/>
              </a:sysClr>
            </a:solidFill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74851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214952"/>
            <a:ext cx="7342831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개요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5385049" y="655173"/>
            <a:ext cx="4109216" cy="353984"/>
            <a:chOff x="452400" y="1542274"/>
            <a:chExt cx="3780504" cy="353984"/>
          </a:xfrm>
        </p:grpSpPr>
        <p:sp>
          <p:nvSpPr>
            <p:cNvPr id="15" name="Line 612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452400" y="1896258"/>
              <a:ext cx="3780504" cy="0"/>
            </a:xfrm>
            <a:prstGeom prst="line">
              <a:avLst/>
            </a:prstGeom>
            <a:noFill/>
            <a:ln w="19050">
              <a:solidFill>
                <a:sysClr val="window" lastClr="FFFFFF">
                  <a:lumMod val="50000"/>
                </a:sys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Times New Roman" pitchFamily="18" charset="0"/>
              </a:endParaRPr>
            </a:p>
          </p:txBody>
        </p:sp>
        <p:sp>
          <p:nvSpPr>
            <p:cNvPr id="16" name="TextBox 51"/>
            <p:cNvSpPr txBox="1">
              <a:spLocks noChangeArrowheads="1"/>
            </p:cNvSpPr>
            <p:nvPr/>
          </p:nvSpPr>
          <p:spPr bwMode="auto">
            <a:xfrm>
              <a:off x="1920323" y="1542274"/>
              <a:ext cx="84477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주요 기능</a:t>
              </a: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09590" y="655173"/>
            <a:ext cx="4687426" cy="353984"/>
            <a:chOff x="452400" y="1542274"/>
            <a:chExt cx="3780504" cy="353984"/>
          </a:xfrm>
        </p:grpSpPr>
        <p:sp>
          <p:nvSpPr>
            <p:cNvPr id="18" name="Line 612"/>
            <p:cNvSpPr>
              <a:spLocks noChangeShapeType="1"/>
            </p:cNvSpPr>
            <p:nvPr>
              <p:custDataLst>
                <p:tags r:id="rId2"/>
              </p:custDataLst>
            </p:nvPr>
          </p:nvSpPr>
          <p:spPr bwMode="auto">
            <a:xfrm>
              <a:off x="452400" y="1896258"/>
              <a:ext cx="3780504" cy="0"/>
            </a:xfrm>
            <a:prstGeom prst="line">
              <a:avLst/>
            </a:prstGeom>
            <a:noFill/>
            <a:ln w="19050">
              <a:solidFill>
                <a:sysClr val="window" lastClr="FFFFFF">
                  <a:lumMod val="50000"/>
                </a:sys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Times New Roman" pitchFamily="18" charset="0"/>
              </a:endParaRPr>
            </a:p>
          </p:txBody>
        </p:sp>
        <p:sp>
          <p:nvSpPr>
            <p:cNvPr id="19" name="TextBox 51"/>
            <p:cNvSpPr txBox="1">
              <a:spLocks noChangeArrowheads="1"/>
            </p:cNvSpPr>
            <p:nvPr/>
          </p:nvSpPr>
          <p:spPr bwMode="auto">
            <a:xfrm>
              <a:off x="1754778" y="1542274"/>
              <a:ext cx="11758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시스템 </a:t>
              </a:r>
              <a:r>
                <a:rPr kumimoji="0" lang="en-US" altLang="ko-K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Profile</a:t>
              </a: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</p:grp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672003"/>
              </p:ext>
            </p:extLst>
          </p:nvPr>
        </p:nvGraphicFramePr>
        <p:xfrm>
          <a:off x="5385050" y="1143661"/>
          <a:ext cx="4109216" cy="5358980"/>
        </p:xfrm>
        <a:graphic>
          <a:graphicData uri="http://schemas.openxmlformats.org/drawingml/2006/table">
            <a:tbl>
              <a:tblPr firstRow="1" bandRow="1"/>
              <a:tblGrid>
                <a:gridCol w="881523"/>
                <a:gridCol w="3227693"/>
              </a:tblGrid>
              <a:tr h="3749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ahoma" pitchFamily="34" charset="0"/>
                        </a:rPr>
                        <a:t>구분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ahoma" pitchFamily="34" charset="0"/>
                        </a:rPr>
                        <a:t>기능 상세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</a:tr>
              <a:tr h="57409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dirty="0" smtClean="0">
                          <a:latin typeface="맑은 고딕" pitchFamily="50" charset="-127"/>
                          <a:ea typeface="맑은 고딕" pitchFamily="50" charset="-127"/>
                        </a:rPr>
                        <a:t>토건자재</a:t>
                      </a:r>
                      <a:endParaRPr lang="ko-KR" altLang="en-US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2075" marR="0" lvl="1" indent="-9207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자재소요량 관리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발주계획 수립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92075" marR="0" lvl="1" indent="-9207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자재청구 관리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(MR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생성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업체선정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구매품의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92075" marR="0" lvl="1" indent="-9207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E-Bidding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을 통한 계약관리 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2075" marR="0" lvl="1" indent="-92075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자재 입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출고 관리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및 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Payment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6000" marT="108000" marB="108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57409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dirty="0" smtClean="0">
                          <a:latin typeface="맑은 고딕" pitchFamily="50" charset="-127"/>
                          <a:ea typeface="맑은 고딕" pitchFamily="50" charset="-127"/>
                        </a:rPr>
                        <a:t>토건외주</a:t>
                      </a:r>
                      <a:endParaRPr lang="ko-KR" altLang="en-US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0488" indent="-90488" algn="l" latinLnBrk="0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토목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건축현장의 외주용역 발주 계획 관리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0488" indent="-90488" algn="l" latinLnBrk="0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입찰관리 및 현장설명회 관리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0488" indent="-90488" algn="l" latinLnBrk="0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E-Bidding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을 통한 계약관리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0488" indent="-90488" algn="l" latinLnBrk="0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하자보증 증권 관리 및 기성처리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/Payment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6000" marT="108000" marB="108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9951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dirty="0" smtClean="0">
                          <a:latin typeface="맑은 고딕" pitchFamily="50" charset="-127"/>
                          <a:ea typeface="맑은 고딕" pitchFamily="50" charset="-127"/>
                        </a:rPr>
                        <a:t>플랜트자재</a:t>
                      </a:r>
                      <a:endParaRPr lang="ko-KR" altLang="en-US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0488" indent="-90488" algn="l" latinLnBrk="0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자재청구 관리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0488" indent="-90488" algn="l" latinLnBrk="0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Bid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진행을 위한 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TBE/CBE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수행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0488" indent="-90488" algn="l" latinLnBrk="0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PO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발주 및 구매품의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0488" indent="-90488" algn="l" latinLnBrk="0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지불계획 수립 및 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Payment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6000" marT="108000" marB="108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57409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dirty="0" smtClean="0">
                          <a:latin typeface="맑은 고딕" pitchFamily="50" charset="-127"/>
                          <a:ea typeface="맑은 고딕" pitchFamily="50" charset="-127"/>
                        </a:rPr>
                        <a:t>플랜트외주</a:t>
                      </a:r>
                      <a:endParaRPr lang="ko-KR" altLang="en-US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0488" indent="-90488" algn="l" latinLnBrk="1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플랜트외주 발주계획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0488" indent="-90488" algn="l" latinLnBrk="1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PSM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및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RFP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0488" indent="-90488" algn="l" latinLnBrk="1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E-bidding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을 통한 계약관리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Payment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6000" marT="108000" marB="108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74867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dirty="0" smtClean="0">
                          <a:latin typeface="맑은 고딕" pitchFamily="50" charset="-127"/>
                          <a:ea typeface="맑은 고딕" pitchFamily="50" charset="-127"/>
                        </a:rPr>
                        <a:t>구매 </a:t>
                      </a:r>
                      <a:r>
                        <a:rPr lang="en-US" altLang="ko-KR" sz="1050" dirty="0" smtClean="0">
                          <a:latin typeface="맑은 고딕" pitchFamily="50" charset="-127"/>
                          <a:ea typeface="맑은 고딕" pitchFamily="50" charset="-127"/>
                        </a:rPr>
                        <a:t>E&amp;I</a:t>
                      </a:r>
                      <a:endParaRPr lang="ko-KR" altLang="en-US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0488" indent="-90488" algn="l" latinLnBrk="1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E&amp;I Setup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기준정보 관리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0488" indent="-90488" algn="l" latinLnBrk="1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Expediting (MPR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90488" indent="-90488" algn="l" latinLnBrk="1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Inspection / Expediting / Logistics</a:t>
                      </a:r>
                    </a:p>
                    <a:p>
                      <a:pPr marL="0" indent="0" algn="l" latinLnBrk="1">
                        <a:lnSpc>
                          <a:spcPct val="11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(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계획수립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Bidding,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결과관리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Payment)</a:t>
                      </a:r>
                    </a:p>
                  </a:txBody>
                  <a:tcPr marL="108000" marR="36000" marT="108000" marB="108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57409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dirty="0" smtClean="0">
                          <a:latin typeface="맑은 고딕" pitchFamily="50" charset="-127"/>
                          <a:ea typeface="맑은 고딕" pitchFamily="50" charset="-127"/>
                        </a:rPr>
                        <a:t>전자계약</a:t>
                      </a:r>
                      <a:endParaRPr lang="ko-KR" altLang="en-US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0488" indent="-90488" algn="l" latinLnBrk="1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자재계약 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–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협력업체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/SK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건설 전자서명 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0488" indent="-90488" algn="l" latinLnBrk="1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외주계약 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–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협력업체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/SK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건설 전자서명 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0488" indent="-90488" algn="l" latinLnBrk="1">
                        <a:lnSpc>
                          <a:spcPct val="11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보증증권 관리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6000" marT="108000" marB="108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시스템</a:t>
            </a:r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Profile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409590" y="655173"/>
            <a:ext cx="4687426" cy="353984"/>
            <a:chOff x="452400" y="1542274"/>
            <a:chExt cx="3780504" cy="353984"/>
          </a:xfrm>
        </p:grpSpPr>
        <p:sp>
          <p:nvSpPr>
            <p:cNvPr id="13" name="Line 612"/>
            <p:cNvSpPr>
              <a:spLocks noChangeShapeType="1"/>
            </p:cNvSpPr>
            <p:nvPr>
              <p:custDataLst>
                <p:tags r:id="rId1"/>
              </p:custDataLst>
            </p:nvPr>
          </p:nvSpPr>
          <p:spPr bwMode="auto">
            <a:xfrm>
              <a:off x="452400" y="1896258"/>
              <a:ext cx="3780504" cy="0"/>
            </a:xfrm>
            <a:prstGeom prst="line">
              <a:avLst/>
            </a:prstGeom>
            <a:noFill/>
            <a:ln w="19050">
              <a:solidFill>
                <a:sysClr val="window" lastClr="FFFFFF">
                  <a:lumMod val="50000"/>
                </a:sys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Times New Roman" pitchFamily="18" charset="0"/>
              </a:endParaRPr>
            </a:p>
          </p:txBody>
        </p:sp>
        <p:sp>
          <p:nvSpPr>
            <p:cNvPr id="23" name="TextBox 51"/>
            <p:cNvSpPr txBox="1">
              <a:spLocks noChangeArrowheads="1"/>
            </p:cNvSpPr>
            <p:nvPr/>
          </p:nvSpPr>
          <p:spPr bwMode="auto">
            <a:xfrm>
              <a:off x="1754778" y="1542274"/>
              <a:ext cx="11758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ahoma" pitchFamily="34" charset="0"/>
                  <a:ea typeface="맑은 고딕" pitchFamily="50" charset="-127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시스템 </a:t>
              </a:r>
              <a:r>
                <a:rPr kumimoji="0" lang="en-US" altLang="ko-K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Profile</a:t>
              </a:r>
              <a:endPara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183507"/>
              </p:ext>
            </p:extLst>
          </p:nvPr>
        </p:nvGraphicFramePr>
        <p:xfrm>
          <a:off x="409590" y="1143660"/>
          <a:ext cx="4832127" cy="3048815"/>
        </p:xfrm>
        <a:graphic>
          <a:graphicData uri="http://schemas.openxmlformats.org/drawingml/2006/table">
            <a:tbl>
              <a:tblPr firstRow="1" bandRow="1"/>
              <a:tblGrid>
                <a:gridCol w="871002"/>
                <a:gridCol w="720766"/>
                <a:gridCol w="636793"/>
                <a:gridCol w="650892"/>
                <a:gridCol w="650892"/>
                <a:gridCol w="1301782"/>
              </a:tblGrid>
              <a:tr h="350102">
                <a:tc gridSpan="6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TOMMS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통합조달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106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구축</a:t>
                      </a:r>
                      <a:r>
                        <a:rPr lang="en-US" altLang="ko-KR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도입일</a:t>
                      </a: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’10.05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구축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1745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Latest</a:t>
                      </a:r>
                    </a:p>
                    <a:p>
                      <a:pPr algn="ctr" latinLnBrk="1"/>
                      <a:r>
                        <a:rPr lang="en-US" altLang="ko-KR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Update</a:t>
                      </a: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’15.01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SK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건설 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TOMMS SRM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고도화 개선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1745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’15.03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</a:t>
                      </a:r>
                      <a:r>
                        <a:rPr lang="ko-KR" altLang="en-US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건설 </a:t>
                      </a:r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TOMMS </a:t>
                      </a:r>
                      <a:r>
                        <a:rPr lang="ko-KR" altLang="en-US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현장설명회 관리 개선</a:t>
                      </a:r>
                      <a:endParaRPr lang="en-US" altLang="ko-KR" sz="10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17457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구축 형태</a:t>
                      </a: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Package</a:t>
                      </a: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In-house</a:t>
                      </a: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Customizing</a:t>
                      </a: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1745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marL="36000" marR="36000" marT="72000" marB="72000"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Package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Emro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패키지</a:t>
                      </a:r>
                      <a:endParaRPr kumimoji="0"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유지보수 업체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엠로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이노가드</a:t>
                      </a:r>
                      <a:endParaRPr lang="en-US" altLang="ko-KR" sz="10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635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기술요소</a:t>
                      </a: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MS Windows Server 2008 R2 Standard, Java JDK 1.6 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58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주관부서</a:t>
                      </a: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PCS</a:t>
                      </a:r>
                      <a:r>
                        <a:rPr lang="ko-KR" altLang="en-US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기획팀</a:t>
                      </a:r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M/M</a:t>
                      </a:r>
                      <a:r>
                        <a:rPr lang="ko-KR" altLang="en-US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</a:t>
                      </a:r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토건계약팀</a:t>
                      </a:r>
                      <a:r>
                        <a:rPr lang="en-US" altLang="ko-KR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SubContract</a:t>
                      </a:r>
                      <a:r>
                        <a:rPr lang="ko-KR" altLang="en-US" sz="10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187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주사용자</a:t>
                      </a:r>
                      <a:endParaRPr lang="ko-KR" altLang="en-US" sz="105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72000" marB="72000" anchor="ctr">
                    <a:lnL w="12700" cmpd="sng">
                      <a:solidFill>
                        <a:sysClr val="window" lastClr="FFFFFF"/>
                      </a:solidFill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플랜트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토건 자재구매팀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플랜트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토건 계약팀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현장 공무담당자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Group 8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223926"/>
              </p:ext>
            </p:extLst>
          </p:nvPr>
        </p:nvGraphicFramePr>
        <p:xfrm>
          <a:off x="390518" y="4325092"/>
          <a:ext cx="4850514" cy="2177550"/>
        </p:xfrm>
        <a:graphic>
          <a:graphicData uri="http://schemas.openxmlformats.org/drawingml/2006/table">
            <a:tbl>
              <a:tblPr/>
              <a:tblGrid>
                <a:gridCol w="1106098"/>
                <a:gridCol w="1080120"/>
                <a:gridCol w="1224136"/>
                <a:gridCol w="1440160"/>
              </a:tblGrid>
              <a:tr h="281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 분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담당자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전화번호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해당팀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265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IT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조직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한석영 과장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02-3700-7615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정보기획팀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65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 현업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안수현 과장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02-3700-7196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PCS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기획팀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65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Application 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서정백 과장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02-3499-2681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물류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서비스사업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9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System(H/W, OS)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김은근 차장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02-3700-8180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인프라서비스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9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DBMS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김미경 과장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02-6400-4230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인프라서비스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Network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이영훈 부장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02-6400-3037</a:t>
                      </a: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네트워크서비스팀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7500" marR="97500" marT="46800" marB="46800"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09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79892" name="Group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599749"/>
              </p:ext>
            </p:extLst>
          </p:nvPr>
        </p:nvGraphicFramePr>
        <p:xfrm>
          <a:off x="533400" y="785813"/>
          <a:ext cx="9001125" cy="5524500"/>
        </p:xfrm>
        <a:graphic>
          <a:graphicData uri="http://schemas.openxmlformats.org/drawingml/2006/table">
            <a:tbl>
              <a:tblPr/>
              <a:tblGrid>
                <a:gridCol w="9001125"/>
              </a:tblGrid>
              <a:tr h="5524500">
                <a:tc>
                  <a:txBody>
                    <a:bodyPr/>
                    <a:lstStyle/>
                    <a:p>
                      <a:pPr marL="88900" marR="0" lvl="0" indent="-8890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가는각진제목체" pitchFamily="18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1" name="TextBox 110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시스템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Diagram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920551" y="1063606"/>
            <a:ext cx="8213923" cy="5101698"/>
            <a:chOff x="2159071" y="1207622"/>
            <a:chExt cx="4340525" cy="4312910"/>
          </a:xfrm>
        </p:grpSpPr>
        <p:sp>
          <p:nvSpPr>
            <p:cNvPr id="110" name="모서리가 둥근 직사각형 109"/>
            <p:cNvSpPr/>
            <p:nvPr/>
          </p:nvSpPr>
          <p:spPr>
            <a:xfrm>
              <a:off x="2159071" y="3683353"/>
              <a:ext cx="4340525" cy="918975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재</a:t>
              </a:r>
              <a:endPara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ko-KR" altLang="en-US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고</a:t>
              </a:r>
            </a:p>
          </p:txBody>
        </p:sp>
        <p:sp>
          <p:nvSpPr>
            <p:cNvPr id="112" name="모서리가 둥근 직사각형 111"/>
            <p:cNvSpPr/>
            <p:nvPr/>
          </p:nvSpPr>
          <p:spPr>
            <a:xfrm>
              <a:off x="2159071" y="4709124"/>
              <a:ext cx="4340525" cy="801894"/>
            </a:xfrm>
            <a:prstGeom prst="round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지</a:t>
              </a:r>
              <a:endPara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ko-KR" altLang="en-US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급</a:t>
              </a:r>
            </a:p>
          </p:txBody>
        </p:sp>
        <p:sp>
          <p:nvSpPr>
            <p:cNvPr id="113" name="모서리가 둥근 직사각형 112"/>
            <p:cNvSpPr/>
            <p:nvPr/>
          </p:nvSpPr>
          <p:spPr>
            <a:xfrm>
              <a:off x="2159071" y="2864394"/>
              <a:ext cx="4340525" cy="756000"/>
            </a:xfrm>
            <a:prstGeom prst="roundRect">
              <a:avLst/>
            </a:prstGeom>
            <a:noFill/>
            <a:ln w="12700">
              <a:solidFill>
                <a:schemeClr val="accent3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계</a:t>
              </a:r>
              <a:endPara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ko-KR" altLang="en-US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약</a:t>
              </a:r>
            </a:p>
          </p:txBody>
        </p:sp>
        <p:sp>
          <p:nvSpPr>
            <p:cNvPr id="114" name="모서리가 둥근 직사각형 113"/>
            <p:cNvSpPr/>
            <p:nvPr/>
          </p:nvSpPr>
          <p:spPr>
            <a:xfrm>
              <a:off x="2159071" y="1922054"/>
              <a:ext cx="4340525" cy="853565"/>
            </a:xfrm>
            <a:prstGeom prst="roundRect">
              <a:avLst/>
            </a:prstGeom>
            <a:noFill/>
            <a:ln w="12700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발</a:t>
              </a:r>
              <a:endPara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ko-KR" altLang="en-US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주</a:t>
              </a:r>
            </a:p>
          </p:txBody>
        </p:sp>
        <p:sp>
          <p:nvSpPr>
            <p:cNvPr id="115" name="모서리가 둥근 직사각형 114"/>
            <p:cNvSpPr/>
            <p:nvPr/>
          </p:nvSpPr>
          <p:spPr>
            <a:xfrm>
              <a:off x="2159071" y="1514800"/>
              <a:ext cx="4340525" cy="360000"/>
            </a:xfrm>
            <a:prstGeom prst="roundRect">
              <a:avLst/>
            </a:prstGeom>
            <a:noFill/>
            <a:ln w="127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계</a:t>
              </a:r>
              <a:endPara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ko-KR" altLang="en-US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획</a:t>
              </a:r>
            </a:p>
          </p:txBody>
        </p:sp>
        <p:sp>
          <p:nvSpPr>
            <p:cNvPr id="116" name="Rectangle 51"/>
            <p:cNvSpPr>
              <a:spLocks noChangeArrowheads="1"/>
            </p:cNvSpPr>
            <p:nvPr/>
          </p:nvSpPr>
          <p:spPr bwMode="auto">
            <a:xfrm>
              <a:off x="2451776" y="1606565"/>
              <a:ext cx="426130" cy="144000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발주계획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7" name="Rectangle 51"/>
            <p:cNvSpPr>
              <a:spLocks noChangeArrowheads="1"/>
            </p:cNvSpPr>
            <p:nvPr/>
          </p:nvSpPr>
          <p:spPr bwMode="auto">
            <a:xfrm>
              <a:off x="2451776" y="2209663"/>
              <a:ext cx="426130" cy="144000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PSM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8" name="Rectangle 51"/>
            <p:cNvSpPr>
              <a:spLocks noChangeArrowheads="1"/>
            </p:cNvSpPr>
            <p:nvPr/>
          </p:nvSpPr>
          <p:spPr bwMode="auto">
            <a:xfrm>
              <a:off x="2451776" y="2914084"/>
              <a:ext cx="426130" cy="144000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E-Bidding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9" name="Rectangle 51"/>
            <p:cNvSpPr>
              <a:spLocks noChangeArrowheads="1"/>
            </p:cNvSpPr>
            <p:nvPr/>
          </p:nvSpPr>
          <p:spPr bwMode="auto">
            <a:xfrm>
              <a:off x="2451776" y="4765782"/>
              <a:ext cx="426130" cy="144000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기성 관리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0" name="Rectangle 51"/>
            <p:cNvSpPr>
              <a:spLocks noChangeArrowheads="1"/>
            </p:cNvSpPr>
            <p:nvPr/>
          </p:nvSpPr>
          <p:spPr bwMode="auto">
            <a:xfrm>
              <a:off x="2451776" y="5207111"/>
              <a:ext cx="426130" cy="144000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Payment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1" name="Rectangle 51"/>
            <p:cNvSpPr>
              <a:spLocks noChangeArrowheads="1"/>
            </p:cNvSpPr>
            <p:nvPr/>
          </p:nvSpPr>
          <p:spPr bwMode="auto">
            <a:xfrm>
              <a:off x="3031520" y="1606565"/>
              <a:ext cx="426130" cy="144000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발주계획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2" name="Rectangle 51"/>
            <p:cNvSpPr>
              <a:spLocks noChangeArrowheads="1"/>
            </p:cNvSpPr>
            <p:nvPr/>
          </p:nvSpPr>
          <p:spPr bwMode="auto">
            <a:xfrm>
              <a:off x="3031520" y="2209663"/>
              <a:ext cx="426130" cy="144000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PSM </a:t>
              </a: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및</a:t>
              </a:r>
              <a:r>
                <a:rPr kumimoji="0" lang="en-US" altLang="ko-KR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REP </a:t>
              </a: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관리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3" name="Rectangle 51"/>
            <p:cNvSpPr>
              <a:spLocks noChangeArrowheads="1"/>
            </p:cNvSpPr>
            <p:nvPr/>
          </p:nvSpPr>
          <p:spPr bwMode="auto">
            <a:xfrm>
              <a:off x="3031520" y="2914084"/>
              <a:ext cx="426130" cy="144000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E-Bidding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4" name="Rectangle 51"/>
            <p:cNvSpPr>
              <a:spLocks noChangeArrowheads="1"/>
            </p:cNvSpPr>
            <p:nvPr/>
          </p:nvSpPr>
          <p:spPr bwMode="auto">
            <a:xfrm>
              <a:off x="3031520" y="3335846"/>
              <a:ext cx="426130" cy="144000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계약 관리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5" name="Rectangle 51"/>
            <p:cNvSpPr>
              <a:spLocks noChangeArrowheads="1"/>
            </p:cNvSpPr>
            <p:nvPr/>
          </p:nvSpPr>
          <p:spPr bwMode="auto">
            <a:xfrm>
              <a:off x="2451776" y="3335846"/>
              <a:ext cx="426130" cy="144000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계약 관리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6" name="Rectangle 51"/>
            <p:cNvSpPr>
              <a:spLocks noChangeArrowheads="1"/>
            </p:cNvSpPr>
            <p:nvPr/>
          </p:nvSpPr>
          <p:spPr bwMode="auto">
            <a:xfrm>
              <a:off x="3031520" y="4765782"/>
              <a:ext cx="426130" cy="144000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기성 관리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7" name="Rectangle 51"/>
            <p:cNvSpPr>
              <a:spLocks noChangeArrowheads="1"/>
            </p:cNvSpPr>
            <p:nvPr/>
          </p:nvSpPr>
          <p:spPr bwMode="auto">
            <a:xfrm>
              <a:off x="3031520" y="5207111"/>
              <a:ext cx="426130" cy="144000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Payment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8" name="Rectangle 51"/>
            <p:cNvSpPr>
              <a:spLocks noChangeArrowheads="1"/>
            </p:cNvSpPr>
            <p:nvPr/>
          </p:nvSpPr>
          <p:spPr bwMode="auto">
            <a:xfrm>
              <a:off x="4797041" y="1606565"/>
              <a:ext cx="426708" cy="144000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자재소요량 관리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9" name="Rectangle 51"/>
            <p:cNvSpPr>
              <a:spLocks noChangeArrowheads="1"/>
            </p:cNvSpPr>
            <p:nvPr/>
          </p:nvSpPr>
          <p:spPr bwMode="auto">
            <a:xfrm>
              <a:off x="5110456" y="1975151"/>
              <a:ext cx="426130" cy="144000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자재 청구 관리</a:t>
              </a:r>
            </a:p>
          </p:txBody>
        </p:sp>
        <p:sp>
          <p:nvSpPr>
            <p:cNvPr id="130" name="Rectangle 51"/>
            <p:cNvSpPr>
              <a:spLocks noChangeArrowheads="1"/>
            </p:cNvSpPr>
            <p:nvPr/>
          </p:nvSpPr>
          <p:spPr bwMode="auto">
            <a:xfrm>
              <a:off x="5110456" y="2249303"/>
              <a:ext cx="426130" cy="144000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철근 청구 관리</a:t>
              </a:r>
            </a:p>
          </p:txBody>
        </p:sp>
        <p:sp>
          <p:nvSpPr>
            <p:cNvPr id="131" name="Rectangle 51"/>
            <p:cNvSpPr>
              <a:spLocks noChangeArrowheads="1"/>
            </p:cNvSpPr>
            <p:nvPr/>
          </p:nvSpPr>
          <p:spPr bwMode="auto">
            <a:xfrm>
              <a:off x="5110456" y="2523521"/>
              <a:ext cx="426130" cy="144000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레미콘</a:t>
              </a:r>
              <a:r>
                <a:rPr kumimoji="0" lang="en-US" altLang="ko-KR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/ </a:t>
              </a: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시황성 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청구 관리</a:t>
              </a:r>
            </a:p>
          </p:txBody>
        </p:sp>
        <p:sp>
          <p:nvSpPr>
            <p:cNvPr id="132" name="Rectangle 51"/>
            <p:cNvSpPr>
              <a:spLocks noChangeArrowheads="1"/>
            </p:cNvSpPr>
            <p:nvPr/>
          </p:nvSpPr>
          <p:spPr bwMode="auto">
            <a:xfrm>
              <a:off x="5484774" y="1606565"/>
              <a:ext cx="360000" cy="144000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연간 단가</a:t>
              </a:r>
              <a:r>
                <a:rPr kumimoji="0" lang="en-US" altLang="ko-KR" sz="800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kumimoji="0" lang="ko-KR" altLang="en-US" sz="800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사전 입찰 품목 </a:t>
              </a: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구매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3" name="Rectangle 51"/>
            <p:cNvSpPr>
              <a:spLocks noChangeArrowheads="1"/>
            </p:cNvSpPr>
            <p:nvPr/>
          </p:nvSpPr>
          <p:spPr bwMode="auto">
            <a:xfrm>
              <a:off x="5110456" y="2913392"/>
              <a:ext cx="426130" cy="144000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e-Bidding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4" name="Rectangle 51"/>
            <p:cNvSpPr>
              <a:spLocks noChangeArrowheads="1"/>
            </p:cNvSpPr>
            <p:nvPr/>
          </p:nvSpPr>
          <p:spPr bwMode="auto">
            <a:xfrm>
              <a:off x="5110456" y="3326871"/>
              <a:ext cx="426130" cy="144000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계약 관리</a:t>
              </a:r>
            </a:p>
          </p:txBody>
        </p:sp>
        <p:sp>
          <p:nvSpPr>
            <p:cNvPr id="135" name="Rectangle 51"/>
            <p:cNvSpPr>
              <a:spLocks noChangeArrowheads="1"/>
            </p:cNvSpPr>
            <p:nvPr/>
          </p:nvSpPr>
          <p:spPr bwMode="auto">
            <a:xfrm>
              <a:off x="4797041" y="3768221"/>
              <a:ext cx="426130" cy="144000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입고 관리</a:t>
              </a:r>
            </a:p>
          </p:txBody>
        </p:sp>
        <p:sp>
          <p:nvSpPr>
            <p:cNvPr id="136" name="Rectangle 51"/>
            <p:cNvSpPr>
              <a:spLocks noChangeArrowheads="1"/>
            </p:cNvSpPr>
            <p:nvPr/>
          </p:nvSpPr>
          <p:spPr bwMode="auto">
            <a:xfrm>
              <a:off x="5496649" y="3768221"/>
              <a:ext cx="426130" cy="144000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출고 관리</a:t>
              </a:r>
            </a:p>
          </p:txBody>
        </p:sp>
        <p:sp>
          <p:nvSpPr>
            <p:cNvPr id="137" name="Rectangle 51"/>
            <p:cNvSpPr>
              <a:spLocks noChangeArrowheads="1"/>
            </p:cNvSpPr>
            <p:nvPr/>
          </p:nvSpPr>
          <p:spPr bwMode="auto">
            <a:xfrm>
              <a:off x="5110456" y="4208620"/>
              <a:ext cx="426130" cy="144000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재고 관리</a:t>
              </a:r>
            </a:p>
          </p:txBody>
        </p:sp>
        <p:sp>
          <p:nvSpPr>
            <p:cNvPr id="138" name="Rectangle 51"/>
            <p:cNvSpPr>
              <a:spLocks noChangeArrowheads="1"/>
            </p:cNvSpPr>
            <p:nvPr/>
          </p:nvSpPr>
          <p:spPr bwMode="auto">
            <a:xfrm>
              <a:off x="4797041" y="5207111"/>
              <a:ext cx="426130" cy="144000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Payment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9" name="Rectangle 51"/>
            <p:cNvSpPr>
              <a:spLocks noChangeArrowheads="1"/>
            </p:cNvSpPr>
            <p:nvPr/>
          </p:nvSpPr>
          <p:spPr bwMode="auto">
            <a:xfrm>
              <a:off x="6042389" y="1975151"/>
              <a:ext cx="426130" cy="144000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청구 관리</a:t>
              </a:r>
            </a:p>
          </p:txBody>
        </p:sp>
        <p:sp>
          <p:nvSpPr>
            <p:cNvPr id="140" name="Rectangle 51"/>
            <p:cNvSpPr>
              <a:spLocks noChangeArrowheads="1"/>
            </p:cNvSpPr>
            <p:nvPr/>
          </p:nvSpPr>
          <p:spPr bwMode="auto">
            <a:xfrm>
              <a:off x="6042389" y="2523521"/>
              <a:ext cx="426130" cy="144000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RFQ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1" name="Rectangle 51"/>
            <p:cNvSpPr>
              <a:spLocks noChangeArrowheads="1"/>
            </p:cNvSpPr>
            <p:nvPr/>
          </p:nvSpPr>
          <p:spPr bwMode="auto">
            <a:xfrm>
              <a:off x="6042389" y="2913392"/>
              <a:ext cx="426130" cy="144000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PO </a:t>
              </a:r>
              <a:r>
                <a:rPr kumimoji="0" lang="ko-KR" altLang="en-US" sz="800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관리</a:t>
              </a:r>
            </a:p>
          </p:txBody>
        </p:sp>
        <p:sp>
          <p:nvSpPr>
            <p:cNvPr id="142" name="Rectangle 51"/>
            <p:cNvSpPr>
              <a:spLocks noChangeArrowheads="1"/>
            </p:cNvSpPr>
            <p:nvPr/>
          </p:nvSpPr>
          <p:spPr bwMode="auto">
            <a:xfrm>
              <a:off x="6042389" y="5207111"/>
              <a:ext cx="426130" cy="144000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Payment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9" name="Rectangle 51"/>
            <p:cNvSpPr>
              <a:spLocks noChangeArrowheads="1"/>
            </p:cNvSpPr>
            <p:nvPr/>
          </p:nvSpPr>
          <p:spPr bwMode="auto">
            <a:xfrm>
              <a:off x="3621610" y="3973957"/>
              <a:ext cx="426130" cy="144000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Expediting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0" name="Rectangle 51"/>
            <p:cNvSpPr>
              <a:spLocks noChangeArrowheads="1"/>
            </p:cNvSpPr>
            <p:nvPr/>
          </p:nvSpPr>
          <p:spPr bwMode="auto">
            <a:xfrm>
              <a:off x="4184185" y="3982692"/>
              <a:ext cx="426130" cy="144000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Inspection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1" name="Rectangle 51"/>
            <p:cNvSpPr>
              <a:spLocks noChangeArrowheads="1"/>
            </p:cNvSpPr>
            <p:nvPr/>
          </p:nvSpPr>
          <p:spPr bwMode="auto">
            <a:xfrm>
              <a:off x="3621610" y="4354168"/>
              <a:ext cx="426130" cy="144000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Logistics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2" name="Rectangle 51"/>
            <p:cNvSpPr>
              <a:spLocks noChangeArrowheads="1"/>
            </p:cNvSpPr>
            <p:nvPr/>
          </p:nvSpPr>
          <p:spPr bwMode="auto">
            <a:xfrm>
              <a:off x="3642081" y="5207111"/>
              <a:ext cx="426130" cy="144000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Payment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3" name="Rectangle 51"/>
            <p:cNvSpPr>
              <a:spLocks noChangeArrowheads="1"/>
            </p:cNvSpPr>
            <p:nvPr/>
          </p:nvSpPr>
          <p:spPr bwMode="auto">
            <a:xfrm>
              <a:off x="3621610" y="2914084"/>
              <a:ext cx="426130" cy="144000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외주계약</a:t>
              </a:r>
            </a:p>
          </p:txBody>
        </p:sp>
        <p:sp>
          <p:nvSpPr>
            <p:cNvPr id="154" name="Rectangle 51"/>
            <p:cNvSpPr>
              <a:spLocks noChangeArrowheads="1"/>
            </p:cNvSpPr>
            <p:nvPr/>
          </p:nvSpPr>
          <p:spPr bwMode="auto">
            <a:xfrm>
              <a:off x="4168842" y="2913392"/>
              <a:ext cx="426130" cy="144000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자재계약</a:t>
              </a:r>
            </a:p>
          </p:txBody>
        </p:sp>
        <p:sp>
          <p:nvSpPr>
            <p:cNvPr id="155" name="Rectangle 51"/>
            <p:cNvSpPr>
              <a:spLocks noChangeArrowheads="1"/>
            </p:cNvSpPr>
            <p:nvPr/>
          </p:nvSpPr>
          <p:spPr bwMode="auto">
            <a:xfrm>
              <a:off x="3859735" y="3326871"/>
              <a:ext cx="426130" cy="144000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36000" rIns="18000" bIns="36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보증증권 관리</a:t>
              </a:r>
            </a:p>
          </p:txBody>
        </p:sp>
        <p:sp>
          <p:nvSpPr>
            <p:cNvPr id="156" name="직사각형 155"/>
            <p:cNvSpPr>
              <a:spLocks noChangeArrowheads="1"/>
            </p:cNvSpPr>
            <p:nvPr/>
          </p:nvSpPr>
          <p:spPr bwMode="auto">
            <a:xfrm>
              <a:off x="2320985" y="1207622"/>
              <a:ext cx="576000" cy="4293859"/>
            </a:xfrm>
            <a:prstGeom prst="rect">
              <a:avLst/>
            </a:prstGeom>
            <a:noFill/>
            <a:ln w="9525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18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7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2320983" y="1207625"/>
              <a:ext cx="576000" cy="2154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lIns="36000" rIns="36000" rtlCol="0">
              <a:noAutofit/>
            </a:bodyPr>
            <a:lstStyle>
              <a:defPPr>
                <a:defRPr lang="en-US"/>
              </a:defPPr>
              <a:lvl1pPr>
                <a:defRPr sz="900">
                  <a:latin typeface="Times New Roman" pitchFamily="18" charset="0"/>
                  <a:ea typeface="맑은 고딕" pitchFamily="50" charset="-127"/>
                </a:defRPr>
              </a:lvl1pPr>
            </a:lstStyle>
            <a:p>
              <a:pPr algn="ctr"/>
              <a:r>
                <a:rPr lang="ko-KR" altLang="en-US" sz="1000" b="1" dirty="0" smtClean="0">
                  <a:latin typeface="맑은 고딕" pitchFamily="50" charset="-127"/>
                </a:rPr>
                <a:t>토건외주</a:t>
              </a:r>
              <a:endParaRPr lang="ko-KR" altLang="en-US" sz="1000" b="1" dirty="0">
                <a:latin typeface="맑은 고딕" pitchFamily="50" charset="-127"/>
              </a:endParaRPr>
            </a:p>
          </p:txBody>
        </p:sp>
        <p:sp>
          <p:nvSpPr>
            <p:cNvPr id="158" name="직사각형 157"/>
            <p:cNvSpPr>
              <a:spLocks noChangeArrowheads="1"/>
            </p:cNvSpPr>
            <p:nvPr/>
          </p:nvSpPr>
          <p:spPr bwMode="auto">
            <a:xfrm>
              <a:off x="2949635" y="1207622"/>
              <a:ext cx="576000" cy="4293859"/>
            </a:xfrm>
            <a:prstGeom prst="rect">
              <a:avLst/>
            </a:prstGeom>
            <a:noFill/>
            <a:ln w="9525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18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7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949634" y="1207625"/>
              <a:ext cx="576000" cy="2154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lIns="36000" rIns="36000" rtlCol="0">
              <a:noAutofit/>
            </a:bodyPr>
            <a:lstStyle>
              <a:defPPr>
                <a:defRPr lang="en-US"/>
              </a:defPPr>
              <a:lvl1pPr>
                <a:defRPr sz="900">
                  <a:latin typeface="Times New Roman" pitchFamily="18" charset="0"/>
                  <a:ea typeface="맑은 고딕" pitchFamily="50" charset="-127"/>
                </a:defRPr>
              </a:lvl1pPr>
            </a:lstStyle>
            <a:p>
              <a:pPr algn="ctr"/>
              <a:r>
                <a:rPr lang="ko-KR" altLang="en-US" sz="1000" b="1" dirty="0" smtClean="0">
                  <a:latin typeface="맑은 고딕" pitchFamily="50" charset="-127"/>
                </a:rPr>
                <a:t>플랜트외주</a:t>
              </a:r>
              <a:endParaRPr lang="ko-KR" altLang="en-US" sz="1000" b="1" dirty="0">
                <a:latin typeface="맑은 고딕" pitchFamily="50" charset="-127"/>
              </a:endParaRPr>
            </a:p>
          </p:txBody>
        </p:sp>
        <p:sp>
          <p:nvSpPr>
            <p:cNvPr id="160" name="직사각형 159"/>
            <p:cNvSpPr>
              <a:spLocks noChangeArrowheads="1"/>
            </p:cNvSpPr>
            <p:nvPr/>
          </p:nvSpPr>
          <p:spPr bwMode="auto">
            <a:xfrm>
              <a:off x="3568759" y="2560173"/>
              <a:ext cx="1080000" cy="1097211"/>
            </a:xfrm>
            <a:prstGeom prst="rect">
              <a:avLst/>
            </a:prstGeom>
            <a:noFill/>
            <a:ln w="9525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18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7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3568759" y="2560175"/>
              <a:ext cx="1080000" cy="2154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lIns="36000" rIns="36000" rtlCol="0">
              <a:noAutofit/>
            </a:bodyPr>
            <a:lstStyle>
              <a:defPPr>
                <a:defRPr lang="en-US"/>
              </a:defPPr>
              <a:lvl1pPr>
                <a:defRPr sz="900">
                  <a:latin typeface="Times New Roman" pitchFamily="18" charset="0"/>
                  <a:ea typeface="맑은 고딕" pitchFamily="50" charset="-127"/>
                </a:defRPr>
              </a:lvl1pPr>
            </a:lstStyle>
            <a:p>
              <a:pPr algn="ctr"/>
              <a:r>
                <a:rPr lang="ko-KR" altLang="en-US" sz="1000" b="1" dirty="0" smtClean="0">
                  <a:latin typeface="맑은 고딕" pitchFamily="50" charset="-127"/>
                </a:rPr>
                <a:t>전자계약</a:t>
              </a:r>
              <a:endParaRPr lang="ko-KR" altLang="en-US" sz="1000" b="1" dirty="0">
                <a:latin typeface="맑은 고딕" pitchFamily="50" charset="-127"/>
              </a:endParaRPr>
            </a:p>
          </p:txBody>
        </p:sp>
        <p:sp>
          <p:nvSpPr>
            <p:cNvPr id="162" name="직사각형 161"/>
            <p:cNvSpPr>
              <a:spLocks noChangeArrowheads="1"/>
            </p:cNvSpPr>
            <p:nvPr/>
          </p:nvSpPr>
          <p:spPr bwMode="auto">
            <a:xfrm>
              <a:off x="3568759" y="3684124"/>
              <a:ext cx="1080000" cy="1836408"/>
            </a:xfrm>
            <a:prstGeom prst="rect">
              <a:avLst/>
            </a:prstGeom>
            <a:noFill/>
            <a:ln w="9525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18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7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3568759" y="3684125"/>
              <a:ext cx="1080000" cy="2154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lIns="36000" rIns="36000" rtlCol="0">
              <a:noAutofit/>
            </a:bodyPr>
            <a:lstStyle>
              <a:defPPr>
                <a:defRPr lang="en-US"/>
              </a:defPPr>
              <a:lvl1pPr>
                <a:defRPr sz="900">
                  <a:latin typeface="Times New Roman" pitchFamily="18" charset="0"/>
                  <a:ea typeface="맑은 고딕" pitchFamily="50" charset="-127"/>
                </a:defRPr>
              </a:lvl1pPr>
            </a:lstStyle>
            <a:p>
              <a:pPr algn="ctr"/>
              <a:r>
                <a:rPr lang="ko-KR" altLang="en-US" sz="1000" b="1" dirty="0" smtClean="0">
                  <a:latin typeface="맑은 고딕" pitchFamily="50" charset="-127"/>
                </a:rPr>
                <a:t>구매 </a:t>
              </a:r>
              <a:r>
                <a:rPr lang="en-US" altLang="ko-KR" sz="1000" b="1" dirty="0" smtClean="0">
                  <a:latin typeface="맑은 고딕" pitchFamily="50" charset="-127"/>
                </a:rPr>
                <a:t>E&amp;I</a:t>
              </a:r>
              <a:endParaRPr lang="ko-KR" altLang="en-US" sz="1000" b="1" dirty="0">
                <a:latin typeface="맑은 고딕" pitchFamily="50" charset="-127"/>
              </a:endParaRPr>
            </a:p>
          </p:txBody>
        </p:sp>
        <p:sp>
          <p:nvSpPr>
            <p:cNvPr id="164" name="직사각형 163"/>
            <p:cNvSpPr>
              <a:spLocks noChangeArrowheads="1"/>
            </p:cNvSpPr>
            <p:nvPr/>
          </p:nvSpPr>
          <p:spPr bwMode="auto">
            <a:xfrm>
              <a:off x="4730809" y="1226672"/>
              <a:ext cx="1152000" cy="4293859"/>
            </a:xfrm>
            <a:prstGeom prst="rect">
              <a:avLst/>
            </a:prstGeom>
            <a:noFill/>
            <a:ln w="9525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18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7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4730807" y="1226675"/>
              <a:ext cx="1152000" cy="230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lIns="36000" rIns="36000" rtlCol="0">
              <a:noAutofit/>
            </a:bodyPr>
            <a:lstStyle>
              <a:defPPr>
                <a:defRPr lang="en-US"/>
              </a:defPPr>
              <a:lvl1pPr>
                <a:defRPr sz="900">
                  <a:latin typeface="Times New Roman" pitchFamily="18" charset="0"/>
                  <a:ea typeface="맑은 고딕" pitchFamily="50" charset="-127"/>
                </a:defRPr>
              </a:lvl1pPr>
            </a:lstStyle>
            <a:p>
              <a:pPr algn="ctr"/>
              <a:r>
                <a:rPr lang="ko-KR" altLang="en-US" sz="1000" b="1" dirty="0" smtClean="0">
                  <a:latin typeface="맑은 고딕" pitchFamily="50" charset="-127"/>
                </a:rPr>
                <a:t>토건 자</a:t>
              </a:r>
              <a:r>
                <a:rPr lang="ko-KR" altLang="en-US" sz="1000" b="1" dirty="0">
                  <a:latin typeface="맑은 고딕" pitchFamily="50" charset="-127"/>
                </a:rPr>
                <a:t>재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5923596" y="1226675"/>
              <a:ext cx="576000" cy="230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lIns="36000" rIns="36000" rtlCol="0">
              <a:noAutofit/>
            </a:bodyPr>
            <a:lstStyle>
              <a:defPPr>
                <a:defRPr lang="en-US"/>
              </a:defPPr>
              <a:lvl1pPr>
                <a:defRPr sz="900">
                  <a:latin typeface="Times New Roman" pitchFamily="18" charset="0"/>
                  <a:ea typeface="맑은 고딕" pitchFamily="50" charset="-127"/>
                </a:defRPr>
              </a:lvl1pPr>
            </a:lstStyle>
            <a:p>
              <a:pPr algn="ctr"/>
              <a:r>
                <a:rPr lang="ko-KR" altLang="en-US" sz="1000" b="1" dirty="0" smtClean="0">
                  <a:latin typeface="맑은 고딕" pitchFamily="50" charset="-127"/>
                </a:rPr>
                <a:t>플랜트자재</a:t>
              </a:r>
              <a:endParaRPr lang="ko-KR" altLang="en-US" sz="1000" b="1" dirty="0">
                <a:latin typeface="맑은 고딕" pitchFamily="50" charset="-127"/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2514675" y="1933714"/>
              <a:ext cx="274755" cy="269614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800" b="0" dirty="0" smtClean="0">
                  <a:latin typeface="맑은 고딕" pitchFamily="50" charset="-127"/>
                  <a:ea typeface="맑은 고딕" pitchFamily="50" charset="-127"/>
                </a:rPr>
                <a:t>구매업체</a:t>
              </a:r>
              <a:endParaRPr lang="en-US" altLang="ko-KR" sz="800" b="0" dirty="0" smtClean="0"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ko-KR" altLang="en-US" sz="800" b="0" dirty="0" smtClean="0">
                  <a:latin typeface="맑은 고딕" pitchFamily="50" charset="-127"/>
                  <a:ea typeface="맑은 고딕" pitchFamily="50" charset="-127"/>
                </a:rPr>
                <a:t>선정 요청</a:t>
              </a:r>
            </a:p>
          </p:txBody>
        </p:sp>
        <p:cxnSp>
          <p:nvCxnSpPr>
            <p:cNvPr id="170" name="직선 화살표 연결선 5"/>
            <p:cNvCxnSpPr/>
            <p:nvPr/>
          </p:nvCxnSpPr>
          <p:spPr>
            <a:xfrm rot="5400000">
              <a:off x="2283880" y="1986464"/>
              <a:ext cx="459098" cy="0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2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화살표 연결선 5"/>
            <p:cNvCxnSpPr/>
            <p:nvPr/>
          </p:nvCxnSpPr>
          <p:spPr>
            <a:xfrm rot="5400000">
              <a:off x="2233219" y="2640223"/>
              <a:ext cx="560421" cy="0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2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/>
            <p:cNvSpPr txBox="1"/>
            <p:nvPr/>
          </p:nvSpPr>
          <p:spPr>
            <a:xfrm>
              <a:off x="2504643" y="2375962"/>
              <a:ext cx="255272" cy="165539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800" b="0" dirty="0" smtClean="0">
                  <a:latin typeface="맑은 고딕" pitchFamily="50" charset="-127"/>
                  <a:ea typeface="맑은 고딕" pitchFamily="50" charset="-127"/>
                </a:rPr>
                <a:t>입찰정보</a:t>
              </a:r>
            </a:p>
          </p:txBody>
        </p:sp>
        <p:cxnSp>
          <p:nvCxnSpPr>
            <p:cNvPr id="173" name="직선 화살표 연결선 5"/>
            <p:cNvCxnSpPr/>
            <p:nvPr/>
          </p:nvCxnSpPr>
          <p:spPr>
            <a:xfrm rot="5400000">
              <a:off x="2374548" y="3203315"/>
              <a:ext cx="277762" cy="0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2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Box 173"/>
            <p:cNvSpPr txBox="1"/>
            <p:nvPr/>
          </p:nvSpPr>
          <p:spPr>
            <a:xfrm>
              <a:off x="2527499" y="3058981"/>
              <a:ext cx="255272" cy="165539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800" b="0" dirty="0" smtClean="0">
                  <a:latin typeface="맑은 고딕" pitchFamily="50" charset="-127"/>
                  <a:ea typeface="맑은 고딕" pitchFamily="50" charset="-127"/>
                </a:rPr>
                <a:t>입찰결과</a:t>
              </a:r>
            </a:p>
          </p:txBody>
        </p:sp>
        <p:cxnSp>
          <p:nvCxnSpPr>
            <p:cNvPr id="175" name="직선 화살표 연결선 5"/>
            <p:cNvCxnSpPr/>
            <p:nvPr/>
          </p:nvCxnSpPr>
          <p:spPr>
            <a:xfrm rot="5400000">
              <a:off x="1858585" y="4129164"/>
              <a:ext cx="1285936" cy="0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2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/>
            <p:cNvSpPr txBox="1"/>
            <p:nvPr/>
          </p:nvSpPr>
          <p:spPr>
            <a:xfrm>
              <a:off x="2521087" y="3523104"/>
              <a:ext cx="255272" cy="165539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800" b="0" dirty="0" smtClean="0">
                  <a:latin typeface="맑은 고딕" pitchFamily="50" charset="-127"/>
                  <a:ea typeface="맑은 고딕" pitchFamily="50" charset="-127"/>
                </a:rPr>
                <a:t>계약정보</a:t>
              </a:r>
            </a:p>
          </p:txBody>
        </p:sp>
        <p:cxnSp>
          <p:nvCxnSpPr>
            <p:cNvPr id="177" name="직선 화살표 연결선 5"/>
            <p:cNvCxnSpPr/>
            <p:nvPr/>
          </p:nvCxnSpPr>
          <p:spPr>
            <a:xfrm rot="5400000">
              <a:off x="2346951" y="5064796"/>
              <a:ext cx="297329" cy="0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2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Box 177"/>
            <p:cNvSpPr txBox="1"/>
            <p:nvPr/>
          </p:nvSpPr>
          <p:spPr>
            <a:xfrm>
              <a:off x="2514675" y="4944484"/>
              <a:ext cx="255272" cy="165539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800" b="0" dirty="0" smtClean="0">
                  <a:latin typeface="맑은 고딕" pitchFamily="50" charset="-127"/>
                  <a:ea typeface="맑은 고딕" pitchFamily="50" charset="-127"/>
                </a:rPr>
                <a:t>기성정보</a:t>
              </a:r>
            </a:p>
          </p:txBody>
        </p:sp>
        <p:cxnSp>
          <p:nvCxnSpPr>
            <p:cNvPr id="179" name="직선 화살표 연결선 5"/>
            <p:cNvCxnSpPr/>
            <p:nvPr/>
          </p:nvCxnSpPr>
          <p:spPr>
            <a:xfrm rot="5400000" flipH="1" flipV="1">
              <a:off x="3045720" y="2674965"/>
              <a:ext cx="277762" cy="1044000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2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/>
            <p:cNvSpPr txBox="1"/>
            <p:nvPr/>
          </p:nvSpPr>
          <p:spPr>
            <a:xfrm>
              <a:off x="2650033" y="3214211"/>
              <a:ext cx="255272" cy="165539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800" b="0" dirty="0" smtClean="0">
                  <a:latin typeface="맑은 고딕" pitchFamily="50" charset="-127"/>
                  <a:ea typeface="맑은 고딕" pitchFamily="50" charset="-127"/>
                </a:rPr>
                <a:t>계약정보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3094611" y="1926890"/>
              <a:ext cx="274755" cy="269614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800" b="0" dirty="0" smtClean="0">
                  <a:latin typeface="맑은 고딕" pitchFamily="50" charset="-127"/>
                  <a:ea typeface="맑은 고딕" pitchFamily="50" charset="-127"/>
                </a:rPr>
                <a:t>구매업체</a:t>
              </a:r>
              <a:endParaRPr lang="en-US" altLang="ko-KR" sz="800" b="0" dirty="0" smtClean="0"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ko-KR" altLang="en-US" sz="800" b="0" dirty="0" smtClean="0">
                  <a:latin typeface="맑은 고딕" pitchFamily="50" charset="-127"/>
                  <a:ea typeface="맑은 고딕" pitchFamily="50" charset="-127"/>
                </a:rPr>
                <a:t>선정 요청</a:t>
              </a:r>
            </a:p>
          </p:txBody>
        </p:sp>
        <p:cxnSp>
          <p:nvCxnSpPr>
            <p:cNvPr id="182" name="직선 화살표 연결선 5"/>
            <p:cNvCxnSpPr/>
            <p:nvPr/>
          </p:nvCxnSpPr>
          <p:spPr>
            <a:xfrm rot="5400000">
              <a:off x="2863816" y="1986464"/>
              <a:ext cx="459098" cy="0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2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/>
            <p:cNvSpPr txBox="1"/>
            <p:nvPr/>
          </p:nvSpPr>
          <p:spPr>
            <a:xfrm>
              <a:off x="3094611" y="2388262"/>
              <a:ext cx="255272" cy="165539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800" b="0" dirty="0" smtClean="0">
                  <a:latin typeface="맑은 고딕" pitchFamily="50" charset="-127"/>
                  <a:ea typeface="맑은 고딕" pitchFamily="50" charset="-127"/>
                </a:rPr>
                <a:t>입찰정보</a:t>
              </a:r>
            </a:p>
          </p:txBody>
        </p:sp>
        <p:cxnSp>
          <p:nvCxnSpPr>
            <p:cNvPr id="184" name="직선 화살표 연결선 5"/>
            <p:cNvCxnSpPr/>
            <p:nvPr/>
          </p:nvCxnSpPr>
          <p:spPr>
            <a:xfrm rot="5400000">
              <a:off x="2813155" y="2640223"/>
              <a:ext cx="560421" cy="0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2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화살표 연결선 5"/>
            <p:cNvCxnSpPr/>
            <p:nvPr/>
          </p:nvCxnSpPr>
          <p:spPr>
            <a:xfrm rot="5400000">
              <a:off x="2954484" y="3203315"/>
              <a:ext cx="277762" cy="0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2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TextBox 185"/>
            <p:cNvSpPr txBox="1"/>
            <p:nvPr/>
          </p:nvSpPr>
          <p:spPr>
            <a:xfrm>
              <a:off x="3094611" y="3058981"/>
              <a:ext cx="255272" cy="165539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800" b="0" dirty="0" smtClean="0">
                  <a:latin typeface="맑은 고딕" pitchFamily="50" charset="-127"/>
                  <a:ea typeface="맑은 고딕" pitchFamily="50" charset="-127"/>
                </a:rPr>
                <a:t>입찰결과</a:t>
              </a:r>
            </a:p>
          </p:txBody>
        </p:sp>
        <p:cxnSp>
          <p:nvCxnSpPr>
            <p:cNvPr id="187" name="직선 화살표 연결선 5"/>
            <p:cNvCxnSpPr/>
            <p:nvPr/>
          </p:nvCxnSpPr>
          <p:spPr>
            <a:xfrm rot="5400000">
              <a:off x="2450397" y="4129164"/>
              <a:ext cx="1285936" cy="0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2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TextBox 187"/>
            <p:cNvSpPr txBox="1"/>
            <p:nvPr/>
          </p:nvSpPr>
          <p:spPr>
            <a:xfrm>
              <a:off x="3094611" y="3523104"/>
              <a:ext cx="255272" cy="165539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800" b="0" dirty="0" smtClean="0">
                  <a:latin typeface="맑은 고딕" pitchFamily="50" charset="-127"/>
                  <a:ea typeface="맑은 고딕" pitchFamily="50" charset="-127"/>
                </a:rPr>
                <a:t>계약정보</a:t>
              </a:r>
            </a:p>
          </p:txBody>
        </p:sp>
        <p:cxnSp>
          <p:nvCxnSpPr>
            <p:cNvPr id="189" name="직선 화살표 연결선 5"/>
            <p:cNvCxnSpPr/>
            <p:nvPr/>
          </p:nvCxnSpPr>
          <p:spPr>
            <a:xfrm rot="5400000">
              <a:off x="2944701" y="5064796"/>
              <a:ext cx="297329" cy="0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2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TextBox 189"/>
            <p:cNvSpPr txBox="1"/>
            <p:nvPr/>
          </p:nvSpPr>
          <p:spPr>
            <a:xfrm>
              <a:off x="3094611" y="4944484"/>
              <a:ext cx="255272" cy="165539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800" b="0" dirty="0" smtClean="0">
                  <a:latin typeface="맑은 고딕" pitchFamily="50" charset="-127"/>
                  <a:ea typeface="맑은 고딕" pitchFamily="50" charset="-127"/>
                </a:rPr>
                <a:t>기성정보</a:t>
              </a:r>
            </a:p>
          </p:txBody>
        </p:sp>
        <p:cxnSp>
          <p:nvCxnSpPr>
            <p:cNvPr id="191" name="직선 화살표 연결선 5"/>
            <p:cNvCxnSpPr/>
            <p:nvPr/>
          </p:nvCxnSpPr>
          <p:spPr>
            <a:xfrm rot="5400000" flipH="1" flipV="1">
              <a:off x="3315720" y="2944965"/>
              <a:ext cx="277762" cy="504000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2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TextBox 191"/>
            <p:cNvSpPr txBox="1"/>
            <p:nvPr/>
          </p:nvSpPr>
          <p:spPr>
            <a:xfrm>
              <a:off x="3230487" y="3207526"/>
              <a:ext cx="255272" cy="165539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800" b="0" dirty="0" smtClean="0">
                  <a:latin typeface="맑은 고딕" pitchFamily="50" charset="-127"/>
                  <a:ea typeface="맑은 고딕" pitchFamily="50" charset="-127"/>
                </a:rPr>
                <a:t>계약정보</a:t>
              </a:r>
            </a:p>
          </p:txBody>
        </p:sp>
        <p:cxnSp>
          <p:nvCxnSpPr>
            <p:cNvPr id="193" name="직선 화살표 연결선 5"/>
            <p:cNvCxnSpPr>
              <a:stCxn id="128" idx="2"/>
              <a:endCxn id="129" idx="1"/>
            </p:cNvCxnSpPr>
            <p:nvPr/>
          </p:nvCxnSpPr>
          <p:spPr>
            <a:xfrm rot="16200000" flipH="1">
              <a:off x="4912133" y="1848827"/>
              <a:ext cx="296585" cy="100061"/>
            </a:xfrm>
            <a:prstGeom prst="bentConnector2">
              <a:avLst/>
            </a:prstGeom>
            <a:ln w="6350">
              <a:solidFill>
                <a:schemeClr val="tx2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화살표 연결선 5"/>
            <p:cNvCxnSpPr>
              <a:stCxn id="128" idx="2"/>
              <a:endCxn id="130" idx="1"/>
            </p:cNvCxnSpPr>
            <p:nvPr/>
          </p:nvCxnSpPr>
          <p:spPr>
            <a:xfrm rot="16200000" flipH="1">
              <a:off x="4775056" y="1985903"/>
              <a:ext cx="570738" cy="100061"/>
            </a:xfrm>
            <a:prstGeom prst="bentConnector2">
              <a:avLst/>
            </a:prstGeom>
            <a:ln w="6350">
              <a:solidFill>
                <a:schemeClr val="tx2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화살표 연결선 5"/>
            <p:cNvCxnSpPr>
              <a:stCxn id="128" idx="2"/>
              <a:endCxn id="131" idx="1"/>
            </p:cNvCxnSpPr>
            <p:nvPr/>
          </p:nvCxnSpPr>
          <p:spPr>
            <a:xfrm rot="16200000" flipH="1">
              <a:off x="4637947" y="2123012"/>
              <a:ext cx="844956" cy="100061"/>
            </a:xfrm>
            <a:prstGeom prst="bentConnector2">
              <a:avLst/>
            </a:prstGeom>
            <a:ln w="6350">
              <a:solidFill>
                <a:schemeClr val="tx2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/>
            <p:cNvSpPr txBox="1"/>
            <p:nvPr/>
          </p:nvSpPr>
          <p:spPr>
            <a:xfrm>
              <a:off x="4815037" y="1948450"/>
              <a:ext cx="146846" cy="269614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800" b="0" dirty="0" smtClean="0">
                  <a:latin typeface="맑은 고딕" pitchFamily="50" charset="-127"/>
                  <a:ea typeface="맑은 고딕" pitchFamily="50" charset="-127"/>
                </a:rPr>
                <a:t>발주</a:t>
              </a:r>
              <a:endParaRPr lang="en-US" altLang="ko-KR" sz="800" b="0" dirty="0" smtClean="0"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ko-KR" altLang="en-US" sz="800" b="0" dirty="0" smtClean="0">
                  <a:latin typeface="맑은 고딕" pitchFamily="50" charset="-127"/>
                  <a:ea typeface="맑은 고딕" pitchFamily="50" charset="-127"/>
                </a:rPr>
                <a:t>계</a:t>
              </a:r>
              <a:r>
                <a:rPr lang="ko-KR" altLang="en-US" sz="800" b="0" dirty="0">
                  <a:latin typeface="맑은 고딕" pitchFamily="50" charset="-127"/>
                  <a:ea typeface="맑은 고딕" pitchFamily="50" charset="-127"/>
                </a:rPr>
                <a:t>획</a:t>
              </a:r>
              <a:endParaRPr lang="ko-KR" altLang="en-US" sz="800" b="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97" name="직선 화살표 연결선 5"/>
            <p:cNvCxnSpPr>
              <a:stCxn id="129" idx="3"/>
              <a:endCxn id="133" idx="3"/>
            </p:cNvCxnSpPr>
            <p:nvPr/>
          </p:nvCxnSpPr>
          <p:spPr>
            <a:xfrm>
              <a:off x="5536586" y="2047151"/>
              <a:ext cx="6711" cy="938241"/>
            </a:xfrm>
            <a:prstGeom prst="bentConnector3">
              <a:avLst>
                <a:gd name="adj1" fmla="val 1800000"/>
              </a:avLst>
            </a:prstGeom>
            <a:ln w="6350">
              <a:solidFill>
                <a:schemeClr val="tx2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화살표 연결선 5"/>
            <p:cNvCxnSpPr>
              <a:stCxn id="130" idx="3"/>
              <a:endCxn id="133" idx="3"/>
            </p:cNvCxnSpPr>
            <p:nvPr/>
          </p:nvCxnSpPr>
          <p:spPr>
            <a:xfrm>
              <a:off x="5536586" y="2321303"/>
              <a:ext cx="6711" cy="664089"/>
            </a:xfrm>
            <a:prstGeom prst="bentConnector3">
              <a:avLst>
                <a:gd name="adj1" fmla="val 1800000"/>
              </a:avLst>
            </a:prstGeom>
            <a:ln w="6350">
              <a:solidFill>
                <a:schemeClr val="tx2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화살표 연결선 5"/>
            <p:cNvCxnSpPr>
              <a:stCxn id="131" idx="3"/>
              <a:endCxn id="133" idx="3"/>
            </p:cNvCxnSpPr>
            <p:nvPr/>
          </p:nvCxnSpPr>
          <p:spPr>
            <a:xfrm>
              <a:off x="5536586" y="2595521"/>
              <a:ext cx="6711" cy="389871"/>
            </a:xfrm>
            <a:prstGeom prst="bentConnector3">
              <a:avLst>
                <a:gd name="adj1" fmla="val 1800000"/>
              </a:avLst>
            </a:prstGeom>
            <a:ln w="6350">
              <a:solidFill>
                <a:schemeClr val="tx2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>
              <a:off x="5474146" y="2294176"/>
              <a:ext cx="147617" cy="250672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US" altLang="ko-KR" sz="700" b="0" dirty="0" smtClean="0">
                  <a:latin typeface="맑은 고딕" pitchFamily="50" charset="-127"/>
                  <a:ea typeface="맑은 고딕" pitchFamily="50" charset="-127"/>
                </a:rPr>
                <a:t>MR</a:t>
              </a:r>
            </a:p>
            <a:p>
              <a:r>
                <a:rPr lang="ko-KR" altLang="en-US" sz="700" b="0" dirty="0" smtClean="0">
                  <a:latin typeface="맑은 고딕" pitchFamily="50" charset="-127"/>
                  <a:ea typeface="맑은 고딕" pitchFamily="50" charset="-127"/>
                </a:rPr>
                <a:t>정</a:t>
              </a:r>
              <a:r>
                <a:rPr lang="ko-KR" altLang="en-US" sz="700" b="0" dirty="0">
                  <a:latin typeface="맑은 고딕" pitchFamily="50" charset="-127"/>
                  <a:ea typeface="맑은 고딕" pitchFamily="50" charset="-127"/>
                </a:rPr>
                <a:t>보</a:t>
              </a:r>
              <a:endParaRPr lang="ko-KR" altLang="en-US" sz="700" b="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01" name="직선 화살표 연결선 5"/>
            <p:cNvCxnSpPr>
              <a:stCxn id="132" idx="2"/>
              <a:endCxn id="133" idx="3"/>
            </p:cNvCxnSpPr>
            <p:nvPr/>
          </p:nvCxnSpPr>
          <p:spPr>
            <a:xfrm rot="5400000">
              <a:off x="4983267" y="2303885"/>
              <a:ext cx="1234827" cy="128188"/>
            </a:xfrm>
            <a:prstGeom prst="bentConnector2">
              <a:avLst/>
            </a:prstGeom>
            <a:ln w="6350">
              <a:solidFill>
                <a:schemeClr val="tx2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/>
            <p:cNvSpPr txBox="1"/>
            <p:nvPr/>
          </p:nvSpPr>
          <p:spPr>
            <a:xfrm>
              <a:off x="5664774" y="1971551"/>
              <a:ext cx="146846" cy="269614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800" b="0" dirty="0" smtClean="0">
                  <a:latin typeface="맑은 고딕" pitchFamily="50" charset="-127"/>
                  <a:ea typeface="맑은 고딕" pitchFamily="50" charset="-127"/>
                </a:rPr>
                <a:t>단가</a:t>
              </a:r>
              <a:endParaRPr lang="en-US" altLang="ko-KR" sz="800" b="0" dirty="0" smtClean="0"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ko-KR" altLang="en-US" sz="800" b="0" dirty="0" smtClean="0">
                  <a:latin typeface="맑은 고딕" pitchFamily="50" charset="-127"/>
                  <a:ea typeface="맑은 고딕" pitchFamily="50" charset="-127"/>
                </a:rPr>
                <a:t>정보</a:t>
              </a:r>
            </a:p>
          </p:txBody>
        </p:sp>
        <p:cxnSp>
          <p:nvCxnSpPr>
            <p:cNvPr id="203" name="직선 화살표 연결선 5"/>
            <p:cNvCxnSpPr/>
            <p:nvPr/>
          </p:nvCxnSpPr>
          <p:spPr>
            <a:xfrm rot="5400000">
              <a:off x="5037370" y="3198481"/>
              <a:ext cx="269479" cy="0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2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/>
            <p:cNvSpPr txBox="1"/>
            <p:nvPr/>
          </p:nvSpPr>
          <p:spPr>
            <a:xfrm>
              <a:off x="5155305" y="3063741"/>
              <a:ext cx="227319" cy="269614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US" altLang="ko-KR" sz="800" b="0" dirty="0" smtClean="0">
                  <a:latin typeface="맑은 고딕" pitchFamily="50" charset="-127"/>
                  <a:ea typeface="맑은 고딕" pitchFamily="50" charset="-127"/>
                </a:rPr>
                <a:t>Bidding</a:t>
              </a:r>
            </a:p>
            <a:p>
              <a:r>
                <a:rPr lang="ko-KR" altLang="en-US" sz="800" b="0" dirty="0" smtClean="0">
                  <a:latin typeface="맑은 고딕" pitchFamily="50" charset="-127"/>
                  <a:ea typeface="맑은 고딕" pitchFamily="50" charset="-127"/>
                </a:rPr>
                <a:t>결</a:t>
              </a:r>
              <a:r>
                <a:rPr lang="ko-KR" altLang="en-US" sz="800" b="0" dirty="0">
                  <a:latin typeface="맑은 고딕" pitchFamily="50" charset="-127"/>
                  <a:ea typeface="맑은 고딕" pitchFamily="50" charset="-127"/>
                </a:rPr>
                <a:t>과</a:t>
              </a:r>
              <a:endParaRPr lang="ko-KR" altLang="en-US" sz="800" b="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05" name="직선 화살표 연결선 5"/>
            <p:cNvCxnSpPr>
              <a:stCxn id="134" idx="2"/>
              <a:endCxn id="135" idx="0"/>
            </p:cNvCxnSpPr>
            <p:nvPr/>
          </p:nvCxnSpPr>
          <p:spPr>
            <a:xfrm rot="5400000">
              <a:off x="5018139" y="3462838"/>
              <a:ext cx="297351" cy="313415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2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/>
            <p:cNvSpPr txBox="1"/>
            <p:nvPr/>
          </p:nvSpPr>
          <p:spPr>
            <a:xfrm>
              <a:off x="5043749" y="3503618"/>
              <a:ext cx="255272" cy="165539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800" b="0" dirty="0" smtClean="0">
                  <a:latin typeface="맑은 고딕" pitchFamily="50" charset="-127"/>
                  <a:ea typeface="맑은 고딕" pitchFamily="50" charset="-127"/>
                </a:rPr>
                <a:t>계약정보</a:t>
              </a:r>
            </a:p>
          </p:txBody>
        </p:sp>
        <p:cxnSp>
          <p:nvCxnSpPr>
            <p:cNvPr id="207" name="직선 화살표 연결선 5"/>
            <p:cNvCxnSpPr/>
            <p:nvPr/>
          </p:nvCxnSpPr>
          <p:spPr>
            <a:xfrm rot="5400000">
              <a:off x="4199372" y="4566016"/>
              <a:ext cx="1294890" cy="0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2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TextBox 207"/>
            <p:cNvSpPr txBox="1"/>
            <p:nvPr/>
          </p:nvSpPr>
          <p:spPr>
            <a:xfrm>
              <a:off x="4818363" y="3920831"/>
              <a:ext cx="255272" cy="269614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800" b="0" dirty="0" smtClean="0">
                  <a:latin typeface="맑은 고딕" pitchFamily="50" charset="-127"/>
                  <a:ea typeface="맑은 고딕" pitchFamily="50" charset="-127"/>
                </a:rPr>
                <a:t>입고정산</a:t>
              </a:r>
              <a:endParaRPr lang="en-US" altLang="ko-KR" sz="800" b="0" dirty="0" smtClean="0"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ko-KR" altLang="en-US" sz="800" b="0" dirty="0" smtClean="0">
                  <a:latin typeface="맑은 고딕" pitchFamily="50" charset="-127"/>
                  <a:ea typeface="맑은 고딕" pitchFamily="50" charset="-127"/>
                </a:rPr>
                <a:t>정</a:t>
              </a:r>
              <a:r>
                <a:rPr lang="ko-KR" altLang="en-US" sz="800" b="0" dirty="0">
                  <a:latin typeface="맑은 고딕" pitchFamily="50" charset="-127"/>
                  <a:ea typeface="맑은 고딕" pitchFamily="50" charset="-127"/>
                </a:rPr>
                <a:t>보</a:t>
              </a:r>
              <a:endParaRPr lang="ko-KR" altLang="en-US" sz="800" b="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09" name="직선 화살표 연결선 5"/>
            <p:cNvCxnSpPr>
              <a:stCxn id="135" idx="3"/>
              <a:endCxn id="137" idx="0"/>
            </p:cNvCxnSpPr>
            <p:nvPr/>
          </p:nvCxnSpPr>
          <p:spPr>
            <a:xfrm>
              <a:off x="5223171" y="3840221"/>
              <a:ext cx="100350" cy="368399"/>
            </a:xfrm>
            <a:prstGeom prst="bentConnector2">
              <a:avLst/>
            </a:prstGeom>
            <a:ln w="6350">
              <a:solidFill>
                <a:schemeClr val="tx2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/>
            <p:cNvSpPr txBox="1"/>
            <p:nvPr/>
          </p:nvSpPr>
          <p:spPr>
            <a:xfrm>
              <a:off x="5172110" y="3675094"/>
              <a:ext cx="146846" cy="269614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800" b="0" dirty="0" smtClean="0">
                  <a:latin typeface="맑은 고딕" pitchFamily="50" charset="-127"/>
                  <a:ea typeface="맑은 고딕" pitchFamily="50" charset="-127"/>
                </a:rPr>
                <a:t>입고</a:t>
              </a:r>
              <a:endParaRPr lang="en-US" altLang="ko-KR" sz="800" b="0" dirty="0" smtClean="0"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ko-KR" altLang="en-US" sz="800" b="0" dirty="0" smtClean="0">
                  <a:latin typeface="맑은 고딕" pitchFamily="50" charset="-127"/>
                  <a:ea typeface="맑은 고딕" pitchFamily="50" charset="-127"/>
                </a:rPr>
                <a:t>정</a:t>
              </a:r>
              <a:r>
                <a:rPr lang="ko-KR" altLang="en-US" sz="800" b="0" dirty="0">
                  <a:latin typeface="맑은 고딕" pitchFamily="50" charset="-127"/>
                  <a:ea typeface="맑은 고딕" pitchFamily="50" charset="-127"/>
                </a:rPr>
                <a:t>보</a:t>
              </a:r>
              <a:endParaRPr lang="ko-KR" altLang="en-US" sz="800" b="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11" name="직선 화살표 연결선 5"/>
            <p:cNvCxnSpPr>
              <a:stCxn id="136" idx="2"/>
              <a:endCxn id="137" idx="3"/>
            </p:cNvCxnSpPr>
            <p:nvPr/>
          </p:nvCxnSpPr>
          <p:spPr>
            <a:xfrm rot="5400000">
              <a:off x="5438951" y="4009856"/>
              <a:ext cx="368399" cy="173128"/>
            </a:xfrm>
            <a:prstGeom prst="bentConnector2">
              <a:avLst/>
            </a:prstGeom>
            <a:ln w="6350">
              <a:solidFill>
                <a:schemeClr val="tx2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TextBox 211"/>
            <p:cNvSpPr txBox="1"/>
            <p:nvPr/>
          </p:nvSpPr>
          <p:spPr>
            <a:xfrm>
              <a:off x="5494022" y="3948050"/>
              <a:ext cx="146846" cy="269614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800" b="0" dirty="0" smtClean="0">
                  <a:latin typeface="맑은 고딕" pitchFamily="50" charset="-127"/>
                  <a:ea typeface="맑은 고딕" pitchFamily="50" charset="-127"/>
                </a:rPr>
                <a:t>출고</a:t>
              </a:r>
              <a:endParaRPr lang="en-US" altLang="ko-KR" sz="800" b="0" dirty="0" smtClean="0"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ko-KR" altLang="en-US" sz="800" b="0" dirty="0" smtClean="0">
                  <a:latin typeface="맑은 고딕" pitchFamily="50" charset="-127"/>
                  <a:ea typeface="맑은 고딕" pitchFamily="50" charset="-127"/>
                </a:rPr>
                <a:t>정보</a:t>
              </a:r>
            </a:p>
          </p:txBody>
        </p:sp>
        <p:cxnSp>
          <p:nvCxnSpPr>
            <p:cNvPr id="213" name="직선 화살표 연결선 5"/>
            <p:cNvCxnSpPr>
              <a:stCxn id="134" idx="1"/>
              <a:endCxn id="154" idx="3"/>
            </p:cNvCxnSpPr>
            <p:nvPr/>
          </p:nvCxnSpPr>
          <p:spPr>
            <a:xfrm rot="10800000">
              <a:off x="4594973" y="2985392"/>
              <a:ext cx="515484" cy="413479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2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TextBox 213"/>
            <p:cNvSpPr txBox="1"/>
            <p:nvPr/>
          </p:nvSpPr>
          <p:spPr>
            <a:xfrm>
              <a:off x="4854868" y="3293215"/>
              <a:ext cx="255272" cy="165539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800" b="0" dirty="0" smtClean="0">
                  <a:latin typeface="맑은 고딕" pitchFamily="50" charset="-127"/>
                  <a:ea typeface="맑은 고딕" pitchFamily="50" charset="-127"/>
                </a:rPr>
                <a:t>계약정보</a:t>
              </a:r>
            </a:p>
          </p:txBody>
        </p:sp>
        <p:cxnSp>
          <p:nvCxnSpPr>
            <p:cNvPr id="215" name="직선 화살표 연결선 5"/>
            <p:cNvCxnSpPr/>
            <p:nvPr/>
          </p:nvCxnSpPr>
          <p:spPr>
            <a:xfrm rot="5400000">
              <a:off x="5884042" y="2327686"/>
              <a:ext cx="404370" cy="0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2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/>
            <p:cNvSpPr txBox="1"/>
            <p:nvPr/>
          </p:nvSpPr>
          <p:spPr>
            <a:xfrm>
              <a:off x="6070506" y="2119151"/>
              <a:ext cx="149387" cy="269614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US" altLang="ko-KR" sz="800" b="0" dirty="0" smtClean="0">
                  <a:latin typeface="맑은 고딕" pitchFamily="50" charset="-127"/>
                  <a:ea typeface="맑은 고딕" pitchFamily="50" charset="-127"/>
                </a:rPr>
                <a:t>PSM</a:t>
              </a:r>
            </a:p>
            <a:p>
              <a:r>
                <a:rPr lang="ko-KR" altLang="en-US" sz="800" b="0" dirty="0" smtClean="0">
                  <a:latin typeface="맑은 고딕" pitchFamily="50" charset="-127"/>
                  <a:ea typeface="맑은 고딕" pitchFamily="50" charset="-127"/>
                </a:rPr>
                <a:t>정보</a:t>
              </a:r>
            </a:p>
          </p:txBody>
        </p:sp>
        <p:cxnSp>
          <p:nvCxnSpPr>
            <p:cNvPr id="217" name="직선 화살표 연결선 5"/>
            <p:cNvCxnSpPr/>
            <p:nvPr/>
          </p:nvCxnSpPr>
          <p:spPr>
            <a:xfrm rot="5400000">
              <a:off x="5963292" y="2796806"/>
              <a:ext cx="245871" cy="0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2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TextBox 217"/>
            <p:cNvSpPr txBox="1"/>
            <p:nvPr/>
          </p:nvSpPr>
          <p:spPr>
            <a:xfrm>
              <a:off x="6070506" y="2658690"/>
              <a:ext cx="274755" cy="269614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800" b="0" dirty="0" smtClean="0">
                  <a:latin typeface="맑은 고딕" pitchFamily="50" charset="-127"/>
                  <a:ea typeface="맑은 고딕" pitchFamily="50" charset="-127"/>
                </a:rPr>
                <a:t>최종 확정</a:t>
              </a:r>
              <a:endParaRPr lang="en-US" altLang="ko-KR" sz="800" b="0" dirty="0" smtClean="0"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ko-KR" altLang="en-US" sz="800" b="0" dirty="0" smtClean="0">
                  <a:latin typeface="맑은 고딕" pitchFamily="50" charset="-127"/>
                  <a:ea typeface="맑은 고딕" pitchFamily="50" charset="-127"/>
                </a:rPr>
                <a:t>견적 정보</a:t>
              </a:r>
            </a:p>
          </p:txBody>
        </p:sp>
        <p:cxnSp>
          <p:nvCxnSpPr>
            <p:cNvPr id="219" name="직선 화살표 연결선 5"/>
            <p:cNvCxnSpPr/>
            <p:nvPr/>
          </p:nvCxnSpPr>
          <p:spPr>
            <a:xfrm rot="5400000">
              <a:off x="5011368" y="4138601"/>
              <a:ext cx="2149719" cy="0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2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TextBox 219"/>
            <p:cNvSpPr txBox="1"/>
            <p:nvPr/>
          </p:nvSpPr>
          <p:spPr>
            <a:xfrm>
              <a:off x="6086227" y="3080763"/>
              <a:ext cx="146846" cy="269614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US" altLang="ko-KR" sz="800" b="0" dirty="0" smtClean="0">
                  <a:latin typeface="맑은 고딕" pitchFamily="50" charset="-127"/>
                  <a:ea typeface="맑은 고딕" pitchFamily="50" charset="-127"/>
                </a:rPr>
                <a:t>PO </a:t>
              </a:r>
            </a:p>
            <a:p>
              <a:r>
                <a:rPr lang="ko-KR" altLang="en-US" sz="800" b="0" dirty="0" smtClean="0">
                  <a:latin typeface="맑은 고딕" pitchFamily="50" charset="-127"/>
                  <a:ea typeface="맑은 고딕" pitchFamily="50" charset="-127"/>
                </a:rPr>
                <a:t>정보</a:t>
              </a:r>
            </a:p>
          </p:txBody>
        </p:sp>
        <p:cxnSp>
          <p:nvCxnSpPr>
            <p:cNvPr id="221" name="직선 화살표 연결선 5"/>
            <p:cNvCxnSpPr>
              <a:stCxn id="141" idx="2"/>
              <a:endCxn id="154" idx="2"/>
            </p:cNvCxnSpPr>
            <p:nvPr/>
          </p:nvCxnSpPr>
          <p:spPr>
            <a:xfrm rot="5400000">
              <a:off x="5316668" y="2120619"/>
              <a:ext cx="10736" cy="1873547"/>
            </a:xfrm>
            <a:prstGeom prst="bentConnector3">
              <a:avLst>
                <a:gd name="adj1" fmla="val 1800000"/>
              </a:avLst>
            </a:prstGeom>
            <a:ln w="6350">
              <a:solidFill>
                <a:schemeClr val="tx2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직선 화살표 연결선 5"/>
            <p:cNvCxnSpPr>
              <a:stCxn id="153" idx="3"/>
              <a:endCxn id="155" idx="0"/>
            </p:cNvCxnSpPr>
            <p:nvPr/>
          </p:nvCxnSpPr>
          <p:spPr>
            <a:xfrm>
              <a:off x="4047740" y="2986084"/>
              <a:ext cx="25060" cy="340787"/>
            </a:xfrm>
            <a:prstGeom prst="bentConnector2">
              <a:avLst/>
            </a:prstGeom>
            <a:ln w="6350">
              <a:solidFill>
                <a:schemeClr val="tx2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직선 화살표 연결선 5"/>
            <p:cNvCxnSpPr>
              <a:stCxn id="154" idx="1"/>
              <a:endCxn id="155" idx="0"/>
            </p:cNvCxnSpPr>
            <p:nvPr/>
          </p:nvCxnSpPr>
          <p:spPr>
            <a:xfrm rot="10800000" flipV="1">
              <a:off x="4072800" y="2985392"/>
              <a:ext cx="96042" cy="341479"/>
            </a:xfrm>
            <a:prstGeom prst="bentConnector2">
              <a:avLst/>
            </a:prstGeom>
            <a:ln w="6350">
              <a:solidFill>
                <a:schemeClr val="tx2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TextBox 239"/>
            <p:cNvSpPr txBox="1"/>
            <p:nvPr/>
          </p:nvSpPr>
          <p:spPr>
            <a:xfrm>
              <a:off x="4066239" y="3064434"/>
              <a:ext cx="146846" cy="269614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800" b="0" dirty="0" smtClean="0">
                  <a:latin typeface="맑은 고딕" pitchFamily="50" charset="-127"/>
                  <a:ea typeface="맑은 고딕" pitchFamily="50" charset="-127"/>
                </a:rPr>
                <a:t>계약</a:t>
              </a:r>
              <a:endParaRPr lang="en-US" altLang="ko-KR" sz="800" b="0" dirty="0" smtClean="0"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ko-KR" altLang="en-US" sz="800" b="0" dirty="0" smtClean="0">
                  <a:latin typeface="맑은 고딕" pitchFamily="50" charset="-127"/>
                  <a:ea typeface="맑은 고딕" pitchFamily="50" charset="-127"/>
                </a:rPr>
                <a:t>정보</a:t>
              </a:r>
            </a:p>
          </p:txBody>
        </p:sp>
        <p:cxnSp>
          <p:nvCxnSpPr>
            <p:cNvPr id="241" name="직선 화살표 연결선 5"/>
            <p:cNvCxnSpPr/>
            <p:nvPr/>
          </p:nvCxnSpPr>
          <p:spPr>
            <a:xfrm rot="5400000">
              <a:off x="4834174" y="2638042"/>
              <a:ext cx="1069300" cy="1908000"/>
            </a:xfrm>
            <a:prstGeom prst="bentConnector3">
              <a:avLst>
                <a:gd name="adj1" fmla="val 133736"/>
              </a:avLst>
            </a:prstGeom>
            <a:ln w="6350">
              <a:solidFill>
                <a:schemeClr val="tx2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TextBox 241"/>
            <p:cNvSpPr txBox="1"/>
            <p:nvPr/>
          </p:nvSpPr>
          <p:spPr>
            <a:xfrm>
              <a:off x="4406960" y="4195845"/>
              <a:ext cx="146846" cy="269614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US" altLang="ko-KR" sz="800" b="0" dirty="0" smtClean="0">
                  <a:latin typeface="맑은 고딕" pitchFamily="50" charset="-127"/>
                  <a:ea typeface="맑은 고딕" pitchFamily="50" charset="-127"/>
                </a:rPr>
                <a:t>PO </a:t>
              </a:r>
            </a:p>
            <a:p>
              <a:r>
                <a:rPr lang="ko-KR" altLang="en-US" sz="800" b="0" dirty="0" smtClean="0">
                  <a:latin typeface="맑은 고딕" pitchFamily="50" charset="-127"/>
                  <a:ea typeface="맑은 고딕" pitchFamily="50" charset="-127"/>
                </a:rPr>
                <a:t>정보</a:t>
              </a:r>
            </a:p>
          </p:txBody>
        </p:sp>
        <p:cxnSp>
          <p:nvCxnSpPr>
            <p:cNvPr id="243" name="직선 화살표 연결선 5"/>
            <p:cNvCxnSpPr>
              <a:stCxn id="150" idx="1"/>
              <a:endCxn id="149" idx="3"/>
            </p:cNvCxnSpPr>
            <p:nvPr/>
          </p:nvCxnSpPr>
          <p:spPr>
            <a:xfrm rot="10800000">
              <a:off x="4047741" y="4045957"/>
              <a:ext cx="136445" cy="8735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2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TextBox 243"/>
            <p:cNvSpPr txBox="1"/>
            <p:nvPr/>
          </p:nvSpPr>
          <p:spPr>
            <a:xfrm>
              <a:off x="4010672" y="4070691"/>
              <a:ext cx="146846" cy="269614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800" b="0" dirty="0" smtClean="0">
                  <a:latin typeface="맑은 고딕" pitchFamily="50" charset="-127"/>
                  <a:ea typeface="맑은 고딕" pitchFamily="50" charset="-127"/>
                </a:rPr>
                <a:t>검사</a:t>
              </a:r>
              <a:endParaRPr lang="en-US" altLang="ko-KR" sz="800" b="0" dirty="0" smtClean="0"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ko-KR" altLang="en-US" sz="800" b="0" dirty="0" smtClean="0">
                  <a:latin typeface="맑은 고딕" pitchFamily="50" charset="-127"/>
                  <a:ea typeface="맑은 고딕" pitchFamily="50" charset="-127"/>
                </a:rPr>
                <a:t>정</a:t>
              </a:r>
              <a:r>
                <a:rPr lang="ko-KR" altLang="en-US" sz="800" b="0" dirty="0">
                  <a:latin typeface="맑은 고딕" pitchFamily="50" charset="-127"/>
                  <a:ea typeface="맑은 고딕" pitchFamily="50" charset="-127"/>
                </a:rPr>
                <a:t>보</a:t>
              </a:r>
              <a:endParaRPr lang="ko-KR" altLang="en-US" sz="800" b="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45" name="직선 화살표 연결선 5"/>
            <p:cNvCxnSpPr/>
            <p:nvPr/>
          </p:nvCxnSpPr>
          <p:spPr>
            <a:xfrm rot="5400000">
              <a:off x="3559401" y="4558901"/>
              <a:ext cx="1152419" cy="288000"/>
            </a:xfrm>
            <a:prstGeom prst="bentConnector2">
              <a:avLst/>
            </a:prstGeom>
            <a:ln w="6350">
              <a:solidFill>
                <a:schemeClr val="tx2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TextBox 245"/>
            <p:cNvSpPr txBox="1"/>
            <p:nvPr/>
          </p:nvSpPr>
          <p:spPr>
            <a:xfrm>
              <a:off x="4298168" y="4826529"/>
              <a:ext cx="201059" cy="269614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800" b="0" dirty="0" err="1" smtClean="0">
                  <a:latin typeface="맑은 고딕" pitchFamily="50" charset="-127"/>
                  <a:ea typeface="맑은 고딕" pitchFamily="50" charset="-127"/>
                </a:rPr>
                <a:t>검사비</a:t>
              </a:r>
              <a:endParaRPr lang="en-US" altLang="ko-KR" sz="800" b="0" dirty="0" smtClean="0"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ko-KR" altLang="en-US" sz="800" b="0" dirty="0" smtClean="0">
                  <a:latin typeface="맑은 고딕" pitchFamily="50" charset="-127"/>
                  <a:ea typeface="맑은 고딕" pitchFamily="50" charset="-127"/>
                </a:rPr>
                <a:t>정</a:t>
              </a:r>
              <a:r>
                <a:rPr lang="ko-KR" altLang="en-US" sz="800" b="0" dirty="0">
                  <a:latin typeface="맑은 고딕" pitchFamily="50" charset="-127"/>
                  <a:ea typeface="맑은 고딕" pitchFamily="50" charset="-127"/>
                </a:rPr>
                <a:t>보</a:t>
              </a:r>
              <a:endParaRPr lang="ko-KR" altLang="en-US" sz="800" b="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47" name="직선 화살표 연결선 5"/>
            <p:cNvCxnSpPr/>
            <p:nvPr/>
          </p:nvCxnSpPr>
          <p:spPr>
            <a:xfrm rot="5400000" flipH="1" flipV="1">
              <a:off x="3584135" y="4242413"/>
              <a:ext cx="236211" cy="0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2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TextBox 247"/>
            <p:cNvSpPr txBox="1"/>
            <p:nvPr/>
          </p:nvSpPr>
          <p:spPr>
            <a:xfrm>
              <a:off x="3714670" y="4138759"/>
              <a:ext cx="146846" cy="269614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800" b="0" dirty="0" smtClean="0">
                  <a:latin typeface="맑은 고딕" pitchFamily="50" charset="-127"/>
                  <a:ea typeface="맑은 고딕" pitchFamily="50" charset="-127"/>
                </a:rPr>
                <a:t>운송</a:t>
              </a:r>
              <a:endParaRPr lang="en-US" altLang="ko-KR" sz="800" b="0" dirty="0" smtClean="0"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ko-KR" altLang="en-US" sz="800" b="0" dirty="0" smtClean="0">
                  <a:latin typeface="맑은 고딕" pitchFamily="50" charset="-127"/>
                  <a:ea typeface="맑은 고딕" pitchFamily="50" charset="-127"/>
                </a:rPr>
                <a:t>정</a:t>
              </a:r>
              <a:r>
                <a:rPr lang="ko-KR" altLang="en-US" sz="800" b="0" dirty="0">
                  <a:latin typeface="맑은 고딕" pitchFamily="50" charset="-127"/>
                  <a:ea typeface="맑은 고딕" pitchFamily="50" charset="-127"/>
                </a:rPr>
                <a:t>보</a:t>
              </a:r>
              <a:endParaRPr lang="ko-KR" altLang="en-US" sz="800" b="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49" name="직선 화살표 연결선 5"/>
            <p:cNvCxnSpPr/>
            <p:nvPr/>
          </p:nvCxnSpPr>
          <p:spPr>
            <a:xfrm rot="16200000" flipH="1">
              <a:off x="3341419" y="4852639"/>
              <a:ext cx="708943" cy="0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2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TextBox 249"/>
            <p:cNvSpPr txBox="1"/>
            <p:nvPr/>
          </p:nvSpPr>
          <p:spPr>
            <a:xfrm>
              <a:off x="3709033" y="4874575"/>
              <a:ext cx="201059" cy="269614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800" b="0" smtClean="0">
                  <a:latin typeface="맑은 고딕" pitchFamily="50" charset="-127"/>
                  <a:ea typeface="맑은 고딕" pitchFamily="50" charset="-127"/>
                </a:rPr>
                <a:t>운송비</a:t>
              </a:r>
              <a:endParaRPr lang="en-US" altLang="ko-KR" sz="800" b="0" dirty="0" smtClean="0"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ko-KR" altLang="en-US" sz="800" b="0" dirty="0" smtClean="0">
                  <a:latin typeface="맑은 고딕" pitchFamily="50" charset="-127"/>
                  <a:ea typeface="맑은 고딕" pitchFamily="50" charset="-127"/>
                </a:rPr>
                <a:t>정</a:t>
              </a:r>
              <a:r>
                <a:rPr lang="ko-KR" altLang="en-US" sz="800" b="0" dirty="0">
                  <a:latin typeface="맑은 고딕" pitchFamily="50" charset="-127"/>
                  <a:ea typeface="맑은 고딕" pitchFamily="50" charset="-127"/>
                </a:rPr>
                <a:t>보</a:t>
              </a:r>
              <a:endParaRPr lang="ko-KR" altLang="en-US" sz="800" b="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43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214952"/>
            <a:ext cx="7342831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개요</a:t>
            </a:r>
          </a:p>
        </p:txBody>
      </p:sp>
    </p:spTree>
    <p:extLst>
      <p:ext uri="{BB962C8B-B14F-4D97-AF65-F5344CB8AC3E}">
        <p14:creationId xmlns:p14="http://schemas.microsoft.com/office/powerpoint/2010/main" val="270227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8"/>
          <p:cNvSpPr>
            <a:spLocks noGrp="1" noChangeArrowheads="1"/>
          </p:cNvSpPr>
          <p:nvPr>
            <p:ph type="title"/>
          </p:nvPr>
        </p:nvSpPr>
        <p:spPr>
          <a:xfrm>
            <a:off x="415925" y="228600"/>
            <a:ext cx="8718550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논리적 구성도</a:t>
            </a:r>
          </a:p>
        </p:txBody>
      </p:sp>
      <p:graphicFrame>
        <p:nvGraphicFramePr>
          <p:cNvPr id="2679892" name="Group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158994"/>
              </p:ext>
            </p:extLst>
          </p:nvPr>
        </p:nvGraphicFramePr>
        <p:xfrm>
          <a:off x="533400" y="762000"/>
          <a:ext cx="9001125" cy="5524500"/>
        </p:xfrm>
        <a:graphic>
          <a:graphicData uri="http://schemas.openxmlformats.org/drawingml/2006/table">
            <a:tbl>
              <a:tblPr/>
              <a:tblGrid>
                <a:gridCol w="9001125"/>
              </a:tblGrid>
              <a:tr h="5524500">
                <a:tc>
                  <a:txBody>
                    <a:bodyPr/>
                    <a:lstStyle/>
                    <a:p>
                      <a:pPr marL="88900" marR="0" lvl="0" indent="-8890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가는각진제목체" pitchFamily="18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304" name="Text Box 1193"/>
          <p:cNvSpPr txBox="1">
            <a:spLocks noChangeArrowheads="1"/>
          </p:cNvSpPr>
          <p:nvPr/>
        </p:nvSpPr>
        <p:spPr bwMode="auto">
          <a:xfrm>
            <a:off x="3512840" y="4864735"/>
            <a:ext cx="2403715" cy="10634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 eaLnBrk="0" latinLnBrk="0" hangingPunct="0">
              <a:spcBef>
                <a:spcPct val="50000"/>
              </a:spcBef>
              <a:buFont typeface="Wingdings" pitchFamily="2" charset="2"/>
              <a:buChar char="¦"/>
            </a:pPr>
            <a:endParaRPr kumimoji="0" lang="ko-KR" altLang="ko-KR" sz="11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05" name="Text Box 1194"/>
          <p:cNvSpPr txBox="1">
            <a:spLocks noChangeArrowheads="1"/>
          </p:cNvSpPr>
          <p:nvPr/>
        </p:nvSpPr>
        <p:spPr bwMode="auto">
          <a:xfrm>
            <a:off x="6455213" y="4864735"/>
            <a:ext cx="2202039" cy="10634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 eaLnBrk="0" latinLnBrk="0" hangingPunct="0">
              <a:spcBef>
                <a:spcPct val="50000"/>
              </a:spcBef>
              <a:buFont typeface="Wingdings" pitchFamily="2" charset="2"/>
              <a:buChar char="¦"/>
            </a:pPr>
            <a:endParaRPr kumimoji="0" lang="ko-KR" altLang="ko-KR" sz="11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9" name="Text Box 1196"/>
          <p:cNvSpPr txBox="1">
            <a:spLocks noChangeArrowheads="1"/>
          </p:cNvSpPr>
          <p:nvPr/>
        </p:nvSpPr>
        <p:spPr bwMode="auto">
          <a:xfrm>
            <a:off x="6897216" y="5728826"/>
            <a:ext cx="1334668" cy="2924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 eaLnBrk="0" latinLnBrk="0" hangingPunct="0">
              <a:defRPr/>
            </a:pPr>
            <a:r>
              <a:rPr kumimoji="0" lang="ko-KR" altLang="en-US" sz="13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rPr>
              <a:t>신용평가사</a:t>
            </a:r>
            <a:endParaRPr kumimoji="0" lang="ko-KR" altLang="en-US" sz="1300" b="1" dirty="0">
              <a:effectLst>
                <a:outerShdw blurRad="38100" dist="38100" dir="2700000" algn="tl">
                  <a:srgbClr val="FFFFFF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0" name="Text Box 1197"/>
          <p:cNvSpPr txBox="1">
            <a:spLocks noChangeArrowheads="1"/>
          </p:cNvSpPr>
          <p:nvPr/>
        </p:nvSpPr>
        <p:spPr bwMode="auto">
          <a:xfrm>
            <a:off x="4047363" y="5728826"/>
            <a:ext cx="1323191" cy="2924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 eaLnBrk="0" latinLnBrk="0" hangingPunct="0">
              <a:defRPr/>
            </a:pPr>
            <a:r>
              <a:rPr kumimoji="0" lang="ko-KR" altLang="en-US" sz="13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rPr>
              <a:t>보증증권사</a:t>
            </a:r>
            <a:endParaRPr kumimoji="0" lang="ko-KR" altLang="en-US" sz="1300" b="1" dirty="0">
              <a:effectLst>
                <a:outerShdw blurRad="38100" dist="38100" dir="2700000" algn="tl">
                  <a:srgbClr val="FFFFFF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" name="Text Box 1201"/>
          <p:cNvSpPr txBox="1">
            <a:spLocks noChangeArrowheads="1"/>
          </p:cNvSpPr>
          <p:nvPr/>
        </p:nvSpPr>
        <p:spPr bwMode="auto">
          <a:xfrm>
            <a:off x="3580065" y="4982219"/>
            <a:ext cx="2267063" cy="6801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 anchorCtr="1"/>
          <a:lstStyle/>
          <a:p>
            <a:pPr algn="ctr" eaLnBrk="0" latinLnBrk="0" hangingPunct="0">
              <a:defRPr/>
            </a:pPr>
            <a:r>
              <a:rPr kumimoji="0" lang="ko-KR" altLang="en-US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rPr>
              <a:t>정보통신공제조합</a:t>
            </a:r>
            <a:r>
              <a:rPr kumimoji="0" lang="en-US" altLang="ko-KR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rPr>
              <a:t>전문건설공제조합</a:t>
            </a:r>
            <a:r>
              <a:rPr kumimoji="0" lang="en-US" altLang="ko-KR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rPr>
              <a:t>,</a:t>
            </a:r>
            <a:r>
              <a:rPr kumimoji="0" lang="ko-KR" altLang="en-US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rPr>
              <a:t>전기공사공제조합</a:t>
            </a:r>
            <a:r>
              <a:rPr kumimoji="0" lang="en-US" altLang="ko-KR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rPr>
              <a:t>,</a:t>
            </a:r>
            <a:r>
              <a:rPr kumimoji="0" lang="ko-KR" altLang="en-US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rPr>
              <a:t>건설공제조합</a:t>
            </a:r>
            <a:r>
              <a:rPr kumimoji="0" lang="en-US" altLang="ko-KR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rPr>
              <a:t>대한설비공제조합</a:t>
            </a:r>
            <a:endParaRPr kumimoji="0" lang="en-US" altLang="ko-KR" dirty="0" smtClean="0">
              <a:effectLst>
                <a:outerShdw blurRad="38100" dist="38100" dir="2700000" algn="tl">
                  <a:srgbClr val="FFFFFF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algn="ctr" eaLnBrk="0" latinLnBrk="0" hangingPunct="0">
              <a:defRPr/>
            </a:pPr>
            <a:r>
              <a:rPr kumimoji="0" lang="ko-KR" altLang="en-US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rPr>
              <a:t>자본재</a:t>
            </a:r>
            <a:r>
              <a:rPr kumimoji="0" lang="en-US" altLang="ko-KR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rPr>
              <a:t>,</a:t>
            </a:r>
            <a:r>
              <a:rPr kumimoji="0" lang="ko-KR" altLang="en-US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rPr>
              <a:t>공제조합</a:t>
            </a:r>
            <a:r>
              <a:rPr kumimoji="0" lang="en-US" altLang="ko-KR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rPr>
              <a:t>서울보증보험</a:t>
            </a:r>
            <a:endParaRPr kumimoji="0" lang="en-US" altLang="ko-KR" dirty="0">
              <a:effectLst>
                <a:outerShdw blurRad="38100" dist="38100" dir="2700000" algn="tl">
                  <a:srgbClr val="FFFFFF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6" name="Text Box 1203"/>
          <p:cNvSpPr txBox="1">
            <a:spLocks noChangeArrowheads="1"/>
          </p:cNvSpPr>
          <p:nvPr/>
        </p:nvSpPr>
        <p:spPr bwMode="auto">
          <a:xfrm>
            <a:off x="6588024" y="5064140"/>
            <a:ext cx="1201857" cy="26587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 anchorCtr="1"/>
          <a:lstStyle/>
          <a:p>
            <a:pPr algn="ctr" eaLnBrk="0" latinLnBrk="0" hangingPunct="0">
              <a:defRPr/>
            </a:pPr>
            <a:r>
              <a:rPr kumimoji="0" lang="en-US" altLang="ko-KR" sz="1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rPr>
              <a:t>Nice D&amp;B</a:t>
            </a:r>
            <a:endParaRPr kumimoji="0" lang="ko-KR" altLang="en-US" sz="1200" dirty="0">
              <a:effectLst>
                <a:outerShdw blurRad="38100" dist="38100" dir="2700000" algn="tl">
                  <a:srgbClr val="FFFFFF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7" name="Text Box 1204"/>
          <p:cNvSpPr txBox="1">
            <a:spLocks noChangeArrowheads="1"/>
          </p:cNvSpPr>
          <p:nvPr/>
        </p:nvSpPr>
        <p:spPr bwMode="auto">
          <a:xfrm>
            <a:off x="7322584" y="5396483"/>
            <a:ext cx="1201857" cy="26587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 anchorCtr="1"/>
          <a:lstStyle/>
          <a:p>
            <a:pPr algn="ctr" eaLnBrk="0" latinLnBrk="0" hangingPunct="0">
              <a:defRPr/>
            </a:pPr>
            <a:r>
              <a:rPr kumimoji="0" lang="en-US" altLang="ko-KR" sz="1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rPr>
              <a:t>E-Credible</a:t>
            </a:r>
            <a:endParaRPr kumimoji="0" lang="ko-KR" altLang="en-US" sz="1200" dirty="0">
              <a:effectLst>
                <a:outerShdw blurRad="38100" dist="38100" dir="2700000" algn="tl">
                  <a:srgbClr val="FFFFFF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16" name="Rectangle 1205"/>
          <p:cNvSpPr>
            <a:spLocks noChangeArrowheads="1"/>
          </p:cNvSpPr>
          <p:nvPr/>
        </p:nvSpPr>
        <p:spPr bwMode="auto">
          <a:xfrm>
            <a:off x="3142165" y="1124744"/>
            <a:ext cx="5508000" cy="3348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</a:pPr>
            <a:r>
              <a:rPr kumimoji="0" lang="en-US" altLang="ko-KR" sz="1500" b="1" dirty="0" smtClean="0">
                <a:latin typeface="맑은 고딕" pitchFamily="50" charset="-127"/>
                <a:ea typeface="맑은 고딕" pitchFamily="50" charset="-127"/>
              </a:rPr>
              <a:t>TOMMS (</a:t>
            </a:r>
            <a:r>
              <a:rPr kumimoji="0" lang="ko-KR" altLang="en-US" sz="1500" b="1" dirty="0" smtClean="0">
                <a:latin typeface="맑은 고딕" pitchFamily="50" charset="-127"/>
                <a:ea typeface="맑은 고딕" pitchFamily="50" charset="-127"/>
              </a:rPr>
              <a:t>통합조달</a:t>
            </a:r>
            <a:r>
              <a:rPr kumimoji="0" lang="en-US" altLang="ko-KR" sz="15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15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59103" y="231234"/>
            <a:ext cx="4630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외부 시스템과 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I/F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 Box 1193"/>
          <p:cNvSpPr txBox="1">
            <a:spLocks noChangeArrowheads="1"/>
          </p:cNvSpPr>
          <p:nvPr/>
        </p:nvSpPr>
        <p:spPr bwMode="auto">
          <a:xfrm>
            <a:off x="1280592" y="4864735"/>
            <a:ext cx="1666057" cy="10634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 eaLnBrk="0" latinLnBrk="0" hangingPunct="0">
              <a:spcBef>
                <a:spcPct val="50000"/>
              </a:spcBef>
              <a:buFont typeface="Wingdings" pitchFamily="2" charset="2"/>
              <a:buChar char="¦"/>
            </a:pPr>
            <a:endParaRPr kumimoji="0" lang="ko-KR" altLang="ko-KR" sz="11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 Box 1197"/>
          <p:cNvSpPr txBox="1">
            <a:spLocks noChangeArrowheads="1"/>
          </p:cNvSpPr>
          <p:nvPr/>
        </p:nvSpPr>
        <p:spPr bwMode="auto">
          <a:xfrm>
            <a:off x="1640632" y="5728826"/>
            <a:ext cx="917127" cy="2923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algn="ctr" eaLnBrk="0" latinLnBrk="0" hangingPunct="0">
              <a:defRPr/>
            </a:pPr>
            <a:r>
              <a:rPr kumimoji="0" lang="ko-KR" altLang="en-US" sz="13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rPr>
              <a:t>외부</a:t>
            </a:r>
            <a:r>
              <a:rPr kumimoji="0" lang="en-US" altLang="ko-KR" sz="13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rPr>
              <a:t>BP</a:t>
            </a:r>
            <a:endParaRPr kumimoji="0" lang="ko-KR" altLang="en-US" sz="1300" b="1" dirty="0">
              <a:effectLst>
                <a:outerShdw blurRad="38100" dist="38100" dir="2700000" algn="tl">
                  <a:srgbClr val="FFFFFF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 Box 1201"/>
          <p:cNvSpPr txBox="1">
            <a:spLocks noChangeArrowheads="1"/>
          </p:cNvSpPr>
          <p:nvPr/>
        </p:nvSpPr>
        <p:spPr bwMode="auto">
          <a:xfrm>
            <a:off x="1347817" y="4982219"/>
            <a:ext cx="1516951" cy="6801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 anchorCtr="1"/>
          <a:lstStyle/>
          <a:p>
            <a:pPr algn="ctr" eaLnBrk="0" latinLnBrk="0" hangingPunct="0">
              <a:defRPr/>
            </a:pPr>
            <a:r>
              <a:rPr kumimoji="0" lang="ko-KR" altLang="en-US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rPr>
              <a:t>자재업체</a:t>
            </a:r>
            <a:r>
              <a:rPr kumimoji="0" lang="en-US" altLang="ko-KR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rPr>
              <a:t>외주업체</a:t>
            </a:r>
            <a:endParaRPr kumimoji="0" lang="en-US" altLang="ko-KR" dirty="0" smtClean="0">
              <a:effectLst>
                <a:outerShdw blurRad="38100" dist="38100" dir="2700000" algn="tl">
                  <a:srgbClr val="FFFFFF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algn="ctr" eaLnBrk="0" latinLnBrk="0" hangingPunct="0">
              <a:defRPr/>
            </a:pPr>
            <a:r>
              <a:rPr kumimoji="0" lang="ko-KR" altLang="en-US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rPr>
              <a:t>검사</a:t>
            </a:r>
            <a:r>
              <a:rPr kumimoji="0" lang="en-US" altLang="ko-KR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맑은 고딕" pitchFamily="50" charset="-127"/>
                <a:ea typeface="맑은 고딕" pitchFamily="50" charset="-127"/>
              </a:rPr>
              <a:t>운송업체</a:t>
            </a:r>
            <a:endParaRPr kumimoji="0" lang="en-US" altLang="ko-KR" dirty="0">
              <a:effectLst>
                <a:outerShdw blurRad="38100" dist="38100" dir="2700000" algn="tl">
                  <a:srgbClr val="FFFFFF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5" name="직선 연결선 34"/>
          <p:cNvCxnSpPr/>
          <p:nvPr/>
        </p:nvCxnSpPr>
        <p:spPr bwMode="auto">
          <a:xfrm flipV="1">
            <a:off x="2113620" y="2852936"/>
            <a:ext cx="0" cy="20118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 type="triangle"/>
            <a:tailEnd type="triangle" w="med" len="med"/>
          </a:ln>
        </p:spPr>
      </p:cxnSp>
      <p:sp>
        <p:nvSpPr>
          <p:cNvPr id="41" name="Text Box 1207"/>
          <p:cNvSpPr txBox="1">
            <a:spLocks noChangeArrowheads="1"/>
          </p:cNvSpPr>
          <p:nvPr/>
        </p:nvSpPr>
        <p:spPr bwMode="auto">
          <a:xfrm>
            <a:off x="4520952" y="4180803"/>
            <a:ext cx="1336308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보증증권 </a:t>
            </a:r>
            <a:endParaRPr kumimoji="0"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algn="ctr" eaLnBrk="0" latinLnBrk="0" hangingPunct="0">
              <a:spcBef>
                <a:spcPct val="50000"/>
              </a:spcBef>
              <a:defRPr/>
            </a:pP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발급정보 </a:t>
            </a:r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I/F</a:t>
            </a:r>
          </a:p>
        </p:txBody>
      </p:sp>
      <p:sp>
        <p:nvSpPr>
          <p:cNvPr id="42" name="Text Box 1207"/>
          <p:cNvSpPr txBox="1">
            <a:spLocks noChangeArrowheads="1"/>
          </p:cNvSpPr>
          <p:nvPr/>
        </p:nvSpPr>
        <p:spPr bwMode="auto">
          <a:xfrm>
            <a:off x="2000672" y="4221088"/>
            <a:ext cx="13363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입찰</a:t>
            </a:r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계약 정보</a:t>
            </a:r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</a:b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검사</a:t>
            </a:r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운송정보</a:t>
            </a:r>
            <a:endParaRPr kumimoji="0"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Rectangle 1205"/>
          <p:cNvSpPr>
            <a:spLocks noChangeArrowheads="1"/>
          </p:cNvSpPr>
          <p:nvPr/>
        </p:nvSpPr>
        <p:spPr bwMode="auto">
          <a:xfrm>
            <a:off x="3152453" y="1484784"/>
            <a:ext cx="5504453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</a:pPr>
            <a:endParaRPr kumimoji="0"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337" name="Group 1231"/>
          <p:cNvGrpSpPr>
            <a:grpSpLocks/>
          </p:cNvGrpSpPr>
          <p:nvPr/>
        </p:nvGrpSpPr>
        <p:grpSpPr bwMode="auto">
          <a:xfrm>
            <a:off x="1352600" y="3315367"/>
            <a:ext cx="1440160" cy="689697"/>
            <a:chOff x="4329" y="2862"/>
            <a:chExt cx="540" cy="312"/>
          </a:xfrm>
        </p:grpSpPr>
        <p:sp>
          <p:nvSpPr>
            <p:cNvPr id="8245" name="Freeform 1232"/>
            <p:cNvSpPr>
              <a:spLocks/>
            </p:cNvSpPr>
            <p:nvPr/>
          </p:nvSpPr>
          <p:spPr bwMode="auto">
            <a:xfrm>
              <a:off x="4329" y="2862"/>
              <a:ext cx="540" cy="312"/>
            </a:xfrm>
            <a:custGeom>
              <a:avLst/>
              <a:gdLst>
                <a:gd name="T0" fmla="*/ 504 w 1070"/>
                <a:gd name="T1" fmla="*/ 83 h 255"/>
                <a:gd name="T2" fmla="*/ 545 w 1070"/>
                <a:gd name="T3" fmla="*/ 98 h 255"/>
                <a:gd name="T4" fmla="*/ 574 w 1070"/>
                <a:gd name="T5" fmla="*/ 119 h 255"/>
                <a:gd name="T6" fmla="*/ 583 w 1070"/>
                <a:gd name="T7" fmla="*/ 141 h 255"/>
                <a:gd name="T8" fmla="*/ 574 w 1070"/>
                <a:gd name="T9" fmla="*/ 155 h 255"/>
                <a:gd name="T10" fmla="*/ 555 w 1070"/>
                <a:gd name="T11" fmla="*/ 169 h 255"/>
                <a:gd name="T12" fmla="*/ 524 w 1070"/>
                <a:gd name="T13" fmla="*/ 177 h 255"/>
                <a:gd name="T14" fmla="*/ 490 w 1070"/>
                <a:gd name="T15" fmla="*/ 181 h 255"/>
                <a:gd name="T16" fmla="*/ 487 w 1070"/>
                <a:gd name="T17" fmla="*/ 187 h 255"/>
                <a:gd name="T18" fmla="*/ 486 w 1070"/>
                <a:gd name="T19" fmla="*/ 195 h 255"/>
                <a:gd name="T20" fmla="*/ 475 w 1070"/>
                <a:gd name="T21" fmla="*/ 212 h 255"/>
                <a:gd name="T22" fmla="*/ 446 w 1070"/>
                <a:gd name="T23" fmla="*/ 229 h 255"/>
                <a:gd name="T24" fmla="*/ 461 w 1070"/>
                <a:gd name="T25" fmla="*/ 246 h 255"/>
                <a:gd name="T26" fmla="*/ 467 w 1070"/>
                <a:gd name="T27" fmla="*/ 266 h 255"/>
                <a:gd name="T28" fmla="*/ 455 w 1070"/>
                <a:gd name="T29" fmla="*/ 285 h 255"/>
                <a:gd name="T30" fmla="*/ 423 w 1070"/>
                <a:gd name="T31" fmla="*/ 299 h 255"/>
                <a:gd name="T32" fmla="*/ 378 w 1070"/>
                <a:gd name="T33" fmla="*/ 307 h 255"/>
                <a:gd name="T34" fmla="*/ 325 w 1070"/>
                <a:gd name="T35" fmla="*/ 306 h 255"/>
                <a:gd name="T36" fmla="*/ 308 w 1070"/>
                <a:gd name="T37" fmla="*/ 305 h 255"/>
                <a:gd name="T38" fmla="*/ 296 w 1070"/>
                <a:gd name="T39" fmla="*/ 302 h 255"/>
                <a:gd name="T40" fmla="*/ 276 w 1070"/>
                <a:gd name="T41" fmla="*/ 306 h 255"/>
                <a:gd name="T42" fmla="*/ 251 w 1070"/>
                <a:gd name="T43" fmla="*/ 310 h 255"/>
                <a:gd name="T44" fmla="*/ 224 w 1070"/>
                <a:gd name="T45" fmla="*/ 310 h 255"/>
                <a:gd name="T46" fmla="*/ 195 w 1070"/>
                <a:gd name="T47" fmla="*/ 308 h 255"/>
                <a:gd name="T48" fmla="*/ 146 w 1070"/>
                <a:gd name="T49" fmla="*/ 299 h 255"/>
                <a:gd name="T50" fmla="*/ 104 w 1070"/>
                <a:gd name="T51" fmla="*/ 283 h 255"/>
                <a:gd name="T52" fmla="*/ 75 w 1070"/>
                <a:gd name="T53" fmla="*/ 264 h 255"/>
                <a:gd name="T54" fmla="*/ 66 w 1070"/>
                <a:gd name="T55" fmla="*/ 242 h 255"/>
                <a:gd name="T56" fmla="*/ 71 w 1070"/>
                <a:gd name="T57" fmla="*/ 230 h 255"/>
                <a:gd name="T58" fmla="*/ 82 w 1070"/>
                <a:gd name="T59" fmla="*/ 219 h 255"/>
                <a:gd name="T60" fmla="*/ 53 w 1070"/>
                <a:gd name="T61" fmla="*/ 210 h 255"/>
                <a:gd name="T62" fmla="*/ 26 w 1070"/>
                <a:gd name="T63" fmla="*/ 199 h 255"/>
                <a:gd name="T64" fmla="*/ 6 w 1070"/>
                <a:gd name="T65" fmla="*/ 185 h 255"/>
                <a:gd name="T66" fmla="*/ 0 w 1070"/>
                <a:gd name="T67" fmla="*/ 169 h 255"/>
                <a:gd name="T68" fmla="*/ 9 w 1070"/>
                <a:gd name="T69" fmla="*/ 155 h 255"/>
                <a:gd name="T70" fmla="*/ 26 w 1070"/>
                <a:gd name="T71" fmla="*/ 146 h 255"/>
                <a:gd name="T72" fmla="*/ 51 w 1070"/>
                <a:gd name="T73" fmla="*/ 139 h 255"/>
                <a:gd name="T74" fmla="*/ 85 w 1070"/>
                <a:gd name="T75" fmla="*/ 137 h 255"/>
                <a:gd name="T76" fmla="*/ 73 w 1070"/>
                <a:gd name="T77" fmla="*/ 130 h 255"/>
                <a:gd name="T78" fmla="*/ 60 w 1070"/>
                <a:gd name="T79" fmla="*/ 117 h 255"/>
                <a:gd name="T80" fmla="*/ 53 w 1070"/>
                <a:gd name="T81" fmla="*/ 106 h 255"/>
                <a:gd name="T82" fmla="*/ 51 w 1070"/>
                <a:gd name="T83" fmla="*/ 95 h 255"/>
                <a:gd name="T84" fmla="*/ 63 w 1070"/>
                <a:gd name="T85" fmla="*/ 77 h 255"/>
                <a:gd name="T86" fmla="*/ 91 w 1070"/>
                <a:gd name="T87" fmla="*/ 65 h 255"/>
                <a:gd name="T88" fmla="*/ 132 w 1070"/>
                <a:gd name="T89" fmla="*/ 56 h 255"/>
                <a:gd name="T90" fmla="*/ 181 w 1070"/>
                <a:gd name="T91" fmla="*/ 55 h 255"/>
                <a:gd name="T92" fmla="*/ 185 w 1070"/>
                <a:gd name="T93" fmla="*/ 48 h 255"/>
                <a:gd name="T94" fmla="*/ 185 w 1070"/>
                <a:gd name="T95" fmla="*/ 40 h 255"/>
                <a:gd name="T96" fmla="*/ 196 w 1070"/>
                <a:gd name="T97" fmla="*/ 22 h 255"/>
                <a:gd name="T98" fmla="*/ 228 w 1070"/>
                <a:gd name="T99" fmla="*/ 9 h 255"/>
                <a:gd name="T100" fmla="*/ 272 w 1070"/>
                <a:gd name="T101" fmla="*/ 0 h 255"/>
                <a:gd name="T102" fmla="*/ 325 w 1070"/>
                <a:gd name="T103" fmla="*/ 0 h 255"/>
                <a:gd name="T104" fmla="*/ 380 w 1070"/>
                <a:gd name="T105" fmla="*/ 11 h 255"/>
                <a:gd name="T106" fmla="*/ 422 w 1070"/>
                <a:gd name="T107" fmla="*/ 27 h 255"/>
                <a:gd name="T108" fmla="*/ 450 w 1070"/>
                <a:gd name="T109" fmla="*/ 44 h 255"/>
                <a:gd name="T110" fmla="*/ 458 w 1070"/>
                <a:gd name="T111" fmla="*/ 67 h 255"/>
                <a:gd name="T112" fmla="*/ 457 w 1070"/>
                <a:gd name="T113" fmla="*/ 73 h 25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070" h="255">
                  <a:moveTo>
                    <a:pt x="835" y="61"/>
                  </a:moveTo>
                  <a:lnTo>
                    <a:pt x="850" y="61"/>
                  </a:lnTo>
                  <a:lnTo>
                    <a:pt x="864" y="62"/>
                  </a:lnTo>
                  <a:lnTo>
                    <a:pt x="875" y="63"/>
                  </a:lnTo>
                  <a:lnTo>
                    <a:pt x="887" y="64"/>
                  </a:lnTo>
                  <a:lnTo>
                    <a:pt x="900" y="65"/>
                  </a:lnTo>
                  <a:lnTo>
                    <a:pt x="910" y="67"/>
                  </a:lnTo>
                  <a:lnTo>
                    <a:pt x="923" y="68"/>
                  </a:lnTo>
                  <a:lnTo>
                    <a:pt x="932" y="69"/>
                  </a:lnTo>
                  <a:lnTo>
                    <a:pt x="943" y="71"/>
                  </a:lnTo>
                  <a:lnTo>
                    <a:pt x="953" y="72"/>
                  </a:lnTo>
                  <a:lnTo>
                    <a:pt x="964" y="73"/>
                  </a:lnTo>
                  <a:lnTo>
                    <a:pt x="973" y="75"/>
                  </a:lnTo>
                  <a:lnTo>
                    <a:pt x="984" y="77"/>
                  </a:lnTo>
                  <a:lnTo>
                    <a:pt x="991" y="79"/>
                  </a:lnTo>
                  <a:lnTo>
                    <a:pt x="998" y="80"/>
                  </a:lnTo>
                  <a:lnTo>
                    <a:pt x="1008" y="82"/>
                  </a:lnTo>
                  <a:lnTo>
                    <a:pt x="1014" y="85"/>
                  </a:lnTo>
                  <a:lnTo>
                    <a:pt x="1022" y="86"/>
                  </a:lnTo>
                  <a:lnTo>
                    <a:pt x="1028" y="88"/>
                  </a:lnTo>
                  <a:lnTo>
                    <a:pt x="1035" y="90"/>
                  </a:lnTo>
                  <a:lnTo>
                    <a:pt x="1042" y="92"/>
                  </a:lnTo>
                  <a:lnTo>
                    <a:pt x="1045" y="94"/>
                  </a:lnTo>
                  <a:lnTo>
                    <a:pt x="1051" y="97"/>
                  </a:lnTo>
                  <a:lnTo>
                    <a:pt x="1055" y="99"/>
                  </a:lnTo>
                  <a:lnTo>
                    <a:pt x="1062" y="101"/>
                  </a:lnTo>
                  <a:lnTo>
                    <a:pt x="1062" y="103"/>
                  </a:lnTo>
                  <a:lnTo>
                    <a:pt x="1066" y="106"/>
                  </a:lnTo>
                  <a:lnTo>
                    <a:pt x="1068" y="107"/>
                  </a:lnTo>
                  <a:lnTo>
                    <a:pt x="1069" y="110"/>
                  </a:lnTo>
                  <a:lnTo>
                    <a:pt x="1066" y="112"/>
                  </a:lnTo>
                  <a:lnTo>
                    <a:pt x="1068" y="115"/>
                  </a:lnTo>
                  <a:lnTo>
                    <a:pt x="1066" y="116"/>
                  </a:lnTo>
                  <a:lnTo>
                    <a:pt x="1068" y="119"/>
                  </a:lnTo>
                  <a:lnTo>
                    <a:pt x="1063" y="120"/>
                  </a:lnTo>
                  <a:lnTo>
                    <a:pt x="1062" y="122"/>
                  </a:lnTo>
                  <a:lnTo>
                    <a:pt x="1062" y="123"/>
                  </a:lnTo>
                  <a:lnTo>
                    <a:pt x="1058" y="125"/>
                  </a:lnTo>
                  <a:lnTo>
                    <a:pt x="1055" y="125"/>
                  </a:lnTo>
                  <a:lnTo>
                    <a:pt x="1051" y="127"/>
                  </a:lnTo>
                  <a:lnTo>
                    <a:pt x="1049" y="129"/>
                  </a:lnTo>
                  <a:lnTo>
                    <a:pt x="1045" y="130"/>
                  </a:lnTo>
                  <a:lnTo>
                    <a:pt x="1040" y="131"/>
                  </a:lnTo>
                  <a:lnTo>
                    <a:pt x="1035" y="133"/>
                  </a:lnTo>
                  <a:lnTo>
                    <a:pt x="1033" y="134"/>
                  </a:lnTo>
                  <a:lnTo>
                    <a:pt x="1027" y="135"/>
                  </a:lnTo>
                  <a:lnTo>
                    <a:pt x="1022" y="136"/>
                  </a:lnTo>
                  <a:lnTo>
                    <a:pt x="1016" y="138"/>
                  </a:lnTo>
                  <a:lnTo>
                    <a:pt x="1008" y="139"/>
                  </a:lnTo>
                  <a:lnTo>
                    <a:pt x="1002" y="139"/>
                  </a:lnTo>
                  <a:lnTo>
                    <a:pt x="998" y="141"/>
                  </a:lnTo>
                  <a:lnTo>
                    <a:pt x="991" y="142"/>
                  </a:lnTo>
                  <a:lnTo>
                    <a:pt x="985" y="142"/>
                  </a:lnTo>
                  <a:lnTo>
                    <a:pt x="977" y="143"/>
                  </a:lnTo>
                  <a:lnTo>
                    <a:pt x="969" y="144"/>
                  </a:lnTo>
                  <a:lnTo>
                    <a:pt x="960" y="145"/>
                  </a:lnTo>
                  <a:lnTo>
                    <a:pt x="955" y="146"/>
                  </a:lnTo>
                  <a:lnTo>
                    <a:pt x="947" y="146"/>
                  </a:lnTo>
                  <a:lnTo>
                    <a:pt x="938" y="146"/>
                  </a:lnTo>
                  <a:lnTo>
                    <a:pt x="929" y="147"/>
                  </a:lnTo>
                  <a:lnTo>
                    <a:pt x="922" y="147"/>
                  </a:lnTo>
                  <a:lnTo>
                    <a:pt x="912" y="147"/>
                  </a:lnTo>
                  <a:lnTo>
                    <a:pt x="904" y="148"/>
                  </a:lnTo>
                  <a:lnTo>
                    <a:pt x="898" y="148"/>
                  </a:lnTo>
                  <a:lnTo>
                    <a:pt x="889" y="149"/>
                  </a:lnTo>
                  <a:lnTo>
                    <a:pt x="887" y="149"/>
                  </a:lnTo>
                  <a:lnTo>
                    <a:pt x="890" y="149"/>
                  </a:lnTo>
                  <a:lnTo>
                    <a:pt x="890" y="150"/>
                  </a:lnTo>
                  <a:lnTo>
                    <a:pt x="888" y="151"/>
                  </a:lnTo>
                  <a:lnTo>
                    <a:pt x="891" y="152"/>
                  </a:lnTo>
                  <a:lnTo>
                    <a:pt x="890" y="152"/>
                  </a:lnTo>
                  <a:lnTo>
                    <a:pt x="892" y="153"/>
                  </a:lnTo>
                  <a:lnTo>
                    <a:pt x="891" y="153"/>
                  </a:lnTo>
                  <a:lnTo>
                    <a:pt x="891" y="154"/>
                  </a:lnTo>
                  <a:lnTo>
                    <a:pt x="893" y="156"/>
                  </a:lnTo>
                  <a:lnTo>
                    <a:pt x="892" y="156"/>
                  </a:lnTo>
                  <a:lnTo>
                    <a:pt x="890" y="158"/>
                  </a:lnTo>
                  <a:lnTo>
                    <a:pt x="891" y="159"/>
                  </a:lnTo>
                  <a:lnTo>
                    <a:pt x="890" y="161"/>
                  </a:lnTo>
                  <a:lnTo>
                    <a:pt x="887" y="163"/>
                  </a:lnTo>
                  <a:lnTo>
                    <a:pt x="882" y="166"/>
                  </a:lnTo>
                  <a:lnTo>
                    <a:pt x="880" y="168"/>
                  </a:lnTo>
                  <a:lnTo>
                    <a:pt x="876" y="170"/>
                  </a:lnTo>
                  <a:lnTo>
                    <a:pt x="872" y="171"/>
                  </a:lnTo>
                  <a:lnTo>
                    <a:pt x="870" y="173"/>
                  </a:lnTo>
                  <a:lnTo>
                    <a:pt x="864" y="175"/>
                  </a:lnTo>
                  <a:lnTo>
                    <a:pt x="859" y="177"/>
                  </a:lnTo>
                  <a:lnTo>
                    <a:pt x="853" y="179"/>
                  </a:lnTo>
                  <a:lnTo>
                    <a:pt x="845" y="181"/>
                  </a:lnTo>
                  <a:lnTo>
                    <a:pt x="839" y="183"/>
                  </a:lnTo>
                  <a:lnTo>
                    <a:pt x="832" y="184"/>
                  </a:lnTo>
                  <a:lnTo>
                    <a:pt x="824" y="185"/>
                  </a:lnTo>
                  <a:lnTo>
                    <a:pt x="818" y="187"/>
                  </a:lnTo>
                  <a:lnTo>
                    <a:pt x="806" y="188"/>
                  </a:lnTo>
                  <a:lnTo>
                    <a:pt x="815" y="190"/>
                  </a:lnTo>
                  <a:lnTo>
                    <a:pt x="819" y="192"/>
                  </a:lnTo>
                  <a:lnTo>
                    <a:pt x="826" y="193"/>
                  </a:lnTo>
                  <a:lnTo>
                    <a:pt x="830" y="195"/>
                  </a:lnTo>
                  <a:lnTo>
                    <a:pt x="835" y="198"/>
                  </a:lnTo>
                  <a:lnTo>
                    <a:pt x="838" y="199"/>
                  </a:lnTo>
                  <a:lnTo>
                    <a:pt x="845" y="201"/>
                  </a:lnTo>
                  <a:lnTo>
                    <a:pt x="847" y="203"/>
                  </a:lnTo>
                  <a:lnTo>
                    <a:pt x="850" y="206"/>
                  </a:lnTo>
                  <a:lnTo>
                    <a:pt x="852" y="207"/>
                  </a:lnTo>
                  <a:lnTo>
                    <a:pt x="854" y="210"/>
                  </a:lnTo>
                  <a:lnTo>
                    <a:pt x="855" y="211"/>
                  </a:lnTo>
                  <a:lnTo>
                    <a:pt x="855" y="213"/>
                  </a:lnTo>
                  <a:lnTo>
                    <a:pt x="856" y="215"/>
                  </a:lnTo>
                  <a:lnTo>
                    <a:pt x="855" y="217"/>
                  </a:lnTo>
                  <a:lnTo>
                    <a:pt x="856" y="219"/>
                  </a:lnTo>
                  <a:lnTo>
                    <a:pt x="854" y="222"/>
                  </a:lnTo>
                  <a:lnTo>
                    <a:pt x="853" y="223"/>
                  </a:lnTo>
                  <a:lnTo>
                    <a:pt x="848" y="226"/>
                  </a:lnTo>
                  <a:lnTo>
                    <a:pt x="843" y="228"/>
                  </a:lnTo>
                  <a:lnTo>
                    <a:pt x="842" y="230"/>
                  </a:lnTo>
                  <a:lnTo>
                    <a:pt x="836" y="231"/>
                  </a:lnTo>
                  <a:lnTo>
                    <a:pt x="833" y="233"/>
                  </a:lnTo>
                  <a:lnTo>
                    <a:pt x="828" y="234"/>
                  </a:lnTo>
                  <a:lnTo>
                    <a:pt x="819" y="236"/>
                  </a:lnTo>
                  <a:lnTo>
                    <a:pt x="815" y="238"/>
                  </a:lnTo>
                  <a:lnTo>
                    <a:pt x="805" y="239"/>
                  </a:lnTo>
                  <a:lnTo>
                    <a:pt x="799" y="241"/>
                  </a:lnTo>
                  <a:lnTo>
                    <a:pt x="792" y="242"/>
                  </a:lnTo>
                  <a:lnTo>
                    <a:pt x="784" y="243"/>
                  </a:lnTo>
                  <a:lnTo>
                    <a:pt x="775" y="244"/>
                  </a:lnTo>
                  <a:lnTo>
                    <a:pt x="766" y="246"/>
                  </a:lnTo>
                  <a:lnTo>
                    <a:pt x="758" y="247"/>
                  </a:lnTo>
                  <a:lnTo>
                    <a:pt x="746" y="248"/>
                  </a:lnTo>
                  <a:lnTo>
                    <a:pt x="738" y="248"/>
                  </a:lnTo>
                  <a:lnTo>
                    <a:pt x="727" y="249"/>
                  </a:lnTo>
                  <a:lnTo>
                    <a:pt x="716" y="249"/>
                  </a:lnTo>
                  <a:lnTo>
                    <a:pt x="704" y="250"/>
                  </a:lnTo>
                  <a:lnTo>
                    <a:pt x="693" y="251"/>
                  </a:lnTo>
                  <a:lnTo>
                    <a:pt x="682" y="251"/>
                  </a:lnTo>
                  <a:lnTo>
                    <a:pt x="673" y="251"/>
                  </a:lnTo>
                  <a:lnTo>
                    <a:pt x="658" y="251"/>
                  </a:lnTo>
                  <a:lnTo>
                    <a:pt x="646" y="251"/>
                  </a:lnTo>
                  <a:lnTo>
                    <a:pt x="637" y="251"/>
                  </a:lnTo>
                  <a:lnTo>
                    <a:pt x="623" y="251"/>
                  </a:lnTo>
                  <a:lnTo>
                    <a:pt x="610" y="250"/>
                  </a:lnTo>
                  <a:lnTo>
                    <a:pt x="596" y="250"/>
                  </a:lnTo>
                  <a:lnTo>
                    <a:pt x="582" y="249"/>
                  </a:lnTo>
                  <a:lnTo>
                    <a:pt x="579" y="249"/>
                  </a:lnTo>
                  <a:lnTo>
                    <a:pt x="576" y="249"/>
                  </a:lnTo>
                  <a:lnTo>
                    <a:pt x="573" y="249"/>
                  </a:lnTo>
                  <a:lnTo>
                    <a:pt x="569" y="249"/>
                  </a:lnTo>
                  <a:lnTo>
                    <a:pt x="567" y="249"/>
                  </a:lnTo>
                  <a:lnTo>
                    <a:pt x="564" y="249"/>
                  </a:lnTo>
                  <a:lnTo>
                    <a:pt x="563" y="248"/>
                  </a:lnTo>
                  <a:lnTo>
                    <a:pt x="560" y="248"/>
                  </a:lnTo>
                  <a:lnTo>
                    <a:pt x="557" y="248"/>
                  </a:lnTo>
                  <a:lnTo>
                    <a:pt x="554" y="248"/>
                  </a:lnTo>
                  <a:lnTo>
                    <a:pt x="551" y="247"/>
                  </a:lnTo>
                  <a:lnTo>
                    <a:pt x="548" y="248"/>
                  </a:lnTo>
                  <a:lnTo>
                    <a:pt x="543" y="247"/>
                  </a:lnTo>
                  <a:lnTo>
                    <a:pt x="541" y="246"/>
                  </a:lnTo>
                  <a:lnTo>
                    <a:pt x="537" y="247"/>
                  </a:lnTo>
                  <a:lnTo>
                    <a:pt x="531" y="248"/>
                  </a:lnTo>
                  <a:lnTo>
                    <a:pt x="527" y="248"/>
                  </a:lnTo>
                  <a:lnTo>
                    <a:pt x="525" y="249"/>
                  </a:lnTo>
                  <a:lnTo>
                    <a:pt x="517" y="250"/>
                  </a:lnTo>
                  <a:lnTo>
                    <a:pt x="511" y="249"/>
                  </a:lnTo>
                  <a:lnTo>
                    <a:pt x="506" y="250"/>
                  </a:lnTo>
                  <a:lnTo>
                    <a:pt x="501" y="251"/>
                  </a:lnTo>
                  <a:lnTo>
                    <a:pt x="494" y="251"/>
                  </a:lnTo>
                  <a:lnTo>
                    <a:pt x="491" y="251"/>
                  </a:lnTo>
                  <a:lnTo>
                    <a:pt x="482" y="251"/>
                  </a:lnTo>
                  <a:lnTo>
                    <a:pt x="479" y="251"/>
                  </a:lnTo>
                  <a:lnTo>
                    <a:pt x="473" y="252"/>
                  </a:lnTo>
                  <a:lnTo>
                    <a:pt x="469" y="252"/>
                  </a:lnTo>
                  <a:lnTo>
                    <a:pt x="460" y="253"/>
                  </a:lnTo>
                  <a:lnTo>
                    <a:pt x="454" y="253"/>
                  </a:lnTo>
                  <a:lnTo>
                    <a:pt x="449" y="253"/>
                  </a:lnTo>
                  <a:lnTo>
                    <a:pt x="441" y="253"/>
                  </a:lnTo>
                  <a:lnTo>
                    <a:pt x="435" y="253"/>
                  </a:lnTo>
                  <a:lnTo>
                    <a:pt x="430" y="254"/>
                  </a:lnTo>
                  <a:lnTo>
                    <a:pt x="423" y="253"/>
                  </a:lnTo>
                  <a:lnTo>
                    <a:pt x="419" y="253"/>
                  </a:lnTo>
                  <a:lnTo>
                    <a:pt x="411" y="253"/>
                  </a:lnTo>
                  <a:lnTo>
                    <a:pt x="404" y="253"/>
                  </a:lnTo>
                  <a:lnTo>
                    <a:pt x="398" y="253"/>
                  </a:lnTo>
                  <a:lnTo>
                    <a:pt x="393" y="253"/>
                  </a:lnTo>
                  <a:lnTo>
                    <a:pt x="385" y="252"/>
                  </a:lnTo>
                  <a:lnTo>
                    <a:pt x="379" y="253"/>
                  </a:lnTo>
                  <a:lnTo>
                    <a:pt x="371" y="253"/>
                  </a:lnTo>
                  <a:lnTo>
                    <a:pt x="367" y="252"/>
                  </a:lnTo>
                  <a:lnTo>
                    <a:pt x="358" y="252"/>
                  </a:lnTo>
                  <a:lnTo>
                    <a:pt x="350" y="251"/>
                  </a:lnTo>
                  <a:lnTo>
                    <a:pt x="337" y="251"/>
                  </a:lnTo>
                  <a:lnTo>
                    <a:pt x="325" y="250"/>
                  </a:lnTo>
                  <a:lnTo>
                    <a:pt x="315" y="248"/>
                  </a:lnTo>
                  <a:lnTo>
                    <a:pt x="302" y="248"/>
                  </a:lnTo>
                  <a:lnTo>
                    <a:pt x="290" y="247"/>
                  </a:lnTo>
                  <a:lnTo>
                    <a:pt x="276" y="246"/>
                  </a:lnTo>
                  <a:lnTo>
                    <a:pt x="267" y="244"/>
                  </a:lnTo>
                  <a:lnTo>
                    <a:pt x="255" y="243"/>
                  </a:lnTo>
                  <a:lnTo>
                    <a:pt x="245" y="241"/>
                  </a:lnTo>
                  <a:lnTo>
                    <a:pt x="235" y="240"/>
                  </a:lnTo>
                  <a:lnTo>
                    <a:pt x="223" y="239"/>
                  </a:lnTo>
                  <a:lnTo>
                    <a:pt x="213" y="237"/>
                  </a:lnTo>
                  <a:lnTo>
                    <a:pt x="204" y="235"/>
                  </a:lnTo>
                  <a:lnTo>
                    <a:pt x="197" y="233"/>
                  </a:lnTo>
                  <a:lnTo>
                    <a:pt x="190" y="231"/>
                  </a:lnTo>
                  <a:lnTo>
                    <a:pt x="181" y="230"/>
                  </a:lnTo>
                  <a:lnTo>
                    <a:pt x="173" y="228"/>
                  </a:lnTo>
                  <a:lnTo>
                    <a:pt x="165" y="227"/>
                  </a:lnTo>
                  <a:lnTo>
                    <a:pt x="158" y="223"/>
                  </a:lnTo>
                  <a:lnTo>
                    <a:pt x="151" y="222"/>
                  </a:lnTo>
                  <a:lnTo>
                    <a:pt x="146" y="220"/>
                  </a:lnTo>
                  <a:lnTo>
                    <a:pt x="141" y="218"/>
                  </a:lnTo>
                  <a:lnTo>
                    <a:pt x="138" y="216"/>
                  </a:lnTo>
                  <a:lnTo>
                    <a:pt x="132" y="213"/>
                  </a:lnTo>
                  <a:lnTo>
                    <a:pt x="129" y="211"/>
                  </a:lnTo>
                  <a:lnTo>
                    <a:pt x="125" y="209"/>
                  </a:lnTo>
                  <a:lnTo>
                    <a:pt x="125" y="207"/>
                  </a:lnTo>
                  <a:lnTo>
                    <a:pt x="122" y="204"/>
                  </a:lnTo>
                  <a:lnTo>
                    <a:pt x="122" y="202"/>
                  </a:lnTo>
                  <a:lnTo>
                    <a:pt x="119" y="200"/>
                  </a:lnTo>
                  <a:lnTo>
                    <a:pt x="121" y="198"/>
                  </a:lnTo>
                  <a:lnTo>
                    <a:pt x="121" y="196"/>
                  </a:lnTo>
                  <a:lnTo>
                    <a:pt x="121" y="194"/>
                  </a:lnTo>
                  <a:lnTo>
                    <a:pt x="122" y="193"/>
                  </a:lnTo>
                  <a:lnTo>
                    <a:pt x="123" y="192"/>
                  </a:lnTo>
                  <a:lnTo>
                    <a:pt x="126" y="191"/>
                  </a:lnTo>
                  <a:lnTo>
                    <a:pt x="125" y="189"/>
                  </a:lnTo>
                  <a:lnTo>
                    <a:pt x="128" y="188"/>
                  </a:lnTo>
                  <a:lnTo>
                    <a:pt x="131" y="188"/>
                  </a:lnTo>
                  <a:lnTo>
                    <a:pt x="133" y="186"/>
                  </a:lnTo>
                  <a:lnTo>
                    <a:pt x="136" y="185"/>
                  </a:lnTo>
                  <a:lnTo>
                    <a:pt x="139" y="184"/>
                  </a:lnTo>
                  <a:lnTo>
                    <a:pt x="140" y="183"/>
                  </a:lnTo>
                  <a:lnTo>
                    <a:pt x="142" y="182"/>
                  </a:lnTo>
                  <a:lnTo>
                    <a:pt x="146" y="181"/>
                  </a:lnTo>
                  <a:lnTo>
                    <a:pt x="149" y="180"/>
                  </a:lnTo>
                  <a:lnTo>
                    <a:pt x="150" y="179"/>
                  </a:lnTo>
                  <a:lnTo>
                    <a:pt x="155" y="179"/>
                  </a:lnTo>
                  <a:lnTo>
                    <a:pt x="147" y="179"/>
                  </a:lnTo>
                  <a:lnTo>
                    <a:pt x="140" y="177"/>
                  </a:lnTo>
                  <a:lnTo>
                    <a:pt x="130" y="176"/>
                  </a:lnTo>
                  <a:lnTo>
                    <a:pt x="121" y="176"/>
                  </a:lnTo>
                  <a:lnTo>
                    <a:pt x="114" y="174"/>
                  </a:lnTo>
                  <a:lnTo>
                    <a:pt x="105" y="173"/>
                  </a:lnTo>
                  <a:lnTo>
                    <a:pt x="98" y="172"/>
                  </a:lnTo>
                  <a:lnTo>
                    <a:pt x="90" y="171"/>
                  </a:lnTo>
                  <a:lnTo>
                    <a:pt x="82" y="170"/>
                  </a:lnTo>
                  <a:lnTo>
                    <a:pt x="76" y="170"/>
                  </a:lnTo>
                  <a:lnTo>
                    <a:pt x="69" y="168"/>
                  </a:lnTo>
                  <a:lnTo>
                    <a:pt x="63" y="167"/>
                  </a:lnTo>
                  <a:lnTo>
                    <a:pt x="59" y="166"/>
                  </a:lnTo>
                  <a:lnTo>
                    <a:pt x="52" y="164"/>
                  </a:lnTo>
                  <a:lnTo>
                    <a:pt x="48" y="163"/>
                  </a:lnTo>
                  <a:lnTo>
                    <a:pt x="41" y="161"/>
                  </a:lnTo>
                  <a:lnTo>
                    <a:pt x="36" y="160"/>
                  </a:lnTo>
                  <a:lnTo>
                    <a:pt x="29" y="158"/>
                  </a:lnTo>
                  <a:lnTo>
                    <a:pt x="26" y="157"/>
                  </a:lnTo>
                  <a:lnTo>
                    <a:pt x="22" y="156"/>
                  </a:lnTo>
                  <a:lnTo>
                    <a:pt x="18" y="154"/>
                  </a:lnTo>
                  <a:lnTo>
                    <a:pt x="14" y="153"/>
                  </a:lnTo>
                  <a:lnTo>
                    <a:pt x="11" y="151"/>
                  </a:lnTo>
                  <a:lnTo>
                    <a:pt x="8" y="149"/>
                  </a:lnTo>
                  <a:lnTo>
                    <a:pt x="7" y="147"/>
                  </a:lnTo>
                  <a:lnTo>
                    <a:pt x="3" y="146"/>
                  </a:lnTo>
                  <a:lnTo>
                    <a:pt x="3" y="145"/>
                  </a:lnTo>
                  <a:lnTo>
                    <a:pt x="0" y="143"/>
                  </a:lnTo>
                  <a:lnTo>
                    <a:pt x="2" y="142"/>
                  </a:lnTo>
                  <a:lnTo>
                    <a:pt x="2" y="140"/>
                  </a:lnTo>
                  <a:lnTo>
                    <a:pt x="0" y="138"/>
                  </a:lnTo>
                  <a:lnTo>
                    <a:pt x="1" y="137"/>
                  </a:lnTo>
                  <a:lnTo>
                    <a:pt x="1" y="136"/>
                  </a:lnTo>
                  <a:lnTo>
                    <a:pt x="2" y="133"/>
                  </a:lnTo>
                  <a:lnTo>
                    <a:pt x="5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11" y="129"/>
                  </a:lnTo>
                  <a:lnTo>
                    <a:pt x="16" y="127"/>
                  </a:lnTo>
                  <a:lnTo>
                    <a:pt x="20" y="126"/>
                  </a:lnTo>
                  <a:lnTo>
                    <a:pt x="21" y="125"/>
                  </a:lnTo>
                  <a:lnTo>
                    <a:pt x="27" y="124"/>
                  </a:lnTo>
                  <a:lnTo>
                    <a:pt x="28" y="123"/>
                  </a:lnTo>
                  <a:lnTo>
                    <a:pt x="33" y="122"/>
                  </a:lnTo>
                  <a:lnTo>
                    <a:pt x="37" y="121"/>
                  </a:lnTo>
                  <a:lnTo>
                    <a:pt x="43" y="120"/>
                  </a:lnTo>
                  <a:lnTo>
                    <a:pt x="48" y="119"/>
                  </a:lnTo>
                  <a:lnTo>
                    <a:pt x="55" y="118"/>
                  </a:lnTo>
                  <a:lnTo>
                    <a:pt x="59" y="117"/>
                  </a:lnTo>
                  <a:lnTo>
                    <a:pt x="65" y="117"/>
                  </a:lnTo>
                  <a:lnTo>
                    <a:pt x="70" y="116"/>
                  </a:lnTo>
                  <a:lnTo>
                    <a:pt x="75" y="115"/>
                  </a:lnTo>
                  <a:lnTo>
                    <a:pt x="81" y="115"/>
                  </a:lnTo>
                  <a:lnTo>
                    <a:pt x="90" y="114"/>
                  </a:lnTo>
                  <a:lnTo>
                    <a:pt x="94" y="114"/>
                  </a:lnTo>
                  <a:lnTo>
                    <a:pt x="101" y="113"/>
                  </a:lnTo>
                  <a:lnTo>
                    <a:pt x="111" y="114"/>
                  </a:lnTo>
                  <a:lnTo>
                    <a:pt x="116" y="113"/>
                  </a:lnTo>
                  <a:lnTo>
                    <a:pt x="125" y="112"/>
                  </a:lnTo>
                  <a:lnTo>
                    <a:pt x="130" y="113"/>
                  </a:lnTo>
                  <a:lnTo>
                    <a:pt x="137" y="112"/>
                  </a:lnTo>
                  <a:lnTo>
                    <a:pt x="147" y="112"/>
                  </a:lnTo>
                  <a:lnTo>
                    <a:pt x="155" y="112"/>
                  </a:lnTo>
                  <a:lnTo>
                    <a:pt x="162" y="112"/>
                  </a:lnTo>
                  <a:lnTo>
                    <a:pt x="159" y="111"/>
                  </a:lnTo>
                  <a:lnTo>
                    <a:pt x="155" y="110"/>
                  </a:lnTo>
                  <a:lnTo>
                    <a:pt x="151" y="109"/>
                  </a:lnTo>
                  <a:lnTo>
                    <a:pt x="146" y="108"/>
                  </a:lnTo>
                  <a:lnTo>
                    <a:pt x="141" y="107"/>
                  </a:lnTo>
                  <a:lnTo>
                    <a:pt x="138" y="105"/>
                  </a:lnTo>
                  <a:lnTo>
                    <a:pt x="134" y="106"/>
                  </a:lnTo>
                  <a:lnTo>
                    <a:pt x="130" y="104"/>
                  </a:lnTo>
                  <a:lnTo>
                    <a:pt x="126" y="103"/>
                  </a:lnTo>
                  <a:lnTo>
                    <a:pt x="125" y="102"/>
                  </a:lnTo>
                  <a:lnTo>
                    <a:pt x="120" y="101"/>
                  </a:lnTo>
                  <a:lnTo>
                    <a:pt x="119" y="100"/>
                  </a:lnTo>
                  <a:lnTo>
                    <a:pt x="116" y="98"/>
                  </a:lnTo>
                  <a:lnTo>
                    <a:pt x="112" y="97"/>
                  </a:lnTo>
                  <a:lnTo>
                    <a:pt x="110" y="96"/>
                  </a:lnTo>
                  <a:lnTo>
                    <a:pt x="110" y="94"/>
                  </a:lnTo>
                  <a:lnTo>
                    <a:pt x="107" y="93"/>
                  </a:lnTo>
                  <a:lnTo>
                    <a:pt x="104" y="92"/>
                  </a:lnTo>
                  <a:lnTo>
                    <a:pt x="103" y="91"/>
                  </a:lnTo>
                  <a:lnTo>
                    <a:pt x="100" y="90"/>
                  </a:lnTo>
                  <a:lnTo>
                    <a:pt x="97" y="89"/>
                  </a:lnTo>
                  <a:lnTo>
                    <a:pt x="97" y="87"/>
                  </a:lnTo>
                  <a:lnTo>
                    <a:pt x="95" y="86"/>
                  </a:lnTo>
                  <a:lnTo>
                    <a:pt x="96" y="84"/>
                  </a:lnTo>
                  <a:lnTo>
                    <a:pt x="94" y="83"/>
                  </a:lnTo>
                  <a:lnTo>
                    <a:pt x="94" y="82"/>
                  </a:lnTo>
                  <a:lnTo>
                    <a:pt x="94" y="81"/>
                  </a:lnTo>
                  <a:lnTo>
                    <a:pt x="93" y="80"/>
                  </a:lnTo>
                  <a:lnTo>
                    <a:pt x="92" y="79"/>
                  </a:lnTo>
                  <a:lnTo>
                    <a:pt x="94" y="78"/>
                  </a:lnTo>
                  <a:lnTo>
                    <a:pt x="95" y="76"/>
                  </a:lnTo>
                  <a:lnTo>
                    <a:pt x="95" y="75"/>
                  </a:lnTo>
                  <a:lnTo>
                    <a:pt x="98" y="73"/>
                  </a:lnTo>
                  <a:lnTo>
                    <a:pt x="103" y="70"/>
                  </a:lnTo>
                  <a:lnTo>
                    <a:pt x="104" y="68"/>
                  </a:lnTo>
                  <a:lnTo>
                    <a:pt x="106" y="67"/>
                  </a:lnTo>
                  <a:lnTo>
                    <a:pt x="111" y="65"/>
                  </a:lnTo>
                  <a:lnTo>
                    <a:pt x="116" y="63"/>
                  </a:lnTo>
                  <a:lnTo>
                    <a:pt x="120" y="62"/>
                  </a:lnTo>
                  <a:lnTo>
                    <a:pt x="128" y="60"/>
                  </a:lnTo>
                  <a:lnTo>
                    <a:pt x="131" y="59"/>
                  </a:lnTo>
                  <a:lnTo>
                    <a:pt x="138" y="57"/>
                  </a:lnTo>
                  <a:lnTo>
                    <a:pt x="145" y="56"/>
                  </a:lnTo>
                  <a:lnTo>
                    <a:pt x="152" y="54"/>
                  </a:lnTo>
                  <a:lnTo>
                    <a:pt x="160" y="53"/>
                  </a:lnTo>
                  <a:lnTo>
                    <a:pt x="166" y="53"/>
                  </a:lnTo>
                  <a:lnTo>
                    <a:pt x="174" y="51"/>
                  </a:lnTo>
                  <a:lnTo>
                    <a:pt x="184" y="50"/>
                  </a:lnTo>
                  <a:lnTo>
                    <a:pt x="193" y="49"/>
                  </a:lnTo>
                  <a:lnTo>
                    <a:pt x="201" y="48"/>
                  </a:lnTo>
                  <a:lnTo>
                    <a:pt x="212" y="47"/>
                  </a:lnTo>
                  <a:lnTo>
                    <a:pt x="223" y="47"/>
                  </a:lnTo>
                  <a:lnTo>
                    <a:pt x="231" y="46"/>
                  </a:lnTo>
                  <a:lnTo>
                    <a:pt x="241" y="46"/>
                  </a:lnTo>
                  <a:lnTo>
                    <a:pt x="253" y="45"/>
                  </a:lnTo>
                  <a:lnTo>
                    <a:pt x="263" y="45"/>
                  </a:lnTo>
                  <a:lnTo>
                    <a:pt x="275" y="45"/>
                  </a:lnTo>
                  <a:lnTo>
                    <a:pt x="286" y="45"/>
                  </a:lnTo>
                  <a:lnTo>
                    <a:pt x="297" y="45"/>
                  </a:lnTo>
                  <a:lnTo>
                    <a:pt x="308" y="45"/>
                  </a:lnTo>
                  <a:lnTo>
                    <a:pt x="320" y="45"/>
                  </a:lnTo>
                  <a:lnTo>
                    <a:pt x="332" y="45"/>
                  </a:lnTo>
                  <a:lnTo>
                    <a:pt x="344" y="46"/>
                  </a:lnTo>
                  <a:lnTo>
                    <a:pt x="342" y="44"/>
                  </a:lnTo>
                  <a:lnTo>
                    <a:pt x="342" y="43"/>
                  </a:lnTo>
                  <a:lnTo>
                    <a:pt x="340" y="43"/>
                  </a:lnTo>
                  <a:lnTo>
                    <a:pt x="340" y="42"/>
                  </a:lnTo>
                  <a:lnTo>
                    <a:pt x="340" y="41"/>
                  </a:lnTo>
                  <a:lnTo>
                    <a:pt x="339" y="41"/>
                  </a:lnTo>
                  <a:lnTo>
                    <a:pt x="339" y="39"/>
                  </a:lnTo>
                  <a:lnTo>
                    <a:pt x="338" y="38"/>
                  </a:lnTo>
                  <a:lnTo>
                    <a:pt x="338" y="37"/>
                  </a:lnTo>
                  <a:lnTo>
                    <a:pt x="338" y="36"/>
                  </a:lnTo>
                  <a:lnTo>
                    <a:pt x="338" y="35"/>
                  </a:lnTo>
                  <a:lnTo>
                    <a:pt x="338" y="34"/>
                  </a:lnTo>
                  <a:lnTo>
                    <a:pt x="339" y="33"/>
                  </a:lnTo>
                  <a:lnTo>
                    <a:pt x="339" y="32"/>
                  </a:lnTo>
                  <a:lnTo>
                    <a:pt x="339" y="29"/>
                  </a:lnTo>
                  <a:lnTo>
                    <a:pt x="342" y="27"/>
                  </a:lnTo>
                  <a:lnTo>
                    <a:pt x="345" y="26"/>
                  </a:lnTo>
                  <a:lnTo>
                    <a:pt x="347" y="23"/>
                  </a:lnTo>
                  <a:lnTo>
                    <a:pt x="350" y="21"/>
                  </a:lnTo>
                  <a:lnTo>
                    <a:pt x="356" y="20"/>
                  </a:lnTo>
                  <a:lnTo>
                    <a:pt x="360" y="18"/>
                  </a:lnTo>
                  <a:lnTo>
                    <a:pt x="367" y="17"/>
                  </a:lnTo>
                  <a:lnTo>
                    <a:pt x="373" y="14"/>
                  </a:lnTo>
                  <a:lnTo>
                    <a:pt x="381" y="13"/>
                  </a:lnTo>
                  <a:lnTo>
                    <a:pt x="385" y="11"/>
                  </a:lnTo>
                  <a:lnTo>
                    <a:pt x="391" y="10"/>
                  </a:lnTo>
                  <a:lnTo>
                    <a:pt x="399" y="9"/>
                  </a:lnTo>
                  <a:lnTo>
                    <a:pt x="410" y="7"/>
                  </a:lnTo>
                  <a:lnTo>
                    <a:pt x="418" y="7"/>
                  </a:lnTo>
                  <a:lnTo>
                    <a:pt x="428" y="5"/>
                  </a:lnTo>
                  <a:lnTo>
                    <a:pt x="436" y="4"/>
                  </a:lnTo>
                  <a:lnTo>
                    <a:pt x="444" y="3"/>
                  </a:lnTo>
                  <a:lnTo>
                    <a:pt x="454" y="3"/>
                  </a:lnTo>
                  <a:lnTo>
                    <a:pt x="466" y="2"/>
                  </a:lnTo>
                  <a:lnTo>
                    <a:pt x="477" y="1"/>
                  </a:lnTo>
                  <a:lnTo>
                    <a:pt x="489" y="1"/>
                  </a:lnTo>
                  <a:lnTo>
                    <a:pt x="499" y="0"/>
                  </a:lnTo>
                  <a:lnTo>
                    <a:pt x="511" y="0"/>
                  </a:lnTo>
                  <a:lnTo>
                    <a:pt x="524" y="0"/>
                  </a:lnTo>
                  <a:lnTo>
                    <a:pt x="535" y="0"/>
                  </a:lnTo>
                  <a:lnTo>
                    <a:pt x="546" y="0"/>
                  </a:lnTo>
                  <a:lnTo>
                    <a:pt x="559" y="0"/>
                  </a:lnTo>
                  <a:lnTo>
                    <a:pt x="572" y="0"/>
                  </a:lnTo>
                  <a:lnTo>
                    <a:pt x="584" y="0"/>
                  </a:lnTo>
                  <a:lnTo>
                    <a:pt x="595" y="0"/>
                  </a:lnTo>
                  <a:lnTo>
                    <a:pt x="611" y="1"/>
                  </a:lnTo>
                  <a:lnTo>
                    <a:pt x="623" y="2"/>
                  </a:lnTo>
                  <a:lnTo>
                    <a:pt x="636" y="3"/>
                  </a:lnTo>
                  <a:lnTo>
                    <a:pt x="647" y="3"/>
                  </a:lnTo>
                  <a:lnTo>
                    <a:pt x="660" y="5"/>
                  </a:lnTo>
                  <a:lnTo>
                    <a:pt x="673" y="7"/>
                  </a:lnTo>
                  <a:lnTo>
                    <a:pt x="686" y="7"/>
                  </a:lnTo>
                  <a:lnTo>
                    <a:pt x="696" y="9"/>
                  </a:lnTo>
                  <a:lnTo>
                    <a:pt x="706" y="10"/>
                  </a:lnTo>
                  <a:lnTo>
                    <a:pt x="715" y="11"/>
                  </a:lnTo>
                  <a:lnTo>
                    <a:pt x="728" y="12"/>
                  </a:lnTo>
                  <a:lnTo>
                    <a:pt x="737" y="14"/>
                  </a:lnTo>
                  <a:lnTo>
                    <a:pt x="747" y="16"/>
                  </a:lnTo>
                  <a:lnTo>
                    <a:pt x="757" y="18"/>
                  </a:lnTo>
                  <a:lnTo>
                    <a:pt x="764" y="19"/>
                  </a:lnTo>
                  <a:lnTo>
                    <a:pt x="773" y="22"/>
                  </a:lnTo>
                  <a:lnTo>
                    <a:pt x="780" y="23"/>
                  </a:lnTo>
                  <a:lnTo>
                    <a:pt x="789" y="25"/>
                  </a:lnTo>
                  <a:lnTo>
                    <a:pt x="796" y="27"/>
                  </a:lnTo>
                  <a:lnTo>
                    <a:pt x="801" y="29"/>
                  </a:lnTo>
                  <a:lnTo>
                    <a:pt x="808" y="31"/>
                  </a:lnTo>
                  <a:lnTo>
                    <a:pt x="815" y="32"/>
                  </a:lnTo>
                  <a:lnTo>
                    <a:pt x="820" y="35"/>
                  </a:lnTo>
                  <a:lnTo>
                    <a:pt x="824" y="36"/>
                  </a:lnTo>
                  <a:lnTo>
                    <a:pt x="828" y="40"/>
                  </a:lnTo>
                  <a:lnTo>
                    <a:pt x="832" y="41"/>
                  </a:lnTo>
                  <a:lnTo>
                    <a:pt x="835" y="44"/>
                  </a:lnTo>
                  <a:lnTo>
                    <a:pt x="836" y="46"/>
                  </a:lnTo>
                  <a:lnTo>
                    <a:pt x="839" y="48"/>
                  </a:lnTo>
                  <a:lnTo>
                    <a:pt x="840" y="50"/>
                  </a:lnTo>
                  <a:lnTo>
                    <a:pt x="840" y="52"/>
                  </a:lnTo>
                  <a:lnTo>
                    <a:pt x="839" y="55"/>
                  </a:lnTo>
                  <a:lnTo>
                    <a:pt x="841" y="57"/>
                  </a:lnTo>
                  <a:lnTo>
                    <a:pt x="839" y="58"/>
                  </a:lnTo>
                  <a:lnTo>
                    <a:pt x="838" y="59"/>
                  </a:lnTo>
                  <a:lnTo>
                    <a:pt x="837" y="60"/>
                  </a:lnTo>
                  <a:lnTo>
                    <a:pt x="835" y="61"/>
                  </a:lnTo>
                </a:path>
              </a:pathLst>
            </a:custGeom>
            <a:gradFill rotWithShape="0">
              <a:gsLst>
                <a:gs pos="0">
                  <a:srgbClr val="999999"/>
                </a:gs>
                <a:gs pos="50000">
                  <a:srgbClr val="FFFFFF"/>
                </a:gs>
                <a:gs pos="100000">
                  <a:srgbClr val="999999"/>
                </a:gs>
              </a:gsLst>
              <a:lin ang="18900000" scaled="1"/>
            </a:gra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2342" name="Rectangle 1233"/>
            <p:cNvSpPr>
              <a:spLocks noChangeArrowheads="1"/>
            </p:cNvSpPr>
            <p:nvPr/>
          </p:nvSpPr>
          <p:spPr bwMode="auto">
            <a:xfrm>
              <a:off x="4442" y="2952"/>
              <a:ext cx="325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latinLnBrk="0" hangingPunct="0">
                <a:lnSpc>
                  <a:spcPct val="95000"/>
                </a:lnSpc>
              </a:pPr>
              <a:r>
                <a:rPr kumimoji="0" lang="en-US" altLang="ko-KR" sz="14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Internet</a:t>
              </a:r>
            </a:p>
          </p:txBody>
        </p:sp>
      </p:grpSp>
      <p:cxnSp>
        <p:nvCxnSpPr>
          <p:cNvPr id="9" name="꺾인 연결선 8"/>
          <p:cNvCxnSpPr>
            <a:stCxn id="12336" idx="0"/>
            <a:endCxn id="61" idx="1"/>
          </p:cNvCxnSpPr>
          <p:nvPr/>
        </p:nvCxnSpPr>
        <p:spPr bwMode="auto">
          <a:xfrm rot="5400000" flipH="1" flipV="1">
            <a:off x="2459006" y="1710204"/>
            <a:ext cx="369460" cy="1246369"/>
          </a:xfrm>
          <a:prstGeom prst="bentConnector2">
            <a:avLst/>
          </a:prstGeom>
          <a:noFill/>
          <a:ln w="38100">
            <a:solidFill>
              <a:srgbClr val="3366FF"/>
            </a:solidFill>
            <a:round/>
            <a:headEnd type="triangle"/>
            <a:tailEnd type="triangle" w="med" len="med"/>
          </a:ln>
        </p:spPr>
      </p:cxnSp>
      <p:sp>
        <p:nvSpPr>
          <p:cNvPr id="44" name="Text Box 1207"/>
          <p:cNvSpPr txBox="1">
            <a:spLocks noChangeArrowheads="1"/>
          </p:cNvSpPr>
          <p:nvPr/>
        </p:nvSpPr>
        <p:spPr bwMode="auto">
          <a:xfrm>
            <a:off x="7433116" y="4221088"/>
            <a:ext cx="13363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협력업체</a:t>
            </a:r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</a:b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</a:rPr>
              <a:t>신용평가정보 </a:t>
            </a:r>
            <a:r>
              <a:rPr kumimoji="0" lang="en-US" altLang="ko-KR" dirty="0" smtClean="0">
                <a:latin typeface="맑은 고딕" pitchFamily="50" charset="-127"/>
                <a:ea typeface="맑은 고딕" pitchFamily="50" charset="-127"/>
              </a:rPr>
              <a:t>I/F</a:t>
            </a:r>
          </a:p>
        </p:txBody>
      </p:sp>
      <p:sp>
        <p:nvSpPr>
          <p:cNvPr id="45" name="Rectangle 1230"/>
          <p:cNvSpPr>
            <a:spLocks noChangeArrowheads="1"/>
          </p:cNvSpPr>
          <p:nvPr/>
        </p:nvSpPr>
        <p:spPr bwMode="auto">
          <a:xfrm>
            <a:off x="7322583" y="1571233"/>
            <a:ext cx="1182023" cy="11376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</a:pPr>
            <a:r>
              <a:rPr kumimoji="0" lang="en-US" altLang="ko-KR" sz="1400" dirty="0" smtClean="0">
                <a:latin typeface="맑은 고딕" pitchFamily="50" charset="-127"/>
                <a:ea typeface="맑은 고딕" pitchFamily="50" charset="-127"/>
              </a:rPr>
              <a:t>Master </a:t>
            </a:r>
            <a:r>
              <a:rPr kumimoji="0" lang="ko-KR" altLang="en-US" sz="1400" dirty="0" smtClean="0">
                <a:latin typeface="맑은 고딕" pitchFamily="50" charset="-127"/>
                <a:ea typeface="맑은 고딕" pitchFamily="50" charset="-127"/>
              </a:rPr>
              <a:t>관리</a:t>
            </a:r>
            <a:endParaRPr kumimoji="0"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Rectangle 1230"/>
          <p:cNvSpPr>
            <a:spLocks noChangeArrowheads="1"/>
          </p:cNvSpPr>
          <p:nvPr/>
        </p:nvSpPr>
        <p:spPr bwMode="auto">
          <a:xfrm>
            <a:off x="6003225" y="1571233"/>
            <a:ext cx="1182023" cy="11398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</a:pPr>
            <a:r>
              <a:rPr kumimoji="0" lang="ko-KR" altLang="en-US" sz="1400" dirty="0" smtClean="0">
                <a:latin typeface="맑은 고딕" pitchFamily="50" charset="-127"/>
                <a:ea typeface="맑은 고딕" pitchFamily="50" charset="-127"/>
              </a:rPr>
              <a:t>보증증권 </a:t>
            </a:r>
            <a:endParaRPr kumimoji="0"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algn="ctr" eaLnBrk="0" latinLnBrk="0" hangingPunct="0">
              <a:spcBef>
                <a:spcPct val="50000"/>
              </a:spcBef>
            </a:pPr>
            <a:r>
              <a:rPr kumimoji="0" lang="ko-KR" altLang="en-US" sz="1400" dirty="0" smtClean="0">
                <a:latin typeface="맑은 고딕" pitchFamily="50" charset="-127"/>
                <a:ea typeface="맑은 고딕" pitchFamily="50" charset="-127"/>
              </a:rPr>
              <a:t>관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리</a:t>
            </a:r>
          </a:p>
        </p:txBody>
      </p:sp>
      <p:cxnSp>
        <p:nvCxnSpPr>
          <p:cNvPr id="52" name="꺾인 연결선 51"/>
          <p:cNvCxnSpPr>
            <a:stCxn id="12304" idx="0"/>
            <a:endCxn id="51" idx="2"/>
          </p:cNvCxnSpPr>
          <p:nvPr/>
        </p:nvCxnSpPr>
        <p:spPr bwMode="auto">
          <a:xfrm rot="5400000" flipH="1" flipV="1">
            <a:off x="4577644" y="2848143"/>
            <a:ext cx="2153647" cy="1879539"/>
          </a:xfrm>
          <a:prstGeom prst="bentConnector3">
            <a:avLst>
              <a:gd name="adj1" fmla="val 55431"/>
            </a:avLst>
          </a:prstGeom>
          <a:noFill/>
          <a:ln w="38100">
            <a:solidFill>
              <a:srgbClr val="3366FF"/>
            </a:solidFill>
            <a:round/>
            <a:headEnd type="triangle"/>
            <a:tailEnd type="triangle" w="med" len="med"/>
          </a:ln>
        </p:spPr>
      </p:cxnSp>
      <p:grpSp>
        <p:nvGrpSpPr>
          <p:cNvPr id="28" name="Group 1231"/>
          <p:cNvGrpSpPr>
            <a:grpSpLocks/>
          </p:cNvGrpSpPr>
          <p:nvPr/>
        </p:nvGrpSpPr>
        <p:grpSpPr bwMode="auto">
          <a:xfrm>
            <a:off x="4016896" y="3315367"/>
            <a:ext cx="1440160" cy="689697"/>
            <a:chOff x="4329" y="2862"/>
            <a:chExt cx="540" cy="312"/>
          </a:xfrm>
        </p:grpSpPr>
        <p:sp>
          <p:nvSpPr>
            <p:cNvPr id="29" name="Freeform 1232"/>
            <p:cNvSpPr>
              <a:spLocks/>
            </p:cNvSpPr>
            <p:nvPr/>
          </p:nvSpPr>
          <p:spPr bwMode="auto">
            <a:xfrm>
              <a:off x="4329" y="2862"/>
              <a:ext cx="540" cy="312"/>
            </a:xfrm>
            <a:custGeom>
              <a:avLst/>
              <a:gdLst>
                <a:gd name="T0" fmla="*/ 504 w 1070"/>
                <a:gd name="T1" fmla="*/ 83 h 255"/>
                <a:gd name="T2" fmla="*/ 545 w 1070"/>
                <a:gd name="T3" fmla="*/ 98 h 255"/>
                <a:gd name="T4" fmla="*/ 574 w 1070"/>
                <a:gd name="T5" fmla="*/ 119 h 255"/>
                <a:gd name="T6" fmla="*/ 583 w 1070"/>
                <a:gd name="T7" fmla="*/ 141 h 255"/>
                <a:gd name="T8" fmla="*/ 574 w 1070"/>
                <a:gd name="T9" fmla="*/ 155 h 255"/>
                <a:gd name="T10" fmla="*/ 555 w 1070"/>
                <a:gd name="T11" fmla="*/ 169 h 255"/>
                <a:gd name="T12" fmla="*/ 524 w 1070"/>
                <a:gd name="T13" fmla="*/ 177 h 255"/>
                <a:gd name="T14" fmla="*/ 490 w 1070"/>
                <a:gd name="T15" fmla="*/ 181 h 255"/>
                <a:gd name="T16" fmla="*/ 487 w 1070"/>
                <a:gd name="T17" fmla="*/ 187 h 255"/>
                <a:gd name="T18" fmla="*/ 486 w 1070"/>
                <a:gd name="T19" fmla="*/ 195 h 255"/>
                <a:gd name="T20" fmla="*/ 475 w 1070"/>
                <a:gd name="T21" fmla="*/ 212 h 255"/>
                <a:gd name="T22" fmla="*/ 446 w 1070"/>
                <a:gd name="T23" fmla="*/ 229 h 255"/>
                <a:gd name="T24" fmla="*/ 461 w 1070"/>
                <a:gd name="T25" fmla="*/ 246 h 255"/>
                <a:gd name="T26" fmla="*/ 467 w 1070"/>
                <a:gd name="T27" fmla="*/ 266 h 255"/>
                <a:gd name="T28" fmla="*/ 455 w 1070"/>
                <a:gd name="T29" fmla="*/ 285 h 255"/>
                <a:gd name="T30" fmla="*/ 423 w 1070"/>
                <a:gd name="T31" fmla="*/ 299 h 255"/>
                <a:gd name="T32" fmla="*/ 378 w 1070"/>
                <a:gd name="T33" fmla="*/ 307 h 255"/>
                <a:gd name="T34" fmla="*/ 325 w 1070"/>
                <a:gd name="T35" fmla="*/ 306 h 255"/>
                <a:gd name="T36" fmla="*/ 308 w 1070"/>
                <a:gd name="T37" fmla="*/ 305 h 255"/>
                <a:gd name="T38" fmla="*/ 296 w 1070"/>
                <a:gd name="T39" fmla="*/ 302 h 255"/>
                <a:gd name="T40" fmla="*/ 276 w 1070"/>
                <a:gd name="T41" fmla="*/ 306 h 255"/>
                <a:gd name="T42" fmla="*/ 251 w 1070"/>
                <a:gd name="T43" fmla="*/ 310 h 255"/>
                <a:gd name="T44" fmla="*/ 224 w 1070"/>
                <a:gd name="T45" fmla="*/ 310 h 255"/>
                <a:gd name="T46" fmla="*/ 195 w 1070"/>
                <a:gd name="T47" fmla="*/ 308 h 255"/>
                <a:gd name="T48" fmla="*/ 146 w 1070"/>
                <a:gd name="T49" fmla="*/ 299 h 255"/>
                <a:gd name="T50" fmla="*/ 104 w 1070"/>
                <a:gd name="T51" fmla="*/ 283 h 255"/>
                <a:gd name="T52" fmla="*/ 75 w 1070"/>
                <a:gd name="T53" fmla="*/ 264 h 255"/>
                <a:gd name="T54" fmla="*/ 66 w 1070"/>
                <a:gd name="T55" fmla="*/ 242 h 255"/>
                <a:gd name="T56" fmla="*/ 71 w 1070"/>
                <a:gd name="T57" fmla="*/ 230 h 255"/>
                <a:gd name="T58" fmla="*/ 82 w 1070"/>
                <a:gd name="T59" fmla="*/ 219 h 255"/>
                <a:gd name="T60" fmla="*/ 53 w 1070"/>
                <a:gd name="T61" fmla="*/ 210 h 255"/>
                <a:gd name="T62" fmla="*/ 26 w 1070"/>
                <a:gd name="T63" fmla="*/ 199 h 255"/>
                <a:gd name="T64" fmla="*/ 6 w 1070"/>
                <a:gd name="T65" fmla="*/ 185 h 255"/>
                <a:gd name="T66" fmla="*/ 0 w 1070"/>
                <a:gd name="T67" fmla="*/ 169 h 255"/>
                <a:gd name="T68" fmla="*/ 9 w 1070"/>
                <a:gd name="T69" fmla="*/ 155 h 255"/>
                <a:gd name="T70" fmla="*/ 26 w 1070"/>
                <a:gd name="T71" fmla="*/ 146 h 255"/>
                <a:gd name="T72" fmla="*/ 51 w 1070"/>
                <a:gd name="T73" fmla="*/ 139 h 255"/>
                <a:gd name="T74" fmla="*/ 85 w 1070"/>
                <a:gd name="T75" fmla="*/ 137 h 255"/>
                <a:gd name="T76" fmla="*/ 73 w 1070"/>
                <a:gd name="T77" fmla="*/ 130 h 255"/>
                <a:gd name="T78" fmla="*/ 60 w 1070"/>
                <a:gd name="T79" fmla="*/ 117 h 255"/>
                <a:gd name="T80" fmla="*/ 53 w 1070"/>
                <a:gd name="T81" fmla="*/ 106 h 255"/>
                <a:gd name="T82" fmla="*/ 51 w 1070"/>
                <a:gd name="T83" fmla="*/ 95 h 255"/>
                <a:gd name="T84" fmla="*/ 63 w 1070"/>
                <a:gd name="T85" fmla="*/ 77 h 255"/>
                <a:gd name="T86" fmla="*/ 91 w 1070"/>
                <a:gd name="T87" fmla="*/ 65 h 255"/>
                <a:gd name="T88" fmla="*/ 132 w 1070"/>
                <a:gd name="T89" fmla="*/ 56 h 255"/>
                <a:gd name="T90" fmla="*/ 181 w 1070"/>
                <a:gd name="T91" fmla="*/ 55 h 255"/>
                <a:gd name="T92" fmla="*/ 185 w 1070"/>
                <a:gd name="T93" fmla="*/ 48 h 255"/>
                <a:gd name="T94" fmla="*/ 185 w 1070"/>
                <a:gd name="T95" fmla="*/ 40 h 255"/>
                <a:gd name="T96" fmla="*/ 196 w 1070"/>
                <a:gd name="T97" fmla="*/ 22 h 255"/>
                <a:gd name="T98" fmla="*/ 228 w 1070"/>
                <a:gd name="T99" fmla="*/ 9 h 255"/>
                <a:gd name="T100" fmla="*/ 272 w 1070"/>
                <a:gd name="T101" fmla="*/ 0 h 255"/>
                <a:gd name="T102" fmla="*/ 325 w 1070"/>
                <a:gd name="T103" fmla="*/ 0 h 255"/>
                <a:gd name="T104" fmla="*/ 380 w 1070"/>
                <a:gd name="T105" fmla="*/ 11 h 255"/>
                <a:gd name="T106" fmla="*/ 422 w 1070"/>
                <a:gd name="T107" fmla="*/ 27 h 255"/>
                <a:gd name="T108" fmla="*/ 450 w 1070"/>
                <a:gd name="T109" fmla="*/ 44 h 255"/>
                <a:gd name="T110" fmla="*/ 458 w 1070"/>
                <a:gd name="T111" fmla="*/ 67 h 255"/>
                <a:gd name="T112" fmla="*/ 457 w 1070"/>
                <a:gd name="T113" fmla="*/ 73 h 25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070" h="255">
                  <a:moveTo>
                    <a:pt x="835" y="61"/>
                  </a:moveTo>
                  <a:lnTo>
                    <a:pt x="850" y="61"/>
                  </a:lnTo>
                  <a:lnTo>
                    <a:pt x="864" y="62"/>
                  </a:lnTo>
                  <a:lnTo>
                    <a:pt x="875" y="63"/>
                  </a:lnTo>
                  <a:lnTo>
                    <a:pt x="887" y="64"/>
                  </a:lnTo>
                  <a:lnTo>
                    <a:pt x="900" y="65"/>
                  </a:lnTo>
                  <a:lnTo>
                    <a:pt x="910" y="67"/>
                  </a:lnTo>
                  <a:lnTo>
                    <a:pt x="923" y="68"/>
                  </a:lnTo>
                  <a:lnTo>
                    <a:pt x="932" y="69"/>
                  </a:lnTo>
                  <a:lnTo>
                    <a:pt x="943" y="71"/>
                  </a:lnTo>
                  <a:lnTo>
                    <a:pt x="953" y="72"/>
                  </a:lnTo>
                  <a:lnTo>
                    <a:pt x="964" y="73"/>
                  </a:lnTo>
                  <a:lnTo>
                    <a:pt x="973" y="75"/>
                  </a:lnTo>
                  <a:lnTo>
                    <a:pt x="984" y="77"/>
                  </a:lnTo>
                  <a:lnTo>
                    <a:pt x="991" y="79"/>
                  </a:lnTo>
                  <a:lnTo>
                    <a:pt x="998" y="80"/>
                  </a:lnTo>
                  <a:lnTo>
                    <a:pt x="1008" y="82"/>
                  </a:lnTo>
                  <a:lnTo>
                    <a:pt x="1014" y="85"/>
                  </a:lnTo>
                  <a:lnTo>
                    <a:pt x="1022" y="86"/>
                  </a:lnTo>
                  <a:lnTo>
                    <a:pt x="1028" y="88"/>
                  </a:lnTo>
                  <a:lnTo>
                    <a:pt x="1035" y="90"/>
                  </a:lnTo>
                  <a:lnTo>
                    <a:pt x="1042" y="92"/>
                  </a:lnTo>
                  <a:lnTo>
                    <a:pt x="1045" y="94"/>
                  </a:lnTo>
                  <a:lnTo>
                    <a:pt x="1051" y="97"/>
                  </a:lnTo>
                  <a:lnTo>
                    <a:pt x="1055" y="99"/>
                  </a:lnTo>
                  <a:lnTo>
                    <a:pt x="1062" y="101"/>
                  </a:lnTo>
                  <a:lnTo>
                    <a:pt x="1062" y="103"/>
                  </a:lnTo>
                  <a:lnTo>
                    <a:pt x="1066" y="106"/>
                  </a:lnTo>
                  <a:lnTo>
                    <a:pt x="1068" y="107"/>
                  </a:lnTo>
                  <a:lnTo>
                    <a:pt x="1069" y="110"/>
                  </a:lnTo>
                  <a:lnTo>
                    <a:pt x="1066" y="112"/>
                  </a:lnTo>
                  <a:lnTo>
                    <a:pt x="1068" y="115"/>
                  </a:lnTo>
                  <a:lnTo>
                    <a:pt x="1066" y="116"/>
                  </a:lnTo>
                  <a:lnTo>
                    <a:pt x="1068" y="119"/>
                  </a:lnTo>
                  <a:lnTo>
                    <a:pt x="1063" y="120"/>
                  </a:lnTo>
                  <a:lnTo>
                    <a:pt x="1062" y="122"/>
                  </a:lnTo>
                  <a:lnTo>
                    <a:pt x="1062" y="123"/>
                  </a:lnTo>
                  <a:lnTo>
                    <a:pt x="1058" y="125"/>
                  </a:lnTo>
                  <a:lnTo>
                    <a:pt x="1055" y="125"/>
                  </a:lnTo>
                  <a:lnTo>
                    <a:pt x="1051" y="127"/>
                  </a:lnTo>
                  <a:lnTo>
                    <a:pt x="1049" y="129"/>
                  </a:lnTo>
                  <a:lnTo>
                    <a:pt x="1045" y="130"/>
                  </a:lnTo>
                  <a:lnTo>
                    <a:pt x="1040" y="131"/>
                  </a:lnTo>
                  <a:lnTo>
                    <a:pt x="1035" y="133"/>
                  </a:lnTo>
                  <a:lnTo>
                    <a:pt x="1033" y="134"/>
                  </a:lnTo>
                  <a:lnTo>
                    <a:pt x="1027" y="135"/>
                  </a:lnTo>
                  <a:lnTo>
                    <a:pt x="1022" y="136"/>
                  </a:lnTo>
                  <a:lnTo>
                    <a:pt x="1016" y="138"/>
                  </a:lnTo>
                  <a:lnTo>
                    <a:pt x="1008" y="139"/>
                  </a:lnTo>
                  <a:lnTo>
                    <a:pt x="1002" y="139"/>
                  </a:lnTo>
                  <a:lnTo>
                    <a:pt x="998" y="141"/>
                  </a:lnTo>
                  <a:lnTo>
                    <a:pt x="991" y="142"/>
                  </a:lnTo>
                  <a:lnTo>
                    <a:pt x="985" y="142"/>
                  </a:lnTo>
                  <a:lnTo>
                    <a:pt x="977" y="143"/>
                  </a:lnTo>
                  <a:lnTo>
                    <a:pt x="969" y="144"/>
                  </a:lnTo>
                  <a:lnTo>
                    <a:pt x="960" y="145"/>
                  </a:lnTo>
                  <a:lnTo>
                    <a:pt x="955" y="146"/>
                  </a:lnTo>
                  <a:lnTo>
                    <a:pt x="947" y="146"/>
                  </a:lnTo>
                  <a:lnTo>
                    <a:pt x="938" y="146"/>
                  </a:lnTo>
                  <a:lnTo>
                    <a:pt x="929" y="147"/>
                  </a:lnTo>
                  <a:lnTo>
                    <a:pt x="922" y="147"/>
                  </a:lnTo>
                  <a:lnTo>
                    <a:pt x="912" y="147"/>
                  </a:lnTo>
                  <a:lnTo>
                    <a:pt x="904" y="148"/>
                  </a:lnTo>
                  <a:lnTo>
                    <a:pt x="898" y="148"/>
                  </a:lnTo>
                  <a:lnTo>
                    <a:pt x="889" y="149"/>
                  </a:lnTo>
                  <a:lnTo>
                    <a:pt x="887" y="149"/>
                  </a:lnTo>
                  <a:lnTo>
                    <a:pt x="890" y="149"/>
                  </a:lnTo>
                  <a:lnTo>
                    <a:pt x="890" y="150"/>
                  </a:lnTo>
                  <a:lnTo>
                    <a:pt x="888" y="151"/>
                  </a:lnTo>
                  <a:lnTo>
                    <a:pt x="891" y="152"/>
                  </a:lnTo>
                  <a:lnTo>
                    <a:pt x="890" y="152"/>
                  </a:lnTo>
                  <a:lnTo>
                    <a:pt x="892" y="153"/>
                  </a:lnTo>
                  <a:lnTo>
                    <a:pt x="891" y="153"/>
                  </a:lnTo>
                  <a:lnTo>
                    <a:pt x="891" y="154"/>
                  </a:lnTo>
                  <a:lnTo>
                    <a:pt x="893" y="156"/>
                  </a:lnTo>
                  <a:lnTo>
                    <a:pt x="892" y="156"/>
                  </a:lnTo>
                  <a:lnTo>
                    <a:pt x="890" y="158"/>
                  </a:lnTo>
                  <a:lnTo>
                    <a:pt x="891" y="159"/>
                  </a:lnTo>
                  <a:lnTo>
                    <a:pt x="890" y="161"/>
                  </a:lnTo>
                  <a:lnTo>
                    <a:pt x="887" y="163"/>
                  </a:lnTo>
                  <a:lnTo>
                    <a:pt x="882" y="166"/>
                  </a:lnTo>
                  <a:lnTo>
                    <a:pt x="880" y="168"/>
                  </a:lnTo>
                  <a:lnTo>
                    <a:pt x="876" y="170"/>
                  </a:lnTo>
                  <a:lnTo>
                    <a:pt x="872" y="171"/>
                  </a:lnTo>
                  <a:lnTo>
                    <a:pt x="870" y="173"/>
                  </a:lnTo>
                  <a:lnTo>
                    <a:pt x="864" y="175"/>
                  </a:lnTo>
                  <a:lnTo>
                    <a:pt x="859" y="177"/>
                  </a:lnTo>
                  <a:lnTo>
                    <a:pt x="853" y="179"/>
                  </a:lnTo>
                  <a:lnTo>
                    <a:pt x="845" y="181"/>
                  </a:lnTo>
                  <a:lnTo>
                    <a:pt x="839" y="183"/>
                  </a:lnTo>
                  <a:lnTo>
                    <a:pt x="832" y="184"/>
                  </a:lnTo>
                  <a:lnTo>
                    <a:pt x="824" y="185"/>
                  </a:lnTo>
                  <a:lnTo>
                    <a:pt x="818" y="187"/>
                  </a:lnTo>
                  <a:lnTo>
                    <a:pt x="806" y="188"/>
                  </a:lnTo>
                  <a:lnTo>
                    <a:pt x="815" y="190"/>
                  </a:lnTo>
                  <a:lnTo>
                    <a:pt x="819" y="192"/>
                  </a:lnTo>
                  <a:lnTo>
                    <a:pt x="826" y="193"/>
                  </a:lnTo>
                  <a:lnTo>
                    <a:pt x="830" y="195"/>
                  </a:lnTo>
                  <a:lnTo>
                    <a:pt x="835" y="198"/>
                  </a:lnTo>
                  <a:lnTo>
                    <a:pt x="838" y="199"/>
                  </a:lnTo>
                  <a:lnTo>
                    <a:pt x="845" y="201"/>
                  </a:lnTo>
                  <a:lnTo>
                    <a:pt x="847" y="203"/>
                  </a:lnTo>
                  <a:lnTo>
                    <a:pt x="850" y="206"/>
                  </a:lnTo>
                  <a:lnTo>
                    <a:pt x="852" y="207"/>
                  </a:lnTo>
                  <a:lnTo>
                    <a:pt x="854" y="210"/>
                  </a:lnTo>
                  <a:lnTo>
                    <a:pt x="855" y="211"/>
                  </a:lnTo>
                  <a:lnTo>
                    <a:pt x="855" y="213"/>
                  </a:lnTo>
                  <a:lnTo>
                    <a:pt x="856" y="215"/>
                  </a:lnTo>
                  <a:lnTo>
                    <a:pt x="855" y="217"/>
                  </a:lnTo>
                  <a:lnTo>
                    <a:pt x="856" y="219"/>
                  </a:lnTo>
                  <a:lnTo>
                    <a:pt x="854" y="222"/>
                  </a:lnTo>
                  <a:lnTo>
                    <a:pt x="853" y="223"/>
                  </a:lnTo>
                  <a:lnTo>
                    <a:pt x="848" y="226"/>
                  </a:lnTo>
                  <a:lnTo>
                    <a:pt x="843" y="228"/>
                  </a:lnTo>
                  <a:lnTo>
                    <a:pt x="842" y="230"/>
                  </a:lnTo>
                  <a:lnTo>
                    <a:pt x="836" y="231"/>
                  </a:lnTo>
                  <a:lnTo>
                    <a:pt x="833" y="233"/>
                  </a:lnTo>
                  <a:lnTo>
                    <a:pt x="828" y="234"/>
                  </a:lnTo>
                  <a:lnTo>
                    <a:pt x="819" y="236"/>
                  </a:lnTo>
                  <a:lnTo>
                    <a:pt x="815" y="238"/>
                  </a:lnTo>
                  <a:lnTo>
                    <a:pt x="805" y="239"/>
                  </a:lnTo>
                  <a:lnTo>
                    <a:pt x="799" y="241"/>
                  </a:lnTo>
                  <a:lnTo>
                    <a:pt x="792" y="242"/>
                  </a:lnTo>
                  <a:lnTo>
                    <a:pt x="784" y="243"/>
                  </a:lnTo>
                  <a:lnTo>
                    <a:pt x="775" y="244"/>
                  </a:lnTo>
                  <a:lnTo>
                    <a:pt x="766" y="246"/>
                  </a:lnTo>
                  <a:lnTo>
                    <a:pt x="758" y="247"/>
                  </a:lnTo>
                  <a:lnTo>
                    <a:pt x="746" y="248"/>
                  </a:lnTo>
                  <a:lnTo>
                    <a:pt x="738" y="248"/>
                  </a:lnTo>
                  <a:lnTo>
                    <a:pt x="727" y="249"/>
                  </a:lnTo>
                  <a:lnTo>
                    <a:pt x="716" y="249"/>
                  </a:lnTo>
                  <a:lnTo>
                    <a:pt x="704" y="250"/>
                  </a:lnTo>
                  <a:lnTo>
                    <a:pt x="693" y="251"/>
                  </a:lnTo>
                  <a:lnTo>
                    <a:pt x="682" y="251"/>
                  </a:lnTo>
                  <a:lnTo>
                    <a:pt x="673" y="251"/>
                  </a:lnTo>
                  <a:lnTo>
                    <a:pt x="658" y="251"/>
                  </a:lnTo>
                  <a:lnTo>
                    <a:pt x="646" y="251"/>
                  </a:lnTo>
                  <a:lnTo>
                    <a:pt x="637" y="251"/>
                  </a:lnTo>
                  <a:lnTo>
                    <a:pt x="623" y="251"/>
                  </a:lnTo>
                  <a:lnTo>
                    <a:pt x="610" y="250"/>
                  </a:lnTo>
                  <a:lnTo>
                    <a:pt x="596" y="250"/>
                  </a:lnTo>
                  <a:lnTo>
                    <a:pt x="582" y="249"/>
                  </a:lnTo>
                  <a:lnTo>
                    <a:pt x="579" y="249"/>
                  </a:lnTo>
                  <a:lnTo>
                    <a:pt x="576" y="249"/>
                  </a:lnTo>
                  <a:lnTo>
                    <a:pt x="573" y="249"/>
                  </a:lnTo>
                  <a:lnTo>
                    <a:pt x="569" y="249"/>
                  </a:lnTo>
                  <a:lnTo>
                    <a:pt x="567" y="249"/>
                  </a:lnTo>
                  <a:lnTo>
                    <a:pt x="564" y="249"/>
                  </a:lnTo>
                  <a:lnTo>
                    <a:pt x="563" y="248"/>
                  </a:lnTo>
                  <a:lnTo>
                    <a:pt x="560" y="248"/>
                  </a:lnTo>
                  <a:lnTo>
                    <a:pt x="557" y="248"/>
                  </a:lnTo>
                  <a:lnTo>
                    <a:pt x="554" y="248"/>
                  </a:lnTo>
                  <a:lnTo>
                    <a:pt x="551" y="247"/>
                  </a:lnTo>
                  <a:lnTo>
                    <a:pt x="548" y="248"/>
                  </a:lnTo>
                  <a:lnTo>
                    <a:pt x="543" y="247"/>
                  </a:lnTo>
                  <a:lnTo>
                    <a:pt x="541" y="246"/>
                  </a:lnTo>
                  <a:lnTo>
                    <a:pt x="537" y="247"/>
                  </a:lnTo>
                  <a:lnTo>
                    <a:pt x="531" y="248"/>
                  </a:lnTo>
                  <a:lnTo>
                    <a:pt x="527" y="248"/>
                  </a:lnTo>
                  <a:lnTo>
                    <a:pt x="525" y="249"/>
                  </a:lnTo>
                  <a:lnTo>
                    <a:pt x="517" y="250"/>
                  </a:lnTo>
                  <a:lnTo>
                    <a:pt x="511" y="249"/>
                  </a:lnTo>
                  <a:lnTo>
                    <a:pt x="506" y="250"/>
                  </a:lnTo>
                  <a:lnTo>
                    <a:pt x="501" y="251"/>
                  </a:lnTo>
                  <a:lnTo>
                    <a:pt x="494" y="251"/>
                  </a:lnTo>
                  <a:lnTo>
                    <a:pt x="491" y="251"/>
                  </a:lnTo>
                  <a:lnTo>
                    <a:pt x="482" y="251"/>
                  </a:lnTo>
                  <a:lnTo>
                    <a:pt x="479" y="251"/>
                  </a:lnTo>
                  <a:lnTo>
                    <a:pt x="473" y="252"/>
                  </a:lnTo>
                  <a:lnTo>
                    <a:pt x="469" y="252"/>
                  </a:lnTo>
                  <a:lnTo>
                    <a:pt x="460" y="253"/>
                  </a:lnTo>
                  <a:lnTo>
                    <a:pt x="454" y="253"/>
                  </a:lnTo>
                  <a:lnTo>
                    <a:pt x="449" y="253"/>
                  </a:lnTo>
                  <a:lnTo>
                    <a:pt x="441" y="253"/>
                  </a:lnTo>
                  <a:lnTo>
                    <a:pt x="435" y="253"/>
                  </a:lnTo>
                  <a:lnTo>
                    <a:pt x="430" y="254"/>
                  </a:lnTo>
                  <a:lnTo>
                    <a:pt x="423" y="253"/>
                  </a:lnTo>
                  <a:lnTo>
                    <a:pt x="419" y="253"/>
                  </a:lnTo>
                  <a:lnTo>
                    <a:pt x="411" y="253"/>
                  </a:lnTo>
                  <a:lnTo>
                    <a:pt x="404" y="253"/>
                  </a:lnTo>
                  <a:lnTo>
                    <a:pt x="398" y="253"/>
                  </a:lnTo>
                  <a:lnTo>
                    <a:pt x="393" y="253"/>
                  </a:lnTo>
                  <a:lnTo>
                    <a:pt x="385" y="252"/>
                  </a:lnTo>
                  <a:lnTo>
                    <a:pt x="379" y="253"/>
                  </a:lnTo>
                  <a:lnTo>
                    <a:pt x="371" y="253"/>
                  </a:lnTo>
                  <a:lnTo>
                    <a:pt x="367" y="252"/>
                  </a:lnTo>
                  <a:lnTo>
                    <a:pt x="358" y="252"/>
                  </a:lnTo>
                  <a:lnTo>
                    <a:pt x="350" y="251"/>
                  </a:lnTo>
                  <a:lnTo>
                    <a:pt x="337" y="251"/>
                  </a:lnTo>
                  <a:lnTo>
                    <a:pt x="325" y="250"/>
                  </a:lnTo>
                  <a:lnTo>
                    <a:pt x="315" y="248"/>
                  </a:lnTo>
                  <a:lnTo>
                    <a:pt x="302" y="248"/>
                  </a:lnTo>
                  <a:lnTo>
                    <a:pt x="290" y="247"/>
                  </a:lnTo>
                  <a:lnTo>
                    <a:pt x="276" y="246"/>
                  </a:lnTo>
                  <a:lnTo>
                    <a:pt x="267" y="244"/>
                  </a:lnTo>
                  <a:lnTo>
                    <a:pt x="255" y="243"/>
                  </a:lnTo>
                  <a:lnTo>
                    <a:pt x="245" y="241"/>
                  </a:lnTo>
                  <a:lnTo>
                    <a:pt x="235" y="240"/>
                  </a:lnTo>
                  <a:lnTo>
                    <a:pt x="223" y="239"/>
                  </a:lnTo>
                  <a:lnTo>
                    <a:pt x="213" y="237"/>
                  </a:lnTo>
                  <a:lnTo>
                    <a:pt x="204" y="235"/>
                  </a:lnTo>
                  <a:lnTo>
                    <a:pt x="197" y="233"/>
                  </a:lnTo>
                  <a:lnTo>
                    <a:pt x="190" y="231"/>
                  </a:lnTo>
                  <a:lnTo>
                    <a:pt x="181" y="230"/>
                  </a:lnTo>
                  <a:lnTo>
                    <a:pt x="173" y="228"/>
                  </a:lnTo>
                  <a:lnTo>
                    <a:pt x="165" y="227"/>
                  </a:lnTo>
                  <a:lnTo>
                    <a:pt x="158" y="223"/>
                  </a:lnTo>
                  <a:lnTo>
                    <a:pt x="151" y="222"/>
                  </a:lnTo>
                  <a:lnTo>
                    <a:pt x="146" y="220"/>
                  </a:lnTo>
                  <a:lnTo>
                    <a:pt x="141" y="218"/>
                  </a:lnTo>
                  <a:lnTo>
                    <a:pt x="138" y="216"/>
                  </a:lnTo>
                  <a:lnTo>
                    <a:pt x="132" y="213"/>
                  </a:lnTo>
                  <a:lnTo>
                    <a:pt x="129" y="211"/>
                  </a:lnTo>
                  <a:lnTo>
                    <a:pt x="125" y="209"/>
                  </a:lnTo>
                  <a:lnTo>
                    <a:pt x="125" y="207"/>
                  </a:lnTo>
                  <a:lnTo>
                    <a:pt x="122" y="204"/>
                  </a:lnTo>
                  <a:lnTo>
                    <a:pt x="122" y="202"/>
                  </a:lnTo>
                  <a:lnTo>
                    <a:pt x="119" y="200"/>
                  </a:lnTo>
                  <a:lnTo>
                    <a:pt x="121" y="198"/>
                  </a:lnTo>
                  <a:lnTo>
                    <a:pt x="121" y="196"/>
                  </a:lnTo>
                  <a:lnTo>
                    <a:pt x="121" y="194"/>
                  </a:lnTo>
                  <a:lnTo>
                    <a:pt x="122" y="193"/>
                  </a:lnTo>
                  <a:lnTo>
                    <a:pt x="123" y="192"/>
                  </a:lnTo>
                  <a:lnTo>
                    <a:pt x="126" y="191"/>
                  </a:lnTo>
                  <a:lnTo>
                    <a:pt x="125" y="189"/>
                  </a:lnTo>
                  <a:lnTo>
                    <a:pt x="128" y="188"/>
                  </a:lnTo>
                  <a:lnTo>
                    <a:pt x="131" y="188"/>
                  </a:lnTo>
                  <a:lnTo>
                    <a:pt x="133" y="186"/>
                  </a:lnTo>
                  <a:lnTo>
                    <a:pt x="136" y="185"/>
                  </a:lnTo>
                  <a:lnTo>
                    <a:pt x="139" y="184"/>
                  </a:lnTo>
                  <a:lnTo>
                    <a:pt x="140" y="183"/>
                  </a:lnTo>
                  <a:lnTo>
                    <a:pt x="142" y="182"/>
                  </a:lnTo>
                  <a:lnTo>
                    <a:pt x="146" y="181"/>
                  </a:lnTo>
                  <a:lnTo>
                    <a:pt x="149" y="180"/>
                  </a:lnTo>
                  <a:lnTo>
                    <a:pt x="150" y="179"/>
                  </a:lnTo>
                  <a:lnTo>
                    <a:pt x="155" y="179"/>
                  </a:lnTo>
                  <a:lnTo>
                    <a:pt x="147" y="179"/>
                  </a:lnTo>
                  <a:lnTo>
                    <a:pt x="140" y="177"/>
                  </a:lnTo>
                  <a:lnTo>
                    <a:pt x="130" y="176"/>
                  </a:lnTo>
                  <a:lnTo>
                    <a:pt x="121" y="176"/>
                  </a:lnTo>
                  <a:lnTo>
                    <a:pt x="114" y="174"/>
                  </a:lnTo>
                  <a:lnTo>
                    <a:pt x="105" y="173"/>
                  </a:lnTo>
                  <a:lnTo>
                    <a:pt x="98" y="172"/>
                  </a:lnTo>
                  <a:lnTo>
                    <a:pt x="90" y="171"/>
                  </a:lnTo>
                  <a:lnTo>
                    <a:pt x="82" y="170"/>
                  </a:lnTo>
                  <a:lnTo>
                    <a:pt x="76" y="170"/>
                  </a:lnTo>
                  <a:lnTo>
                    <a:pt x="69" y="168"/>
                  </a:lnTo>
                  <a:lnTo>
                    <a:pt x="63" y="167"/>
                  </a:lnTo>
                  <a:lnTo>
                    <a:pt x="59" y="166"/>
                  </a:lnTo>
                  <a:lnTo>
                    <a:pt x="52" y="164"/>
                  </a:lnTo>
                  <a:lnTo>
                    <a:pt x="48" y="163"/>
                  </a:lnTo>
                  <a:lnTo>
                    <a:pt x="41" y="161"/>
                  </a:lnTo>
                  <a:lnTo>
                    <a:pt x="36" y="160"/>
                  </a:lnTo>
                  <a:lnTo>
                    <a:pt x="29" y="158"/>
                  </a:lnTo>
                  <a:lnTo>
                    <a:pt x="26" y="157"/>
                  </a:lnTo>
                  <a:lnTo>
                    <a:pt x="22" y="156"/>
                  </a:lnTo>
                  <a:lnTo>
                    <a:pt x="18" y="154"/>
                  </a:lnTo>
                  <a:lnTo>
                    <a:pt x="14" y="153"/>
                  </a:lnTo>
                  <a:lnTo>
                    <a:pt x="11" y="151"/>
                  </a:lnTo>
                  <a:lnTo>
                    <a:pt x="8" y="149"/>
                  </a:lnTo>
                  <a:lnTo>
                    <a:pt x="7" y="147"/>
                  </a:lnTo>
                  <a:lnTo>
                    <a:pt x="3" y="146"/>
                  </a:lnTo>
                  <a:lnTo>
                    <a:pt x="3" y="145"/>
                  </a:lnTo>
                  <a:lnTo>
                    <a:pt x="0" y="143"/>
                  </a:lnTo>
                  <a:lnTo>
                    <a:pt x="2" y="142"/>
                  </a:lnTo>
                  <a:lnTo>
                    <a:pt x="2" y="140"/>
                  </a:lnTo>
                  <a:lnTo>
                    <a:pt x="0" y="138"/>
                  </a:lnTo>
                  <a:lnTo>
                    <a:pt x="1" y="137"/>
                  </a:lnTo>
                  <a:lnTo>
                    <a:pt x="1" y="136"/>
                  </a:lnTo>
                  <a:lnTo>
                    <a:pt x="2" y="133"/>
                  </a:lnTo>
                  <a:lnTo>
                    <a:pt x="5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11" y="129"/>
                  </a:lnTo>
                  <a:lnTo>
                    <a:pt x="16" y="127"/>
                  </a:lnTo>
                  <a:lnTo>
                    <a:pt x="20" y="126"/>
                  </a:lnTo>
                  <a:lnTo>
                    <a:pt x="21" y="125"/>
                  </a:lnTo>
                  <a:lnTo>
                    <a:pt x="27" y="124"/>
                  </a:lnTo>
                  <a:lnTo>
                    <a:pt x="28" y="123"/>
                  </a:lnTo>
                  <a:lnTo>
                    <a:pt x="33" y="122"/>
                  </a:lnTo>
                  <a:lnTo>
                    <a:pt x="37" y="121"/>
                  </a:lnTo>
                  <a:lnTo>
                    <a:pt x="43" y="120"/>
                  </a:lnTo>
                  <a:lnTo>
                    <a:pt x="48" y="119"/>
                  </a:lnTo>
                  <a:lnTo>
                    <a:pt x="55" y="118"/>
                  </a:lnTo>
                  <a:lnTo>
                    <a:pt x="59" y="117"/>
                  </a:lnTo>
                  <a:lnTo>
                    <a:pt x="65" y="117"/>
                  </a:lnTo>
                  <a:lnTo>
                    <a:pt x="70" y="116"/>
                  </a:lnTo>
                  <a:lnTo>
                    <a:pt x="75" y="115"/>
                  </a:lnTo>
                  <a:lnTo>
                    <a:pt x="81" y="115"/>
                  </a:lnTo>
                  <a:lnTo>
                    <a:pt x="90" y="114"/>
                  </a:lnTo>
                  <a:lnTo>
                    <a:pt x="94" y="114"/>
                  </a:lnTo>
                  <a:lnTo>
                    <a:pt x="101" y="113"/>
                  </a:lnTo>
                  <a:lnTo>
                    <a:pt x="111" y="114"/>
                  </a:lnTo>
                  <a:lnTo>
                    <a:pt x="116" y="113"/>
                  </a:lnTo>
                  <a:lnTo>
                    <a:pt x="125" y="112"/>
                  </a:lnTo>
                  <a:lnTo>
                    <a:pt x="130" y="113"/>
                  </a:lnTo>
                  <a:lnTo>
                    <a:pt x="137" y="112"/>
                  </a:lnTo>
                  <a:lnTo>
                    <a:pt x="147" y="112"/>
                  </a:lnTo>
                  <a:lnTo>
                    <a:pt x="155" y="112"/>
                  </a:lnTo>
                  <a:lnTo>
                    <a:pt x="162" y="112"/>
                  </a:lnTo>
                  <a:lnTo>
                    <a:pt x="159" y="111"/>
                  </a:lnTo>
                  <a:lnTo>
                    <a:pt x="155" y="110"/>
                  </a:lnTo>
                  <a:lnTo>
                    <a:pt x="151" y="109"/>
                  </a:lnTo>
                  <a:lnTo>
                    <a:pt x="146" y="108"/>
                  </a:lnTo>
                  <a:lnTo>
                    <a:pt x="141" y="107"/>
                  </a:lnTo>
                  <a:lnTo>
                    <a:pt x="138" y="105"/>
                  </a:lnTo>
                  <a:lnTo>
                    <a:pt x="134" y="106"/>
                  </a:lnTo>
                  <a:lnTo>
                    <a:pt x="130" y="104"/>
                  </a:lnTo>
                  <a:lnTo>
                    <a:pt x="126" y="103"/>
                  </a:lnTo>
                  <a:lnTo>
                    <a:pt x="125" y="102"/>
                  </a:lnTo>
                  <a:lnTo>
                    <a:pt x="120" y="101"/>
                  </a:lnTo>
                  <a:lnTo>
                    <a:pt x="119" y="100"/>
                  </a:lnTo>
                  <a:lnTo>
                    <a:pt x="116" y="98"/>
                  </a:lnTo>
                  <a:lnTo>
                    <a:pt x="112" y="97"/>
                  </a:lnTo>
                  <a:lnTo>
                    <a:pt x="110" y="96"/>
                  </a:lnTo>
                  <a:lnTo>
                    <a:pt x="110" y="94"/>
                  </a:lnTo>
                  <a:lnTo>
                    <a:pt x="107" y="93"/>
                  </a:lnTo>
                  <a:lnTo>
                    <a:pt x="104" y="92"/>
                  </a:lnTo>
                  <a:lnTo>
                    <a:pt x="103" y="91"/>
                  </a:lnTo>
                  <a:lnTo>
                    <a:pt x="100" y="90"/>
                  </a:lnTo>
                  <a:lnTo>
                    <a:pt x="97" y="89"/>
                  </a:lnTo>
                  <a:lnTo>
                    <a:pt x="97" y="87"/>
                  </a:lnTo>
                  <a:lnTo>
                    <a:pt x="95" y="86"/>
                  </a:lnTo>
                  <a:lnTo>
                    <a:pt x="96" y="84"/>
                  </a:lnTo>
                  <a:lnTo>
                    <a:pt x="94" y="83"/>
                  </a:lnTo>
                  <a:lnTo>
                    <a:pt x="94" y="82"/>
                  </a:lnTo>
                  <a:lnTo>
                    <a:pt x="94" y="81"/>
                  </a:lnTo>
                  <a:lnTo>
                    <a:pt x="93" y="80"/>
                  </a:lnTo>
                  <a:lnTo>
                    <a:pt x="92" y="79"/>
                  </a:lnTo>
                  <a:lnTo>
                    <a:pt x="94" y="78"/>
                  </a:lnTo>
                  <a:lnTo>
                    <a:pt x="95" y="76"/>
                  </a:lnTo>
                  <a:lnTo>
                    <a:pt x="95" y="75"/>
                  </a:lnTo>
                  <a:lnTo>
                    <a:pt x="98" y="73"/>
                  </a:lnTo>
                  <a:lnTo>
                    <a:pt x="103" y="70"/>
                  </a:lnTo>
                  <a:lnTo>
                    <a:pt x="104" y="68"/>
                  </a:lnTo>
                  <a:lnTo>
                    <a:pt x="106" y="67"/>
                  </a:lnTo>
                  <a:lnTo>
                    <a:pt x="111" y="65"/>
                  </a:lnTo>
                  <a:lnTo>
                    <a:pt x="116" y="63"/>
                  </a:lnTo>
                  <a:lnTo>
                    <a:pt x="120" y="62"/>
                  </a:lnTo>
                  <a:lnTo>
                    <a:pt x="128" y="60"/>
                  </a:lnTo>
                  <a:lnTo>
                    <a:pt x="131" y="59"/>
                  </a:lnTo>
                  <a:lnTo>
                    <a:pt x="138" y="57"/>
                  </a:lnTo>
                  <a:lnTo>
                    <a:pt x="145" y="56"/>
                  </a:lnTo>
                  <a:lnTo>
                    <a:pt x="152" y="54"/>
                  </a:lnTo>
                  <a:lnTo>
                    <a:pt x="160" y="53"/>
                  </a:lnTo>
                  <a:lnTo>
                    <a:pt x="166" y="53"/>
                  </a:lnTo>
                  <a:lnTo>
                    <a:pt x="174" y="51"/>
                  </a:lnTo>
                  <a:lnTo>
                    <a:pt x="184" y="50"/>
                  </a:lnTo>
                  <a:lnTo>
                    <a:pt x="193" y="49"/>
                  </a:lnTo>
                  <a:lnTo>
                    <a:pt x="201" y="48"/>
                  </a:lnTo>
                  <a:lnTo>
                    <a:pt x="212" y="47"/>
                  </a:lnTo>
                  <a:lnTo>
                    <a:pt x="223" y="47"/>
                  </a:lnTo>
                  <a:lnTo>
                    <a:pt x="231" y="46"/>
                  </a:lnTo>
                  <a:lnTo>
                    <a:pt x="241" y="46"/>
                  </a:lnTo>
                  <a:lnTo>
                    <a:pt x="253" y="45"/>
                  </a:lnTo>
                  <a:lnTo>
                    <a:pt x="263" y="45"/>
                  </a:lnTo>
                  <a:lnTo>
                    <a:pt x="275" y="45"/>
                  </a:lnTo>
                  <a:lnTo>
                    <a:pt x="286" y="45"/>
                  </a:lnTo>
                  <a:lnTo>
                    <a:pt x="297" y="45"/>
                  </a:lnTo>
                  <a:lnTo>
                    <a:pt x="308" y="45"/>
                  </a:lnTo>
                  <a:lnTo>
                    <a:pt x="320" y="45"/>
                  </a:lnTo>
                  <a:lnTo>
                    <a:pt x="332" y="45"/>
                  </a:lnTo>
                  <a:lnTo>
                    <a:pt x="344" y="46"/>
                  </a:lnTo>
                  <a:lnTo>
                    <a:pt x="342" y="44"/>
                  </a:lnTo>
                  <a:lnTo>
                    <a:pt x="342" y="43"/>
                  </a:lnTo>
                  <a:lnTo>
                    <a:pt x="340" y="43"/>
                  </a:lnTo>
                  <a:lnTo>
                    <a:pt x="340" y="42"/>
                  </a:lnTo>
                  <a:lnTo>
                    <a:pt x="340" y="41"/>
                  </a:lnTo>
                  <a:lnTo>
                    <a:pt x="339" y="41"/>
                  </a:lnTo>
                  <a:lnTo>
                    <a:pt x="339" y="39"/>
                  </a:lnTo>
                  <a:lnTo>
                    <a:pt x="338" y="38"/>
                  </a:lnTo>
                  <a:lnTo>
                    <a:pt x="338" y="37"/>
                  </a:lnTo>
                  <a:lnTo>
                    <a:pt x="338" y="36"/>
                  </a:lnTo>
                  <a:lnTo>
                    <a:pt x="338" y="35"/>
                  </a:lnTo>
                  <a:lnTo>
                    <a:pt x="338" y="34"/>
                  </a:lnTo>
                  <a:lnTo>
                    <a:pt x="339" y="33"/>
                  </a:lnTo>
                  <a:lnTo>
                    <a:pt x="339" y="32"/>
                  </a:lnTo>
                  <a:lnTo>
                    <a:pt x="339" y="29"/>
                  </a:lnTo>
                  <a:lnTo>
                    <a:pt x="342" y="27"/>
                  </a:lnTo>
                  <a:lnTo>
                    <a:pt x="345" y="26"/>
                  </a:lnTo>
                  <a:lnTo>
                    <a:pt x="347" y="23"/>
                  </a:lnTo>
                  <a:lnTo>
                    <a:pt x="350" y="21"/>
                  </a:lnTo>
                  <a:lnTo>
                    <a:pt x="356" y="20"/>
                  </a:lnTo>
                  <a:lnTo>
                    <a:pt x="360" y="18"/>
                  </a:lnTo>
                  <a:lnTo>
                    <a:pt x="367" y="17"/>
                  </a:lnTo>
                  <a:lnTo>
                    <a:pt x="373" y="14"/>
                  </a:lnTo>
                  <a:lnTo>
                    <a:pt x="381" y="13"/>
                  </a:lnTo>
                  <a:lnTo>
                    <a:pt x="385" y="11"/>
                  </a:lnTo>
                  <a:lnTo>
                    <a:pt x="391" y="10"/>
                  </a:lnTo>
                  <a:lnTo>
                    <a:pt x="399" y="9"/>
                  </a:lnTo>
                  <a:lnTo>
                    <a:pt x="410" y="7"/>
                  </a:lnTo>
                  <a:lnTo>
                    <a:pt x="418" y="7"/>
                  </a:lnTo>
                  <a:lnTo>
                    <a:pt x="428" y="5"/>
                  </a:lnTo>
                  <a:lnTo>
                    <a:pt x="436" y="4"/>
                  </a:lnTo>
                  <a:lnTo>
                    <a:pt x="444" y="3"/>
                  </a:lnTo>
                  <a:lnTo>
                    <a:pt x="454" y="3"/>
                  </a:lnTo>
                  <a:lnTo>
                    <a:pt x="466" y="2"/>
                  </a:lnTo>
                  <a:lnTo>
                    <a:pt x="477" y="1"/>
                  </a:lnTo>
                  <a:lnTo>
                    <a:pt x="489" y="1"/>
                  </a:lnTo>
                  <a:lnTo>
                    <a:pt x="499" y="0"/>
                  </a:lnTo>
                  <a:lnTo>
                    <a:pt x="511" y="0"/>
                  </a:lnTo>
                  <a:lnTo>
                    <a:pt x="524" y="0"/>
                  </a:lnTo>
                  <a:lnTo>
                    <a:pt x="535" y="0"/>
                  </a:lnTo>
                  <a:lnTo>
                    <a:pt x="546" y="0"/>
                  </a:lnTo>
                  <a:lnTo>
                    <a:pt x="559" y="0"/>
                  </a:lnTo>
                  <a:lnTo>
                    <a:pt x="572" y="0"/>
                  </a:lnTo>
                  <a:lnTo>
                    <a:pt x="584" y="0"/>
                  </a:lnTo>
                  <a:lnTo>
                    <a:pt x="595" y="0"/>
                  </a:lnTo>
                  <a:lnTo>
                    <a:pt x="611" y="1"/>
                  </a:lnTo>
                  <a:lnTo>
                    <a:pt x="623" y="2"/>
                  </a:lnTo>
                  <a:lnTo>
                    <a:pt x="636" y="3"/>
                  </a:lnTo>
                  <a:lnTo>
                    <a:pt x="647" y="3"/>
                  </a:lnTo>
                  <a:lnTo>
                    <a:pt x="660" y="5"/>
                  </a:lnTo>
                  <a:lnTo>
                    <a:pt x="673" y="7"/>
                  </a:lnTo>
                  <a:lnTo>
                    <a:pt x="686" y="7"/>
                  </a:lnTo>
                  <a:lnTo>
                    <a:pt x="696" y="9"/>
                  </a:lnTo>
                  <a:lnTo>
                    <a:pt x="706" y="10"/>
                  </a:lnTo>
                  <a:lnTo>
                    <a:pt x="715" y="11"/>
                  </a:lnTo>
                  <a:lnTo>
                    <a:pt x="728" y="12"/>
                  </a:lnTo>
                  <a:lnTo>
                    <a:pt x="737" y="14"/>
                  </a:lnTo>
                  <a:lnTo>
                    <a:pt x="747" y="16"/>
                  </a:lnTo>
                  <a:lnTo>
                    <a:pt x="757" y="18"/>
                  </a:lnTo>
                  <a:lnTo>
                    <a:pt x="764" y="19"/>
                  </a:lnTo>
                  <a:lnTo>
                    <a:pt x="773" y="22"/>
                  </a:lnTo>
                  <a:lnTo>
                    <a:pt x="780" y="23"/>
                  </a:lnTo>
                  <a:lnTo>
                    <a:pt x="789" y="25"/>
                  </a:lnTo>
                  <a:lnTo>
                    <a:pt x="796" y="27"/>
                  </a:lnTo>
                  <a:lnTo>
                    <a:pt x="801" y="29"/>
                  </a:lnTo>
                  <a:lnTo>
                    <a:pt x="808" y="31"/>
                  </a:lnTo>
                  <a:lnTo>
                    <a:pt x="815" y="32"/>
                  </a:lnTo>
                  <a:lnTo>
                    <a:pt x="820" y="35"/>
                  </a:lnTo>
                  <a:lnTo>
                    <a:pt x="824" y="36"/>
                  </a:lnTo>
                  <a:lnTo>
                    <a:pt x="828" y="40"/>
                  </a:lnTo>
                  <a:lnTo>
                    <a:pt x="832" y="41"/>
                  </a:lnTo>
                  <a:lnTo>
                    <a:pt x="835" y="44"/>
                  </a:lnTo>
                  <a:lnTo>
                    <a:pt x="836" y="46"/>
                  </a:lnTo>
                  <a:lnTo>
                    <a:pt x="839" y="48"/>
                  </a:lnTo>
                  <a:lnTo>
                    <a:pt x="840" y="50"/>
                  </a:lnTo>
                  <a:lnTo>
                    <a:pt x="840" y="52"/>
                  </a:lnTo>
                  <a:lnTo>
                    <a:pt x="839" y="55"/>
                  </a:lnTo>
                  <a:lnTo>
                    <a:pt x="841" y="57"/>
                  </a:lnTo>
                  <a:lnTo>
                    <a:pt x="839" y="58"/>
                  </a:lnTo>
                  <a:lnTo>
                    <a:pt x="838" y="59"/>
                  </a:lnTo>
                  <a:lnTo>
                    <a:pt x="837" y="60"/>
                  </a:lnTo>
                  <a:lnTo>
                    <a:pt x="835" y="61"/>
                  </a:lnTo>
                </a:path>
              </a:pathLst>
            </a:custGeom>
            <a:gradFill rotWithShape="0">
              <a:gsLst>
                <a:gs pos="0">
                  <a:srgbClr val="999999"/>
                </a:gs>
                <a:gs pos="50000">
                  <a:srgbClr val="FFFFFF"/>
                </a:gs>
                <a:gs pos="100000">
                  <a:srgbClr val="999999"/>
                </a:gs>
              </a:gsLst>
              <a:lin ang="18900000" scaled="1"/>
            </a:gra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30" name="Rectangle 1233"/>
            <p:cNvSpPr>
              <a:spLocks noChangeArrowheads="1"/>
            </p:cNvSpPr>
            <p:nvPr/>
          </p:nvSpPr>
          <p:spPr bwMode="auto">
            <a:xfrm>
              <a:off x="4442" y="2952"/>
              <a:ext cx="325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latinLnBrk="0" hangingPunct="0">
                <a:lnSpc>
                  <a:spcPct val="95000"/>
                </a:lnSpc>
              </a:pPr>
              <a:r>
                <a:rPr kumimoji="0" lang="en-US" altLang="ko-KR" sz="14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Internet</a:t>
              </a:r>
            </a:p>
          </p:txBody>
        </p:sp>
      </p:grpSp>
      <p:cxnSp>
        <p:nvCxnSpPr>
          <p:cNvPr id="55" name="꺾인 연결선 54"/>
          <p:cNvCxnSpPr>
            <a:endCxn id="45" idx="2"/>
          </p:cNvCxnSpPr>
          <p:nvPr/>
        </p:nvCxnSpPr>
        <p:spPr bwMode="auto">
          <a:xfrm rot="5400000" flipH="1" flipV="1">
            <a:off x="6642964" y="3594105"/>
            <a:ext cx="2155816" cy="385445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3366FF"/>
            </a:solidFill>
            <a:round/>
            <a:headEnd type="triangle"/>
            <a:tailEnd type="triangle" w="med" len="med"/>
          </a:ln>
        </p:spPr>
      </p:cxnSp>
      <p:grpSp>
        <p:nvGrpSpPr>
          <p:cNvPr id="31" name="Group 1231"/>
          <p:cNvGrpSpPr>
            <a:grpSpLocks/>
          </p:cNvGrpSpPr>
          <p:nvPr/>
        </p:nvGrpSpPr>
        <p:grpSpPr bwMode="auto">
          <a:xfrm>
            <a:off x="6898747" y="3315367"/>
            <a:ext cx="1440160" cy="689697"/>
            <a:chOff x="4329" y="2862"/>
            <a:chExt cx="540" cy="312"/>
          </a:xfrm>
        </p:grpSpPr>
        <p:sp>
          <p:nvSpPr>
            <p:cNvPr id="32" name="Freeform 1232"/>
            <p:cNvSpPr>
              <a:spLocks/>
            </p:cNvSpPr>
            <p:nvPr/>
          </p:nvSpPr>
          <p:spPr bwMode="auto">
            <a:xfrm>
              <a:off x="4329" y="2862"/>
              <a:ext cx="540" cy="312"/>
            </a:xfrm>
            <a:custGeom>
              <a:avLst/>
              <a:gdLst>
                <a:gd name="T0" fmla="*/ 504 w 1070"/>
                <a:gd name="T1" fmla="*/ 83 h 255"/>
                <a:gd name="T2" fmla="*/ 545 w 1070"/>
                <a:gd name="T3" fmla="*/ 98 h 255"/>
                <a:gd name="T4" fmla="*/ 574 w 1070"/>
                <a:gd name="T5" fmla="*/ 119 h 255"/>
                <a:gd name="T6" fmla="*/ 583 w 1070"/>
                <a:gd name="T7" fmla="*/ 141 h 255"/>
                <a:gd name="T8" fmla="*/ 574 w 1070"/>
                <a:gd name="T9" fmla="*/ 155 h 255"/>
                <a:gd name="T10" fmla="*/ 555 w 1070"/>
                <a:gd name="T11" fmla="*/ 169 h 255"/>
                <a:gd name="T12" fmla="*/ 524 w 1070"/>
                <a:gd name="T13" fmla="*/ 177 h 255"/>
                <a:gd name="T14" fmla="*/ 490 w 1070"/>
                <a:gd name="T15" fmla="*/ 181 h 255"/>
                <a:gd name="T16" fmla="*/ 487 w 1070"/>
                <a:gd name="T17" fmla="*/ 187 h 255"/>
                <a:gd name="T18" fmla="*/ 486 w 1070"/>
                <a:gd name="T19" fmla="*/ 195 h 255"/>
                <a:gd name="T20" fmla="*/ 475 w 1070"/>
                <a:gd name="T21" fmla="*/ 212 h 255"/>
                <a:gd name="T22" fmla="*/ 446 w 1070"/>
                <a:gd name="T23" fmla="*/ 229 h 255"/>
                <a:gd name="T24" fmla="*/ 461 w 1070"/>
                <a:gd name="T25" fmla="*/ 246 h 255"/>
                <a:gd name="T26" fmla="*/ 467 w 1070"/>
                <a:gd name="T27" fmla="*/ 266 h 255"/>
                <a:gd name="T28" fmla="*/ 455 w 1070"/>
                <a:gd name="T29" fmla="*/ 285 h 255"/>
                <a:gd name="T30" fmla="*/ 423 w 1070"/>
                <a:gd name="T31" fmla="*/ 299 h 255"/>
                <a:gd name="T32" fmla="*/ 378 w 1070"/>
                <a:gd name="T33" fmla="*/ 307 h 255"/>
                <a:gd name="T34" fmla="*/ 325 w 1070"/>
                <a:gd name="T35" fmla="*/ 306 h 255"/>
                <a:gd name="T36" fmla="*/ 308 w 1070"/>
                <a:gd name="T37" fmla="*/ 305 h 255"/>
                <a:gd name="T38" fmla="*/ 296 w 1070"/>
                <a:gd name="T39" fmla="*/ 302 h 255"/>
                <a:gd name="T40" fmla="*/ 276 w 1070"/>
                <a:gd name="T41" fmla="*/ 306 h 255"/>
                <a:gd name="T42" fmla="*/ 251 w 1070"/>
                <a:gd name="T43" fmla="*/ 310 h 255"/>
                <a:gd name="T44" fmla="*/ 224 w 1070"/>
                <a:gd name="T45" fmla="*/ 310 h 255"/>
                <a:gd name="T46" fmla="*/ 195 w 1070"/>
                <a:gd name="T47" fmla="*/ 308 h 255"/>
                <a:gd name="T48" fmla="*/ 146 w 1070"/>
                <a:gd name="T49" fmla="*/ 299 h 255"/>
                <a:gd name="T50" fmla="*/ 104 w 1070"/>
                <a:gd name="T51" fmla="*/ 283 h 255"/>
                <a:gd name="T52" fmla="*/ 75 w 1070"/>
                <a:gd name="T53" fmla="*/ 264 h 255"/>
                <a:gd name="T54" fmla="*/ 66 w 1070"/>
                <a:gd name="T55" fmla="*/ 242 h 255"/>
                <a:gd name="T56" fmla="*/ 71 w 1070"/>
                <a:gd name="T57" fmla="*/ 230 h 255"/>
                <a:gd name="T58" fmla="*/ 82 w 1070"/>
                <a:gd name="T59" fmla="*/ 219 h 255"/>
                <a:gd name="T60" fmla="*/ 53 w 1070"/>
                <a:gd name="T61" fmla="*/ 210 h 255"/>
                <a:gd name="T62" fmla="*/ 26 w 1070"/>
                <a:gd name="T63" fmla="*/ 199 h 255"/>
                <a:gd name="T64" fmla="*/ 6 w 1070"/>
                <a:gd name="T65" fmla="*/ 185 h 255"/>
                <a:gd name="T66" fmla="*/ 0 w 1070"/>
                <a:gd name="T67" fmla="*/ 169 h 255"/>
                <a:gd name="T68" fmla="*/ 9 w 1070"/>
                <a:gd name="T69" fmla="*/ 155 h 255"/>
                <a:gd name="T70" fmla="*/ 26 w 1070"/>
                <a:gd name="T71" fmla="*/ 146 h 255"/>
                <a:gd name="T72" fmla="*/ 51 w 1070"/>
                <a:gd name="T73" fmla="*/ 139 h 255"/>
                <a:gd name="T74" fmla="*/ 85 w 1070"/>
                <a:gd name="T75" fmla="*/ 137 h 255"/>
                <a:gd name="T76" fmla="*/ 73 w 1070"/>
                <a:gd name="T77" fmla="*/ 130 h 255"/>
                <a:gd name="T78" fmla="*/ 60 w 1070"/>
                <a:gd name="T79" fmla="*/ 117 h 255"/>
                <a:gd name="T80" fmla="*/ 53 w 1070"/>
                <a:gd name="T81" fmla="*/ 106 h 255"/>
                <a:gd name="T82" fmla="*/ 51 w 1070"/>
                <a:gd name="T83" fmla="*/ 95 h 255"/>
                <a:gd name="T84" fmla="*/ 63 w 1070"/>
                <a:gd name="T85" fmla="*/ 77 h 255"/>
                <a:gd name="T86" fmla="*/ 91 w 1070"/>
                <a:gd name="T87" fmla="*/ 65 h 255"/>
                <a:gd name="T88" fmla="*/ 132 w 1070"/>
                <a:gd name="T89" fmla="*/ 56 h 255"/>
                <a:gd name="T90" fmla="*/ 181 w 1070"/>
                <a:gd name="T91" fmla="*/ 55 h 255"/>
                <a:gd name="T92" fmla="*/ 185 w 1070"/>
                <a:gd name="T93" fmla="*/ 48 h 255"/>
                <a:gd name="T94" fmla="*/ 185 w 1070"/>
                <a:gd name="T95" fmla="*/ 40 h 255"/>
                <a:gd name="T96" fmla="*/ 196 w 1070"/>
                <a:gd name="T97" fmla="*/ 22 h 255"/>
                <a:gd name="T98" fmla="*/ 228 w 1070"/>
                <a:gd name="T99" fmla="*/ 9 h 255"/>
                <a:gd name="T100" fmla="*/ 272 w 1070"/>
                <a:gd name="T101" fmla="*/ 0 h 255"/>
                <a:gd name="T102" fmla="*/ 325 w 1070"/>
                <a:gd name="T103" fmla="*/ 0 h 255"/>
                <a:gd name="T104" fmla="*/ 380 w 1070"/>
                <a:gd name="T105" fmla="*/ 11 h 255"/>
                <a:gd name="T106" fmla="*/ 422 w 1070"/>
                <a:gd name="T107" fmla="*/ 27 h 255"/>
                <a:gd name="T108" fmla="*/ 450 w 1070"/>
                <a:gd name="T109" fmla="*/ 44 h 255"/>
                <a:gd name="T110" fmla="*/ 458 w 1070"/>
                <a:gd name="T111" fmla="*/ 67 h 255"/>
                <a:gd name="T112" fmla="*/ 457 w 1070"/>
                <a:gd name="T113" fmla="*/ 73 h 25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070" h="255">
                  <a:moveTo>
                    <a:pt x="835" y="61"/>
                  </a:moveTo>
                  <a:lnTo>
                    <a:pt x="850" y="61"/>
                  </a:lnTo>
                  <a:lnTo>
                    <a:pt x="864" y="62"/>
                  </a:lnTo>
                  <a:lnTo>
                    <a:pt x="875" y="63"/>
                  </a:lnTo>
                  <a:lnTo>
                    <a:pt x="887" y="64"/>
                  </a:lnTo>
                  <a:lnTo>
                    <a:pt x="900" y="65"/>
                  </a:lnTo>
                  <a:lnTo>
                    <a:pt x="910" y="67"/>
                  </a:lnTo>
                  <a:lnTo>
                    <a:pt x="923" y="68"/>
                  </a:lnTo>
                  <a:lnTo>
                    <a:pt x="932" y="69"/>
                  </a:lnTo>
                  <a:lnTo>
                    <a:pt x="943" y="71"/>
                  </a:lnTo>
                  <a:lnTo>
                    <a:pt x="953" y="72"/>
                  </a:lnTo>
                  <a:lnTo>
                    <a:pt x="964" y="73"/>
                  </a:lnTo>
                  <a:lnTo>
                    <a:pt x="973" y="75"/>
                  </a:lnTo>
                  <a:lnTo>
                    <a:pt x="984" y="77"/>
                  </a:lnTo>
                  <a:lnTo>
                    <a:pt x="991" y="79"/>
                  </a:lnTo>
                  <a:lnTo>
                    <a:pt x="998" y="80"/>
                  </a:lnTo>
                  <a:lnTo>
                    <a:pt x="1008" y="82"/>
                  </a:lnTo>
                  <a:lnTo>
                    <a:pt x="1014" y="85"/>
                  </a:lnTo>
                  <a:lnTo>
                    <a:pt x="1022" y="86"/>
                  </a:lnTo>
                  <a:lnTo>
                    <a:pt x="1028" y="88"/>
                  </a:lnTo>
                  <a:lnTo>
                    <a:pt x="1035" y="90"/>
                  </a:lnTo>
                  <a:lnTo>
                    <a:pt x="1042" y="92"/>
                  </a:lnTo>
                  <a:lnTo>
                    <a:pt x="1045" y="94"/>
                  </a:lnTo>
                  <a:lnTo>
                    <a:pt x="1051" y="97"/>
                  </a:lnTo>
                  <a:lnTo>
                    <a:pt x="1055" y="99"/>
                  </a:lnTo>
                  <a:lnTo>
                    <a:pt x="1062" y="101"/>
                  </a:lnTo>
                  <a:lnTo>
                    <a:pt x="1062" y="103"/>
                  </a:lnTo>
                  <a:lnTo>
                    <a:pt x="1066" y="106"/>
                  </a:lnTo>
                  <a:lnTo>
                    <a:pt x="1068" y="107"/>
                  </a:lnTo>
                  <a:lnTo>
                    <a:pt x="1069" y="110"/>
                  </a:lnTo>
                  <a:lnTo>
                    <a:pt x="1066" y="112"/>
                  </a:lnTo>
                  <a:lnTo>
                    <a:pt x="1068" y="115"/>
                  </a:lnTo>
                  <a:lnTo>
                    <a:pt x="1066" y="116"/>
                  </a:lnTo>
                  <a:lnTo>
                    <a:pt x="1068" y="119"/>
                  </a:lnTo>
                  <a:lnTo>
                    <a:pt x="1063" y="120"/>
                  </a:lnTo>
                  <a:lnTo>
                    <a:pt x="1062" y="122"/>
                  </a:lnTo>
                  <a:lnTo>
                    <a:pt x="1062" y="123"/>
                  </a:lnTo>
                  <a:lnTo>
                    <a:pt x="1058" y="125"/>
                  </a:lnTo>
                  <a:lnTo>
                    <a:pt x="1055" y="125"/>
                  </a:lnTo>
                  <a:lnTo>
                    <a:pt x="1051" y="127"/>
                  </a:lnTo>
                  <a:lnTo>
                    <a:pt x="1049" y="129"/>
                  </a:lnTo>
                  <a:lnTo>
                    <a:pt x="1045" y="130"/>
                  </a:lnTo>
                  <a:lnTo>
                    <a:pt x="1040" y="131"/>
                  </a:lnTo>
                  <a:lnTo>
                    <a:pt x="1035" y="133"/>
                  </a:lnTo>
                  <a:lnTo>
                    <a:pt x="1033" y="134"/>
                  </a:lnTo>
                  <a:lnTo>
                    <a:pt x="1027" y="135"/>
                  </a:lnTo>
                  <a:lnTo>
                    <a:pt x="1022" y="136"/>
                  </a:lnTo>
                  <a:lnTo>
                    <a:pt x="1016" y="138"/>
                  </a:lnTo>
                  <a:lnTo>
                    <a:pt x="1008" y="139"/>
                  </a:lnTo>
                  <a:lnTo>
                    <a:pt x="1002" y="139"/>
                  </a:lnTo>
                  <a:lnTo>
                    <a:pt x="998" y="141"/>
                  </a:lnTo>
                  <a:lnTo>
                    <a:pt x="991" y="142"/>
                  </a:lnTo>
                  <a:lnTo>
                    <a:pt x="985" y="142"/>
                  </a:lnTo>
                  <a:lnTo>
                    <a:pt x="977" y="143"/>
                  </a:lnTo>
                  <a:lnTo>
                    <a:pt x="969" y="144"/>
                  </a:lnTo>
                  <a:lnTo>
                    <a:pt x="960" y="145"/>
                  </a:lnTo>
                  <a:lnTo>
                    <a:pt x="955" y="146"/>
                  </a:lnTo>
                  <a:lnTo>
                    <a:pt x="947" y="146"/>
                  </a:lnTo>
                  <a:lnTo>
                    <a:pt x="938" y="146"/>
                  </a:lnTo>
                  <a:lnTo>
                    <a:pt x="929" y="147"/>
                  </a:lnTo>
                  <a:lnTo>
                    <a:pt x="922" y="147"/>
                  </a:lnTo>
                  <a:lnTo>
                    <a:pt x="912" y="147"/>
                  </a:lnTo>
                  <a:lnTo>
                    <a:pt x="904" y="148"/>
                  </a:lnTo>
                  <a:lnTo>
                    <a:pt x="898" y="148"/>
                  </a:lnTo>
                  <a:lnTo>
                    <a:pt x="889" y="149"/>
                  </a:lnTo>
                  <a:lnTo>
                    <a:pt x="887" y="149"/>
                  </a:lnTo>
                  <a:lnTo>
                    <a:pt x="890" y="149"/>
                  </a:lnTo>
                  <a:lnTo>
                    <a:pt x="890" y="150"/>
                  </a:lnTo>
                  <a:lnTo>
                    <a:pt x="888" y="151"/>
                  </a:lnTo>
                  <a:lnTo>
                    <a:pt x="891" y="152"/>
                  </a:lnTo>
                  <a:lnTo>
                    <a:pt x="890" y="152"/>
                  </a:lnTo>
                  <a:lnTo>
                    <a:pt x="892" y="153"/>
                  </a:lnTo>
                  <a:lnTo>
                    <a:pt x="891" y="153"/>
                  </a:lnTo>
                  <a:lnTo>
                    <a:pt x="891" y="154"/>
                  </a:lnTo>
                  <a:lnTo>
                    <a:pt x="893" y="156"/>
                  </a:lnTo>
                  <a:lnTo>
                    <a:pt x="892" y="156"/>
                  </a:lnTo>
                  <a:lnTo>
                    <a:pt x="890" y="158"/>
                  </a:lnTo>
                  <a:lnTo>
                    <a:pt x="891" y="159"/>
                  </a:lnTo>
                  <a:lnTo>
                    <a:pt x="890" y="161"/>
                  </a:lnTo>
                  <a:lnTo>
                    <a:pt x="887" y="163"/>
                  </a:lnTo>
                  <a:lnTo>
                    <a:pt x="882" y="166"/>
                  </a:lnTo>
                  <a:lnTo>
                    <a:pt x="880" y="168"/>
                  </a:lnTo>
                  <a:lnTo>
                    <a:pt x="876" y="170"/>
                  </a:lnTo>
                  <a:lnTo>
                    <a:pt x="872" y="171"/>
                  </a:lnTo>
                  <a:lnTo>
                    <a:pt x="870" y="173"/>
                  </a:lnTo>
                  <a:lnTo>
                    <a:pt x="864" y="175"/>
                  </a:lnTo>
                  <a:lnTo>
                    <a:pt x="859" y="177"/>
                  </a:lnTo>
                  <a:lnTo>
                    <a:pt x="853" y="179"/>
                  </a:lnTo>
                  <a:lnTo>
                    <a:pt x="845" y="181"/>
                  </a:lnTo>
                  <a:lnTo>
                    <a:pt x="839" y="183"/>
                  </a:lnTo>
                  <a:lnTo>
                    <a:pt x="832" y="184"/>
                  </a:lnTo>
                  <a:lnTo>
                    <a:pt x="824" y="185"/>
                  </a:lnTo>
                  <a:lnTo>
                    <a:pt x="818" y="187"/>
                  </a:lnTo>
                  <a:lnTo>
                    <a:pt x="806" y="188"/>
                  </a:lnTo>
                  <a:lnTo>
                    <a:pt x="815" y="190"/>
                  </a:lnTo>
                  <a:lnTo>
                    <a:pt x="819" y="192"/>
                  </a:lnTo>
                  <a:lnTo>
                    <a:pt x="826" y="193"/>
                  </a:lnTo>
                  <a:lnTo>
                    <a:pt x="830" y="195"/>
                  </a:lnTo>
                  <a:lnTo>
                    <a:pt x="835" y="198"/>
                  </a:lnTo>
                  <a:lnTo>
                    <a:pt x="838" y="199"/>
                  </a:lnTo>
                  <a:lnTo>
                    <a:pt x="845" y="201"/>
                  </a:lnTo>
                  <a:lnTo>
                    <a:pt x="847" y="203"/>
                  </a:lnTo>
                  <a:lnTo>
                    <a:pt x="850" y="206"/>
                  </a:lnTo>
                  <a:lnTo>
                    <a:pt x="852" y="207"/>
                  </a:lnTo>
                  <a:lnTo>
                    <a:pt x="854" y="210"/>
                  </a:lnTo>
                  <a:lnTo>
                    <a:pt x="855" y="211"/>
                  </a:lnTo>
                  <a:lnTo>
                    <a:pt x="855" y="213"/>
                  </a:lnTo>
                  <a:lnTo>
                    <a:pt x="856" y="215"/>
                  </a:lnTo>
                  <a:lnTo>
                    <a:pt x="855" y="217"/>
                  </a:lnTo>
                  <a:lnTo>
                    <a:pt x="856" y="219"/>
                  </a:lnTo>
                  <a:lnTo>
                    <a:pt x="854" y="222"/>
                  </a:lnTo>
                  <a:lnTo>
                    <a:pt x="853" y="223"/>
                  </a:lnTo>
                  <a:lnTo>
                    <a:pt x="848" y="226"/>
                  </a:lnTo>
                  <a:lnTo>
                    <a:pt x="843" y="228"/>
                  </a:lnTo>
                  <a:lnTo>
                    <a:pt x="842" y="230"/>
                  </a:lnTo>
                  <a:lnTo>
                    <a:pt x="836" y="231"/>
                  </a:lnTo>
                  <a:lnTo>
                    <a:pt x="833" y="233"/>
                  </a:lnTo>
                  <a:lnTo>
                    <a:pt x="828" y="234"/>
                  </a:lnTo>
                  <a:lnTo>
                    <a:pt x="819" y="236"/>
                  </a:lnTo>
                  <a:lnTo>
                    <a:pt x="815" y="238"/>
                  </a:lnTo>
                  <a:lnTo>
                    <a:pt x="805" y="239"/>
                  </a:lnTo>
                  <a:lnTo>
                    <a:pt x="799" y="241"/>
                  </a:lnTo>
                  <a:lnTo>
                    <a:pt x="792" y="242"/>
                  </a:lnTo>
                  <a:lnTo>
                    <a:pt x="784" y="243"/>
                  </a:lnTo>
                  <a:lnTo>
                    <a:pt x="775" y="244"/>
                  </a:lnTo>
                  <a:lnTo>
                    <a:pt x="766" y="246"/>
                  </a:lnTo>
                  <a:lnTo>
                    <a:pt x="758" y="247"/>
                  </a:lnTo>
                  <a:lnTo>
                    <a:pt x="746" y="248"/>
                  </a:lnTo>
                  <a:lnTo>
                    <a:pt x="738" y="248"/>
                  </a:lnTo>
                  <a:lnTo>
                    <a:pt x="727" y="249"/>
                  </a:lnTo>
                  <a:lnTo>
                    <a:pt x="716" y="249"/>
                  </a:lnTo>
                  <a:lnTo>
                    <a:pt x="704" y="250"/>
                  </a:lnTo>
                  <a:lnTo>
                    <a:pt x="693" y="251"/>
                  </a:lnTo>
                  <a:lnTo>
                    <a:pt x="682" y="251"/>
                  </a:lnTo>
                  <a:lnTo>
                    <a:pt x="673" y="251"/>
                  </a:lnTo>
                  <a:lnTo>
                    <a:pt x="658" y="251"/>
                  </a:lnTo>
                  <a:lnTo>
                    <a:pt x="646" y="251"/>
                  </a:lnTo>
                  <a:lnTo>
                    <a:pt x="637" y="251"/>
                  </a:lnTo>
                  <a:lnTo>
                    <a:pt x="623" y="251"/>
                  </a:lnTo>
                  <a:lnTo>
                    <a:pt x="610" y="250"/>
                  </a:lnTo>
                  <a:lnTo>
                    <a:pt x="596" y="250"/>
                  </a:lnTo>
                  <a:lnTo>
                    <a:pt x="582" y="249"/>
                  </a:lnTo>
                  <a:lnTo>
                    <a:pt x="579" y="249"/>
                  </a:lnTo>
                  <a:lnTo>
                    <a:pt x="576" y="249"/>
                  </a:lnTo>
                  <a:lnTo>
                    <a:pt x="573" y="249"/>
                  </a:lnTo>
                  <a:lnTo>
                    <a:pt x="569" y="249"/>
                  </a:lnTo>
                  <a:lnTo>
                    <a:pt x="567" y="249"/>
                  </a:lnTo>
                  <a:lnTo>
                    <a:pt x="564" y="249"/>
                  </a:lnTo>
                  <a:lnTo>
                    <a:pt x="563" y="248"/>
                  </a:lnTo>
                  <a:lnTo>
                    <a:pt x="560" y="248"/>
                  </a:lnTo>
                  <a:lnTo>
                    <a:pt x="557" y="248"/>
                  </a:lnTo>
                  <a:lnTo>
                    <a:pt x="554" y="248"/>
                  </a:lnTo>
                  <a:lnTo>
                    <a:pt x="551" y="247"/>
                  </a:lnTo>
                  <a:lnTo>
                    <a:pt x="548" y="248"/>
                  </a:lnTo>
                  <a:lnTo>
                    <a:pt x="543" y="247"/>
                  </a:lnTo>
                  <a:lnTo>
                    <a:pt x="541" y="246"/>
                  </a:lnTo>
                  <a:lnTo>
                    <a:pt x="537" y="247"/>
                  </a:lnTo>
                  <a:lnTo>
                    <a:pt x="531" y="248"/>
                  </a:lnTo>
                  <a:lnTo>
                    <a:pt x="527" y="248"/>
                  </a:lnTo>
                  <a:lnTo>
                    <a:pt x="525" y="249"/>
                  </a:lnTo>
                  <a:lnTo>
                    <a:pt x="517" y="250"/>
                  </a:lnTo>
                  <a:lnTo>
                    <a:pt x="511" y="249"/>
                  </a:lnTo>
                  <a:lnTo>
                    <a:pt x="506" y="250"/>
                  </a:lnTo>
                  <a:lnTo>
                    <a:pt x="501" y="251"/>
                  </a:lnTo>
                  <a:lnTo>
                    <a:pt x="494" y="251"/>
                  </a:lnTo>
                  <a:lnTo>
                    <a:pt x="491" y="251"/>
                  </a:lnTo>
                  <a:lnTo>
                    <a:pt x="482" y="251"/>
                  </a:lnTo>
                  <a:lnTo>
                    <a:pt x="479" y="251"/>
                  </a:lnTo>
                  <a:lnTo>
                    <a:pt x="473" y="252"/>
                  </a:lnTo>
                  <a:lnTo>
                    <a:pt x="469" y="252"/>
                  </a:lnTo>
                  <a:lnTo>
                    <a:pt x="460" y="253"/>
                  </a:lnTo>
                  <a:lnTo>
                    <a:pt x="454" y="253"/>
                  </a:lnTo>
                  <a:lnTo>
                    <a:pt x="449" y="253"/>
                  </a:lnTo>
                  <a:lnTo>
                    <a:pt x="441" y="253"/>
                  </a:lnTo>
                  <a:lnTo>
                    <a:pt x="435" y="253"/>
                  </a:lnTo>
                  <a:lnTo>
                    <a:pt x="430" y="254"/>
                  </a:lnTo>
                  <a:lnTo>
                    <a:pt x="423" y="253"/>
                  </a:lnTo>
                  <a:lnTo>
                    <a:pt x="419" y="253"/>
                  </a:lnTo>
                  <a:lnTo>
                    <a:pt x="411" y="253"/>
                  </a:lnTo>
                  <a:lnTo>
                    <a:pt x="404" y="253"/>
                  </a:lnTo>
                  <a:lnTo>
                    <a:pt x="398" y="253"/>
                  </a:lnTo>
                  <a:lnTo>
                    <a:pt x="393" y="253"/>
                  </a:lnTo>
                  <a:lnTo>
                    <a:pt x="385" y="252"/>
                  </a:lnTo>
                  <a:lnTo>
                    <a:pt x="379" y="253"/>
                  </a:lnTo>
                  <a:lnTo>
                    <a:pt x="371" y="253"/>
                  </a:lnTo>
                  <a:lnTo>
                    <a:pt x="367" y="252"/>
                  </a:lnTo>
                  <a:lnTo>
                    <a:pt x="358" y="252"/>
                  </a:lnTo>
                  <a:lnTo>
                    <a:pt x="350" y="251"/>
                  </a:lnTo>
                  <a:lnTo>
                    <a:pt x="337" y="251"/>
                  </a:lnTo>
                  <a:lnTo>
                    <a:pt x="325" y="250"/>
                  </a:lnTo>
                  <a:lnTo>
                    <a:pt x="315" y="248"/>
                  </a:lnTo>
                  <a:lnTo>
                    <a:pt x="302" y="248"/>
                  </a:lnTo>
                  <a:lnTo>
                    <a:pt x="290" y="247"/>
                  </a:lnTo>
                  <a:lnTo>
                    <a:pt x="276" y="246"/>
                  </a:lnTo>
                  <a:lnTo>
                    <a:pt x="267" y="244"/>
                  </a:lnTo>
                  <a:lnTo>
                    <a:pt x="255" y="243"/>
                  </a:lnTo>
                  <a:lnTo>
                    <a:pt x="245" y="241"/>
                  </a:lnTo>
                  <a:lnTo>
                    <a:pt x="235" y="240"/>
                  </a:lnTo>
                  <a:lnTo>
                    <a:pt x="223" y="239"/>
                  </a:lnTo>
                  <a:lnTo>
                    <a:pt x="213" y="237"/>
                  </a:lnTo>
                  <a:lnTo>
                    <a:pt x="204" y="235"/>
                  </a:lnTo>
                  <a:lnTo>
                    <a:pt x="197" y="233"/>
                  </a:lnTo>
                  <a:lnTo>
                    <a:pt x="190" y="231"/>
                  </a:lnTo>
                  <a:lnTo>
                    <a:pt x="181" y="230"/>
                  </a:lnTo>
                  <a:lnTo>
                    <a:pt x="173" y="228"/>
                  </a:lnTo>
                  <a:lnTo>
                    <a:pt x="165" y="227"/>
                  </a:lnTo>
                  <a:lnTo>
                    <a:pt x="158" y="223"/>
                  </a:lnTo>
                  <a:lnTo>
                    <a:pt x="151" y="222"/>
                  </a:lnTo>
                  <a:lnTo>
                    <a:pt x="146" y="220"/>
                  </a:lnTo>
                  <a:lnTo>
                    <a:pt x="141" y="218"/>
                  </a:lnTo>
                  <a:lnTo>
                    <a:pt x="138" y="216"/>
                  </a:lnTo>
                  <a:lnTo>
                    <a:pt x="132" y="213"/>
                  </a:lnTo>
                  <a:lnTo>
                    <a:pt x="129" y="211"/>
                  </a:lnTo>
                  <a:lnTo>
                    <a:pt x="125" y="209"/>
                  </a:lnTo>
                  <a:lnTo>
                    <a:pt x="125" y="207"/>
                  </a:lnTo>
                  <a:lnTo>
                    <a:pt x="122" y="204"/>
                  </a:lnTo>
                  <a:lnTo>
                    <a:pt x="122" y="202"/>
                  </a:lnTo>
                  <a:lnTo>
                    <a:pt x="119" y="200"/>
                  </a:lnTo>
                  <a:lnTo>
                    <a:pt x="121" y="198"/>
                  </a:lnTo>
                  <a:lnTo>
                    <a:pt x="121" y="196"/>
                  </a:lnTo>
                  <a:lnTo>
                    <a:pt x="121" y="194"/>
                  </a:lnTo>
                  <a:lnTo>
                    <a:pt x="122" y="193"/>
                  </a:lnTo>
                  <a:lnTo>
                    <a:pt x="123" y="192"/>
                  </a:lnTo>
                  <a:lnTo>
                    <a:pt x="126" y="191"/>
                  </a:lnTo>
                  <a:lnTo>
                    <a:pt x="125" y="189"/>
                  </a:lnTo>
                  <a:lnTo>
                    <a:pt x="128" y="188"/>
                  </a:lnTo>
                  <a:lnTo>
                    <a:pt x="131" y="188"/>
                  </a:lnTo>
                  <a:lnTo>
                    <a:pt x="133" y="186"/>
                  </a:lnTo>
                  <a:lnTo>
                    <a:pt x="136" y="185"/>
                  </a:lnTo>
                  <a:lnTo>
                    <a:pt x="139" y="184"/>
                  </a:lnTo>
                  <a:lnTo>
                    <a:pt x="140" y="183"/>
                  </a:lnTo>
                  <a:lnTo>
                    <a:pt x="142" y="182"/>
                  </a:lnTo>
                  <a:lnTo>
                    <a:pt x="146" y="181"/>
                  </a:lnTo>
                  <a:lnTo>
                    <a:pt x="149" y="180"/>
                  </a:lnTo>
                  <a:lnTo>
                    <a:pt x="150" y="179"/>
                  </a:lnTo>
                  <a:lnTo>
                    <a:pt x="155" y="179"/>
                  </a:lnTo>
                  <a:lnTo>
                    <a:pt x="147" y="179"/>
                  </a:lnTo>
                  <a:lnTo>
                    <a:pt x="140" y="177"/>
                  </a:lnTo>
                  <a:lnTo>
                    <a:pt x="130" y="176"/>
                  </a:lnTo>
                  <a:lnTo>
                    <a:pt x="121" y="176"/>
                  </a:lnTo>
                  <a:lnTo>
                    <a:pt x="114" y="174"/>
                  </a:lnTo>
                  <a:lnTo>
                    <a:pt x="105" y="173"/>
                  </a:lnTo>
                  <a:lnTo>
                    <a:pt x="98" y="172"/>
                  </a:lnTo>
                  <a:lnTo>
                    <a:pt x="90" y="171"/>
                  </a:lnTo>
                  <a:lnTo>
                    <a:pt x="82" y="170"/>
                  </a:lnTo>
                  <a:lnTo>
                    <a:pt x="76" y="170"/>
                  </a:lnTo>
                  <a:lnTo>
                    <a:pt x="69" y="168"/>
                  </a:lnTo>
                  <a:lnTo>
                    <a:pt x="63" y="167"/>
                  </a:lnTo>
                  <a:lnTo>
                    <a:pt x="59" y="166"/>
                  </a:lnTo>
                  <a:lnTo>
                    <a:pt x="52" y="164"/>
                  </a:lnTo>
                  <a:lnTo>
                    <a:pt x="48" y="163"/>
                  </a:lnTo>
                  <a:lnTo>
                    <a:pt x="41" y="161"/>
                  </a:lnTo>
                  <a:lnTo>
                    <a:pt x="36" y="160"/>
                  </a:lnTo>
                  <a:lnTo>
                    <a:pt x="29" y="158"/>
                  </a:lnTo>
                  <a:lnTo>
                    <a:pt x="26" y="157"/>
                  </a:lnTo>
                  <a:lnTo>
                    <a:pt x="22" y="156"/>
                  </a:lnTo>
                  <a:lnTo>
                    <a:pt x="18" y="154"/>
                  </a:lnTo>
                  <a:lnTo>
                    <a:pt x="14" y="153"/>
                  </a:lnTo>
                  <a:lnTo>
                    <a:pt x="11" y="151"/>
                  </a:lnTo>
                  <a:lnTo>
                    <a:pt x="8" y="149"/>
                  </a:lnTo>
                  <a:lnTo>
                    <a:pt x="7" y="147"/>
                  </a:lnTo>
                  <a:lnTo>
                    <a:pt x="3" y="146"/>
                  </a:lnTo>
                  <a:lnTo>
                    <a:pt x="3" y="145"/>
                  </a:lnTo>
                  <a:lnTo>
                    <a:pt x="0" y="143"/>
                  </a:lnTo>
                  <a:lnTo>
                    <a:pt x="2" y="142"/>
                  </a:lnTo>
                  <a:lnTo>
                    <a:pt x="2" y="140"/>
                  </a:lnTo>
                  <a:lnTo>
                    <a:pt x="0" y="138"/>
                  </a:lnTo>
                  <a:lnTo>
                    <a:pt x="1" y="137"/>
                  </a:lnTo>
                  <a:lnTo>
                    <a:pt x="1" y="136"/>
                  </a:lnTo>
                  <a:lnTo>
                    <a:pt x="2" y="133"/>
                  </a:lnTo>
                  <a:lnTo>
                    <a:pt x="5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11" y="129"/>
                  </a:lnTo>
                  <a:lnTo>
                    <a:pt x="16" y="127"/>
                  </a:lnTo>
                  <a:lnTo>
                    <a:pt x="20" y="126"/>
                  </a:lnTo>
                  <a:lnTo>
                    <a:pt x="21" y="125"/>
                  </a:lnTo>
                  <a:lnTo>
                    <a:pt x="27" y="124"/>
                  </a:lnTo>
                  <a:lnTo>
                    <a:pt x="28" y="123"/>
                  </a:lnTo>
                  <a:lnTo>
                    <a:pt x="33" y="122"/>
                  </a:lnTo>
                  <a:lnTo>
                    <a:pt x="37" y="121"/>
                  </a:lnTo>
                  <a:lnTo>
                    <a:pt x="43" y="120"/>
                  </a:lnTo>
                  <a:lnTo>
                    <a:pt x="48" y="119"/>
                  </a:lnTo>
                  <a:lnTo>
                    <a:pt x="55" y="118"/>
                  </a:lnTo>
                  <a:lnTo>
                    <a:pt x="59" y="117"/>
                  </a:lnTo>
                  <a:lnTo>
                    <a:pt x="65" y="117"/>
                  </a:lnTo>
                  <a:lnTo>
                    <a:pt x="70" y="116"/>
                  </a:lnTo>
                  <a:lnTo>
                    <a:pt x="75" y="115"/>
                  </a:lnTo>
                  <a:lnTo>
                    <a:pt x="81" y="115"/>
                  </a:lnTo>
                  <a:lnTo>
                    <a:pt x="90" y="114"/>
                  </a:lnTo>
                  <a:lnTo>
                    <a:pt x="94" y="114"/>
                  </a:lnTo>
                  <a:lnTo>
                    <a:pt x="101" y="113"/>
                  </a:lnTo>
                  <a:lnTo>
                    <a:pt x="111" y="114"/>
                  </a:lnTo>
                  <a:lnTo>
                    <a:pt x="116" y="113"/>
                  </a:lnTo>
                  <a:lnTo>
                    <a:pt x="125" y="112"/>
                  </a:lnTo>
                  <a:lnTo>
                    <a:pt x="130" y="113"/>
                  </a:lnTo>
                  <a:lnTo>
                    <a:pt x="137" y="112"/>
                  </a:lnTo>
                  <a:lnTo>
                    <a:pt x="147" y="112"/>
                  </a:lnTo>
                  <a:lnTo>
                    <a:pt x="155" y="112"/>
                  </a:lnTo>
                  <a:lnTo>
                    <a:pt x="162" y="112"/>
                  </a:lnTo>
                  <a:lnTo>
                    <a:pt x="159" y="111"/>
                  </a:lnTo>
                  <a:lnTo>
                    <a:pt x="155" y="110"/>
                  </a:lnTo>
                  <a:lnTo>
                    <a:pt x="151" y="109"/>
                  </a:lnTo>
                  <a:lnTo>
                    <a:pt x="146" y="108"/>
                  </a:lnTo>
                  <a:lnTo>
                    <a:pt x="141" y="107"/>
                  </a:lnTo>
                  <a:lnTo>
                    <a:pt x="138" y="105"/>
                  </a:lnTo>
                  <a:lnTo>
                    <a:pt x="134" y="106"/>
                  </a:lnTo>
                  <a:lnTo>
                    <a:pt x="130" y="104"/>
                  </a:lnTo>
                  <a:lnTo>
                    <a:pt x="126" y="103"/>
                  </a:lnTo>
                  <a:lnTo>
                    <a:pt x="125" y="102"/>
                  </a:lnTo>
                  <a:lnTo>
                    <a:pt x="120" y="101"/>
                  </a:lnTo>
                  <a:lnTo>
                    <a:pt x="119" y="100"/>
                  </a:lnTo>
                  <a:lnTo>
                    <a:pt x="116" y="98"/>
                  </a:lnTo>
                  <a:lnTo>
                    <a:pt x="112" y="97"/>
                  </a:lnTo>
                  <a:lnTo>
                    <a:pt x="110" y="96"/>
                  </a:lnTo>
                  <a:lnTo>
                    <a:pt x="110" y="94"/>
                  </a:lnTo>
                  <a:lnTo>
                    <a:pt x="107" y="93"/>
                  </a:lnTo>
                  <a:lnTo>
                    <a:pt x="104" y="92"/>
                  </a:lnTo>
                  <a:lnTo>
                    <a:pt x="103" y="91"/>
                  </a:lnTo>
                  <a:lnTo>
                    <a:pt x="100" y="90"/>
                  </a:lnTo>
                  <a:lnTo>
                    <a:pt x="97" y="89"/>
                  </a:lnTo>
                  <a:lnTo>
                    <a:pt x="97" y="87"/>
                  </a:lnTo>
                  <a:lnTo>
                    <a:pt x="95" y="86"/>
                  </a:lnTo>
                  <a:lnTo>
                    <a:pt x="96" y="84"/>
                  </a:lnTo>
                  <a:lnTo>
                    <a:pt x="94" y="83"/>
                  </a:lnTo>
                  <a:lnTo>
                    <a:pt x="94" y="82"/>
                  </a:lnTo>
                  <a:lnTo>
                    <a:pt x="94" y="81"/>
                  </a:lnTo>
                  <a:lnTo>
                    <a:pt x="93" y="80"/>
                  </a:lnTo>
                  <a:lnTo>
                    <a:pt x="92" y="79"/>
                  </a:lnTo>
                  <a:lnTo>
                    <a:pt x="94" y="78"/>
                  </a:lnTo>
                  <a:lnTo>
                    <a:pt x="95" y="76"/>
                  </a:lnTo>
                  <a:lnTo>
                    <a:pt x="95" y="75"/>
                  </a:lnTo>
                  <a:lnTo>
                    <a:pt x="98" y="73"/>
                  </a:lnTo>
                  <a:lnTo>
                    <a:pt x="103" y="70"/>
                  </a:lnTo>
                  <a:lnTo>
                    <a:pt x="104" y="68"/>
                  </a:lnTo>
                  <a:lnTo>
                    <a:pt x="106" y="67"/>
                  </a:lnTo>
                  <a:lnTo>
                    <a:pt x="111" y="65"/>
                  </a:lnTo>
                  <a:lnTo>
                    <a:pt x="116" y="63"/>
                  </a:lnTo>
                  <a:lnTo>
                    <a:pt x="120" y="62"/>
                  </a:lnTo>
                  <a:lnTo>
                    <a:pt x="128" y="60"/>
                  </a:lnTo>
                  <a:lnTo>
                    <a:pt x="131" y="59"/>
                  </a:lnTo>
                  <a:lnTo>
                    <a:pt x="138" y="57"/>
                  </a:lnTo>
                  <a:lnTo>
                    <a:pt x="145" y="56"/>
                  </a:lnTo>
                  <a:lnTo>
                    <a:pt x="152" y="54"/>
                  </a:lnTo>
                  <a:lnTo>
                    <a:pt x="160" y="53"/>
                  </a:lnTo>
                  <a:lnTo>
                    <a:pt x="166" y="53"/>
                  </a:lnTo>
                  <a:lnTo>
                    <a:pt x="174" y="51"/>
                  </a:lnTo>
                  <a:lnTo>
                    <a:pt x="184" y="50"/>
                  </a:lnTo>
                  <a:lnTo>
                    <a:pt x="193" y="49"/>
                  </a:lnTo>
                  <a:lnTo>
                    <a:pt x="201" y="48"/>
                  </a:lnTo>
                  <a:lnTo>
                    <a:pt x="212" y="47"/>
                  </a:lnTo>
                  <a:lnTo>
                    <a:pt x="223" y="47"/>
                  </a:lnTo>
                  <a:lnTo>
                    <a:pt x="231" y="46"/>
                  </a:lnTo>
                  <a:lnTo>
                    <a:pt x="241" y="46"/>
                  </a:lnTo>
                  <a:lnTo>
                    <a:pt x="253" y="45"/>
                  </a:lnTo>
                  <a:lnTo>
                    <a:pt x="263" y="45"/>
                  </a:lnTo>
                  <a:lnTo>
                    <a:pt x="275" y="45"/>
                  </a:lnTo>
                  <a:lnTo>
                    <a:pt x="286" y="45"/>
                  </a:lnTo>
                  <a:lnTo>
                    <a:pt x="297" y="45"/>
                  </a:lnTo>
                  <a:lnTo>
                    <a:pt x="308" y="45"/>
                  </a:lnTo>
                  <a:lnTo>
                    <a:pt x="320" y="45"/>
                  </a:lnTo>
                  <a:lnTo>
                    <a:pt x="332" y="45"/>
                  </a:lnTo>
                  <a:lnTo>
                    <a:pt x="344" y="46"/>
                  </a:lnTo>
                  <a:lnTo>
                    <a:pt x="342" y="44"/>
                  </a:lnTo>
                  <a:lnTo>
                    <a:pt x="342" y="43"/>
                  </a:lnTo>
                  <a:lnTo>
                    <a:pt x="340" y="43"/>
                  </a:lnTo>
                  <a:lnTo>
                    <a:pt x="340" y="42"/>
                  </a:lnTo>
                  <a:lnTo>
                    <a:pt x="340" y="41"/>
                  </a:lnTo>
                  <a:lnTo>
                    <a:pt x="339" y="41"/>
                  </a:lnTo>
                  <a:lnTo>
                    <a:pt x="339" y="39"/>
                  </a:lnTo>
                  <a:lnTo>
                    <a:pt x="338" y="38"/>
                  </a:lnTo>
                  <a:lnTo>
                    <a:pt x="338" y="37"/>
                  </a:lnTo>
                  <a:lnTo>
                    <a:pt x="338" y="36"/>
                  </a:lnTo>
                  <a:lnTo>
                    <a:pt x="338" y="35"/>
                  </a:lnTo>
                  <a:lnTo>
                    <a:pt x="338" y="34"/>
                  </a:lnTo>
                  <a:lnTo>
                    <a:pt x="339" y="33"/>
                  </a:lnTo>
                  <a:lnTo>
                    <a:pt x="339" y="32"/>
                  </a:lnTo>
                  <a:lnTo>
                    <a:pt x="339" y="29"/>
                  </a:lnTo>
                  <a:lnTo>
                    <a:pt x="342" y="27"/>
                  </a:lnTo>
                  <a:lnTo>
                    <a:pt x="345" y="26"/>
                  </a:lnTo>
                  <a:lnTo>
                    <a:pt x="347" y="23"/>
                  </a:lnTo>
                  <a:lnTo>
                    <a:pt x="350" y="21"/>
                  </a:lnTo>
                  <a:lnTo>
                    <a:pt x="356" y="20"/>
                  </a:lnTo>
                  <a:lnTo>
                    <a:pt x="360" y="18"/>
                  </a:lnTo>
                  <a:lnTo>
                    <a:pt x="367" y="17"/>
                  </a:lnTo>
                  <a:lnTo>
                    <a:pt x="373" y="14"/>
                  </a:lnTo>
                  <a:lnTo>
                    <a:pt x="381" y="13"/>
                  </a:lnTo>
                  <a:lnTo>
                    <a:pt x="385" y="11"/>
                  </a:lnTo>
                  <a:lnTo>
                    <a:pt x="391" y="10"/>
                  </a:lnTo>
                  <a:lnTo>
                    <a:pt x="399" y="9"/>
                  </a:lnTo>
                  <a:lnTo>
                    <a:pt x="410" y="7"/>
                  </a:lnTo>
                  <a:lnTo>
                    <a:pt x="418" y="7"/>
                  </a:lnTo>
                  <a:lnTo>
                    <a:pt x="428" y="5"/>
                  </a:lnTo>
                  <a:lnTo>
                    <a:pt x="436" y="4"/>
                  </a:lnTo>
                  <a:lnTo>
                    <a:pt x="444" y="3"/>
                  </a:lnTo>
                  <a:lnTo>
                    <a:pt x="454" y="3"/>
                  </a:lnTo>
                  <a:lnTo>
                    <a:pt x="466" y="2"/>
                  </a:lnTo>
                  <a:lnTo>
                    <a:pt x="477" y="1"/>
                  </a:lnTo>
                  <a:lnTo>
                    <a:pt x="489" y="1"/>
                  </a:lnTo>
                  <a:lnTo>
                    <a:pt x="499" y="0"/>
                  </a:lnTo>
                  <a:lnTo>
                    <a:pt x="511" y="0"/>
                  </a:lnTo>
                  <a:lnTo>
                    <a:pt x="524" y="0"/>
                  </a:lnTo>
                  <a:lnTo>
                    <a:pt x="535" y="0"/>
                  </a:lnTo>
                  <a:lnTo>
                    <a:pt x="546" y="0"/>
                  </a:lnTo>
                  <a:lnTo>
                    <a:pt x="559" y="0"/>
                  </a:lnTo>
                  <a:lnTo>
                    <a:pt x="572" y="0"/>
                  </a:lnTo>
                  <a:lnTo>
                    <a:pt x="584" y="0"/>
                  </a:lnTo>
                  <a:lnTo>
                    <a:pt x="595" y="0"/>
                  </a:lnTo>
                  <a:lnTo>
                    <a:pt x="611" y="1"/>
                  </a:lnTo>
                  <a:lnTo>
                    <a:pt x="623" y="2"/>
                  </a:lnTo>
                  <a:lnTo>
                    <a:pt x="636" y="3"/>
                  </a:lnTo>
                  <a:lnTo>
                    <a:pt x="647" y="3"/>
                  </a:lnTo>
                  <a:lnTo>
                    <a:pt x="660" y="5"/>
                  </a:lnTo>
                  <a:lnTo>
                    <a:pt x="673" y="7"/>
                  </a:lnTo>
                  <a:lnTo>
                    <a:pt x="686" y="7"/>
                  </a:lnTo>
                  <a:lnTo>
                    <a:pt x="696" y="9"/>
                  </a:lnTo>
                  <a:lnTo>
                    <a:pt x="706" y="10"/>
                  </a:lnTo>
                  <a:lnTo>
                    <a:pt x="715" y="11"/>
                  </a:lnTo>
                  <a:lnTo>
                    <a:pt x="728" y="12"/>
                  </a:lnTo>
                  <a:lnTo>
                    <a:pt x="737" y="14"/>
                  </a:lnTo>
                  <a:lnTo>
                    <a:pt x="747" y="16"/>
                  </a:lnTo>
                  <a:lnTo>
                    <a:pt x="757" y="18"/>
                  </a:lnTo>
                  <a:lnTo>
                    <a:pt x="764" y="19"/>
                  </a:lnTo>
                  <a:lnTo>
                    <a:pt x="773" y="22"/>
                  </a:lnTo>
                  <a:lnTo>
                    <a:pt x="780" y="23"/>
                  </a:lnTo>
                  <a:lnTo>
                    <a:pt x="789" y="25"/>
                  </a:lnTo>
                  <a:lnTo>
                    <a:pt x="796" y="27"/>
                  </a:lnTo>
                  <a:lnTo>
                    <a:pt x="801" y="29"/>
                  </a:lnTo>
                  <a:lnTo>
                    <a:pt x="808" y="31"/>
                  </a:lnTo>
                  <a:lnTo>
                    <a:pt x="815" y="32"/>
                  </a:lnTo>
                  <a:lnTo>
                    <a:pt x="820" y="35"/>
                  </a:lnTo>
                  <a:lnTo>
                    <a:pt x="824" y="36"/>
                  </a:lnTo>
                  <a:lnTo>
                    <a:pt x="828" y="40"/>
                  </a:lnTo>
                  <a:lnTo>
                    <a:pt x="832" y="41"/>
                  </a:lnTo>
                  <a:lnTo>
                    <a:pt x="835" y="44"/>
                  </a:lnTo>
                  <a:lnTo>
                    <a:pt x="836" y="46"/>
                  </a:lnTo>
                  <a:lnTo>
                    <a:pt x="839" y="48"/>
                  </a:lnTo>
                  <a:lnTo>
                    <a:pt x="840" y="50"/>
                  </a:lnTo>
                  <a:lnTo>
                    <a:pt x="840" y="52"/>
                  </a:lnTo>
                  <a:lnTo>
                    <a:pt x="839" y="55"/>
                  </a:lnTo>
                  <a:lnTo>
                    <a:pt x="841" y="57"/>
                  </a:lnTo>
                  <a:lnTo>
                    <a:pt x="839" y="58"/>
                  </a:lnTo>
                  <a:lnTo>
                    <a:pt x="838" y="59"/>
                  </a:lnTo>
                  <a:lnTo>
                    <a:pt x="837" y="60"/>
                  </a:lnTo>
                  <a:lnTo>
                    <a:pt x="835" y="61"/>
                  </a:lnTo>
                </a:path>
              </a:pathLst>
            </a:custGeom>
            <a:gradFill rotWithShape="0">
              <a:gsLst>
                <a:gs pos="0">
                  <a:srgbClr val="999999"/>
                </a:gs>
                <a:gs pos="50000">
                  <a:srgbClr val="FFFFFF"/>
                </a:gs>
                <a:gs pos="100000">
                  <a:srgbClr val="999999"/>
                </a:gs>
              </a:gsLst>
              <a:lin ang="18900000" scaled="1"/>
            </a:gra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33" name="Rectangle 1233"/>
            <p:cNvSpPr>
              <a:spLocks noChangeArrowheads="1"/>
            </p:cNvSpPr>
            <p:nvPr/>
          </p:nvSpPr>
          <p:spPr bwMode="auto">
            <a:xfrm>
              <a:off x="4442" y="2952"/>
              <a:ext cx="325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latinLnBrk="0" hangingPunct="0">
                <a:lnSpc>
                  <a:spcPct val="95000"/>
                </a:lnSpc>
              </a:pPr>
              <a:r>
                <a:rPr kumimoji="0" lang="en-US" altLang="ko-KR" sz="14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Internet</a:t>
              </a: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1320352" y="1772816"/>
            <a:ext cx="1406083" cy="1080120"/>
            <a:chOff x="1320352" y="1772816"/>
            <a:chExt cx="1406083" cy="1080120"/>
          </a:xfrm>
        </p:grpSpPr>
        <p:sp>
          <p:nvSpPr>
            <p:cNvPr id="12336" name="Rectangle 1230"/>
            <p:cNvSpPr>
              <a:spLocks noChangeArrowheads="1"/>
            </p:cNvSpPr>
            <p:nvPr/>
          </p:nvSpPr>
          <p:spPr bwMode="auto">
            <a:xfrm>
              <a:off x="1320352" y="2518118"/>
              <a:ext cx="1400400" cy="3348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>
                <a:spcBef>
                  <a:spcPct val="50000"/>
                </a:spcBef>
              </a:pPr>
              <a:r>
                <a:rPr kumimoji="0" lang="ko-KR" altLang="en-US" sz="1100" b="1" dirty="0" smtClean="0">
                  <a:latin typeface="맑은 고딕" pitchFamily="50" charset="-127"/>
                  <a:ea typeface="맑은 고딕" pitchFamily="50" charset="-127"/>
                </a:rPr>
                <a:t>협업지원</a:t>
              </a:r>
              <a:r>
                <a:rPr kumimoji="0" lang="en-US" altLang="ko-KR" sz="1100" b="1" dirty="0" smtClean="0">
                  <a:latin typeface="맑은 고딕" pitchFamily="50" charset="-127"/>
                  <a:ea typeface="맑은 고딕" pitchFamily="50" charset="-127"/>
                </a:rPr>
                <a:t>(Withus)</a:t>
              </a:r>
            </a:p>
          </p:txBody>
        </p:sp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9635" y="1772816"/>
              <a:ext cx="1396800" cy="7421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sp>
        <p:nvSpPr>
          <p:cNvPr id="61" name="Rectangle 1205"/>
          <p:cNvSpPr>
            <a:spLocks noChangeArrowheads="1"/>
          </p:cNvSpPr>
          <p:nvPr/>
        </p:nvSpPr>
        <p:spPr bwMode="auto">
          <a:xfrm>
            <a:off x="3266921" y="1578058"/>
            <a:ext cx="2590339" cy="1141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 eaLnBrk="0" latinLnBrk="0" hangingPunct="0">
              <a:spcBef>
                <a:spcPct val="50000"/>
              </a:spcBef>
              <a:buFont typeface="Wingdings" pitchFamily="2" charset="2"/>
              <a:buChar char="¦"/>
            </a:pPr>
            <a:endParaRPr kumimoji="0"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Rectangle 1230"/>
          <p:cNvSpPr>
            <a:spLocks noChangeArrowheads="1"/>
          </p:cNvSpPr>
          <p:nvPr/>
        </p:nvSpPr>
        <p:spPr bwMode="auto">
          <a:xfrm>
            <a:off x="3330300" y="1772815"/>
            <a:ext cx="1182023" cy="31325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Bid 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관리</a:t>
            </a:r>
          </a:p>
        </p:txBody>
      </p:sp>
      <p:sp>
        <p:nvSpPr>
          <p:cNvPr id="48" name="Rectangle 1230"/>
          <p:cNvSpPr>
            <a:spLocks noChangeArrowheads="1"/>
          </p:cNvSpPr>
          <p:nvPr/>
        </p:nvSpPr>
        <p:spPr bwMode="auto">
          <a:xfrm>
            <a:off x="3330300" y="2183302"/>
            <a:ext cx="1182023" cy="3348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</a:pPr>
            <a:r>
              <a:rPr kumimoji="0" lang="en-US" altLang="ko-KR" sz="1400" dirty="0">
                <a:latin typeface="맑은 고딕" pitchFamily="50" charset="-127"/>
                <a:ea typeface="맑은 고딕" pitchFamily="50" charset="-127"/>
              </a:rPr>
              <a:t>E&amp;I </a:t>
            </a: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관리</a:t>
            </a:r>
          </a:p>
        </p:txBody>
      </p:sp>
      <p:sp>
        <p:nvSpPr>
          <p:cNvPr id="49" name="Rectangle 1230"/>
          <p:cNvSpPr>
            <a:spLocks noChangeArrowheads="1"/>
          </p:cNvSpPr>
          <p:nvPr/>
        </p:nvSpPr>
        <p:spPr bwMode="auto">
          <a:xfrm>
            <a:off x="4584331" y="2154122"/>
            <a:ext cx="1182023" cy="3603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</a:pP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계약관리</a:t>
            </a:r>
          </a:p>
        </p:txBody>
      </p:sp>
      <p:sp>
        <p:nvSpPr>
          <p:cNvPr id="50" name="Rectangle 1230"/>
          <p:cNvSpPr>
            <a:spLocks noChangeArrowheads="1"/>
          </p:cNvSpPr>
          <p:nvPr/>
        </p:nvSpPr>
        <p:spPr bwMode="auto">
          <a:xfrm>
            <a:off x="4584330" y="1770499"/>
            <a:ext cx="1182023" cy="3262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</a:pPr>
            <a:r>
              <a:rPr kumimoji="0" lang="ko-KR" altLang="en-US" sz="1400" dirty="0">
                <a:latin typeface="맑은 고딕" pitchFamily="50" charset="-127"/>
                <a:ea typeface="맑은 고딕" pitchFamily="50" charset="-127"/>
              </a:rPr>
              <a:t>기성관리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8"/>
          <p:cNvSpPr>
            <a:spLocks noGrp="1" noChangeArrowheads="1"/>
          </p:cNvSpPr>
          <p:nvPr>
            <p:ph type="title"/>
          </p:nvPr>
        </p:nvSpPr>
        <p:spPr>
          <a:xfrm>
            <a:off x="415925" y="228600"/>
            <a:ext cx="8718550" cy="339725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논리적 구성도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내부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시스템과 </a:t>
            </a:r>
            <a:r>
              <a:rPr lang="en-US" altLang="ko-KR" sz="16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I/F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8" name="직사각형 277"/>
          <p:cNvSpPr>
            <a:spLocks noChangeArrowheads="1"/>
          </p:cNvSpPr>
          <p:nvPr/>
        </p:nvSpPr>
        <p:spPr bwMode="auto">
          <a:xfrm>
            <a:off x="8327455" y="1142909"/>
            <a:ext cx="1114426" cy="836101"/>
          </a:xfrm>
          <a:prstGeom prst="rect">
            <a:avLst/>
          </a:prstGeom>
          <a:solidFill>
            <a:srgbClr val="FFFFFF">
              <a:lumMod val="85000"/>
            </a:srgbClr>
          </a:solidFill>
          <a:ln w="6350" algn="ctr">
            <a:solidFill>
              <a:srgbClr val="000000"/>
            </a:solidFill>
            <a:miter lim="800000"/>
            <a:headEnd/>
            <a:tailEnd/>
          </a:ln>
        </p:spPr>
        <p:txBody>
          <a:bodyPr lIns="18000" rIns="18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5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외</a:t>
            </a:r>
            <a:r>
              <a:rPr kumimoji="0" lang="ko-KR" altLang="en-US" sz="105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부</a:t>
            </a:r>
          </a:p>
        </p:txBody>
      </p:sp>
      <p:sp>
        <p:nvSpPr>
          <p:cNvPr id="279" name="직사각형 278"/>
          <p:cNvSpPr>
            <a:spLocks noChangeArrowheads="1"/>
          </p:cNvSpPr>
          <p:nvPr/>
        </p:nvSpPr>
        <p:spPr bwMode="auto">
          <a:xfrm>
            <a:off x="488504" y="5116819"/>
            <a:ext cx="1114426" cy="1336517"/>
          </a:xfrm>
          <a:prstGeom prst="rect">
            <a:avLst/>
          </a:prstGeom>
          <a:solidFill>
            <a:srgbClr val="FFFFFF">
              <a:lumMod val="85000"/>
            </a:srgbClr>
          </a:solidFill>
          <a:ln w="6350" algn="ctr">
            <a:solidFill>
              <a:srgbClr val="000000"/>
            </a:solidFill>
            <a:miter lim="800000"/>
            <a:headEnd/>
            <a:tailEnd/>
          </a:ln>
        </p:spPr>
        <p:txBody>
          <a:bodyPr lIns="18000" rIns="18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QSE</a:t>
            </a:r>
            <a:endParaRPr kumimoji="0" lang="ko-KR" altLang="en-US" sz="1050" kern="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0" name="직사각형 279"/>
          <p:cNvSpPr>
            <a:spLocks noChangeArrowheads="1"/>
          </p:cNvSpPr>
          <p:nvPr/>
        </p:nvSpPr>
        <p:spPr bwMode="auto">
          <a:xfrm>
            <a:off x="437692" y="1162089"/>
            <a:ext cx="1114426" cy="2005363"/>
          </a:xfrm>
          <a:prstGeom prst="rect">
            <a:avLst/>
          </a:prstGeom>
          <a:solidFill>
            <a:srgbClr val="FFFFFF">
              <a:lumMod val="85000"/>
            </a:srgbClr>
          </a:solidFill>
          <a:ln w="6350" algn="ctr">
            <a:solidFill>
              <a:srgbClr val="000000"/>
            </a:solidFill>
            <a:miter lim="800000"/>
            <a:headEnd/>
            <a:tailEnd/>
          </a:ln>
        </p:spPr>
        <p:txBody>
          <a:bodyPr lIns="18000" rIns="18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PJT </a:t>
            </a:r>
            <a:r>
              <a:rPr kumimoji="0" lang="ko-KR" altLang="en-US" sz="105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지</a:t>
            </a:r>
            <a:r>
              <a:rPr kumimoji="0" lang="ko-KR" altLang="en-US" sz="105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281" name="직사각형 280"/>
          <p:cNvSpPr>
            <a:spLocks noChangeArrowheads="1"/>
          </p:cNvSpPr>
          <p:nvPr/>
        </p:nvSpPr>
        <p:spPr bwMode="auto">
          <a:xfrm>
            <a:off x="437692" y="3884683"/>
            <a:ext cx="1114426" cy="768453"/>
          </a:xfrm>
          <a:prstGeom prst="rect">
            <a:avLst/>
          </a:prstGeom>
          <a:solidFill>
            <a:srgbClr val="FFFFFF">
              <a:lumMod val="85000"/>
            </a:srgbClr>
          </a:solidFill>
          <a:ln w="6350" algn="ctr">
            <a:solidFill>
              <a:srgbClr val="000000"/>
            </a:solidFill>
            <a:miter lim="800000"/>
            <a:headEnd/>
            <a:tailEnd/>
          </a:ln>
        </p:spPr>
        <p:txBody>
          <a:bodyPr lIns="18000" rIns="18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PJT </a:t>
            </a:r>
            <a:r>
              <a:rPr kumimoji="0" lang="ko-KR" altLang="en-US" sz="105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공</a:t>
            </a:r>
            <a:r>
              <a:rPr kumimoji="0" lang="ko-KR" altLang="en-US" sz="105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통</a:t>
            </a:r>
          </a:p>
        </p:txBody>
      </p:sp>
      <p:sp>
        <p:nvSpPr>
          <p:cNvPr id="282" name="직사각형 281"/>
          <p:cNvSpPr>
            <a:spLocks noChangeArrowheads="1"/>
          </p:cNvSpPr>
          <p:nvPr/>
        </p:nvSpPr>
        <p:spPr bwMode="auto">
          <a:xfrm>
            <a:off x="8327455" y="2985539"/>
            <a:ext cx="1114426" cy="2654324"/>
          </a:xfrm>
          <a:prstGeom prst="rect">
            <a:avLst/>
          </a:prstGeom>
          <a:solidFill>
            <a:srgbClr val="FFFFFF">
              <a:lumMod val="85000"/>
            </a:srgbClr>
          </a:solidFill>
          <a:ln w="6350" algn="ctr">
            <a:solidFill>
              <a:srgbClr val="000000"/>
            </a:solidFill>
            <a:miter lim="800000"/>
            <a:headEnd/>
            <a:tailEnd/>
          </a:ln>
        </p:spPr>
        <p:txBody>
          <a:bodyPr lIns="18000" rIns="18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5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</a:t>
            </a:r>
            <a:r>
              <a:rPr kumimoji="0" lang="ko-KR" altLang="en-US" sz="105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계</a:t>
            </a:r>
          </a:p>
        </p:txBody>
      </p:sp>
      <p:sp>
        <p:nvSpPr>
          <p:cNvPr id="283" name="직사각형 282"/>
          <p:cNvSpPr/>
          <p:nvPr/>
        </p:nvSpPr>
        <p:spPr bwMode="auto">
          <a:xfrm>
            <a:off x="344488" y="906304"/>
            <a:ext cx="9217025" cy="56190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4" name="직사각형 283"/>
          <p:cNvSpPr>
            <a:spLocks noChangeArrowheads="1"/>
          </p:cNvSpPr>
          <p:nvPr/>
        </p:nvSpPr>
        <p:spPr bwMode="auto">
          <a:xfrm>
            <a:off x="3971925" y="1214351"/>
            <a:ext cx="2003206" cy="3198388"/>
          </a:xfrm>
          <a:prstGeom prst="rect">
            <a:avLst/>
          </a:prstGeom>
          <a:solidFill>
            <a:srgbClr val="CCCCFF">
              <a:alpha val="76077"/>
            </a:srgbClr>
          </a:solidFill>
          <a:ln w="6350" algn="ctr">
            <a:solidFill>
              <a:srgbClr val="000000"/>
            </a:solidFill>
            <a:miter lim="800000"/>
            <a:headEnd/>
            <a:tailEnd/>
          </a:ln>
        </p:spPr>
        <p:txBody>
          <a:bodyPr lIns="18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5" name="직사각형 284"/>
          <p:cNvSpPr/>
          <p:nvPr/>
        </p:nvSpPr>
        <p:spPr bwMode="auto">
          <a:xfrm>
            <a:off x="4044885" y="1315601"/>
            <a:ext cx="1825142" cy="302400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2B2B2"/>
            </a:outerShdw>
          </a:effectLst>
        </p:spPr>
        <p:txBody>
          <a:bodyPr lIns="18000" tIns="72000" rIns="18000" anchor="t" anchorCtr="0"/>
          <a:lstStyle/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ko-KR" sz="1300" b="1" kern="0" dirty="0" smtClean="0">
                <a:latin typeface="맑은 고딕" pitchFamily="50" charset="-127"/>
                <a:ea typeface="맑은 고딕" pitchFamily="50" charset="-127"/>
              </a:rPr>
              <a:t>TOMMS</a:t>
            </a:r>
            <a:r>
              <a:rPr lang="en-US" altLang="ko-KR" sz="1300" b="1" kern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300" b="1" kern="0" dirty="0" smtClean="0">
                <a:latin typeface="맑은 고딕" pitchFamily="50" charset="-127"/>
                <a:ea typeface="맑은 고딕" pitchFamily="50" charset="-127"/>
              </a:rPr>
              <a:t>통합조달</a:t>
            </a:r>
            <a:r>
              <a:rPr lang="en-US" altLang="ko-KR" sz="1300" b="1" kern="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en-US" altLang="ko-KR" sz="1300" b="1" kern="0" dirty="0"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kumimoji="1" lang="ko-KR" altLang="en-US" sz="1300" b="1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" name="Rectangle 51"/>
          <p:cNvSpPr>
            <a:spLocks noChangeArrowheads="1"/>
          </p:cNvSpPr>
          <p:nvPr/>
        </p:nvSpPr>
        <p:spPr bwMode="auto">
          <a:xfrm>
            <a:off x="4351116" y="2111778"/>
            <a:ext cx="1188000" cy="30619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5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토건 외주</a:t>
            </a:r>
            <a:endParaRPr kumimoji="0" lang="ko-KR" altLang="en-US" sz="105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7" name="Rectangle 51"/>
          <p:cNvSpPr>
            <a:spLocks noChangeArrowheads="1"/>
          </p:cNvSpPr>
          <p:nvPr/>
        </p:nvSpPr>
        <p:spPr bwMode="auto">
          <a:xfrm>
            <a:off x="4351116" y="2552079"/>
            <a:ext cx="1188000" cy="30619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5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플랜트 자재</a:t>
            </a:r>
            <a:endParaRPr kumimoji="0" lang="ko-KR" altLang="en-US" sz="105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8" name="Rectangle 51"/>
          <p:cNvSpPr>
            <a:spLocks noChangeArrowheads="1"/>
          </p:cNvSpPr>
          <p:nvPr/>
        </p:nvSpPr>
        <p:spPr bwMode="auto">
          <a:xfrm>
            <a:off x="4351116" y="2992380"/>
            <a:ext cx="1188000" cy="30619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5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플랜트 외주</a:t>
            </a:r>
            <a:endParaRPr kumimoji="0" lang="ko-KR" altLang="en-US" sz="105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9" name="Rectangle 51"/>
          <p:cNvSpPr>
            <a:spLocks noChangeArrowheads="1"/>
          </p:cNvSpPr>
          <p:nvPr/>
        </p:nvSpPr>
        <p:spPr bwMode="auto">
          <a:xfrm>
            <a:off x="4351116" y="1671477"/>
            <a:ext cx="1188000" cy="30619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5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토건 자재</a:t>
            </a:r>
            <a:endParaRPr kumimoji="0" lang="ko-KR" altLang="en-US" sz="105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0" name="Rectangle 51"/>
          <p:cNvSpPr>
            <a:spLocks noChangeArrowheads="1"/>
          </p:cNvSpPr>
          <p:nvPr/>
        </p:nvSpPr>
        <p:spPr bwMode="auto">
          <a:xfrm>
            <a:off x="4351116" y="3432681"/>
            <a:ext cx="1188000" cy="30619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5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구매 </a:t>
            </a:r>
            <a:r>
              <a:rPr kumimoji="0" lang="en-US" altLang="ko-KR" sz="105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E&amp;I</a:t>
            </a:r>
            <a:endParaRPr kumimoji="0" lang="ko-KR" altLang="en-US" sz="105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1" name="Rectangle 51"/>
          <p:cNvSpPr>
            <a:spLocks noChangeArrowheads="1"/>
          </p:cNvSpPr>
          <p:nvPr/>
        </p:nvSpPr>
        <p:spPr bwMode="auto">
          <a:xfrm>
            <a:off x="8404846" y="3837599"/>
            <a:ext cx="959641" cy="335687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자금 관리</a:t>
            </a:r>
            <a:endParaRPr kumimoji="0" lang="en-US" altLang="ko-KR" sz="9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(TR)</a:t>
            </a:r>
            <a:endParaRPr kumimoji="0" lang="ko-KR" altLang="en-US" sz="9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2" name="Rectangle 51"/>
          <p:cNvSpPr>
            <a:spLocks noChangeArrowheads="1"/>
          </p:cNvSpPr>
          <p:nvPr/>
        </p:nvSpPr>
        <p:spPr bwMode="auto">
          <a:xfrm>
            <a:off x="8404846" y="3368866"/>
            <a:ext cx="959641" cy="335687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kumimoji="0" lang="ko-KR" altLang="en-US" sz="9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재</a:t>
            </a: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관리</a:t>
            </a:r>
            <a:endParaRPr kumimoji="0" lang="en-US" altLang="ko-KR" sz="9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(MM)</a:t>
            </a:r>
            <a:endParaRPr kumimoji="0" lang="ko-KR" altLang="en-US" sz="9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93" name="꺾인 연결선 126"/>
          <p:cNvCxnSpPr>
            <a:cxnSpLocks noChangeShapeType="1"/>
            <a:stCxn id="284" idx="1"/>
          </p:cNvCxnSpPr>
          <p:nvPr/>
        </p:nvCxnSpPr>
        <p:spPr bwMode="auto">
          <a:xfrm rot="10800000">
            <a:off x="1479057" y="1758953"/>
            <a:ext cx="2492869" cy="1054592"/>
          </a:xfrm>
          <a:prstGeom prst="bentConnector3">
            <a:avLst>
              <a:gd name="adj1" fmla="val 46638"/>
            </a:avLst>
          </a:prstGeom>
          <a:noFill/>
          <a:ln w="6350" cap="rnd">
            <a:solidFill>
              <a:schemeClr val="tx1"/>
            </a:solidFill>
            <a:prstDash val="dash"/>
            <a:miter lim="800000"/>
            <a:headEnd type="none" w="med" len="med"/>
            <a:tailEnd type="triangle"/>
          </a:ln>
        </p:spPr>
      </p:cxnSp>
      <p:sp>
        <p:nvSpPr>
          <p:cNvPr id="294" name="Rectangle 51"/>
          <p:cNvSpPr>
            <a:spLocks noChangeArrowheads="1"/>
          </p:cNvSpPr>
          <p:nvPr/>
        </p:nvSpPr>
        <p:spPr bwMode="auto">
          <a:xfrm>
            <a:off x="4351116" y="3872982"/>
            <a:ext cx="1188000" cy="30619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5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전자 계약</a:t>
            </a:r>
            <a:endParaRPr kumimoji="0" lang="ko-KR" altLang="en-US" sz="105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5" name="Rectangle 51"/>
          <p:cNvSpPr>
            <a:spLocks noChangeArrowheads="1"/>
          </p:cNvSpPr>
          <p:nvPr/>
        </p:nvSpPr>
        <p:spPr bwMode="auto">
          <a:xfrm>
            <a:off x="515084" y="4237471"/>
            <a:ext cx="959641" cy="335687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원가 관리</a:t>
            </a:r>
            <a:endParaRPr kumimoji="0" lang="en-US" altLang="ko-KR" sz="9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(PCMS)</a:t>
            </a:r>
            <a:endParaRPr kumimoji="0" lang="ko-KR" altLang="en-US" sz="9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6" name="Rectangle 51"/>
          <p:cNvSpPr>
            <a:spLocks noChangeArrowheads="1"/>
          </p:cNvSpPr>
          <p:nvPr/>
        </p:nvSpPr>
        <p:spPr bwMode="auto">
          <a:xfrm>
            <a:off x="515083" y="1591111"/>
            <a:ext cx="959641" cy="335687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건축사업관리</a:t>
            </a:r>
            <a:endParaRPr kumimoji="0" lang="en-US" altLang="ko-KR" sz="9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(AEPMS)</a:t>
            </a:r>
            <a:endParaRPr kumimoji="0" lang="ko-KR" altLang="en-US" sz="9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7" name="Rectangle 51"/>
          <p:cNvSpPr>
            <a:spLocks noChangeArrowheads="1"/>
          </p:cNvSpPr>
          <p:nvPr/>
        </p:nvSpPr>
        <p:spPr bwMode="auto">
          <a:xfrm>
            <a:off x="565895" y="6014967"/>
            <a:ext cx="959641" cy="335687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품질관리</a:t>
            </a:r>
            <a:endParaRPr kumimoji="0" lang="en-US" altLang="ko-KR" sz="9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en-US" altLang="ko-KR" sz="900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eQMS</a:t>
            </a:r>
            <a:r>
              <a:rPr kumimoji="0" lang="en-US" altLang="ko-KR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8" name="Rectangle 51"/>
          <p:cNvSpPr>
            <a:spLocks noChangeArrowheads="1"/>
          </p:cNvSpPr>
          <p:nvPr/>
        </p:nvSpPr>
        <p:spPr bwMode="auto">
          <a:xfrm>
            <a:off x="565895" y="5555601"/>
            <a:ext cx="959641" cy="335687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안전환경</a:t>
            </a:r>
            <a:endParaRPr kumimoji="0" lang="en-US" altLang="ko-KR" sz="9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(SEIS+)</a:t>
            </a:r>
            <a:endParaRPr kumimoji="0" lang="ko-KR" altLang="en-US" sz="9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9" name="직사각형 298"/>
          <p:cNvSpPr/>
          <p:nvPr/>
        </p:nvSpPr>
        <p:spPr>
          <a:xfrm>
            <a:off x="1792670" y="1614860"/>
            <a:ext cx="447238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업체 정보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0" name="Rectangle 51"/>
          <p:cNvSpPr>
            <a:spLocks noChangeArrowheads="1"/>
          </p:cNvSpPr>
          <p:nvPr/>
        </p:nvSpPr>
        <p:spPr bwMode="auto">
          <a:xfrm>
            <a:off x="509566" y="2132856"/>
            <a:ext cx="959641" cy="335687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문서포탈</a:t>
            </a:r>
            <a:endParaRPr kumimoji="0" lang="en-US" altLang="ko-KR" sz="9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(ProWeb)</a:t>
            </a:r>
            <a:endParaRPr kumimoji="0" lang="ko-KR" altLang="en-US" sz="9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1" name="Rectangle 51"/>
          <p:cNvSpPr>
            <a:spLocks noChangeArrowheads="1"/>
          </p:cNvSpPr>
          <p:nvPr/>
        </p:nvSpPr>
        <p:spPr bwMode="auto">
          <a:xfrm>
            <a:off x="8404846" y="1444153"/>
            <a:ext cx="959641" cy="335687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그룹통합구매</a:t>
            </a:r>
            <a:endParaRPr kumimoji="0" lang="en-US" altLang="ko-KR" sz="9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(With Us)</a:t>
            </a:r>
            <a:endParaRPr kumimoji="0" lang="ko-KR" altLang="en-US" sz="9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2" name="Rectangle 51"/>
          <p:cNvSpPr>
            <a:spLocks noChangeArrowheads="1"/>
          </p:cNvSpPr>
          <p:nvPr/>
        </p:nvSpPr>
        <p:spPr bwMode="auto">
          <a:xfrm>
            <a:off x="8414371" y="4285274"/>
            <a:ext cx="959641" cy="335687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 관리</a:t>
            </a:r>
            <a:endParaRPr kumimoji="0" lang="en-US" altLang="ko-KR" sz="9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(PS)</a:t>
            </a:r>
            <a:endParaRPr kumimoji="0" lang="ko-KR" altLang="en-US" sz="9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03" name="꺾인 연결선 126"/>
          <p:cNvCxnSpPr>
            <a:cxnSpLocks noChangeShapeType="1"/>
            <a:endCxn id="341" idx="3"/>
          </p:cNvCxnSpPr>
          <p:nvPr/>
        </p:nvCxnSpPr>
        <p:spPr bwMode="auto">
          <a:xfrm rot="10800000" flipV="1">
            <a:off x="1469206" y="1977672"/>
            <a:ext cx="2515242" cy="184965"/>
          </a:xfrm>
          <a:prstGeom prst="bentConnector3">
            <a:avLst>
              <a:gd name="adj1" fmla="val 50000"/>
            </a:avLst>
          </a:prstGeom>
          <a:noFill/>
          <a:ln w="6350" cap="rnd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304" name="직사각형 303"/>
          <p:cNvSpPr/>
          <p:nvPr/>
        </p:nvSpPr>
        <p:spPr>
          <a:xfrm>
            <a:off x="1691266" y="2010224"/>
            <a:ext cx="689291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첨부 파일 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</a:t>
            </a:r>
          </a:p>
        </p:txBody>
      </p:sp>
      <p:cxnSp>
        <p:nvCxnSpPr>
          <p:cNvPr id="305" name="꺾인 연결선 126"/>
          <p:cNvCxnSpPr>
            <a:cxnSpLocks noChangeShapeType="1"/>
            <a:stCxn id="284" idx="1"/>
            <a:endCxn id="300" idx="3"/>
          </p:cNvCxnSpPr>
          <p:nvPr/>
        </p:nvCxnSpPr>
        <p:spPr bwMode="auto">
          <a:xfrm rot="10800000">
            <a:off x="1469207" y="2300701"/>
            <a:ext cx="2502718" cy="512845"/>
          </a:xfrm>
          <a:prstGeom prst="bentConnector3">
            <a:avLst>
              <a:gd name="adj1" fmla="val 50000"/>
            </a:avLst>
          </a:prstGeom>
          <a:noFill/>
          <a:ln w="6350" cap="rnd">
            <a:solidFill>
              <a:schemeClr val="tx1"/>
            </a:solidFill>
            <a:prstDash val="dash"/>
            <a:miter lim="800000"/>
            <a:headEnd type="none" w="med" len="med"/>
            <a:tailEnd type="triangle"/>
          </a:ln>
        </p:spPr>
      </p:cxnSp>
      <p:sp>
        <p:nvSpPr>
          <p:cNvPr id="306" name="직사각형 305"/>
          <p:cNvSpPr/>
          <p:nvPr/>
        </p:nvSpPr>
        <p:spPr>
          <a:xfrm>
            <a:off x="1598896" y="2323889"/>
            <a:ext cx="931345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첨부 파일 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 내역</a:t>
            </a:r>
          </a:p>
        </p:txBody>
      </p:sp>
      <p:cxnSp>
        <p:nvCxnSpPr>
          <p:cNvPr id="307" name="꺾인 연결선 126"/>
          <p:cNvCxnSpPr>
            <a:cxnSpLocks noChangeShapeType="1"/>
            <a:stCxn id="295" idx="3"/>
          </p:cNvCxnSpPr>
          <p:nvPr/>
        </p:nvCxnSpPr>
        <p:spPr bwMode="auto">
          <a:xfrm flipV="1">
            <a:off x="1474725" y="3787832"/>
            <a:ext cx="2509723" cy="617483"/>
          </a:xfrm>
          <a:prstGeom prst="bentConnector3">
            <a:avLst>
              <a:gd name="adj1" fmla="val 57202"/>
            </a:avLst>
          </a:prstGeom>
          <a:noFill/>
          <a:ln w="6350" cap="rnd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308" name="직사각형 307"/>
          <p:cNvSpPr/>
          <p:nvPr/>
        </p:nvSpPr>
        <p:spPr>
          <a:xfrm>
            <a:off x="1944986" y="4233996"/>
            <a:ext cx="410370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예산정보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09" name="꺾인 연결선 126"/>
          <p:cNvCxnSpPr>
            <a:cxnSpLocks noChangeShapeType="1"/>
            <a:stCxn id="284" idx="1"/>
            <a:endCxn id="298" idx="3"/>
          </p:cNvCxnSpPr>
          <p:nvPr/>
        </p:nvCxnSpPr>
        <p:spPr bwMode="auto">
          <a:xfrm rot="10800000" flipV="1">
            <a:off x="1525537" y="2813545"/>
            <a:ext cx="2446389" cy="2909900"/>
          </a:xfrm>
          <a:prstGeom prst="bentConnector3">
            <a:avLst>
              <a:gd name="adj1" fmla="val 50000"/>
            </a:avLst>
          </a:prstGeom>
          <a:noFill/>
          <a:ln w="6350" cap="rnd">
            <a:solidFill>
              <a:schemeClr val="tx1"/>
            </a:solidFill>
            <a:prstDash val="dash"/>
            <a:miter lim="800000"/>
            <a:headEnd type="none" w="med" len="med"/>
            <a:tailEnd type="triangle"/>
          </a:ln>
        </p:spPr>
      </p:cxnSp>
      <p:sp>
        <p:nvSpPr>
          <p:cNvPr id="310" name="직사각형 309"/>
          <p:cNvSpPr/>
          <p:nvPr/>
        </p:nvSpPr>
        <p:spPr>
          <a:xfrm>
            <a:off x="1827632" y="5582155"/>
            <a:ext cx="447237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업체 정보</a:t>
            </a:r>
          </a:p>
        </p:txBody>
      </p:sp>
      <p:cxnSp>
        <p:nvCxnSpPr>
          <p:cNvPr id="311" name="꺾인 연결선 126"/>
          <p:cNvCxnSpPr>
            <a:cxnSpLocks noChangeShapeType="1"/>
            <a:stCxn id="284" idx="1"/>
            <a:endCxn id="297" idx="3"/>
          </p:cNvCxnSpPr>
          <p:nvPr/>
        </p:nvCxnSpPr>
        <p:spPr bwMode="auto">
          <a:xfrm rot="10800000" flipV="1">
            <a:off x="1525537" y="2813545"/>
            <a:ext cx="2446389" cy="3369266"/>
          </a:xfrm>
          <a:prstGeom prst="bentConnector3">
            <a:avLst>
              <a:gd name="adj1" fmla="val 58258"/>
            </a:avLst>
          </a:prstGeom>
          <a:noFill/>
          <a:ln w="6350" cap="rnd">
            <a:solidFill>
              <a:schemeClr val="tx1"/>
            </a:solidFill>
            <a:prstDash val="dash"/>
            <a:miter lim="800000"/>
            <a:headEnd type="none" w="med" len="med"/>
            <a:tailEnd type="triangle"/>
          </a:ln>
        </p:spPr>
      </p:cxnSp>
      <p:sp>
        <p:nvSpPr>
          <p:cNvPr id="312" name="직사각형 311"/>
          <p:cNvSpPr/>
          <p:nvPr/>
        </p:nvSpPr>
        <p:spPr>
          <a:xfrm>
            <a:off x="1827631" y="6029982"/>
            <a:ext cx="447238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업체 정보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3" name="직사각형 312"/>
          <p:cNvSpPr/>
          <p:nvPr/>
        </p:nvSpPr>
        <p:spPr>
          <a:xfrm>
            <a:off x="4311338" y="5497072"/>
            <a:ext cx="641662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결재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 값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14" name="꺾인 연결선 126"/>
          <p:cNvCxnSpPr>
            <a:cxnSpLocks noChangeShapeType="1"/>
          </p:cNvCxnSpPr>
          <p:nvPr/>
        </p:nvCxnSpPr>
        <p:spPr bwMode="auto">
          <a:xfrm>
            <a:off x="5975130" y="1608584"/>
            <a:ext cx="2483506" cy="0"/>
          </a:xfrm>
          <a:prstGeom prst="bentConnector3">
            <a:avLst>
              <a:gd name="adj1" fmla="val 50000"/>
            </a:avLst>
          </a:prstGeom>
          <a:noFill/>
          <a:ln w="6350" cap="rnd">
            <a:solidFill>
              <a:schemeClr val="tx1"/>
            </a:solidFill>
            <a:prstDash val="dash"/>
            <a:miter lim="800000"/>
            <a:headEnd type="none" w="med" len="med"/>
            <a:tailEnd type="triangle"/>
          </a:ln>
        </p:spPr>
      </p:cxnSp>
      <p:sp>
        <p:nvSpPr>
          <p:cNvPr id="315" name="직사각형 314"/>
          <p:cNvSpPr/>
          <p:nvPr/>
        </p:nvSpPr>
        <p:spPr>
          <a:xfrm>
            <a:off x="6871837" y="1361998"/>
            <a:ext cx="73417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업체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계약 정보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자재 코드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6" name="직사각형 315"/>
          <p:cNvSpPr/>
          <p:nvPr/>
        </p:nvSpPr>
        <p:spPr>
          <a:xfrm>
            <a:off x="7267445" y="2199636"/>
            <a:ext cx="1362554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Vendor Code,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자재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Master 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17" name="꺾인 연결선 126"/>
          <p:cNvCxnSpPr>
            <a:cxnSpLocks noChangeShapeType="1"/>
            <a:stCxn id="340" idx="3"/>
            <a:endCxn id="292" idx="3"/>
          </p:cNvCxnSpPr>
          <p:nvPr/>
        </p:nvCxnSpPr>
        <p:spPr bwMode="auto">
          <a:xfrm>
            <a:off x="5975131" y="2362621"/>
            <a:ext cx="3389356" cy="1174089"/>
          </a:xfrm>
          <a:prstGeom prst="bentConnector3">
            <a:avLst>
              <a:gd name="adj1" fmla="val 103373"/>
            </a:avLst>
          </a:prstGeom>
          <a:noFill/>
          <a:ln w="6350" cap="rnd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318" name="꺾인 연결선 126"/>
          <p:cNvCxnSpPr>
            <a:cxnSpLocks noChangeShapeType="1"/>
            <a:stCxn id="292" idx="0"/>
            <a:endCxn id="284" idx="2"/>
          </p:cNvCxnSpPr>
          <p:nvPr/>
        </p:nvCxnSpPr>
        <p:spPr bwMode="auto">
          <a:xfrm rot="16200000" flipH="1" flipV="1">
            <a:off x="6407161" y="1935232"/>
            <a:ext cx="1043873" cy="3911139"/>
          </a:xfrm>
          <a:prstGeom prst="bentConnector5">
            <a:avLst>
              <a:gd name="adj1" fmla="val -5410"/>
              <a:gd name="adj2" fmla="val 48831"/>
              <a:gd name="adj3" fmla="val 121899"/>
            </a:avLst>
          </a:prstGeom>
          <a:noFill/>
          <a:ln w="6350" cap="rnd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319" name="꺾인 연결선 126"/>
          <p:cNvCxnSpPr>
            <a:cxnSpLocks noChangeShapeType="1"/>
            <a:stCxn id="284" idx="3"/>
            <a:endCxn id="291" idx="3"/>
          </p:cNvCxnSpPr>
          <p:nvPr/>
        </p:nvCxnSpPr>
        <p:spPr bwMode="auto">
          <a:xfrm>
            <a:off x="5975131" y="2813545"/>
            <a:ext cx="3389356" cy="1191898"/>
          </a:xfrm>
          <a:prstGeom prst="bentConnector3">
            <a:avLst>
              <a:gd name="adj1" fmla="val 104778"/>
            </a:avLst>
          </a:prstGeom>
          <a:noFill/>
          <a:ln w="6350" cap="rnd">
            <a:solidFill>
              <a:schemeClr val="tx1"/>
            </a:solidFill>
            <a:prstDash val="dash"/>
            <a:miter lim="800000"/>
            <a:headEnd type="none" w="med" len="med"/>
            <a:tailEnd type="triangle"/>
          </a:ln>
        </p:spPr>
      </p:cxnSp>
      <p:sp>
        <p:nvSpPr>
          <p:cNvPr id="320" name="직사각형 319"/>
          <p:cNvSpPr/>
          <p:nvPr/>
        </p:nvSpPr>
        <p:spPr>
          <a:xfrm>
            <a:off x="6331939" y="2647469"/>
            <a:ext cx="828753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환관리 계약 정보</a:t>
            </a:r>
          </a:p>
        </p:txBody>
      </p:sp>
      <p:sp>
        <p:nvSpPr>
          <p:cNvPr id="321" name="직사각형 320"/>
          <p:cNvSpPr/>
          <p:nvPr/>
        </p:nvSpPr>
        <p:spPr>
          <a:xfrm>
            <a:off x="7669809" y="3872418"/>
            <a:ext cx="484108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환율 정보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22" name="꺾인 연결선 126"/>
          <p:cNvCxnSpPr>
            <a:cxnSpLocks noChangeShapeType="1"/>
            <a:stCxn id="291" idx="1"/>
            <a:endCxn id="284" idx="2"/>
          </p:cNvCxnSpPr>
          <p:nvPr/>
        </p:nvCxnSpPr>
        <p:spPr bwMode="auto">
          <a:xfrm rot="10800000" flipV="1">
            <a:off x="4973528" y="4005443"/>
            <a:ext cx="3431318" cy="407296"/>
          </a:xfrm>
          <a:prstGeom prst="bentConnector4">
            <a:avLst>
              <a:gd name="adj1" fmla="val 35405"/>
              <a:gd name="adj2" fmla="val 218778"/>
            </a:avLst>
          </a:prstGeom>
          <a:noFill/>
          <a:ln w="6350" cap="rnd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323" name="직사각형 322"/>
          <p:cNvSpPr/>
          <p:nvPr/>
        </p:nvSpPr>
        <p:spPr>
          <a:xfrm>
            <a:off x="7473865" y="4293096"/>
            <a:ext cx="575479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Cost Center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24" name="꺾인 연결선 126"/>
          <p:cNvCxnSpPr>
            <a:cxnSpLocks noChangeShapeType="1"/>
            <a:stCxn id="302" idx="1"/>
          </p:cNvCxnSpPr>
          <p:nvPr/>
        </p:nvCxnSpPr>
        <p:spPr bwMode="auto">
          <a:xfrm rot="10800000">
            <a:off x="5950635" y="3787832"/>
            <a:ext cx="2463736" cy="665286"/>
          </a:xfrm>
          <a:prstGeom prst="bentConnector3">
            <a:avLst>
              <a:gd name="adj1" fmla="val 77620"/>
            </a:avLst>
          </a:prstGeom>
          <a:noFill/>
          <a:ln w="6350" cap="rnd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325" name="직사각형 324"/>
          <p:cNvSpPr/>
          <p:nvPr/>
        </p:nvSpPr>
        <p:spPr>
          <a:xfrm>
            <a:off x="3994233" y="1021593"/>
            <a:ext cx="894476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종료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여부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26" name="꺾인 연결선 126"/>
          <p:cNvCxnSpPr>
            <a:cxnSpLocks noChangeShapeType="1"/>
            <a:stCxn id="302" idx="3"/>
            <a:endCxn id="284" idx="0"/>
          </p:cNvCxnSpPr>
          <p:nvPr/>
        </p:nvCxnSpPr>
        <p:spPr bwMode="auto">
          <a:xfrm flipH="1" flipV="1">
            <a:off x="4973528" y="1214351"/>
            <a:ext cx="4400484" cy="3238767"/>
          </a:xfrm>
          <a:prstGeom prst="bentConnector4">
            <a:avLst>
              <a:gd name="adj1" fmla="val -5195"/>
              <a:gd name="adj2" fmla="val 107058"/>
            </a:avLst>
          </a:prstGeom>
          <a:noFill/>
          <a:ln w="6350" cap="rnd">
            <a:solidFill>
              <a:schemeClr val="tx1"/>
            </a:solidFill>
            <a:prstDash val="dash"/>
            <a:miter lim="800000"/>
            <a:headEnd type="none" w="med" len="med"/>
            <a:tailEnd type="triangle"/>
          </a:ln>
        </p:spPr>
      </p:cxnSp>
      <p:grpSp>
        <p:nvGrpSpPr>
          <p:cNvPr id="327" name="그룹 326"/>
          <p:cNvGrpSpPr/>
          <p:nvPr/>
        </p:nvGrpSpPr>
        <p:grpSpPr>
          <a:xfrm>
            <a:off x="7728865" y="690085"/>
            <a:ext cx="1836000" cy="144000"/>
            <a:chOff x="7760615" y="559637"/>
            <a:chExt cx="1836000" cy="144000"/>
          </a:xfrm>
        </p:grpSpPr>
        <p:sp>
          <p:nvSpPr>
            <p:cNvPr id="328" name="직사각형 327"/>
            <p:cNvSpPr>
              <a:spLocks noChangeArrowheads="1"/>
            </p:cNvSpPr>
            <p:nvPr/>
          </p:nvSpPr>
          <p:spPr bwMode="auto">
            <a:xfrm>
              <a:off x="7760615" y="559637"/>
              <a:ext cx="1836000" cy="14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44000" tIns="72000" rIns="18000" bIns="72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범례</a:t>
              </a:r>
              <a:endParaRPr kumimoji="0" lang="ko-KR" altLang="en-US" sz="8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29" name="Shape 186"/>
            <p:cNvCxnSpPr>
              <a:cxnSpLocks noChangeShapeType="1"/>
            </p:cNvCxnSpPr>
            <p:nvPr/>
          </p:nvCxnSpPr>
          <p:spPr bwMode="auto">
            <a:xfrm flipV="1">
              <a:off x="8296419" y="631637"/>
              <a:ext cx="216000" cy="0"/>
            </a:xfrm>
            <a:prstGeom prst="bentConnector3">
              <a:avLst>
                <a:gd name="adj1" fmla="val 50000"/>
              </a:avLst>
            </a:prstGeom>
            <a:noFill/>
            <a:ln w="6350" cap="rnd">
              <a:solidFill>
                <a:schemeClr val="tx1"/>
              </a:solidFill>
              <a:prstDash val="dash"/>
              <a:miter lim="800000"/>
              <a:headEnd/>
              <a:tailEnd type="triangle" w="sm" len="med"/>
            </a:ln>
          </p:spPr>
        </p:cxnSp>
        <p:cxnSp>
          <p:nvCxnSpPr>
            <p:cNvPr id="330" name="꺾인 연결선 126"/>
            <p:cNvCxnSpPr>
              <a:cxnSpLocks noChangeShapeType="1"/>
            </p:cNvCxnSpPr>
            <p:nvPr/>
          </p:nvCxnSpPr>
          <p:spPr bwMode="auto">
            <a:xfrm rot="10800000" flipV="1">
              <a:off x="8971353" y="631637"/>
              <a:ext cx="216000" cy="1"/>
            </a:xfrm>
            <a:prstGeom prst="bentConnector3">
              <a:avLst>
                <a:gd name="adj1" fmla="val 50000"/>
              </a:avLst>
            </a:prstGeom>
            <a:noFill/>
            <a:ln w="6350" cap="rnd">
              <a:solidFill>
                <a:schemeClr val="tx1"/>
              </a:solidFill>
              <a:miter lim="800000"/>
              <a:headEnd type="triangle" w="sm" len="med"/>
              <a:tailEnd w="sm" len="med"/>
            </a:ln>
          </p:spPr>
        </p:cxnSp>
        <p:sp>
          <p:nvSpPr>
            <p:cNvPr id="331" name="TextBox 186"/>
            <p:cNvSpPr txBox="1">
              <a:spLocks noChangeArrowheads="1"/>
            </p:cNvSpPr>
            <p:nvPr/>
          </p:nvSpPr>
          <p:spPr bwMode="auto">
            <a:xfrm>
              <a:off x="8579254" y="575083"/>
              <a:ext cx="238848" cy="113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87313" indent="-87313" eaLnBrk="0" hangingPunct="0">
                <a:lnSpc>
                  <a:spcPct val="105000"/>
                </a:lnSpc>
                <a:spcBef>
                  <a:spcPct val="35000"/>
                </a:spcBef>
                <a:buClr>
                  <a:srgbClr val="008400"/>
                </a:buClr>
              </a:pPr>
              <a:r>
                <a:rPr lang="en-US" altLang="ko-KR" sz="7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Batch</a:t>
              </a:r>
              <a:endParaRPr lang="ko-KR" altLang="en-US" sz="7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2" name="TextBox 186"/>
            <p:cNvSpPr txBox="1">
              <a:spLocks noChangeArrowheads="1"/>
            </p:cNvSpPr>
            <p:nvPr/>
          </p:nvSpPr>
          <p:spPr bwMode="auto">
            <a:xfrm>
              <a:off x="9254188" y="575083"/>
              <a:ext cx="181140" cy="113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87313" indent="-87313" eaLnBrk="0" hangingPunct="0">
                <a:lnSpc>
                  <a:spcPct val="105000"/>
                </a:lnSpc>
                <a:spcBef>
                  <a:spcPct val="35000"/>
                </a:spcBef>
                <a:buClr>
                  <a:srgbClr val="008400"/>
                </a:buClr>
              </a:pPr>
              <a:r>
                <a:rPr lang="en-US" altLang="ko-KR" sz="70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Real</a:t>
              </a:r>
              <a:endParaRPr lang="ko-KR" altLang="en-US" sz="7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33" name="직사각형 332"/>
          <p:cNvSpPr/>
          <p:nvPr/>
        </p:nvSpPr>
        <p:spPr>
          <a:xfrm>
            <a:off x="7051051" y="3052036"/>
            <a:ext cx="110286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Vendor Code</a:t>
            </a:r>
            <a:b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자재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Master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 결과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34" name="그룹 333"/>
          <p:cNvGrpSpPr/>
          <p:nvPr/>
        </p:nvGrpSpPr>
        <p:grpSpPr>
          <a:xfrm>
            <a:off x="2997331" y="5447859"/>
            <a:ext cx="1235589" cy="1008000"/>
            <a:chOff x="3129325" y="5374333"/>
            <a:chExt cx="1235589" cy="1008000"/>
          </a:xfrm>
        </p:grpSpPr>
        <p:sp>
          <p:nvSpPr>
            <p:cNvPr id="335" name="직사각형 334"/>
            <p:cNvSpPr>
              <a:spLocks noChangeArrowheads="1"/>
            </p:cNvSpPr>
            <p:nvPr/>
          </p:nvSpPr>
          <p:spPr bwMode="auto">
            <a:xfrm>
              <a:off x="3129325" y="5374333"/>
              <a:ext cx="1235589" cy="100800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rIns="18000" anchor="b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전사공통</a:t>
              </a:r>
              <a:r>
                <a:rPr kumimoji="0" lang="en-US" altLang="ko-KR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/>
              </a:r>
              <a:br>
                <a:rPr kumimoji="0" lang="en-US" altLang="ko-KR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</a:br>
              <a:r>
                <a:rPr kumimoji="0" lang="en-US" altLang="ko-KR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Infra/</a:t>
              </a:r>
              <a:r>
                <a:rPr kumimoji="0" lang="ko-KR" altLang="en-US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보안</a:t>
              </a:r>
            </a:p>
          </p:txBody>
        </p:sp>
        <p:sp>
          <p:nvSpPr>
            <p:cNvPr id="336" name="Rectangle 51"/>
            <p:cNvSpPr>
              <a:spLocks noChangeArrowheads="1"/>
            </p:cNvSpPr>
            <p:nvPr/>
          </p:nvSpPr>
          <p:spPr bwMode="auto">
            <a:xfrm>
              <a:off x="3258315" y="5481254"/>
              <a:ext cx="972000" cy="465406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" tIns="72000" rIns="18000" anchor="ctr"/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kern="0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전산자원관리</a:t>
              </a:r>
              <a:endParaRPr lang="en-US" altLang="ko-KR" sz="400" baseline="30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(ITMS)</a:t>
              </a:r>
              <a:endParaRPr kumimoji="0" lang="ko-KR" altLang="en-US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37" name="직사각형 336"/>
          <p:cNvSpPr>
            <a:spLocks noChangeArrowheads="1"/>
          </p:cNvSpPr>
          <p:nvPr/>
        </p:nvSpPr>
        <p:spPr bwMode="auto">
          <a:xfrm>
            <a:off x="5332841" y="5463543"/>
            <a:ext cx="1235589" cy="1008000"/>
          </a:xfrm>
          <a:prstGeom prst="rect">
            <a:avLst/>
          </a:prstGeom>
          <a:solidFill>
            <a:srgbClr val="FFFFFF">
              <a:lumMod val="85000"/>
            </a:srgbClr>
          </a:solidFill>
          <a:ln w="6350" algn="ctr">
            <a:solidFill>
              <a:srgbClr val="000000"/>
            </a:solidFill>
            <a:miter lim="800000"/>
            <a:headEnd/>
            <a:tailEnd/>
          </a:ln>
        </p:spPr>
        <p:txBody>
          <a:bodyPr lIns="18000" rIns="18000" anchor="b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전사공통</a:t>
            </a:r>
            <a:br>
              <a:rPr kumimoji="0" lang="ko-KR" altLang="en-US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Groupware</a:t>
            </a:r>
          </a:p>
        </p:txBody>
      </p:sp>
      <p:sp>
        <p:nvSpPr>
          <p:cNvPr id="338" name="Rectangle 51"/>
          <p:cNvSpPr>
            <a:spLocks noChangeArrowheads="1"/>
          </p:cNvSpPr>
          <p:nvPr/>
        </p:nvSpPr>
        <p:spPr bwMode="auto">
          <a:xfrm>
            <a:off x="5494530" y="5598696"/>
            <a:ext cx="961200" cy="33480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전자결</a:t>
            </a:r>
            <a:r>
              <a:rPr kumimoji="0" lang="ko-KR" altLang="en-US" sz="9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재</a:t>
            </a:r>
            <a:endParaRPr kumimoji="0" lang="en-US" altLang="ko-KR" sz="9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(e-Approval)</a:t>
            </a:r>
            <a:endParaRPr kumimoji="0" lang="en-US" altLang="ko-KR" sz="9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39" name="꺾인 연결선 126"/>
          <p:cNvCxnSpPr>
            <a:cxnSpLocks noChangeShapeType="1"/>
            <a:stCxn id="338" idx="1"/>
            <a:endCxn id="284" idx="2"/>
          </p:cNvCxnSpPr>
          <p:nvPr/>
        </p:nvCxnSpPr>
        <p:spPr bwMode="auto">
          <a:xfrm rot="10800000">
            <a:off x="4973528" y="4412740"/>
            <a:ext cx="521002" cy="1353357"/>
          </a:xfrm>
          <a:prstGeom prst="bentConnector2">
            <a:avLst/>
          </a:prstGeom>
          <a:noFill/>
          <a:ln w="6350" cap="rnd">
            <a:solidFill>
              <a:schemeClr val="tx1"/>
            </a:solidFill>
            <a:prstDash val="solid"/>
            <a:miter lim="800000"/>
            <a:headEnd type="triangle" w="med" len="med"/>
            <a:tailEnd type="triangle"/>
          </a:ln>
        </p:spPr>
      </p:cxnSp>
      <p:sp>
        <p:nvSpPr>
          <p:cNvPr id="340" name="직사각형 339"/>
          <p:cNvSpPr/>
          <p:nvPr/>
        </p:nvSpPr>
        <p:spPr>
          <a:xfrm>
            <a:off x="5800725" y="2226636"/>
            <a:ext cx="174406" cy="27197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41" name="직사각형 340"/>
          <p:cNvSpPr/>
          <p:nvPr/>
        </p:nvSpPr>
        <p:spPr>
          <a:xfrm>
            <a:off x="1289050" y="2067932"/>
            <a:ext cx="180156" cy="18941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43" name="Rectangle 51"/>
          <p:cNvSpPr>
            <a:spLocks noChangeArrowheads="1"/>
          </p:cNvSpPr>
          <p:nvPr/>
        </p:nvSpPr>
        <p:spPr bwMode="auto">
          <a:xfrm>
            <a:off x="509564" y="2676685"/>
            <a:ext cx="959641" cy="320267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플랜트자재관리</a:t>
            </a:r>
            <a:endParaRPr kumimoji="0" lang="en-US" altLang="ko-KR" sz="9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(IMMS)</a:t>
            </a:r>
            <a:endParaRPr kumimoji="0" lang="ko-KR" altLang="en-US" sz="9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44" name="꺾인 연결선 126"/>
          <p:cNvCxnSpPr>
            <a:cxnSpLocks noChangeShapeType="1"/>
            <a:endCxn id="343" idx="3"/>
          </p:cNvCxnSpPr>
          <p:nvPr/>
        </p:nvCxnSpPr>
        <p:spPr bwMode="auto">
          <a:xfrm rot="10800000">
            <a:off x="1469205" y="2836820"/>
            <a:ext cx="2502720" cy="215219"/>
          </a:xfrm>
          <a:prstGeom prst="bentConnector3">
            <a:avLst>
              <a:gd name="adj1" fmla="val 62320"/>
            </a:avLst>
          </a:prstGeom>
          <a:noFill/>
          <a:ln w="6350" cap="rnd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345" name="직사각형 344"/>
          <p:cNvSpPr/>
          <p:nvPr/>
        </p:nvSpPr>
        <p:spPr>
          <a:xfrm>
            <a:off x="1896279" y="2699854"/>
            <a:ext cx="344646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46" name="꺾인 연결선 126"/>
          <p:cNvCxnSpPr>
            <a:cxnSpLocks noChangeShapeType="1"/>
            <a:endCxn id="343" idx="2"/>
          </p:cNvCxnSpPr>
          <p:nvPr/>
        </p:nvCxnSpPr>
        <p:spPr bwMode="auto">
          <a:xfrm rot="10800000">
            <a:off x="989386" y="2996953"/>
            <a:ext cx="3039731" cy="294653"/>
          </a:xfrm>
          <a:prstGeom prst="bentConnector2">
            <a:avLst/>
          </a:prstGeom>
          <a:noFill/>
          <a:ln w="6350" cap="rnd">
            <a:solidFill>
              <a:schemeClr val="tx1"/>
            </a:solidFill>
            <a:prstDash val="dash"/>
            <a:miter lim="800000"/>
            <a:headEnd type="triangle" w="med" len="med"/>
            <a:tailEnd type="none"/>
          </a:ln>
        </p:spPr>
      </p:cxnSp>
      <p:sp>
        <p:nvSpPr>
          <p:cNvPr id="347" name="직사각형 346"/>
          <p:cNvSpPr/>
          <p:nvPr/>
        </p:nvSpPr>
        <p:spPr>
          <a:xfrm>
            <a:off x="3117502" y="3145478"/>
            <a:ext cx="362280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MR</a:t>
            </a: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8" name="Rectangle 51"/>
          <p:cNvSpPr>
            <a:spLocks noChangeArrowheads="1"/>
          </p:cNvSpPr>
          <p:nvPr/>
        </p:nvSpPr>
        <p:spPr bwMode="auto">
          <a:xfrm>
            <a:off x="8405826" y="4746410"/>
            <a:ext cx="959641" cy="303944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재무 회계</a:t>
            </a:r>
            <a:endParaRPr kumimoji="0" lang="en-US" altLang="ko-KR" sz="9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(FI)</a:t>
            </a:r>
            <a:endParaRPr kumimoji="0" lang="ko-KR" altLang="en-US" sz="9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49" name="꺾인 연결선 126"/>
          <p:cNvCxnSpPr>
            <a:cxnSpLocks noChangeShapeType="1"/>
            <a:endCxn id="348" idx="1"/>
          </p:cNvCxnSpPr>
          <p:nvPr/>
        </p:nvCxnSpPr>
        <p:spPr bwMode="auto">
          <a:xfrm>
            <a:off x="5975131" y="3432681"/>
            <a:ext cx="2430695" cy="1465701"/>
          </a:xfrm>
          <a:prstGeom prst="bentConnector3">
            <a:avLst>
              <a:gd name="adj1" fmla="val 54812"/>
            </a:avLst>
          </a:prstGeom>
          <a:noFill/>
          <a:ln w="6350" cap="rnd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351" name="직사각형 350"/>
          <p:cNvSpPr/>
          <p:nvPr/>
        </p:nvSpPr>
        <p:spPr>
          <a:xfrm>
            <a:off x="7473280" y="4746049"/>
            <a:ext cx="711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87313" indent="-87313" algn="ctr" eaLnBrk="0" hangingPunct="0">
              <a:spcBef>
                <a:spcPts val="0"/>
              </a:spcBef>
              <a:buClr>
                <a:srgbClr val="008400"/>
              </a:buClr>
            </a:pP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자재 전표 발행</a:t>
            </a:r>
            <a:r>
              <a:rPr lang="en-US" altLang="ko-KR" sz="8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</p:txBody>
      </p:sp>
      <p:sp>
        <p:nvSpPr>
          <p:cNvPr id="352" name="직사각형 351"/>
          <p:cNvSpPr/>
          <p:nvPr/>
        </p:nvSpPr>
        <p:spPr>
          <a:xfrm>
            <a:off x="5012009" y="5171492"/>
            <a:ext cx="858017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전자결재 기안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53" name="꺾인 연결선 126"/>
          <p:cNvCxnSpPr>
            <a:cxnSpLocks noChangeShapeType="1"/>
            <a:endCxn id="295" idx="2"/>
          </p:cNvCxnSpPr>
          <p:nvPr/>
        </p:nvCxnSpPr>
        <p:spPr bwMode="auto">
          <a:xfrm rot="10800000" flipV="1">
            <a:off x="994906" y="3987834"/>
            <a:ext cx="2989543" cy="585324"/>
          </a:xfrm>
          <a:prstGeom prst="bentConnector4">
            <a:avLst>
              <a:gd name="adj1" fmla="val 19569"/>
              <a:gd name="adj2" fmla="val 139055"/>
            </a:avLst>
          </a:prstGeom>
          <a:noFill/>
          <a:ln w="6350" cap="rnd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354" name="직사각형 353"/>
          <p:cNvSpPr/>
          <p:nvPr/>
        </p:nvSpPr>
        <p:spPr>
          <a:xfrm>
            <a:off x="1708412" y="4652865"/>
            <a:ext cx="692497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계약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투입 정보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5" name="Rectangle 51"/>
          <p:cNvSpPr>
            <a:spLocks noChangeArrowheads="1"/>
          </p:cNvSpPr>
          <p:nvPr/>
        </p:nvSpPr>
        <p:spPr bwMode="auto">
          <a:xfrm>
            <a:off x="8405826" y="5164928"/>
            <a:ext cx="959641" cy="303944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전자세금계산서</a:t>
            </a:r>
            <a:endParaRPr kumimoji="0" lang="en-US" altLang="ko-KR" sz="90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(ETAX)</a:t>
            </a:r>
            <a:endParaRPr kumimoji="0" lang="ko-KR" altLang="en-US" sz="9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56" name="꺾인 연결선 126"/>
          <p:cNvCxnSpPr>
            <a:cxnSpLocks noChangeShapeType="1"/>
            <a:endCxn id="355" idx="2"/>
          </p:cNvCxnSpPr>
          <p:nvPr/>
        </p:nvCxnSpPr>
        <p:spPr bwMode="auto">
          <a:xfrm>
            <a:off x="5975130" y="3432681"/>
            <a:ext cx="2910517" cy="2036191"/>
          </a:xfrm>
          <a:prstGeom prst="bentConnector4">
            <a:avLst>
              <a:gd name="adj1" fmla="val 28240"/>
              <a:gd name="adj2" fmla="val 111227"/>
            </a:avLst>
          </a:prstGeom>
          <a:noFill/>
          <a:ln w="6350" cap="rnd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359" name="직사각형 358"/>
          <p:cNvSpPr/>
          <p:nvPr/>
        </p:nvSpPr>
        <p:spPr>
          <a:xfrm>
            <a:off x="7192091" y="5520599"/>
            <a:ext cx="1000275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87313" indent="-87313" algn="ctr" eaLnBrk="0" hangingPunct="0">
              <a:spcBef>
                <a:spcPts val="0"/>
              </a:spcBef>
              <a:buClr>
                <a:srgbClr val="008400"/>
              </a:buClr>
            </a:pPr>
            <a:r>
              <a:rPr lang="ko-KR" altLang="en-US" sz="8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세금계산서 발행</a:t>
            </a:r>
            <a:r>
              <a:rPr lang="en-US" altLang="ko-KR" sz="8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  <a:endParaRPr lang="en-US" altLang="ko-KR" sz="800" b="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440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직사각형 88"/>
          <p:cNvSpPr/>
          <p:nvPr/>
        </p:nvSpPr>
        <p:spPr bwMode="auto">
          <a:xfrm>
            <a:off x="488504" y="978585"/>
            <a:ext cx="8856984" cy="525872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8" name="Rectangle 18"/>
          <p:cNvSpPr txBox="1">
            <a:spLocks noChangeArrowheads="1"/>
          </p:cNvSpPr>
          <p:nvPr/>
        </p:nvSpPr>
        <p:spPr bwMode="auto">
          <a:xfrm>
            <a:off x="415925" y="228600"/>
            <a:ext cx="8718550" cy="339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577" tIns="45789" rIns="91577" bIns="45789" numCol="1" anchor="ctr" anchorCtr="0" compatLnSpc="1">
            <a:prstTxWarp prst="textNoShape">
              <a:avLst/>
            </a:prstTxWarp>
            <a:spAutoFit/>
          </a:bodyPr>
          <a:lstStyle>
            <a:lvl1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+mj-lt"/>
                <a:ea typeface="+mj-ea"/>
                <a:cs typeface="+mj-cs"/>
              </a:defRPr>
            </a:lvl1pPr>
            <a:lvl2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2pPr>
            <a:lvl3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3pPr>
            <a:lvl4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4pPr>
            <a:lvl5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5pPr>
            <a:lvl6pPr marL="4572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6pPr>
            <a:lvl7pPr marL="9144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7pPr>
            <a:lvl8pPr marL="13716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8pPr>
            <a:lvl9pPr marL="18288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물리적 구성도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서버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구성도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1050918" y="1391637"/>
            <a:ext cx="4713985" cy="1429350"/>
          </a:xfrm>
          <a:prstGeom prst="rect">
            <a:avLst/>
          </a:prstGeom>
          <a:solidFill>
            <a:srgbClr val="F7F7F7"/>
          </a:solidFill>
          <a:ln w="12700" cap="flat" cmpd="sng" algn="ctr">
            <a:solidFill>
              <a:schemeClr val="accent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1050917" y="4591938"/>
            <a:ext cx="4713985" cy="1429350"/>
          </a:xfrm>
          <a:prstGeom prst="rect">
            <a:avLst/>
          </a:prstGeom>
          <a:solidFill>
            <a:srgbClr val="E0DCE0"/>
          </a:solidFill>
          <a:ln w="12700" cap="flat" cmpd="sng" algn="ctr">
            <a:solidFill>
              <a:schemeClr val="accent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1050917" y="3012964"/>
            <a:ext cx="4713986" cy="1424148"/>
          </a:xfrm>
          <a:prstGeom prst="rect">
            <a:avLst/>
          </a:prstGeom>
          <a:solidFill>
            <a:srgbClr val="E9E7E9"/>
          </a:solidFill>
          <a:ln w="12700" cap="flat" cmpd="sng" algn="ctr">
            <a:solidFill>
              <a:schemeClr val="accent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180" name="직사각형 179"/>
          <p:cNvSpPr/>
          <p:nvPr/>
        </p:nvSpPr>
        <p:spPr bwMode="auto">
          <a:xfrm>
            <a:off x="6078225" y="2946455"/>
            <a:ext cx="2979231" cy="3074833"/>
          </a:xfrm>
          <a:prstGeom prst="rect">
            <a:avLst/>
          </a:prstGeom>
          <a:solidFill>
            <a:srgbClr val="F2DCDB"/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6158086" y="3025552"/>
            <a:ext cx="557845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서버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3" name="직사각형 182"/>
          <p:cNvSpPr/>
          <p:nvPr/>
        </p:nvSpPr>
        <p:spPr bwMode="auto">
          <a:xfrm>
            <a:off x="6078225" y="1391637"/>
            <a:ext cx="2979230" cy="1429349"/>
          </a:xfrm>
          <a:prstGeom prst="rect">
            <a:avLst/>
          </a:prstGeom>
          <a:solidFill>
            <a:srgbClr val="F7EAE9"/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굴림" pitchFamily="50" charset="-127"/>
            </a:endParaRPr>
          </a:p>
        </p:txBody>
      </p:sp>
      <p:sp>
        <p:nvSpPr>
          <p:cNvPr id="193" name="직사각형 192"/>
          <p:cNvSpPr/>
          <p:nvPr/>
        </p:nvSpPr>
        <p:spPr>
          <a:xfrm>
            <a:off x="6142961" y="1450901"/>
            <a:ext cx="557846" cy="1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ts val="900"/>
              </a:lnSpc>
              <a:spcBef>
                <a:spcPct val="35000"/>
              </a:spcBef>
              <a:buClr>
                <a:srgbClr val="008400"/>
              </a:buClr>
            </a:pPr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서버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Rectangle 51"/>
          <p:cNvSpPr>
            <a:spLocks noChangeArrowheads="1"/>
          </p:cNvSpPr>
          <p:nvPr/>
        </p:nvSpPr>
        <p:spPr bwMode="auto">
          <a:xfrm>
            <a:off x="697797" y="1268760"/>
            <a:ext cx="602611" cy="22858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WEB</a:t>
            </a:r>
            <a:endParaRPr kumimoji="0" lang="ko-KR" altLang="en-US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Rectangle 51"/>
          <p:cNvSpPr>
            <a:spLocks noChangeArrowheads="1"/>
          </p:cNvSpPr>
          <p:nvPr/>
        </p:nvSpPr>
        <p:spPr bwMode="auto">
          <a:xfrm>
            <a:off x="707729" y="2914102"/>
            <a:ext cx="602611" cy="22858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WAS</a:t>
            </a:r>
            <a:endParaRPr kumimoji="0" lang="ko-KR" altLang="en-US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Rectangle 51"/>
          <p:cNvSpPr>
            <a:spLocks noChangeArrowheads="1"/>
          </p:cNvSpPr>
          <p:nvPr/>
        </p:nvSpPr>
        <p:spPr bwMode="auto">
          <a:xfrm>
            <a:off x="724344" y="4498354"/>
            <a:ext cx="602611" cy="22858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" tIns="72000" rIns="1800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1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DB</a:t>
            </a:r>
            <a:endParaRPr kumimoji="0" lang="ko-KR" altLang="en-US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Picture 70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008" y="3073734"/>
            <a:ext cx="411846" cy="160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709689"/>
              </p:ext>
            </p:extLst>
          </p:nvPr>
        </p:nvGraphicFramePr>
        <p:xfrm>
          <a:off x="1236142" y="3284984"/>
          <a:ext cx="1342538" cy="1034341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24186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SKEC_TOMMSWASE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203.235.246.17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Win2008 Server Ent. / 6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4bit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WAS</a:t>
                      </a:r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(</a:t>
                      </a: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Jeus 6.0)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653720"/>
              </p:ext>
            </p:extLst>
          </p:nvPr>
        </p:nvGraphicFramePr>
        <p:xfrm>
          <a:off x="2748310" y="3284984"/>
          <a:ext cx="1342538" cy="1034341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24186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SKEC_TOMMSWASI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203.235.246.18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Win2008 Server Ent. / 6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4bit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WAS</a:t>
                      </a:r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(</a:t>
                      </a: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Jeus 6.0)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3" name="Shape 52"/>
          <p:cNvCxnSpPr>
            <a:stCxn id="38" idx="0"/>
            <a:endCxn id="81" idx="1"/>
          </p:cNvCxnSpPr>
          <p:nvPr/>
        </p:nvCxnSpPr>
        <p:spPr>
          <a:xfrm rot="5400000" flipH="1" flipV="1">
            <a:off x="2117633" y="2943610"/>
            <a:ext cx="131152" cy="551597"/>
          </a:xfrm>
          <a:prstGeom prst="bentConnector2">
            <a:avLst/>
          </a:prstGeom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hape 52"/>
          <p:cNvCxnSpPr>
            <a:stCxn id="39" idx="0"/>
            <a:endCxn id="81" idx="3"/>
          </p:cNvCxnSpPr>
          <p:nvPr/>
        </p:nvCxnSpPr>
        <p:spPr>
          <a:xfrm rot="16200000" flipV="1">
            <a:off x="3079641" y="2945045"/>
            <a:ext cx="131152" cy="548725"/>
          </a:xfrm>
          <a:prstGeom prst="bentConnector2">
            <a:avLst/>
          </a:prstGeom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293579"/>
              </p:ext>
            </p:extLst>
          </p:nvPr>
        </p:nvGraphicFramePr>
        <p:xfrm>
          <a:off x="1236142" y="1687840"/>
          <a:ext cx="1342538" cy="1005840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15046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SKEC_TOMMSWEB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97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971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203.235.255.70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046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Win2008 Server Ent. / 6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4bit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971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WEB</a:t>
                      </a:r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(WebToB</a:t>
                      </a: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531513"/>
              </p:ext>
            </p:extLst>
          </p:nvPr>
        </p:nvGraphicFramePr>
        <p:xfrm>
          <a:off x="1236142" y="4869160"/>
          <a:ext cx="1342538" cy="1034341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24186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SKEC_TOMMSDB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203.235.249.22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Win2003 Server Std. / 32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bit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 (Oracle 10g)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756340"/>
              </p:ext>
            </p:extLst>
          </p:nvPr>
        </p:nvGraphicFramePr>
        <p:xfrm>
          <a:off x="6177136" y="1628800"/>
          <a:ext cx="1342538" cy="1034341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24186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SKEC_TOMMSDETC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203.235.246.120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Win2008 Server Ent. / 6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4bit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형상관리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540990"/>
              </p:ext>
            </p:extLst>
          </p:nvPr>
        </p:nvGraphicFramePr>
        <p:xfrm>
          <a:off x="6177136" y="3330763"/>
          <a:ext cx="1342538" cy="1034341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24186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TOMMS-WEB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203.235.244.155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Win2008 Server Ent. / 6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4bit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 Server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704879"/>
              </p:ext>
            </p:extLst>
          </p:nvPr>
        </p:nvGraphicFramePr>
        <p:xfrm>
          <a:off x="6183698" y="4725144"/>
          <a:ext cx="1342538" cy="1034341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24186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TOMMS_DB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203.235.244.85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Win2003 Server Std. / 32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bit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 Server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688726"/>
              </p:ext>
            </p:extLst>
          </p:nvPr>
        </p:nvGraphicFramePr>
        <p:xfrm>
          <a:off x="7642910" y="3330763"/>
          <a:ext cx="1342538" cy="1034341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24186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SKEC_TOMMSDETC2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203.235.246.67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Win2008 Server Ent. / 6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4bit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개발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 WAS Server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817802"/>
              </p:ext>
            </p:extLst>
          </p:nvPr>
        </p:nvGraphicFramePr>
        <p:xfrm>
          <a:off x="7642910" y="1628800"/>
          <a:ext cx="1342538" cy="1034341"/>
        </p:xfrm>
        <a:graphic>
          <a:graphicData uri="http://schemas.openxmlformats.org/drawingml/2006/table">
            <a:tbl>
              <a:tblPr/>
              <a:tblGrid>
                <a:gridCol w="671269"/>
                <a:gridCol w="671269"/>
              </a:tblGrid>
              <a:tr h="241861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TOMMSAPP1</a:t>
                      </a:r>
                      <a:endParaRPr lang="en-US" altLang="ko-KR" sz="8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가상서버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물리서버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203.235.244.84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Win2008 Server Ent. / 6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4bit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4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Deploy Server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75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15063"/>
              </p:ext>
            </p:extLst>
          </p:nvPr>
        </p:nvGraphicFramePr>
        <p:xfrm>
          <a:off x="416496" y="835915"/>
          <a:ext cx="9073580" cy="5185373"/>
        </p:xfrm>
        <a:graphic>
          <a:graphicData uri="http://schemas.openxmlformats.org/drawingml/2006/table">
            <a:tbl>
              <a:tblPr/>
              <a:tblGrid>
                <a:gridCol w="360609"/>
                <a:gridCol w="720080"/>
                <a:gridCol w="1339710"/>
                <a:gridCol w="724308"/>
                <a:gridCol w="724308"/>
                <a:gridCol w="724308"/>
                <a:gridCol w="724308"/>
                <a:gridCol w="724308"/>
                <a:gridCol w="724308"/>
                <a:gridCol w="724308"/>
                <a:gridCol w="724308"/>
                <a:gridCol w="858717"/>
              </a:tblGrid>
              <a:tr h="288032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No.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Host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Name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gridSpan="9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S/W Spec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004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DBMS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WAS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Report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 Editor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Grid</a:t>
                      </a:r>
                      <a:endParaRPr lang="ko-KR" altLang="en-US" sz="1200" dirty="0"/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Chart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</a:tr>
              <a:tr h="4933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WAS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SKEC_TOMMSWASE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Jeus 6.0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Rexpert</a:t>
                      </a:r>
                    </a:p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KICA SGIxLinker,</a:t>
                      </a: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SG SecureXML for Java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33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WAS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SKEC_TOMMSWASI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33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SKEC_TOMMSWEB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WebToB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4.1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33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SKEC_TOMMS_DB 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Oracle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10g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33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형상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SKEC_TOMMSDETC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SVN Server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33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Deploy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TOMMS_APP1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SVN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33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TOMMS_WEB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WebToB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4.1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3349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SKEC_TOMMSDETC2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Jeus 6.0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Rexpert</a:t>
                      </a: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3.0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3349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TOMMS_DB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Oracle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10g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18"/>
          <p:cNvSpPr txBox="1">
            <a:spLocks noChangeArrowheads="1"/>
          </p:cNvSpPr>
          <p:nvPr/>
        </p:nvSpPr>
        <p:spPr bwMode="auto">
          <a:xfrm>
            <a:off x="415925" y="228600"/>
            <a:ext cx="8718550" cy="339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577" tIns="45789" rIns="91577" bIns="45789" numCol="1" anchor="ctr" anchorCtr="0" compatLnSpc="1">
            <a:prstTxWarp prst="textNoShape">
              <a:avLst/>
            </a:prstTxWarp>
            <a:spAutoFit/>
          </a:bodyPr>
          <a:lstStyle>
            <a:lvl1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+mj-lt"/>
                <a:ea typeface="+mj-ea"/>
                <a:cs typeface="+mj-cs"/>
              </a:defRPr>
            </a:lvl1pPr>
            <a:lvl2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2pPr>
            <a:lvl3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3pPr>
            <a:lvl4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4pPr>
            <a:lvl5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5pPr>
            <a:lvl6pPr marL="4572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6pPr>
            <a:lvl7pPr marL="9144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7pPr>
            <a:lvl8pPr marL="13716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8pPr>
            <a:lvl9pPr marL="18288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en-US" altLang="ko-KR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물리적 구성도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80607" y="231234"/>
            <a:ext cx="25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Application SW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 목록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427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yMJ36YtYR0iMY.1eyfGll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yMJ36YtYR0iMY.1eyfGll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yMJ36YtYR0iMY.1eyfGllw"/>
</p:tagLst>
</file>

<file path=ppt/theme/theme1.xml><?xml version="1.0" encoding="utf-8"?>
<a:theme xmlns:a="http://schemas.openxmlformats.org/drawingml/2006/main" name="1_other">
  <a:themeElements>
    <a:clrScheme name="1_oth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other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ctr" anchorCtr="0" compatLnSpc="1">
        <a:prstTxWarp prst="textNoShape">
          <a:avLst/>
        </a:prstTxWarp>
      </a:bodyPr>
      <a:lstStyle>
        <a:defPPr marL="0" marR="0" indent="0" algn="ctr" defTabSz="78581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굴림" pitchFamily="50" charset="-127"/>
          </a:defRPr>
        </a:defPPr>
      </a:lstStyle>
    </a:spDef>
    <a:lnDef>
      <a:spPr bwMode="auto">
        <a:noFill/>
        <a:ln w="19050" cap="flat" cmpd="sng" algn="ctr">
          <a:solidFill>
            <a:srgbClr val="FF0000"/>
          </a:solidFill>
          <a:prstDash val="solid"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1_oth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ther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ther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ther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th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th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th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NGM New 표준</Template>
  <TotalTime>1472372298</TotalTime>
  <Pages>39</Pages>
  <Words>1371</Words>
  <Application>Microsoft Office PowerPoint</Application>
  <PresentationFormat>A4 용지(210x297mm)</PresentationFormat>
  <Paragraphs>634</Paragraphs>
  <Slides>11</Slides>
  <Notes>2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3" baseType="lpstr">
      <vt:lpstr>1_other</vt:lpstr>
      <vt:lpstr>Image</vt:lpstr>
      <vt:lpstr>Architecture 설계서 -  SKEC TOMMS(통합조달) System</vt:lpstr>
      <vt:lpstr>PowerPoint 프레젠테이션</vt:lpstr>
      <vt:lpstr>1. 시스템 개요</vt:lpstr>
      <vt:lpstr>1. 시스템 개요</vt:lpstr>
      <vt:lpstr>1. 시스템 개요</vt:lpstr>
      <vt:lpstr>2. 논리적 구성도</vt:lpstr>
      <vt:lpstr>2. 논리적 구성도</vt:lpstr>
      <vt:lpstr>PowerPoint 프레젠테이션</vt:lpstr>
      <vt:lpstr>PowerPoint 프레젠테이션</vt:lpstr>
      <vt:lpstr>3. 물리적 구성도</vt:lpstr>
      <vt:lpstr>4. 장애발생 유형 및 Biz Impact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Coopers &amp; Lybrand Consulting has a distinctive presentation style</dc:title>
  <dc:creator>서정백</dc:creator>
  <cp:lastModifiedBy>SKCC_USER</cp:lastModifiedBy>
  <cp:revision>2485</cp:revision>
  <cp:lastPrinted>2015-03-23T02:26:06Z</cp:lastPrinted>
  <dcterms:created xsi:type="dcterms:W3CDTF">1996-10-14T12:11:22Z</dcterms:created>
  <dcterms:modified xsi:type="dcterms:W3CDTF">2015-03-26T08:59:05Z</dcterms:modified>
</cp:coreProperties>
</file>