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163" r:id="rId2"/>
    <p:sldId id="2164" r:id="rId3"/>
    <p:sldId id="2227" r:id="rId4"/>
    <p:sldId id="2214" r:id="rId5"/>
    <p:sldId id="2231" r:id="rId6"/>
    <p:sldId id="2177" r:id="rId7"/>
    <p:sldId id="2230" r:id="rId8"/>
    <p:sldId id="2224" r:id="rId9"/>
    <p:sldId id="2225" r:id="rId10"/>
    <p:sldId id="2228" r:id="rId11"/>
    <p:sldId id="2229" r:id="rId12"/>
  </p:sldIdLst>
  <p:sldSz cx="9906000" cy="6858000" type="A4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AE9"/>
    <a:srgbClr val="F2DCDB"/>
    <a:srgbClr val="F7F7F7"/>
    <a:srgbClr val="E9E7E9"/>
    <a:srgbClr val="E0DCE0"/>
    <a:srgbClr val="DAD4DA"/>
    <a:srgbClr val="948A54"/>
    <a:srgbClr val="DDD9C3"/>
    <a:srgbClr val="D99694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0" autoAdjust="0"/>
    <p:restoredTop sz="93506" autoAdjust="0"/>
  </p:normalViewPr>
  <p:slideViewPr>
    <p:cSldViewPr snapToObjects="1">
      <p:cViewPr>
        <p:scale>
          <a:sx n="100" d="100"/>
          <a:sy n="100" d="100"/>
        </p:scale>
        <p:origin x="-834" y="216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639763"/>
            <a:ext cx="5357813" cy="3709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902" r:id="rId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780928"/>
            <a:ext cx="8601075" cy="477805"/>
          </a:xfrm>
          <a:ln w="12700"/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EBPP(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전자고지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모서리가 둥근 직사각형 360"/>
          <p:cNvSpPr/>
          <p:nvPr/>
        </p:nvSpPr>
        <p:spPr>
          <a:xfrm>
            <a:off x="7689304" y="4910628"/>
            <a:ext cx="1827366" cy="521740"/>
          </a:xfrm>
          <a:prstGeom prst="roundRect">
            <a:avLst>
              <a:gd name="adj" fmla="val 8938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360" name="모서리가 둥근 직사각형 359"/>
          <p:cNvSpPr/>
          <p:nvPr/>
        </p:nvSpPr>
        <p:spPr>
          <a:xfrm>
            <a:off x="400704" y="1787119"/>
            <a:ext cx="1873250" cy="669857"/>
          </a:xfrm>
          <a:prstGeom prst="roundRect">
            <a:avLst>
              <a:gd name="adj" fmla="val 10246"/>
            </a:avLst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356" name="모서리가 둥근 직사각형 355"/>
          <p:cNvSpPr/>
          <p:nvPr/>
        </p:nvSpPr>
        <p:spPr>
          <a:xfrm>
            <a:off x="400704" y="2777641"/>
            <a:ext cx="1873250" cy="1335519"/>
          </a:xfrm>
          <a:prstGeom prst="roundRect">
            <a:avLst>
              <a:gd name="adj" fmla="val 10246"/>
            </a:avLst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354" name="모서리가 둥근 직사각형 353"/>
          <p:cNvSpPr/>
          <p:nvPr/>
        </p:nvSpPr>
        <p:spPr>
          <a:xfrm>
            <a:off x="7700037" y="3919037"/>
            <a:ext cx="1827366" cy="949093"/>
          </a:xfrm>
          <a:prstGeom prst="roundRect">
            <a:avLst>
              <a:gd name="adj" fmla="val 8938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353" name="모서리가 둥근 직사각형 352"/>
          <p:cNvSpPr/>
          <p:nvPr/>
        </p:nvSpPr>
        <p:spPr>
          <a:xfrm>
            <a:off x="7700037" y="2894671"/>
            <a:ext cx="1827366" cy="949093"/>
          </a:xfrm>
          <a:prstGeom prst="roundRect">
            <a:avLst>
              <a:gd name="adj" fmla="val 8938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351" name="모서리가 둥근 직사각형 350"/>
          <p:cNvSpPr/>
          <p:nvPr/>
        </p:nvSpPr>
        <p:spPr>
          <a:xfrm>
            <a:off x="7689304" y="1484784"/>
            <a:ext cx="1827366" cy="1284338"/>
          </a:xfrm>
          <a:prstGeom prst="roundRect">
            <a:avLst>
              <a:gd name="adj" fmla="val 8938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346" name="모서리가 둥근 직사각형 345"/>
          <p:cNvSpPr/>
          <p:nvPr/>
        </p:nvSpPr>
        <p:spPr>
          <a:xfrm>
            <a:off x="3344701" y="859955"/>
            <a:ext cx="3256271" cy="840853"/>
          </a:xfrm>
          <a:prstGeom prst="roundRect">
            <a:avLst>
              <a:gd name="adj" fmla="val 6595"/>
            </a:avLst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335" name="모서리가 둥근 직사각형 334"/>
          <p:cNvSpPr/>
          <p:nvPr/>
        </p:nvSpPr>
        <p:spPr>
          <a:xfrm>
            <a:off x="3342587" y="1831068"/>
            <a:ext cx="3256271" cy="840853"/>
          </a:xfrm>
          <a:prstGeom prst="roundRect">
            <a:avLst>
              <a:gd name="adj" fmla="val 6595"/>
            </a:avLst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331" name="모서리가 둥근 직사각형 330"/>
          <p:cNvSpPr/>
          <p:nvPr/>
        </p:nvSpPr>
        <p:spPr>
          <a:xfrm>
            <a:off x="3342587" y="2852937"/>
            <a:ext cx="3256271" cy="3527339"/>
          </a:xfrm>
          <a:prstGeom prst="roundRect">
            <a:avLst>
              <a:gd name="adj" fmla="val 6595"/>
            </a:avLst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414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7680803" y="1484784"/>
            <a:ext cx="1827366" cy="5701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도시가스 및 지역센터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남부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7680803" y="2924944"/>
            <a:ext cx="1827366" cy="59089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도시가스 및 지역센터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중부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6" name="슬라이드 번호 개체 틀 4"/>
          <p:cNvSpPr txBox="1">
            <a:spLocks/>
          </p:cNvSpPr>
          <p:nvPr/>
        </p:nvSpPr>
        <p:spPr bwMode="auto">
          <a:xfrm>
            <a:off x="4205758" y="980728"/>
            <a:ext cx="891257" cy="4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err="1" smtClean="0">
                <a:solidFill>
                  <a:srgbClr val="000000"/>
                </a:solidFill>
              </a:rPr>
              <a:t>라우터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169" name="슬라이드 번호 개체 틀 4"/>
          <p:cNvSpPr txBox="1">
            <a:spLocks/>
          </p:cNvSpPr>
          <p:nvPr/>
        </p:nvSpPr>
        <p:spPr bwMode="auto">
          <a:xfrm>
            <a:off x="4972180" y="4002447"/>
            <a:ext cx="916924" cy="58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err="1" smtClean="0">
                <a:solidFill>
                  <a:srgbClr val="000000"/>
                </a:solidFill>
              </a:rPr>
              <a:t>서버</a:t>
            </a:r>
            <a:r>
              <a:rPr lang="ko-KR" altLang="en-US" sz="1000" dirty="0" err="1">
                <a:solidFill>
                  <a:srgbClr val="000000"/>
                </a:solidFill>
              </a:rPr>
              <a:t>팜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BB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3512840" y="5052702"/>
            <a:ext cx="6415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MIS SW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Oval 16"/>
          <p:cNvSpPr>
            <a:spLocks noChangeArrowheads="1"/>
          </p:cNvSpPr>
          <p:nvPr/>
        </p:nvSpPr>
        <p:spPr bwMode="auto">
          <a:xfrm>
            <a:off x="3561798" y="5653356"/>
            <a:ext cx="783576" cy="358371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3" name="Picture 1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92" y="5589105"/>
            <a:ext cx="24932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Picture 19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66" y="5653981"/>
            <a:ext cx="25028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직사각형 174"/>
          <p:cNvSpPr/>
          <p:nvPr/>
        </p:nvSpPr>
        <p:spPr>
          <a:xfrm>
            <a:off x="5430019" y="4509120"/>
            <a:ext cx="654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000" dirty="0"/>
              <a:t>ERP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SW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자유형 182"/>
          <p:cNvSpPr/>
          <p:nvPr/>
        </p:nvSpPr>
        <p:spPr bwMode="auto">
          <a:xfrm>
            <a:off x="4960856" y="4723788"/>
            <a:ext cx="712224" cy="464631"/>
          </a:xfrm>
          <a:custGeom>
            <a:avLst/>
            <a:gdLst>
              <a:gd name="connsiteX0" fmla="*/ 0 w 10633"/>
              <a:gd name="connsiteY0" fmla="*/ 0 h 946297"/>
              <a:gd name="connsiteX1" fmla="*/ 10633 w 10633"/>
              <a:gd name="connsiteY1" fmla="*/ 946297 h 94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33" h="946297">
                <a:moveTo>
                  <a:pt x="0" y="0"/>
                </a:moveTo>
                <a:lnTo>
                  <a:pt x="10633" y="94629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84" name="자유형 183"/>
          <p:cNvSpPr/>
          <p:nvPr/>
        </p:nvSpPr>
        <p:spPr bwMode="auto">
          <a:xfrm>
            <a:off x="4995862" y="4696060"/>
            <a:ext cx="749226" cy="450218"/>
          </a:xfrm>
          <a:custGeom>
            <a:avLst/>
            <a:gdLst>
              <a:gd name="connsiteX0" fmla="*/ 0 w 10633"/>
              <a:gd name="connsiteY0" fmla="*/ 0 h 946297"/>
              <a:gd name="connsiteX1" fmla="*/ 10633 w 10633"/>
              <a:gd name="connsiteY1" fmla="*/ 946297 h 94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33" h="946297">
                <a:moveTo>
                  <a:pt x="0" y="0"/>
                </a:moveTo>
                <a:lnTo>
                  <a:pt x="10633" y="94629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86" name="Oval 16"/>
          <p:cNvSpPr>
            <a:spLocks noChangeArrowheads="1"/>
          </p:cNvSpPr>
          <p:nvPr/>
        </p:nvSpPr>
        <p:spPr bwMode="auto">
          <a:xfrm>
            <a:off x="5632353" y="5325862"/>
            <a:ext cx="866721" cy="684100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87" name="Picture 1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318" y="5315628"/>
            <a:ext cx="25028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1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28" y="5380506"/>
            <a:ext cx="24932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" name="Picture 19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02" y="5445382"/>
            <a:ext cx="25028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" name="그룹 193"/>
          <p:cNvGrpSpPr/>
          <p:nvPr/>
        </p:nvGrpSpPr>
        <p:grpSpPr>
          <a:xfrm>
            <a:off x="4808984" y="4330537"/>
            <a:ext cx="448672" cy="490701"/>
            <a:chOff x="4553286" y="3754473"/>
            <a:chExt cx="448672" cy="490701"/>
          </a:xfrm>
        </p:grpSpPr>
        <p:pic>
          <p:nvPicPr>
            <p:cNvPr id="195" name="Picture 192" descr="RouterATMTagSw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3286" y="3754473"/>
              <a:ext cx="327706" cy="394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" name="Picture 192" descr="RouterATMTagSw"/>
            <p:cNvPicPr>
              <a:picLocks noChangeAspect="1" noChangeArrowheads="1"/>
            </p:cNvPicPr>
            <p:nvPr/>
          </p:nvPicPr>
          <p:blipFill>
            <a:blip r:embed="rId4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119" y="3849433"/>
              <a:ext cx="328839" cy="395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9" name="직사각형 198"/>
          <p:cNvSpPr/>
          <p:nvPr/>
        </p:nvSpPr>
        <p:spPr>
          <a:xfrm>
            <a:off x="5313040" y="5987926"/>
            <a:ext cx="1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dirty="0"/>
              <a:t>ERP </a:t>
            </a:r>
            <a:r>
              <a:rPr lang="ko-KR" altLang="ko-KR" sz="1000" dirty="0"/>
              <a:t>서</a:t>
            </a:r>
            <a:r>
              <a:rPr lang="ko-KR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이중화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/>
          </a:p>
        </p:txBody>
      </p:sp>
      <p:cxnSp>
        <p:nvCxnSpPr>
          <p:cNvPr id="200" name="직선 연결선 199"/>
          <p:cNvCxnSpPr/>
          <p:nvPr/>
        </p:nvCxnSpPr>
        <p:spPr>
          <a:xfrm flipV="1">
            <a:off x="5021543" y="3356992"/>
            <a:ext cx="3465" cy="973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H="1">
            <a:off x="4448944" y="4725144"/>
            <a:ext cx="492165" cy="373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 flipH="1">
            <a:off x="4160912" y="5301208"/>
            <a:ext cx="174869" cy="427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560512" y="764704"/>
            <a:ext cx="1620000" cy="309252"/>
            <a:chOff x="525463" y="980728"/>
            <a:chExt cx="1620000" cy="309252"/>
          </a:xfrm>
        </p:grpSpPr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525463" y="1288715"/>
              <a:ext cx="1620000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" name="Text Box 20"/>
            <p:cNvSpPr txBox="1">
              <a:spLocks noChangeArrowheads="1"/>
            </p:cNvSpPr>
            <p:nvPr/>
          </p:nvSpPr>
          <p:spPr bwMode="auto">
            <a:xfrm>
              <a:off x="540682" y="980728"/>
              <a:ext cx="1512000" cy="309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>
                  <a:solidFill>
                    <a:srgbClr val="000000"/>
                  </a:solidFill>
                </a:rPr>
                <a:t>외부접속</a:t>
              </a:r>
            </a:p>
          </p:txBody>
        </p:sp>
      </p:grpSp>
      <p:pic>
        <p:nvPicPr>
          <p:cNvPr id="210" name="Picture 200" descr="router-generic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82" y="1086644"/>
            <a:ext cx="360000" cy="25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1" name="그룹 210"/>
          <p:cNvGrpSpPr/>
          <p:nvPr/>
        </p:nvGrpSpPr>
        <p:grpSpPr>
          <a:xfrm>
            <a:off x="7905328" y="764704"/>
            <a:ext cx="1044000" cy="309252"/>
            <a:chOff x="1021115" y="854063"/>
            <a:chExt cx="2395833" cy="309252"/>
          </a:xfrm>
        </p:grpSpPr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1021115" y="1162050"/>
              <a:ext cx="2395833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4" name="Text Box 20"/>
            <p:cNvSpPr txBox="1">
              <a:spLocks noChangeArrowheads="1"/>
            </p:cNvSpPr>
            <p:nvPr/>
          </p:nvSpPr>
          <p:spPr bwMode="auto">
            <a:xfrm>
              <a:off x="1040188" y="854063"/>
              <a:ext cx="2313218" cy="309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err="1" smtClean="0">
                  <a:solidFill>
                    <a:srgbClr val="000000"/>
                  </a:solidFill>
                </a:rPr>
                <a:t>고객사</a:t>
              </a:r>
              <a:endParaRPr lang="ko-KR" altLang="en-US" sz="1400" kern="0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215" name="직선 연결선 214"/>
          <p:cNvCxnSpPr>
            <a:stCxn id="192" idx="0"/>
          </p:cNvCxnSpPr>
          <p:nvPr/>
        </p:nvCxnSpPr>
        <p:spPr>
          <a:xfrm flipH="1" flipV="1">
            <a:off x="5678736" y="5085184"/>
            <a:ext cx="274652" cy="295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5402915" y="5309258"/>
            <a:ext cx="25680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407101" y="5517232"/>
            <a:ext cx="36000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30" name="Picture 21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093" y="5658305"/>
            <a:ext cx="310164" cy="20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TextBox 230"/>
          <p:cNvSpPr txBox="1"/>
          <p:nvPr/>
        </p:nvSpPr>
        <p:spPr>
          <a:xfrm>
            <a:off x="5863354" y="5324755"/>
            <a:ext cx="486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AP</a:t>
            </a:r>
            <a:endParaRPr lang="ko-KR" altLang="en-US" sz="900" b="1" dirty="0"/>
          </a:p>
        </p:txBody>
      </p:sp>
      <p:sp>
        <p:nvSpPr>
          <p:cNvPr id="232" name="TextBox 231"/>
          <p:cNvSpPr txBox="1"/>
          <p:nvPr/>
        </p:nvSpPr>
        <p:spPr>
          <a:xfrm>
            <a:off x="6186614" y="5490086"/>
            <a:ext cx="486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DB</a:t>
            </a:r>
            <a:endParaRPr lang="ko-KR" altLang="en-US" sz="900" b="1" dirty="0"/>
          </a:p>
        </p:txBody>
      </p:sp>
      <p:pic>
        <p:nvPicPr>
          <p:cNvPr id="233" name="Picture 19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050" y="5516346"/>
            <a:ext cx="25028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" name="Picture 21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82" y="5742766"/>
            <a:ext cx="310164" cy="20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슬라이드 번호 개체 틀 4"/>
          <p:cNvSpPr txBox="1">
            <a:spLocks/>
          </p:cNvSpPr>
          <p:nvPr/>
        </p:nvSpPr>
        <p:spPr bwMode="auto">
          <a:xfrm>
            <a:off x="4953183" y="1806724"/>
            <a:ext cx="862879" cy="32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err="1" smtClean="0">
                <a:solidFill>
                  <a:srgbClr val="000000"/>
                </a:solidFill>
              </a:rPr>
              <a:t>라우터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656896" y="2636912"/>
            <a:ext cx="36000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601072" y="2174667"/>
            <a:ext cx="36000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7689304" y="3923531"/>
            <a:ext cx="1827366" cy="402584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E&amp;S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7680803" y="5032458"/>
            <a:ext cx="1827366" cy="311294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콜센터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" name="직사각형 252"/>
          <p:cNvSpPr>
            <a:spLocks noChangeArrowheads="1"/>
          </p:cNvSpPr>
          <p:nvPr/>
        </p:nvSpPr>
        <p:spPr bwMode="auto">
          <a:xfrm>
            <a:off x="7892633" y="2054884"/>
            <a:ext cx="1442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dirty="0" smtClean="0"/>
              <a:t>부산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영남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구미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영남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포항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전남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충청</a:t>
            </a:r>
            <a:endParaRPr lang="en-US" altLang="ko-KR" sz="1200" dirty="0" smtClean="0"/>
          </a:p>
        </p:txBody>
      </p:sp>
      <p:sp>
        <p:nvSpPr>
          <p:cNvPr id="254" name="직사각형 253"/>
          <p:cNvSpPr>
            <a:spLocks noChangeArrowheads="1"/>
          </p:cNvSpPr>
          <p:nvPr/>
        </p:nvSpPr>
        <p:spPr bwMode="auto">
          <a:xfrm>
            <a:off x="7837856" y="3512041"/>
            <a:ext cx="14421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dirty="0" err="1" smtClean="0"/>
              <a:t>코원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강원</a:t>
            </a:r>
            <a:endParaRPr lang="en-US" altLang="ko-KR" sz="1200" dirty="0" smtClean="0"/>
          </a:p>
        </p:txBody>
      </p:sp>
      <p:sp>
        <p:nvSpPr>
          <p:cNvPr id="256" name="직사각형 255"/>
          <p:cNvSpPr>
            <a:spLocks noChangeArrowheads="1"/>
          </p:cNvSpPr>
          <p:nvPr/>
        </p:nvSpPr>
        <p:spPr bwMode="auto">
          <a:xfrm>
            <a:off x="7824763" y="4293096"/>
            <a:ext cx="1510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dirty="0" smtClean="0"/>
              <a:t>서린빌딩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청계빌딩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영풍빌</a:t>
            </a:r>
            <a:r>
              <a:rPr lang="ko-KR" altLang="en-US" sz="1200" dirty="0" err="1"/>
              <a:t>딩</a:t>
            </a:r>
            <a:endParaRPr lang="en-US" altLang="ko-KR" sz="1200" dirty="0" smtClean="0"/>
          </a:p>
        </p:txBody>
      </p:sp>
      <p:cxnSp>
        <p:nvCxnSpPr>
          <p:cNvPr id="257" name="꺾인 연결선 256"/>
          <p:cNvCxnSpPr>
            <a:stCxn id="298" idx="3"/>
            <a:endCxn id="165" idx="1"/>
          </p:cNvCxnSpPr>
          <p:nvPr/>
        </p:nvCxnSpPr>
        <p:spPr>
          <a:xfrm>
            <a:off x="5241032" y="2123453"/>
            <a:ext cx="2439771" cy="1096936"/>
          </a:xfrm>
          <a:prstGeom prst="bentConnector3">
            <a:avLst>
              <a:gd name="adj1" fmla="val 68349"/>
            </a:avLst>
          </a:prstGeom>
          <a:ln w="1905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꺾인 연결선 257"/>
          <p:cNvCxnSpPr>
            <a:stCxn id="210" idx="3"/>
            <a:endCxn id="163" idx="1"/>
          </p:cNvCxnSpPr>
          <p:nvPr/>
        </p:nvCxnSpPr>
        <p:spPr>
          <a:xfrm>
            <a:off x="5249782" y="1211732"/>
            <a:ext cx="2431021" cy="558102"/>
          </a:xfrm>
          <a:prstGeom prst="bentConnector3">
            <a:avLst>
              <a:gd name="adj1" fmla="val 66568"/>
            </a:avLst>
          </a:prstGeom>
          <a:ln w="1905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 261"/>
          <p:cNvCxnSpPr>
            <a:stCxn id="306" idx="1"/>
            <a:endCxn id="266" idx="3"/>
          </p:cNvCxnSpPr>
          <p:nvPr/>
        </p:nvCxnSpPr>
        <p:spPr>
          <a:xfrm rot="10800000">
            <a:off x="2243862" y="2082204"/>
            <a:ext cx="1754024" cy="31724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endCxn id="298" idx="0"/>
          </p:cNvCxnSpPr>
          <p:nvPr/>
        </p:nvCxnSpPr>
        <p:spPr>
          <a:xfrm flipH="1">
            <a:off x="5061032" y="1234608"/>
            <a:ext cx="8750" cy="763757"/>
          </a:xfrm>
          <a:prstGeom prst="line">
            <a:avLst/>
          </a:prstGeom>
          <a:ln w="1905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 263"/>
          <p:cNvCxnSpPr>
            <a:stCxn id="298" idx="3"/>
            <a:endCxn id="250" idx="1"/>
          </p:cNvCxnSpPr>
          <p:nvPr/>
        </p:nvCxnSpPr>
        <p:spPr>
          <a:xfrm>
            <a:off x="5241032" y="2123453"/>
            <a:ext cx="2448272" cy="2001370"/>
          </a:xfrm>
          <a:prstGeom prst="bentConnector3">
            <a:avLst>
              <a:gd name="adj1" fmla="val 67896"/>
            </a:avLst>
          </a:prstGeom>
          <a:ln w="1905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 264"/>
          <p:cNvCxnSpPr>
            <a:stCxn id="298" idx="3"/>
            <a:endCxn id="252" idx="1"/>
          </p:cNvCxnSpPr>
          <p:nvPr/>
        </p:nvCxnSpPr>
        <p:spPr>
          <a:xfrm>
            <a:off x="5241032" y="2123453"/>
            <a:ext cx="2439771" cy="3064652"/>
          </a:xfrm>
          <a:prstGeom prst="bentConnector3">
            <a:avLst>
              <a:gd name="adj1" fmla="val 68293"/>
            </a:avLst>
          </a:prstGeom>
          <a:ln w="1905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/>
          <p:cNvSpPr/>
          <p:nvPr/>
        </p:nvSpPr>
        <p:spPr>
          <a:xfrm>
            <a:off x="416496" y="1880912"/>
            <a:ext cx="1827366" cy="402584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고객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417913" y="2846480"/>
            <a:ext cx="1827366" cy="402584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검침원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8" name="꺾인 연결선 267"/>
          <p:cNvCxnSpPr>
            <a:stCxn id="306" idx="1"/>
            <a:endCxn id="267" idx="3"/>
          </p:cNvCxnSpPr>
          <p:nvPr/>
        </p:nvCxnSpPr>
        <p:spPr>
          <a:xfrm rot="10800000" flipV="1">
            <a:off x="2245280" y="2113928"/>
            <a:ext cx="1752607" cy="933844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0" name="Picture 1600" descr="routeswtchproc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27" y="5070197"/>
            <a:ext cx="2936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1600" descr="routeswtchproc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71" y="5168103"/>
            <a:ext cx="2936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Picture 1600" descr="routeswtchproc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4748815"/>
            <a:ext cx="2936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4" name="Picture 1600" descr="routeswtchproc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92" y="4846721"/>
            <a:ext cx="2936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5" name="직선 연결선 274"/>
          <p:cNvCxnSpPr/>
          <p:nvPr/>
        </p:nvCxnSpPr>
        <p:spPr>
          <a:xfrm>
            <a:off x="5043032" y="2204864"/>
            <a:ext cx="0" cy="1044000"/>
          </a:xfrm>
          <a:prstGeom prst="line">
            <a:avLst/>
          </a:prstGeom>
          <a:ln w="1905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4597152" y="2636912"/>
            <a:ext cx="36000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78" name="꺾인 연결선 277"/>
          <p:cNvCxnSpPr>
            <a:stCxn id="306" idx="1"/>
            <a:endCxn id="277" idx="3"/>
          </p:cNvCxnSpPr>
          <p:nvPr/>
        </p:nvCxnSpPr>
        <p:spPr>
          <a:xfrm rot="10800000" flipV="1">
            <a:off x="2288704" y="2113928"/>
            <a:ext cx="1709182" cy="2416548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3400196" y="5984779"/>
            <a:ext cx="9156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EBPP (WAS) </a:t>
            </a:r>
            <a:endParaRPr lang="en-US" altLang="ko-KR" sz="1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1" name="그룹 280"/>
          <p:cNvGrpSpPr/>
          <p:nvPr/>
        </p:nvGrpSpPr>
        <p:grpSpPr>
          <a:xfrm>
            <a:off x="3368824" y="3429000"/>
            <a:ext cx="1224947" cy="904166"/>
            <a:chOff x="5135293" y="5513040"/>
            <a:chExt cx="1224947" cy="904166"/>
          </a:xfrm>
        </p:grpSpPr>
        <p:sp>
          <p:nvSpPr>
            <p:cNvPr id="282" name="Oval 16"/>
            <p:cNvSpPr>
              <a:spLocks noChangeAspect="1" noChangeArrowheads="1"/>
            </p:cNvSpPr>
            <p:nvPr/>
          </p:nvSpPr>
          <p:spPr bwMode="auto">
            <a:xfrm>
              <a:off x="5477541" y="5837136"/>
              <a:ext cx="881888" cy="467992"/>
            </a:xfrm>
            <a:prstGeom prst="ellipse">
              <a:avLst/>
            </a:pr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45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3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lang="ko-KR" altLang="en-US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283" name="Picture 18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9203" y="5747150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4" name="Picture 19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577" y="5812026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" name="TextBox 286"/>
            <p:cNvSpPr txBox="1"/>
            <p:nvPr/>
          </p:nvSpPr>
          <p:spPr>
            <a:xfrm>
              <a:off x="5220840" y="5513040"/>
              <a:ext cx="256802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5729043" y="5611031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WEB</a:t>
              </a:r>
              <a:endParaRPr lang="ko-KR" altLang="en-US" sz="900" b="1" dirty="0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5135293" y="6017096"/>
              <a:ext cx="12249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00" dirty="0" smtClean="0"/>
                <a:t>EBPP </a:t>
              </a:r>
              <a:r>
                <a:rPr lang="en-US" altLang="ko-KR" sz="1000" dirty="0" smtClean="0"/>
                <a:t>(</a:t>
              </a:r>
              <a:r>
                <a:rPr lang="en-US" altLang="ko-KR" dirty="0" smtClean="0"/>
                <a:t>WEB</a:t>
              </a:r>
              <a:r>
                <a:rPr lang="en-US" altLang="ko-KR" sz="1000" dirty="0" smtClean="0"/>
                <a:t>)</a:t>
              </a:r>
              <a:endParaRPr lang="en-US" altLang="ko-KR" sz="1000" dirty="0" smtClean="0"/>
            </a:p>
            <a:p>
              <a:r>
                <a:rPr lang="en-US" altLang="ko-KR" sz="1000" b="1"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r>
                <a:rPr lang="en-US" altLang="ko-KR" b="1"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0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endPara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4" name="직사각형 293"/>
          <p:cNvSpPr/>
          <p:nvPr/>
        </p:nvSpPr>
        <p:spPr bwMode="auto">
          <a:xfrm>
            <a:off x="6825208" y="6309320"/>
            <a:ext cx="3080792" cy="355821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Bill Presentment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Payment</a:t>
            </a:r>
          </a:p>
          <a:p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" name="직사각형 294"/>
          <p:cNvSpPr>
            <a:spLocks noChangeArrowheads="1"/>
          </p:cNvSpPr>
          <p:nvPr/>
        </p:nvSpPr>
        <p:spPr bwMode="auto">
          <a:xfrm>
            <a:off x="540601" y="3249064"/>
            <a:ext cx="14421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dirty="0" smtClean="0"/>
              <a:t>부산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영남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구미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영남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포항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전남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충청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코원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강남</a:t>
            </a:r>
            <a:endParaRPr lang="en-US" altLang="ko-KR" sz="1200" dirty="0" smtClean="0"/>
          </a:p>
        </p:txBody>
      </p:sp>
      <p:pic>
        <p:nvPicPr>
          <p:cNvPr id="296" name="Picture 102" descr="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84" y="1409377"/>
            <a:ext cx="396000" cy="24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" name="슬라이드 번호 개체 틀 4"/>
          <p:cNvSpPr txBox="1">
            <a:spLocks/>
          </p:cNvSpPr>
          <p:nvPr/>
        </p:nvSpPr>
        <p:spPr bwMode="auto">
          <a:xfrm>
            <a:off x="4205758" y="1268760"/>
            <a:ext cx="891257" cy="4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방화벽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pic>
        <p:nvPicPr>
          <p:cNvPr id="298" name="Picture 200" descr="router-generic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32" y="1998365"/>
            <a:ext cx="360000" cy="25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9" name="Picture 102" descr="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32" y="2340178"/>
            <a:ext cx="396000" cy="24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0" name="슬라이드 번호 개체 틀 4"/>
          <p:cNvSpPr txBox="1">
            <a:spLocks/>
          </p:cNvSpPr>
          <p:nvPr/>
        </p:nvSpPr>
        <p:spPr bwMode="auto">
          <a:xfrm>
            <a:off x="5136690" y="2348881"/>
            <a:ext cx="62050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방화벽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301" name="직사각형 300"/>
          <p:cNvSpPr/>
          <p:nvPr/>
        </p:nvSpPr>
        <p:spPr bwMode="auto">
          <a:xfrm>
            <a:off x="6825208" y="5589240"/>
            <a:ext cx="3080792" cy="535841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청계빌딩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영풍빌딩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제외한 전체 </a:t>
            </a:r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회선 이중화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단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부산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전남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전북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강원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청계빌딩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영풍빌딩은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회선을 받는 </a:t>
            </a:r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라우터가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단일 구성임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5567164" y="1251558"/>
            <a:ext cx="360000" cy="24480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 1 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4592960" y="1730411"/>
            <a:ext cx="360000" cy="24480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 3 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4" name="슬라이드 번호 개체 틀 4"/>
          <p:cNvSpPr txBox="1">
            <a:spLocks/>
          </p:cNvSpPr>
          <p:nvPr/>
        </p:nvSpPr>
        <p:spPr bwMode="auto">
          <a:xfrm>
            <a:off x="3224991" y="2219722"/>
            <a:ext cx="1079937" cy="32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남산 </a:t>
            </a:r>
            <a:r>
              <a:rPr lang="en-US" altLang="ko-KR" sz="1000" dirty="0" smtClean="0">
                <a:solidFill>
                  <a:srgbClr val="000000"/>
                </a:solidFill>
              </a:rPr>
              <a:t>SK-Net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err="1" smtClean="0">
                <a:solidFill>
                  <a:srgbClr val="000000"/>
                </a:solidFill>
              </a:rPr>
              <a:t>라우터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cxnSp>
        <p:nvCxnSpPr>
          <p:cNvPr id="305" name="직선 연결선 304"/>
          <p:cNvCxnSpPr/>
          <p:nvPr/>
        </p:nvCxnSpPr>
        <p:spPr>
          <a:xfrm flipH="1" flipV="1">
            <a:off x="4177886" y="1988840"/>
            <a:ext cx="1050" cy="15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6" name="Picture 200" descr="router-generic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86" y="1988840"/>
            <a:ext cx="360000" cy="25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" name="슬라이드 번호 개체 틀 4"/>
          <p:cNvSpPr txBox="1">
            <a:spLocks/>
          </p:cNvSpPr>
          <p:nvPr/>
        </p:nvSpPr>
        <p:spPr bwMode="auto">
          <a:xfrm>
            <a:off x="3696530" y="4581128"/>
            <a:ext cx="89643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</a:rPr>
              <a:t>SK E&amp;S</a:t>
            </a:r>
            <a:r>
              <a:rPr lang="ko-KR" altLang="en-US" sz="1000" dirty="0" smtClean="0">
                <a:solidFill>
                  <a:srgbClr val="000000"/>
                </a:solidFill>
              </a:rPr>
              <a:t> 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방화벽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308" name="슬라이드 번호 개체 틀 4"/>
          <p:cNvSpPr txBox="1">
            <a:spLocks/>
          </p:cNvSpPr>
          <p:nvPr/>
        </p:nvSpPr>
        <p:spPr bwMode="auto">
          <a:xfrm>
            <a:off x="5136690" y="3140968"/>
            <a:ext cx="89643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</a:rPr>
              <a:t>SK E&amp;S</a:t>
            </a:r>
            <a:r>
              <a:rPr lang="ko-KR" altLang="en-US" sz="1000" dirty="0" smtClean="0">
                <a:solidFill>
                  <a:srgbClr val="000000"/>
                </a:solidFill>
              </a:rPr>
              <a:t> 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</a:rPr>
              <a:t>SW(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내부망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309" name="슬라이드 번호 개체 틀 4"/>
          <p:cNvSpPr txBox="1">
            <a:spLocks/>
          </p:cNvSpPr>
          <p:nvPr/>
        </p:nvSpPr>
        <p:spPr bwMode="auto">
          <a:xfrm>
            <a:off x="3240178" y="3011685"/>
            <a:ext cx="89643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</a:rPr>
              <a:t>SK E&amp;S</a:t>
            </a:r>
            <a:r>
              <a:rPr lang="ko-KR" altLang="en-US" sz="1000" dirty="0" smtClean="0">
                <a:solidFill>
                  <a:srgbClr val="000000"/>
                </a:solidFill>
              </a:rPr>
              <a:t> 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</a:rPr>
              <a:t>SW(DMZ)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pic>
        <p:nvPicPr>
          <p:cNvPr id="311" name="Picture 107" descr="3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934" y="3033081"/>
            <a:ext cx="451903" cy="32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꺾인 연결선 311"/>
          <p:cNvCxnSpPr>
            <a:stCxn id="284" idx="2"/>
            <a:endCxn id="195" idx="1"/>
          </p:cNvCxnSpPr>
          <p:nvPr/>
        </p:nvCxnSpPr>
        <p:spPr>
          <a:xfrm rot="16200000" flipH="1">
            <a:off x="4221374" y="3940231"/>
            <a:ext cx="441484" cy="7337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4" name="Picture 102" descr="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725" y="4365104"/>
            <a:ext cx="306920" cy="32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5" name="그룹 314"/>
          <p:cNvGrpSpPr/>
          <p:nvPr/>
        </p:nvGrpSpPr>
        <p:grpSpPr>
          <a:xfrm>
            <a:off x="344488" y="5625328"/>
            <a:ext cx="2607427" cy="756000"/>
            <a:chOff x="344488" y="5661248"/>
            <a:chExt cx="2607427" cy="756000"/>
          </a:xfrm>
        </p:grpSpPr>
        <p:sp>
          <p:nvSpPr>
            <p:cNvPr id="316" name="직사각형 315"/>
            <p:cNvSpPr/>
            <p:nvPr/>
          </p:nvSpPr>
          <p:spPr bwMode="auto">
            <a:xfrm>
              <a:off x="344488" y="5661248"/>
              <a:ext cx="2607427" cy="756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/>
            </a:p>
          </p:txBody>
        </p:sp>
        <p:sp>
          <p:nvSpPr>
            <p:cNvPr id="317" name="직사각형 316"/>
            <p:cNvSpPr/>
            <p:nvPr/>
          </p:nvSpPr>
          <p:spPr bwMode="auto">
            <a:xfrm>
              <a:off x="633752" y="5694216"/>
              <a:ext cx="939380" cy="180836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r>
                <a:rPr lang="ko-KR" altLang="en-US" sz="800" b="1" i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내부망</a:t>
              </a:r>
              <a:r>
                <a:rPr lang="en-US" altLang="ko-KR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(SK-Net)   </a:t>
              </a:r>
            </a:p>
          </p:txBody>
        </p:sp>
        <p:cxnSp>
          <p:nvCxnSpPr>
            <p:cNvPr id="319" name="꺾인 연결선 318"/>
            <p:cNvCxnSpPr/>
            <p:nvPr/>
          </p:nvCxnSpPr>
          <p:spPr>
            <a:xfrm>
              <a:off x="440262" y="6039535"/>
              <a:ext cx="180000" cy="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꺾인 연결선 319"/>
            <p:cNvCxnSpPr/>
            <p:nvPr/>
          </p:nvCxnSpPr>
          <p:spPr>
            <a:xfrm>
              <a:off x="440262" y="5809838"/>
              <a:ext cx="180000" cy="1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직사각형 320"/>
            <p:cNvSpPr/>
            <p:nvPr/>
          </p:nvSpPr>
          <p:spPr bwMode="auto">
            <a:xfrm>
              <a:off x="1873728" y="5694216"/>
              <a:ext cx="986525" cy="198772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r>
                <a:rPr lang="ko-KR" altLang="en-US" sz="800" b="1" i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내부망</a:t>
              </a:r>
              <a:r>
                <a:rPr lang="en-US" altLang="ko-KR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 통</a:t>
              </a:r>
              <a:r>
                <a:rPr lang="ko-KR" altLang="en-US" sz="800" b="1"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</a:t>
              </a:r>
              <a:r>
                <a:rPr lang="ko-KR" altLang="en-US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</a:t>
              </a:r>
              <a:r>
                <a:rPr lang="en-US" altLang="ko-KR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  </a:t>
              </a:r>
            </a:p>
          </p:txBody>
        </p:sp>
        <p:cxnSp>
          <p:nvCxnSpPr>
            <p:cNvPr id="322" name="꺾인 연결선 321"/>
            <p:cNvCxnSpPr/>
            <p:nvPr/>
          </p:nvCxnSpPr>
          <p:spPr>
            <a:xfrm>
              <a:off x="1680238" y="6039535"/>
              <a:ext cx="180000" cy="1"/>
            </a:xfrm>
            <a:prstGeom prst="bentConnector3">
              <a:avLst>
                <a:gd name="adj1" fmla="val 50000"/>
              </a:avLst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꺾인 연결선 322"/>
            <p:cNvCxnSpPr/>
            <p:nvPr/>
          </p:nvCxnSpPr>
          <p:spPr>
            <a:xfrm>
              <a:off x="1680238" y="5809838"/>
              <a:ext cx="180000" cy="1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꺾인 연결선 323"/>
            <p:cNvCxnSpPr/>
            <p:nvPr/>
          </p:nvCxnSpPr>
          <p:spPr>
            <a:xfrm flipV="1">
              <a:off x="1679297" y="6282978"/>
              <a:ext cx="180000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C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직사각형 324"/>
            <p:cNvSpPr/>
            <p:nvPr/>
          </p:nvSpPr>
          <p:spPr bwMode="auto">
            <a:xfrm>
              <a:off x="1896694" y="6164252"/>
              <a:ext cx="611922" cy="198772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r>
                <a:rPr lang="ko-KR" altLang="en-US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전용선</a:t>
              </a:r>
              <a:endParaRPr lang="en-US" altLang="ko-KR" sz="8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7" name="직사각형 326"/>
            <p:cNvSpPr/>
            <p:nvPr/>
          </p:nvSpPr>
          <p:spPr bwMode="auto">
            <a:xfrm>
              <a:off x="624782" y="5919350"/>
              <a:ext cx="948350" cy="228702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r>
                <a:rPr lang="ko-KR" altLang="en-US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인터넷</a:t>
              </a:r>
              <a:r>
                <a:rPr lang="en-US" altLang="ko-KR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(SK-Net)</a:t>
              </a:r>
            </a:p>
          </p:txBody>
        </p:sp>
        <p:sp>
          <p:nvSpPr>
            <p:cNvPr id="328" name="직사각형 327"/>
            <p:cNvSpPr/>
            <p:nvPr/>
          </p:nvSpPr>
          <p:spPr bwMode="auto">
            <a:xfrm>
              <a:off x="1895748" y="5949280"/>
              <a:ext cx="1018150" cy="198772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r>
                <a:rPr lang="ko-KR" altLang="en-US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인터넷</a:t>
              </a:r>
              <a:r>
                <a:rPr lang="en-US" altLang="ko-KR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 통신사</a:t>
              </a:r>
              <a:r>
                <a:rPr lang="en-US" altLang="ko-KR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329" name="모서리가 둥근 직사각형 328"/>
          <p:cNvSpPr/>
          <p:nvPr/>
        </p:nvSpPr>
        <p:spPr>
          <a:xfrm>
            <a:off x="416496" y="4257176"/>
            <a:ext cx="1894345" cy="1224136"/>
          </a:xfrm>
          <a:prstGeom prst="roundRect">
            <a:avLst>
              <a:gd name="adj" fmla="val 8602"/>
            </a:avLst>
          </a:prstGeom>
          <a:solidFill>
            <a:srgbClr val="EEECE1">
              <a:lumMod val="90000"/>
            </a:srgbClr>
          </a:solidFill>
          <a:ln w="25400" cap="flat" cmpd="sng" algn="ctr">
            <a:solidFill>
              <a:srgbClr val="EEECE1">
                <a:lumMod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279" name="직사각형 278"/>
          <p:cNvSpPr>
            <a:spLocks noChangeArrowheads="1"/>
          </p:cNvSpPr>
          <p:nvPr/>
        </p:nvSpPr>
        <p:spPr bwMode="auto">
          <a:xfrm>
            <a:off x="562637" y="4833240"/>
            <a:ext cx="1510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dirty="0" smtClean="0"/>
              <a:t>VAN</a:t>
            </a:r>
            <a:r>
              <a:rPr lang="ko-KR" altLang="en-US" sz="1200" dirty="0" smtClean="0"/>
              <a:t>사</a:t>
            </a:r>
            <a:endParaRPr lang="en-US" altLang="ko-KR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dirty="0" smtClean="0"/>
              <a:t>(KSNET, KIBNET)</a:t>
            </a:r>
          </a:p>
        </p:txBody>
      </p:sp>
      <p:sp>
        <p:nvSpPr>
          <p:cNvPr id="277" name="직사각형 276"/>
          <p:cNvSpPr/>
          <p:nvPr/>
        </p:nvSpPr>
        <p:spPr>
          <a:xfrm>
            <a:off x="461338" y="4329184"/>
            <a:ext cx="1827366" cy="402584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연계기관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2" name="그룹 291"/>
          <p:cNvGrpSpPr>
            <a:grpSpLocks/>
          </p:cNvGrpSpPr>
          <p:nvPr/>
        </p:nvGrpSpPr>
        <p:grpSpPr bwMode="auto">
          <a:xfrm>
            <a:off x="5547131" y="2708920"/>
            <a:ext cx="1062053" cy="227312"/>
            <a:chOff x="0" y="-9136"/>
            <a:chExt cx="1032504" cy="184615"/>
          </a:xfrm>
        </p:grpSpPr>
        <p:sp>
          <p:nvSpPr>
            <p:cNvPr id="333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175479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0" cstate="print"/>
              <a:srcRect/>
              <a:stretch>
                <a:fillRect/>
              </a:stretch>
            </a:blip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1000" kern="0">
                <a:solidFill>
                  <a:srgbClr val="FFFFFF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334" name="Text Box 158"/>
            <p:cNvSpPr txBox="1">
              <a:spLocks noChangeArrowheads="1"/>
            </p:cNvSpPr>
            <p:nvPr/>
          </p:nvSpPr>
          <p:spPr bwMode="auto">
            <a:xfrm>
              <a:off x="58808" y="-9136"/>
              <a:ext cx="901688" cy="174976"/>
            </a:xfrm>
            <a:prstGeom prst="rect">
              <a:avLst/>
            </a:prstGeom>
            <a:noFill/>
          </p:spPr>
          <p:txBody>
            <a:bodyPr l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tabLst>
                  <a:tab pos="714375" algn="l"/>
                </a:tabLst>
                <a:defRPr/>
              </a:pP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DDC</a:t>
              </a: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(</a:t>
              </a: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일</a:t>
              </a:r>
              <a:r>
                <a:rPr lang="ko-KR" altLang="en-US" sz="1000" b="1" kern="0" dirty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산</a:t>
              </a: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)</a:t>
              </a:r>
              <a:endParaRPr lang="en-US" altLang="ko-KR" sz="1000" b="1" kern="0" dirty="0">
                <a:solidFill>
                  <a:sysClr val="window" lastClr="FFFFFF"/>
                </a:solidFill>
                <a:latin typeface="맑은 고딕" pitchFamily="50" charset="-127"/>
                <a:cs typeface="HY태고딕"/>
              </a:endParaRPr>
            </a:p>
          </p:txBody>
        </p:sp>
      </p:grpSp>
      <p:grpSp>
        <p:nvGrpSpPr>
          <p:cNvPr id="337" name="그룹 291"/>
          <p:cNvGrpSpPr>
            <a:grpSpLocks/>
          </p:cNvGrpSpPr>
          <p:nvPr/>
        </p:nvGrpSpPr>
        <p:grpSpPr bwMode="auto">
          <a:xfrm>
            <a:off x="5515434" y="1700808"/>
            <a:ext cx="1062053" cy="227312"/>
            <a:chOff x="0" y="-9136"/>
            <a:chExt cx="1032504" cy="184615"/>
          </a:xfrm>
        </p:grpSpPr>
        <p:sp>
          <p:nvSpPr>
            <p:cNvPr id="339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175479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0" cstate="print"/>
              <a:srcRect/>
              <a:stretch>
                <a:fillRect/>
              </a:stretch>
            </a:blip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1000" kern="0">
                <a:solidFill>
                  <a:srgbClr val="FFFFFF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340" name="Text Box 158"/>
            <p:cNvSpPr txBox="1">
              <a:spLocks noChangeArrowheads="1"/>
            </p:cNvSpPr>
            <p:nvPr/>
          </p:nvSpPr>
          <p:spPr bwMode="auto">
            <a:xfrm>
              <a:off x="58808" y="-9136"/>
              <a:ext cx="901688" cy="174976"/>
            </a:xfrm>
            <a:prstGeom prst="rect">
              <a:avLst/>
            </a:prstGeom>
            <a:noFill/>
          </p:spPr>
          <p:txBody>
            <a:bodyPr l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tabLst>
                  <a:tab pos="714375" algn="l"/>
                </a:tabLst>
                <a:defRPr/>
              </a:pP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DDC(</a:t>
              </a: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남</a:t>
              </a:r>
              <a:r>
                <a:rPr lang="ko-KR" altLang="en-US" sz="1000" b="1" kern="0" dirty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산</a:t>
              </a: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)</a:t>
              </a:r>
              <a:endParaRPr lang="en-US" altLang="ko-KR" sz="1000" b="1" kern="0" dirty="0">
                <a:solidFill>
                  <a:sysClr val="window" lastClr="FFFFFF"/>
                </a:solidFill>
                <a:latin typeface="맑은 고딕" pitchFamily="50" charset="-127"/>
                <a:cs typeface="HY태고딕"/>
              </a:endParaRPr>
            </a:p>
          </p:txBody>
        </p:sp>
      </p:grpSp>
      <p:grpSp>
        <p:nvGrpSpPr>
          <p:cNvPr id="348" name="그룹 291"/>
          <p:cNvGrpSpPr>
            <a:grpSpLocks/>
          </p:cNvGrpSpPr>
          <p:nvPr/>
        </p:nvGrpSpPr>
        <p:grpSpPr bwMode="auto">
          <a:xfrm>
            <a:off x="5547131" y="764704"/>
            <a:ext cx="1062053" cy="227312"/>
            <a:chOff x="0" y="-9136"/>
            <a:chExt cx="1032504" cy="184615"/>
          </a:xfrm>
        </p:grpSpPr>
        <p:sp>
          <p:nvSpPr>
            <p:cNvPr id="349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175479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0" cstate="print"/>
              <a:srcRect/>
              <a:stretch>
                <a:fillRect/>
              </a:stretch>
            </a:blip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1000" kern="0">
                <a:solidFill>
                  <a:srgbClr val="FFFFFF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350" name="Text Box 158"/>
            <p:cNvSpPr txBox="1">
              <a:spLocks noChangeArrowheads="1"/>
            </p:cNvSpPr>
            <p:nvPr/>
          </p:nvSpPr>
          <p:spPr bwMode="auto">
            <a:xfrm>
              <a:off x="58808" y="-9136"/>
              <a:ext cx="901688" cy="174976"/>
            </a:xfrm>
            <a:prstGeom prst="rect">
              <a:avLst/>
            </a:prstGeom>
            <a:noFill/>
          </p:spPr>
          <p:txBody>
            <a:bodyPr l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tabLst>
                  <a:tab pos="714375" algn="l"/>
                </a:tabLst>
                <a:defRPr/>
              </a:pP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DDC(</a:t>
              </a: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대</a:t>
              </a:r>
              <a:r>
                <a:rPr lang="ko-KR" altLang="en-US" sz="1000" b="1" kern="0" dirty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덕</a:t>
              </a: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)</a:t>
              </a:r>
              <a:endParaRPr lang="en-US" altLang="ko-KR" sz="1000" b="1" kern="0" dirty="0">
                <a:solidFill>
                  <a:sysClr val="window" lastClr="FFFFFF"/>
                </a:solidFill>
                <a:latin typeface="맑은 고딕" pitchFamily="50" charset="-127"/>
                <a:cs typeface="HY태고딕"/>
              </a:endParaRPr>
            </a:p>
          </p:txBody>
        </p:sp>
      </p:grpSp>
      <p:pic>
        <p:nvPicPr>
          <p:cNvPr id="167" name="Picture 107" descr="3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29" y="3177097"/>
            <a:ext cx="451903" cy="32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0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슬라이드 번호 개체 틀 2"/>
          <p:cNvSpPr txBox="1">
            <a:spLocks/>
          </p:cNvSpPr>
          <p:nvPr/>
        </p:nvSpPr>
        <p:spPr>
          <a:xfrm>
            <a:off x="7322120" y="6597352"/>
            <a:ext cx="2311400" cy="2160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9pPr>
          </a:lstStyle>
          <a:p>
            <a:fld id="{3B5D5F01-72F1-4712-96B5-BD0AADB4E39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62547"/>
              </p:ext>
            </p:extLst>
          </p:nvPr>
        </p:nvGraphicFramePr>
        <p:xfrm>
          <a:off x="219671" y="928041"/>
          <a:ext cx="9341841" cy="498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811"/>
                <a:gridCol w="627665"/>
                <a:gridCol w="1733426"/>
                <a:gridCol w="695051"/>
                <a:gridCol w="695051"/>
                <a:gridCol w="695051"/>
                <a:gridCol w="695051"/>
                <a:gridCol w="695051"/>
                <a:gridCol w="695052"/>
                <a:gridCol w="1415632"/>
              </a:tblGrid>
              <a:tr h="3385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Biz. Impact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영향 범위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영향 범위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우회방안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09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콜센터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1711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시스템 접속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문제로 고객 민원처리 지연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대덕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남부 구간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운영자가 대신 처리 및 메일 등으로 데이터 전송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요청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310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중부 구간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7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대덕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남산 구간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운영자가 대신 처리 및 메일 등으로 데이터 전송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요청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일산 구간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5953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전자고지 및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 납부 불가로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 구간 장애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(KT,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콜센터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처리 가능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수납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가상계좌를 이용한 수납 가능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415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EBPP WEB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41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EBPP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784648" y="2180657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84648" y="3787402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84648" y="2669265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84648" y="3225593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84648" y="4365104"/>
            <a:ext cx="25680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86250" y="4941168"/>
            <a:ext cx="25680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84648" y="5515073"/>
            <a:ext cx="25680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4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1252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2015/04/02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배성진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1" name="Rectangle 13"/>
          <p:cNvSpPr>
            <a:spLocks noChangeArrowheads="1"/>
          </p:cNvSpPr>
          <p:nvPr/>
        </p:nvSpPr>
        <p:spPr bwMode="auto">
          <a:xfrm>
            <a:off x="392113" y="945537"/>
            <a:ext cx="1046162" cy="70886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Isosceles Triangle 316"/>
          <p:cNvSpPr>
            <a:spLocks noChangeArrowheads="1"/>
          </p:cNvSpPr>
          <p:nvPr/>
        </p:nvSpPr>
        <p:spPr bwMode="auto">
          <a:xfrm rot="5400000">
            <a:off x="3943845" y="4553449"/>
            <a:ext cx="3476486" cy="12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1040994" y="4653136"/>
            <a:ext cx="4511991" cy="174949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1040994" y="3536067"/>
            <a:ext cx="4511991" cy="104312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1040994" y="2438367"/>
            <a:ext cx="4511991" cy="109444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386237" y="2029876"/>
            <a:ext cx="5166748" cy="30786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wrap="none" t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EBPP(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전자고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시스템 구성 요소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4764272" y="4977612"/>
            <a:ext cx="687245" cy="43749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외부 </a:t>
            </a:r>
            <a:r>
              <a:rPr kumimoji="0" lang="en-US" altLang="ko-KR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2144688" y="4977612"/>
            <a:ext cx="2339160" cy="44180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EBPP </a:t>
            </a: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웹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2383067" y="2498734"/>
            <a:ext cx="1030818" cy="386413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도시가스</a:t>
            </a: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담당</a:t>
            </a:r>
            <a:r>
              <a:rPr kumimoji="0" lang="ko-KR" altLang="en-US" sz="9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1168540" y="2498732"/>
            <a:ext cx="976148" cy="386416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서비스센터</a:t>
            </a:r>
            <a:endParaRPr kumimoji="0" lang="en-US" altLang="ko-KR" sz="900" b="1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담당</a:t>
            </a:r>
            <a:r>
              <a:rPr kumimoji="0" lang="ko-KR" altLang="en-US" sz="9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</a:p>
        </p:txBody>
      </p:sp>
      <p:sp>
        <p:nvSpPr>
          <p:cNvPr id="169" name="직사각형 168"/>
          <p:cNvSpPr/>
          <p:nvPr/>
        </p:nvSpPr>
        <p:spPr bwMode="auto">
          <a:xfrm>
            <a:off x="4741067" y="2487316"/>
            <a:ext cx="737746" cy="405391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외부기관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2" name="직선 화살표 연결선 171"/>
          <p:cNvCxnSpPr>
            <a:stCxn id="66" idx="2"/>
          </p:cNvCxnSpPr>
          <p:nvPr/>
        </p:nvCxnSpPr>
        <p:spPr>
          <a:xfrm flipH="1">
            <a:off x="4099883" y="2878206"/>
            <a:ext cx="7151" cy="2093566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85" name="직사각형 184"/>
          <p:cNvSpPr/>
          <p:nvPr/>
        </p:nvSpPr>
        <p:spPr>
          <a:xfrm>
            <a:off x="376949" y="2457393"/>
            <a:ext cx="575647" cy="1028661"/>
          </a:xfrm>
          <a:prstGeom prst="rect">
            <a:avLst/>
          </a:prstGeom>
          <a:solidFill>
            <a:srgbClr val="1F497D">
              <a:lumMod val="75000"/>
            </a:srgbClr>
          </a:soli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사용자</a:t>
            </a:r>
          </a:p>
        </p:txBody>
      </p:sp>
      <p:sp>
        <p:nvSpPr>
          <p:cNvPr id="186" name="직사각형 185"/>
          <p:cNvSpPr/>
          <p:nvPr/>
        </p:nvSpPr>
        <p:spPr>
          <a:xfrm>
            <a:off x="376949" y="3571135"/>
            <a:ext cx="575647" cy="946451"/>
          </a:xfrm>
          <a:prstGeom prst="rect">
            <a:avLst/>
          </a:prstGeom>
          <a:solidFill>
            <a:srgbClr val="1F497D">
              <a:lumMod val="75000"/>
            </a:srgbClr>
          </a:soli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네트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워크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76949" y="4616449"/>
            <a:ext cx="575647" cy="1782532"/>
          </a:xfrm>
          <a:prstGeom prst="rect">
            <a:avLst/>
          </a:prstGeom>
          <a:solidFill>
            <a:srgbClr val="1F497D">
              <a:lumMod val="75000"/>
            </a:srgbClr>
          </a:soli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EBPP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전자</a:t>
            </a:r>
            <a:endParaRPr kumimoji="0" lang="en-US" altLang="ko-KR" kern="0" dirty="0" smtClean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고지</a:t>
            </a:r>
            <a:r>
              <a:rPr kumimoji="0" lang="en-US" altLang="ko-KR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5792969" y="5627099"/>
            <a:ext cx="888223" cy="7542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Infra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5792969" y="3759377"/>
            <a:ext cx="888223" cy="175357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Application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188" name="그룹 94"/>
          <p:cNvGrpSpPr>
            <a:grpSpLocks/>
          </p:cNvGrpSpPr>
          <p:nvPr/>
        </p:nvGrpSpPr>
        <p:grpSpPr bwMode="auto">
          <a:xfrm>
            <a:off x="5978991" y="1813852"/>
            <a:ext cx="3420805" cy="382123"/>
            <a:chOff x="5556250" y="1484887"/>
            <a:chExt cx="2632075" cy="311150"/>
          </a:xfrm>
        </p:grpSpPr>
        <p:sp>
          <p:nvSpPr>
            <p:cNvPr id="189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 관리 포인트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190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1" name="모서리가 둥근 직사각형 190"/>
          <p:cNvSpPr/>
          <p:nvPr/>
        </p:nvSpPr>
        <p:spPr bwMode="auto">
          <a:xfrm>
            <a:off x="6753200" y="5627099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Infra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모니터링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Tool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에 의한 실시간 관리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6753200" y="6061286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변경 작업에 의한 장애 방지 최소화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 bwMode="auto">
          <a:xfrm>
            <a:off x="6753201" y="4971772"/>
            <a:ext cx="2880320" cy="53053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WAS</a:t>
            </a:r>
            <a:r>
              <a:rPr kumimoji="0" lang="en-US" altLang="ko-KR" sz="1100" b="0" i="0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0" i="0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모니터링을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통한 성능 임계치 점검</a:t>
            </a:r>
            <a:endParaRPr kumimoji="0" lang="en-US" altLang="ko-KR" sz="11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핵심업무 수시 기능점검</a:t>
            </a:r>
            <a:r>
              <a:rPr kumimoji="0" lang="en-US" altLang="ko-KR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일일 점검 수행</a:t>
            </a:r>
            <a:endParaRPr kumimoji="0" lang="en-US" altLang="ko-KR" sz="1100" b="0" i="0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 bwMode="auto">
          <a:xfrm>
            <a:off x="6753200" y="3759375"/>
            <a:ext cx="2880320" cy="676429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고객사 핵심 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Biz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및 대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내외 법률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법규에</a:t>
            </a:r>
            <a:endParaRPr kumimoji="0" lang="en-US" altLang="ko-KR" sz="11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대한 시스템 개선 적기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대응</a:t>
            </a:r>
            <a:endParaRPr kumimoji="0" lang="en-US" altLang="ko-KR" sz="1100" u="sng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Text Box 945"/>
          <p:cNvSpPr txBox="1">
            <a:spLocks noChangeArrowheads="1"/>
          </p:cNvSpPr>
          <p:nvPr/>
        </p:nvSpPr>
        <p:spPr bwMode="auto">
          <a:xfrm>
            <a:off x="6753201" y="2344607"/>
            <a:ext cx="2879750" cy="9284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고객접점 핵심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Biz.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0" lang="en-US" altLang="ko-KR" sz="12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고지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및 수납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대고객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업무 수행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5792969" y="2344607"/>
            <a:ext cx="888223" cy="9284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시스템 특성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6753200" y="4550837"/>
            <a:ext cx="2880320" cy="318323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보안진단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Infra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 진단 및 이행점검</a:t>
            </a:r>
            <a:endParaRPr kumimoji="0" lang="en-US" altLang="ko-KR" sz="11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Isosceles Triangle 316"/>
          <p:cNvSpPr>
            <a:spLocks noChangeArrowheads="1"/>
          </p:cNvSpPr>
          <p:nvPr/>
        </p:nvSpPr>
        <p:spPr bwMode="auto">
          <a:xfrm rot="10800000">
            <a:off x="6349388" y="3427454"/>
            <a:ext cx="2780075" cy="2043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547"/>
          <p:cNvSpPr txBox="1">
            <a:spLocks noChangeArrowheads="1"/>
          </p:cNvSpPr>
          <p:nvPr/>
        </p:nvSpPr>
        <p:spPr bwMode="auto">
          <a:xfrm>
            <a:off x="1419225" y="908720"/>
            <a:ext cx="8267520" cy="8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도시가스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사용자에게 요금 고지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(e-Mail, SMS,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MMS,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스마트청구서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서비스 제공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도시가스 사용자에게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미납 요금에 대한 납부 서비스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제공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자가검침 등록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전출입 등록 등 고객 부가 서비스 제공</a:t>
            </a:r>
            <a:endParaRPr lang="ko-KR" altLang="en-US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624727" y="2504085"/>
            <a:ext cx="964614" cy="374121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고객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>
            <a:stCxn id="169" idx="2"/>
            <a:endCxn id="151" idx="0"/>
          </p:cNvCxnSpPr>
          <p:nvPr/>
        </p:nvCxnSpPr>
        <p:spPr>
          <a:xfrm flipH="1">
            <a:off x="5107895" y="2892707"/>
            <a:ext cx="2045" cy="2084905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5" name="직선 화살표 연결선 84"/>
          <p:cNvCxnSpPr>
            <a:stCxn id="157" idx="2"/>
          </p:cNvCxnSpPr>
          <p:nvPr/>
        </p:nvCxnSpPr>
        <p:spPr>
          <a:xfrm>
            <a:off x="2898476" y="2885147"/>
            <a:ext cx="0" cy="842523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4" name="직사각형 93"/>
          <p:cNvSpPr/>
          <p:nvPr/>
        </p:nvSpPr>
        <p:spPr bwMode="auto">
          <a:xfrm>
            <a:off x="3624727" y="3727670"/>
            <a:ext cx="1822220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인터넷망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2" name="직선 화살표 연결선 61"/>
          <p:cNvCxnSpPr>
            <a:stCxn id="71" idx="3"/>
            <a:endCxn id="152" idx="1"/>
          </p:cNvCxnSpPr>
          <p:nvPr/>
        </p:nvCxnSpPr>
        <p:spPr>
          <a:xfrm>
            <a:off x="1823821" y="5196080"/>
            <a:ext cx="320867" cy="2433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triangle" w="med" len="med"/>
            <a:tailEnd type="triangle"/>
          </a:ln>
        </p:spPr>
      </p:cxnSp>
      <p:cxnSp>
        <p:nvCxnSpPr>
          <p:cNvPr id="68" name="직선 화살표 연결선 67"/>
          <p:cNvCxnSpPr>
            <a:stCxn id="152" idx="3"/>
            <a:endCxn id="151" idx="1"/>
          </p:cNvCxnSpPr>
          <p:nvPr/>
        </p:nvCxnSpPr>
        <p:spPr>
          <a:xfrm flipV="1">
            <a:off x="4483848" y="5196359"/>
            <a:ext cx="280424" cy="2154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triangle" w="med" len="med"/>
            <a:tailEnd type="triangle"/>
          </a:ln>
        </p:spPr>
      </p:cxnSp>
      <p:sp>
        <p:nvSpPr>
          <p:cNvPr id="71" name="직사각형 70"/>
          <p:cNvSpPr/>
          <p:nvPr/>
        </p:nvSpPr>
        <p:spPr bwMode="auto">
          <a:xfrm>
            <a:off x="1136576" y="4977333"/>
            <a:ext cx="687245" cy="43749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내부 </a:t>
            </a:r>
            <a:r>
              <a:rPr kumimoji="0" lang="en-US" altLang="ko-KR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656614" y="2885147"/>
            <a:ext cx="0" cy="842523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4" name="직선 화살표 연결선 83"/>
          <p:cNvCxnSpPr/>
          <p:nvPr/>
        </p:nvCxnSpPr>
        <p:spPr>
          <a:xfrm>
            <a:off x="2576736" y="4134222"/>
            <a:ext cx="0" cy="842523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6" name="직사각형 85"/>
          <p:cNvSpPr/>
          <p:nvPr/>
        </p:nvSpPr>
        <p:spPr bwMode="auto">
          <a:xfrm>
            <a:off x="3030516" y="5802438"/>
            <a:ext cx="563536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요금납부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1815905" y="5802440"/>
            <a:ext cx="565200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요금고지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꺾인 연결선 87"/>
          <p:cNvCxnSpPr/>
          <p:nvPr/>
        </p:nvCxnSpPr>
        <p:spPr bwMode="auto">
          <a:xfrm rot="5400000">
            <a:off x="1999964" y="5621945"/>
            <a:ext cx="353441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sp>
        <p:nvSpPr>
          <p:cNvPr id="89" name="직사각형 88"/>
          <p:cNvSpPr/>
          <p:nvPr/>
        </p:nvSpPr>
        <p:spPr bwMode="auto">
          <a:xfrm>
            <a:off x="2425785" y="5802439"/>
            <a:ext cx="565200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요금조회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꺾인 연결선 89"/>
          <p:cNvCxnSpPr/>
          <p:nvPr/>
        </p:nvCxnSpPr>
        <p:spPr bwMode="auto">
          <a:xfrm rot="16200000" flipH="1">
            <a:off x="2559313" y="5621945"/>
            <a:ext cx="353441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" name="꺾인 연결선 91"/>
          <p:cNvCxnSpPr/>
          <p:nvPr/>
        </p:nvCxnSpPr>
        <p:spPr bwMode="auto">
          <a:xfrm rot="16200000" flipH="1">
            <a:off x="3151353" y="5621945"/>
            <a:ext cx="353441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sp>
        <p:nvSpPr>
          <p:cNvPr id="93" name="직사각형 92"/>
          <p:cNvSpPr/>
          <p:nvPr/>
        </p:nvSpPr>
        <p:spPr bwMode="auto">
          <a:xfrm>
            <a:off x="3626699" y="5798592"/>
            <a:ext cx="565200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자가검침</a:t>
            </a:r>
            <a:endParaRPr kumimoji="0" lang="en-US" altLang="ko-KR" sz="8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꺾인 연결선 95"/>
          <p:cNvCxnSpPr/>
          <p:nvPr/>
        </p:nvCxnSpPr>
        <p:spPr>
          <a:xfrm rot="5400000">
            <a:off x="4268452" y="5625719"/>
            <a:ext cx="353441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triangle" w="med" len="med"/>
            <a:tailEnd type="triangle"/>
          </a:ln>
        </p:spPr>
      </p:cxnSp>
      <p:sp>
        <p:nvSpPr>
          <p:cNvPr id="98" name="직사각형 97"/>
          <p:cNvSpPr/>
          <p:nvPr/>
        </p:nvSpPr>
        <p:spPr bwMode="auto">
          <a:xfrm>
            <a:off x="4224734" y="5797152"/>
            <a:ext cx="565200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전출입신청</a:t>
            </a:r>
            <a:endParaRPr kumimoji="0" lang="en-US" altLang="ko-KR" sz="8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꺾인 연결선 101"/>
          <p:cNvCxnSpPr/>
          <p:nvPr/>
        </p:nvCxnSpPr>
        <p:spPr>
          <a:xfrm rot="5400000">
            <a:off x="3717362" y="5625720"/>
            <a:ext cx="353441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triangle" w="med" len="med"/>
            <a:tailEnd type="triangle"/>
          </a:ln>
        </p:spPr>
      </p:cxnSp>
      <p:sp>
        <p:nvSpPr>
          <p:cNvPr id="67" name="직사각형 66"/>
          <p:cNvSpPr/>
          <p:nvPr/>
        </p:nvSpPr>
        <p:spPr bwMode="auto">
          <a:xfrm>
            <a:off x="1137225" y="3727670"/>
            <a:ext cx="2225913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사내</a:t>
            </a:r>
            <a:r>
              <a:rPr kumimoji="0" lang="ko-KR" altLang="en-US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망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1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8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9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28949"/>
              </p:ext>
            </p:extLst>
          </p:nvPr>
        </p:nvGraphicFramePr>
        <p:xfrm>
          <a:off x="5385050" y="1143661"/>
          <a:ext cx="4109216" cy="5287860"/>
        </p:xfrm>
        <a:graphic>
          <a:graphicData uri="http://schemas.openxmlformats.org/drawingml/2006/table">
            <a:tbl>
              <a:tblPr firstRow="1" bandRow="1"/>
              <a:tblGrid>
                <a:gridCol w="881523"/>
                <a:gridCol w="3227693"/>
              </a:tblGrid>
              <a:tr h="3749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전자고지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SAP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와의 연계를 통해 고지 데이터 파일 연계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(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빌링일자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익일 파일 생성 완료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연계된 파일을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EBPP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고지 데이터로 등록 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완료된 고지 데이터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중 전자고지 고지 고객을 대상으로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SMS/MMS/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고지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요금조회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BP/CA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이용한 비회원 요금조회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후 로그인 후 요금조회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SAP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에서 연계된 고지 데이터 기반 요금 조회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995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요금납부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미납 요금 조회 후 요금 납부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계좌이체를 통한 요금납부 기능 제공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카드결제를 통한 요금납부 기능 제공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709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요금납부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데이터연계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(VAN)</a:t>
                      </a:r>
                      <a:endParaRPr lang="ko-KR" altLang="en-US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가상계좌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입금분에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대한 데이터 연계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 자동이체 결과에 대한 데이터 연계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실시간 카드결재 데이터 연계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7486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자가검침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검침 가능기간 여부 조회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자가검침 가능 고객일 경우 직접 계량기 확인 후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검침값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입력된 값을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LSCP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전달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전출입 신청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전출입 신청 가능 여부 확인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전출입 신청 가능할 경우 전입 및 전출 사항 입력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입력된 사항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SAP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전달하여 고객센터에서 처리 할 수 있도록 연계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3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3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80030"/>
              </p:ext>
            </p:extLst>
          </p:nvPr>
        </p:nvGraphicFramePr>
        <p:xfrm>
          <a:off x="409590" y="1143660"/>
          <a:ext cx="4832127" cy="3048815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EBPP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전자고지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’03.06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’11.05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EBPP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고도화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’14.12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홈페이지와 통합 구축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Sun-OS 5.10 64bit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WebLogic 10.3,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JDK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기획팀</a:t>
                      </a:r>
                      <a:endParaRPr lang="ko-KR" altLang="en-US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개 도시가스 고객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도시가스 업무담당자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01790"/>
              </p:ext>
            </p:extLst>
          </p:nvPr>
        </p:nvGraphicFramePr>
        <p:xfrm>
          <a:off x="390518" y="4325092"/>
          <a:ext cx="4850514" cy="2177550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조민아 매니저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02-2121-7615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현업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박윤기 매니저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02-2121-3380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도시가스사업기술팀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배성진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02-2121-3453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에너지화학사업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System(H/W, OS)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허창연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02-6400-4078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이승아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02-6400-4236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Network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송성한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02-6400-4261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네트워크서비스팀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78757"/>
              </p:ext>
            </p:extLst>
          </p:nvPr>
        </p:nvGraphicFramePr>
        <p:xfrm>
          <a:off x="533400" y="785813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08584" y="905720"/>
            <a:ext cx="1260000" cy="5272652"/>
            <a:chOff x="632520" y="870117"/>
            <a:chExt cx="1090015" cy="5272652"/>
          </a:xfrm>
        </p:grpSpPr>
        <p:sp>
          <p:nvSpPr>
            <p:cNvPr id="156" name="직사각형 155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5272652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SAP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116" name="Rectangle 51"/>
          <p:cNvSpPr>
            <a:spLocks noChangeArrowheads="1"/>
          </p:cNvSpPr>
          <p:nvPr/>
        </p:nvSpPr>
        <p:spPr bwMode="auto">
          <a:xfrm>
            <a:off x="1283553" y="126576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빌링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2920884" y="905720"/>
            <a:ext cx="1260000" cy="5272652"/>
            <a:chOff x="632520" y="870117"/>
            <a:chExt cx="1090015" cy="5272652"/>
          </a:xfrm>
        </p:grpSpPr>
        <p:sp>
          <p:nvSpPr>
            <p:cNvPr id="145" name="직사각형 144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5272652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EBPP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148" name="Rectangle 51"/>
          <p:cNvSpPr>
            <a:spLocks noChangeArrowheads="1"/>
          </p:cNvSpPr>
          <p:nvPr/>
        </p:nvSpPr>
        <p:spPr bwMode="auto">
          <a:xfrm>
            <a:off x="3016384" y="126576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고지파일 생성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8" name="직선 화살표 연결선 5"/>
          <p:cNvCxnSpPr>
            <a:stCxn id="116" idx="3"/>
            <a:endCxn id="148" idx="1"/>
          </p:cNvCxnSpPr>
          <p:nvPr/>
        </p:nvCxnSpPr>
        <p:spPr>
          <a:xfrm>
            <a:off x="2363553" y="1350928"/>
            <a:ext cx="652831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51"/>
          <p:cNvSpPr>
            <a:spLocks noChangeArrowheads="1"/>
          </p:cNvSpPr>
          <p:nvPr/>
        </p:nvSpPr>
        <p:spPr bwMode="auto">
          <a:xfrm>
            <a:off x="4718204" y="243993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월별 </a:t>
            </a:r>
            <a:r>
              <a:rPr kumimoji="0" lang="ko-KR" altLang="en-US" sz="8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요급조회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" name="Rectangle 51"/>
          <p:cNvSpPr>
            <a:spLocks noChangeArrowheads="1"/>
          </p:cNvSpPr>
          <p:nvPr/>
        </p:nvSpPr>
        <p:spPr bwMode="auto">
          <a:xfrm>
            <a:off x="3008904" y="243993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고지 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1" name="직선 화살표 연결선 5"/>
          <p:cNvCxnSpPr>
            <a:stCxn id="256" idx="1"/>
            <a:endCxn id="257" idx="3"/>
          </p:cNvCxnSpPr>
          <p:nvPr/>
        </p:nvCxnSpPr>
        <p:spPr>
          <a:xfrm flipH="1">
            <a:off x="4088904" y="2525106"/>
            <a:ext cx="629300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4628824" y="905720"/>
            <a:ext cx="1260000" cy="5272652"/>
            <a:chOff x="632520" y="870117"/>
            <a:chExt cx="1090015" cy="5272652"/>
          </a:xfrm>
        </p:grpSpPr>
        <p:sp>
          <p:nvSpPr>
            <p:cNvPr id="45" name="직사각형 44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5272652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고객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288008" y="908720"/>
            <a:ext cx="1260001" cy="721615"/>
            <a:chOff x="632520" y="870117"/>
            <a:chExt cx="1090016" cy="721615"/>
          </a:xfrm>
        </p:grpSpPr>
        <p:sp>
          <p:nvSpPr>
            <p:cNvPr id="55" name="직사각형 54"/>
            <p:cNvSpPr>
              <a:spLocks noChangeArrowheads="1"/>
            </p:cNvSpPr>
            <p:nvPr/>
          </p:nvSpPr>
          <p:spPr bwMode="auto">
            <a:xfrm>
              <a:off x="632525" y="870117"/>
              <a:ext cx="1090011" cy="721615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연계시스템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6392133" y="126576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SMS 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2520" y="1214004"/>
            <a:ext cx="8748000" cy="102083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고지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연계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32520" y="2348880"/>
            <a:ext cx="8748000" cy="1728192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요금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조회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납부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연계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905328" y="874812"/>
            <a:ext cx="1260001" cy="721615"/>
            <a:chOff x="6285287" y="1843289"/>
            <a:chExt cx="1260001" cy="721615"/>
          </a:xfrm>
        </p:grpSpPr>
        <p:grpSp>
          <p:nvGrpSpPr>
            <p:cNvPr id="83" name="그룹 82"/>
            <p:cNvGrpSpPr/>
            <p:nvPr/>
          </p:nvGrpSpPr>
          <p:grpSpPr>
            <a:xfrm>
              <a:off x="6285287" y="1843289"/>
              <a:ext cx="1260001" cy="721615"/>
              <a:chOff x="632520" y="870117"/>
              <a:chExt cx="1090016" cy="721615"/>
            </a:xfrm>
          </p:grpSpPr>
          <p:sp>
            <p:nvSpPr>
              <p:cNvPr id="84" name="직사각형 83"/>
              <p:cNvSpPr>
                <a:spLocks noChangeArrowheads="1"/>
              </p:cNvSpPr>
              <p:nvPr/>
            </p:nvSpPr>
            <p:spPr bwMode="auto">
              <a:xfrm>
                <a:off x="632525" y="870117"/>
                <a:ext cx="1090011" cy="721615"/>
              </a:xfrm>
              <a:prstGeom prst="rect">
                <a:avLst/>
              </a:prstGeom>
              <a:noFill/>
              <a:ln w="9525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lIns="18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32520" y="870121"/>
                <a:ext cx="1090011" cy="2548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36000" rIns="36000" rtlCol="0">
                <a:noAutofit/>
              </a:bodyPr>
              <a:lstStyle>
                <a:defPPr>
                  <a:defRPr lang="en-US"/>
                </a:defPPr>
                <a:lvl1pPr>
                  <a:defRPr sz="900">
                    <a:latin typeface="Times New Roman" pitchFamily="18" charset="0"/>
                    <a:ea typeface="맑은 고딕" pitchFamily="50" charset="-127"/>
                  </a:defRPr>
                </a:lvl1pPr>
              </a:lstStyle>
              <a:p>
                <a:pPr algn="ctr"/>
                <a:r>
                  <a:rPr lang="en-US" altLang="ko-KR" sz="1000" b="1" dirty="0" smtClean="0">
                    <a:latin typeface="맑은 고딕" pitchFamily="50" charset="-127"/>
                  </a:rPr>
                  <a:t>SKNS(</a:t>
                </a:r>
                <a:r>
                  <a:rPr lang="ko-KR" altLang="en-US" sz="1000" b="1" dirty="0" smtClean="0">
                    <a:latin typeface="맑은 고딕" pitchFamily="50" charset="-127"/>
                  </a:rPr>
                  <a:t>외부</a:t>
                </a:r>
                <a:r>
                  <a:rPr lang="en-US" altLang="ko-KR" sz="1000" b="1" dirty="0" smtClean="0">
                    <a:latin typeface="맑은 고딕" pitchFamily="50" charset="-127"/>
                  </a:rPr>
                  <a:t>)</a:t>
                </a:r>
                <a:endParaRPr lang="ko-KR" altLang="en-US" sz="1000" b="1" dirty="0">
                  <a:latin typeface="맑은 고딕" pitchFamily="50" charset="-127"/>
                </a:endParaRPr>
              </a:p>
            </p:txBody>
          </p:sp>
        </p:grpSp>
        <p:sp>
          <p:nvSpPr>
            <p:cNvPr id="87" name="Rectangle 51"/>
            <p:cNvSpPr>
              <a:spLocks noChangeArrowheads="1"/>
            </p:cNvSpPr>
            <p:nvPr/>
          </p:nvSpPr>
          <p:spPr bwMode="auto">
            <a:xfrm>
              <a:off x="6375284" y="2149666"/>
              <a:ext cx="1080000" cy="34323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SMS/MMS </a:t>
              </a:r>
            </a:p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고지서 발송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905334" y="2583109"/>
            <a:ext cx="1260001" cy="721615"/>
            <a:chOff x="6285287" y="3573017"/>
            <a:chExt cx="1260001" cy="721615"/>
          </a:xfrm>
        </p:grpSpPr>
        <p:grpSp>
          <p:nvGrpSpPr>
            <p:cNvPr id="114" name="그룹 113"/>
            <p:cNvGrpSpPr/>
            <p:nvPr/>
          </p:nvGrpSpPr>
          <p:grpSpPr>
            <a:xfrm>
              <a:off x="6285287" y="3573017"/>
              <a:ext cx="1260001" cy="721615"/>
              <a:chOff x="632520" y="870117"/>
              <a:chExt cx="1090016" cy="721615"/>
            </a:xfrm>
          </p:grpSpPr>
          <p:sp>
            <p:nvSpPr>
              <p:cNvPr id="115" name="직사각형 114"/>
              <p:cNvSpPr>
                <a:spLocks noChangeArrowheads="1"/>
              </p:cNvSpPr>
              <p:nvPr/>
            </p:nvSpPr>
            <p:spPr bwMode="auto">
              <a:xfrm>
                <a:off x="632525" y="870117"/>
                <a:ext cx="1090011" cy="721615"/>
              </a:xfrm>
              <a:prstGeom prst="rect">
                <a:avLst/>
              </a:prstGeom>
              <a:noFill/>
              <a:ln w="9525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lIns="18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32520" y="870121"/>
                <a:ext cx="1090011" cy="2548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36000" rIns="36000" rtlCol="0">
                <a:noAutofit/>
              </a:bodyPr>
              <a:lstStyle>
                <a:defPPr>
                  <a:defRPr lang="en-US"/>
                </a:defPPr>
                <a:lvl1pPr>
                  <a:defRPr sz="900">
                    <a:latin typeface="Times New Roman" pitchFamily="18" charset="0"/>
                    <a:ea typeface="맑은 고딕" pitchFamily="50" charset="-127"/>
                  </a:defRPr>
                </a:lvl1pPr>
              </a:lstStyle>
              <a:p>
                <a:pPr algn="ctr"/>
                <a:r>
                  <a:rPr lang="en-US" altLang="ko-KR" sz="1000" b="1" dirty="0" smtClean="0">
                    <a:latin typeface="맑은 고딕" pitchFamily="50" charset="-127"/>
                  </a:rPr>
                  <a:t>KSNET(</a:t>
                </a:r>
                <a:r>
                  <a:rPr lang="ko-KR" altLang="en-US" sz="1000" b="1" dirty="0" smtClean="0">
                    <a:latin typeface="맑은 고딕" pitchFamily="50" charset="-127"/>
                  </a:rPr>
                  <a:t>외부</a:t>
                </a:r>
                <a:r>
                  <a:rPr lang="en-US" altLang="ko-KR" sz="1000" b="1" dirty="0" smtClean="0">
                    <a:latin typeface="맑은 고딕" pitchFamily="50" charset="-127"/>
                  </a:rPr>
                  <a:t>)</a:t>
                </a:r>
                <a:endParaRPr lang="ko-KR" altLang="en-US" sz="1000" b="1" dirty="0">
                  <a:latin typeface="맑은 고딕" pitchFamily="50" charset="-127"/>
                </a:endParaRPr>
              </a:p>
            </p:txBody>
          </p:sp>
        </p:grpSp>
        <p:sp>
          <p:nvSpPr>
            <p:cNvPr id="118" name="Rectangle 51"/>
            <p:cNvSpPr>
              <a:spLocks noChangeArrowheads="1"/>
            </p:cNvSpPr>
            <p:nvPr/>
          </p:nvSpPr>
          <p:spPr bwMode="auto">
            <a:xfrm>
              <a:off x="6375284" y="3931965"/>
              <a:ext cx="10800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카드 수납 승인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9" name="Rectangle 51"/>
          <p:cNvSpPr>
            <a:spLocks noChangeArrowheads="1"/>
          </p:cNvSpPr>
          <p:nvPr/>
        </p:nvSpPr>
        <p:spPr bwMode="auto">
          <a:xfrm>
            <a:off x="3019808" y="1594892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고지데이터 생성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51"/>
          <p:cNvSpPr>
            <a:spLocks noChangeArrowheads="1"/>
          </p:cNvSpPr>
          <p:nvPr/>
        </p:nvSpPr>
        <p:spPr bwMode="auto">
          <a:xfrm>
            <a:off x="3016384" y="191820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전자고지 생성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화살표 연결선 5"/>
          <p:cNvCxnSpPr>
            <a:stCxn id="101" idx="3"/>
            <a:endCxn id="58" idx="1"/>
          </p:cNvCxnSpPr>
          <p:nvPr/>
        </p:nvCxnSpPr>
        <p:spPr>
          <a:xfrm flipV="1">
            <a:off x="4096384" y="1350928"/>
            <a:ext cx="2295749" cy="652444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5"/>
          <p:cNvCxnSpPr>
            <a:stCxn id="58" idx="3"/>
            <a:endCxn id="87" idx="1"/>
          </p:cNvCxnSpPr>
          <p:nvPr/>
        </p:nvCxnSpPr>
        <p:spPr>
          <a:xfrm>
            <a:off x="7472133" y="1350928"/>
            <a:ext cx="523192" cy="1876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51"/>
          <p:cNvSpPr>
            <a:spLocks noChangeArrowheads="1"/>
          </p:cNvSpPr>
          <p:nvPr/>
        </p:nvSpPr>
        <p:spPr bwMode="auto">
          <a:xfrm>
            <a:off x="1280592" y="284147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미납요금조회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51"/>
          <p:cNvSpPr>
            <a:spLocks noChangeArrowheads="1"/>
          </p:cNvSpPr>
          <p:nvPr/>
        </p:nvSpPr>
        <p:spPr bwMode="auto">
          <a:xfrm>
            <a:off x="4730904" y="2837745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카드납부조회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5" name="직선 화살표 연결선 5"/>
          <p:cNvCxnSpPr>
            <a:stCxn id="123" idx="1"/>
            <a:endCxn id="113" idx="3"/>
          </p:cNvCxnSpPr>
          <p:nvPr/>
        </p:nvCxnSpPr>
        <p:spPr>
          <a:xfrm flipH="1">
            <a:off x="2360592" y="2922913"/>
            <a:ext cx="2370312" cy="3729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51"/>
          <p:cNvSpPr>
            <a:spLocks noChangeArrowheads="1"/>
          </p:cNvSpPr>
          <p:nvPr/>
        </p:nvSpPr>
        <p:spPr bwMode="auto">
          <a:xfrm>
            <a:off x="4737096" y="325866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카드결재요청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Rectangle 51"/>
          <p:cNvSpPr>
            <a:spLocks noChangeArrowheads="1"/>
          </p:cNvSpPr>
          <p:nvPr/>
        </p:nvSpPr>
        <p:spPr bwMode="auto">
          <a:xfrm>
            <a:off x="3026263" y="304922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납부가능 카드조회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9" name="직선 화살표 연결선 5"/>
          <p:cNvCxnSpPr>
            <a:stCxn id="123" idx="1"/>
            <a:endCxn id="128" idx="0"/>
          </p:cNvCxnSpPr>
          <p:nvPr/>
        </p:nvCxnSpPr>
        <p:spPr>
          <a:xfrm rot="10800000" flipV="1">
            <a:off x="3566264" y="2922912"/>
            <a:ext cx="1164641" cy="126307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5"/>
          <p:cNvCxnSpPr>
            <a:stCxn id="113" idx="2"/>
            <a:endCxn id="126" idx="1"/>
          </p:cNvCxnSpPr>
          <p:nvPr/>
        </p:nvCxnSpPr>
        <p:spPr>
          <a:xfrm rot="16200000" flipH="1">
            <a:off x="3112833" y="1719569"/>
            <a:ext cx="332022" cy="2916504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5"/>
          <p:cNvCxnSpPr>
            <a:stCxn id="128" idx="2"/>
            <a:endCxn id="126" idx="1"/>
          </p:cNvCxnSpPr>
          <p:nvPr/>
        </p:nvCxnSpPr>
        <p:spPr>
          <a:xfrm rot="16200000" flipH="1">
            <a:off x="4089541" y="2696277"/>
            <a:ext cx="124276" cy="1170833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5"/>
          <p:cNvCxnSpPr>
            <a:stCxn id="126" idx="3"/>
            <a:endCxn id="138" idx="1"/>
          </p:cNvCxnSpPr>
          <p:nvPr/>
        </p:nvCxnSpPr>
        <p:spPr>
          <a:xfrm flipV="1">
            <a:off x="5817096" y="3026166"/>
            <a:ext cx="589161" cy="317666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6302132" y="2583958"/>
            <a:ext cx="1260001" cy="721615"/>
            <a:chOff x="632520" y="870117"/>
            <a:chExt cx="1090016" cy="721615"/>
          </a:xfrm>
        </p:grpSpPr>
        <p:sp>
          <p:nvSpPr>
            <p:cNvPr id="136" name="직사각형 135"/>
            <p:cNvSpPr>
              <a:spLocks noChangeArrowheads="1"/>
            </p:cNvSpPr>
            <p:nvPr/>
          </p:nvSpPr>
          <p:spPr bwMode="auto">
            <a:xfrm>
              <a:off x="632525" y="870117"/>
              <a:ext cx="1090011" cy="721615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연계시스템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138" name="Rectangle 51"/>
          <p:cNvSpPr>
            <a:spLocks noChangeArrowheads="1"/>
          </p:cNvSpPr>
          <p:nvPr/>
        </p:nvSpPr>
        <p:spPr bwMode="auto">
          <a:xfrm>
            <a:off x="6406257" y="294099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카드승인전문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0" name="직선 화살표 연결선 5"/>
          <p:cNvCxnSpPr>
            <a:stCxn id="138" idx="3"/>
            <a:endCxn id="118" idx="1"/>
          </p:cNvCxnSpPr>
          <p:nvPr/>
        </p:nvCxnSpPr>
        <p:spPr>
          <a:xfrm>
            <a:off x="7486257" y="3026166"/>
            <a:ext cx="509074" cy="1059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51"/>
          <p:cNvSpPr>
            <a:spLocks noChangeArrowheads="1"/>
          </p:cNvSpPr>
          <p:nvPr/>
        </p:nvSpPr>
        <p:spPr bwMode="auto">
          <a:xfrm>
            <a:off x="3052861" y="350100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승인결과 등록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51"/>
          <p:cNvSpPr>
            <a:spLocks noChangeArrowheads="1"/>
          </p:cNvSpPr>
          <p:nvPr/>
        </p:nvSpPr>
        <p:spPr bwMode="auto">
          <a:xfrm>
            <a:off x="1298586" y="3502009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승인내역 반영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0" name="직선 화살표 연결선 5"/>
          <p:cNvCxnSpPr>
            <a:stCxn id="118" idx="2"/>
            <a:endCxn id="147" idx="3"/>
          </p:cNvCxnSpPr>
          <p:nvPr/>
        </p:nvCxnSpPr>
        <p:spPr>
          <a:xfrm rot="5400000">
            <a:off x="6097205" y="1148049"/>
            <a:ext cx="473783" cy="4402470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5"/>
          <p:cNvCxnSpPr>
            <a:stCxn id="147" idx="1"/>
            <a:endCxn id="149" idx="3"/>
          </p:cNvCxnSpPr>
          <p:nvPr/>
        </p:nvCxnSpPr>
        <p:spPr>
          <a:xfrm flipH="1">
            <a:off x="2378586" y="3586176"/>
            <a:ext cx="674275" cy="1001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51"/>
          <p:cNvSpPr>
            <a:spLocks noChangeArrowheads="1"/>
          </p:cNvSpPr>
          <p:nvPr/>
        </p:nvSpPr>
        <p:spPr bwMode="auto">
          <a:xfrm>
            <a:off x="4695524" y="378904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카드결과조회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9" name="직선 화살표 연결선 5"/>
          <p:cNvCxnSpPr>
            <a:stCxn id="149" idx="2"/>
            <a:endCxn id="158" idx="1"/>
          </p:cNvCxnSpPr>
          <p:nvPr/>
        </p:nvCxnSpPr>
        <p:spPr>
          <a:xfrm rot="16200000" flipH="1">
            <a:off x="3166124" y="2344807"/>
            <a:ext cx="201863" cy="2856938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5"/>
          <p:cNvCxnSpPr/>
          <p:nvPr/>
        </p:nvCxnSpPr>
        <p:spPr>
          <a:xfrm>
            <a:off x="3545748" y="1436096"/>
            <a:ext cx="0" cy="142111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5"/>
          <p:cNvCxnSpPr/>
          <p:nvPr/>
        </p:nvCxnSpPr>
        <p:spPr>
          <a:xfrm>
            <a:off x="3546748" y="1774721"/>
            <a:ext cx="0" cy="142111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5"/>
          <p:cNvCxnSpPr>
            <a:stCxn id="257" idx="2"/>
            <a:endCxn id="123" idx="0"/>
          </p:cNvCxnSpPr>
          <p:nvPr/>
        </p:nvCxnSpPr>
        <p:spPr>
          <a:xfrm rot="16200000" flipH="1">
            <a:off x="4296169" y="1863009"/>
            <a:ext cx="227471" cy="1722000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632520" y="4221088"/>
            <a:ext cx="8748000" cy="864096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자가검침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입력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632520" y="5216132"/>
            <a:ext cx="8748000" cy="877164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전출입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4730904" y="436510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자가검침조회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6350606" y="4292328"/>
            <a:ext cx="1260001" cy="721615"/>
            <a:chOff x="632520" y="870117"/>
            <a:chExt cx="1090016" cy="721615"/>
          </a:xfrm>
        </p:grpSpPr>
        <p:sp>
          <p:nvSpPr>
            <p:cNvPr id="178" name="직사각형 177"/>
            <p:cNvSpPr>
              <a:spLocks noChangeArrowheads="1"/>
            </p:cNvSpPr>
            <p:nvPr/>
          </p:nvSpPr>
          <p:spPr bwMode="auto">
            <a:xfrm>
              <a:off x="632525" y="870117"/>
              <a:ext cx="1090011" cy="721615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LSCP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180" name="Rectangle 51"/>
          <p:cNvSpPr>
            <a:spLocks noChangeArrowheads="1"/>
          </p:cNvSpPr>
          <p:nvPr/>
        </p:nvSpPr>
        <p:spPr bwMode="auto">
          <a:xfrm>
            <a:off x="6454731" y="464936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자가검침 저장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Rectangle 51"/>
          <p:cNvSpPr>
            <a:spLocks noChangeArrowheads="1"/>
          </p:cNvSpPr>
          <p:nvPr/>
        </p:nvSpPr>
        <p:spPr bwMode="auto">
          <a:xfrm>
            <a:off x="1280591" y="4372692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검침가능기간조회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Rectangle 51"/>
          <p:cNvSpPr>
            <a:spLocks noChangeArrowheads="1"/>
          </p:cNvSpPr>
          <p:nvPr/>
        </p:nvSpPr>
        <p:spPr bwMode="auto">
          <a:xfrm>
            <a:off x="4737096" y="469882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자가검침 등록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5" name="직선 화살표 연결선 5"/>
          <p:cNvCxnSpPr>
            <a:stCxn id="183" idx="2"/>
            <a:endCxn id="184" idx="1"/>
          </p:cNvCxnSpPr>
          <p:nvPr/>
        </p:nvCxnSpPr>
        <p:spPr>
          <a:xfrm rot="16200000" flipH="1">
            <a:off x="3158361" y="3205257"/>
            <a:ext cx="240964" cy="2916505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5"/>
          <p:cNvCxnSpPr>
            <a:stCxn id="169" idx="1"/>
            <a:endCxn id="183" idx="3"/>
          </p:cNvCxnSpPr>
          <p:nvPr/>
        </p:nvCxnSpPr>
        <p:spPr>
          <a:xfrm flipH="1">
            <a:off x="2360591" y="4450272"/>
            <a:ext cx="2370313" cy="7588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5"/>
          <p:cNvCxnSpPr>
            <a:stCxn id="184" idx="3"/>
            <a:endCxn id="180" idx="1"/>
          </p:cNvCxnSpPr>
          <p:nvPr/>
        </p:nvCxnSpPr>
        <p:spPr>
          <a:xfrm flipV="1">
            <a:off x="5817096" y="4734536"/>
            <a:ext cx="637635" cy="49456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1"/>
          <p:cNvSpPr>
            <a:spLocks noChangeArrowheads="1"/>
          </p:cNvSpPr>
          <p:nvPr/>
        </p:nvSpPr>
        <p:spPr bwMode="auto">
          <a:xfrm>
            <a:off x="4737096" y="530120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전출입 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Rectangle 51"/>
          <p:cNvSpPr>
            <a:spLocks noChangeArrowheads="1"/>
          </p:cNvSpPr>
          <p:nvPr/>
        </p:nvSpPr>
        <p:spPr bwMode="auto">
          <a:xfrm>
            <a:off x="1298586" y="5300811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전출입가능여부조회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Rectangle 51"/>
          <p:cNvSpPr>
            <a:spLocks noChangeArrowheads="1"/>
          </p:cNvSpPr>
          <p:nvPr/>
        </p:nvSpPr>
        <p:spPr bwMode="auto">
          <a:xfrm>
            <a:off x="4737096" y="5649383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전출입 입력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Rectangle 51"/>
          <p:cNvSpPr>
            <a:spLocks noChangeArrowheads="1"/>
          </p:cNvSpPr>
          <p:nvPr/>
        </p:nvSpPr>
        <p:spPr bwMode="auto">
          <a:xfrm>
            <a:off x="1298586" y="5850952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전출입가능여부조회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1" name="직선 화살표 연결선 5"/>
          <p:cNvCxnSpPr>
            <a:stCxn id="195" idx="1"/>
            <a:endCxn id="198" idx="3"/>
          </p:cNvCxnSpPr>
          <p:nvPr/>
        </p:nvCxnSpPr>
        <p:spPr>
          <a:xfrm flipH="1" flipV="1">
            <a:off x="2378586" y="5385979"/>
            <a:ext cx="2358510" cy="397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5"/>
          <p:cNvCxnSpPr>
            <a:stCxn id="198" idx="2"/>
            <a:endCxn id="199" idx="1"/>
          </p:cNvCxnSpPr>
          <p:nvPr/>
        </p:nvCxnSpPr>
        <p:spPr>
          <a:xfrm rot="16200000" flipH="1">
            <a:off x="3156139" y="4153594"/>
            <a:ext cx="263404" cy="2898510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5"/>
          <p:cNvCxnSpPr>
            <a:stCxn id="199" idx="2"/>
            <a:endCxn id="200" idx="3"/>
          </p:cNvCxnSpPr>
          <p:nvPr/>
        </p:nvCxnSpPr>
        <p:spPr>
          <a:xfrm rot="5400000">
            <a:off x="3769641" y="4428664"/>
            <a:ext cx="116401" cy="2898510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58994"/>
              </p:ext>
            </p:extLst>
          </p:nvPr>
        </p:nvGraphicFramePr>
        <p:xfrm>
          <a:off x="533400" y="762000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04" name="Text Box 1193"/>
          <p:cNvSpPr txBox="1">
            <a:spLocks noChangeArrowheads="1"/>
          </p:cNvSpPr>
          <p:nvPr/>
        </p:nvSpPr>
        <p:spPr bwMode="auto">
          <a:xfrm>
            <a:off x="3512840" y="4864735"/>
            <a:ext cx="2403715" cy="10634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ko-KR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5" name="Text Box 1194"/>
          <p:cNvSpPr txBox="1">
            <a:spLocks noChangeArrowheads="1"/>
          </p:cNvSpPr>
          <p:nvPr/>
        </p:nvSpPr>
        <p:spPr bwMode="auto">
          <a:xfrm>
            <a:off x="6455213" y="4864735"/>
            <a:ext cx="2202039" cy="10634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ko-KR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Text Box 1196"/>
          <p:cNvSpPr txBox="1">
            <a:spLocks noChangeArrowheads="1"/>
          </p:cNvSpPr>
          <p:nvPr/>
        </p:nvSpPr>
        <p:spPr bwMode="auto">
          <a:xfrm>
            <a:off x="6897216" y="5728826"/>
            <a:ext cx="1334668" cy="292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3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신용평가사</a:t>
            </a:r>
            <a:endParaRPr kumimoji="0" lang="ko-KR" altLang="en-US" sz="13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Text Box 1197"/>
          <p:cNvSpPr txBox="1">
            <a:spLocks noChangeArrowheads="1"/>
          </p:cNvSpPr>
          <p:nvPr/>
        </p:nvSpPr>
        <p:spPr bwMode="auto">
          <a:xfrm>
            <a:off x="4047363" y="5728826"/>
            <a:ext cx="1323191" cy="292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latinLnBrk="0" hangingPunct="0">
              <a:defRPr/>
            </a:pPr>
            <a:r>
              <a:rPr kumimoji="0" lang="en-US" altLang="ko-KR" sz="13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VAN</a:t>
            </a:r>
            <a:endParaRPr kumimoji="0" lang="ko-KR" altLang="en-US" sz="13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 Box 1201"/>
          <p:cNvSpPr txBox="1">
            <a:spLocks noChangeArrowheads="1"/>
          </p:cNvSpPr>
          <p:nvPr/>
        </p:nvSpPr>
        <p:spPr bwMode="auto">
          <a:xfrm>
            <a:off x="3580065" y="4982219"/>
            <a:ext cx="2267063" cy="6801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카드자동이체</a:t>
            </a:r>
            <a:endParaRPr kumimoji="0" lang="en-US" altLang="ko-KR" dirty="0" smtClean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defRPr/>
            </a:pP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가상계좌이체</a:t>
            </a:r>
            <a:endParaRPr kumimoji="0" lang="en-US" altLang="ko-KR" dirty="0" smtClean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defRPr/>
            </a:pPr>
            <a:r>
              <a:rPr kumimoji="0" lang="ko-KR" alt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실시간카드결제</a:t>
            </a:r>
            <a:endParaRPr kumimoji="0" lang="en-US" altLang="ko-KR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Text Box 1203"/>
          <p:cNvSpPr txBox="1">
            <a:spLocks noChangeArrowheads="1"/>
          </p:cNvSpPr>
          <p:nvPr/>
        </p:nvSpPr>
        <p:spPr bwMode="auto">
          <a:xfrm>
            <a:off x="6955303" y="5197077"/>
            <a:ext cx="1201857" cy="265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kumimoji="0" lang="ko-KR" alt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본인인</a:t>
            </a:r>
            <a:r>
              <a:rPr kumimoji="0" lang="ko-KR" altLang="en-US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증</a:t>
            </a:r>
            <a:endParaRPr kumimoji="0" lang="ko-KR" altLang="en-US" sz="1200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6" name="Rectangle 1205"/>
          <p:cNvSpPr>
            <a:spLocks noChangeArrowheads="1"/>
          </p:cNvSpPr>
          <p:nvPr/>
        </p:nvSpPr>
        <p:spPr bwMode="auto">
          <a:xfrm>
            <a:off x="3142165" y="1124744"/>
            <a:ext cx="5508000" cy="334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1500" b="1" dirty="0" smtClean="0">
                <a:latin typeface="맑은 고딕" pitchFamily="50" charset="-127"/>
                <a:ea typeface="맑은 고딕" pitchFamily="50" charset="-127"/>
              </a:rPr>
              <a:t>EBPP (</a:t>
            </a:r>
            <a:r>
              <a:rPr kumimoji="0" lang="ko-KR" altLang="en-US" sz="1500" b="1" dirty="0" smtClean="0">
                <a:latin typeface="맑은 고딕" pitchFamily="50" charset="-127"/>
                <a:ea typeface="맑은 고딕" pitchFamily="50" charset="-127"/>
              </a:rPr>
              <a:t>전자고지</a:t>
            </a:r>
            <a:r>
              <a:rPr kumimoji="0" lang="en-US" altLang="ko-KR" sz="15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59103" y="231234"/>
            <a:ext cx="463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외부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 Box 1193"/>
          <p:cNvSpPr txBox="1">
            <a:spLocks noChangeArrowheads="1"/>
          </p:cNvSpPr>
          <p:nvPr/>
        </p:nvSpPr>
        <p:spPr bwMode="auto">
          <a:xfrm>
            <a:off x="1280592" y="4864735"/>
            <a:ext cx="1666057" cy="1063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ko-KR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 Box 1197"/>
          <p:cNvSpPr txBox="1">
            <a:spLocks noChangeArrowheads="1"/>
          </p:cNvSpPr>
          <p:nvPr/>
        </p:nvSpPr>
        <p:spPr bwMode="auto">
          <a:xfrm>
            <a:off x="1640632" y="5728826"/>
            <a:ext cx="917127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3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통신</a:t>
            </a:r>
            <a:r>
              <a:rPr kumimoji="0" lang="ko-KR" altLang="en-US" sz="13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사</a:t>
            </a:r>
            <a:endParaRPr kumimoji="0" lang="ko-KR" altLang="en-US" sz="13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 Box 1201"/>
          <p:cNvSpPr txBox="1">
            <a:spLocks noChangeArrowheads="1"/>
          </p:cNvSpPr>
          <p:nvPr/>
        </p:nvSpPr>
        <p:spPr bwMode="auto">
          <a:xfrm>
            <a:off x="1347817" y="4982219"/>
            <a:ext cx="1516951" cy="6801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자재업체</a:t>
            </a:r>
            <a:r>
              <a:rPr kumimoji="0"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외주업체</a:t>
            </a:r>
            <a:endParaRPr kumimoji="0" lang="en-US" altLang="ko-KR" dirty="0" smtClean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defRPr/>
            </a:pP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검사</a:t>
            </a:r>
            <a:r>
              <a:rPr kumimoji="0"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운송업체</a:t>
            </a:r>
            <a:endParaRPr kumimoji="0" lang="en-US" altLang="ko-KR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 Box 1207"/>
          <p:cNvSpPr txBox="1">
            <a:spLocks noChangeArrowheads="1"/>
          </p:cNvSpPr>
          <p:nvPr/>
        </p:nvSpPr>
        <p:spPr bwMode="auto">
          <a:xfrm>
            <a:off x="4624804" y="4180803"/>
            <a:ext cx="13363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요금납부 내역 등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I/F</a:t>
            </a:r>
          </a:p>
        </p:txBody>
      </p:sp>
      <p:sp>
        <p:nvSpPr>
          <p:cNvPr id="42" name="Text Box 1207"/>
          <p:cNvSpPr txBox="1">
            <a:spLocks noChangeArrowheads="1"/>
          </p:cNvSpPr>
          <p:nvPr/>
        </p:nvSpPr>
        <p:spPr bwMode="auto">
          <a:xfrm>
            <a:off x="2000672" y="4221088"/>
            <a:ext cx="133630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SMS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/MMS</a:t>
            </a: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발송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I/F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1205"/>
          <p:cNvSpPr>
            <a:spLocks noChangeArrowheads="1"/>
          </p:cNvSpPr>
          <p:nvPr/>
        </p:nvSpPr>
        <p:spPr bwMode="auto">
          <a:xfrm>
            <a:off x="3152453" y="1484784"/>
            <a:ext cx="5504453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꺾인 연결선 8"/>
          <p:cNvCxnSpPr>
            <a:stCxn id="73" idx="0"/>
            <a:endCxn id="61" idx="1"/>
          </p:cNvCxnSpPr>
          <p:nvPr/>
        </p:nvCxnSpPr>
        <p:spPr bwMode="auto">
          <a:xfrm rot="5400000" flipH="1" flipV="1">
            <a:off x="1332233" y="2930047"/>
            <a:ext cx="2716077" cy="1153300"/>
          </a:xfrm>
          <a:prstGeom prst="bentConnector2">
            <a:avLst/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sp>
        <p:nvSpPr>
          <p:cNvPr id="44" name="Text Box 1207"/>
          <p:cNvSpPr txBox="1">
            <a:spLocks noChangeArrowheads="1"/>
          </p:cNvSpPr>
          <p:nvPr/>
        </p:nvSpPr>
        <p:spPr bwMode="auto">
          <a:xfrm>
            <a:off x="7433116" y="4221088"/>
            <a:ext cx="1336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본인 인증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I/F</a:t>
            </a:r>
          </a:p>
        </p:txBody>
      </p:sp>
      <p:sp>
        <p:nvSpPr>
          <p:cNvPr id="45" name="Rectangle 1230"/>
          <p:cNvSpPr>
            <a:spLocks noChangeArrowheads="1"/>
          </p:cNvSpPr>
          <p:nvPr/>
        </p:nvSpPr>
        <p:spPr bwMode="auto">
          <a:xfrm>
            <a:off x="7528149" y="1571233"/>
            <a:ext cx="976457" cy="1137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본인인증 </a:t>
            </a:r>
            <a:endParaRPr kumimoji="0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듈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1230"/>
          <p:cNvSpPr>
            <a:spLocks noChangeArrowheads="1"/>
          </p:cNvSpPr>
          <p:nvPr/>
        </p:nvSpPr>
        <p:spPr bwMode="auto">
          <a:xfrm>
            <a:off x="6177136" y="1571233"/>
            <a:ext cx="1182023" cy="1139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KSNET </a:t>
            </a: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데몬</a:t>
            </a:r>
            <a:endParaRPr kumimoji="0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KIBNET </a:t>
            </a: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데몬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꺾인 연결선 51"/>
          <p:cNvCxnSpPr>
            <a:stCxn id="12304" idx="0"/>
            <a:endCxn id="51" idx="2"/>
          </p:cNvCxnSpPr>
          <p:nvPr/>
        </p:nvCxnSpPr>
        <p:spPr bwMode="auto">
          <a:xfrm rot="5400000" flipH="1" flipV="1">
            <a:off x="4664600" y="2761187"/>
            <a:ext cx="2153647" cy="205345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grpSp>
        <p:nvGrpSpPr>
          <p:cNvPr id="28" name="Group 1231"/>
          <p:cNvGrpSpPr>
            <a:grpSpLocks/>
          </p:cNvGrpSpPr>
          <p:nvPr/>
        </p:nvGrpSpPr>
        <p:grpSpPr bwMode="auto">
          <a:xfrm>
            <a:off x="4016896" y="3315367"/>
            <a:ext cx="1440160" cy="689697"/>
            <a:chOff x="4329" y="2862"/>
            <a:chExt cx="540" cy="312"/>
          </a:xfrm>
        </p:grpSpPr>
        <p:sp>
          <p:nvSpPr>
            <p:cNvPr id="29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0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cxnSp>
        <p:nvCxnSpPr>
          <p:cNvPr id="55" name="꺾인 연결선 54"/>
          <p:cNvCxnSpPr>
            <a:endCxn id="45" idx="2"/>
          </p:cNvCxnSpPr>
          <p:nvPr/>
        </p:nvCxnSpPr>
        <p:spPr bwMode="auto">
          <a:xfrm rot="5400000" flipH="1" flipV="1">
            <a:off x="6694354" y="3542715"/>
            <a:ext cx="2155819" cy="48822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grpSp>
        <p:nvGrpSpPr>
          <p:cNvPr id="31" name="Group 1231"/>
          <p:cNvGrpSpPr>
            <a:grpSpLocks/>
          </p:cNvGrpSpPr>
          <p:nvPr/>
        </p:nvGrpSpPr>
        <p:grpSpPr bwMode="auto">
          <a:xfrm>
            <a:off x="6898747" y="3315367"/>
            <a:ext cx="1440160" cy="689697"/>
            <a:chOff x="4329" y="2862"/>
            <a:chExt cx="540" cy="312"/>
          </a:xfrm>
        </p:grpSpPr>
        <p:sp>
          <p:nvSpPr>
            <p:cNvPr id="32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3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sp>
        <p:nvSpPr>
          <p:cNvPr id="61" name="Rectangle 1205"/>
          <p:cNvSpPr>
            <a:spLocks noChangeArrowheads="1"/>
          </p:cNvSpPr>
          <p:nvPr/>
        </p:nvSpPr>
        <p:spPr bwMode="auto">
          <a:xfrm>
            <a:off x="3266921" y="1578058"/>
            <a:ext cx="2766199" cy="1141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1230"/>
          <p:cNvSpPr>
            <a:spLocks noChangeArrowheads="1"/>
          </p:cNvSpPr>
          <p:nvPr/>
        </p:nvSpPr>
        <p:spPr bwMode="auto">
          <a:xfrm>
            <a:off x="3330300" y="2207180"/>
            <a:ext cx="1262271" cy="3132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1400" dirty="0" err="1" smtClean="0">
                <a:latin typeface="맑은 고딕" pitchFamily="50" charset="-127"/>
                <a:ea typeface="맑은 고딕" pitchFamily="50" charset="-127"/>
              </a:rPr>
              <a:t>Mbilling</a:t>
            </a: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데몬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1230"/>
          <p:cNvSpPr>
            <a:spLocks noChangeArrowheads="1"/>
          </p:cNvSpPr>
          <p:nvPr/>
        </p:nvSpPr>
        <p:spPr bwMode="auto">
          <a:xfrm>
            <a:off x="3330298" y="1737409"/>
            <a:ext cx="2601439" cy="3603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일반 </a:t>
            </a: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SMS/LMS </a:t>
            </a: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데몬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1230"/>
          <p:cNvSpPr>
            <a:spLocks noChangeArrowheads="1"/>
          </p:cNvSpPr>
          <p:nvPr/>
        </p:nvSpPr>
        <p:spPr bwMode="auto">
          <a:xfrm>
            <a:off x="4698841" y="2204864"/>
            <a:ext cx="1262271" cy="3262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1400" dirty="0" err="1" smtClean="0">
                <a:latin typeface="맑은 고딕" pitchFamily="50" charset="-127"/>
                <a:ea typeface="맑은 고딕" pitchFamily="50" charset="-127"/>
              </a:rPr>
              <a:t>SMSBilling</a:t>
            </a: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데몬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337" name="Group 1231"/>
          <p:cNvGrpSpPr>
            <a:grpSpLocks/>
          </p:cNvGrpSpPr>
          <p:nvPr/>
        </p:nvGrpSpPr>
        <p:grpSpPr bwMode="auto">
          <a:xfrm>
            <a:off x="1352600" y="3315367"/>
            <a:ext cx="1440160" cy="689697"/>
            <a:chOff x="4329" y="2862"/>
            <a:chExt cx="540" cy="312"/>
          </a:xfrm>
        </p:grpSpPr>
        <p:sp>
          <p:nvSpPr>
            <p:cNvPr id="8245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342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3" name="직사각형 282"/>
          <p:cNvSpPr/>
          <p:nvPr/>
        </p:nvSpPr>
        <p:spPr bwMode="auto">
          <a:xfrm>
            <a:off x="344488" y="906304"/>
            <a:ext cx="9217025" cy="5619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7728865" y="690085"/>
            <a:ext cx="1836000" cy="144000"/>
            <a:chOff x="7760615" y="559637"/>
            <a:chExt cx="1836000" cy="144000"/>
          </a:xfrm>
        </p:grpSpPr>
        <p:sp>
          <p:nvSpPr>
            <p:cNvPr id="328" name="직사각형 327"/>
            <p:cNvSpPr>
              <a:spLocks noChangeArrowheads="1"/>
            </p:cNvSpPr>
            <p:nvPr/>
          </p:nvSpPr>
          <p:spPr bwMode="auto">
            <a:xfrm>
              <a:off x="7760615" y="559637"/>
              <a:ext cx="1836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72000" rIns="18000" bIns="72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9" name="Shape 186"/>
            <p:cNvCxnSpPr>
              <a:cxnSpLocks noChangeShapeType="1"/>
            </p:cNvCxnSpPr>
            <p:nvPr/>
          </p:nvCxnSpPr>
          <p:spPr bwMode="auto">
            <a:xfrm flipV="1">
              <a:off x="8296419" y="631637"/>
              <a:ext cx="216000" cy="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  <p:cxnSp>
          <p:nvCxnSpPr>
            <p:cNvPr id="330" name="꺾인 연결선 126"/>
            <p:cNvCxnSpPr>
              <a:cxnSpLocks noChangeShapeType="1"/>
            </p:cNvCxnSpPr>
            <p:nvPr/>
          </p:nvCxnSpPr>
          <p:spPr bwMode="auto">
            <a:xfrm rot="10800000" flipV="1">
              <a:off x="8971353" y="631637"/>
              <a:ext cx="216000" cy="1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miter lim="800000"/>
              <a:headEnd type="triangle" w="sm" len="med"/>
              <a:tailEnd w="sm" len="med"/>
            </a:ln>
          </p:spPr>
        </p:cxnSp>
        <p:sp>
          <p:nvSpPr>
            <p:cNvPr id="331" name="TextBox 186"/>
            <p:cNvSpPr txBox="1">
              <a:spLocks noChangeArrowheads="1"/>
            </p:cNvSpPr>
            <p:nvPr/>
          </p:nvSpPr>
          <p:spPr bwMode="auto">
            <a:xfrm>
              <a:off x="8579254" y="575083"/>
              <a:ext cx="238848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Batch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2" name="TextBox 186"/>
            <p:cNvSpPr txBox="1">
              <a:spLocks noChangeArrowheads="1"/>
            </p:cNvSpPr>
            <p:nvPr/>
          </p:nvSpPr>
          <p:spPr bwMode="auto">
            <a:xfrm>
              <a:off x="9254188" y="575083"/>
              <a:ext cx="181140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473280" y="1124744"/>
            <a:ext cx="1893665" cy="4937879"/>
            <a:chOff x="7473280" y="1244931"/>
            <a:chExt cx="1893665" cy="4937879"/>
          </a:xfrm>
        </p:grpSpPr>
        <p:sp>
          <p:nvSpPr>
            <p:cNvPr id="93" name="직사각형 92"/>
            <p:cNvSpPr>
              <a:spLocks noChangeArrowheads="1"/>
            </p:cNvSpPr>
            <p:nvPr/>
          </p:nvSpPr>
          <p:spPr bwMode="auto">
            <a:xfrm>
              <a:off x="7473280" y="1244931"/>
              <a:ext cx="1893665" cy="493787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b="1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ERP</a:t>
              </a:r>
              <a:endParaRPr kumimoji="0" lang="ko-KR" altLang="en-US" sz="105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7617297" y="1443629"/>
              <a:ext cx="360039" cy="4571338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XI</a:t>
              </a:r>
              <a:endParaRPr kumimoji="0" lang="ko-KR" altLang="en-US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Rectangle 70"/>
            <p:cNvSpPr>
              <a:spLocks noChangeArrowheads="1"/>
            </p:cNvSpPr>
            <p:nvPr/>
          </p:nvSpPr>
          <p:spPr bwMode="auto">
            <a:xfrm>
              <a:off x="8071915" y="3212976"/>
              <a:ext cx="1128835" cy="54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kern="0" dirty="0" smtClean="0">
                  <a:latin typeface="맑은 고딕" pitchFamily="50" charset="-127"/>
                  <a:ea typeface="맑은 고딕" pitchFamily="50" charset="-127"/>
                </a:rPr>
                <a:t>CMP</a:t>
              </a:r>
              <a:br>
                <a:rPr lang="en-US" altLang="ko-KR" sz="900" kern="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900" kern="0" dirty="0" smtClean="0">
                  <a:latin typeface="맑은 고딕" pitchFamily="50" charset="-127"/>
                  <a:ea typeface="맑은 고딕" pitchFamily="50" charset="-127"/>
                </a:rPr>
                <a:t>영업</a:t>
              </a:r>
              <a:r>
                <a:rPr kumimoji="0" lang="ko-KR" altLang="en-US" sz="900" kern="0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0" lang="en-US" altLang="ko-KR" sz="9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Rectangle 70"/>
            <p:cNvSpPr>
              <a:spLocks noChangeArrowheads="1"/>
            </p:cNvSpPr>
            <p:nvPr/>
          </p:nvSpPr>
          <p:spPr bwMode="auto">
            <a:xfrm>
              <a:off x="8076977" y="3825104"/>
              <a:ext cx="1128835" cy="54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kern="0" dirty="0" smtClean="0">
                  <a:latin typeface="맑은 고딕" pitchFamily="50" charset="-127"/>
                  <a:ea typeface="맑은 고딕" pitchFamily="50" charset="-127"/>
                </a:rPr>
                <a:t>ECP</a:t>
              </a:r>
              <a:br>
                <a:rPr lang="en-US" altLang="ko-KR" sz="900" kern="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900" kern="0" dirty="0" smtClean="0">
                  <a:latin typeface="맑은 고딕" pitchFamily="50" charset="-127"/>
                  <a:ea typeface="맑은 고딕" pitchFamily="50" charset="-127"/>
                </a:rPr>
                <a:t>공사관리</a:t>
              </a:r>
              <a:endParaRPr kumimoji="0" lang="en-US" altLang="ko-KR" sz="9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Rectangle 70"/>
            <p:cNvSpPr>
              <a:spLocks noChangeArrowheads="1"/>
            </p:cNvSpPr>
            <p:nvPr/>
          </p:nvSpPr>
          <p:spPr bwMode="auto">
            <a:xfrm>
              <a:off x="8076977" y="4428486"/>
              <a:ext cx="1128835" cy="54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kern="0" dirty="0" smtClean="0">
                  <a:latin typeface="맑은 고딕" pitchFamily="50" charset="-127"/>
                  <a:ea typeface="맑은 고딕" pitchFamily="50" charset="-127"/>
                </a:rPr>
                <a:t>ZCCS</a:t>
              </a:r>
              <a:br>
                <a:rPr lang="en-US" altLang="ko-KR" sz="900" kern="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900" kern="0" dirty="0" smtClean="0">
                  <a:latin typeface="맑은 고딕" pitchFamily="50" charset="-127"/>
                  <a:ea typeface="맑은 고딕" pitchFamily="50" charset="-127"/>
                </a:rPr>
                <a:t>안전관리</a:t>
              </a:r>
              <a:endParaRPr kumimoji="0" lang="en-US" altLang="ko-KR" sz="9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>
              <a:off x="8081788" y="5586828"/>
              <a:ext cx="1128835" cy="4344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latin typeface="맑은 고딕" pitchFamily="50" charset="-127"/>
                  <a:ea typeface="맑은 고딕" pitchFamily="50" charset="-127"/>
                </a:rPr>
                <a:t>계량기 </a:t>
              </a:r>
              <a:r>
                <a:rPr lang="ko-KR" altLang="en-US" sz="900" kern="0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0" lang="en-US" altLang="ko-KR" sz="9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Rectangle 70"/>
            <p:cNvSpPr>
              <a:spLocks noChangeArrowheads="1"/>
            </p:cNvSpPr>
            <p:nvPr/>
          </p:nvSpPr>
          <p:spPr bwMode="auto">
            <a:xfrm>
              <a:off x="8071914" y="1437134"/>
              <a:ext cx="1128835" cy="54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kern="0" dirty="0">
                  <a:latin typeface="맑은 고딕" pitchFamily="50" charset="-127"/>
                  <a:ea typeface="맑은 고딕" pitchFamily="50" charset="-127"/>
                </a:rPr>
                <a:t>CI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kern="0" dirty="0">
                  <a:latin typeface="맑은 고딕" pitchFamily="50" charset="-127"/>
                  <a:ea typeface="맑은 고딕" pitchFamily="50" charset="-127"/>
                </a:rPr>
                <a:t>고객</a:t>
              </a:r>
              <a:r>
                <a:rPr lang="en-US" altLang="ko-KR" sz="900" kern="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900" kern="0" dirty="0">
                  <a:latin typeface="맑은 고딕" pitchFamily="50" charset="-127"/>
                  <a:ea typeface="맑은 고딕" pitchFamily="50" charset="-127"/>
                </a:rPr>
                <a:t>자원</a:t>
              </a:r>
              <a:endParaRPr kumimoji="0" lang="en-US" altLang="ko-KR" sz="9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Rectangle 70"/>
            <p:cNvSpPr>
              <a:spLocks noChangeArrowheads="1"/>
            </p:cNvSpPr>
            <p:nvPr/>
          </p:nvSpPr>
          <p:spPr bwMode="auto">
            <a:xfrm>
              <a:off x="8071914" y="2014718"/>
              <a:ext cx="1128835" cy="54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kern="0" dirty="0">
                  <a:latin typeface="맑은 고딕" pitchFamily="50" charset="-127"/>
                  <a:ea typeface="맑은 고딕" pitchFamily="50" charset="-127"/>
                </a:rPr>
                <a:t>BI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kern="0" dirty="0">
                  <a:latin typeface="맑은 고딕" pitchFamily="50" charset="-127"/>
                  <a:ea typeface="맑은 고딕" pitchFamily="50" charset="-127"/>
                </a:rPr>
                <a:t>검침</a:t>
              </a:r>
              <a:r>
                <a:rPr lang="en-US" altLang="ko-KR" sz="900" kern="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900" kern="0" dirty="0">
                  <a:latin typeface="맑은 고딕" pitchFamily="50" charset="-127"/>
                  <a:ea typeface="맑은 고딕" pitchFamily="50" charset="-127"/>
                </a:rPr>
                <a:t>고지</a:t>
              </a:r>
              <a:endParaRPr kumimoji="0" lang="en-US" altLang="ko-KR" sz="9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Rectangle 70"/>
            <p:cNvSpPr>
              <a:spLocks noChangeArrowheads="1"/>
            </p:cNvSpPr>
            <p:nvPr/>
          </p:nvSpPr>
          <p:spPr bwMode="auto">
            <a:xfrm>
              <a:off x="8071914" y="2600968"/>
              <a:ext cx="1128835" cy="54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kern="0" dirty="0">
                  <a:latin typeface="맑은 고딕" pitchFamily="50" charset="-127"/>
                  <a:ea typeface="맑은 고딕" pitchFamily="50" charset="-127"/>
                </a:rPr>
                <a:t>FI-CA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>
                  <a:latin typeface="맑은 고딕" pitchFamily="50" charset="-127"/>
                  <a:ea typeface="맑은 고딕" pitchFamily="50" charset="-127"/>
                </a:rPr>
                <a:t>수납</a:t>
              </a:r>
              <a:r>
                <a:rPr kumimoji="0" lang="en-US" altLang="ko-KR" sz="900" kern="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900" kern="0" dirty="0">
                  <a:latin typeface="맑은 고딕" pitchFamily="50" charset="-127"/>
                  <a:ea typeface="맑은 고딕" pitchFamily="50" charset="-127"/>
                </a:rPr>
                <a:t>체납</a:t>
              </a:r>
              <a:endParaRPr kumimoji="0" lang="en-US" altLang="ko-KR" sz="9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4" name="직사각형 283"/>
          <p:cNvSpPr>
            <a:spLocks noChangeArrowheads="1"/>
          </p:cNvSpPr>
          <p:nvPr/>
        </p:nvSpPr>
        <p:spPr bwMode="auto">
          <a:xfrm>
            <a:off x="1136576" y="1214350"/>
            <a:ext cx="3600400" cy="4374889"/>
          </a:xfrm>
          <a:prstGeom prst="rect">
            <a:avLst/>
          </a:prstGeom>
          <a:solidFill>
            <a:srgbClr val="CCCCFF">
              <a:alpha val="76077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" name="직사각형 284"/>
          <p:cNvSpPr/>
          <p:nvPr/>
        </p:nvSpPr>
        <p:spPr bwMode="auto">
          <a:xfrm>
            <a:off x="1275799" y="3544269"/>
            <a:ext cx="3384373" cy="195190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lIns="18000" tIns="72000" rIns="18000" anchor="t" anchorCtr="0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EBPP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배치</a:t>
            </a:r>
            <a:endParaRPr kumimoji="1" lang="ko-KR" altLang="en-US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" name="Rectangle 51"/>
          <p:cNvSpPr>
            <a:spLocks noChangeArrowheads="1"/>
          </p:cNvSpPr>
          <p:nvPr/>
        </p:nvSpPr>
        <p:spPr bwMode="auto">
          <a:xfrm>
            <a:off x="3012297" y="4464560"/>
            <a:ext cx="1443481" cy="33931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전자고지 </a:t>
            </a:r>
            <a:r>
              <a:rPr kumimoji="0" lang="ko-KR" altLang="en-US" sz="105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</a:t>
            </a:r>
            <a:r>
              <a:rPr kumimoji="0" lang="ko-KR" altLang="en-US" sz="105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" name="Rectangle 51"/>
          <p:cNvSpPr>
            <a:spLocks noChangeArrowheads="1"/>
          </p:cNvSpPr>
          <p:nvPr/>
        </p:nvSpPr>
        <p:spPr bwMode="auto">
          <a:xfrm>
            <a:off x="1445806" y="4460088"/>
            <a:ext cx="1443480" cy="33931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검증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8" name="Rectangle 51"/>
          <p:cNvSpPr>
            <a:spLocks noChangeArrowheads="1"/>
          </p:cNvSpPr>
          <p:nvPr/>
        </p:nvSpPr>
        <p:spPr bwMode="auto">
          <a:xfrm>
            <a:off x="2993082" y="4948781"/>
            <a:ext cx="1443479" cy="33931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FAX </a:t>
            </a: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발송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9" name="Rectangle 51"/>
          <p:cNvSpPr>
            <a:spLocks noChangeArrowheads="1"/>
          </p:cNvSpPr>
          <p:nvPr/>
        </p:nvSpPr>
        <p:spPr bwMode="auto">
          <a:xfrm>
            <a:off x="1477781" y="3938642"/>
            <a:ext cx="2970825" cy="37493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고지 파일 처리 및 데이터 입력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0" name="Rectangle 51"/>
          <p:cNvSpPr>
            <a:spLocks noChangeArrowheads="1"/>
          </p:cNvSpPr>
          <p:nvPr/>
        </p:nvSpPr>
        <p:spPr bwMode="auto">
          <a:xfrm>
            <a:off x="1445806" y="4948780"/>
            <a:ext cx="1443476" cy="33931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고지서 발송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0" name="직사각형 339"/>
          <p:cNvSpPr/>
          <p:nvPr/>
        </p:nvSpPr>
        <p:spPr>
          <a:xfrm>
            <a:off x="4000525" y="2439706"/>
            <a:ext cx="174406" cy="3013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1280592" y="1330302"/>
            <a:ext cx="3384373" cy="2071491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lIns="18000" tIns="72000" rIns="18000" anchor="t" anchorCtr="0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EBPP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웹</a:t>
            </a:r>
            <a:endParaRPr kumimoji="1" lang="ko-KR" altLang="en-US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543673" y="5329808"/>
            <a:ext cx="1122452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가상계좌 입금내역 조회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3" name="꺾인 연결선 126"/>
          <p:cNvCxnSpPr>
            <a:cxnSpLocks noChangeShapeType="1"/>
          </p:cNvCxnSpPr>
          <p:nvPr/>
        </p:nvCxnSpPr>
        <p:spPr bwMode="auto">
          <a:xfrm flipH="1" flipV="1">
            <a:off x="4750043" y="1960264"/>
            <a:ext cx="2867254" cy="1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sp>
        <p:nvSpPr>
          <p:cNvPr id="154" name="직사각형 153"/>
          <p:cNvSpPr/>
          <p:nvPr/>
        </p:nvSpPr>
        <p:spPr>
          <a:xfrm>
            <a:off x="5601072" y="1970858"/>
            <a:ext cx="95536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검침 가능 기간 조회</a:t>
            </a:r>
          </a:p>
        </p:txBody>
      </p:sp>
      <p:cxnSp>
        <p:nvCxnSpPr>
          <p:cNvPr id="162" name="꺾인 연결선 126"/>
          <p:cNvCxnSpPr>
            <a:cxnSpLocks noChangeShapeType="1"/>
          </p:cNvCxnSpPr>
          <p:nvPr/>
        </p:nvCxnSpPr>
        <p:spPr bwMode="auto">
          <a:xfrm flipH="1" flipV="1">
            <a:off x="4750046" y="1760174"/>
            <a:ext cx="2867253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65" name="직사각형 164"/>
          <p:cNvSpPr/>
          <p:nvPr/>
        </p:nvSpPr>
        <p:spPr>
          <a:xfrm>
            <a:off x="5543673" y="1782366"/>
            <a:ext cx="1209782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전출 신청 상태 조회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6" name="꺾인 연결선 126"/>
          <p:cNvCxnSpPr>
            <a:cxnSpLocks noChangeShapeType="1"/>
          </p:cNvCxnSpPr>
          <p:nvPr/>
        </p:nvCxnSpPr>
        <p:spPr bwMode="auto">
          <a:xfrm flipH="1" flipV="1">
            <a:off x="4736976" y="3717956"/>
            <a:ext cx="2867253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67" name="직사각형 166"/>
          <p:cNvSpPr/>
          <p:nvPr/>
        </p:nvSpPr>
        <p:spPr>
          <a:xfrm>
            <a:off x="4953000" y="3727640"/>
            <a:ext cx="241813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 회원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E-mail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고지서 발송을 검증요청</a:t>
            </a:r>
          </a:p>
        </p:txBody>
      </p:sp>
      <p:cxnSp>
        <p:nvCxnSpPr>
          <p:cNvPr id="169" name="꺾인 연결선 126"/>
          <p:cNvCxnSpPr>
            <a:cxnSpLocks noChangeShapeType="1"/>
          </p:cNvCxnSpPr>
          <p:nvPr/>
        </p:nvCxnSpPr>
        <p:spPr bwMode="auto">
          <a:xfrm>
            <a:off x="4750050" y="4065488"/>
            <a:ext cx="2854181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72" name="직사각형 171"/>
          <p:cNvSpPr/>
          <p:nvPr/>
        </p:nvSpPr>
        <p:spPr>
          <a:xfrm>
            <a:off x="5529064" y="4101594"/>
            <a:ext cx="89474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월별 고지서</a:t>
            </a:r>
          </a:p>
        </p:txBody>
      </p:sp>
      <p:cxnSp>
        <p:nvCxnSpPr>
          <p:cNvPr id="173" name="꺾인 연결선 126"/>
          <p:cNvCxnSpPr>
            <a:cxnSpLocks noChangeShapeType="1"/>
          </p:cNvCxnSpPr>
          <p:nvPr/>
        </p:nvCxnSpPr>
        <p:spPr bwMode="auto">
          <a:xfrm flipH="1" flipV="1">
            <a:off x="4765854" y="5295304"/>
            <a:ext cx="2867254" cy="1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sp>
        <p:nvSpPr>
          <p:cNvPr id="174" name="직사각형 173"/>
          <p:cNvSpPr/>
          <p:nvPr/>
        </p:nvSpPr>
        <p:spPr>
          <a:xfrm>
            <a:off x="5543673" y="5122410"/>
            <a:ext cx="1122452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신용카드 자동이체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5" name="꺾인 연결선 126"/>
          <p:cNvCxnSpPr>
            <a:cxnSpLocks noChangeShapeType="1"/>
          </p:cNvCxnSpPr>
          <p:nvPr/>
        </p:nvCxnSpPr>
        <p:spPr bwMode="auto">
          <a:xfrm>
            <a:off x="4741432" y="5105158"/>
            <a:ext cx="2883050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sp>
        <p:nvSpPr>
          <p:cNvPr id="179" name="직사각형 178"/>
          <p:cNvSpPr/>
          <p:nvPr/>
        </p:nvSpPr>
        <p:spPr>
          <a:xfrm>
            <a:off x="5169024" y="4477587"/>
            <a:ext cx="1899473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요청에 의한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MMS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고지서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재발송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0" name="꺾인 연결선 126"/>
          <p:cNvCxnSpPr>
            <a:cxnSpLocks noChangeShapeType="1"/>
          </p:cNvCxnSpPr>
          <p:nvPr/>
        </p:nvCxnSpPr>
        <p:spPr bwMode="auto">
          <a:xfrm flipH="1" flipV="1">
            <a:off x="4761398" y="4443083"/>
            <a:ext cx="2867254" cy="1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sp>
        <p:nvSpPr>
          <p:cNvPr id="181" name="직사각형 180"/>
          <p:cNvSpPr/>
          <p:nvPr/>
        </p:nvSpPr>
        <p:spPr>
          <a:xfrm>
            <a:off x="5169024" y="4272886"/>
            <a:ext cx="1899474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요청에 의한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E-mail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재발송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2" name="꺾인 연결선 126"/>
          <p:cNvCxnSpPr>
            <a:cxnSpLocks noChangeShapeType="1"/>
          </p:cNvCxnSpPr>
          <p:nvPr/>
        </p:nvCxnSpPr>
        <p:spPr bwMode="auto">
          <a:xfrm>
            <a:off x="4736976" y="4255634"/>
            <a:ext cx="2883050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cxnSp>
        <p:nvCxnSpPr>
          <p:cNvPr id="183" name="꺾인 연결선 126"/>
          <p:cNvCxnSpPr>
            <a:cxnSpLocks noChangeShapeType="1"/>
          </p:cNvCxnSpPr>
          <p:nvPr/>
        </p:nvCxnSpPr>
        <p:spPr bwMode="auto">
          <a:xfrm flipH="1" flipV="1">
            <a:off x="4748603" y="1340768"/>
            <a:ext cx="2867253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cxnSp>
        <p:nvCxnSpPr>
          <p:cNvPr id="184" name="꺾인 연결선 126"/>
          <p:cNvCxnSpPr>
            <a:cxnSpLocks noChangeShapeType="1"/>
          </p:cNvCxnSpPr>
          <p:nvPr/>
        </p:nvCxnSpPr>
        <p:spPr bwMode="auto">
          <a:xfrm>
            <a:off x="4772625" y="1561525"/>
            <a:ext cx="2844672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87" name="직사각형 186"/>
          <p:cNvSpPr/>
          <p:nvPr/>
        </p:nvSpPr>
        <p:spPr>
          <a:xfrm>
            <a:off x="5025008" y="1380641"/>
            <a:ext cx="2130107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고지서 파일 전송</a:t>
            </a:r>
          </a:p>
        </p:txBody>
      </p:sp>
      <p:sp>
        <p:nvSpPr>
          <p:cNvPr id="188" name="직사각형 187"/>
          <p:cNvSpPr/>
          <p:nvPr/>
        </p:nvSpPr>
        <p:spPr>
          <a:xfrm>
            <a:off x="5327649" y="1580792"/>
            <a:ext cx="152482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고지서 파일 전송</a:t>
            </a:r>
          </a:p>
        </p:txBody>
      </p:sp>
      <p:cxnSp>
        <p:nvCxnSpPr>
          <p:cNvPr id="189" name="꺾인 연결선 126"/>
          <p:cNvCxnSpPr>
            <a:cxnSpLocks noChangeShapeType="1"/>
          </p:cNvCxnSpPr>
          <p:nvPr/>
        </p:nvCxnSpPr>
        <p:spPr bwMode="auto">
          <a:xfrm flipH="1" flipV="1">
            <a:off x="4736976" y="4897584"/>
            <a:ext cx="2867253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91" name="직사각형 190"/>
          <p:cNvSpPr/>
          <p:nvPr/>
        </p:nvSpPr>
        <p:spPr>
          <a:xfrm>
            <a:off x="5313040" y="4916810"/>
            <a:ext cx="135308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신용카드 자동이체 청구</a:t>
            </a:r>
          </a:p>
        </p:txBody>
      </p:sp>
      <p:sp>
        <p:nvSpPr>
          <p:cNvPr id="240" name="Rectangle 70"/>
          <p:cNvSpPr>
            <a:spLocks noChangeArrowheads="1"/>
          </p:cNvSpPr>
          <p:nvPr/>
        </p:nvSpPr>
        <p:spPr bwMode="auto">
          <a:xfrm>
            <a:off x="8086848" y="4953371"/>
            <a:ext cx="1128835" cy="434460"/>
          </a:xfrm>
          <a:prstGeom prst="rect">
            <a:avLst/>
          </a:prstGeom>
          <a:solidFill>
            <a:schemeClr val="bg1"/>
          </a:solidFill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latin typeface="맑은 고딕" pitchFamily="50" charset="-127"/>
                <a:ea typeface="맑은 고딕" pitchFamily="50" charset="-127"/>
              </a:rPr>
              <a:t>DA</a:t>
            </a:r>
            <a:endParaRPr kumimoji="0" lang="en-US" altLang="ko-KR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3512840" y="5877273"/>
            <a:ext cx="1203883" cy="43204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lIns="18000" tIns="72000" rIns="18000" anchor="t" anchorCtr="0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LSCP </a:t>
            </a:r>
            <a:r>
              <a:rPr kumimoji="1" lang="ko-KR" altLang="en-US" b="1" kern="0" dirty="0" smtClean="0">
                <a:latin typeface="맑은 고딕" pitchFamily="50" charset="-127"/>
                <a:ea typeface="맑은 고딕" pitchFamily="50" charset="-127"/>
              </a:rPr>
              <a:t>포탈</a:t>
            </a:r>
            <a:endParaRPr kumimoji="1" lang="ko-KR" altLang="en-US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51"/>
          <p:cNvSpPr>
            <a:spLocks noChangeArrowheads="1"/>
          </p:cNvSpPr>
          <p:nvPr/>
        </p:nvSpPr>
        <p:spPr bwMode="auto">
          <a:xfrm>
            <a:off x="1462708" y="1649521"/>
            <a:ext cx="1443480" cy="33931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요금조회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51"/>
          <p:cNvSpPr>
            <a:spLocks noChangeArrowheads="1"/>
          </p:cNvSpPr>
          <p:nvPr/>
        </p:nvSpPr>
        <p:spPr bwMode="auto">
          <a:xfrm>
            <a:off x="3058422" y="1637815"/>
            <a:ext cx="1443480" cy="33931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고지서관리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Rectangle 51"/>
          <p:cNvSpPr>
            <a:spLocks noChangeArrowheads="1"/>
          </p:cNvSpPr>
          <p:nvPr/>
        </p:nvSpPr>
        <p:spPr bwMode="auto">
          <a:xfrm>
            <a:off x="1477781" y="2115058"/>
            <a:ext cx="1443480" cy="33931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자가검침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51"/>
          <p:cNvSpPr>
            <a:spLocks noChangeArrowheads="1"/>
          </p:cNvSpPr>
          <p:nvPr/>
        </p:nvSpPr>
        <p:spPr bwMode="auto">
          <a:xfrm>
            <a:off x="3046099" y="2115058"/>
            <a:ext cx="1443480" cy="33931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전출입신청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51"/>
          <p:cNvSpPr>
            <a:spLocks noChangeArrowheads="1"/>
          </p:cNvSpPr>
          <p:nvPr/>
        </p:nvSpPr>
        <p:spPr bwMode="auto">
          <a:xfrm>
            <a:off x="1477781" y="2600968"/>
            <a:ext cx="1443480" cy="33931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합산관리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Rectangle 51"/>
          <p:cNvSpPr>
            <a:spLocks noChangeArrowheads="1"/>
          </p:cNvSpPr>
          <p:nvPr/>
        </p:nvSpPr>
        <p:spPr bwMode="auto">
          <a:xfrm>
            <a:off x="3049175" y="2604659"/>
            <a:ext cx="1443480" cy="33931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고객정보관리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0" name="꺾인 연결선 126"/>
          <p:cNvCxnSpPr>
            <a:cxnSpLocks noChangeShapeType="1"/>
          </p:cNvCxnSpPr>
          <p:nvPr/>
        </p:nvCxnSpPr>
        <p:spPr bwMode="auto">
          <a:xfrm flipH="1" flipV="1">
            <a:off x="4736976" y="3889780"/>
            <a:ext cx="2867253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32" name="직사각형 131"/>
          <p:cNvSpPr/>
          <p:nvPr/>
        </p:nvSpPr>
        <p:spPr>
          <a:xfrm>
            <a:off x="5241032" y="3911972"/>
            <a:ext cx="1578933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가상회원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E-mail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검증 결과 전송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6" name="꺾인 연결선 126"/>
          <p:cNvCxnSpPr>
            <a:cxnSpLocks noChangeShapeType="1"/>
          </p:cNvCxnSpPr>
          <p:nvPr/>
        </p:nvCxnSpPr>
        <p:spPr bwMode="auto">
          <a:xfrm flipH="1" flipV="1">
            <a:off x="4736976" y="4673110"/>
            <a:ext cx="2867253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37" name="직사각형 136"/>
          <p:cNvSpPr/>
          <p:nvPr/>
        </p:nvSpPr>
        <p:spPr>
          <a:xfrm>
            <a:off x="5457056" y="4695302"/>
            <a:ext cx="136290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고지서 및 부가세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FAX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발송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4" name="꺾인 연결선 126"/>
          <p:cNvCxnSpPr>
            <a:cxnSpLocks noChangeShapeType="1"/>
          </p:cNvCxnSpPr>
          <p:nvPr/>
        </p:nvCxnSpPr>
        <p:spPr bwMode="auto">
          <a:xfrm flipH="1" flipV="1">
            <a:off x="4750042" y="2294347"/>
            <a:ext cx="2867254" cy="1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sp>
        <p:nvSpPr>
          <p:cNvPr id="145" name="직사각형 144"/>
          <p:cNvSpPr/>
          <p:nvPr/>
        </p:nvSpPr>
        <p:spPr>
          <a:xfrm>
            <a:off x="5601072" y="2340423"/>
            <a:ext cx="95536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입금 전용 계좌</a:t>
            </a:r>
          </a:p>
        </p:txBody>
      </p:sp>
      <p:cxnSp>
        <p:nvCxnSpPr>
          <p:cNvPr id="146" name="꺾인 연결선 126"/>
          <p:cNvCxnSpPr>
            <a:cxnSpLocks noChangeShapeType="1"/>
          </p:cNvCxnSpPr>
          <p:nvPr/>
        </p:nvCxnSpPr>
        <p:spPr bwMode="auto">
          <a:xfrm flipH="1" flipV="1">
            <a:off x="4736976" y="2492896"/>
            <a:ext cx="2867254" cy="1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sp>
        <p:nvSpPr>
          <p:cNvPr id="147" name="직사각형 146"/>
          <p:cNvSpPr/>
          <p:nvPr/>
        </p:nvSpPr>
        <p:spPr>
          <a:xfrm>
            <a:off x="5588006" y="2538972"/>
            <a:ext cx="95536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정산 시뮬레이션</a:t>
            </a:r>
          </a:p>
        </p:txBody>
      </p:sp>
      <p:cxnSp>
        <p:nvCxnSpPr>
          <p:cNvPr id="149" name="꺾인 연결선 126"/>
          <p:cNvCxnSpPr>
            <a:cxnSpLocks noChangeShapeType="1"/>
          </p:cNvCxnSpPr>
          <p:nvPr/>
        </p:nvCxnSpPr>
        <p:spPr bwMode="auto">
          <a:xfrm flipH="1" flipV="1">
            <a:off x="4736976" y="2691444"/>
            <a:ext cx="2867254" cy="1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sp>
        <p:nvSpPr>
          <p:cNvPr id="150" name="직사각형 149"/>
          <p:cNvSpPr/>
          <p:nvPr/>
        </p:nvSpPr>
        <p:spPr>
          <a:xfrm>
            <a:off x="5588006" y="2737520"/>
            <a:ext cx="95536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및 탈퇴</a:t>
            </a:r>
          </a:p>
        </p:txBody>
      </p:sp>
      <p:cxnSp>
        <p:nvCxnSpPr>
          <p:cNvPr id="151" name="꺾인 연결선 126"/>
          <p:cNvCxnSpPr>
            <a:cxnSpLocks noChangeShapeType="1"/>
          </p:cNvCxnSpPr>
          <p:nvPr/>
        </p:nvCxnSpPr>
        <p:spPr bwMode="auto">
          <a:xfrm flipH="1" flipV="1">
            <a:off x="4736976" y="2905893"/>
            <a:ext cx="2867254" cy="1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sp>
        <p:nvSpPr>
          <p:cNvPr id="155" name="직사각형 154"/>
          <p:cNvSpPr/>
          <p:nvPr/>
        </p:nvSpPr>
        <p:spPr>
          <a:xfrm>
            <a:off x="5588006" y="2905894"/>
            <a:ext cx="95536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송달구분 변경 접수</a:t>
            </a:r>
          </a:p>
        </p:txBody>
      </p:sp>
      <p:cxnSp>
        <p:nvCxnSpPr>
          <p:cNvPr id="156" name="꺾인 연결선 126"/>
          <p:cNvCxnSpPr>
            <a:cxnSpLocks noChangeShapeType="1"/>
          </p:cNvCxnSpPr>
          <p:nvPr/>
        </p:nvCxnSpPr>
        <p:spPr bwMode="auto">
          <a:xfrm flipH="1" flipV="1">
            <a:off x="4736976" y="3089584"/>
            <a:ext cx="2867254" cy="1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sp>
        <p:nvSpPr>
          <p:cNvPr id="157" name="직사각형 156"/>
          <p:cNvSpPr/>
          <p:nvPr/>
        </p:nvSpPr>
        <p:spPr>
          <a:xfrm>
            <a:off x="5581811" y="3116610"/>
            <a:ext cx="95536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전출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8" name="꺾인 연결선 126"/>
          <p:cNvCxnSpPr>
            <a:cxnSpLocks noChangeShapeType="1"/>
          </p:cNvCxnSpPr>
          <p:nvPr/>
        </p:nvCxnSpPr>
        <p:spPr bwMode="auto">
          <a:xfrm flipH="1" flipV="1">
            <a:off x="4736976" y="3267508"/>
            <a:ext cx="2867254" cy="1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sp>
        <p:nvSpPr>
          <p:cNvPr id="159" name="직사각형 158"/>
          <p:cNvSpPr/>
          <p:nvPr/>
        </p:nvSpPr>
        <p:spPr>
          <a:xfrm>
            <a:off x="5393462" y="3313584"/>
            <a:ext cx="1215722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정산 시뮬레이션 조회</a:t>
            </a:r>
          </a:p>
        </p:txBody>
      </p:sp>
      <p:cxnSp>
        <p:nvCxnSpPr>
          <p:cNvPr id="160" name="꺾인 연결선 126"/>
          <p:cNvCxnSpPr>
            <a:cxnSpLocks noChangeShapeType="1"/>
          </p:cNvCxnSpPr>
          <p:nvPr/>
        </p:nvCxnSpPr>
        <p:spPr bwMode="auto">
          <a:xfrm flipH="1" flipV="1">
            <a:off x="4736976" y="2123331"/>
            <a:ext cx="2867254" cy="1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sp>
        <p:nvSpPr>
          <p:cNvPr id="161" name="직사각형 160"/>
          <p:cNvSpPr/>
          <p:nvPr/>
        </p:nvSpPr>
        <p:spPr>
          <a:xfrm>
            <a:off x="5588005" y="2133925"/>
            <a:ext cx="95536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검침값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꺾인 연결선 2"/>
          <p:cNvCxnSpPr>
            <a:stCxn id="284" idx="2"/>
            <a:endCxn id="111" idx="1"/>
          </p:cNvCxnSpPr>
          <p:nvPr/>
        </p:nvCxnSpPr>
        <p:spPr bwMode="auto">
          <a:xfrm rot="16200000" flipH="1">
            <a:off x="2972779" y="5553236"/>
            <a:ext cx="504058" cy="576064"/>
          </a:xfrm>
          <a:prstGeom prst="bentConnector2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63" name="직사각형 162"/>
          <p:cNvSpPr/>
          <p:nvPr/>
        </p:nvSpPr>
        <p:spPr>
          <a:xfrm>
            <a:off x="2144688" y="5901101"/>
            <a:ext cx="95536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검침값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5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 bwMode="auto">
          <a:xfrm>
            <a:off x="488504" y="978585"/>
            <a:ext cx="8856984" cy="5258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050918" y="1391637"/>
            <a:ext cx="4713985" cy="1429350"/>
          </a:xfrm>
          <a:prstGeom prst="rect">
            <a:avLst/>
          </a:prstGeom>
          <a:solidFill>
            <a:srgbClr val="F7F7F7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050917" y="4591938"/>
            <a:ext cx="4713985" cy="1429350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050917" y="3012964"/>
            <a:ext cx="4713986" cy="1424148"/>
          </a:xfrm>
          <a:prstGeom prst="rect">
            <a:avLst/>
          </a:prstGeom>
          <a:solidFill>
            <a:srgbClr val="E9E7E9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078225" y="2946455"/>
            <a:ext cx="2979231" cy="3074833"/>
          </a:xfrm>
          <a:prstGeom prst="rect">
            <a:avLst/>
          </a:prstGeom>
          <a:solidFill>
            <a:srgbClr val="F2DCDB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158086" y="3025552"/>
            <a:ext cx="55784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6078225" y="1391637"/>
            <a:ext cx="2979230" cy="1429349"/>
          </a:xfrm>
          <a:prstGeom prst="rect">
            <a:avLst/>
          </a:prstGeom>
          <a:solidFill>
            <a:srgbClr val="F7EAE9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6142961" y="1450901"/>
            <a:ext cx="557846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697797" y="1268760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51"/>
          <p:cNvSpPr>
            <a:spLocks noChangeArrowheads="1"/>
          </p:cNvSpPr>
          <p:nvPr/>
        </p:nvSpPr>
        <p:spPr bwMode="auto">
          <a:xfrm>
            <a:off x="707729" y="2914102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WAS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724344" y="4498354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08" y="3073734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924891"/>
              </p:ext>
            </p:extLst>
          </p:nvPr>
        </p:nvGraphicFramePr>
        <p:xfrm>
          <a:off x="1236142" y="328498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skes-ebppwas1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192.9.100.184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Sun OS 5.10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(WebLogic 10.3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79751"/>
              </p:ext>
            </p:extLst>
          </p:nvPr>
        </p:nvGraphicFramePr>
        <p:xfrm>
          <a:off x="2748310" y="328498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skes-ebppwas1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192.9.100.185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Sun OS 5.10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WebLogic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10.3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hape 52"/>
          <p:cNvCxnSpPr>
            <a:stCxn id="38" idx="0"/>
            <a:endCxn id="81" idx="1"/>
          </p:cNvCxnSpPr>
          <p:nvPr/>
        </p:nvCxnSpPr>
        <p:spPr>
          <a:xfrm rot="5400000" flipH="1" flipV="1">
            <a:off x="2117633" y="2943610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52"/>
          <p:cNvCxnSpPr>
            <a:stCxn id="39" idx="0"/>
            <a:endCxn id="81" idx="3"/>
          </p:cNvCxnSpPr>
          <p:nvPr/>
        </p:nvCxnSpPr>
        <p:spPr>
          <a:xfrm rot="16200000" flipV="1">
            <a:off x="3079641" y="2945045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97422"/>
              </p:ext>
            </p:extLst>
          </p:nvPr>
        </p:nvGraphicFramePr>
        <p:xfrm>
          <a:off x="1236142" y="1687840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skes-ebppweb1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168.154.182.48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RedHat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Ent. /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iPlanet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Web Server 7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58659"/>
              </p:ext>
            </p:extLst>
          </p:nvPr>
        </p:nvGraphicFramePr>
        <p:xfrm>
          <a:off x="1236142" y="486916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SKENRON-PDA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168.154.182.92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Sun OS 5.10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(Oracle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9ig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19966"/>
              </p:ext>
            </p:extLst>
          </p:nvPr>
        </p:nvGraphicFramePr>
        <p:xfrm>
          <a:off x="6177136" y="162880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SKES-SRCPAP1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192.9.100.134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형상관리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1253"/>
              </p:ext>
            </p:extLst>
          </p:nvPr>
        </p:nvGraphicFramePr>
        <p:xfrm>
          <a:off x="6177136" y="333076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skes-webdweb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168.154.182.92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Sun OS 5.10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배치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24688"/>
              </p:ext>
            </p:extLst>
          </p:nvPr>
        </p:nvGraphicFramePr>
        <p:xfrm>
          <a:off x="6183698" y="472514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SKENS-WEBTSTDB</a:t>
                      </a:r>
                      <a:endParaRPr lang="en-US" altLang="ko-KR" sz="8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168.154.182.72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Sun OS 5.10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662350"/>
              </p:ext>
            </p:extLst>
          </p:nvPr>
        </p:nvGraphicFramePr>
        <p:xfrm>
          <a:off x="7642910" y="333076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skes-eaidweb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192.9.104.69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Sun OS 5.10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WAS Server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22075"/>
              </p:ext>
            </p:extLst>
          </p:nvPr>
        </p:nvGraphicFramePr>
        <p:xfrm>
          <a:off x="2720752" y="1687840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skes-ebppweb2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168.154.182.49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RedHat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altLang="ko-KR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iPlanet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Web Server 7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829" y="1442433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hape 52"/>
          <p:cNvCxnSpPr>
            <a:endCxn id="30" idx="1"/>
          </p:cNvCxnSpPr>
          <p:nvPr/>
        </p:nvCxnSpPr>
        <p:spPr>
          <a:xfrm rot="5400000" flipH="1" flipV="1">
            <a:off x="2173454" y="1312309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52"/>
          <p:cNvCxnSpPr>
            <a:endCxn id="30" idx="3"/>
          </p:cNvCxnSpPr>
          <p:nvPr/>
        </p:nvCxnSpPr>
        <p:spPr>
          <a:xfrm rot="16200000" flipV="1">
            <a:off x="3135462" y="1313744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45146"/>
              </p:ext>
            </p:extLst>
          </p:nvPr>
        </p:nvGraphicFramePr>
        <p:xfrm>
          <a:off x="4245727" y="328498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skenron-ebpp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168.154.182.102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Sun OS 5.10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WebLogic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10.0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7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83855"/>
              </p:ext>
            </p:extLst>
          </p:nvPr>
        </p:nvGraphicFramePr>
        <p:xfrm>
          <a:off x="416496" y="835915"/>
          <a:ext cx="9073580" cy="5678722"/>
        </p:xfrm>
        <a:graphic>
          <a:graphicData uri="http://schemas.openxmlformats.org/drawingml/2006/table">
            <a:tbl>
              <a:tblPr/>
              <a:tblGrid>
                <a:gridCol w="360609"/>
                <a:gridCol w="720080"/>
                <a:gridCol w="1339710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858717"/>
              </a:tblGrid>
              <a:tr h="28803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9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Editor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Grid</a:t>
                      </a:r>
                      <a:endParaRPr lang="ko-KR" altLang="en-US" sz="12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skes-ebppweb1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iPlanet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Web Server 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-</a:t>
                      </a:r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skes-ebppweb2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iPlanet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Web Server 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-</a:t>
                      </a:r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skes-ebppwas1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WebLogic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10.3.6.0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-</a:t>
                      </a:r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skes-ebppwas2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WebLogic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10.3.6.0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-</a:t>
                      </a:r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skenron-ebpp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-</a:t>
                      </a:r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WebLogic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10.0.2.0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-</a:t>
                      </a:r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-</a:t>
                      </a:r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InfoMailer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고지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Mbilling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(SMS/MMS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고지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SKENRON-PDA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9i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-</a:t>
                      </a:r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-</a:t>
                      </a:r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-</a:t>
                      </a:r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형상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SKES-SRCPAP1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SVN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skes-eaidweb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WebLogic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10.3.6.0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skes-webdweb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WebLogic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10.0.2.0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SKENS-WEBTSTDB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2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1472373764</TotalTime>
  <Pages>39</Pages>
  <Words>1378</Words>
  <Application>Microsoft Office PowerPoint</Application>
  <PresentationFormat>A4 용지(210x297mm)</PresentationFormat>
  <Paragraphs>571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1_other</vt:lpstr>
      <vt:lpstr>Architecture 설계서 -  EBPP(전자고지) System</vt:lpstr>
      <vt:lpstr>PowerPoint 프레젠테이션</vt:lpstr>
      <vt:lpstr>1. 시스템 개요</vt:lpstr>
      <vt:lpstr>1. 시스템 개요</vt:lpstr>
      <vt:lpstr>1. 시스템 개요 (1)</vt:lpstr>
      <vt:lpstr>2. 논리적 구성도</vt:lpstr>
      <vt:lpstr>2. 논리적 구성도</vt:lpstr>
      <vt:lpstr>PowerPoint 프레젠테이션</vt:lpstr>
      <vt:lpstr>PowerPoint 프레젠테이션</vt:lpstr>
      <vt:lpstr>3. 물리적 구성도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서정백</dc:creator>
  <cp:lastModifiedBy>Windows 사용자</cp:lastModifiedBy>
  <cp:revision>2520</cp:revision>
  <cp:lastPrinted>2015-03-23T02:26:06Z</cp:lastPrinted>
  <dcterms:created xsi:type="dcterms:W3CDTF">1996-10-14T12:11:22Z</dcterms:created>
  <dcterms:modified xsi:type="dcterms:W3CDTF">2015-04-03T01:01:16Z</dcterms:modified>
</cp:coreProperties>
</file>