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2163" r:id="rId2"/>
    <p:sldId id="2164" r:id="rId3"/>
    <p:sldId id="2222" r:id="rId4"/>
    <p:sldId id="2214" r:id="rId5"/>
    <p:sldId id="2241" r:id="rId6"/>
    <p:sldId id="2242" r:id="rId7"/>
    <p:sldId id="2243" r:id="rId8"/>
    <p:sldId id="2244" r:id="rId9"/>
    <p:sldId id="2229" r:id="rId10"/>
    <p:sldId id="2228" r:id="rId11"/>
    <p:sldId id="2230" r:id="rId12"/>
    <p:sldId id="2225" r:id="rId13"/>
    <p:sldId id="2231" r:id="rId14"/>
    <p:sldId id="2232" r:id="rId15"/>
  </p:sldIdLst>
  <p:sldSz cx="9906000" cy="6858000" type="A4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AE9"/>
    <a:srgbClr val="F2DCDB"/>
    <a:srgbClr val="F7F7F7"/>
    <a:srgbClr val="E9E7E9"/>
    <a:srgbClr val="E0DCE0"/>
    <a:srgbClr val="DAD4DA"/>
    <a:srgbClr val="948A54"/>
    <a:srgbClr val="DDD9C3"/>
    <a:srgbClr val="D99694"/>
    <a:srgbClr val="E6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27" autoAdjust="0"/>
    <p:restoredTop sz="93506" autoAdjust="0"/>
  </p:normalViewPr>
  <p:slideViewPr>
    <p:cSldViewPr snapToObjects="1">
      <p:cViewPr>
        <p:scale>
          <a:sx n="110" d="100"/>
          <a:sy n="110" d="100"/>
        </p:scale>
        <p:origin x="-1158" y="-18"/>
      </p:cViewPr>
      <p:guideLst>
        <p:guide orient="horz" pos="2704"/>
        <p:guide pos="580"/>
        <p:guide pos="289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4"/>
    </p:cViewPr>
  </p:sorterViewPr>
  <p:notesViewPr>
    <p:cSldViewPr snapToObjects="1">
      <p:cViewPr varScale="1">
        <p:scale>
          <a:sx n="67" d="100"/>
          <a:sy n="67" d="100"/>
        </p:scale>
        <p:origin x="-3384" y="-114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848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6600" y="639763"/>
            <a:ext cx="5357813" cy="3709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4446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1520" y="4720985"/>
            <a:ext cx="5445760" cy="44731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26" tIns="46063" rIns="92126" bIns="46063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1520" y="4720985"/>
            <a:ext cx="5445760" cy="44731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26" tIns="46063" rIns="92126" bIns="46063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01113" y="103188"/>
            <a:ext cx="4953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defRPr/>
            </a:pPr>
            <a:endParaRPr kumimoji="0" lang="ko-KR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58788" y="3381375"/>
            <a:ext cx="9020175" cy="0"/>
          </a:xfrm>
          <a:prstGeom prst="line">
            <a:avLst/>
          </a:prstGeom>
          <a:noFill/>
          <a:ln w="25400">
            <a:solidFill>
              <a:srgbClr val="EA002C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09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714625"/>
            <a:ext cx="8601075" cy="512763"/>
          </a:xfrm>
          <a:ln w="9525"/>
        </p:spPr>
        <p:txBody>
          <a:bodyPr lIns="72000" tIns="72000" rIns="72000" bIns="72000" anchor="b"/>
          <a:lstStyle>
            <a:lvl1pPr>
              <a:defRPr sz="2400">
                <a:latin typeface="Arial Narrow" pitchFamily="34" charset="0"/>
              </a:defRPr>
            </a:lvl1pPr>
          </a:lstStyle>
          <a:p>
            <a:r>
              <a:rPr lang="en-US" altLang="ko-KR" dirty="0"/>
              <a:t>Arial Narrow /</a:t>
            </a:r>
            <a:r>
              <a:rPr lang="en-US" altLang="ko-KR" dirty="0" err="1"/>
              <a:t>Kor</a:t>
            </a:r>
            <a:r>
              <a:rPr lang="en-US" altLang="ko-KR" dirty="0"/>
              <a:t> </a:t>
            </a:r>
            <a:r>
              <a:rPr lang="en-US" altLang="ko-KR" dirty="0" err="1"/>
              <a:t>Gulim</a:t>
            </a:r>
            <a:r>
              <a:rPr lang="en-US" altLang="ko-KR" dirty="0"/>
              <a:t>  Font size </a:t>
            </a:r>
            <a:r>
              <a:rPr lang="ko-KR" altLang="en-US" dirty="0"/>
              <a:t>24</a:t>
            </a:r>
          </a:p>
        </p:txBody>
      </p:sp>
      <p:sp>
        <p:nvSpPr>
          <p:cNvPr id="3009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557588"/>
            <a:ext cx="7512050" cy="609600"/>
          </a:xfrm>
          <a:ln w="9525"/>
        </p:spPr>
        <p:txBody>
          <a:bodyPr lIns="91440" tIns="45720" rIns="91440" bIns="45720"/>
          <a:lstStyle>
            <a:lvl1pPr>
              <a:defRPr sz="1600">
                <a:latin typeface="Arial Narrow" pitchFamily="34" charset="0"/>
              </a:defRPr>
            </a:lvl1pPr>
          </a:lstStyle>
          <a:p>
            <a:r>
              <a:rPr lang="en-US" altLang="ko-KR"/>
              <a:t>Arial Narrow /Kor-Gulim  Font size 16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20688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200472" y="6597352"/>
            <a:ext cx="2311400" cy="216024"/>
          </a:xfrm>
          <a:prstGeom prst="rect">
            <a:avLst/>
          </a:prstGeom>
        </p:spPr>
        <p:txBody>
          <a:bodyPr/>
          <a:lstStyle/>
          <a:p>
            <a:fld id="{307C17EB-C4EF-4862-8D94-BD37F187E8AF}" type="datetime1">
              <a:rPr lang="ko-KR" altLang="en-US" smtClean="0"/>
              <a:t>2015-04-02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597352"/>
            <a:ext cx="3136900" cy="216024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322120" y="6597352"/>
            <a:ext cx="2311400" cy="216024"/>
          </a:xfrm>
          <a:prstGeom prst="rect">
            <a:avLst/>
          </a:prstGeom>
        </p:spPr>
        <p:txBody>
          <a:bodyPr/>
          <a:lstStyle/>
          <a:p>
            <a:fld id="{3B5D5F01-72F1-4712-96B5-BD0AADB4E39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83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166688"/>
            <a:ext cx="9015413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Title (Korean-Gulim, English-Arial Font 18) </a:t>
            </a:r>
            <a:endParaRPr lang="ko-KR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573088"/>
            <a:ext cx="90106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95" tIns="25438" rIns="63595" bIns="254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Header Line</a:t>
            </a:r>
            <a:r>
              <a:rPr lang="ko-KR" altLang="en-US" smtClean="0"/>
              <a:t> </a:t>
            </a:r>
            <a:r>
              <a:rPr lang="en-US" altLang="ko-KR" smtClean="0"/>
              <a:t>(Korean-Gulim</a:t>
            </a:r>
            <a:r>
              <a:rPr lang="ko-KR" altLang="en-US" smtClean="0"/>
              <a:t>, </a:t>
            </a:r>
            <a:r>
              <a:rPr lang="en-US" altLang="ko-KR" smtClean="0"/>
              <a:t>English-Arial Font 14) </a:t>
            </a:r>
            <a:endParaRPr lang="ko-KR" altLang="en-US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665663" y="6527800"/>
            <a:ext cx="647700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defRPr/>
            </a:pPr>
            <a:fld id="{CF6E4704-BA2F-46B4-8519-E58715933A58}" type="slidenum">
              <a:rPr kumimoji="0" lang="ko-KR" altLang="en-GB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defRPr/>
              </a:pPr>
              <a:t>‹#›</a:t>
            </a:fld>
            <a:endParaRPr kumimoji="0" lang="en-GB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15925" y="544513"/>
            <a:ext cx="8997950" cy="0"/>
          </a:xfrm>
          <a:prstGeom prst="line">
            <a:avLst/>
          </a:prstGeom>
          <a:noFill/>
          <a:ln w="28575">
            <a:solidFill>
              <a:srgbClr val="EA002C"/>
            </a:solidFill>
            <a:round/>
            <a:headEnd/>
            <a:tailEnd/>
          </a:ln>
        </p:spPr>
        <p:txBody>
          <a:bodyPr lIns="79200" tIns="39600" rIns="79200" bIns="39600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892" r:id="rId2"/>
    <p:sldLayoutId id="2147483902" r:id="rId3"/>
    <p:sldLayoutId id="2147483917" r:id="rId4"/>
  </p:sldLayoutIdLst>
  <p:txStyles>
    <p:titleStyle>
      <a:lvl1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+mj-lt"/>
          <a:ea typeface="+mj-ea"/>
          <a:cs typeface="+mj-cs"/>
        </a:defRPr>
      </a:lvl1pPr>
      <a:lvl2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2pPr>
      <a:lvl3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3pPr>
      <a:lvl4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4pPr>
      <a:lvl5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5pPr>
      <a:lvl6pPr marL="4572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6pPr>
      <a:lvl7pPr marL="9144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7pPr>
      <a:lvl8pPr marL="13716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8pPr>
      <a:lvl9pPr marL="18288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520700" indent="-166688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>
          <a:solidFill>
            <a:schemeClr val="tx1"/>
          </a:solidFill>
          <a:latin typeface="+mn-lt"/>
          <a:ea typeface="+mn-ea"/>
        </a:defRPr>
      </a:lvl2pPr>
      <a:lvl3pPr marL="831850" indent="-12065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-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3pPr>
      <a:lvl4pPr marL="1241425" indent="-187325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4pPr>
      <a:lvl5pPr marL="15335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5pPr>
      <a:lvl6pPr marL="19907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6pPr>
      <a:lvl7pPr marL="24479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7pPr>
      <a:lvl8pPr marL="29051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8pPr>
      <a:lvl9pPr marL="33623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6381" y="2780928"/>
            <a:ext cx="8601075" cy="477805"/>
          </a:xfrm>
          <a:ln w="12700"/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Architecture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설계서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 SKE&amp;S LSCP(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서비스센터포탈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76936" y="6021288"/>
            <a:ext cx="1568996" cy="338137"/>
          </a:xfrm>
          <a:ln w="12700"/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2015.3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44751" y="3501008"/>
            <a:ext cx="4300537" cy="47780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72000" tIns="72000" rIns="72000" bIns="72000" numCol="1" anchor="b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FF7A00"/>
                </a:solidFill>
                <a:latin typeface="Arial Narrow" pitchFamily="34" charset="0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Part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    Application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구성도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내부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시스템과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3" name="직사각형 282"/>
          <p:cNvSpPr/>
          <p:nvPr/>
        </p:nvSpPr>
        <p:spPr bwMode="auto">
          <a:xfrm>
            <a:off x="344488" y="906304"/>
            <a:ext cx="9217025" cy="5619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731837" y="5684883"/>
            <a:ext cx="1114426" cy="768453"/>
            <a:chOff x="731837" y="5359347"/>
            <a:chExt cx="1114426" cy="768453"/>
          </a:xfrm>
        </p:grpSpPr>
        <p:sp>
          <p:nvSpPr>
            <p:cNvPr id="281" name="직사각형 280"/>
            <p:cNvSpPr>
              <a:spLocks noChangeArrowheads="1"/>
            </p:cNvSpPr>
            <p:nvPr/>
          </p:nvSpPr>
          <p:spPr bwMode="auto">
            <a:xfrm>
              <a:off x="731837" y="5359347"/>
              <a:ext cx="1114426" cy="76845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b="1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외부</a:t>
              </a:r>
              <a:endParaRPr kumimoji="0" lang="ko-KR" altLang="en-US" sz="105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5" name="Rectangle 51"/>
            <p:cNvSpPr>
              <a:spLocks noChangeArrowheads="1"/>
            </p:cNvSpPr>
            <p:nvPr/>
          </p:nvSpPr>
          <p:spPr bwMode="auto">
            <a:xfrm>
              <a:off x="809229" y="5719849"/>
              <a:ext cx="959641" cy="33568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KSNET</a:t>
              </a:r>
              <a:endPara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6" name="Rectangle 51"/>
          <p:cNvSpPr>
            <a:spLocks noChangeArrowheads="1"/>
          </p:cNvSpPr>
          <p:nvPr/>
        </p:nvSpPr>
        <p:spPr bwMode="auto">
          <a:xfrm>
            <a:off x="4160912" y="5952387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시공업체포탈</a:t>
            </a:r>
            <a:endParaRPr kumimoji="0" lang="en-US" altLang="ko-KR" sz="9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(TSRM)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0" name="Rectangle 51"/>
          <p:cNvSpPr>
            <a:spLocks noChangeArrowheads="1"/>
          </p:cNvSpPr>
          <p:nvPr/>
        </p:nvSpPr>
        <p:spPr bwMode="auto">
          <a:xfrm>
            <a:off x="2936776" y="5949280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통합안전관리</a:t>
            </a:r>
            <a:endParaRPr kumimoji="0" lang="en-US" altLang="ko-KR" sz="9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(TSMS)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7" name="그룹 326"/>
          <p:cNvGrpSpPr/>
          <p:nvPr/>
        </p:nvGrpSpPr>
        <p:grpSpPr>
          <a:xfrm>
            <a:off x="7728865" y="690085"/>
            <a:ext cx="1836000" cy="144000"/>
            <a:chOff x="7760615" y="559637"/>
            <a:chExt cx="1836000" cy="144000"/>
          </a:xfrm>
        </p:grpSpPr>
        <p:sp>
          <p:nvSpPr>
            <p:cNvPr id="328" name="직사각형 327"/>
            <p:cNvSpPr>
              <a:spLocks noChangeArrowheads="1"/>
            </p:cNvSpPr>
            <p:nvPr/>
          </p:nvSpPr>
          <p:spPr bwMode="auto">
            <a:xfrm>
              <a:off x="7760615" y="559637"/>
              <a:ext cx="1836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44000" tIns="72000" rIns="18000" bIns="72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범례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9" name="Shape 186"/>
            <p:cNvCxnSpPr>
              <a:cxnSpLocks noChangeShapeType="1"/>
            </p:cNvCxnSpPr>
            <p:nvPr/>
          </p:nvCxnSpPr>
          <p:spPr bwMode="auto">
            <a:xfrm flipV="1">
              <a:off x="8296419" y="631637"/>
              <a:ext cx="216000" cy="0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prstDash val="dash"/>
              <a:miter lim="800000"/>
              <a:headEnd/>
              <a:tailEnd type="triangle" w="sm" len="med"/>
            </a:ln>
          </p:spPr>
        </p:cxnSp>
        <p:cxnSp>
          <p:nvCxnSpPr>
            <p:cNvPr id="330" name="꺾인 연결선 126"/>
            <p:cNvCxnSpPr>
              <a:cxnSpLocks noChangeShapeType="1"/>
            </p:cNvCxnSpPr>
            <p:nvPr/>
          </p:nvCxnSpPr>
          <p:spPr bwMode="auto">
            <a:xfrm rot="10800000" flipV="1">
              <a:off x="8971353" y="631637"/>
              <a:ext cx="216000" cy="1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miter lim="800000"/>
              <a:headEnd type="triangle" w="sm" len="med"/>
              <a:tailEnd w="sm" len="med"/>
            </a:ln>
          </p:spPr>
        </p:cxnSp>
        <p:sp>
          <p:nvSpPr>
            <p:cNvPr id="331" name="TextBox 186"/>
            <p:cNvSpPr txBox="1">
              <a:spLocks noChangeArrowheads="1"/>
            </p:cNvSpPr>
            <p:nvPr/>
          </p:nvSpPr>
          <p:spPr bwMode="auto">
            <a:xfrm>
              <a:off x="8579254" y="575083"/>
              <a:ext cx="238848" cy="11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87313" indent="-87313" ea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Batch</a:t>
              </a:r>
              <a:endPara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2" name="TextBox 186"/>
            <p:cNvSpPr txBox="1">
              <a:spLocks noChangeArrowheads="1"/>
            </p:cNvSpPr>
            <p:nvPr/>
          </p:nvSpPr>
          <p:spPr bwMode="auto">
            <a:xfrm>
              <a:off x="9254188" y="575083"/>
              <a:ext cx="181140" cy="11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87313" indent="-87313" ea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</a:pPr>
              <a:r>
                <a:rPr lang="en-US" altLang="ko-KR" sz="7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Real</a:t>
              </a:r>
              <a:endPara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473280" y="1244931"/>
            <a:ext cx="1893665" cy="4937879"/>
            <a:chOff x="7473280" y="1244931"/>
            <a:chExt cx="1893665" cy="4937879"/>
          </a:xfrm>
        </p:grpSpPr>
        <p:sp>
          <p:nvSpPr>
            <p:cNvPr id="93" name="직사각형 92"/>
            <p:cNvSpPr>
              <a:spLocks noChangeArrowheads="1"/>
            </p:cNvSpPr>
            <p:nvPr/>
          </p:nvSpPr>
          <p:spPr bwMode="auto">
            <a:xfrm>
              <a:off x="7473280" y="1244931"/>
              <a:ext cx="1893665" cy="493787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b="1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ERP</a:t>
              </a:r>
              <a:endParaRPr kumimoji="0" lang="ko-KR" altLang="en-US" sz="105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Rectangle 51"/>
            <p:cNvSpPr>
              <a:spLocks noChangeArrowheads="1"/>
            </p:cNvSpPr>
            <p:nvPr/>
          </p:nvSpPr>
          <p:spPr bwMode="auto">
            <a:xfrm>
              <a:off x="7617297" y="1443629"/>
              <a:ext cx="360039" cy="4571338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XI</a:t>
              </a:r>
              <a:endParaRPr kumimoji="0" lang="ko-KR" altLang="en-US" sz="10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Rectangle 70"/>
            <p:cNvSpPr>
              <a:spLocks noChangeArrowheads="1"/>
            </p:cNvSpPr>
            <p:nvPr/>
          </p:nvSpPr>
          <p:spPr bwMode="auto">
            <a:xfrm>
              <a:off x="8071915" y="3212976"/>
              <a:ext cx="1128835" cy="54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lIns="0" r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900" kern="0" dirty="0" smtClean="0">
                  <a:latin typeface="맑은 고딕" pitchFamily="50" charset="-127"/>
                  <a:ea typeface="맑은 고딕" pitchFamily="50" charset="-127"/>
                </a:rPr>
                <a:t>CMP</a:t>
              </a:r>
              <a:br>
                <a:rPr lang="en-US" altLang="ko-KR" sz="900" kern="0" dirty="0" smtClean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900" kern="0" dirty="0" smtClean="0">
                  <a:latin typeface="맑은 고딕" pitchFamily="50" charset="-127"/>
                  <a:ea typeface="맑은 고딕" pitchFamily="50" charset="-127"/>
                </a:rPr>
                <a:t>영업</a:t>
              </a:r>
              <a:r>
                <a:rPr kumimoji="0" lang="ko-KR" altLang="en-US" sz="900" kern="0" dirty="0" smtClean="0">
                  <a:latin typeface="맑은 고딕" pitchFamily="50" charset="-127"/>
                  <a:ea typeface="맑은 고딕" pitchFamily="50" charset="-127"/>
                </a:rPr>
                <a:t>관리</a:t>
              </a:r>
              <a:endParaRPr kumimoji="0" lang="en-US" altLang="ko-KR" sz="900" kern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Rectangle 70"/>
            <p:cNvSpPr>
              <a:spLocks noChangeArrowheads="1"/>
            </p:cNvSpPr>
            <p:nvPr/>
          </p:nvSpPr>
          <p:spPr bwMode="auto">
            <a:xfrm>
              <a:off x="8076977" y="3825104"/>
              <a:ext cx="1128835" cy="54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lIns="0" r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900" kern="0" dirty="0" smtClean="0">
                  <a:latin typeface="맑은 고딕" pitchFamily="50" charset="-127"/>
                  <a:ea typeface="맑은 고딕" pitchFamily="50" charset="-127"/>
                </a:rPr>
                <a:t>ECP</a:t>
              </a:r>
              <a:br>
                <a:rPr lang="en-US" altLang="ko-KR" sz="900" kern="0" dirty="0" smtClean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900" kern="0" dirty="0" smtClean="0">
                  <a:latin typeface="맑은 고딕" pitchFamily="50" charset="-127"/>
                  <a:ea typeface="맑은 고딕" pitchFamily="50" charset="-127"/>
                </a:rPr>
                <a:t>공사관리</a:t>
              </a:r>
              <a:endParaRPr kumimoji="0" lang="en-US" altLang="ko-KR" sz="900" kern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Rectangle 70"/>
            <p:cNvSpPr>
              <a:spLocks noChangeArrowheads="1"/>
            </p:cNvSpPr>
            <p:nvPr/>
          </p:nvSpPr>
          <p:spPr bwMode="auto">
            <a:xfrm>
              <a:off x="8076977" y="4428486"/>
              <a:ext cx="1128835" cy="54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lIns="0" r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900" kern="0" dirty="0" smtClean="0">
                  <a:latin typeface="맑은 고딕" pitchFamily="50" charset="-127"/>
                  <a:ea typeface="맑은 고딕" pitchFamily="50" charset="-127"/>
                </a:rPr>
                <a:t>ZCCS</a:t>
              </a:r>
              <a:br>
                <a:rPr lang="en-US" altLang="ko-KR" sz="900" kern="0" dirty="0" smtClean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900" kern="0" dirty="0" smtClean="0">
                  <a:latin typeface="맑은 고딕" pitchFamily="50" charset="-127"/>
                  <a:ea typeface="맑은 고딕" pitchFamily="50" charset="-127"/>
                </a:rPr>
                <a:t>안전관리</a:t>
              </a:r>
              <a:endParaRPr kumimoji="0" lang="en-US" altLang="ko-KR" sz="900" kern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>
              <a:off x="8081788" y="5586828"/>
              <a:ext cx="1128835" cy="4344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lIns="0" r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smtClean="0">
                  <a:latin typeface="맑은 고딕" pitchFamily="50" charset="-127"/>
                  <a:ea typeface="맑은 고딕" pitchFamily="50" charset="-127"/>
                </a:rPr>
                <a:t>계량기 </a:t>
              </a:r>
              <a:r>
                <a:rPr lang="ko-KR" altLang="en-US" sz="900" kern="0" dirty="0" smtClean="0">
                  <a:latin typeface="맑은 고딕" pitchFamily="50" charset="-127"/>
                  <a:ea typeface="맑은 고딕" pitchFamily="50" charset="-127"/>
                </a:rPr>
                <a:t>관리</a:t>
              </a:r>
              <a:endParaRPr kumimoji="0" lang="en-US" altLang="ko-KR" sz="900" kern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Rectangle 70"/>
            <p:cNvSpPr>
              <a:spLocks noChangeArrowheads="1"/>
            </p:cNvSpPr>
            <p:nvPr/>
          </p:nvSpPr>
          <p:spPr bwMode="auto">
            <a:xfrm>
              <a:off x="8071914" y="1437134"/>
              <a:ext cx="1128835" cy="54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lIns="0" r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kern="0" dirty="0">
                  <a:latin typeface="맑은 고딕" pitchFamily="50" charset="-127"/>
                  <a:ea typeface="맑은 고딕" pitchFamily="50" charset="-127"/>
                </a:rPr>
                <a:t>CI</a:t>
              </a: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kern="0" dirty="0">
                  <a:latin typeface="맑은 고딕" pitchFamily="50" charset="-127"/>
                  <a:ea typeface="맑은 고딕" pitchFamily="50" charset="-127"/>
                </a:rPr>
                <a:t>고객</a:t>
              </a:r>
              <a:r>
                <a:rPr lang="en-US" altLang="ko-KR" sz="900" kern="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900" kern="0" dirty="0">
                  <a:latin typeface="맑은 고딕" pitchFamily="50" charset="-127"/>
                  <a:ea typeface="맑은 고딕" pitchFamily="50" charset="-127"/>
                </a:rPr>
                <a:t>자원</a:t>
              </a:r>
              <a:endParaRPr kumimoji="0" lang="en-US" altLang="ko-KR" sz="900" kern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Rectangle 70"/>
            <p:cNvSpPr>
              <a:spLocks noChangeArrowheads="1"/>
            </p:cNvSpPr>
            <p:nvPr/>
          </p:nvSpPr>
          <p:spPr bwMode="auto">
            <a:xfrm>
              <a:off x="8071914" y="2014718"/>
              <a:ext cx="1128835" cy="54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lIns="0" r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900" kern="0" dirty="0">
                  <a:latin typeface="맑은 고딕" pitchFamily="50" charset="-127"/>
                  <a:ea typeface="맑은 고딕" pitchFamily="50" charset="-127"/>
                </a:rPr>
                <a:t>BI</a:t>
              </a: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kern="0" dirty="0">
                  <a:latin typeface="맑은 고딕" pitchFamily="50" charset="-127"/>
                  <a:ea typeface="맑은 고딕" pitchFamily="50" charset="-127"/>
                </a:rPr>
                <a:t>검침</a:t>
              </a:r>
              <a:r>
                <a:rPr lang="en-US" altLang="ko-KR" sz="900" kern="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900" kern="0" dirty="0">
                  <a:latin typeface="맑은 고딕" pitchFamily="50" charset="-127"/>
                  <a:ea typeface="맑은 고딕" pitchFamily="50" charset="-127"/>
                </a:rPr>
                <a:t>고지</a:t>
              </a:r>
              <a:endParaRPr kumimoji="0" lang="en-US" altLang="ko-KR" sz="900" kern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Rectangle 70"/>
            <p:cNvSpPr>
              <a:spLocks noChangeArrowheads="1"/>
            </p:cNvSpPr>
            <p:nvPr/>
          </p:nvSpPr>
          <p:spPr bwMode="auto">
            <a:xfrm>
              <a:off x="8071914" y="2600968"/>
              <a:ext cx="1128835" cy="54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lIns="0" r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900" kern="0" dirty="0">
                  <a:latin typeface="맑은 고딕" pitchFamily="50" charset="-127"/>
                  <a:ea typeface="맑은 고딕" pitchFamily="50" charset="-127"/>
                </a:rPr>
                <a:t>FI-CA</a:t>
              </a: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>
                  <a:latin typeface="맑은 고딕" pitchFamily="50" charset="-127"/>
                  <a:ea typeface="맑은 고딕" pitchFamily="50" charset="-127"/>
                </a:rPr>
                <a:t>수납</a:t>
              </a:r>
              <a:r>
                <a:rPr kumimoji="0" lang="en-US" altLang="ko-KR" sz="900" kern="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900" kern="0" dirty="0">
                  <a:latin typeface="맑은 고딕" pitchFamily="50" charset="-127"/>
                  <a:ea typeface="맑은 고딕" pitchFamily="50" charset="-127"/>
                </a:rPr>
                <a:t>체납</a:t>
              </a:r>
              <a:endParaRPr kumimoji="0" lang="en-US" altLang="ko-KR" sz="900" kern="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424608" y="1214351"/>
            <a:ext cx="3600400" cy="4129964"/>
            <a:chOff x="2936776" y="1214351"/>
            <a:chExt cx="3600400" cy="3726817"/>
          </a:xfrm>
        </p:grpSpPr>
        <p:sp>
          <p:nvSpPr>
            <p:cNvPr id="284" name="직사각형 283"/>
            <p:cNvSpPr>
              <a:spLocks noChangeArrowheads="1"/>
            </p:cNvSpPr>
            <p:nvPr/>
          </p:nvSpPr>
          <p:spPr bwMode="auto">
            <a:xfrm>
              <a:off x="2936776" y="1214351"/>
              <a:ext cx="3600400" cy="3726817"/>
            </a:xfrm>
            <a:prstGeom prst="rect">
              <a:avLst/>
            </a:prstGeom>
            <a:solidFill>
              <a:srgbClr val="CCCCFF">
                <a:alpha val="76077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080793" y="1340767"/>
              <a:ext cx="1116123" cy="3496524"/>
              <a:chOff x="4232914" y="1315600"/>
              <a:chExt cx="1368151" cy="3496524"/>
            </a:xfrm>
          </p:grpSpPr>
          <p:sp>
            <p:nvSpPr>
              <p:cNvPr id="285" name="직사각형 284"/>
              <p:cNvSpPr/>
              <p:nvPr/>
            </p:nvSpPr>
            <p:spPr bwMode="auto">
              <a:xfrm>
                <a:off x="4232914" y="1315600"/>
                <a:ext cx="1368151" cy="3496524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B2B2B2"/>
                </a:outerShdw>
              </a:effectLst>
            </p:spPr>
            <p:txBody>
              <a:bodyPr lIns="18000" tIns="72000" rIns="18000" anchor="t" anchorCtr="0"/>
              <a:lstStyle/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b="1" kern="0" dirty="0" err="1" smtClean="0">
                    <a:latin typeface="맑은 고딕" pitchFamily="50" charset="-127"/>
                    <a:ea typeface="맑은 고딕" pitchFamily="50" charset="-127"/>
                  </a:rPr>
                  <a:t>SmartPhone</a:t>
                </a:r>
                <a:endParaRPr kumimoji="1" lang="ko-KR" altLang="en-US" b="1" kern="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6" name="Rectangle 51"/>
              <p:cNvSpPr>
                <a:spLocks noChangeArrowheads="1"/>
              </p:cNvSpPr>
              <p:nvPr/>
            </p:nvSpPr>
            <p:spPr bwMode="auto">
              <a:xfrm>
                <a:off x="4480503" y="2111778"/>
                <a:ext cx="889915" cy="306196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" tIns="72000" rIns="1800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05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체납</a:t>
                </a:r>
                <a:endParaRPr kumimoji="0" lang="ko-KR" altLang="en-US" sz="105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7" name="Rectangle 51"/>
              <p:cNvSpPr>
                <a:spLocks noChangeArrowheads="1"/>
              </p:cNvSpPr>
              <p:nvPr/>
            </p:nvSpPr>
            <p:spPr bwMode="auto">
              <a:xfrm>
                <a:off x="4480504" y="2552079"/>
                <a:ext cx="889916" cy="306196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" tIns="72000" rIns="1800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05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검침</a:t>
                </a:r>
                <a:endParaRPr kumimoji="0" lang="ko-KR" altLang="en-US" sz="105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8" name="Rectangle 51"/>
              <p:cNvSpPr>
                <a:spLocks noChangeArrowheads="1"/>
              </p:cNvSpPr>
              <p:nvPr/>
            </p:nvSpPr>
            <p:spPr bwMode="auto">
              <a:xfrm>
                <a:off x="4480505" y="2992380"/>
                <a:ext cx="889916" cy="306196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" tIns="72000" rIns="1800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05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안전점검</a:t>
                </a:r>
                <a:endParaRPr kumimoji="0" lang="ko-KR" altLang="en-US" sz="105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9" name="Rectangle 51"/>
              <p:cNvSpPr>
                <a:spLocks noChangeArrowheads="1"/>
              </p:cNvSpPr>
              <p:nvPr/>
            </p:nvSpPr>
            <p:spPr bwMode="auto">
              <a:xfrm>
                <a:off x="4480506" y="1671477"/>
                <a:ext cx="889916" cy="306196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" tIns="72000" rIns="1800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05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민원</a:t>
                </a:r>
                <a:endParaRPr kumimoji="0" lang="ko-KR" altLang="en-US" sz="105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0" name="Rectangle 51"/>
              <p:cNvSpPr>
                <a:spLocks noChangeArrowheads="1"/>
              </p:cNvSpPr>
              <p:nvPr/>
            </p:nvSpPr>
            <p:spPr bwMode="auto">
              <a:xfrm>
                <a:off x="4480507" y="3432681"/>
                <a:ext cx="889916" cy="306196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" tIns="72000" rIns="1800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05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계량기교체</a:t>
                </a:r>
                <a:endParaRPr kumimoji="0" lang="ko-KR" altLang="en-US" sz="105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9" name="Rectangle 51"/>
              <p:cNvSpPr>
                <a:spLocks noChangeArrowheads="1"/>
              </p:cNvSpPr>
              <p:nvPr/>
            </p:nvSpPr>
            <p:spPr bwMode="auto">
              <a:xfrm>
                <a:off x="4472031" y="3851199"/>
                <a:ext cx="889916" cy="306196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" tIns="72000" rIns="1800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05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대용량</a:t>
                </a:r>
                <a:endParaRPr kumimoji="0" lang="en-US" altLang="ko-KR" sz="105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05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계량기</a:t>
                </a:r>
                <a:endParaRPr kumimoji="0" lang="ko-KR" altLang="en-US" sz="105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30" name="Rectangle 51"/>
              <p:cNvSpPr>
                <a:spLocks noChangeArrowheads="1"/>
              </p:cNvSpPr>
              <p:nvPr/>
            </p:nvSpPr>
            <p:spPr bwMode="auto">
              <a:xfrm>
                <a:off x="4472031" y="4276273"/>
                <a:ext cx="889916" cy="306196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" tIns="72000" rIns="1800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050" kern="0" dirty="0" err="1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공급전</a:t>
                </a:r>
                <a:endParaRPr kumimoji="0" lang="en-US" altLang="ko-KR" sz="105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05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안전점</a:t>
                </a:r>
                <a:r>
                  <a:rPr kumimoji="0" lang="ko-KR" altLang="en-US" sz="1050" kern="0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검</a:t>
                </a:r>
              </a:p>
            </p:txBody>
          </p:sp>
        </p:grpSp>
        <p:sp>
          <p:nvSpPr>
            <p:cNvPr id="340" name="직사각형 339"/>
            <p:cNvSpPr/>
            <p:nvPr/>
          </p:nvSpPr>
          <p:spPr>
            <a:xfrm>
              <a:off x="5800725" y="2226636"/>
              <a:ext cx="174406" cy="27197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261282" y="1318983"/>
              <a:ext cx="1203883" cy="3518307"/>
              <a:chOff x="5961091" y="1340768"/>
              <a:chExt cx="1368149" cy="3518307"/>
            </a:xfrm>
          </p:grpSpPr>
          <p:sp>
            <p:nvSpPr>
              <p:cNvPr id="103" name="직사각형 102"/>
              <p:cNvSpPr/>
              <p:nvPr/>
            </p:nvSpPr>
            <p:spPr bwMode="auto">
              <a:xfrm>
                <a:off x="5961091" y="1340768"/>
                <a:ext cx="1368149" cy="3518307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B2B2B2"/>
                </a:outerShdw>
              </a:effectLst>
            </p:spPr>
            <p:txBody>
              <a:bodyPr lIns="18000" tIns="72000" rIns="18000" anchor="t" anchorCtr="0"/>
              <a:lstStyle/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b="1" kern="0" dirty="0" smtClean="0">
                    <a:latin typeface="맑은 고딕" pitchFamily="50" charset="-127"/>
                    <a:ea typeface="맑은 고딕" pitchFamily="50" charset="-127"/>
                  </a:rPr>
                  <a:t>LSCP</a:t>
                </a:r>
                <a:endParaRPr kumimoji="1" lang="ko-KR" altLang="en-US" b="1" kern="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4" name="Rectangle 51"/>
              <p:cNvSpPr>
                <a:spLocks noChangeArrowheads="1"/>
              </p:cNvSpPr>
              <p:nvPr/>
            </p:nvSpPr>
            <p:spPr bwMode="auto">
              <a:xfrm>
                <a:off x="6208681" y="2050429"/>
                <a:ext cx="889913" cy="392713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" tIns="72000" rIns="1800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05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체납</a:t>
                </a:r>
                <a:endParaRPr kumimoji="0" lang="ko-KR" altLang="en-US" sz="105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5" name="Rectangle 51"/>
              <p:cNvSpPr>
                <a:spLocks noChangeArrowheads="1"/>
              </p:cNvSpPr>
              <p:nvPr/>
            </p:nvSpPr>
            <p:spPr bwMode="auto">
              <a:xfrm>
                <a:off x="6208684" y="2490730"/>
                <a:ext cx="889913" cy="392713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" tIns="72000" rIns="1800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05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검침</a:t>
                </a:r>
                <a:endParaRPr kumimoji="0" lang="ko-KR" altLang="en-US" sz="105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6" name="Rectangle 51"/>
              <p:cNvSpPr>
                <a:spLocks noChangeArrowheads="1"/>
              </p:cNvSpPr>
              <p:nvPr/>
            </p:nvSpPr>
            <p:spPr bwMode="auto">
              <a:xfrm>
                <a:off x="6208688" y="2931031"/>
                <a:ext cx="889914" cy="392713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" tIns="72000" rIns="1800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05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안전점검</a:t>
                </a:r>
                <a:endParaRPr kumimoji="0" lang="ko-KR" altLang="en-US" sz="105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7" name="Rectangle 51"/>
              <p:cNvSpPr>
                <a:spLocks noChangeArrowheads="1"/>
              </p:cNvSpPr>
              <p:nvPr/>
            </p:nvSpPr>
            <p:spPr bwMode="auto">
              <a:xfrm>
                <a:off x="6208690" y="1610128"/>
                <a:ext cx="889914" cy="392713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" tIns="72000" rIns="1800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05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민원</a:t>
                </a:r>
                <a:endParaRPr kumimoji="0" lang="ko-KR" altLang="en-US" sz="105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8" name="Rectangle 51"/>
              <p:cNvSpPr>
                <a:spLocks noChangeArrowheads="1"/>
              </p:cNvSpPr>
              <p:nvPr/>
            </p:nvSpPr>
            <p:spPr bwMode="auto">
              <a:xfrm>
                <a:off x="6208693" y="3371332"/>
                <a:ext cx="889915" cy="392713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" tIns="72000" rIns="1800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05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계량기교체</a:t>
                </a:r>
                <a:endParaRPr kumimoji="0" lang="ko-KR" altLang="en-US" sz="105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9" name="Rectangle 51"/>
              <p:cNvSpPr>
                <a:spLocks noChangeArrowheads="1"/>
              </p:cNvSpPr>
              <p:nvPr/>
            </p:nvSpPr>
            <p:spPr bwMode="auto">
              <a:xfrm>
                <a:off x="6208695" y="3811633"/>
                <a:ext cx="889915" cy="392713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" tIns="72000" rIns="1800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05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계량기재고</a:t>
                </a:r>
                <a:endParaRPr kumimoji="0" lang="ko-KR" altLang="en-US" sz="105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0" name="Rectangle 51"/>
              <p:cNvSpPr>
                <a:spLocks noChangeArrowheads="1"/>
              </p:cNvSpPr>
              <p:nvPr/>
            </p:nvSpPr>
            <p:spPr bwMode="auto">
              <a:xfrm>
                <a:off x="6208699" y="4272060"/>
                <a:ext cx="889915" cy="392713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000" tIns="72000" rIns="18000" anchor="ctr"/>
              <a:lstStyle>
                <a:defPPr>
                  <a:defRPr lang="en-US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1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algn="ctr" fontAlgn="auto" latinLnBrk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050" kern="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업무관리</a:t>
                </a:r>
                <a:endParaRPr kumimoji="0" lang="ko-KR" altLang="en-US" sz="105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14" name="Rectangle 51"/>
            <p:cNvSpPr>
              <a:spLocks noChangeArrowheads="1"/>
            </p:cNvSpPr>
            <p:nvPr/>
          </p:nvSpPr>
          <p:spPr bwMode="auto">
            <a:xfrm>
              <a:off x="4520952" y="1340766"/>
              <a:ext cx="432048" cy="3496524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CIP</a:t>
              </a:r>
              <a:endParaRPr kumimoji="0" lang="ko-KR" altLang="en-US" sz="10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15" name="꺾인 연결선 126"/>
            <p:cNvCxnSpPr>
              <a:cxnSpLocks noChangeShapeType="1"/>
              <a:stCxn id="289" idx="3"/>
            </p:cNvCxnSpPr>
            <p:nvPr/>
          </p:nvCxnSpPr>
          <p:spPr bwMode="auto">
            <a:xfrm>
              <a:off x="4008754" y="1849742"/>
              <a:ext cx="512198" cy="0"/>
            </a:xfrm>
            <a:prstGeom prst="straightConnector1">
              <a:avLst/>
            </a:prstGeom>
            <a:noFill/>
            <a:ln w="6350" cap="rnd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/>
            </a:ln>
          </p:spPr>
        </p:cxnSp>
        <p:cxnSp>
          <p:nvCxnSpPr>
            <p:cNvPr id="118" name="꺾인 연결선 126"/>
            <p:cNvCxnSpPr>
              <a:cxnSpLocks noChangeShapeType="1"/>
            </p:cNvCxnSpPr>
            <p:nvPr/>
          </p:nvCxnSpPr>
          <p:spPr bwMode="auto">
            <a:xfrm>
              <a:off x="4016896" y="2276872"/>
              <a:ext cx="512198" cy="0"/>
            </a:xfrm>
            <a:prstGeom prst="straightConnector1">
              <a:avLst/>
            </a:prstGeom>
            <a:noFill/>
            <a:ln w="6350" cap="rnd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/>
            </a:ln>
          </p:spPr>
        </p:cxnSp>
        <p:cxnSp>
          <p:nvCxnSpPr>
            <p:cNvPr id="119" name="꺾인 연결선 126"/>
            <p:cNvCxnSpPr>
              <a:cxnSpLocks noChangeShapeType="1"/>
            </p:cNvCxnSpPr>
            <p:nvPr/>
          </p:nvCxnSpPr>
          <p:spPr bwMode="auto">
            <a:xfrm>
              <a:off x="4016896" y="2708920"/>
              <a:ext cx="512198" cy="0"/>
            </a:xfrm>
            <a:prstGeom prst="straightConnector1">
              <a:avLst/>
            </a:prstGeom>
            <a:noFill/>
            <a:ln w="6350" cap="rnd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/>
            </a:ln>
          </p:spPr>
        </p:cxnSp>
        <p:cxnSp>
          <p:nvCxnSpPr>
            <p:cNvPr id="120" name="꺾인 연결선 126"/>
            <p:cNvCxnSpPr>
              <a:cxnSpLocks noChangeShapeType="1"/>
            </p:cNvCxnSpPr>
            <p:nvPr/>
          </p:nvCxnSpPr>
          <p:spPr bwMode="auto">
            <a:xfrm>
              <a:off x="4016896" y="3140968"/>
              <a:ext cx="512198" cy="0"/>
            </a:xfrm>
            <a:prstGeom prst="straightConnector1">
              <a:avLst/>
            </a:prstGeom>
            <a:noFill/>
            <a:ln w="6350" cap="rnd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/>
            </a:ln>
          </p:spPr>
        </p:cxnSp>
        <p:cxnSp>
          <p:nvCxnSpPr>
            <p:cNvPr id="121" name="꺾인 연결선 126"/>
            <p:cNvCxnSpPr>
              <a:cxnSpLocks noChangeShapeType="1"/>
            </p:cNvCxnSpPr>
            <p:nvPr/>
          </p:nvCxnSpPr>
          <p:spPr bwMode="auto">
            <a:xfrm>
              <a:off x="4016896" y="3610520"/>
              <a:ext cx="512198" cy="0"/>
            </a:xfrm>
            <a:prstGeom prst="straightConnector1">
              <a:avLst/>
            </a:prstGeom>
            <a:noFill/>
            <a:ln w="6350" cap="rnd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/>
            </a:ln>
          </p:spPr>
        </p:cxnSp>
        <p:cxnSp>
          <p:nvCxnSpPr>
            <p:cNvPr id="122" name="꺾인 연결선 126"/>
            <p:cNvCxnSpPr>
              <a:cxnSpLocks noChangeShapeType="1"/>
            </p:cNvCxnSpPr>
            <p:nvPr/>
          </p:nvCxnSpPr>
          <p:spPr bwMode="auto">
            <a:xfrm>
              <a:off x="4944858" y="1844824"/>
              <a:ext cx="512198" cy="0"/>
            </a:xfrm>
            <a:prstGeom prst="straightConnector1">
              <a:avLst/>
            </a:prstGeom>
            <a:noFill/>
            <a:ln w="6350" cap="rnd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/>
            </a:ln>
          </p:spPr>
        </p:cxnSp>
        <p:cxnSp>
          <p:nvCxnSpPr>
            <p:cNvPr id="123" name="꺾인 연결선 126"/>
            <p:cNvCxnSpPr>
              <a:cxnSpLocks noChangeShapeType="1"/>
            </p:cNvCxnSpPr>
            <p:nvPr/>
          </p:nvCxnSpPr>
          <p:spPr bwMode="auto">
            <a:xfrm>
              <a:off x="4944550" y="2272781"/>
              <a:ext cx="512198" cy="0"/>
            </a:xfrm>
            <a:prstGeom prst="straightConnector1">
              <a:avLst/>
            </a:prstGeom>
            <a:noFill/>
            <a:ln w="6350" cap="rnd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/>
            </a:ln>
          </p:spPr>
        </p:cxnSp>
        <p:cxnSp>
          <p:nvCxnSpPr>
            <p:cNvPr id="124" name="꺾인 연결선 126"/>
            <p:cNvCxnSpPr>
              <a:cxnSpLocks noChangeShapeType="1"/>
            </p:cNvCxnSpPr>
            <p:nvPr/>
          </p:nvCxnSpPr>
          <p:spPr bwMode="auto">
            <a:xfrm>
              <a:off x="4944550" y="2687203"/>
              <a:ext cx="512198" cy="0"/>
            </a:xfrm>
            <a:prstGeom prst="straightConnector1">
              <a:avLst/>
            </a:prstGeom>
            <a:noFill/>
            <a:ln w="6350" cap="rnd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/>
            </a:ln>
          </p:spPr>
        </p:cxnSp>
        <p:cxnSp>
          <p:nvCxnSpPr>
            <p:cNvPr id="125" name="꺾인 연결선 126"/>
            <p:cNvCxnSpPr>
              <a:cxnSpLocks noChangeShapeType="1"/>
            </p:cNvCxnSpPr>
            <p:nvPr/>
          </p:nvCxnSpPr>
          <p:spPr bwMode="auto">
            <a:xfrm>
              <a:off x="4975717" y="3589162"/>
              <a:ext cx="512198" cy="0"/>
            </a:xfrm>
            <a:prstGeom prst="straightConnector1">
              <a:avLst/>
            </a:prstGeom>
            <a:noFill/>
            <a:ln w="6350" cap="rnd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/>
            </a:ln>
          </p:spPr>
        </p:cxnSp>
        <p:cxnSp>
          <p:nvCxnSpPr>
            <p:cNvPr id="127" name="꺾인 연결선 126"/>
            <p:cNvCxnSpPr>
              <a:cxnSpLocks noChangeShapeType="1"/>
            </p:cNvCxnSpPr>
            <p:nvPr/>
          </p:nvCxnSpPr>
          <p:spPr bwMode="auto">
            <a:xfrm>
              <a:off x="4967091" y="3162592"/>
              <a:ext cx="512198" cy="0"/>
            </a:xfrm>
            <a:prstGeom prst="straightConnector1">
              <a:avLst/>
            </a:prstGeom>
            <a:noFill/>
            <a:ln w="6350" cap="rnd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/>
            </a:ln>
          </p:spPr>
        </p:cxnSp>
      </p:grpSp>
      <p:cxnSp>
        <p:nvCxnSpPr>
          <p:cNvPr id="128" name="꺾인 연결선 126"/>
          <p:cNvCxnSpPr>
            <a:cxnSpLocks noChangeShapeType="1"/>
            <a:stCxn id="296" idx="0"/>
            <a:endCxn id="110" idx="2"/>
          </p:cNvCxnSpPr>
          <p:nvPr/>
        </p:nvCxnSpPr>
        <p:spPr bwMode="auto">
          <a:xfrm rot="16200000" flipV="1">
            <a:off x="4030377" y="5342031"/>
            <a:ext cx="938506" cy="282206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</p:spPr>
      </p:cxnSp>
      <p:sp>
        <p:nvSpPr>
          <p:cNvPr id="131" name="직사각형 130"/>
          <p:cNvSpPr/>
          <p:nvPr/>
        </p:nvSpPr>
        <p:spPr>
          <a:xfrm>
            <a:off x="4731733" y="5453180"/>
            <a:ext cx="1018597" cy="43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계량기자원신청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가스공급신청처리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공급확인서처리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5" name="꺾인 연결선 126"/>
          <p:cNvCxnSpPr>
            <a:cxnSpLocks noChangeShapeType="1"/>
            <a:endCxn id="300" idx="0"/>
          </p:cNvCxnSpPr>
          <p:nvPr/>
        </p:nvCxnSpPr>
        <p:spPr bwMode="auto">
          <a:xfrm rot="5400000">
            <a:off x="3365406" y="5081765"/>
            <a:ext cx="918706" cy="816324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sp>
        <p:nvSpPr>
          <p:cNvPr id="140" name="직사각형 139"/>
          <p:cNvSpPr/>
          <p:nvPr/>
        </p:nvSpPr>
        <p:spPr>
          <a:xfrm>
            <a:off x="3484354" y="5669393"/>
            <a:ext cx="1018597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야간근무자 정보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1" name="꺾인 연결선 126"/>
          <p:cNvCxnSpPr>
            <a:cxnSpLocks noChangeShapeType="1"/>
            <a:endCxn id="289" idx="1"/>
          </p:cNvCxnSpPr>
          <p:nvPr/>
        </p:nvCxnSpPr>
        <p:spPr bwMode="auto">
          <a:xfrm rot="5400000" flipH="1" flipV="1">
            <a:off x="-457753" y="3456524"/>
            <a:ext cx="3766409" cy="690314"/>
          </a:xfrm>
          <a:prstGeom prst="bentConnector2">
            <a:avLst/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</p:spPr>
      </p:cxnSp>
      <p:sp>
        <p:nvSpPr>
          <p:cNvPr id="142" name="직사각형 141"/>
          <p:cNvSpPr/>
          <p:nvPr/>
        </p:nvSpPr>
        <p:spPr>
          <a:xfrm>
            <a:off x="1336964" y="5471412"/>
            <a:ext cx="1018597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카드수납데이터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3" name="꺾인 연결선 126"/>
          <p:cNvCxnSpPr>
            <a:cxnSpLocks noChangeShapeType="1"/>
            <a:stCxn id="281" idx="1"/>
            <a:endCxn id="104" idx="3"/>
          </p:cNvCxnSpPr>
          <p:nvPr/>
        </p:nvCxnSpPr>
        <p:spPr bwMode="auto">
          <a:xfrm rot="10800000" flipH="1">
            <a:off x="731837" y="2334328"/>
            <a:ext cx="4018206" cy="3734782"/>
          </a:xfrm>
          <a:prstGeom prst="bentConnector5">
            <a:avLst>
              <a:gd name="adj1" fmla="val -5689"/>
              <a:gd name="adj2" fmla="val 133765"/>
              <a:gd name="adj3" fmla="val 110627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</p:spPr>
      </p:cxnSp>
      <p:sp>
        <p:nvSpPr>
          <p:cNvPr id="148" name="직사각형 147"/>
          <p:cNvSpPr/>
          <p:nvPr/>
        </p:nvSpPr>
        <p:spPr>
          <a:xfrm>
            <a:off x="550028" y="5352334"/>
            <a:ext cx="509298" cy="27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카드수납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5946045" y="2524400"/>
            <a:ext cx="720080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카드수납금액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3" name="꺾인 연결선 126"/>
          <p:cNvCxnSpPr>
            <a:cxnSpLocks noChangeShapeType="1"/>
          </p:cNvCxnSpPr>
          <p:nvPr/>
        </p:nvCxnSpPr>
        <p:spPr bwMode="auto">
          <a:xfrm flipH="1" flipV="1">
            <a:off x="4750043" y="2924944"/>
            <a:ext cx="2867254" cy="1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 type="none"/>
          </a:ln>
        </p:spPr>
      </p:cxnSp>
      <p:sp>
        <p:nvSpPr>
          <p:cNvPr id="154" name="직사각형 153"/>
          <p:cNvSpPr/>
          <p:nvPr/>
        </p:nvSpPr>
        <p:spPr>
          <a:xfrm>
            <a:off x="5828403" y="2971020"/>
            <a:ext cx="95536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검침 결과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2" name="꺾인 연결선 126"/>
          <p:cNvCxnSpPr>
            <a:cxnSpLocks noChangeShapeType="1"/>
          </p:cNvCxnSpPr>
          <p:nvPr/>
        </p:nvCxnSpPr>
        <p:spPr bwMode="auto">
          <a:xfrm flipH="1" flipV="1">
            <a:off x="4750046" y="2708920"/>
            <a:ext cx="2867253" cy="0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sp>
        <p:nvSpPr>
          <p:cNvPr id="165" name="직사각형 164"/>
          <p:cNvSpPr/>
          <p:nvPr/>
        </p:nvSpPr>
        <p:spPr>
          <a:xfrm>
            <a:off x="5858715" y="2731112"/>
            <a:ext cx="894740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검침 오더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6" name="꺾인 연결선 126"/>
          <p:cNvCxnSpPr>
            <a:cxnSpLocks noChangeShapeType="1"/>
          </p:cNvCxnSpPr>
          <p:nvPr/>
        </p:nvCxnSpPr>
        <p:spPr bwMode="auto">
          <a:xfrm flipH="1" flipV="1">
            <a:off x="4736976" y="3212976"/>
            <a:ext cx="2867253" cy="0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sp>
        <p:nvSpPr>
          <p:cNvPr id="167" name="직사각형 166"/>
          <p:cNvSpPr/>
          <p:nvPr/>
        </p:nvSpPr>
        <p:spPr>
          <a:xfrm>
            <a:off x="5858715" y="3235168"/>
            <a:ext cx="894740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안전점검 계획 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9" name="꺾인 연결선 126"/>
          <p:cNvCxnSpPr>
            <a:cxnSpLocks noChangeShapeType="1"/>
          </p:cNvCxnSpPr>
          <p:nvPr/>
        </p:nvCxnSpPr>
        <p:spPr bwMode="auto">
          <a:xfrm>
            <a:off x="4750050" y="3429000"/>
            <a:ext cx="2854181" cy="0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sp>
        <p:nvSpPr>
          <p:cNvPr id="172" name="직사각형 171"/>
          <p:cNvSpPr/>
          <p:nvPr/>
        </p:nvSpPr>
        <p:spPr>
          <a:xfrm>
            <a:off x="5858715" y="3465106"/>
            <a:ext cx="894740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안전점검 실적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3" name="꺾인 연결선 126"/>
          <p:cNvCxnSpPr>
            <a:cxnSpLocks noChangeShapeType="1"/>
          </p:cNvCxnSpPr>
          <p:nvPr/>
        </p:nvCxnSpPr>
        <p:spPr bwMode="auto">
          <a:xfrm flipH="1" flipV="1">
            <a:off x="4765854" y="2489896"/>
            <a:ext cx="2867254" cy="1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 type="none"/>
          </a:ln>
        </p:spPr>
      </p:cxnSp>
      <p:sp>
        <p:nvSpPr>
          <p:cNvPr id="174" name="직사각형 173"/>
          <p:cNvSpPr/>
          <p:nvPr/>
        </p:nvSpPr>
        <p:spPr>
          <a:xfrm>
            <a:off x="5946045" y="2317002"/>
            <a:ext cx="720080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체납금액 조회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5" name="꺾인 연결선 126"/>
          <p:cNvCxnSpPr>
            <a:cxnSpLocks noChangeShapeType="1"/>
          </p:cNvCxnSpPr>
          <p:nvPr/>
        </p:nvCxnSpPr>
        <p:spPr bwMode="auto">
          <a:xfrm>
            <a:off x="4741432" y="2299750"/>
            <a:ext cx="2883050" cy="0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 type="none"/>
          </a:ln>
        </p:spPr>
      </p:cxnSp>
      <p:sp>
        <p:nvSpPr>
          <p:cNvPr id="179" name="직사각형 178"/>
          <p:cNvSpPr/>
          <p:nvPr/>
        </p:nvSpPr>
        <p:spPr>
          <a:xfrm>
            <a:off x="5830115" y="3941682"/>
            <a:ext cx="951941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계량기교체 실적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0" name="꺾인 연결선 126"/>
          <p:cNvCxnSpPr>
            <a:cxnSpLocks noChangeShapeType="1"/>
          </p:cNvCxnSpPr>
          <p:nvPr/>
        </p:nvCxnSpPr>
        <p:spPr bwMode="auto">
          <a:xfrm flipH="1" flipV="1">
            <a:off x="4761398" y="3907178"/>
            <a:ext cx="2867254" cy="1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 type="none"/>
          </a:ln>
        </p:spPr>
      </p:cxnSp>
      <p:sp>
        <p:nvSpPr>
          <p:cNvPr id="181" name="직사각형 180"/>
          <p:cNvSpPr/>
          <p:nvPr/>
        </p:nvSpPr>
        <p:spPr>
          <a:xfrm>
            <a:off x="5777659" y="3708406"/>
            <a:ext cx="1056852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계량기교체 계획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2" name="꺾인 연결선 126"/>
          <p:cNvCxnSpPr>
            <a:cxnSpLocks noChangeShapeType="1"/>
          </p:cNvCxnSpPr>
          <p:nvPr/>
        </p:nvCxnSpPr>
        <p:spPr bwMode="auto">
          <a:xfrm>
            <a:off x="4736976" y="3691154"/>
            <a:ext cx="2883050" cy="0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 type="none"/>
          </a:ln>
        </p:spPr>
      </p:cxnSp>
      <p:cxnSp>
        <p:nvCxnSpPr>
          <p:cNvPr id="183" name="꺾인 연결선 126"/>
          <p:cNvCxnSpPr>
            <a:cxnSpLocks noChangeShapeType="1"/>
          </p:cNvCxnSpPr>
          <p:nvPr/>
        </p:nvCxnSpPr>
        <p:spPr bwMode="auto">
          <a:xfrm flipH="1" flipV="1">
            <a:off x="4748603" y="1748816"/>
            <a:ext cx="2867253" cy="0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cxnSp>
        <p:nvCxnSpPr>
          <p:cNvPr id="184" name="꺾인 연결선 126"/>
          <p:cNvCxnSpPr>
            <a:cxnSpLocks noChangeShapeType="1"/>
          </p:cNvCxnSpPr>
          <p:nvPr/>
        </p:nvCxnSpPr>
        <p:spPr bwMode="auto">
          <a:xfrm>
            <a:off x="4772625" y="1969573"/>
            <a:ext cx="2844672" cy="0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sp>
        <p:nvSpPr>
          <p:cNvPr id="187" name="직사각형 186"/>
          <p:cNvSpPr/>
          <p:nvPr/>
        </p:nvSpPr>
        <p:spPr>
          <a:xfrm>
            <a:off x="5241032" y="1788689"/>
            <a:ext cx="2130107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민원 오더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오더 변경내역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사용자계약서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5543673" y="1988840"/>
            <a:ext cx="152482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오더 할당 내역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내역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9" name="꺾인 연결선 126"/>
          <p:cNvCxnSpPr>
            <a:cxnSpLocks noChangeShapeType="1"/>
          </p:cNvCxnSpPr>
          <p:nvPr/>
        </p:nvCxnSpPr>
        <p:spPr bwMode="auto">
          <a:xfrm flipH="1" flipV="1">
            <a:off x="4736976" y="2167360"/>
            <a:ext cx="2867253" cy="0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sp>
        <p:nvSpPr>
          <p:cNvPr id="191" name="직사각형 190"/>
          <p:cNvSpPr/>
          <p:nvPr/>
        </p:nvSpPr>
        <p:spPr>
          <a:xfrm>
            <a:off x="5946045" y="2170082"/>
            <a:ext cx="720080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체납 오더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5" name="꺾인 연결선 126"/>
          <p:cNvCxnSpPr>
            <a:cxnSpLocks noChangeShapeType="1"/>
          </p:cNvCxnSpPr>
          <p:nvPr/>
        </p:nvCxnSpPr>
        <p:spPr bwMode="auto">
          <a:xfrm flipH="1" flipV="1">
            <a:off x="4736976" y="4725144"/>
            <a:ext cx="2867253" cy="0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sp>
        <p:nvSpPr>
          <p:cNvPr id="196" name="직사각형 195"/>
          <p:cNvSpPr/>
          <p:nvPr/>
        </p:nvSpPr>
        <p:spPr>
          <a:xfrm>
            <a:off x="5894346" y="4747336"/>
            <a:ext cx="1362909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시설분담금 고지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수납 내역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7" name="꺾인 연결선 126"/>
          <p:cNvCxnSpPr>
            <a:cxnSpLocks noChangeShapeType="1"/>
            <a:stCxn id="99" idx="2"/>
          </p:cNvCxnSpPr>
          <p:nvPr/>
        </p:nvCxnSpPr>
        <p:spPr bwMode="auto">
          <a:xfrm rot="5400000" flipH="1">
            <a:off x="5219064" y="2594146"/>
            <a:ext cx="1225004" cy="5629280"/>
          </a:xfrm>
          <a:prstGeom prst="bentConnector4">
            <a:avLst>
              <a:gd name="adj1" fmla="val -34153"/>
              <a:gd name="adj2" fmla="val 104050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</p:spPr>
      </p:cxnSp>
      <p:sp>
        <p:nvSpPr>
          <p:cNvPr id="205" name="직사각형 204"/>
          <p:cNvSpPr/>
          <p:nvPr/>
        </p:nvSpPr>
        <p:spPr>
          <a:xfrm>
            <a:off x="6938571" y="6288129"/>
            <a:ext cx="1362909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계량기자원 정보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0" name="꺾인 연결선 126"/>
          <p:cNvCxnSpPr>
            <a:cxnSpLocks noChangeShapeType="1"/>
            <a:stCxn id="93" idx="0"/>
            <a:endCxn id="114" idx="0"/>
          </p:cNvCxnSpPr>
          <p:nvPr/>
        </p:nvCxnSpPr>
        <p:spPr bwMode="auto">
          <a:xfrm rot="16200000" flipH="1" flipV="1">
            <a:off x="5767706" y="-1297967"/>
            <a:ext cx="109510" cy="5195305"/>
          </a:xfrm>
          <a:prstGeom prst="bentConnector3">
            <a:avLst>
              <a:gd name="adj1" fmla="val -208748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</p:spPr>
      </p:cxnSp>
      <p:sp>
        <p:nvSpPr>
          <p:cNvPr id="214" name="직사각형 213"/>
          <p:cNvSpPr/>
          <p:nvPr/>
        </p:nvSpPr>
        <p:spPr>
          <a:xfrm>
            <a:off x="5785521" y="1052736"/>
            <a:ext cx="1543743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사용자계약서 정보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청구서 변경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고객정보 조회 및 변경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납부정보조회 및 자동이체 신청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안전점검 사전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SMS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6" name="꺾인 연결선 126"/>
          <p:cNvCxnSpPr>
            <a:cxnSpLocks noChangeShapeType="1"/>
            <a:stCxn id="281" idx="0"/>
            <a:endCxn id="286" idx="1"/>
          </p:cNvCxnSpPr>
          <p:nvPr/>
        </p:nvCxnSpPr>
        <p:spPr bwMode="auto">
          <a:xfrm rot="5400000" flipH="1" flipV="1">
            <a:off x="-109411" y="3804868"/>
            <a:ext cx="3278477" cy="481555"/>
          </a:xfrm>
          <a:prstGeom prst="bentConnector2">
            <a:avLst/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</p:spPr>
      </p:cxnSp>
      <p:cxnSp>
        <p:nvCxnSpPr>
          <p:cNvPr id="219" name="꺾인 연결선 126"/>
          <p:cNvCxnSpPr>
            <a:cxnSpLocks noChangeShapeType="1"/>
            <a:stCxn id="101" idx="3"/>
            <a:endCxn id="289" idx="0"/>
          </p:cNvCxnSpPr>
          <p:nvPr/>
        </p:nvCxnSpPr>
        <p:spPr bwMode="auto">
          <a:xfrm flipH="1" flipV="1">
            <a:off x="2133600" y="1748816"/>
            <a:ext cx="7067149" cy="535902"/>
          </a:xfrm>
          <a:prstGeom prst="bentConnector4">
            <a:avLst>
              <a:gd name="adj1" fmla="val -3235"/>
              <a:gd name="adj2" fmla="val 247288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</p:spPr>
      </p:cxnSp>
      <p:sp>
        <p:nvSpPr>
          <p:cNvPr id="223" name="직사각형 222"/>
          <p:cNvSpPr/>
          <p:nvPr/>
        </p:nvSpPr>
        <p:spPr>
          <a:xfrm>
            <a:off x="8810720" y="977102"/>
            <a:ext cx="55622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최종고지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4" name="꺾인 연결선 126"/>
          <p:cNvCxnSpPr>
            <a:cxnSpLocks noChangeShapeType="1"/>
            <a:stCxn id="101" idx="3"/>
            <a:endCxn id="286" idx="1"/>
          </p:cNvCxnSpPr>
          <p:nvPr/>
        </p:nvCxnSpPr>
        <p:spPr bwMode="auto">
          <a:xfrm flipH="1">
            <a:off x="1770605" y="2284718"/>
            <a:ext cx="7430144" cy="121688"/>
          </a:xfrm>
          <a:prstGeom prst="bentConnector5">
            <a:avLst>
              <a:gd name="adj1" fmla="val -3077"/>
              <a:gd name="adj2" fmla="val -1082670"/>
              <a:gd name="adj3" fmla="val 112249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</p:spPr>
      </p:cxnSp>
      <p:sp>
        <p:nvSpPr>
          <p:cNvPr id="232" name="Rectangle 51"/>
          <p:cNvSpPr>
            <a:spLocks noChangeArrowheads="1"/>
          </p:cNvSpPr>
          <p:nvPr/>
        </p:nvSpPr>
        <p:spPr bwMode="auto">
          <a:xfrm>
            <a:off x="5703851" y="5973633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Scanning 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0" name="Rectangle 70"/>
          <p:cNvSpPr>
            <a:spLocks noChangeArrowheads="1"/>
          </p:cNvSpPr>
          <p:nvPr/>
        </p:nvSpPr>
        <p:spPr bwMode="auto">
          <a:xfrm>
            <a:off x="8086848" y="5073558"/>
            <a:ext cx="1128835" cy="434460"/>
          </a:xfrm>
          <a:prstGeom prst="rect">
            <a:avLst/>
          </a:prstGeom>
          <a:solidFill>
            <a:schemeClr val="bg1"/>
          </a:solidFill>
          <a:ln w="9525">
            <a:solidFill>
              <a:srgbClr val="4D4D4D"/>
            </a:solidFill>
            <a:miter lim="800000"/>
            <a:headEnd/>
            <a:tailEnd/>
          </a:ln>
          <a:effectLst/>
        </p:spPr>
        <p:txBody>
          <a:bodyPr lIns="0" rIns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latin typeface="맑은 고딕" pitchFamily="50" charset="-127"/>
                <a:ea typeface="맑은 고딕" pitchFamily="50" charset="-127"/>
              </a:rPr>
              <a:t>DA</a:t>
            </a:r>
            <a:endParaRPr kumimoji="0" lang="en-US" altLang="ko-KR" sz="9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5241032" y="5102611"/>
            <a:ext cx="1362909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사용자계약서 정보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7" name="꺾인 연결선 126"/>
          <p:cNvCxnSpPr>
            <a:cxnSpLocks noChangeShapeType="1"/>
            <a:stCxn id="107" idx="3"/>
            <a:endCxn id="232" idx="1"/>
          </p:cNvCxnSpPr>
          <p:nvPr/>
        </p:nvCxnSpPr>
        <p:spPr bwMode="auto">
          <a:xfrm>
            <a:off x="4750052" y="1846398"/>
            <a:ext cx="953799" cy="4295079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251" name="꺾인 연결선 126"/>
          <p:cNvCxnSpPr>
            <a:cxnSpLocks noChangeShapeType="1"/>
            <a:stCxn id="232" idx="3"/>
          </p:cNvCxnSpPr>
          <p:nvPr/>
        </p:nvCxnSpPr>
        <p:spPr bwMode="auto">
          <a:xfrm flipV="1">
            <a:off x="6663492" y="5471412"/>
            <a:ext cx="969616" cy="670065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254" name="직사각형 253"/>
          <p:cNvSpPr/>
          <p:nvPr/>
        </p:nvSpPr>
        <p:spPr>
          <a:xfrm>
            <a:off x="6155067" y="5337764"/>
            <a:ext cx="1362909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사용자계약서 정보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 bwMode="auto">
          <a:xfrm>
            <a:off x="488504" y="978585"/>
            <a:ext cx="8856984" cy="54747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서버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1050918" y="1247620"/>
            <a:ext cx="4713985" cy="1633915"/>
          </a:xfrm>
          <a:prstGeom prst="rect">
            <a:avLst/>
          </a:prstGeom>
          <a:solidFill>
            <a:srgbClr val="F7F7F7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1050917" y="3156980"/>
            <a:ext cx="4713986" cy="1424148"/>
          </a:xfrm>
          <a:prstGeom prst="rect">
            <a:avLst/>
          </a:prstGeom>
          <a:solidFill>
            <a:srgbClr val="E9E7E9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6078225" y="1268760"/>
            <a:ext cx="2979231" cy="3312368"/>
          </a:xfrm>
          <a:prstGeom prst="rect">
            <a:avLst/>
          </a:prstGeom>
          <a:solidFill>
            <a:srgbClr val="F2DCDB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6158086" y="1347857"/>
            <a:ext cx="55784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서버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Rectangle 51"/>
          <p:cNvSpPr>
            <a:spLocks noChangeArrowheads="1"/>
          </p:cNvSpPr>
          <p:nvPr/>
        </p:nvSpPr>
        <p:spPr bwMode="auto">
          <a:xfrm>
            <a:off x="697797" y="1124744"/>
            <a:ext cx="1950947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LSCP (WEB/WAS), CIP (WAS)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90776"/>
              </p:ext>
            </p:extLst>
          </p:nvPr>
        </p:nvGraphicFramePr>
        <p:xfrm>
          <a:off x="1236142" y="3429000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SKENRON-EBPP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168.154.182.102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SunOS 5.10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/ 6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(Apache2.0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290590"/>
              </p:ext>
            </p:extLst>
          </p:nvPr>
        </p:nvGraphicFramePr>
        <p:xfrm>
          <a:off x="2748310" y="3429000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SKENRON-EBPP2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168.154.182.103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SunOS 5.10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/ 6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(Apache2.0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34203"/>
              </p:ext>
            </p:extLst>
          </p:nvPr>
        </p:nvGraphicFramePr>
        <p:xfrm>
          <a:off x="1236142" y="1543824"/>
          <a:ext cx="1342538" cy="120396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SKES-LSCPWEB1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192.9.100.114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SunOS 5.10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/ 6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WAS (Weblogic11)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(Apache2.0</a:t>
                      </a:r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498231"/>
              </p:ext>
            </p:extLst>
          </p:nvPr>
        </p:nvGraphicFramePr>
        <p:xfrm>
          <a:off x="6177136" y="1653068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SKES-EAIDWEB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192.9.104.69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SunOS 5.10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/ 6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(Weblogic11)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629993"/>
              </p:ext>
            </p:extLst>
          </p:nvPr>
        </p:nvGraphicFramePr>
        <p:xfrm>
          <a:off x="6183698" y="3402771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SKENS-WEBTSTDB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168.154.182.72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SunOS 5.10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/ 6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(Oracle 10g)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1732"/>
              </p:ext>
            </p:extLst>
          </p:nvPr>
        </p:nvGraphicFramePr>
        <p:xfrm>
          <a:off x="2809748" y="1556792"/>
          <a:ext cx="1342538" cy="120396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SKES-LSCPWEB2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192.9.100.115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SunOS 5.10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/ 6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WAS (Weblogic11)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(Apache2.0</a:t>
                      </a:r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51"/>
          <p:cNvSpPr>
            <a:spLocks noChangeArrowheads="1"/>
          </p:cNvSpPr>
          <p:nvPr/>
        </p:nvSpPr>
        <p:spPr bwMode="auto">
          <a:xfrm>
            <a:off x="697797" y="3018900"/>
            <a:ext cx="1950947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CIP (WEB)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050917" y="4851092"/>
            <a:ext cx="4713985" cy="1429350"/>
          </a:xfrm>
          <a:prstGeom prst="rect">
            <a:avLst/>
          </a:prstGeom>
          <a:solidFill>
            <a:srgbClr val="E0DCE0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23" name="Rectangle 51"/>
          <p:cNvSpPr>
            <a:spLocks noChangeArrowheads="1"/>
          </p:cNvSpPr>
          <p:nvPr/>
        </p:nvSpPr>
        <p:spPr bwMode="auto">
          <a:xfrm>
            <a:off x="724343" y="4757508"/>
            <a:ext cx="1951200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LSCP, CIP (DB)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565684"/>
              </p:ext>
            </p:extLst>
          </p:nvPr>
        </p:nvGraphicFramePr>
        <p:xfrm>
          <a:off x="1236142" y="5128314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SKES-LSCPDB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192.9.100.126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SunOS 5.10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/ 6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(Oracle 9i)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 bwMode="auto">
          <a:xfrm>
            <a:off x="6078225" y="4854093"/>
            <a:ext cx="2979230" cy="1429349"/>
          </a:xfrm>
          <a:prstGeom prst="rect">
            <a:avLst/>
          </a:prstGeom>
          <a:solidFill>
            <a:srgbClr val="F7EAE9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42961" y="4913357"/>
            <a:ext cx="557846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서버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556131"/>
              </p:ext>
            </p:extLst>
          </p:nvPr>
        </p:nvGraphicFramePr>
        <p:xfrm>
          <a:off x="6177136" y="5091256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SKES-FILPAP1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192.9.100.118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Windows Server 2003 R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형상관리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79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365245"/>
              </p:ext>
            </p:extLst>
          </p:nvPr>
        </p:nvGraphicFramePr>
        <p:xfrm>
          <a:off x="416496" y="835915"/>
          <a:ext cx="9001000" cy="4692024"/>
        </p:xfrm>
        <a:graphic>
          <a:graphicData uri="http://schemas.openxmlformats.org/drawingml/2006/table">
            <a:tbl>
              <a:tblPr/>
              <a:tblGrid>
                <a:gridCol w="360609"/>
                <a:gridCol w="720080"/>
                <a:gridCol w="1339710"/>
                <a:gridCol w="724308"/>
                <a:gridCol w="724308"/>
                <a:gridCol w="724308"/>
                <a:gridCol w="724308"/>
                <a:gridCol w="803049"/>
                <a:gridCol w="792088"/>
                <a:gridCol w="720080"/>
                <a:gridCol w="1368152"/>
              </a:tblGrid>
              <a:tr h="288032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Host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S/W Spec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DBMS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 Editor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Grid</a:t>
                      </a:r>
                      <a:endParaRPr lang="ko-KR" altLang="en-US" sz="12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LSCP</a:t>
                      </a: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WEB/WAS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SKES-LSCPWEB1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APache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Weblogic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Cronix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 6.0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XPlatform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9.2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IssacWeb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-Pro 4.3.1.7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JDK1.5.0_10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LSCP</a:t>
                      </a: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WEB/WAS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SKES-LSCPWEB2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APache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Weblogic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Cronix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 6.0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XPlatform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9.2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IssacWeb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-Pro 4.3.1.7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JDK1.5.0_10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CIP</a:t>
                      </a: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SKENRON-EBPP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APache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2.0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CIP</a:t>
                      </a: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SKENRON-EBPP2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APache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2.0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LSCP, CIP</a:t>
                      </a:r>
                    </a:p>
                    <a:p>
                      <a:pPr algn="ctr" fontAlgn="ctr"/>
                      <a:r>
                        <a:rPr kumimoji="0" lang="en-US" altLang="ko-KR" sz="900" kern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SKES-LSCPDB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9i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SKES-EAIDWEB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Weblogic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11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Cronix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 6.0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XPlatform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9.2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IssacWeb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-Pro 4.3.1.7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JDK1.5.0_10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SKENS-WEBTSTDB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10g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형상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SKES-FILPAP1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SVN Server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Application SW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목록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2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/>
          <p:cNvSpPr/>
          <p:nvPr/>
        </p:nvSpPr>
        <p:spPr bwMode="auto">
          <a:xfrm>
            <a:off x="3372485" y="2852937"/>
            <a:ext cx="3226373" cy="3744415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180000"/>
          <a:lstStyle/>
          <a:p>
            <a:pPr eaLnBrk="0" latinLnBrk="0" hangingPunct="0">
              <a:lnSpc>
                <a:spcPts val="12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endParaRPr kumimoji="0"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3342587" y="892170"/>
            <a:ext cx="3256271" cy="8280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180000"/>
          <a:lstStyle/>
          <a:p>
            <a:pPr eaLnBrk="0" latinLnBrk="0" hangingPunct="0">
              <a:lnSpc>
                <a:spcPts val="12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endParaRPr kumimoji="0"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F01-72F1-4712-96B5-BD0AADB4E396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80803" y="1700808"/>
            <a:ext cx="1827366" cy="5701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도시가스 및 지역센터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남부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80803" y="2924944"/>
            <a:ext cx="1827366" cy="59089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도시가스 및 지역센터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중부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1" name="슬라이드 번호 개체 틀 4"/>
          <p:cNvSpPr txBox="1">
            <a:spLocks/>
          </p:cNvSpPr>
          <p:nvPr/>
        </p:nvSpPr>
        <p:spPr bwMode="auto">
          <a:xfrm>
            <a:off x="3540640" y="980728"/>
            <a:ext cx="1556376" cy="4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solidFill>
                  <a:srgbClr val="000000"/>
                </a:solidFill>
              </a:rPr>
              <a:t>대덕 </a:t>
            </a:r>
            <a:r>
              <a:rPr lang="en-US" altLang="ko-KR" sz="1000" dirty="0" smtClean="0">
                <a:solidFill>
                  <a:srgbClr val="000000"/>
                </a:solidFill>
              </a:rPr>
              <a:t>DDC</a:t>
            </a:r>
            <a:r>
              <a:rPr lang="ko-KR" altLang="en-US" sz="1000" dirty="0" smtClean="0">
                <a:solidFill>
                  <a:srgbClr val="000000"/>
                </a:solidFill>
              </a:rPr>
              <a:t> </a:t>
            </a:r>
            <a:r>
              <a:rPr lang="ko-KR" altLang="en-US" sz="1000" dirty="0" err="1" smtClean="0">
                <a:solidFill>
                  <a:srgbClr val="000000"/>
                </a:solidFill>
              </a:rPr>
              <a:t>라우터</a:t>
            </a:r>
            <a:endParaRPr lang="en-US" altLang="ko-KR" sz="1000" dirty="0">
              <a:solidFill>
                <a:srgbClr val="000000"/>
              </a:solidFill>
            </a:endParaRPr>
          </a:p>
        </p:txBody>
      </p:sp>
      <p:pic>
        <p:nvPicPr>
          <p:cNvPr id="23" name="Picture 107" descr="3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129" y="3033081"/>
            <a:ext cx="451903" cy="32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슬라이드 번호 개체 틀 4"/>
          <p:cNvSpPr txBox="1">
            <a:spLocks/>
          </p:cNvSpPr>
          <p:nvPr/>
        </p:nvSpPr>
        <p:spPr bwMode="auto">
          <a:xfrm>
            <a:off x="4972180" y="4002447"/>
            <a:ext cx="916924" cy="58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err="1" smtClean="0">
                <a:solidFill>
                  <a:srgbClr val="000000"/>
                </a:solidFill>
              </a:rPr>
              <a:t>서버</a:t>
            </a:r>
            <a:r>
              <a:rPr lang="ko-KR" altLang="en-US" sz="1000" dirty="0" err="1">
                <a:solidFill>
                  <a:srgbClr val="000000"/>
                </a:solidFill>
              </a:rPr>
              <a:t>팜</a:t>
            </a:r>
            <a:r>
              <a:rPr lang="en-US" altLang="ko-KR" sz="1000" dirty="0" smtClean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BB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512840" y="5052702"/>
            <a:ext cx="6415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MIS SW</a:t>
            </a:r>
            <a:endParaRPr lang="ko-KR" altLang="en-US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Oval 16"/>
          <p:cNvSpPr>
            <a:spLocks noChangeArrowheads="1"/>
          </p:cNvSpPr>
          <p:nvPr/>
        </p:nvSpPr>
        <p:spPr bwMode="auto">
          <a:xfrm>
            <a:off x="3561798" y="5865819"/>
            <a:ext cx="783576" cy="358371"/>
          </a:xfrm>
          <a:prstGeom prst="ellipse">
            <a:avLst/>
          </a:prstGeom>
          <a:gradFill rotWithShape="0">
            <a:gsLst>
              <a:gs pos="0">
                <a:srgbClr val="BBE0E3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endParaRPr lang="ko-KR" altLang="en-US" sz="100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0" name="Picture 1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592" y="5801568"/>
            <a:ext cx="249320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966" y="5866444"/>
            <a:ext cx="250282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5575076" y="4622939"/>
            <a:ext cx="6543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000" dirty="0"/>
              <a:t>ERP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SW</a:t>
            </a:r>
            <a:endParaRPr lang="ko-KR" altLang="en-US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자유형 38"/>
          <p:cNvSpPr/>
          <p:nvPr/>
        </p:nvSpPr>
        <p:spPr bwMode="auto">
          <a:xfrm>
            <a:off x="4960856" y="4723788"/>
            <a:ext cx="712224" cy="464631"/>
          </a:xfrm>
          <a:custGeom>
            <a:avLst/>
            <a:gdLst>
              <a:gd name="connsiteX0" fmla="*/ 0 w 10633"/>
              <a:gd name="connsiteY0" fmla="*/ 0 h 946297"/>
              <a:gd name="connsiteX1" fmla="*/ 10633 w 10633"/>
              <a:gd name="connsiteY1" fmla="*/ 946297 h 94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33" h="946297">
                <a:moveTo>
                  <a:pt x="0" y="0"/>
                </a:moveTo>
                <a:lnTo>
                  <a:pt x="10633" y="946297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0" name="자유형 39"/>
          <p:cNvSpPr/>
          <p:nvPr/>
        </p:nvSpPr>
        <p:spPr bwMode="auto">
          <a:xfrm>
            <a:off x="4995862" y="4696060"/>
            <a:ext cx="749226" cy="450218"/>
          </a:xfrm>
          <a:custGeom>
            <a:avLst/>
            <a:gdLst>
              <a:gd name="connsiteX0" fmla="*/ 0 w 10633"/>
              <a:gd name="connsiteY0" fmla="*/ 0 h 946297"/>
              <a:gd name="connsiteX1" fmla="*/ 10633 w 10633"/>
              <a:gd name="connsiteY1" fmla="*/ 946297 h 94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33" h="946297">
                <a:moveTo>
                  <a:pt x="0" y="0"/>
                </a:moveTo>
                <a:lnTo>
                  <a:pt x="10633" y="946297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4" name="Oval 16"/>
          <p:cNvSpPr>
            <a:spLocks noChangeArrowheads="1"/>
          </p:cNvSpPr>
          <p:nvPr/>
        </p:nvSpPr>
        <p:spPr bwMode="auto">
          <a:xfrm>
            <a:off x="5632353" y="5458874"/>
            <a:ext cx="866721" cy="684100"/>
          </a:xfrm>
          <a:prstGeom prst="ellipse">
            <a:avLst/>
          </a:prstGeom>
          <a:gradFill rotWithShape="0">
            <a:gsLst>
              <a:gs pos="0">
                <a:srgbClr val="BBE0E3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endParaRPr lang="ko-KR" altLang="en-US" sz="100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5" name="Picture 1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318" y="5448640"/>
            <a:ext cx="250282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728" y="5513518"/>
            <a:ext cx="249320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1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02" y="5578394"/>
            <a:ext cx="250282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4808984" y="4330537"/>
            <a:ext cx="448672" cy="490701"/>
            <a:chOff x="4553286" y="3754473"/>
            <a:chExt cx="448672" cy="490701"/>
          </a:xfrm>
        </p:grpSpPr>
        <p:pic>
          <p:nvPicPr>
            <p:cNvPr id="54" name="Picture 192" descr="RouterATMTagSw"/>
            <p:cNvPicPr>
              <a:picLocks noChangeAspect="1" noChangeArrowheads="1"/>
            </p:cNvPicPr>
            <p:nvPr/>
          </p:nvPicPr>
          <p:blipFill>
            <a:blip r:embed="rId4" cstate="email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3286" y="3754473"/>
              <a:ext cx="327706" cy="394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192" descr="RouterATMTagSw"/>
            <p:cNvPicPr>
              <a:picLocks noChangeAspect="1" noChangeArrowheads="1"/>
            </p:cNvPicPr>
            <p:nvPr/>
          </p:nvPicPr>
          <p:blipFill>
            <a:blip r:embed="rId5" cstate="email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3119" y="3849433"/>
              <a:ext cx="328839" cy="395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5" name="직사각형 64"/>
          <p:cNvSpPr/>
          <p:nvPr/>
        </p:nvSpPr>
        <p:spPr>
          <a:xfrm>
            <a:off x="5313040" y="6120938"/>
            <a:ext cx="1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dirty="0"/>
              <a:t>ERP </a:t>
            </a:r>
            <a:r>
              <a:rPr lang="ko-KR" altLang="ko-KR" sz="1000" dirty="0"/>
              <a:t>서</a:t>
            </a:r>
            <a:r>
              <a:rPr lang="ko-KR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이중화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/>
          </a:p>
        </p:txBody>
      </p:sp>
      <p:cxnSp>
        <p:nvCxnSpPr>
          <p:cNvPr id="69" name="직선 연결선 68"/>
          <p:cNvCxnSpPr/>
          <p:nvPr/>
        </p:nvCxnSpPr>
        <p:spPr>
          <a:xfrm flipV="1">
            <a:off x="5021543" y="3356992"/>
            <a:ext cx="3465" cy="973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4448944" y="4725144"/>
            <a:ext cx="492165" cy="373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endCxn id="28" idx="7"/>
          </p:cNvCxnSpPr>
          <p:nvPr/>
        </p:nvCxnSpPr>
        <p:spPr>
          <a:xfrm flipH="1">
            <a:off x="4230622" y="5490702"/>
            <a:ext cx="174869" cy="427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560512" y="1096932"/>
            <a:ext cx="1620000" cy="309252"/>
            <a:chOff x="525463" y="980728"/>
            <a:chExt cx="1620000" cy="309252"/>
          </a:xfrm>
        </p:grpSpPr>
        <p:sp>
          <p:nvSpPr>
            <p:cNvPr id="84" name="Line 19"/>
            <p:cNvSpPr>
              <a:spLocks noChangeShapeType="1"/>
            </p:cNvSpPr>
            <p:nvPr/>
          </p:nvSpPr>
          <p:spPr bwMode="auto">
            <a:xfrm>
              <a:off x="525463" y="1288715"/>
              <a:ext cx="1620000" cy="0"/>
            </a:xfrm>
            <a:prstGeom prst="line">
              <a:avLst/>
            </a:prstGeom>
            <a:noFill/>
            <a:ln w="12700">
              <a:solidFill>
                <a:srgbClr val="56424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b="1" kern="0" dirty="0">
                <a:solidFill>
                  <a:srgbClr val="1B11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 Box 20"/>
            <p:cNvSpPr txBox="1">
              <a:spLocks noChangeArrowheads="1"/>
            </p:cNvSpPr>
            <p:nvPr/>
          </p:nvSpPr>
          <p:spPr bwMode="auto">
            <a:xfrm>
              <a:off x="540682" y="980728"/>
              <a:ext cx="1512000" cy="309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kern="0" dirty="0" smtClean="0">
                  <a:solidFill>
                    <a:srgbClr val="000000"/>
                  </a:solidFill>
                </a:rPr>
                <a:t>외부접속</a:t>
              </a:r>
            </a:p>
          </p:txBody>
        </p:sp>
      </p:grpSp>
      <p:sp>
        <p:nvSpPr>
          <p:cNvPr id="86" name="Text Box 8"/>
          <p:cNvSpPr txBox="1">
            <a:spLocks noChangeArrowheads="1"/>
          </p:cNvSpPr>
          <p:nvPr/>
        </p:nvSpPr>
        <p:spPr bwMode="auto">
          <a:xfrm>
            <a:off x="5945242" y="937295"/>
            <a:ext cx="623959" cy="236406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000" dirty="0" smtClean="0">
                <a:solidFill>
                  <a:srgbClr val="000000"/>
                </a:solidFill>
              </a:rPr>
              <a:t>대</a:t>
            </a:r>
            <a:r>
              <a:rPr lang="ko-KR" altLang="en-US" sz="1000" dirty="0">
                <a:solidFill>
                  <a:srgbClr val="000000"/>
                </a:solidFill>
              </a:rPr>
              <a:t>덕</a:t>
            </a:r>
            <a:endParaRPr lang="en-US" altLang="ko-KR" sz="1000" dirty="0">
              <a:solidFill>
                <a:srgbClr val="000000"/>
              </a:solidFill>
            </a:endParaRPr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5961250" y="2913729"/>
            <a:ext cx="623959" cy="236406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000" dirty="0" smtClean="0">
                <a:solidFill>
                  <a:srgbClr val="000000"/>
                </a:solidFill>
              </a:rPr>
              <a:t>일</a:t>
            </a:r>
            <a:r>
              <a:rPr lang="ko-KR" altLang="en-US" sz="1000" dirty="0">
                <a:solidFill>
                  <a:srgbClr val="000000"/>
                </a:solidFill>
              </a:rPr>
              <a:t>산</a:t>
            </a:r>
            <a:endParaRPr lang="en-US" altLang="ko-KR" sz="1000" dirty="0">
              <a:solidFill>
                <a:srgbClr val="000000"/>
              </a:solidFill>
            </a:endParaRPr>
          </a:p>
        </p:txBody>
      </p:sp>
      <p:pic>
        <p:nvPicPr>
          <p:cNvPr id="10" name="Picture 200" descr="router-generic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782" y="1086644"/>
            <a:ext cx="360000" cy="25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6" name="그룹 175"/>
          <p:cNvGrpSpPr/>
          <p:nvPr/>
        </p:nvGrpSpPr>
        <p:grpSpPr>
          <a:xfrm>
            <a:off x="7905328" y="1103524"/>
            <a:ext cx="1044000" cy="309252"/>
            <a:chOff x="1021115" y="854063"/>
            <a:chExt cx="2395833" cy="309252"/>
          </a:xfrm>
        </p:grpSpPr>
        <p:sp>
          <p:nvSpPr>
            <p:cNvPr id="178" name="Line 19"/>
            <p:cNvSpPr>
              <a:spLocks noChangeShapeType="1"/>
            </p:cNvSpPr>
            <p:nvPr/>
          </p:nvSpPr>
          <p:spPr bwMode="auto">
            <a:xfrm>
              <a:off x="1021115" y="1162050"/>
              <a:ext cx="2395833" cy="0"/>
            </a:xfrm>
            <a:prstGeom prst="line">
              <a:avLst/>
            </a:prstGeom>
            <a:noFill/>
            <a:ln w="12700">
              <a:solidFill>
                <a:srgbClr val="56424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b="1" kern="0" dirty="0">
                <a:solidFill>
                  <a:srgbClr val="1B11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9" name="Text Box 20"/>
            <p:cNvSpPr txBox="1">
              <a:spLocks noChangeArrowheads="1"/>
            </p:cNvSpPr>
            <p:nvPr/>
          </p:nvSpPr>
          <p:spPr bwMode="auto">
            <a:xfrm>
              <a:off x="1040188" y="854063"/>
              <a:ext cx="2313218" cy="309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kern="0" dirty="0" err="1" smtClean="0">
                  <a:solidFill>
                    <a:srgbClr val="000000"/>
                  </a:solidFill>
                </a:rPr>
                <a:t>고객사</a:t>
              </a:r>
              <a:endParaRPr lang="ko-KR" altLang="en-US" sz="1400" kern="0" dirty="0" smtClean="0">
                <a:solidFill>
                  <a:srgbClr val="000000"/>
                </a:solidFill>
              </a:endParaRPr>
            </a:p>
          </p:txBody>
        </p:sp>
      </p:grpSp>
      <p:cxnSp>
        <p:nvCxnSpPr>
          <p:cNvPr id="194" name="직선 연결선 193"/>
          <p:cNvCxnSpPr>
            <a:stCxn id="46" idx="0"/>
            <a:endCxn id="265" idx="2"/>
          </p:cNvCxnSpPr>
          <p:nvPr/>
        </p:nvCxnSpPr>
        <p:spPr>
          <a:xfrm flipH="1" flipV="1">
            <a:off x="5823793" y="5332015"/>
            <a:ext cx="129595" cy="181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5351316" y="5442270"/>
            <a:ext cx="360000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407101" y="5729695"/>
            <a:ext cx="360000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40" name="Picture 21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093" y="5791317"/>
            <a:ext cx="310164" cy="20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1" name="TextBox 240"/>
          <p:cNvSpPr txBox="1"/>
          <p:nvPr/>
        </p:nvSpPr>
        <p:spPr>
          <a:xfrm>
            <a:off x="5863354" y="5457767"/>
            <a:ext cx="486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AP</a:t>
            </a:r>
            <a:endParaRPr lang="ko-KR" altLang="en-US" sz="900" b="1" dirty="0"/>
          </a:p>
        </p:txBody>
      </p:sp>
      <p:sp>
        <p:nvSpPr>
          <p:cNvPr id="242" name="TextBox 241"/>
          <p:cNvSpPr txBox="1"/>
          <p:nvPr/>
        </p:nvSpPr>
        <p:spPr>
          <a:xfrm>
            <a:off x="6186614" y="5623098"/>
            <a:ext cx="486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DB</a:t>
            </a:r>
            <a:endParaRPr lang="ko-KR" altLang="en-US" sz="900" b="1" dirty="0"/>
          </a:p>
        </p:txBody>
      </p:sp>
      <p:pic>
        <p:nvPicPr>
          <p:cNvPr id="243" name="Picture 1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050" y="5649358"/>
            <a:ext cx="250282" cy="3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" name="Picture 21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082" y="5875778"/>
            <a:ext cx="310164" cy="20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" name="직사각형 166"/>
          <p:cNvSpPr/>
          <p:nvPr/>
        </p:nvSpPr>
        <p:spPr bwMode="auto">
          <a:xfrm>
            <a:off x="3342587" y="1823732"/>
            <a:ext cx="3256271" cy="86404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180000"/>
          <a:lstStyle/>
          <a:p>
            <a:pPr eaLnBrk="0" latinLnBrk="0" hangingPunct="0">
              <a:lnSpc>
                <a:spcPts val="12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endParaRPr kumimoji="0"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슬라이드 번호 개체 틀 4"/>
          <p:cNvSpPr txBox="1">
            <a:spLocks/>
          </p:cNvSpPr>
          <p:nvPr/>
        </p:nvSpPr>
        <p:spPr bwMode="auto">
          <a:xfrm>
            <a:off x="4953183" y="1772816"/>
            <a:ext cx="1079937" cy="326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solidFill>
                  <a:srgbClr val="000000"/>
                </a:solidFill>
              </a:rPr>
              <a:t>남산 </a:t>
            </a:r>
            <a:r>
              <a:rPr lang="ko-KR" altLang="en-US" sz="1000" dirty="0" err="1" smtClean="0">
                <a:solidFill>
                  <a:srgbClr val="000000"/>
                </a:solidFill>
              </a:rPr>
              <a:t>라우터</a:t>
            </a:r>
            <a:endParaRPr lang="en-US" altLang="ko-KR" sz="1000" dirty="0">
              <a:solidFill>
                <a:srgbClr val="000000"/>
              </a:solidFill>
            </a:endParaRPr>
          </a:p>
        </p:txBody>
      </p:sp>
      <p:sp>
        <p:nvSpPr>
          <p:cNvPr id="173" name="Text Box 8"/>
          <p:cNvSpPr txBox="1">
            <a:spLocks noChangeArrowheads="1"/>
          </p:cNvSpPr>
          <p:nvPr/>
        </p:nvSpPr>
        <p:spPr bwMode="auto">
          <a:xfrm>
            <a:off x="5945242" y="1878732"/>
            <a:ext cx="623959" cy="236406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60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000" dirty="0" smtClean="0">
                <a:solidFill>
                  <a:srgbClr val="000000"/>
                </a:solidFill>
              </a:rPr>
              <a:t>남산</a:t>
            </a:r>
            <a:endParaRPr lang="en-US" altLang="ko-KR" sz="1000" dirty="0">
              <a:solidFill>
                <a:srgbClr val="00000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656896" y="2636912"/>
            <a:ext cx="360000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5601072" y="2174667"/>
            <a:ext cx="360000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7689304" y="3923531"/>
            <a:ext cx="1827366" cy="40258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E&amp;S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7680803" y="4941168"/>
            <a:ext cx="1827366" cy="40258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콜센터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" name="직사각형 185"/>
          <p:cNvSpPr>
            <a:spLocks noChangeArrowheads="1"/>
          </p:cNvSpPr>
          <p:nvPr/>
        </p:nvSpPr>
        <p:spPr bwMode="auto">
          <a:xfrm>
            <a:off x="7892633" y="2270908"/>
            <a:ext cx="14421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 dirty="0" smtClean="0"/>
              <a:t>부산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영남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구미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영남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포항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전남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전북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충청</a:t>
            </a:r>
            <a:endParaRPr lang="en-US" altLang="ko-KR" sz="1200" dirty="0" smtClean="0"/>
          </a:p>
        </p:txBody>
      </p:sp>
      <p:sp>
        <p:nvSpPr>
          <p:cNvPr id="189" name="직사각형 188"/>
          <p:cNvSpPr>
            <a:spLocks noChangeArrowheads="1"/>
          </p:cNvSpPr>
          <p:nvPr/>
        </p:nvSpPr>
        <p:spPr bwMode="auto">
          <a:xfrm>
            <a:off x="7837856" y="3512041"/>
            <a:ext cx="14421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 dirty="0" err="1" smtClean="0"/>
              <a:t>코원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강원</a:t>
            </a:r>
            <a:endParaRPr lang="en-US" altLang="ko-KR" sz="1200" dirty="0" smtClean="0"/>
          </a:p>
        </p:txBody>
      </p:sp>
      <p:sp>
        <p:nvSpPr>
          <p:cNvPr id="190" name="직사각형 189"/>
          <p:cNvSpPr>
            <a:spLocks noChangeArrowheads="1"/>
          </p:cNvSpPr>
          <p:nvPr/>
        </p:nvSpPr>
        <p:spPr bwMode="auto">
          <a:xfrm>
            <a:off x="7824763" y="4326115"/>
            <a:ext cx="15100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 dirty="0" smtClean="0"/>
              <a:t>서린빌딩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청계빌딩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영풍빌</a:t>
            </a:r>
            <a:r>
              <a:rPr lang="ko-KR" altLang="en-US" sz="1200" dirty="0" err="1"/>
              <a:t>딩</a:t>
            </a:r>
            <a:endParaRPr lang="en-US" altLang="ko-KR" sz="1200" dirty="0" smtClean="0"/>
          </a:p>
        </p:txBody>
      </p:sp>
      <p:cxnSp>
        <p:nvCxnSpPr>
          <p:cNvPr id="164" name="꺾인 연결선 163"/>
          <p:cNvCxnSpPr>
            <a:stCxn id="105" idx="3"/>
            <a:endCxn id="8" idx="1"/>
          </p:cNvCxnSpPr>
          <p:nvPr/>
        </p:nvCxnSpPr>
        <p:spPr>
          <a:xfrm>
            <a:off x="5241032" y="2123453"/>
            <a:ext cx="2439771" cy="1096936"/>
          </a:xfrm>
          <a:prstGeom prst="bentConnector3">
            <a:avLst>
              <a:gd name="adj1" fmla="val 68349"/>
            </a:avLst>
          </a:prstGeom>
          <a:ln w="1905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꺾인 연결선 223"/>
          <p:cNvCxnSpPr>
            <a:stCxn id="10" idx="3"/>
            <a:endCxn id="7" idx="1"/>
          </p:cNvCxnSpPr>
          <p:nvPr/>
        </p:nvCxnSpPr>
        <p:spPr>
          <a:xfrm>
            <a:off x="5249782" y="1211732"/>
            <a:ext cx="2431021" cy="774126"/>
          </a:xfrm>
          <a:prstGeom prst="bentConnector3">
            <a:avLst>
              <a:gd name="adj1" fmla="val 68807"/>
            </a:avLst>
          </a:prstGeom>
          <a:ln w="1905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endCxn id="105" idx="0"/>
          </p:cNvCxnSpPr>
          <p:nvPr/>
        </p:nvCxnSpPr>
        <p:spPr>
          <a:xfrm flipH="1">
            <a:off x="5061032" y="1234608"/>
            <a:ext cx="8750" cy="763757"/>
          </a:xfrm>
          <a:prstGeom prst="line">
            <a:avLst/>
          </a:prstGeom>
          <a:ln w="1905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꺾인 연결선 245"/>
          <p:cNvCxnSpPr>
            <a:stCxn id="105" idx="3"/>
            <a:endCxn id="181" idx="1"/>
          </p:cNvCxnSpPr>
          <p:nvPr/>
        </p:nvCxnSpPr>
        <p:spPr>
          <a:xfrm>
            <a:off x="5241032" y="2123453"/>
            <a:ext cx="2448272" cy="2001370"/>
          </a:xfrm>
          <a:prstGeom prst="bentConnector3">
            <a:avLst>
              <a:gd name="adj1" fmla="val 67896"/>
            </a:avLst>
          </a:prstGeom>
          <a:ln w="1905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꺾인 연결선 248"/>
          <p:cNvCxnSpPr>
            <a:stCxn id="105" idx="3"/>
            <a:endCxn id="184" idx="1"/>
          </p:cNvCxnSpPr>
          <p:nvPr/>
        </p:nvCxnSpPr>
        <p:spPr>
          <a:xfrm>
            <a:off x="5241032" y="2123453"/>
            <a:ext cx="2439771" cy="3019007"/>
          </a:xfrm>
          <a:prstGeom prst="bentConnector3">
            <a:avLst>
              <a:gd name="adj1" fmla="val 68349"/>
            </a:avLst>
          </a:prstGeom>
          <a:ln w="1905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직사각형 256"/>
          <p:cNvSpPr/>
          <p:nvPr/>
        </p:nvSpPr>
        <p:spPr>
          <a:xfrm>
            <a:off x="417913" y="3098424"/>
            <a:ext cx="1827366" cy="40258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검침원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8" name="꺾인 연결선 257"/>
          <p:cNvCxnSpPr>
            <a:stCxn id="112" idx="1"/>
            <a:endCxn id="257" idx="3"/>
          </p:cNvCxnSpPr>
          <p:nvPr/>
        </p:nvCxnSpPr>
        <p:spPr>
          <a:xfrm rot="10800000" flipV="1">
            <a:off x="2245280" y="2113928"/>
            <a:ext cx="1752607" cy="1185788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2" name="Picture 1600" descr="routeswtchproc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27" y="5070197"/>
            <a:ext cx="2936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3" name="Picture 1600" descr="routeswtchproc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71" y="5168103"/>
            <a:ext cx="2936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1600" descr="routeswtchproc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105" y="4862634"/>
            <a:ext cx="2936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1600" descr="routeswtchproc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49" y="4960540"/>
            <a:ext cx="2936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6" name="직선 연결선 265"/>
          <p:cNvCxnSpPr/>
          <p:nvPr/>
        </p:nvCxnSpPr>
        <p:spPr>
          <a:xfrm>
            <a:off x="5043032" y="2204864"/>
            <a:ext cx="0" cy="864000"/>
          </a:xfrm>
          <a:prstGeom prst="line">
            <a:avLst/>
          </a:prstGeom>
          <a:ln w="1905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4597152" y="2636912"/>
            <a:ext cx="360000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416496" y="4610592"/>
            <a:ext cx="1827366" cy="40258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연계기관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5" name="꺾인 연결선 284"/>
          <p:cNvCxnSpPr>
            <a:stCxn id="112" idx="1"/>
            <a:endCxn id="283" idx="3"/>
          </p:cNvCxnSpPr>
          <p:nvPr/>
        </p:nvCxnSpPr>
        <p:spPr>
          <a:xfrm rot="10800000" flipV="1">
            <a:off x="2243862" y="2113928"/>
            <a:ext cx="1754024" cy="2697956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직사각형 287"/>
          <p:cNvSpPr>
            <a:spLocks noChangeArrowheads="1"/>
          </p:cNvSpPr>
          <p:nvPr/>
        </p:nvSpPr>
        <p:spPr bwMode="auto">
          <a:xfrm>
            <a:off x="540601" y="5043622"/>
            <a:ext cx="15100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dirty="0" smtClean="0"/>
              <a:t>VAN</a:t>
            </a:r>
            <a:r>
              <a:rPr lang="ko-KR" altLang="en-US" sz="1200" dirty="0" smtClean="0"/>
              <a:t>사</a:t>
            </a:r>
            <a:endParaRPr lang="en-US" altLang="ko-KR" sz="12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dirty="0" smtClean="0"/>
              <a:t>(KSNET, KIBNET)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3400196" y="6197242"/>
            <a:ext cx="10214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LSCP (</a:t>
            </a:r>
            <a:r>
              <a:rPr lang="ko-KR" altLang="en-US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이중화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lvl="0"/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1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endParaRPr lang="en-US" altLang="ko-KR" sz="1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607442" y="3483924"/>
            <a:ext cx="1224947" cy="1035070"/>
            <a:chOff x="5373911" y="5567964"/>
            <a:chExt cx="1224947" cy="1035070"/>
          </a:xfrm>
        </p:grpSpPr>
        <p:sp>
          <p:nvSpPr>
            <p:cNvPr id="185" name="Oval 16"/>
            <p:cNvSpPr>
              <a:spLocks noChangeArrowheads="1"/>
            </p:cNvSpPr>
            <p:nvPr/>
          </p:nvSpPr>
          <p:spPr bwMode="auto">
            <a:xfrm>
              <a:off x="5380808" y="5579162"/>
              <a:ext cx="1105152" cy="676710"/>
            </a:xfrm>
            <a:prstGeom prst="ellipse">
              <a:avLst/>
            </a:prstGeom>
            <a:gradFill rotWithShape="0">
              <a:gsLst>
                <a:gs pos="0">
                  <a:srgbClr val="BBE0E3"/>
                </a:gs>
                <a:gs pos="100000">
                  <a:srgbClr val="FFFFFF"/>
                </a:gs>
              </a:gsLst>
              <a:path path="rect">
                <a:fillToRect r="100000" b="100000"/>
              </a:path>
            </a:gra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45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3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3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defTabSz="12795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defTabSz="12795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defTabSz="12795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defTabSz="12795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itchFamily="2" charset="2"/>
                <a:buNone/>
              </a:pPr>
              <a:endParaRPr lang="ko-KR" altLang="en-US" sz="100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pic>
          <p:nvPicPr>
            <p:cNvPr id="187" name="Picture 18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7182" y="5747150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1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4556" y="5812026"/>
              <a:ext cx="250282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22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2466" y="5948394"/>
              <a:ext cx="310164" cy="209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2" name="Picture 23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6030" y="6010597"/>
              <a:ext cx="310164" cy="209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0" name="Picture 18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4845" y="5567964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7" name="Picture 18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6729" y="5652226"/>
              <a:ext cx="249320" cy="358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477022" y="5611031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/>
                <a:t>WEB</a:t>
              </a:r>
              <a:endParaRPr lang="ko-KR" altLang="en-US" sz="900" b="1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6090170" y="5748725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/>
                <a:t>WAS</a:t>
              </a:r>
              <a:endParaRPr lang="ko-KR" altLang="en-US" sz="900" b="1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5923905" y="5970400"/>
              <a:ext cx="486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/>
                <a:t>DB</a:t>
              </a:r>
              <a:endParaRPr lang="ko-KR" altLang="en-US" sz="900" b="1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373911" y="6202924"/>
              <a:ext cx="12249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000" dirty="0" smtClean="0"/>
                <a:t>EBPP (</a:t>
              </a:r>
              <a:r>
                <a:rPr lang="ko-KR" altLang="en-US" sz="1000" dirty="0" smtClean="0"/>
                <a:t>이중화</a:t>
              </a:r>
              <a:r>
                <a:rPr lang="en-US" altLang="ko-KR" sz="1000" dirty="0" smtClean="0"/>
                <a:t>)</a:t>
              </a:r>
            </a:p>
            <a:p>
              <a:r>
                <a:rPr lang="en-US" altLang="ko-KR" sz="1000" b="1"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i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r>
                <a:rPr lang="en-US" altLang="ko-KR" sz="1000" b="1" i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2) </a:t>
              </a:r>
              <a:endPara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1" name="직사각형 100"/>
          <p:cNvSpPr/>
          <p:nvPr/>
        </p:nvSpPr>
        <p:spPr bwMode="auto">
          <a:xfrm>
            <a:off x="6825208" y="6349543"/>
            <a:ext cx="3080792" cy="535841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Local Service Center Portal</a:t>
            </a:r>
          </a:p>
          <a:p>
            <a:r>
              <a:rPr lang="en-US" altLang="ko-KR" sz="1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Electronic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Bill Presentment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Payment</a:t>
            </a:r>
          </a:p>
          <a:p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/>
          <p:cNvSpPr>
            <a:spLocks noChangeArrowheads="1"/>
          </p:cNvSpPr>
          <p:nvPr/>
        </p:nvSpPr>
        <p:spPr bwMode="auto">
          <a:xfrm>
            <a:off x="540601" y="3501008"/>
            <a:ext cx="14421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 dirty="0" smtClean="0"/>
              <a:t>부산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영남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구미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영남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포항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전남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전북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충청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코원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강남</a:t>
            </a:r>
            <a:endParaRPr lang="en-US" altLang="ko-KR" sz="1200" dirty="0" smtClean="0"/>
          </a:p>
        </p:txBody>
      </p:sp>
      <p:pic>
        <p:nvPicPr>
          <p:cNvPr id="103" name="Picture 102" descr="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284" y="1409377"/>
            <a:ext cx="396000" cy="24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슬라이드 번호 개체 틀 4"/>
          <p:cNvSpPr txBox="1">
            <a:spLocks/>
          </p:cNvSpPr>
          <p:nvPr/>
        </p:nvSpPr>
        <p:spPr bwMode="auto">
          <a:xfrm>
            <a:off x="3540640" y="1268760"/>
            <a:ext cx="1556376" cy="4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solidFill>
                  <a:srgbClr val="000000"/>
                </a:solidFill>
              </a:rPr>
              <a:t>대덕 </a:t>
            </a:r>
            <a:r>
              <a:rPr lang="en-US" altLang="ko-KR" sz="1000" dirty="0" smtClean="0">
                <a:solidFill>
                  <a:srgbClr val="000000"/>
                </a:solidFill>
              </a:rPr>
              <a:t>DDC</a:t>
            </a:r>
            <a:r>
              <a:rPr lang="ko-KR" altLang="en-US" sz="1000" dirty="0" smtClean="0">
                <a:solidFill>
                  <a:srgbClr val="000000"/>
                </a:solidFill>
              </a:rPr>
              <a:t> 방화벽</a:t>
            </a:r>
            <a:endParaRPr lang="en-US" altLang="ko-KR" sz="1000" dirty="0">
              <a:solidFill>
                <a:srgbClr val="000000"/>
              </a:solidFill>
            </a:endParaRPr>
          </a:p>
        </p:txBody>
      </p:sp>
      <p:pic>
        <p:nvPicPr>
          <p:cNvPr id="105" name="Picture 200" descr="router-generic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032" y="1998365"/>
            <a:ext cx="360000" cy="25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102" descr="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32" y="2340178"/>
            <a:ext cx="396000" cy="24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슬라이드 번호 개체 틀 4"/>
          <p:cNvSpPr txBox="1">
            <a:spLocks/>
          </p:cNvSpPr>
          <p:nvPr/>
        </p:nvSpPr>
        <p:spPr bwMode="auto">
          <a:xfrm>
            <a:off x="5136690" y="2348881"/>
            <a:ext cx="89643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solidFill>
                  <a:srgbClr val="000000"/>
                </a:solidFill>
              </a:rPr>
              <a:t>남산 방화벽</a:t>
            </a:r>
            <a:endParaRPr lang="en-US" altLang="ko-KR" sz="1000" dirty="0">
              <a:solidFill>
                <a:srgbClr val="000000"/>
              </a:solidFill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6825208" y="5661248"/>
            <a:ext cx="3080792" cy="535841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청계빌딩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영풍빌딩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제외한 전체 </a:t>
            </a:r>
            <a:r>
              <a:rPr lang="ko-KR" altLang="en-US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회선 이중화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단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부산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전남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전북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강원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청계빌딩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영풍빌딩은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회선을 받는 </a:t>
            </a:r>
            <a:r>
              <a:rPr lang="ko-KR" altLang="en-US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라우터가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단일 구성임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567164" y="1251558"/>
            <a:ext cx="360000" cy="24480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 1 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592960" y="1730411"/>
            <a:ext cx="360000" cy="24480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 3 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슬라이드 번호 개체 틀 4"/>
          <p:cNvSpPr txBox="1">
            <a:spLocks/>
          </p:cNvSpPr>
          <p:nvPr/>
        </p:nvSpPr>
        <p:spPr bwMode="auto">
          <a:xfrm>
            <a:off x="3224991" y="2219722"/>
            <a:ext cx="1079937" cy="326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solidFill>
                  <a:srgbClr val="000000"/>
                </a:solidFill>
              </a:rPr>
              <a:t>남산 </a:t>
            </a:r>
            <a:r>
              <a:rPr lang="en-US" altLang="ko-KR" sz="1000" dirty="0" smtClean="0">
                <a:solidFill>
                  <a:srgbClr val="000000"/>
                </a:solidFill>
              </a:rPr>
              <a:t>SK-Net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err="1" smtClean="0">
                <a:solidFill>
                  <a:srgbClr val="000000"/>
                </a:solidFill>
              </a:rPr>
              <a:t>라우터</a:t>
            </a:r>
            <a:endParaRPr lang="en-US" altLang="ko-KR" sz="1000" dirty="0">
              <a:solidFill>
                <a:srgbClr val="000000"/>
              </a:solidFill>
            </a:endParaRPr>
          </a:p>
        </p:txBody>
      </p:sp>
      <p:cxnSp>
        <p:nvCxnSpPr>
          <p:cNvPr id="141" name="직선 연결선 140"/>
          <p:cNvCxnSpPr/>
          <p:nvPr/>
        </p:nvCxnSpPr>
        <p:spPr>
          <a:xfrm flipH="1" flipV="1">
            <a:off x="4177886" y="1988840"/>
            <a:ext cx="1050" cy="15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200" descr="router-generic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886" y="1988840"/>
            <a:ext cx="360000" cy="25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슬라이드 번호 개체 틀 4"/>
          <p:cNvSpPr txBox="1">
            <a:spLocks/>
          </p:cNvSpPr>
          <p:nvPr/>
        </p:nvSpPr>
        <p:spPr bwMode="auto">
          <a:xfrm>
            <a:off x="3696530" y="4581128"/>
            <a:ext cx="89643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</a:rPr>
              <a:t>SK E&amp;S</a:t>
            </a:r>
            <a:r>
              <a:rPr lang="ko-KR" altLang="en-US" sz="1000" dirty="0" smtClean="0">
                <a:solidFill>
                  <a:srgbClr val="000000"/>
                </a:solidFill>
              </a:rPr>
              <a:t> </a:t>
            </a:r>
            <a:endParaRPr lang="en-US" altLang="ko-KR" sz="1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solidFill>
                  <a:srgbClr val="000000"/>
                </a:solidFill>
              </a:rPr>
              <a:t>방화벽</a:t>
            </a:r>
            <a:endParaRPr lang="en-US" altLang="ko-KR" sz="1000" dirty="0">
              <a:solidFill>
                <a:srgbClr val="000000"/>
              </a:solidFill>
            </a:endParaRPr>
          </a:p>
        </p:txBody>
      </p:sp>
      <p:sp>
        <p:nvSpPr>
          <p:cNvPr id="151" name="슬라이드 번호 개체 틀 4"/>
          <p:cNvSpPr txBox="1">
            <a:spLocks/>
          </p:cNvSpPr>
          <p:nvPr/>
        </p:nvSpPr>
        <p:spPr bwMode="auto">
          <a:xfrm>
            <a:off x="5136690" y="2996952"/>
            <a:ext cx="89643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</a:rPr>
              <a:t>SK E&amp;S</a:t>
            </a:r>
            <a:r>
              <a:rPr lang="ko-KR" altLang="en-US" sz="1000" dirty="0" smtClean="0">
                <a:solidFill>
                  <a:srgbClr val="000000"/>
                </a:solidFill>
              </a:rPr>
              <a:t> </a:t>
            </a:r>
            <a:endParaRPr lang="en-US" altLang="ko-KR" sz="1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</a:rPr>
              <a:t>SW(</a:t>
            </a:r>
            <a:r>
              <a:rPr lang="ko-KR" altLang="en-US" sz="1000" dirty="0" err="1" smtClean="0">
                <a:solidFill>
                  <a:srgbClr val="000000"/>
                </a:solidFill>
              </a:rPr>
              <a:t>내부망</a:t>
            </a:r>
            <a:r>
              <a:rPr lang="en-US" altLang="ko-KR" sz="1000" dirty="0" smtClean="0">
                <a:solidFill>
                  <a:srgbClr val="000000"/>
                </a:solidFill>
              </a:rPr>
              <a:t>)</a:t>
            </a:r>
            <a:endParaRPr lang="en-US" altLang="ko-KR" sz="1000" dirty="0">
              <a:solidFill>
                <a:srgbClr val="000000"/>
              </a:solidFill>
            </a:endParaRPr>
          </a:p>
        </p:txBody>
      </p:sp>
      <p:sp>
        <p:nvSpPr>
          <p:cNvPr id="152" name="슬라이드 번호 개체 틀 4"/>
          <p:cNvSpPr txBox="1">
            <a:spLocks/>
          </p:cNvSpPr>
          <p:nvPr/>
        </p:nvSpPr>
        <p:spPr bwMode="auto">
          <a:xfrm>
            <a:off x="3240178" y="3011685"/>
            <a:ext cx="89643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</a:rPr>
              <a:t>SK E&amp;S</a:t>
            </a:r>
            <a:r>
              <a:rPr lang="ko-KR" altLang="en-US" sz="1000" dirty="0" smtClean="0">
                <a:solidFill>
                  <a:srgbClr val="000000"/>
                </a:solidFill>
              </a:rPr>
              <a:t> </a:t>
            </a:r>
            <a:endParaRPr lang="en-US" altLang="ko-KR" sz="1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000" dirty="0" smtClean="0">
                <a:solidFill>
                  <a:srgbClr val="000000"/>
                </a:solidFill>
              </a:rPr>
              <a:t>SW(DMZ)</a:t>
            </a:r>
            <a:endParaRPr lang="en-US" altLang="ko-KR" sz="1000" dirty="0">
              <a:solidFill>
                <a:srgbClr val="000000"/>
              </a:solidFill>
            </a:endParaRPr>
          </a:p>
        </p:txBody>
      </p:sp>
      <p:pic>
        <p:nvPicPr>
          <p:cNvPr id="153" name="Picture 107" descr="3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934" y="3033081"/>
            <a:ext cx="451903" cy="32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6" name="꺾인 연결선 155"/>
          <p:cNvCxnSpPr>
            <a:stCxn id="100" idx="2"/>
            <a:endCxn id="54" idx="1"/>
          </p:cNvCxnSpPr>
          <p:nvPr/>
        </p:nvCxnSpPr>
        <p:spPr>
          <a:xfrm rot="16200000" flipH="1">
            <a:off x="4510027" y="4228883"/>
            <a:ext cx="8847" cy="5890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H="1" flipV="1">
            <a:off x="4212820" y="4293096"/>
            <a:ext cx="105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02" descr="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725" y="4365104"/>
            <a:ext cx="306920" cy="32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9" name="그룹 138"/>
          <p:cNvGrpSpPr/>
          <p:nvPr/>
        </p:nvGrpSpPr>
        <p:grpSpPr>
          <a:xfrm>
            <a:off x="344488" y="5877272"/>
            <a:ext cx="2607427" cy="756000"/>
            <a:chOff x="344488" y="5661248"/>
            <a:chExt cx="2607427" cy="756000"/>
          </a:xfrm>
        </p:grpSpPr>
        <p:sp>
          <p:nvSpPr>
            <p:cNvPr id="140" name="직사각형 139"/>
            <p:cNvSpPr/>
            <p:nvPr/>
          </p:nvSpPr>
          <p:spPr bwMode="auto">
            <a:xfrm>
              <a:off x="344488" y="5661248"/>
              <a:ext cx="2607427" cy="756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800"/>
            </a:p>
          </p:txBody>
        </p:sp>
        <p:sp>
          <p:nvSpPr>
            <p:cNvPr id="142" name="직사각형 141"/>
            <p:cNvSpPr/>
            <p:nvPr/>
          </p:nvSpPr>
          <p:spPr bwMode="auto">
            <a:xfrm>
              <a:off x="633752" y="5694216"/>
              <a:ext cx="939380" cy="180836"/>
            </a:xfrm>
            <a:prstGeom prst="rect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</p:spPr>
          <p:txBody>
            <a:bodyPr rtlCol="0" anchor="ctr"/>
            <a:lstStyle/>
            <a:p>
              <a:r>
                <a:rPr lang="ko-KR" altLang="en-US" sz="800" b="1" i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내부망</a:t>
              </a:r>
              <a:r>
                <a:rPr lang="en-US" altLang="ko-KR" sz="800" b="1" i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(SK-Net)   </a:t>
              </a:r>
            </a:p>
          </p:txBody>
        </p:sp>
        <p:cxnSp>
          <p:nvCxnSpPr>
            <p:cNvPr id="143" name="꺾인 연결선 142"/>
            <p:cNvCxnSpPr/>
            <p:nvPr/>
          </p:nvCxnSpPr>
          <p:spPr>
            <a:xfrm>
              <a:off x="440262" y="6039535"/>
              <a:ext cx="180000" cy="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꺾인 연결선 143"/>
            <p:cNvCxnSpPr/>
            <p:nvPr/>
          </p:nvCxnSpPr>
          <p:spPr>
            <a:xfrm>
              <a:off x="440262" y="5809838"/>
              <a:ext cx="180000" cy="1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144"/>
            <p:cNvSpPr/>
            <p:nvPr/>
          </p:nvSpPr>
          <p:spPr bwMode="auto">
            <a:xfrm>
              <a:off x="1873728" y="5694216"/>
              <a:ext cx="986525" cy="198772"/>
            </a:xfrm>
            <a:prstGeom prst="rect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</p:spPr>
          <p:txBody>
            <a:bodyPr rtlCol="0" anchor="ctr"/>
            <a:lstStyle/>
            <a:p>
              <a:r>
                <a:rPr lang="ko-KR" altLang="en-US" sz="800" b="1" i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내부망</a:t>
              </a:r>
              <a:r>
                <a:rPr lang="en-US" altLang="ko-KR" sz="800" b="1" i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800" b="1" i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 통</a:t>
              </a:r>
              <a:r>
                <a:rPr lang="ko-KR" altLang="en-US" sz="800" b="1"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</a:t>
              </a:r>
              <a:r>
                <a:rPr lang="ko-KR" altLang="en-US" sz="800" b="1" i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</a:t>
              </a:r>
              <a:r>
                <a:rPr lang="en-US" altLang="ko-KR" sz="800" b="1" i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  </a:t>
              </a:r>
            </a:p>
          </p:txBody>
        </p:sp>
        <p:cxnSp>
          <p:nvCxnSpPr>
            <p:cNvPr id="146" name="꺾인 연결선 145"/>
            <p:cNvCxnSpPr/>
            <p:nvPr/>
          </p:nvCxnSpPr>
          <p:spPr>
            <a:xfrm>
              <a:off x="1680238" y="6039535"/>
              <a:ext cx="180000" cy="1"/>
            </a:xfrm>
            <a:prstGeom prst="bentConnector3">
              <a:avLst>
                <a:gd name="adj1" fmla="val 50000"/>
              </a:avLst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꺾인 연결선 147"/>
            <p:cNvCxnSpPr/>
            <p:nvPr/>
          </p:nvCxnSpPr>
          <p:spPr>
            <a:xfrm>
              <a:off x="1680238" y="5809838"/>
              <a:ext cx="180000" cy="1"/>
            </a:xfrm>
            <a:prstGeom prst="bentConnector3">
              <a:avLst>
                <a:gd name="adj1" fmla="val 50000"/>
              </a:avLst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꺾인 연결선 148"/>
            <p:cNvCxnSpPr/>
            <p:nvPr/>
          </p:nvCxnSpPr>
          <p:spPr>
            <a:xfrm flipV="1">
              <a:off x="1679297" y="6282978"/>
              <a:ext cx="180000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C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직사각형 149"/>
            <p:cNvSpPr/>
            <p:nvPr/>
          </p:nvSpPr>
          <p:spPr bwMode="auto">
            <a:xfrm>
              <a:off x="1896694" y="6164252"/>
              <a:ext cx="611922" cy="198772"/>
            </a:xfrm>
            <a:prstGeom prst="rect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</p:spPr>
          <p:txBody>
            <a:bodyPr rtlCol="0" anchor="ctr"/>
            <a:lstStyle/>
            <a:p>
              <a:r>
                <a:rPr lang="ko-KR" altLang="en-US" sz="800" b="1" i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전용선</a:t>
              </a:r>
              <a:endParaRPr lang="en-US" altLang="ko-KR" sz="8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직사각형 153"/>
            <p:cNvSpPr/>
            <p:nvPr/>
          </p:nvSpPr>
          <p:spPr bwMode="auto">
            <a:xfrm>
              <a:off x="624782" y="5919350"/>
              <a:ext cx="948350" cy="228702"/>
            </a:xfrm>
            <a:prstGeom prst="rect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</p:spPr>
          <p:txBody>
            <a:bodyPr rtlCol="0" anchor="ctr"/>
            <a:lstStyle/>
            <a:p>
              <a:r>
                <a:rPr lang="ko-KR" altLang="en-US" sz="800" b="1" i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인터넷</a:t>
              </a:r>
              <a:r>
                <a:rPr lang="en-US" altLang="ko-KR" sz="800" b="1" i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(SK-Net)</a:t>
              </a:r>
            </a:p>
          </p:txBody>
        </p:sp>
        <p:sp>
          <p:nvSpPr>
            <p:cNvPr id="155" name="직사각형 154"/>
            <p:cNvSpPr/>
            <p:nvPr/>
          </p:nvSpPr>
          <p:spPr bwMode="auto">
            <a:xfrm>
              <a:off x="1895748" y="5949280"/>
              <a:ext cx="1018150" cy="198772"/>
            </a:xfrm>
            <a:prstGeom prst="rect">
              <a:avLst/>
            </a:prstGeom>
            <a:noFill/>
            <a:ln w="9525">
              <a:noFill/>
              <a:round/>
              <a:headEnd type="none" w="sm" len="sm"/>
              <a:tailEnd type="none" w="sm" len="sm"/>
            </a:ln>
          </p:spPr>
          <p:txBody>
            <a:bodyPr rtlCol="0" anchor="ctr"/>
            <a:lstStyle/>
            <a:p>
              <a:r>
                <a:rPr lang="ko-KR" altLang="en-US" sz="800" b="1" i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인터넷</a:t>
              </a:r>
              <a:r>
                <a:rPr lang="en-US" altLang="ko-KR" sz="800" b="1" i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800" b="1" i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 통신사</a:t>
              </a:r>
              <a:r>
                <a:rPr lang="en-US" altLang="ko-KR" sz="800" b="1" i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sp>
        <p:nvSpPr>
          <p:cNvPr id="123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IT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도식화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42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F01-72F1-4712-96B5-BD0AADB4E396}" type="slidenum">
              <a:rPr lang="ko-KR" altLang="en-US" smtClean="0"/>
              <a:t>13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92747"/>
              </p:ext>
            </p:extLst>
          </p:nvPr>
        </p:nvGraphicFramePr>
        <p:xfrm>
          <a:off x="219671" y="928041"/>
          <a:ext cx="9341841" cy="439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811"/>
                <a:gridCol w="627665"/>
                <a:gridCol w="1733426"/>
                <a:gridCol w="695051"/>
                <a:gridCol w="695051"/>
                <a:gridCol w="695051"/>
                <a:gridCol w="695051"/>
                <a:gridCol w="695051"/>
                <a:gridCol w="695052"/>
                <a:gridCol w="1415632"/>
              </a:tblGrid>
              <a:tr h="33855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Biz. Impact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영향 범위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 영향 범위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우회방안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109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도시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가스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콜센터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1711"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검침 데이터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 지연 및 확인 불가로 인한 고객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Billing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지연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대덕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남부 구간 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운영자가 대신 처리 및 메일 등으로 데이터 전송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요청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310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남산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중부 구간 장애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17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대덕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남산 구간 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운영자가 대신 처리 및 메일 등으로 데이터 전송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요청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31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남산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일산 구간 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6488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검침 데이터 서버 전송 불가로 인한 고객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Billing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지연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SK-NET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 구간 장애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(KT,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SKB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ISP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LSCP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웹 시스템을 통한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검침 직접입력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59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LSCP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장애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검침 직접 입력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장애발생 유형 및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Biz Impact</a:t>
            </a:r>
            <a:endParaRPr lang="ko-KR" altLang="en-US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4663" y="188640"/>
            <a:ext cx="8964612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defTabSz="915988" eaLnBrk="0" latinLnBrk="0" hangingPunct="0">
              <a:lnSpc>
                <a:spcPct val="90000"/>
              </a:lnSpc>
              <a:spcBef>
                <a:spcPct val="50000"/>
              </a:spcBef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·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개정 이력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71475" y="704850"/>
            <a:ext cx="91249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 eaLnBrk="0" latinLnBrk="0" hangingPunct="0">
              <a:lnSpc>
                <a:spcPct val="90000"/>
              </a:lnSpc>
              <a:spcBef>
                <a:spcPct val="50000"/>
              </a:spcBef>
            </a:pPr>
            <a:endParaRPr lang="ko-KR" altLang="en-US" sz="1800" b="1">
              <a:solidFill>
                <a:srgbClr val="FF7A00"/>
              </a:solidFill>
              <a:latin typeface="Arial" pitchFamily="34" charset="0"/>
            </a:endParaRPr>
          </a:p>
        </p:txBody>
      </p:sp>
      <p:graphicFrame>
        <p:nvGraphicFramePr>
          <p:cNvPr id="3018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537332"/>
              </p:ext>
            </p:extLst>
          </p:nvPr>
        </p:nvGraphicFramePr>
        <p:xfrm>
          <a:off x="920552" y="1164245"/>
          <a:ext cx="8051800" cy="4785035"/>
        </p:xfrm>
        <a:graphic>
          <a:graphicData uri="http://schemas.openxmlformats.org/drawingml/2006/table">
            <a:tbl>
              <a:tblPr/>
              <a:tblGrid>
                <a:gridCol w="1219200"/>
                <a:gridCol w="1193800"/>
                <a:gridCol w="4241800"/>
                <a:gridCol w="1397000"/>
              </a:tblGrid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2015/04/01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박준세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일자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페이지 및 내용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sp>
        <p:nvSpPr>
          <p:cNvPr id="141" name="Rectangle 13"/>
          <p:cNvSpPr>
            <a:spLocks noChangeArrowheads="1"/>
          </p:cNvSpPr>
          <p:nvPr/>
        </p:nvSpPr>
        <p:spPr bwMode="auto">
          <a:xfrm>
            <a:off x="392113" y="945537"/>
            <a:ext cx="1046162" cy="70886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mpd="thinThick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</p:spPr>
        <p:txBody>
          <a:bodyPr wrap="none" lIns="90000" anchor="ctr"/>
          <a:lstStyle/>
          <a:p>
            <a:pPr marL="0" marR="0" lvl="0" indent="0" algn="ctr" defTabSz="914400" eaLnBrk="0" fontAlgn="auto" latinLnBrk="0" hangingPunct="0">
              <a:lnSpc>
                <a:spcPct val="135000"/>
              </a:lnSpc>
              <a:spcBef>
                <a:spcPts val="0"/>
              </a:spcBef>
              <a:spcAft>
                <a:spcPct val="5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서비스 개요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8337376" y="23123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547"/>
          <p:cNvSpPr txBox="1">
            <a:spLocks noChangeArrowheads="1"/>
          </p:cNvSpPr>
          <p:nvPr/>
        </p:nvSpPr>
        <p:spPr bwMode="auto">
          <a:xfrm>
            <a:off x="1419225" y="877748"/>
            <a:ext cx="8267520" cy="81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SKE&amp;S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8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 도시가스 및 서비스센터에서 사용하는 업무 처리 시스템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90488" indent="-90488">
              <a:lnSpc>
                <a:spcPts val="1871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대고객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대상 전입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전출 등 민원처리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월별 검침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공급중지 및 </a:t>
            </a:r>
            <a:r>
              <a:rPr kumimoji="0"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재연결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등의 체납활동 수행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월별 안전점검 수행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노후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고장 계량기교체 작업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계량기 재고 관리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세대분리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이중수납 등 업무 처리를 </a:t>
            </a:r>
            <a:r>
              <a:rPr kumimoji="0"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스마트폰과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웹 시스템을 통해서 수행</a:t>
            </a:r>
            <a:endParaRPr kumimoji="0"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547"/>
          <p:cNvSpPr txBox="1">
            <a:spLocks noChangeArrowheads="1"/>
          </p:cNvSpPr>
          <p:nvPr/>
        </p:nvSpPr>
        <p:spPr bwMode="auto">
          <a:xfrm>
            <a:off x="346518" y="1916832"/>
            <a:ext cx="79928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*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LSCP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: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Local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 Center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Portal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69" name="Isosceles Triangle 316"/>
          <p:cNvSpPr>
            <a:spLocks noChangeArrowheads="1"/>
          </p:cNvSpPr>
          <p:nvPr/>
        </p:nvSpPr>
        <p:spPr bwMode="auto">
          <a:xfrm rot="5400000">
            <a:off x="3679138" y="4070412"/>
            <a:ext cx="3719513" cy="28575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5748913" y="3595057"/>
            <a:ext cx="888223" cy="104685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fontAlgn="auto" latinLnBrk="0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ysClr val="windowText" lastClr="000000"/>
                </a:solidFill>
                <a:latin typeface="+mn-ea"/>
                <a:ea typeface="+mn-ea"/>
                <a:cs typeface="Arial" charset="0"/>
              </a:rPr>
              <a:t>운영자</a:t>
            </a:r>
            <a:endParaRPr kumimoji="0" lang="ko-KR" altLang="en-US" sz="1100" b="1" kern="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5748913" y="4728926"/>
            <a:ext cx="888223" cy="6525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fontAlgn="auto" latinLnBrk="0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100" b="1" kern="0" dirty="0" smtClean="0">
                <a:solidFill>
                  <a:sysClr val="windowText" lastClr="000000"/>
                </a:solidFill>
                <a:latin typeface="+mn-ea"/>
                <a:cs typeface="Arial" charset="0"/>
              </a:rPr>
              <a:t>App.</a:t>
            </a:r>
            <a:endParaRPr kumimoji="0" lang="en-US" altLang="ko-KR" sz="1100" b="1" kern="0" dirty="0" smtClean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5748913" y="5489490"/>
            <a:ext cx="888223" cy="6457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fontAlgn="auto" latinLnBrk="0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ko-KR" altLang="en-US" sz="1100" b="1" kern="0" dirty="0" smtClean="0">
                <a:solidFill>
                  <a:sysClr val="windowText" lastClr="000000"/>
                </a:solidFill>
                <a:latin typeface="+mn-ea"/>
                <a:cs typeface="Arial" charset="0"/>
              </a:rPr>
              <a:t> </a:t>
            </a:r>
            <a:r>
              <a:rPr lang="en-US" altLang="ko-KR" sz="1100" b="1" kern="0" dirty="0" smtClean="0">
                <a:solidFill>
                  <a:sysClr val="windowText" lastClr="000000"/>
                </a:solidFill>
                <a:latin typeface="+mn-ea"/>
                <a:cs typeface="Arial" charset="0"/>
              </a:rPr>
              <a:t>Infra</a:t>
            </a:r>
            <a:endParaRPr kumimoji="0" lang="en-US" altLang="ko-KR" sz="1100" b="1" kern="0" dirty="0" smtClean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grpSp>
        <p:nvGrpSpPr>
          <p:cNvPr id="73" name="그룹 94"/>
          <p:cNvGrpSpPr>
            <a:grpSpLocks/>
          </p:cNvGrpSpPr>
          <p:nvPr/>
        </p:nvGrpSpPr>
        <p:grpSpPr bwMode="auto">
          <a:xfrm>
            <a:off x="5935449" y="2017478"/>
            <a:ext cx="3420805" cy="311150"/>
            <a:chOff x="5556250" y="1484887"/>
            <a:chExt cx="2632075" cy="311150"/>
          </a:xfrm>
        </p:grpSpPr>
        <p:sp>
          <p:nvSpPr>
            <p:cNvPr id="129" name="직사각형 31"/>
            <p:cNvSpPr>
              <a:spLocks noChangeArrowheads="1"/>
            </p:cNvSpPr>
            <p:nvPr/>
          </p:nvSpPr>
          <p:spPr bwMode="auto">
            <a:xfrm>
              <a:off x="5730435" y="1484887"/>
              <a:ext cx="2457450" cy="311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6000" rIns="0" anchor="ctr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중점 관리 포인트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cxnSp>
          <p:nvCxnSpPr>
            <p:cNvPr id="130" name="직선 연결선 21"/>
            <p:cNvCxnSpPr>
              <a:cxnSpLocks noChangeShapeType="1"/>
            </p:cNvCxnSpPr>
            <p:nvPr/>
          </p:nvCxnSpPr>
          <p:spPr bwMode="auto">
            <a:xfrm flipV="1">
              <a:off x="5556250" y="1792862"/>
              <a:ext cx="26320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6" name="직사각형 85"/>
          <p:cNvSpPr/>
          <p:nvPr/>
        </p:nvSpPr>
        <p:spPr>
          <a:xfrm>
            <a:off x="5745088" y="3595832"/>
            <a:ext cx="180969" cy="1949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761752" y="4758008"/>
            <a:ext cx="180969" cy="1949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758943" y="5509641"/>
            <a:ext cx="180969" cy="1949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 bwMode="auto">
          <a:xfrm>
            <a:off x="6753200" y="4746930"/>
            <a:ext cx="2880320" cy="288000"/>
          </a:xfrm>
          <a:prstGeom prst="roundRect">
            <a:avLst>
              <a:gd name="adj" fmla="val 3634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72000" anchor="ctr"/>
          <a:lstStyle/>
          <a:p>
            <a:pPr marL="182563" indent="-182563">
              <a:spcBef>
                <a:spcPts val="300"/>
              </a:spcBef>
              <a:defRPr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진단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6753200" y="5118080"/>
            <a:ext cx="2880320" cy="288000"/>
          </a:xfrm>
          <a:prstGeom prst="roundRect">
            <a:avLst>
              <a:gd name="adj" fmla="val 3634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72000" anchor="ctr"/>
          <a:lstStyle/>
          <a:p>
            <a:pPr marL="182563" indent="-182563">
              <a:spcBef>
                <a:spcPts val="300"/>
              </a:spcBef>
              <a:spcAft>
                <a:spcPts val="0"/>
              </a:spcAft>
              <a:defRPr/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수작업 자동화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(Human Error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방지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6753200" y="3994830"/>
            <a:ext cx="2880320" cy="288000"/>
          </a:xfrm>
          <a:prstGeom prst="roundRect">
            <a:avLst>
              <a:gd name="adj" fmla="val 3634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72000" anchor="ctr"/>
          <a:lstStyle/>
          <a:p>
            <a:pPr marL="182563" indent="-182563">
              <a:spcBef>
                <a:spcPts val="300"/>
              </a:spcBef>
              <a:spcAft>
                <a:spcPts val="0"/>
              </a:spcAft>
              <a:defRPr/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변경관리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프로세스 강화</a:t>
            </a:r>
            <a:endParaRPr lang="ko-KR" altLang="en-US" sz="11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6753200" y="5857052"/>
            <a:ext cx="2880320" cy="288000"/>
          </a:xfrm>
          <a:prstGeom prst="roundRect">
            <a:avLst>
              <a:gd name="adj" fmla="val 3634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72000" anchor="ctr"/>
          <a:lstStyle/>
          <a:p>
            <a:pPr marL="182563" indent="-182563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DB Upgrade</a:t>
            </a:r>
            <a:endParaRPr lang="ko-KR" altLang="en-US" sz="11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모서리가 둥근 직사각형 116"/>
          <p:cNvSpPr/>
          <p:nvPr/>
        </p:nvSpPr>
        <p:spPr bwMode="auto">
          <a:xfrm>
            <a:off x="6753200" y="5492274"/>
            <a:ext cx="2880320" cy="288000"/>
          </a:xfrm>
          <a:prstGeom prst="roundRect">
            <a:avLst>
              <a:gd name="adj" fmla="val 3634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72000" anchor="ctr"/>
          <a:lstStyle/>
          <a:p>
            <a:pPr marL="182563" indent="-182563">
              <a:spcBef>
                <a:spcPts val="300"/>
              </a:spcBef>
              <a:spcAft>
                <a:spcPts val="0"/>
              </a:spcAft>
              <a:defRPr/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성능 모니터링 강화 및 협업 체계 구축</a:t>
            </a:r>
            <a:endParaRPr lang="ko-KR" altLang="en-US" sz="11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9" name="모서리가 둥근 직사각형 118"/>
          <p:cNvSpPr/>
          <p:nvPr/>
        </p:nvSpPr>
        <p:spPr bwMode="auto">
          <a:xfrm>
            <a:off x="6753200" y="3602306"/>
            <a:ext cx="2880320" cy="288000"/>
          </a:xfrm>
          <a:prstGeom prst="roundRect">
            <a:avLst>
              <a:gd name="adj" fmla="val 3634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72000" anchor="ctr"/>
          <a:lstStyle/>
          <a:p>
            <a:pPr marL="182563" indent="-182563">
              <a:spcBef>
                <a:spcPts val="300"/>
              </a:spcBef>
              <a:spcAft>
                <a:spcPts val="0"/>
              </a:spcAft>
              <a:defRPr/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장애관리 </a:t>
            </a:r>
            <a:r>
              <a:rPr lang="ko-KR" altLang="en-US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프로세스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내재화</a:t>
            </a:r>
            <a:endParaRPr lang="ko-KR" altLang="en-US" sz="11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0" name="모서리가 둥근 직사각형 119"/>
          <p:cNvSpPr/>
          <p:nvPr/>
        </p:nvSpPr>
        <p:spPr bwMode="auto">
          <a:xfrm>
            <a:off x="6753200" y="4365661"/>
            <a:ext cx="2880320" cy="288000"/>
          </a:xfrm>
          <a:prstGeom prst="roundRect">
            <a:avLst>
              <a:gd name="adj" fmla="val 3634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72000" anchor="ctr"/>
          <a:lstStyle/>
          <a:p>
            <a:pPr marL="182563" indent="-182563">
              <a:spcBef>
                <a:spcPts val="300"/>
              </a:spcBef>
              <a:spcAft>
                <a:spcPts val="0"/>
              </a:spcAft>
              <a:defRPr/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운영업무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매뉴얼화</a:t>
            </a:r>
            <a:endParaRPr lang="en-US" altLang="ko-KR" sz="11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 Box 945"/>
          <p:cNvSpPr txBox="1">
            <a:spLocks noChangeArrowheads="1"/>
          </p:cNvSpPr>
          <p:nvPr/>
        </p:nvSpPr>
        <p:spPr bwMode="auto">
          <a:xfrm>
            <a:off x="6753200" y="2400636"/>
            <a:ext cx="2888105" cy="6725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72000" anchor="ctr"/>
          <a:lstStyle/>
          <a:p>
            <a:pPr marL="171450" lvl="1" indent="-171450" latinLnBrk="0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고객접점 핵심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Biz.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서비스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lvl="1" indent="-171450" latinLnBrk="0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B2C 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서비스</a:t>
            </a:r>
            <a:endParaRPr lang="en-US" altLang="ko-KR" sz="1000" b="1" dirty="0">
              <a:solidFill>
                <a:srgbClr val="FF010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5758943" y="2400636"/>
            <a:ext cx="888223" cy="6725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fontAlgn="auto" latinLnBrk="0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ko-KR" altLang="en-US" sz="1100" b="1" kern="0" dirty="0" smtClean="0">
                <a:solidFill>
                  <a:sysClr val="windowText" lastClr="000000"/>
                </a:solidFill>
                <a:latin typeface="+mn-ea"/>
                <a:cs typeface="Arial" charset="0"/>
              </a:rPr>
              <a:t>시스템</a:t>
            </a:r>
            <a:endParaRPr kumimoji="0" lang="en-US" altLang="ko-KR" sz="1100" b="1" kern="0" dirty="0" smtClean="0">
              <a:solidFill>
                <a:sysClr val="windowText" lastClr="000000"/>
              </a:solidFill>
              <a:latin typeface="+mn-ea"/>
              <a:cs typeface="Arial" charset="0"/>
            </a:endParaRPr>
          </a:p>
          <a:p>
            <a:pPr algn="ctr" fontAlgn="auto" latinLnBrk="0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ko-KR" altLang="en-US" sz="1100" b="1" kern="0" dirty="0" smtClean="0">
                <a:solidFill>
                  <a:sysClr val="windowText" lastClr="000000"/>
                </a:solidFill>
                <a:latin typeface="+mn-ea"/>
                <a:cs typeface="Arial" charset="0"/>
              </a:rPr>
              <a:t>특</a:t>
            </a:r>
            <a:r>
              <a:rPr lang="ko-KR" altLang="en-US" sz="1100" b="1" kern="0" dirty="0">
                <a:solidFill>
                  <a:sysClr val="windowText" lastClr="000000"/>
                </a:solidFill>
                <a:latin typeface="+mn-ea"/>
                <a:cs typeface="Arial" charset="0"/>
              </a:rPr>
              <a:t>성</a:t>
            </a:r>
            <a:endParaRPr kumimoji="0" lang="ko-KR" altLang="en-US" sz="1100" b="1" kern="0" dirty="0">
              <a:solidFill>
                <a:sysClr val="windowText" lastClr="000000"/>
              </a:solidFill>
              <a:latin typeface="+mn-ea"/>
              <a:cs typeface="Arial" charset="0"/>
            </a:endParaRPr>
          </a:p>
        </p:txBody>
      </p:sp>
      <p:sp>
        <p:nvSpPr>
          <p:cNvPr id="123" name="Isosceles Triangle 316"/>
          <p:cNvSpPr>
            <a:spLocks noChangeArrowheads="1"/>
          </p:cNvSpPr>
          <p:nvPr/>
        </p:nvSpPr>
        <p:spPr bwMode="auto">
          <a:xfrm rot="10800000">
            <a:off x="6249144" y="3247548"/>
            <a:ext cx="3024336" cy="198704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218" name="직사각형 217"/>
          <p:cNvSpPr/>
          <p:nvPr/>
        </p:nvSpPr>
        <p:spPr bwMode="auto">
          <a:xfrm>
            <a:off x="429022" y="2638140"/>
            <a:ext cx="4872317" cy="35271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 bwMode="auto">
          <a:xfrm>
            <a:off x="439415" y="2341165"/>
            <a:ext cx="4873625" cy="2508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tIns="46800" anchor="ctr"/>
          <a:lstStyle/>
          <a:p>
            <a:pPr algn="ctr">
              <a:defRPr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LSCP(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서비스센터포탈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시스템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0" name="직사각형 219"/>
          <p:cNvSpPr/>
          <p:nvPr/>
        </p:nvSpPr>
        <p:spPr bwMode="auto">
          <a:xfrm>
            <a:off x="2792760" y="4081580"/>
            <a:ext cx="540000" cy="609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900" b="1" dirty="0" smtClean="0">
                <a:solidFill>
                  <a:schemeClr val="tx1"/>
                </a:solidFill>
                <a:latin typeface="+mn-ea"/>
              </a:rPr>
              <a:t>ERP</a:t>
            </a:r>
          </a:p>
          <a:p>
            <a:pPr algn="ctr"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+mn-ea"/>
              </a:rPr>
              <a:t>서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버</a:t>
            </a:r>
            <a:endParaRPr lang="en-US" altLang="ko-KR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1" name="직사각형 220"/>
          <p:cNvSpPr/>
          <p:nvPr/>
        </p:nvSpPr>
        <p:spPr bwMode="auto">
          <a:xfrm>
            <a:off x="963963" y="2850977"/>
            <a:ext cx="4176463" cy="235922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2" name="TextBox 73"/>
          <p:cNvSpPr txBox="1">
            <a:spLocks noChangeArrowheads="1"/>
          </p:cNvSpPr>
          <p:nvPr/>
        </p:nvSpPr>
        <p:spPr bwMode="auto">
          <a:xfrm>
            <a:off x="2188099" y="2846350"/>
            <a:ext cx="1368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300"/>
              </a:spcBef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SK-Net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3" name="직사각형 222"/>
          <p:cNvSpPr/>
          <p:nvPr/>
        </p:nvSpPr>
        <p:spPr bwMode="auto">
          <a:xfrm>
            <a:off x="1000075" y="4081580"/>
            <a:ext cx="540000" cy="6213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LSCP</a:t>
            </a:r>
          </a:p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서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버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4" name="직선 연결선 223"/>
          <p:cNvCxnSpPr/>
          <p:nvPr/>
        </p:nvCxnSpPr>
        <p:spPr bwMode="auto">
          <a:xfrm flipH="1">
            <a:off x="1270075" y="3079626"/>
            <a:ext cx="0" cy="100800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5" name="직선 연결선 224"/>
          <p:cNvCxnSpPr/>
          <p:nvPr/>
        </p:nvCxnSpPr>
        <p:spPr>
          <a:xfrm>
            <a:off x="963963" y="3904226"/>
            <a:ext cx="41912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/>
          <p:nvPr/>
        </p:nvCxnSpPr>
        <p:spPr>
          <a:xfrm>
            <a:off x="952841" y="4928582"/>
            <a:ext cx="41912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/>
          <p:cNvSpPr/>
          <p:nvPr/>
        </p:nvSpPr>
        <p:spPr>
          <a:xfrm>
            <a:off x="526213" y="2846350"/>
            <a:ext cx="252000" cy="100656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네</a:t>
            </a:r>
            <a:endParaRPr lang="en-US" altLang="ko-KR" sz="9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+mj-ea"/>
                <a:ea typeface="+mj-ea"/>
              </a:rPr>
              <a:t>트</a:t>
            </a:r>
            <a:endParaRPr lang="en-US" altLang="ko-KR" sz="9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워</a:t>
            </a:r>
            <a:endParaRPr lang="en-US" altLang="ko-KR" sz="9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크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526213" y="3899496"/>
            <a:ext cx="252000" cy="100656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인프라</a:t>
            </a:r>
            <a:r>
              <a:rPr lang="en-US" altLang="ko-KR" sz="900" b="1" dirty="0" smtClean="0">
                <a:solidFill>
                  <a:schemeClr val="tx1"/>
                </a:solidFill>
                <a:latin typeface="+mj-ea"/>
                <a:ea typeface="+mj-ea"/>
              </a:rPr>
              <a:t>&amp;APP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526213" y="4957643"/>
            <a:ext cx="252000" cy="1129067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사용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자</a:t>
            </a:r>
          </a:p>
        </p:txBody>
      </p:sp>
      <p:grpSp>
        <p:nvGrpSpPr>
          <p:cNvPr id="232" name="그룹 231"/>
          <p:cNvGrpSpPr/>
          <p:nvPr/>
        </p:nvGrpSpPr>
        <p:grpSpPr>
          <a:xfrm>
            <a:off x="946128" y="3311381"/>
            <a:ext cx="3094997" cy="276999"/>
            <a:chOff x="3258108" y="3310862"/>
            <a:chExt cx="1910916" cy="276999"/>
          </a:xfrm>
        </p:grpSpPr>
        <p:sp>
          <p:nvSpPr>
            <p:cNvPr id="233" name="직사각형 232"/>
            <p:cNvSpPr/>
            <p:nvPr/>
          </p:nvSpPr>
          <p:spPr bwMode="auto">
            <a:xfrm>
              <a:off x="3267807" y="3326530"/>
              <a:ext cx="1901217" cy="2359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en-US" altLang="ko-KR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4" name="TextBox 73"/>
            <p:cNvSpPr txBox="1">
              <a:spLocks noChangeArrowheads="1"/>
            </p:cNvSpPr>
            <p:nvPr/>
          </p:nvSpPr>
          <p:spPr bwMode="auto">
            <a:xfrm>
              <a:off x="3258108" y="3310862"/>
              <a:ext cx="19109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ts val="300"/>
                </a:spcBef>
              </a:pP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전용회선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236" name="직선 연결선 235"/>
          <p:cNvCxnSpPr/>
          <p:nvPr/>
        </p:nvCxnSpPr>
        <p:spPr bwMode="auto">
          <a:xfrm flipH="1">
            <a:off x="3080792" y="3079626"/>
            <a:ext cx="0" cy="100800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 type="triangle" w="med" len="med"/>
            <a:tailEnd type="triangle" w="med" len="med"/>
          </a:ln>
        </p:spPr>
      </p:cxnSp>
      <p:sp>
        <p:nvSpPr>
          <p:cNvPr id="238" name="직사각형 237"/>
          <p:cNvSpPr/>
          <p:nvPr/>
        </p:nvSpPr>
        <p:spPr bwMode="auto">
          <a:xfrm>
            <a:off x="4448944" y="5291241"/>
            <a:ext cx="574214" cy="7300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연계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기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관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0" name="직사각형 239"/>
          <p:cNvSpPr/>
          <p:nvPr/>
        </p:nvSpPr>
        <p:spPr bwMode="auto">
          <a:xfrm>
            <a:off x="1900067" y="5291241"/>
            <a:ext cx="574214" cy="7300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서비스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센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터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1" name="직선 연결선 240"/>
          <p:cNvCxnSpPr>
            <a:stCxn id="223" idx="3"/>
            <a:endCxn id="220" idx="1"/>
          </p:cNvCxnSpPr>
          <p:nvPr/>
        </p:nvCxnSpPr>
        <p:spPr bwMode="auto">
          <a:xfrm flipV="1">
            <a:off x="1540075" y="4386441"/>
            <a:ext cx="1252685" cy="583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43" name="직선 연결선 242"/>
          <p:cNvCxnSpPr/>
          <p:nvPr/>
        </p:nvCxnSpPr>
        <p:spPr bwMode="auto">
          <a:xfrm>
            <a:off x="4736051" y="3086212"/>
            <a:ext cx="0" cy="2205029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44" name="직선 연결선 145"/>
          <p:cNvCxnSpPr>
            <a:endCxn id="240" idx="0"/>
          </p:cNvCxnSpPr>
          <p:nvPr/>
        </p:nvCxnSpPr>
        <p:spPr bwMode="auto">
          <a:xfrm rot="5400000">
            <a:off x="1943571" y="3337254"/>
            <a:ext cx="2197591" cy="1710383"/>
          </a:xfrm>
          <a:prstGeom prst="bentConnector3">
            <a:avLst>
              <a:gd name="adj1" fmla="val 89254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246" name="그룹 245"/>
          <p:cNvGrpSpPr/>
          <p:nvPr/>
        </p:nvGrpSpPr>
        <p:grpSpPr>
          <a:xfrm>
            <a:off x="4287778" y="3295718"/>
            <a:ext cx="924657" cy="558744"/>
            <a:chOff x="893167" y="3717032"/>
            <a:chExt cx="924657" cy="558744"/>
          </a:xfrm>
        </p:grpSpPr>
        <p:sp>
          <p:nvSpPr>
            <p:cNvPr id="247" name="구름 246"/>
            <p:cNvSpPr/>
            <p:nvPr/>
          </p:nvSpPr>
          <p:spPr>
            <a:xfrm>
              <a:off x="920552" y="3717032"/>
              <a:ext cx="877440" cy="558744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TextBox 73"/>
            <p:cNvSpPr txBox="1">
              <a:spLocks noChangeArrowheads="1"/>
            </p:cNvSpPr>
            <p:nvPr/>
          </p:nvSpPr>
          <p:spPr bwMode="auto">
            <a:xfrm>
              <a:off x="893167" y="3852565"/>
              <a:ext cx="92465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ts val="300"/>
                </a:spcBef>
              </a:pP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Internet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9" name="직사각형 248"/>
          <p:cNvSpPr/>
          <p:nvPr/>
        </p:nvSpPr>
        <p:spPr>
          <a:xfrm>
            <a:off x="910980" y="3969600"/>
            <a:ext cx="2789287" cy="885953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5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385049" y="655173"/>
            <a:ext cx="4109216" cy="353984"/>
            <a:chOff x="452400" y="1542274"/>
            <a:chExt cx="3780504" cy="353984"/>
          </a:xfrm>
        </p:grpSpPr>
        <p:sp>
          <p:nvSpPr>
            <p:cNvPr id="15" name="Line 612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6" name="TextBox 51"/>
            <p:cNvSpPr txBox="1">
              <a:spLocks noChangeArrowheads="1"/>
            </p:cNvSpPr>
            <p:nvPr/>
          </p:nvSpPr>
          <p:spPr bwMode="auto">
            <a:xfrm>
              <a:off x="1920323" y="1542274"/>
              <a:ext cx="8447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주요 기능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18" name="Line 61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9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141230"/>
              </p:ext>
            </p:extLst>
          </p:nvPr>
        </p:nvGraphicFramePr>
        <p:xfrm>
          <a:off x="5385050" y="1143661"/>
          <a:ext cx="4109216" cy="5388993"/>
        </p:xfrm>
        <a:graphic>
          <a:graphicData uri="http://schemas.openxmlformats.org/drawingml/2006/table">
            <a:tbl>
              <a:tblPr firstRow="1" bandRow="1"/>
              <a:tblGrid>
                <a:gridCol w="881523"/>
                <a:gridCol w="3227693"/>
              </a:tblGrid>
              <a:tr h="3749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기능 상세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574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민원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2075" marR="0" lvl="1" indent="-9207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전출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기타 민원 오더 기사 배정 및 처리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2075" marR="0" lvl="1" indent="-9207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사용자계약서 조회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74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체납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체납 오더 담당자 지정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중지활동 이력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재연결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이력 관리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체납활동 이력 관리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995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검침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검침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순로조정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및 검침원 할당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검침 결과 입력 및 조회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검침 결과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SAP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업로드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74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안전점검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안전점검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순로조정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및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점검원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할당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점검원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실적 관리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세대별 안전점검 실적 관리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7486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계량기교체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계량기교체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월계획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수립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계량기교체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순로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조정 및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교체원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할당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교체 실적 검증 및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SAP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업로드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64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계량기재고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계량기 발주 관리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계량기 재고 관리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74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업무관리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건물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세대 변경사항 등록 및 확인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이중수납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환불처리내역 등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FI/CA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 관리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검침일 변경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지정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계량기자원 등록 및 가스공급신청처리 확인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Profile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13" name="Line 612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23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360776"/>
              </p:ext>
            </p:extLst>
          </p:nvPr>
        </p:nvGraphicFramePr>
        <p:xfrm>
          <a:off x="409590" y="1143660"/>
          <a:ext cx="4832127" cy="3200582"/>
        </p:xfrm>
        <a:graphic>
          <a:graphicData uri="http://schemas.openxmlformats.org/drawingml/2006/table">
            <a:tbl>
              <a:tblPr firstRow="1" bandRow="1"/>
              <a:tblGrid>
                <a:gridCol w="871002"/>
                <a:gridCol w="720766"/>
                <a:gridCol w="636793"/>
                <a:gridCol w="1301784"/>
                <a:gridCol w="1301782"/>
              </a:tblGrid>
              <a:tr h="350102"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LSCP(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서비스센터포탈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80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도입일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’04.12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구축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00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Latest</a:t>
                      </a:r>
                    </a:p>
                    <a:p>
                      <a:pPr algn="ctr"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2008-09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l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LSCP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시스템 </a:t>
                      </a:r>
                      <a:r>
                        <a:rPr lang="ko-KR" altLang="en-US" sz="100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리뉴얼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2013-05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Smart Service 3.0 Open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2014-11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l" defTabSz="914400" rtl="0" eaLnBrk="1" latinLnBrk="1" hangingPunct="1"/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대용량 계량기 추가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2014-12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업무관리 추가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 형태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Package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In-house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Customizing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96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기술요소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Sun SPARC Enterprise T5240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Java JDK 1.5,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Android 4.4</a:t>
                      </a:r>
                      <a:endParaRPr lang="en-US" altLang="ko-KR" sz="10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NMP(</a:t>
                      </a:r>
                      <a:r>
                        <a:rPr kumimoji="0" lang="en-US" altLang="ko-KR" sz="1000" kern="0" dirty="0" err="1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Nexcore</a:t>
                      </a:r>
                      <a:r>
                        <a:rPr kumimoji="0" lang="en-US" altLang="ko-KR" sz="1000" kern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Mobile Platform), 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Oracle9i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주관부서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기획팀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도시가스사업기술팀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주사용자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지역 서비스센터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Group 8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196622"/>
              </p:ext>
            </p:extLst>
          </p:nvPr>
        </p:nvGraphicFramePr>
        <p:xfrm>
          <a:off x="390518" y="4552280"/>
          <a:ext cx="4850514" cy="1901056"/>
        </p:xfrm>
        <a:graphic>
          <a:graphicData uri="http://schemas.openxmlformats.org/drawingml/2006/table">
            <a:tbl>
              <a:tblPr/>
              <a:tblGrid>
                <a:gridCol w="1106098"/>
                <a:gridCol w="1080120"/>
                <a:gridCol w="1224136"/>
                <a:gridCol w="1440160"/>
              </a:tblGrid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분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해당팀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권재성 매니저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02-2121-3135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Application 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박준세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02-2121-3456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에너지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화학사업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System(H/W, OS)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허창연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02-6400-4078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인프라서비스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DBMS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이승아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02-6400-4236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인프라서비스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Network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송성한 대리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02-6400-4261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네트워크서비스팀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0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989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686460"/>
              </p:ext>
            </p:extLst>
          </p:nvPr>
        </p:nvGraphicFramePr>
        <p:xfrm>
          <a:off x="533400" y="785813"/>
          <a:ext cx="9001125" cy="5524500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5524500"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Diagram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208584" y="905720"/>
            <a:ext cx="1260000" cy="5272652"/>
            <a:chOff x="632520" y="870117"/>
            <a:chExt cx="1090015" cy="5272652"/>
          </a:xfrm>
        </p:grpSpPr>
        <p:sp>
          <p:nvSpPr>
            <p:cNvPr id="156" name="직사각형 155"/>
            <p:cNvSpPr>
              <a:spLocks noChangeArrowheads="1"/>
            </p:cNvSpPr>
            <p:nvPr/>
          </p:nvSpPr>
          <p:spPr bwMode="auto">
            <a:xfrm>
              <a:off x="632524" y="870117"/>
              <a:ext cx="1090011" cy="5272652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32520" y="870121"/>
              <a:ext cx="1090011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en-US" altLang="ko-KR" sz="1000" b="1" dirty="0" smtClean="0">
                  <a:latin typeface="맑은 고딕" pitchFamily="50" charset="-127"/>
                </a:rPr>
                <a:t>SAP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</p:grpSp>
      <p:sp>
        <p:nvSpPr>
          <p:cNvPr id="116" name="Rectangle 51"/>
          <p:cNvSpPr>
            <a:spLocks noChangeArrowheads="1"/>
          </p:cNvSpPr>
          <p:nvPr/>
        </p:nvSpPr>
        <p:spPr bwMode="auto">
          <a:xfrm>
            <a:off x="1283553" y="126576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민원 </a:t>
            </a:r>
            <a:r>
              <a:rPr kumimoji="0" lang="ko-KR" altLang="en-US" sz="8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오더생성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개요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2920884" y="905720"/>
            <a:ext cx="1260000" cy="5272652"/>
            <a:chOff x="632520" y="870117"/>
            <a:chExt cx="1090015" cy="5272652"/>
          </a:xfrm>
        </p:grpSpPr>
        <p:sp>
          <p:nvSpPr>
            <p:cNvPr id="145" name="직사각형 144"/>
            <p:cNvSpPr>
              <a:spLocks noChangeArrowheads="1"/>
            </p:cNvSpPr>
            <p:nvPr/>
          </p:nvSpPr>
          <p:spPr bwMode="auto">
            <a:xfrm>
              <a:off x="632524" y="870117"/>
              <a:ext cx="1090011" cy="5272652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32520" y="870121"/>
              <a:ext cx="1090011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en-US" altLang="ko-KR" sz="1000" b="1" dirty="0" smtClean="0">
                  <a:latin typeface="맑은 고딕" pitchFamily="50" charset="-127"/>
                </a:rPr>
                <a:t>LSCP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</p:grpSp>
      <p:sp>
        <p:nvSpPr>
          <p:cNvPr id="148" name="Rectangle 51"/>
          <p:cNvSpPr>
            <a:spLocks noChangeArrowheads="1"/>
          </p:cNvSpPr>
          <p:nvPr/>
        </p:nvSpPr>
        <p:spPr bwMode="auto">
          <a:xfrm>
            <a:off x="3016384" y="126576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기사 배정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7" name="직선 화살표 연결선 5"/>
          <p:cNvCxnSpPr>
            <a:stCxn id="148" idx="2"/>
            <a:endCxn id="47" idx="1"/>
          </p:cNvCxnSpPr>
          <p:nvPr/>
        </p:nvCxnSpPr>
        <p:spPr>
          <a:xfrm rot="16200000" flipH="1">
            <a:off x="4040175" y="952305"/>
            <a:ext cx="194238" cy="1161820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5"/>
          <p:cNvCxnSpPr>
            <a:stCxn id="116" idx="3"/>
            <a:endCxn id="148" idx="1"/>
          </p:cNvCxnSpPr>
          <p:nvPr/>
        </p:nvCxnSpPr>
        <p:spPr>
          <a:xfrm>
            <a:off x="2363553" y="1350928"/>
            <a:ext cx="652831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51"/>
          <p:cNvSpPr>
            <a:spLocks noChangeArrowheads="1"/>
          </p:cNvSpPr>
          <p:nvPr/>
        </p:nvSpPr>
        <p:spPr bwMode="auto">
          <a:xfrm>
            <a:off x="1283553" y="1545166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기사배정 내역 저장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9" name="직선 화살표 연결선 5"/>
          <p:cNvCxnSpPr>
            <a:stCxn id="148" idx="3"/>
            <a:endCxn id="58" idx="1"/>
          </p:cNvCxnSpPr>
          <p:nvPr/>
        </p:nvCxnSpPr>
        <p:spPr>
          <a:xfrm>
            <a:off x="4096384" y="1350928"/>
            <a:ext cx="2295749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51"/>
          <p:cNvSpPr>
            <a:spLocks noChangeArrowheads="1"/>
          </p:cNvSpPr>
          <p:nvPr/>
        </p:nvSpPr>
        <p:spPr bwMode="auto">
          <a:xfrm>
            <a:off x="1283553" y="1841824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지침값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결과 조회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" name="Rectangle 51"/>
          <p:cNvSpPr>
            <a:spLocks noChangeArrowheads="1"/>
          </p:cNvSpPr>
          <p:nvPr/>
        </p:nvSpPr>
        <p:spPr bwMode="auto">
          <a:xfrm>
            <a:off x="1283553" y="2492896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전입</a:t>
            </a: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전출 내역 처리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1" name="직선 화살표 연결선 5"/>
          <p:cNvCxnSpPr>
            <a:stCxn id="232" idx="2"/>
            <a:endCxn id="48" idx="2"/>
          </p:cNvCxnSpPr>
          <p:nvPr/>
        </p:nvCxnSpPr>
        <p:spPr>
          <a:xfrm rot="5400000" flipH="1" flipV="1">
            <a:off x="3538786" y="292742"/>
            <a:ext cx="4184" cy="3434651"/>
          </a:xfrm>
          <a:prstGeom prst="bentConnector3">
            <a:avLst>
              <a:gd name="adj1" fmla="val -1958676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51"/>
          <p:cNvSpPr>
            <a:spLocks noChangeArrowheads="1"/>
          </p:cNvSpPr>
          <p:nvPr/>
        </p:nvSpPr>
        <p:spPr bwMode="auto">
          <a:xfrm>
            <a:off x="3016144" y="2826616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오더 처리내역 확인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5" name="직선 화살표 연결선 5"/>
          <p:cNvCxnSpPr>
            <a:stCxn id="235" idx="2"/>
            <a:endCxn id="253" idx="1"/>
          </p:cNvCxnSpPr>
          <p:nvPr/>
        </p:nvCxnSpPr>
        <p:spPr>
          <a:xfrm rot="16200000" flipH="1">
            <a:off x="2295572" y="2191212"/>
            <a:ext cx="248552" cy="1192591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51"/>
          <p:cNvSpPr>
            <a:spLocks noChangeArrowheads="1"/>
          </p:cNvSpPr>
          <p:nvPr/>
        </p:nvSpPr>
        <p:spPr bwMode="auto">
          <a:xfrm>
            <a:off x="4718204" y="3717032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민원 오더 생성 요청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7" name="Rectangle 51"/>
          <p:cNvSpPr>
            <a:spLocks noChangeArrowheads="1"/>
          </p:cNvSpPr>
          <p:nvPr/>
        </p:nvSpPr>
        <p:spPr bwMode="auto">
          <a:xfrm>
            <a:off x="1283312" y="3717032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마스터 데이터 조회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8" name="Rectangle 51"/>
          <p:cNvSpPr>
            <a:spLocks noChangeArrowheads="1"/>
          </p:cNvSpPr>
          <p:nvPr/>
        </p:nvSpPr>
        <p:spPr bwMode="auto">
          <a:xfrm>
            <a:off x="3007518" y="3980649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오더 생성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9" name="직선 화살표 연결선 5"/>
          <p:cNvCxnSpPr>
            <a:stCxn id="257" idx="2"/>
            <a:endCxn id="258" idx="1"/>
          </p:cNvCxnSpPr>
          <p:nvPr/>
        </p:nvCxnSpPr>
        <p:spPr>
          <a:xfrm rot="16200000" flipH="1">
            <a:off x="2326191" y="3384489"/>
            <a:ext cx="178449" cy="1184206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화살표 연결선 5"/>
          <p:cNvCxnSpPr>
            <a:stCxn id="256" idx="1"/>
            <a:endCxn id="257" idx="3"/>
          </p:cNvCxnSpPr>
          <p:nvPr/>
        </p:nvCxnSpPr>
        <p:spPr>
          <a:xfrm flipH="1">
            <a:off x="2363312" y="3802200"/>
            <a:ext cx="2354892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51"/>
          <p:cNvSpPr>
            <a:spLocks noChangeArrowheads="1"/>
          </p:cNvSpPr>
          <p:nvPr/>
        </p:nvSpPr>
        <p:spPr bwMode="auto">
          <a:xfrm>
            <a:off x="3007518" y="4293096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오더 기사 자동 배정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8" name="직선 화살표 연결선 5"/>
          <p:cNvCxnSpPr>
            <a:stCxn id="258" idx="2"/>
            <a:endCxn id="267" idx="0"/>
          </p:cNvCxnSpPr>
          <p:nvPr/>
        </p:nvCxnSpPr>
        <p:spPr>
          <a:xfrm>
            <a:off x="3547518" y="4150985"/>
            <a:ext cx="0" cy="142111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51"/>
          <p:cNvSpPr>
            <a:spLocks noChangeArrowheads="1"/>
          </p:cNvSpPr>
          <p:nvPr/>
        </p:nvSpPr>
        <p:spPr bwMode="auto">
          <a:xfrm>
            <a:off x="4718204" y="450912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오더수신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2" name="Rectangle 51"/>
          <p:cNvSpPr>
            <a:spLocks noChangeArrowheads="1"/>
          </p:cNvSpPr>
          <p:nvPr/>
        </p:nvSpPr>
        <p:spPr bwMode="auto">
          <a:xfrm>
            <a:off x="4718204" y="480271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전입</a:t>
            </a: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전출 처리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3" name="직선 화살표 연결선 5"/>
          <p:cNvCxnSpPr>
            <a:stCxn id="267" idx="3"/>
            <a:endCxn id="97" idx="1"/>
          </p:cNvCxnSpPr>
          <p:nvPr/>
        </p:nvCxnSpPr>
        <p:spPr>
          <a:xfrm>
            <a:off x="4087518" y="4378264"/>
            <a:ext cx="2304376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51"/>
          <p:cNvSpPr>
            <a:spLocks noChangeArrowheads="1"/>
          </p:cNvSpPr>
          <p:nvPr/>
        </p:nvSpPr>
        <p:spPr bwMode="auto">
          <a:xfrm>
            <a:off x="1283312" y="5445224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전입</a:t>
            </a: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전출 내역 처리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5" name="Rectangle 51"/>
          <p:cNvSpPr>
            <a:spLocks noChangeArrowheads="1"/>
          </p:cNvSpPr>
          <p:nvPr/>
        </p:nvSpPr>
        <p:spPr bwMode="auto">
          <a:xfrm>
            <a:off x="3015903" y="5724188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오더 처리내역 확인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8" name="직선 화살표 연결선 5"/>
          <p:cNvCxnSpPr>
            <a:stCxn id="271" idx="2"/>
            <a:endCxn id="272" idx="0"/>
          </p:cNvCxnSpPr>
          <p:nvPr/>
        </p:nvCxnSpPr>
        <p:spPr>
          <a:xfrm>
            <a:off x="5258204" y="4679456"/>
            <a:ext cx="0" cy="123254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화살표 연결선 5"/>
          <p:cNvCxnSpPr>
            <a:stCxn id="121" idx="1"/>
            <a:endCxn id="284" idx="3"/>
          </p:cNvCxnSpPr>
          <p:nvPr/>
        </p:nvCxnSpPr>
        <p:spPr>
          <a:xfrm flipH="1">
            <a:off x="2363312" y="5530392"/>
            <a:ext cx="662951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5"/>
          <p:cNvCxnSpPr>
            <a:stCxn id="284" idx="2"/>
            <a:endCxn id="285" idx="1"/>
          </p:cNvCxnSpPr>
          <p:nvPr/>
        </p:nvCxnSpPr>
        <p:spPr>
          <a:xfrm rot="16200000" flipH="1">
            <a:off x="2322709" y="5116162"/>
            <a:ext cx="193796" cy="1192591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4628824" y="905720"/>
            <a:ext cx="1260000" cy="5272652"/>
            <a:chOff x="632520" y="870117"/>
            <a:chExt cx="1090015" cy="5272652"/>
          </a:xfrm>
        </p:grpSpPr>
        <p:sp>
          <p:nvSpPr>
            <p:cNvPr id="45" name="직사각형 44"/>
            <p:cNvSpPr>
              <a:spLocks noChangeArrowheads="1"/>
            </p:cNvSpPr>
            <p:nvPr/>
          </p:nvSpPr>
          <p:spPr bwMode="auto">
            <a:xfrm>
              <a:off x="632524" y="870117"/>
              <a:ext cx="1090011" cy="5272652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2520" y="870121"/>
              <a:ext cx="1090011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en-US" altLang="ko-KR" sz="1000" b="1" dirty="0" smtClean="0">
                  <a:latin typeface="맑은 고딕" pitchFamily="50" charset="-127"/>
                </a:rPr>
                <a:t>Smart Phone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</p:grp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4718204" y="1545166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오더수신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Rectangle 51"/>
          <p:cNvSpPr>
            <a:spLocks noChangeArrowheads="1"/>
          </p:cNvSpPr>
          <p:nvPr/>
        </p:nvSpPr>
        <p:spPr bwMode="auto">
          <a:xfrm>
            <a:off x="4718204" y="183764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전입</a:t>
            </a: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전출</a:t>
            </a: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기타 처리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288008" y="908720"/>
            <a:ext cx="1260001" cy="721615"/>
            <a:chOff x="632520" y="870117"/>
            <a:chExt cx="1090016" cy="721615"/>
          </a:xfrm>
        </p:grpSpPr>
        <p:sp>
          <p:nvSpPr>
            <p:cNvPr id="55" name="직사각형 54"/>
            <p:cNvSpPr>
              <a:spLocks noChangeArrowheads="1"/>
            </p:cNvSpPr>
            <p:nvPr/>
          </p:nvSpPr>
          <p:spPr bwMode="auto">
            <a:xfrm>
              <a:off x="632525" y="870117"/>
              <a:ext cx="1090011" cy="721615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520" y="870121"/>
              <a:ext cx="1090011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en-US" altLang="ko-KR" sz="1000" b="1" dirty="0" smtClean="0">
                  <a:latin typeface="맑은 고딕" pitchFamily="50" charset="-127"/>
                </a:rPr>
                <a:t>EBPP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</p:grpSp>
      <p:sp>
        <p:nvSpPr>
          <p:cNvPr id="58" name="Rectangle 51"/>
          <p:cNvSpPr>
            <a:spLocks noChangeArrowheads="1"/>
          </p:cNvSpPr>
          <p:nvPr/>
        </p:nvSpPr>
        <p:spPr bwMode="auto">
          <a:xfrm>
            <a:off x="6392133" y="126576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SMS 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전송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9" name="직선 화살표 연결선 5"/>
          <p:cNvCxnSpPr>
            <a:stCxn id="47" idx="2"/>
            <a:endCxn id="48" idx="0"/>
          </p:cNvCxnSpPr>
          <p:nvPr/>
        </p:nvCxnSpPr>
        <p:spPr>
          <a:xfrm>
            <a:off x="5258204" y="1715502"/>
            <a:ext cx="0" cy="122138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5"/>
          <p:cNvCxnSpPr>
            <a:stCxn id="48" idx="1"/>
            <a:endCxn id="232" idx="3"/>
          </p:cNvCxnSpPr>
          <p:nvPr/>
        </p:nvCxnSpPr>
        <p:spPr>
          <a:xfrm flipH="1">
            <a:off x="2363553" y="1922808"/>
            <a:ext cx="2354651" cy="4184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51"/>
          <p:cNvSpPr>
            <a:spLocks noChangeArrowheads="1"/>
          </p:cNvSpPr>
          <p:nvPr/>
        </p:nvSpPr>
        <p:spPr bwMode="auto">
          <a:xfrm>
            <a:off x="6391894" y="4293096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SMS 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전송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화살표 연결선 5"/>
          <p:cNvCxnSpPr>
            <a:stCxn id="267" idx="2"/>
            <a:endCxn id="271" idx="1"/>
          </p:cNvCxnSpPr>
          <p:nvPr/>
        </p:nvCxnSpPr>
        <p:spPr>
          <a:xfrm rot="16200000" flipH="1">
            <a:off x="4067433" y="3943517"/>
            <a:ext cx="130856" cy="1170686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7941192" y="895002"/>
            <a:ext cx="1260000" cy="5283370"/>
            <a:chOff x="632520" y="870117"/>
            <a:chExt cx="1090015" cy="5283370"/>
          </a:xfrm>
        </p:grpSpPr>
        <p:sp>
          <p:nvSpPr>
            <p:cNvPr id="52" name="직사각형 51"/>
            <p:cNvSpPr>
              <a:spLocks noChangeArrowheads="1"/>
            </p:cNvSpPr>
            <p:nvPr/>
          </p:nvSpPr>
          <p:spPr bwMode="auto">
            <a:xfrm>
              <a:off x="632524" y="870117"/>
              <a:ext cx="1090011" cy="5283370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2520" y="870121"/>
              <a:ext cx="1090011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en-US" altLang="ko-KR" sz="1000" b="1" dirty="0" smtClean="0">
                  <a:latin typeface="맑은 고딕" pitchFamily="50" charset="-127"/>
                </a:rPr>
                <a:t>Scan System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</p:grpSp>
      <p:sp>
        <p:nvSpPr>
          <p:cNvPr id="57" name="Rectangle 51"/>
          <p:cNvSpPr>
            <a:spLocks noChangeArrowheads="1"/>
          </p:cNvSpPr>
          <p:nvPr/>
        </p:nvSpPr>
        <p:spPr bwMode="auto">
          <a:xfrm>
            <a:off x="8030452" y="2826616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계약서 </a:t>
            </a: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Scan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직선 화살표 연결선 5"/>
          <p:cNvCxnSpPr>
            <a:stCxn id="253" idx="3"/>
            <a:endCxn id="57" idx="1"/>
          </p:cNvCxnSpPr>
          <p:nvPr/>
        </p:nvCxnSpPr>
        <p:spPr>
          <a:xfrm>
            <a:off x="4096144" y="2911784"/>
            <a:ext cx="3934308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51"/>
          <p:cNvSpPr>
            <a:spLocks noChangeArrowheads="1"/>
          </p:cNvSpPr>
          <p:nvPr/>
        </p:nvSpPr>
        <p:spPr bwMode="auto">
          <a:xfrm>
            <a:off x="1283553" y="3140968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계약서 이미지 저장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화살표 연결선 5"/>
          <p:cNvCxnSpPr>
            <a:stCxn id="57" idx="2"/>
            <a:endCxn id="62" idx="3"/>
          </p:cNvCxnSpPr>
          <p:nvPr/>
        </p:nvCxnSpPr>
        <p:spPr>
          <a:xfrm rot="5400000">
            <a:off x="5352411" y="8095"/>
            <a:ext cx="229184" cy="6206899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51"/>
          <p:cNvSpPr>
            <a:spLocks noChangeArrowheads="1"/>
          </p:cNvSpPr>
          <p:nvPr/>
        </p:nvSpPr>
        <p:spPr bwMode="auto">
          <a:xfrm>
            <a:off x="8013320" y="5724188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계약서 </a:t>
            </a: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Scan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ectangle 51"/>
          <p:cNvSpPr>
            <a:spLocks noChangeArrowheads="1"/>
          </p:cNvSpPr>
          <p:nvPr/>
        </p:nvSpPr>
        <p:spPr bwMode="auto">
          <a:xfrm>
            <a:off x="1266421" y="5940212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계약서 이미지 저장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8" name="직선 화살표 연결선 5"/>
          <p:cNvCxnSpPr>
            <a:stCxn id="285" idx="3"/>
            <a:endCxn id="66" idx="1"/>
          </p:cNvCxnSpPr>
          <p:nvPr/>
        </p:nvCxnSpPr>
        <p:spPr>
          <a:xfrm>
            <a:off x="4095903" y="5809356"/>
            <a:ext cx="3917417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5"/>
          <p:cNvCxnSpPr>
            <a:stCxn id="66" idx="2"/>
            <a:endCxn id="67" idx="3"/>
          </p:cNvCxnSpPr>
          <p:nvPr/>
        </p:nvCxnSpPr>
        <p:spPr>
          <a:xfrm rot="5400000">
            <a:off x="5384443" y="2856503"/>
            <a:ext cx="130856" cy="6206899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632520" y="1214004"/>
            <a:ext cx="8748000" cy="2232248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민원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콜센터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접수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32520" y="3573015"/>
            <a:ext cx="8748000" cy="2664000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민원</a:t>
            </a: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현장</a:t>
            </a: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접수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화살표 연결선 5"/>
          <p:cNvCxnSpPr>
            <a:stCxn id="148" idx="2"/>
            <a:endCxn id="228" idx="3"/>
          </p:cNvCxnSpPr>
          <p:nvPr/>
        </p:nvCxnSpPr>
        <p:spPr>
          <a:xfrm rot="5400000">
            <a:off x="2862850" y="936800"/>
            <a:ext cx="194238" cy="1192831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6303900" y="3789040"/>
            <a:ext cx="1260001" cy="877256"/>
            <a:chOff x="632520" y="870117"/>
            <a:chExt cx="1090016" cy="877256"/>
          </a:xfrm>
        </p:grpSpPr>
        <p:sp>
          <p:nvSpPr>
            <p:cNvPr id="80" name="직사각형 79"/>
            <p:cNvSpPr>
              <a:spLocks noChangeArrowheads="1"/>
            </p:cNvSpPr>
            <p:nvPr/>
          </p:nvSpPr>
          <p:spPr bwMode="auto">
            <a:xfrm>
              <a:off x="632525" y="870117"/>
              <a:ext cx="1090011" cy="877256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2520" y="870121"/>
              <a:ext cx="1090011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en-US" altLang="ko-KR" sz="1000" b="1" dirty="0" smtClean="0">
                  <a:latin typeface="맑은 고딕" pitchFamily="50" charset="-127"/>
                </a:rPr>
                <a:t>EBPP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6285287" y="1843289"/>
            <a:ext cx="1260001" cy="721615"/>
            <a:chOff x="632520" y="870117"/>
            <a:chExt cx="1090016" cy="721615"/>
          </a:xfrm>
        </p:grpSpPr>
        <p:sp>
          <p:nvSpPr>
            <p:cNvPr id="84" name="직사각형 83"/>
            <p:cNvSpPr>
              <a:spLocks noChangeArrowheads="1"/>
            </p:cNvSpPr>
            <p:nvPr/>
          </p:nvSpPr>
          <p:spPr bwMode="auto">
            <a:xfrm>
              <a:off x="632525" y="870117"/>
              <a:ext cx="1090011" cy="721615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32520" y="870121"/>
              <a:ext cx="1090011" cy="2548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en-US" altLang="ko-KR" sz="1000" b="1" dirty="0" smtClean="0">
                  <a:latin typeface="맑은 고딕" pitchFamily="50" charset="-127"/>
                </a:rPr>
                <a:t>KSNET(</a:t>
              </a:r>
              <a:r>
                <a:rPr lang="ko-KR" altLang="en-US" sz="1000" b="1" dirty="0" smtClean="0">
                  <a:latin typeface="맑은 고딕" pitchFamily="50" charset="-127"/>
                </a:rPr>
                <a:t>외부</a:t>
              </a:r>
              <a:r>
                <a:rPr lang="en-US" altLang="ko-KR" sz="1000" b="1" dirty="0" smtClean="0">
                  <a:latin typeface="맑은 고딕" pitchFamily="50" charset="-127"/>
                </a:rPr>
                <a:t>)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</p:grpSp>
      <p:sp>
        <p:nvSpPr>
          <p:cNvPr id="87" name="Rectangle 51"/>
          <p:cNvSpPr>
            <a:spLocks noChangeArrowheads="1"/>
          </p:cNvSpPr>
          <p:nvPr/>
        </p:nvSpPr>
        <p:spPr bwMode="auto">
          <a:xfrm>
            <a:off x="6375284" y="2149666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카드 수납 승인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Rectangle 51"/>
          <p:cNvSpPr>
            <a:spLocks noChangeArrowheads="1"/>
          </p:cNvSpPr>
          <p:nvPr/>
        </p:nvSpPr>
        <p:spPr bwMode="auto">
          <a:xfrm>
            <a:off x="4736976" y="2149666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카드 수납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51"/>
          <p:cNvSpPr>
            <a:spLocks noChangeArrowheads="1"/>
          </p:cNvSpPr>
          <p:nvPr/>
        </p:nvSpPr>
        <p:spPr bwMode="auto">
          <a:xfrm>
            <a:off x="4736976" y="2492896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현금 수납</a:t>
            </a: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0" lang="ko-KR" altLang="en-US" sz="8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미수납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직선 화살표 연결선 5"/>
          <p:cNvCxnSpPr/>
          <p:nvPr/>
        </p:nvCxnSpPr>
        <p:spPr>
          <a:xfrm>
            <a:off x="5410604" y="2010718"/>
            <a:ext cx="0" cy="122138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5"/>
          <p:cNvCxnSpPr>
            <a:stCxn id="48" idx="3"/>
            <a:endCxn id="89" idx="3"/>
          </p:cNvCxnSpPr>
          <p:nvPr/>
        </p:nvCxnSpPr>
        <p:spPr>
          <a:xfrm>
            <a:off x="5798204" y="1922808"/>
            <a:ext cx="18772" cy="655256"/>
          </a:xfrm>
          <a:prstGeom prst="bentConnector3">
            <a:avLst>
              <a:gd name="adj1" fmla="val 1317771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5"/>
          <p:cNvCxnSpPr>
            <a:stCxn id="88" idx="3"/>
            <a:endCxn id="87" idx="1"/>
          </p:cNvCxnSpPr>
          <p:nvPr/>
        </p:nvCxnSpPr>
        <p:spPr>
          <a:xfrm>
            <a:off x="5816976" y="2234834"/>
            <a:ext cx="558308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5"/>
          <p:cNvCxnSpPr>
            <a:stCxn id="87" idx="2"/>
            <a:endCxn id="88" idx="2"/>
          </p:cNvCxnSpPr>
          <p:nvPr/>
        </p:nvCxnSpPr>
        <p:spPr>
          <a:xfrm rot="5400000">
            <a:off x="6096130" y="1500848"/>
            <a:ext cx="12700" cy="1638308"/>
          </a:xfrm>
          <a:prstGeom prst="bentConnector3">
            <a:avLst>
              <a:gd name="adj1" fmla="val 849055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51"/>
          <p:cNvSpPr>
            <a:spLocks noChangeArrowheads="1"/>
          </p:cNvSpPr>
          <p:nvPr/>
        </p:nvSpPr>
        <p:spPr bwMode="auto">
          <a:xfrm>
            <a:off x="3026143" y="2492896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SAP 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전송</a:t>
            </a: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Batch)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5" name="직선 화살표 연결선 5"/>
          <p:cNvCxnSpPr>
            <a:stCxn id="88" idx="1"/>
            <a:endCxn id="104" idx="0"/>
          </p:cNvCxnSpPr>
          <p:nvPr/>
        </p:nvCxnSpPr>
        <p:spPr>
          <a:xfrm rot="10800000" flipV="1">
            <a:off x="3566144" y="2234834"/>
            <a:ext cx="1170833" cy="258062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5"/>
          <p:cNvCxnSpPr>
            <a:stCxn id="89" idx="1"/>
            <a:endCxn id="104" idx="3"/>
          </p:cNvCxnSpPr>
          <p:nvPr/>
        </p:nvCxnSpPr>
        <p:spPr>
          <a:xfrm flipH="1">
            <a:off x="4106143" y="2578064"/>
            <a:ext cx="630833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5"/>
          <p:cNvCxnSpPr>
            <a:stCxn id="104" idx="1"/>
            <a:endCxn id="235" idx="3"/>
          </p:cNvCxnSpPr>
          <p:nvPr/>
        </p:nvCxnSpPr>
        <p:spPr>
          <a:xfrm flipH="1">
            <a:off x="2363553" y="2578064"/>
            <a:ext cx="662590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/>
          <p:cNvGrpSpPr/>
          <p:nvPr/>
        </p:nvGrpSpPr>
        <p:grpSpPr>
          <a:xfrm>
            <a:off x="6285287" y="4797152"/>
            <a:ext cx="1260001" cy="721615"/>
            <a:chOff x="632520" y="870117"/>
            <a:chExt cx="1090016" cy="721615"/>
          </a:xfrm>
        </p:grpSpPr>
        <p:sp>
          <p:nvSpPr>
            <p:cNvPr id="115" name="직사각형 114"/>
            <p:cNvSpPr>
              <a:spLocks noChangeArrowheads="1"/>
            </p:cNvSpPr>
            <p:nvPr/>
          </p:nvSpPr>
          <p:spPr bwMode="auto">
            <a:xfrm>
              <a:off x="632525" y="870117"/>
              <a:ext cx="1090011" cy="721615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32520" y="870121"/>
              <a:ext cx="1090011" cy="2548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en-US" altLang="ko-KR" sz="1000" b="1" dirty="0" smtClean="0">
                  <a:latin typeface="맑은 고딕" pitchFamily="50" charset="-127"/>
                </a:rPr>
                <a:t>KSNET(</a:t>
              </a:r>
              <a:r>
                <a:rPr lang="ko-KR" altLang="en-US" sz="1000" b="1" dirty="0" smtClean="0">
                  <a:latin typeface="맑은 고딕" pitchFamily="50" charset="-127"/>
                </a:rPr>
                <a:t>외부</a:t>
              </a:r>
              <a:r>
                <a:rPr lang="en-US" altLang="ko-KR" sz="1000" b="1" dirty="0" smtClean="0">
                  <a:latin typeface="맑은 고딕" pitchFamily="50" charset="-127"/>
                </a:rPr>
                <a:t>)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</p:grpSp>
      <p:sp>
        <p:nvSpPr>
          <p:cNvPr id="118" name="Rectangle 51"/>
          <p:cNvSpPr>
            <a:spLocks noChangeArrowheads="1"/>
          </p:cNvSpPr>
          <p:nvPr/>
        </p:nvSpPr>
        <p:spPr bwMode="auto">
          <a:xfrm>
            <a:off x="6375284" y="5103529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카드 수납 승인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51"/>
          <p:cNvSpPr>
            <a:spLocks noChangeArrowheads="1"/>
          </p:cNvSpPr>
          <p:nvPr/>
        </p:nvSpPr>
        <p:spPr bwMode="auto">
          <a:xfrm>
            <a:off x="4718204" y="509381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카드 수납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Rectangle 51"/>
          <p:cNvSpPr>
            <a:spLocks noChangeArrowheads="1"/>
          </p:cNvSpPr>
          <p:nvPr/>
        </p:nvSpPr>
        <p:spPr bwMode="auto">
          <a:xfrm>
            <a:off x="4718204" y="5445224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현금 수납</a:t>
            </a: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0" lang="ko-KR" altLang="en-US" sz="8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미수납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Rectangle 51"/>
          <p:cNvSpPr>
            <a:spLocks noChangeArrowheads="1"/>
          </p:cNvSpPr>
          <p:nvPr/>
        </p:nvSpPr>
        <p:spPr bwMode="auto">
          <a:xfrm>
            <a:off x="3026263" y="5445224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SAP 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전송</a:t>
            </a: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Batch)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2" name="직선 화살표 연결선 5"/>
          <p:cNvCxnSpPr>
            <a:stCxn id="272" idx="2"/>
            <a:endCxn id="119" idx="0"/>
          </p:cNvCxnSpPr>
          <p:nvPr/>
        </p:nvCxnSpPr>
        <p:spPr>
          <a:xfrm>
            <a:off x="5258204" y="4973046"/>
            <a:ext cx="0" cy="120764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5"/>
          <p:cNvCxnSpPr>
            <a:stCxn id="272" idx="3"/>
            <a:endCxn id="120" idx="3"/>
          </p:cNvCxnSpPr>
          <p:nvPr/>
        </p:nvCxnSpPr>
        <p:spPr>
          <a:xfrm>
            <a:off x="5798204" y="4887878"/>
            <a:ext cx="12700" cy="642514"/>
          </a:xfrm>
          <a:prstGeom prst="bentConnector3">
            <a:avLst>
              <a:gd name="adj1" fmla="val 1800000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5"/>
          <p:cNvCxnSpPr>
            <a:stCxn id="119" idx="3"/>
            <a:endCxn id="118" idx="1"/>
          </p:cNvCxnSpPr>
          <p:nvPr/>
        </p:nvCxnSpPr>
        <p:spPr>
          <a:xfrm>
            <a:off x="5798204" y="5178978"/>
            <a:ext cx="577080" cy="9719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5"/>
          <p:cNvCxnSpPr>
            <a:stCxn id="119" idx="1"/>
            <a:endCxn id="121" idx="0"/>
          </p:cNvCxnSpPr>
          <p:nvPr/>
        </p:nvCxnSpPr>
        <p:spPr>
          <a:xfrm rot="10800000" flipV="1">
            <a:off x="3566264" y="5178978"/>
            <a:ext cx="1151941" cy="266246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5"/>
          <p:cNvCxnSpPr>
            <a:stCxn id="120" idx="1"/>
            <a:endCxn id="121" idx="3"/>
          </p:cNvCxnSpPr>
          <p:nvPr/>
        </p:nvCxnSpPr>
        <p:spPr>
          <a:xfrm flipH="1">
            <a:off x="4106263" y="5530392"/>
            <a:ext cx="611941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5"/>
          <p:cNvCxnSpPr>
            <a:stCxn id="118" idx="2"/>
            <a:endCxn id="119" idx="2"/>
          </p:cNvCxnSpPr>
          <p:nvPr/>
        </p:nvCxnSpPr>
        <p:spPr>
          <a:xfrm rot="5400000" flipH="1">
            <a:off x="6081884" y="4440466"/>
            <a:ext cx="9719" cy="1657080"/>
          </a:xfrm>
          <a:prstGeom prst="bentConnector3">
            <a:avLst>
              <a:gd name="adj1" fmla="val -931958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8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989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75342"/>
              </p:ext>
            </p:extLst>
          </p:nvPr>
        </p:nvGraphicFramePr>
        <p:xfrm>
          <a:off x="533400" y="785813"/>
          <a:ext cx="9001125" cy="5524500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5524500"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Diagram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208584" y="905720"/>
            <a:ext cx="1260000" cy="5272652"/>
            <a:chOff x="632520" y="870117"/>
            <a:chExt cx="1090015" cy="5272652"/>
          </a:xfrm>
        </p:grpSpPr>
        <p:sp>
          <p:nvSpPr>
            <p:cNvPr id="156" name="직사각형 155"/>
            <p:cNvSpPr>
              <a:spLocks noChangeArrowheads="1"/>
            </p:cNvSpPr>
            <p:nvPr/>
          </p:nvSpPr>
          <p:spPr bwMode="auto">
            <a:xfrm>
              <a:off x="632524" y="870117"/>
              <a:ext cx="1090011" cy="5272652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32520" y="870121"/>
              <a:ext cx="1090011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en-US" altLang="ko-KR" sz="1000" b="1" dirty="0" smtClean="0">
                  <a:latin typeface="맑은 고딕" pitchFamily="50" charset="-127"/>
                </a:rPr>
                <a:t>SAP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</p:grpSp>
      <p:sp>
        <p:nvSpPr>
          <p:cNvPr id="116" name="Rectangle 51"/>
          <p:cNvSpPr>
            <a:spLocks noChangeArrowheads="1"/>
          </p:cNvSpPr>
          <p:nvPr/>
        </p:nvSpPr>
        <p:spPr bwMode="auto">
          <a:xfrm>
            <a:off x="1283553" y="5283514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검침 오더 생성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개요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2920884" y="905720"/>
            <a:ext cx="1260000" cy="5272652"/>
            <a:chOff x="632520" y="870117"/>
            <a:chExt cx="1090015" cy="5272652"/>
          </a:xfrm>
        </p:grpSpPr>
        <p:sp>
          <p:nvSpPr>
            <p:cNvPr id="145" name="직사각형 144"/>
            <p:cNvSpPr>
              <a:spLocks noChangeArrowheads="1"/>
            </p:cNvSpPr>
            <p:nvPr/>
          </p:nvSpPr>
          <p:spPr bwMode="auto">
            <a:xfrm>
              <a:off x="632524" y="870117"/>
              <a:ext cx="1090011" cy="5272652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32520" y="870121"/>
              <a:ext cx="1090011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en-US" altLang="ko-KR" sz="1000" b="1" dirty="0" smtClean="0">
                  <a:latin typeface="맑은 고딕" pitchFamily="50" charset="-127"/>
                </a:rPr>
                <a:t>LSCP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</p:grpSp>
      <p:sp>
        <p:nvSpPr>
          <p:cNvPr id="148" name="Rectangle 51"/>
          <p:cNvSpPr>
            <a:spLocks noChangeArrowheads="1"/>
          </p:cNvSpPr>
          <p:nvPr/>
        </p:nvSpPr>
        <p:spPr bwMode="auto">
          <a:xfrm>
            <a:off x="3017410" y="5283514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순로조정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및 배정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8" name="직선 화살표 연결선 5"/>
          <p:cNvCxnSpPr>
            <a:stCxn id="116" idx="3"/>
            <a:endCxn id="148" idx="1"/>
          </p:cNvCxnSpPr>
          <p:nvPr/>
        </p:nvCxnSpPr>
        <p:spPr>
          <a:xfrm>
            <a:off x="2363553" y="5368682"/>
            <a:ext cx="653857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51"/>
          <p:cNvSpPr>
            <a:spLocks noChangeArrowheads="1"/>
          </p:cNvSpPr>
          <p:nvPr/>
        </p:nvSpPr>
        <p:spPr bwMode="auto">
          <a:xfrm>
            <a:off x="1283553" y="556292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Billing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9" name="직선 화살표 연결선 5"/>
          <p:cNvCxnSpPr>
            <a:stCxn id="148" idx="3"/>
            <a:endCxn id="47" idx="1"/>
          </p:cNvCxnSpPr>
          <p:nvPr/>
        </p:nvCxnSpPr>
        <p:spPr>
          <a:xfrm>
            <a:off x="4097410" y="5368682"/>
            <a:ext cx="620794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51"/>
          <p:cNvSpPr>
            <a:spLocks noChangeArrowheads="1"/>
          </p:cNvSpPr>
          <p:nvPr/>
        </p:nvSpPr>
        <p:spPr bwMode="auto">
          <a:xfrm>
            <a:off x="3017410" y="556292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검침결과 확인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628824" y="905720"/>
            <a:ext cx="1260000" cy="5272652"/>
            <a:chOff x="632520" y="870117"/>
            <a:chExt cx="1090015" cy="5272652"/>
          </a:xfrm>
        </p:grpSpPr>
        <p:sp>
          <p:nvSpPr>
            <p:cNvPr id="45" name="직사각형 44"/>
            <p:cNvSpPr>
              <a:spLocks noChangeArrowheads="1"/>
            </p:cNvSpPr>
            <p:nvPr/>
          </p:nvSpPr>
          <p:spPr bwMode="auto">
            <a:xfrm>
              <a:off x="632524" y="870117"/>
              <a:ext cx="1090011" cy="5272652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2520" y="870121"/>
              <a:ext cx="1090011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en-US" altLang="ko-KR" sz="1000" b="1" dirty="0" smtClean="0">
                  <a:latin typeface="맑은 고딕" pitchFamily="50" charset="-127"/>
                </a:rPr>
                <a:t>Smart Phone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</p:grp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4718204" y="5283514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오더수신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Rectangle 51"/>
          <p:cNvSpPr>
            <a:spLocks noChangeArrowheads="1"/>
          </p:cNvSpPr>
          <p:nvPr/>
        </p:nvSpPr>
        <p:spPr bwMode="auto">
          <a:xfrm>
            <a:off x="4718204" y="556292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검침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9" name="직선 화살표 연결선 5"/>
          <p:cNvCxnSpPr>
            <a:stCxn id="47" idx="2"/>
            <a:endCxn id="48" idx="0"/>
          </p:cNvCxnSpPr>
          <p:nvPr/>
        </p:nvCxnSpPr>
        <p:spPr>
          <a:xfrm>
            <a:off x="5258204" y="5453850"/>
            <a:ext cx="0" cy="10907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5"/>
          <p:cNvCxnSpPr>
            <a:stCxn id="48" idx="1"/>
            <a:endCxn id="232" idx="3"/>
          </p:cNvCxnSpPr>
          <p:nvPr/>
        </p:nvCxnSpPr>
        <p:spPr>
          <a:xfrm flipH="1">
            <a:off x="4097410" y="5648088"/>
            <a:ext cx="620794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5"/>
          <p:cNvCxnSpPr>
            <a:stCxn id="232" idx="1"/>
            <a:endCxn id="228" idx="3"/>
          </p:cNvCxnSpPr>
          <p:nvPr/>
        </p:nvCxnSpPr>
        <p:spPr>
          <a:xfrm flipH="1">
            <a:off x="2363553" y="5648088"/>
            <a:ext cx="653857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51"/>
          <p:cNvSpPr>
            <a:spLocks noChangeArrowheads="1"/>
          </p:cNvSpPr>
          <p:nvPr/>
        </p:nvSpPr>
        <p:spPr bwMode="auto">
          <a:xfrm>
            <a:off x="1302445" y="126876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체납 오더 생성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Rectangle 51"/>
          <p:cNvSpPr>
            <a:spLocks noChangeArrowheads="1"/>
          </p:cNvSpPr>
          <p:nvPr/>
        </p:nvSpPr>
        <p:spPr bwMode="auto">
          <a:xfrm>
            <a:off x="3017410" y="196252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담당자 지정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3" name="직선 화살표 연결선 5"/>
          <p:cNvCxnSpPr>
            <a:stCxn id="70" idx="3"/>
            <a:endCxn id="191" idx="1"/>
          </p:cNvCxnSpPr>
          <p:nvPr/>
        </p:nvCxnSpPr>
        <p:spPr>
          <a:xfrm>
            <a:off x="2382445" y="1353928"/>
            <a:ext cx="641315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51"/>
          <p:cNvSpPr>
            <a:spLocks noChangeArrowheads="1"/>
          </p:cNvSpPr>
          <p:nvPr/>
        </p:nvSpPr>
        <p:spPr bwMode="auto">
          <a:xfrm>
            <a:off x="1302445" y="2268246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체납 활동 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결과 처리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8" name="직선 화살표 연결선 5"/>
          <p:cNvCxnSpPr>
            <a:stCxn id="72" idx="3"/>
            <a:endCxn id="80" idx="1"/>
          </p:cNvCxnSpPr>
          <p:nvPr/>
        </p:nvCxnSpPr>
        <p:spPr>
          <a:xfrm>
            <a:off x="4097410" y="2047688"/>
            <a:ext cx="639686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51"/>
          <p:cNvSpPr>
            <a:spLocks noChangeArrowheads="1"/>
          </p:cNvSpPr>
          <p:nvPr/>
        </p:nvSpPr>
        <p:spPr bwMode="auto">
          <a:xfrm>
            <a:off x="3017410" y="2268246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SAP </a:t>
            </a:r>
            <a:r>
              <a: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전송</a:t>
            </a:r>
            <a:r>
              <a:rPr kumimoji="0" lang="en-US" altLang="ko-KR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(Batch)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Rectangle 51"/>
          <p:cNvSpPr>
            <a:spLocks noChangeArrowheads="1"/>
          </p:cNvSpPr>
          <p:nvPr/>
        </p:nvSpPr>
        <p:spPr bwMode="auto">
          <a:xfrm>
            <a:off x="4737096" y="196252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오더 수신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51"/>
          <p:cNvSpPr>
            <a:spLocks noChangeArrowheads="1"/>
          </p:cNvSpPr>
          <p:nvPr/>
        </p:nvSpPr>
        <p:spPr bwMode="auto">
          <a:xfrm>
            <a:off x="4737096" y="2268246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공급중지</a:t>
            </a: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8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재연결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2" name="직선 화살표 연결선 5"/>
          <p:cNvCxnSpPr>
            <a:stCxn id="80" idx="2"/>
            <a:endCxn id="81" idx="0"/>
          </p:cNvCxnSpPr>
          <p:nvPr/>
        </p:nvCxnSpPr>
        <p:spPr>
          <a:xfrm>
            <a:off x="5277096" y="2132856"/>
            <a:ext cx="0" cy="13539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5"/>
          <p:cNvCxnSpPr>
            <a:stCxn id="81" idx="1"/>
            <a:endCxn id="79" idx="3"/>
          </p:cNvCxnSpPr>
          <p:nvPr/>
        </p:nvCxnSpPr>
        <p:spPr>
          <a:xfrm flipH="1">
            <a:off x="4097410" y="2353414"/>
            <a:ext cx="639686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5"/>
          <p:cNvCxnSpPr>
            <a:stCxn id="79" idx="1"/>
            <a:endCxn id="76" idx="3"/>
          </p:cNvCxnSpPr>
          <p:nvPr/>
        </p:nvCxnSpPr>
        <p:spPr>
          <a:xfrm flipH="1">
            <a:off x="2382445" y="2353414"/>
            <a:ext cx="634965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51"/>
          <p:cNvSpPr>
            <a:spLocks noChangeArrowheads="1"/>
          </p:cNvSpPr>
          <p:nvPr/>
        </p:nvSpPr>
        <p:spPr bwMode="auto">
          <a:xfrm>
            <a:off x="4736976" y="2538584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r>
              <a: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납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화살표 연결선 5"/>
          <p:cNvCxnSpPr>
            <a:stCxn id="80" idx="3"/>
            <a:endCxn id="85" idx="3"/>
          </p:cNvCxnSpPr>
          <p:nvPr/>
        </p:nvCxnSpPr>
        <p:spPr>
          <a:xfrm flipH="1">
            <a:off x="5816976" y="2047688"/>
            <a:ext cx="120" cy="576064"/>
          </a:xfrm>
          <a:prstGeom prst="bentConnector3">
            <a:avLst>
              <a:gd name="adj1" fmla="val -190500000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51"/>
          <p:cNvSpPr>
            <a:spLocks noChangeArrowheads="1"/>
          </p:cNvSpPr>
          <p:nvPr/>
        </p:nvSpPr>
        <p:spPr bwMode="auto">
          <a:xfrm>
            <a:off x="1302445" y="2898624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수납처리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51"/>
          <p:cNvSpPr>
            <a:spLocks noChangeArrowheads="1"/>
          </p:cNvSpPr>
          <p:nvPr/>
        </p:nvSpPr>
        <p:spPr bwMode="auto">
          <a:xfrm>
            <a:off x="6393160" y="2898624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카드 수납 승인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3" name="직선 화살표 연결선 5"/>
          <p:cNvCxnSpPr>
            <a:stCxn id="85" idx="2"/>
            <a:endCxn id="92" idx="0"/>
          </p:cNvCxnSpPr>
          <p:nvPr/>
        </p:nvCxnSpPr>
        <p:spPr>
          <a:xfrm rot="16200000" flipH="1">
            <a:off x="6010216" y="1975680"/>
            <a:ext cx="189704" cy="1656184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5"/>
          <p:cNvCxnSpPr>
            <a:stCxn id="150" idx="1"/>
            <a:endCxn id="162" idx="3"/>
          </p:cNvCxnSpPr>
          <p:nvPr/>
        </p:nvCxnSpPr>
        <p:spPr>
          <a:xfrm flipH="1">
            <a:off x="4090881" y="2983792"/>
            <a:ext cx="637469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51"/>
          <p:cNvSpPr>
            <a:spLocks noChangeArrowheads="1"/>
          </p:cNvSpPr>
          <p:nvPr/>
        </p:nvSpPr>
        <p:spPr bwMode="auto">
          <a:xfrm>
            <a:off x="3017410" y="319484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체납 데이터 요청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Rectangle 51"/>
          <p:cNvSpPr>
            <a:spLocks noChangeArrowheads="1"/>
          </p:cNvSpPr>
          <p:nvPr/>
        </p:nvSpPr>
        <p:spPr bwMode="auto">
          <a:xfrm>
            <a:off x="1302445" y="319484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체납 데이터 전송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3" name="직선 화살표 연결선 5"/>
          <p:cNvCxnSpPr>
            <a:stCxn id="101" idx="1"/>
            <a:endCxn id="102" idx="3"/>
          </p:cNvCxnSpPr>
          <p:nvPr/>
        </p:nvCxnSpPr>
        <p:spPr>
          <a:xfrm flipH="1">
            <a:off x="2382445" y="3280008"/>
            <a:ext cx="634965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51"/>
          <p:cNvSpPr>
            <a:spLocks noChangeArrowheads="1"/>
          </p:cNvSpPr>
          <p:nvPr/>
        </p:nvSpPr>
        <p:spPr bwMode="auto">
          <a:xfrm>
            <a:off x="3017410" y="3474688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체납 데이터 확인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9" name="직선 화살표 연결선 5"/>
          <p:cNvCxnSpPr>
            <a:stCxn id="102" idx="2"/>
            <a:endCxn id="108" idx="1"/>
          </p:cNvCxnSpPr>
          <p:nvPr/>
        </p:nvCxnSpPr>
        <p:spPr>
          <a:xfrm rot="16200000" flipH="1">
            <a:off x="2332587" y="2875033"/>
            <a:ext cx="194680" cy="1174965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51"/>
          <p:cNvSpPr>
            <a:spLocks noChangeArrowheads="1"/>
          </p:cNvSpPr>
          <p:nvPr/>
        </p:nvSpPr>
        <p:spPr bwMode="auto">
          <a:xfrm>
            <a:off x="6393280" y="3834728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카드 수납 승인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3" name="직선 화살표 연결선 5"/>
          <p:cNvCxnSpPr>
            <a:stCxn id="121" idx="3"/>
            <a:endCxn id="112" idx="1"/>
          </p:cNvCxnSpPr>
          <p:nvPr/>
        </p:nvCxnSpPr>
        <p:spPr>
          <a:xfrm>
            <a:off x="4097410" y="3919896"/>
            <a:ext cx="2295870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51"/>
          <p:cNvSpPr>
            <a:spLocks noChangeArrowheads="1"/>
          </p:cNvSpPr>
          <p:nvPr/>
        </p:nvSpPr>
        <p:spPr bwMode="auto">
          <a:xfrm>
            <a:off x="1300964" y="4410792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수납처리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Rectangle 51"/>
          <p:cNvSpPr>
            <a:spLocks noChangeArrowheads="1"/>
          </p:cNvSpPr>
          <p:nvPr/>
        </p:nvSpPr>
        <p:spPr bwMode="auto">
          <a:xfrm>
            <a:off x="3017410" y="3834728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수납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3" name="직선 화살표 연결선 5"/>
          <p:cNvCxnSpPr>
            <a:stCxn id="108" idx="2"/>
            <a:endCxn id="121" idx="0"/>
          </p:cNvCxnSpPr>
          <p:nvPr/>
        </p:nvCxnSpPr>
        <p:spPr>
          <a:xfrm>
            <a:off x="3557410" y="3645024"/>
            <a:ext cx="0" cy="189704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5"/>
          <p:cNvCxnSpPr>
            <a:stCxn id="170" idx="1"/>
            <a:endCxn id="118" idx="3"/>
          </p:cNvCxnSpPr>
          <p:nvPr/>
        </p:nvCxnSpPr>
        <p:spPr>
          <a:xfrm flipH="1">
            <a:off x="2380964" y="4495960"/>
            <a:ext cx="642796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모서리가 둥근 직사각형 128"/>
          <p:cNvSpPr/>
          <p:nvPr/>
        </p:nvSpPr>
        <p:spPr>
          <a:xfrm>
            <a:off x="632520" y="1214004"/>
            <a:ext cx="8748000" cy="3583148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체납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632520" y="5013175"/>
            <a:ext cx="8748000" cy="1008113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검침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7" name="직선 화살표 연결선 5"/>
          <p:cNvCxnSpPr>
            <a:stCxn id="92" idx="1"/>
            <a:endCxn id="150" idx="3"/>
          </p:cNvCxnSpPr>
          <p:nvPr/>
        </p:nvCxnSpPr>
        <p:spPr>
          <a:xfrm flipH="1">
            <a:off x="5808350" y="2983792"/>
            <a:ext cx="584810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51"/>
          <p:cNvSpPr>
            <a:spLocks noChangeArrowheads="1"/>
          </p:cNvSpPr>
          <p:nvPr/>
        </p:nvSpPr>
        <p:spPr bwMode="auto">
          <a:xfrm>
            <a:off x="4728350" y="2898624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r>
              <a: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납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3" name="직선 화살표 연결선 5"/>
          <p:cNvCxnSpPr>
            <a:stCxn id="92" idx="2"/>
            <a:endCxn id="150" idx="2"/>
          </p:cNvCxnSpPr>
          <p:nvPr/>
        </p:nvCxnSpPr>
        <p:spPr>
          <a:xfrm rot="5400000">
            <a:off x="6100755" y="2236555"/>
            <a:ext cx="12700" cy="1664810"/>
          </a:xfrm>
          <a:prstGeom prst="bentConnector3">
            <a:avLst>
              <a:gd name="adj1" fmla="val 1800000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5"/>
          <p:cNvCxnSpPr>
            <a:stCxn id="112" idx="2"/>
            <a:endCxn id="121" idx="2"/>
          </p:cNvCxnSpPr>
          <p:nvPr/>
        </p:nvCxnSpPr>
        <p:spPr>
          <a:xfrm rot="5400000">
            <a:off x="5245345" y="2317129"/>
            <a:ext cx="12700" cy="3375870"/>
          </a:xfrm>
          <a:prstGeom prst="bentConnector3">
            <a:avLst>
              <a:gd name="adj1" fmla="val 1120756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51"/>
          <p:cNvSpPr>
            <a:spLocks noChangeArrowheads="1"/>
          </p:cNvSpPr>
          <p:nvPr/>
        </p:nvSpPr>
        <p:spPr bwMode="auto">
          <a:xfrm>
            <a:off x="3010881" y="2898624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SAP </a:t>
            </a:r>
            <a:r>
              <a: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전송</a:t>
            </a:r>
            <a:r>
              <a:rPr kumimoji="0" lang="en-US" altLang="ko-KR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(Batch)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5" name="직선 화살표 연결선 5"/>
          <p:cNvCxnSpPr>
            <a:stCxn id="162" idx="1"/>
            <a:endCxn id="88" idx="3"/>
          </p:cNvCxnSpPr>
          <p:nvPr/>
        </p:nvCxnSpPr>
        <p:spPr>
          <a:xfrm flipH="1">
            <a:off x="2382445" y="2983792"/>
            <a:ext cx="628436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51"/>
          <p:cNvSpPr>
            <a:spLocks noChangeArrowheads="1"/>
          </p:cNvSpPr>
          <p:nvPr/>
        </p:nvSpPr>
        <p:spPr bwMode="auto">
          <a:xfrm>
            <a:off x="3023760" y="4410792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SAP </a:t>
            </a:r>
            <a:r>
              <a: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전송</a:t>
            </a:r>
            <a:r>
              <a:rPr kumimoji="0" lang="en-US" altLang="ko-KR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(Batch)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3" name="직선 화살표 연결선 5"/>
          <p:cNvCxnSpPr>
            <a:stCxn id="121" idx="1"/>
            <a:endCxn id="170" idx="0"/>
          </p:cNvCxnSpPr>
          <p:nvPr/>
        </p:nvCxnSpPr>
        <p:spPr>
          <a:xfrm rot="10800000" flipH="1" flipV="1">
            <a:off x="3017410" y="3919896"/>
            <a:ext cx="546350" cy="490896"/>
          </a:xfrm>
          <a:prstGeom prst="bentConnector4">
            <a:avLst>
              <a:gd name="adj1" fmla="val -41841"/>
              <a:gd name="adj2" fmla="val 74491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그룹 178"/>
          <p:cNvGrpSpPr/>
          <p:nvPr/>
        </p:nvGrpSpPr>
        <p:grpSpPr>
          <a:xfrm>
            <a:off x="6284827" y="892881"/>
            <a:ext cx="1260000" cy="1069640"/>
            <a:chOff x="632520" y="870117"/>
            <a:chExt cx="1090015" cy="471895"/>
          </a:xfrm>
        </p:grpSpPr>
        <p:sp>
          <p:nvSpPr>
            <p:cNvPr id="180" name="직사각형 179"/>
            <p:cNvSpPr>
              <a:spLocks noChangeArrowheads="1"/>
            </p:cNvSpPr>
            <p:nvPr/>
          </p:nvSpPr>
          <p:spPr bwMode="auto">
            <a:xfrm>
              <a:off x="632524" y="870117"/>
              <a:ext cx="1090011" cy="471895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32520" y="870121"/>
              <a:ext cx="1090011" cy="1203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en-US" altLang="ko-KR" sz="1000" b="1" dirty="0" smtClean="0">
                  <a:latin typeface="맑은 고딕" pitchFamily="50" charset="-127"/>
                </a:rPr>
                <a:t>EBPP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</p:grpSp>
      <p:sp>
        <p:nvSpPr>
          <p:cNvPr id="182" name="Rectangle 51"/>
          <p:cNvSpPr>
            <a:spLocks noChangeArrowheads="1"/>
          </p:cNvSpPr>
          <p:nvPr/>
        </p:nvSpPr>
        <p:spPr bwMode="auto">
          <a:xfrm>
            <a:off x="6393160" y="1596564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체납 </a:t>
            </a: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SMS </a:t>
            </a:r>
            <a:r>
              <a: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전송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6" name="그룹 185"/>
          <p:cNvGrpSpPr/>
          <p:nvPr/>
        </p:nvGrpSpPr>
        <p:grpSpPr>
          <a:xfrm>
            <a:off x="6285287" y="2491361"/>
            <a:ext cx="1260001" cy="2004599"/>
            <a:chOff x="632520" y="870117"/>
            <a:chExt cx="1090016" cy="2004599"/>
          </a:xfrm>
        </p:grpSpPr>
        <p:sp>
          <p:nvSpPr>
            <p:cNvPr id="187" name="직사각형 186"/>
            <p:cNvSpPr>
              <a:spLocks noChangeArrowheads="1"/>
            </p:cNvSpPr>
            <p:nvPr/>
          </p:nvSpPr>
          <p:spPr bwMode="auto">
            <a:xfrm>
              <a:off x="632525" y="870117"/>
              <a:ext cx="1090011" cy="2004599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32520" y="870121"/>
              <a:ext cx="1090011" cy="2548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en-US" altLang="ko-KR" sz="1000" b="1" dirty="0" smtClean="0">
                  <a:latin typeface="맑은 고딕" pitchFamily="50" charset="-127"/>
                </a:rPr>
                <a:t>KSNET(</a:t>
              </a:r>
              <a:r>
                <a:rPr lang="ko-KR" altLang="en-US" sz="1000" b="1" dirty="0" smtClean="0">
                  <a:latin typeface="맑은 고딕" pitchFamily="50" charset="-127"/>
                </a:rPr>
                <a:t>외부</a:t>
              </a:r>
              <a:r>
                <a:rPr lang="en-US" altLang="ko-KR" sz="1000" b="1" dirty="0" smtClean="0">
                  <a:latin typeface="맑은 고딕" pitchFamily="50" charset="-127"/>
                </a:rPr>
                <a:t>)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</p:grpSp>
      <p:sp>
        <p:nvSpPr>
          <p:cNvPr id="191" name="Rectangle 51"/>
          <p:cNvSpPr>
            <a:spLocks noChangeArrowheads="1"/>
          </p:cNvSpPr>
          <p:nvPr/>
        </p:nvSpPr>
        <p:spPr bwMode="auto">
          <a:xfrm>
            <a:off x="3023760" y="126876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체납 오더 확인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3" name="직선 화살표 연결선 5"/>
          <p:cNvCxnSpPr>
            <a:stCxn id="191" idx="2"/>
            <a:endCxn id="198" idx="0"/>
          </p:cNvCxnSpPr>
          <p:nvPr/>
        </p:nvCxnSpPr>
        <p:spPr>
          <a:xfrm>
            <a:off x="3563760" y="1439096"/>
            <a:ext cx="0" cy="157468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51"/>
          <p:cNvSpPr>
            <a:spLocks noChangeArrowheads="1"/>
          </p:cNvSpPr>
          <p:nvPr/>
        </p:nvSpPr>
        <p:spPr bwMode="auto">
          <a:xfrm>
            <a:off x="3023760" y="1596564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체납 활동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0" name="직선 화살표 연결선 5"/>
          <p:cNvCxnSpPr>
            <a:stCxn id="191" idx="3"/>
            <a:endCxn id="72" idx="0"/>
          </p:cNvCxnSpPr>
          <p:nvPr/>
        </p:nvCxnSpPr>
        <p:spPr>
          <a:xfrm flipH="1">
            <a:off x="3557410" y="1353928"/>
            <a:ext cx="546350" cy="608592"/>
          </a:xfrm>
          <a:prstGeom prst="bentConnector4">
            <a:avLst>
              <a:gd name="adj1" fmla="val -41841"/>
              <a:gd name="adj2" fmla="val 82511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5"/>
          <p:cNvCxnSpPr>
            <a:stCxn id="198" idx="3"/>
            <a:endCxn id="182" idx="1"/>
          </p:cNvCxnSpPr>
          <p:nvPr/>
        </p:nvCxnSpPr>
        <p:spPr>
          <a:xfrm>
            <a:off x="4103760" y="1681732"/>
            <a:ext cx="2289400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6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989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12000"/>
              </p:ext>
            </p:extLst>
          </p:nvPr>
        </p:nvGraphicFramePr>
        <p:xfrm>
          <a:off x="533400" y="785813"/>
          <a:ext cx="9001125" cy="5524500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5524500"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Diagram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208584" y="905720"/>
            <a:ext cx="1260000" cy="5272652"/>
            <a:chOff x="632520" y="870117"/>
            <a:chExt cx="1090015" cy="5272652"/>
          </a:xfrm>
        </p:grpSpPr>
        <p:sp>
          <p:nvSpPr>
            <p:cNvPr id="156" name="직사각형 155"/>
            <p:cNvSpPr>
              <a:spLocks noChangeArrowheads="1"/>
            </p:cNvSpPr>
            <p:nvPr/>
          </p:nvSpPr>
          <p:spPr bwMode="auto">
            <a:xfrm>
              <a:off x="632524" y="870117"/>
              <a:ext cx="1090011" cy="5272652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32520" y="870121"/>
              <a:ext cx="1090011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en-US" altLang="ko-KR" sz="1000" b="1" dirty="0" smtClean="0">
                  <a:latin typeface="맑은 고딕" pitchFamily="50" charset="-127"/>
                </a:rPr>
                <a:t>SAP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</p:grpSp>
      <p:sp>
        <p:nvSpPr>
          <p:cNvPr id="116" name="Rectangle 51"/>
          <p:cNvSpPr>
            <a:spLocks noChangeArrowheads="1"/>
          </p:cNvSpPr>
          <p:nvPr/>
        </p:nvSpPr>
        <p:spPr bwMode="auto">
          <a:xfrm>
            <a:off x="1280592" y="126576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정기 교체 계획 생성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개요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2920884" y="905720"/>
            <a:ext cx="1260000" cy="5272652"/>
            <a:chOff x="632520" y="870117"/>
            <a:chExt cx="1090015" cy="5272652"/>
          </a:xfrm>
        </p:grpSpPr>
        <p:sp>
          <p:nvSpPr>
            <p:cNvPr id="145" name="직사각형 144"/>
            <p:cNvSpPr>
              <a:spLocks noChangeArrowheads="1"/>
            </p:cNvSpPr>
            <p:nvPr/>
          </p:nvSpPr>
          <p:spPr bwMode="auto">
            <a:xfrm>
              <a:off x="632524" y="870117"/>
              <a:ext cx="1090011" cy="5272652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32520" y="870121"/>
              <a:ext cx="1090011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en-US" altLang="ko-KR" sz="1000" b="1" dirty="0" smtClean="0">
                  <a:latin typeface="맑은 고딕" pitchFamily="50" charset="-127"/>
                </a:rPr>
                <a:t>LSCP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</p:grpSp>
      <p:sp>
        <p:nvSpPr>
          <p:cNvPr id="148" name="Rectangle 51"/>
          <p:cNvSpPr>
            <a:spLocks noChangeArrowheads="1"/>
          </p:cNvSpPr>
          <p:nvPr/>
        </p:nvSpPr>
        <p:spPr bwMode="auto">
          <a:xfrm>
            <a:off x="3000758" y="126576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교체 월 배정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8" name="직선 화살표 연결선 5"/>
          <p:cNvCxnSpPr>
            <a:stCxn id="116" idx="3"/>
            <a:endCxn id="148" idx="1"/>
          </p:cNvCxnSpPr>
          <p:nvPr/>
        </p:nvCxnSpPr>
        <p:spPr>
          <a:xfrm>
            <a:off x="2360592" y="1350928"/>
            <a:ext cx="640166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51"/>
          <p:cNvSpPr>
            <a:spLocks noChangeArrowheads="1"/>
          </p:cNvSpPr>
          <p:nvPr/>
        </p:nvSpPr>
        <p:spPr bwMode="auto">
          <a:xfrm>
            <a:off x="3000758" y="1841824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</a:t>
            </a:r>
            <a:r>
              <a: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체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결과 검증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" name="Rectangle 51"/>
          <p:cNvSpPr>
            <a:spLocks noChangeArrowheads="1"/>
          </p:cNvSpPr>
          <p:nvPr/>
        </p:nvSpPr>
        <p:spPr bwMode="auto">
          <a:xfrm>
            <a:off x="1280592" y="2780928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개별 교체 계획 생성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3" name="Rectangle 51"/>
          <p:cNvSpPr>
            <a:spLocks noChangeArrowheads="1"/>
          </p:cNvSpPr>
          <p:nvPr/>
        </p:nvSpPr>
        <p:spPr bwMode="auto">
          <a:xfrm>
            <a:off x="3016144" y="2780928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교체 데이터 입력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5" name="직선 화살표 연결선 5"/>
          <p:cNvCxnSpPr>
            <a:stCxn id="235" idx="3"/>
            <a:endCxn id="253" idx="1"/>
          </p:cNvCxnSpPr>
          <p:nvPr/>
        </p:nvCxnSpPr>
        <p:spPr>
          <a:xfrm>
            <a:off x="2360592" y="2866096"/>
            <a:ext cx="655552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51"/>
          <p:cNvSpPr>
            <a:spLocks noChangeArrowheads="1"/>
          </p:cNvSpPr>
          <p:nvPr/>
        </p:nvSpPr>
        <p:spPr bwMode="auto">
          <a:xfrm>
            <a:off x="4718204" y="4237456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계획 수신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7" name="Rectangle 51"/>
          <p:cNvSpPr>
            <a:spLocks noChangeArrowheads="1"/>
          </p:cNvSpPr>
          <p:nvPr/>
        </p:nvSpPr>
        <p:spPr bwMode="auto">
          <a:xfrm>
            <a:off x="1280592" y="3903736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마스터 데이터 조회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8" name="Rectangle 51"/>
          <p:cNvSpPr>
            <a:spLocks noChangeArrowheads="1"/>
          </p:cNvSpPr>
          <p:nvPr/>
        </p:nvSpPr>
        <p:spPr bwMode="auto">
          <a:xfrm>
            <a:off x="3000758" y="4237456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</a:t>
            </a:r>
            <a:r>
              <a: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획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생성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9" name="직선 화살표 연결선 5"/>
          <p:cNvCxnSpPr>
            <a:stCxn id="257" idx="2"/>
            <a:endCxn id="258" idx="1"/>
          </p:cNvCxnSpPr>
          <p:nvPr/>
        </p:nvCxnSpPr>
        <p:spPr>
          <a:xfrm rot="16200000" flipH="1">
            <a:off x="2286399" y="3608265"/>
            <a:ext cx="248552" cy="1180166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화살표 연결선 5"/>
          <p:cNvCxnSpPr>
            <a:stCxn id="62" idx="1"/>
            <a:endCxn id="257" idx="3"/>
          </p:cNvCxnSpPr>
          <p:nvPr/>
        </p:nvCxnSpPr>
        <p:spPr>
          <a:xfrm flipH="1">
            <a:off x="2360592" y="3988904"/>
            <a:ext cx="2376504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5"/>
          <p:cNvCxnSpPr>
            <a:stCxn id="258" idx="3"/>
            <a:endCxn id="256" idx="1"/>
          </p:cNvCxnSpPr>
          <p:nvPr/>
        </p:nvCxnSpPr>
        <p:spPr>
          <a:xfrm>
            <a:off x="4080758" y="4322624"/>
            <a:ext cx="637446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51"/>
          <p:cNvSpPr>
            <a:spLocks noChangeArrowheads="1"/>
          </p:cNvSpPr>
          <p:nvPr/>
        </p:nvSpPr>
        <p:spPr bwMode="auto">
          <a:xfrm>
            <a:off x="4718204" y="4563434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계량기교체</a:t>
            </a:r>
            <a:endParaRPr kumimoji="0" lang="en-US" altLang="ko-KR" sz="8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8" name="직선 화살표 연결선 5"/>
          <p:cNvCxnSpPr>
            <a:stCxn id="256" idx="2"/>
            <a:endCxn id="271" idx="0"/>
          </p:cNvCxnSpPr>
          <p:nvPr/>
        </p:nvCxnSpPr>
        <p:spPr>
          <a:xfrm>
            <a:off x="5258204" y="4407792"/>
            <a:ext cx="0" cy="155642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4628824" y="905720"/>
            <a:ext cx="1260000" cy="5272652"/>
            <a:chOff x="632520" y="870117"/>
            <a:chExt cx="1090015" cy="5272652"/>
          </a:xfrm>
        </p:grpSpPr>
        <p:sp>
          <p:nvSpPr>
            <p:cNvPr id="45" name="직사각형 44"/>
            <p:cNvSpPr>
              <a:spLocks noChangeArrowheads="1"/>
            </p:cNvSpPr>
            <p:nvPr/>
          </p:nvSpPr>
          <p:spPr bwMode="auto">
            <a:xfrm>
              <a:off x="632524" y="870117"/>
              <a:ext cx="1090011" cy="5272652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2520" y="870121"/>
              <a:ext cx="1090011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en-US" altLang="ko-KR" sz="1000" b="1" dirty="0" smtClean="0">
                  <a:latin typeface="맑은 고딕" pitchFamily="50" charset="-127"/>
                </a:rPr>
                <a:t>Smart Phone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</p:grp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4718204" y="1547724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계획 수신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Rectangle 51"/>
          <p:cNvSpPr>
            <a:spLocks noChangeArrowheads="1"/>
          </p:cNvSpPr>
          <p:nvPr/>
        </p:nvSpPr>
        <p:spPr bwMode="auto">
          <a:xfrm>
            <a:off x="4718204" y="183764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계량기 교체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9" name="직선 화살표 연결선 5"/>
          <p:cNvCxnSpPr>
            <a:stCxn id="47" idx="2"/>
            <a:endCxn id="48" idx="0"/>
          </p:cNvCxnSpPr>
          <p:nvPr/>
        </p:nvCxnSpPr>
        <p:spPr>
          <a:xfrm>
            <a:off x="5258204" y="1718060"/>
            <a:ext cx="0" cy="11958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5"/>
          <p:cNvCxnSpPr>
            <a:stCxn id="48" idx="1"/>
            <a:endCxn id="232" idx="3"/>
          </p:cNvCxnSpPr>
          <p:nvPr/>
        </p:nvCxnSpPr>
        <p:spPr>
          <a:xfrm flipH="1">
            <a:off x="4080758" y="1922808"/>
            <a:ext cx="637446" cy="4184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1"/>
          <p:cNvSpPr>
            <a:spLocks noChangeArrowheads="1"/>
          </p:cNvSpPr>
          <p:nvPr/>
        </p:nvSpPr>
        <p:spPr bwMode="auto">
          <a:xfrm>
            <a:off x="3016144" y="3089799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교체 결과 전송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직선 화살표 연결선 5"/>
          <p:cNvCxnSpPr>
            <a:stCxn id="253" idx="2"/>
            <a:endCxn id="57" idx="0"/>
          </p:cNvCxnSpPr>
          <p:nvPr/>
        </p:nvCxnSpPr>
        <p:spPr>
          <a:xfrm>
            <a:off x="3556144" y="2951264"/>
            <a:ext cx="0" cy="138535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51"/>
          <p:cNvSpPr>
            <a:spLocks noChangeArrowheads="1"/>
          </p:cNvSpPr>
          <p:nvPr/>
        </p:nvSpPr>
        <p:spPr bwMode="auto">
          <a:xfrm>
            <a:off x="4737096" y="3903736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현장 교체 생성 요청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51"/>
          <p:cNvSpPr>
            <a:spLocks noChangeArrowheads="1"/>
          </p:cNvSpPr>
          <p:nvPr/>
        </p:nvSpPr>
        <p:spPr bwMode="auto">
          <a:xfrm>
            <a:off x="3000758" y="1547724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순로조정</a:t>
            </a: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및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기사배정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직선 화살표 연결선 5"/>
          <p:cNvCxnSpPr>
            <a:stCxn id="148" idx="2"/>
            <a:endCxn id="64" idx="0"/>
          </p:cNvCxnSpPr>
          <p:nvPr/>
        </p:nvCxnSpPr>
        <p:spPr>
          <a:xfrm>
            <a:off x="3540758" y="1436096"/>
            <a:ext cx="0" cy="111628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5"/>
          <p:cNvCxnSpPr>
            <a:stCxn id="64" idx="3"/>
            <a:endCxn id="47" idx="1"/>
          </p:cNvCxnSpPr>
          <p:nvPr/>
        </p:nvCxnSpPr>
        <p:spPr>
          <a:xfrm>
            <a:off x="4080758" y="1632892"/>
            <a:ext cx="637446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51"/>
          <p:cNvSpPr>
            <a:spLocks noChangeArrowheads="1"/>
          </p:cNvSpPr>
          <p:nvPr/>
        </p:nvSpPr>
        <p:spPr bwMode="auto">
          <a:xfrm>
            <a:off x="1280592" y="2132856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교체 결과 반영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화살표 연결선 5"/>
          <p:cNvCxnSpPr>
            <a:stCxn id="85" idx="1"/>
            <a:endCxn id="73" idx="3"/>
          </p:cNvCxnSpPr>
          <p:nvPr/>
        </p:nvCxnSpPr>
        <p:spPr>
          <a:xfrm flipH="1">
            <a:off x="2360592" y="2218024"/>
            <a:ext cx="640166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51"/>
          <p:cNvSpPr>
            <a:spLocks noChangeArrowheads="1"/>
          </p:cNvSpPr>
          <p:nvPr/>
        </p:nvSpPr>
        <p:spPr bwMode="auto">
          <a:xfrm>
            <a:off x="3000758" y="2132856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</a:t>
            </a:r>
            <a:r>
              <a: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체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결과 전송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화살표 연결선 5"/>
          <p:cNvCxnSpPr>
            <a:stCxn id="232" idx="2"/>
            <a:endCxn id="85" idx="0"/>
          </p:cNvCxnSpPr>
          <p:nvPr/>
        </p:nvCxnSpPr>
        <p:spPr>
          <a:xfrm>
            <a:off x="3540758" y="2012160"/>
            <a:ext cx="0" cy="120696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51"/>
          <p:cNvSpPr>
            <a:spLocks noChangeArrowheads="1"/>
          </p:cNvSpPr>
          <p:nvPr/>
        </p:nvSpPr>
        <p:spPr bwMode="auto">
          <a:xfrm>
            <a:off x="1280592" y="3089799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교체 결과 반영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직선 화살표 연결선 5"/>
          <p:cNvCxnSpPr>
            <a:stCxn id="57" idx="1"/>
            <a:endCxn id="90" idx="3"/>
          </p:cNvCxnSpPr>
          <p:nvPr/>
        </p:nvCxnSpPr>
        <p:spPr>
          <a:xfrm flipH="1">
            <a:off x="2360592" y="3174967"/>
            <a:ext cx="655552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51"/>
          <p:cNvSpPr>
            <a:spLocks noChangeArrowheads="1"/>
          </p:cNvSpPr>
          <p:nvPr/>
        </p:nvSpPr>
        <p:spPr bwMode="auto">
          <a:xfrm>
            <a:off x="3000758" y="4563434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</a:t>
            </a:r>
            <a:r>
              <a: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체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결과 검증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Rectangle 51"/>
          <p:cNvSpPr>
            <a:spLocks noChangeArrowheads="1"/>
          </p:cNvSpPr>
          <p:nvPr/>
        </p:nvSpPr>
        <p:spPr bwMode="auto">
          <a:xfrm>
            <a:off x="1280592" y="484284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교체 결과 반영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Rectangle 51"/>
          <p:cNvSpPr>
            <a:spLocks noChangeArrowheads="1"/>
          </p:cNvSpPr>
          <p:nvPr/>
        </p:nvSpPr>
        <p:spPr bwMode="auto">
          <a:xfrm>
            <a:off x="3000758" y="484284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</a:t>
            </a:r>
            <a:r>
              <a: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체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결과 전송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화살표 연결선 5"/>
          <p:cNvCxnSpPr>
            <a:stCxn id="271" idx="1"/>
            <a:endCxn id="101" idx="3"/>
          </p:cNvCxnSpPr>
          <p:nvPr/>
        </p:nvCxnSpPr>
        <p:spPr>
          <a:xfrm flipH="1">
            <a:off x="4080758" y="4648602"/>
            <a:ext cx="637446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5"/>
          <p:cNvCxnSpPr>
            <a:stCxn id="103" idx="1"/>
            <a:endCxn id="102" idx="3"/>
          </p:cNvCxnSpPr>
          <p:nvPr/>
        </p:nvCxnSpPr>
        <p:spPr>
          <a:xfrm flipH="1">
            <a:off x="2360592" y="4928008"/>
            <a:ext cx="640166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5"/>
          <p:cNvCxnSpPr>
            <a:stCxn id="101" idx="2"/>
            <a:endCxn id="103" idx="0"/>
          </p:cNvCxnSpPr>
          <p:nvPr/>
        </p:nvCxnSpPr>
        <p:spPr>
          <a:xfrm>
            <a:off x="3540758" y="4733770"/>
            <a:ext cx="0" cy="10907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모서리가 둥근 직사각형 113"/>
          <p:cNvSpPr/>
          <p:nvPr/>
        </p:nvSpPr>
        <p:spPr>
          <a:xfrm>
            <a:off x="632520" y="1214004"/>
            <a:ext cx="8748000" cy="1206884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계량기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교체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정기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632520" y="2564904"/>
            <a:ext cx="8748000" cy="977142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계량기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교체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개별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632520" y="3717032"/>
            <a:ext cx="8748000" cy="1512168"/>
          </a:xfrm>
          <a:prstGeom prst="round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계량기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교체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6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989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141001"/>
              </p:ext>
            </p:extLst>
          </p:nvPr>
        </p:nvGraphicFramePr>
        <p:xfrm>
          <a:off x="533400" y="785813"/>
          <a:ext cx="9001125" cy="5524500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5524500"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Diagram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208584" y="905720"/>
            <a:ext cx="1260000" cy="5272652"/>
            <a:chOff x="632520" y="870117"/>
            <a:chExt cx="1090015" cy="5272652"/>
          </a:xfrm>
        </p:grpSpPr>
        <p:sp>
          <p:nvSpPr>
            <p:cNvPr id="156" name="직사각형 155"/>
            <p:cNvSpPr>
              <a:spLocks noChangeArrowheads="1"/>
            </p:cNvSpPr>
            <p:nvPr/>
          </p:nvSpPr>
          <p:spPr bwMode="auto">
            <a:xfrm>
              <a:off x="632524" y="870117"/>
              <a:ext cx="1090011" cy="5272652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32520" y="870121"/>
              <a:ext cx="1090011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en-US" altLang="ko-KR" sz="1000" b="1" dirty="0" smtClean="0">
                  <a:latin typeface="맑은 고딕" pitchFamily="50" charset="-127"/>
                </a:rPr>
                <a:t>SAP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</p:grpSp>
      <p:sp>
        <p:nvSpPr>
          <p:cNvPr id="116" name="Rectangle 51"/>
          <p:cNvSpPr>
            <a:spLocks noChangeArrowheads="1"/>
          </p:cNvSpPr>
          <p:nvPr/>
        </p:nvSpPr>
        <p:spPr bwMode="auto">
          <a:xfrm>
            <a:off x="1280592" y="126576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계획 확정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개요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2920884" y="905720"/>
            <a:ext cx="1260000" cy="5272652"/>
            <a:chOff x="632520" y="870117"/>
            <a:chExt cx="1090015" cy="5272652"/>
          </a:xfrm>
        </p:grpSpPr>
        <p:sp>
          <p:nvSpPr>
            <p:cNvPr id="145" name="직사각형 144"/>
            <p:cNvSpPr>
              <a:spLocks noChangeArrowheads="1"/>
            </p:cNvSpPr>
            <p:nvPr/>
          </p:nvSpPr>
          <p:spPr bwMode="auto">
            <a:xfrm>
              <a:off x="632524" y="870117"/>
              <a:ext cx="1090011" cy="5272652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32520" y="870121"/>
              <a:ext cx="1090011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en-US" altLang="ko-KR" sz="1000" b="1" dirty="0" smtClean="0">
                  <a:latin typeface="맑은 고딕" pitchFamily="50" charset="-127"/>
                </a:rPr>
                <a:t>LSCP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</p:grpSp>
      <p:sp>
        <p:nvSpPr>
          <p:cNvPr id="148" name="Rectangle 51"/>
          <p:cNvSpPr>
            <a:spLocks noChangeArrowheads="1"/>
          </p:cNvSpPr>
          <p:nvPr/>
        </p:nvSpPr>
        <p:spPr bwMode="auto">
          <a:xfrm>
            <a:off x="3000758" y="126576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순로조정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및 배정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8" name="직선 화살표 연결선 5"/>
          <p:cNvCxnSpPr>
            <a:stCxn id="116" idx="3"/>
            <a:endCxn id="148" idx="1"/>
          </p:cNvCxnSpPr>
          <p:nvPr/>
        </p:nvCxnSpPr>
        <p:spPr>
          <a:xfrm>
            <a:off x="2360592" y="1350928"/>
            <a:ext cx="640166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51"/>
          <p:cNvSpPr>
            <a:spLocks noChangeArrowheads="1"/>
          </p:cNvSpPr>
          <p:nvPr/>
        </p:nvSpPr>
        <p:spPr bwMode="auto">
          <a:xfrm>
            <a:off x="4717824" y="198584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적합 결과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628824" y="905720"/>
            <a:ext cx="1260000" cy="5272652"/>
            <a:chOff x="632520" y="870117"/>
            <a:chExt cx="1090015" cy="5272652"/>
          </a:xfrm>
        </p:grpSpPr>
        <p:sp>
          <p:nvSpPr>
            <p:cNvPr id="45" name="직사각형 44"/>
            <p:cNvSpPr>
              <a:spLocks noChangeArrowheads="1"/>
            </p:cNvSpPr>
            <p:nvPr/>
          </p:nvSpPr>
          <p:spPr bwMode="auto">
            <a:xfrm>
              <a:off x="632524" y="870117"/>
              <a:ext cx="1090011" cy="5272652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2520" y="870121"/>
              <a:ext cx="1090011" cy="2548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en-US" altLang="ko-KR" sz="1000" b="1" dirty="0" smtClean="0">
                  <a:latin typeface="맑은 고딕" pitchFamily="50" charset="-127"/>
                </a:rPr>
                <a:t>Smart Phone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</p:grp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4718204" y="1433028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계획 수신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Rectangle 51"/>
          <p:cNvSpPr>
            <a:spLocks noChangeArrowheads="1"/>
          </p:cNvSpPr>
          <p:nvPr/>
        </p:nvSpPr>
        <p:spPr bwMode="auto">
          <a:xfrm>
            <a:off x="4718204" y="1709366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안전점검 수행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9" name="직선 화살표 연결선 5"/>
          <p:cNvCxnSpPr>
            <a:stCxn id="47" idx="2"/>
            <a:endCxn id="48" idx="0"/>
          </p:cNvCxnSpPr>
          <p:nvPr/>
        </p:nvCxnSpPr>
        <p:spPr>
          <a:xfrm>
            <a:off x="5258204" y="1603364"/>
            <a:ext cx="0" cy="106002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5"/>
          <p:cNvCxnSpPr>
            <a:stCxn id="48" idx="2"/>
            <a:endCxn id="232" idx="0"/>
          </p:cNvCxnSpPr>
          <p:nvPr/>
        </p:nvCxnSpPr>
        <p:spPr>
          <a:xfrm flipH="1">
            <a:off x="5257824" y="1879702"/>
            <a:ext cx="380" cy="106138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5"/>
          <p:cNvCxnSpPr>
            <a:stCxn id="232" idx="1"/>
            <a:endCxn id="85" idx="3"/>
          </p:cNvCxnSpPr>
          <p:nvPr/>
        </p:nvCxnSpPr>
        <p:spPr>
          <a:xfrm flipH="1">
            <a:off x="4080758" y="2071008"/>
            <a:ext cx="637066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5"/>
          <p:cNvCxnSpPr>
            <a:stCxn id="148" idx="2"/>
            <a:endCxn id="47" idx="1"/>
          </p:cNvCxnSpPr>
          <p:nvPr/>
        </p:nvCxnSpPr>
        <p:spPr>
          <a:xfrm rot="16200000" flipH="1">
            <a:off x="4088431" y="888423"/>
            <a:ext cx="82100" cy="1177446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51"/>
          <p:cNvSpPr>
            <a:spLocks noChangeArrowheads="1"/>
          </p:cNvSpPr>
          <p:nvPr/>
        </p:nvSpPr>
        <p:spPr bwMode="auto">
          <a:xfrm>
            <a:off x="1280592" y="198584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결과 반영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화살표 연결선 5"/>
          <p:cNvCxnSpPr>
            <a:stCxn id="85" idx="1"/>
            <a:endCxn id="73" idx="3"/>
          </p:cNvCxnSpPr>
          <p:nvPr/>
        </p:nvCxnSpPr>
        <p:spPr>
          <a:xfrm flipH="1">
            <a:off x="2360592" y="2071008"/>
            <a:ext cx="640166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51"/>
          <p:cNvSpPr>
            <a:spLocks noChangeArrowheads="1"/>
          </p:cNvSpPr>
          <p:nvPr/>
        </p:nvSpPr>
        <p:spPr bwMode="auto">
          <a:xfrm>
            <a:off x="3000758" y="198584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SAP </a:t>
            </a:r>
            <a:r>
              <a: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전송</a:t>
            </a:r>
            <a:r>
              <a:rPr kumimoji="0" lang="en-US" altLang="ko-KR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(Batch)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Rectangle 51"/>
          <p:cNvSpPr>
            <a:spLocks noChangeArrowheads="1"/>
          </p:cNvSpPr>
          <p:nvPr/>
        </p:nvSpPr>
        <p:spPr bwMode="auto">
          <a:xfrm>
            <a:off x="4717824" y="2259178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부적합 결과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1" name="직선 화살표 연결선 5"/>
          <p:cNvCxnSpPr>
            <a:stCxn id="48" idx="3"/>
            <a:endCxn id="66" idx="3"/>
          </p:cNvCxnSpPr>
          <p:nvPr/>
        </p:nvCxnSpPr>
        <p:spPr>
          <a:xfrm flipH="1">
            <a:off x="5797824" y="1794534"/>
            <a:ext cx="380" cy="549812"/>
          </a:xfrm>
          <a:prstGeom prst="bentConnector3">
            <a:avLst>
              <a:gd name="adj1" fmla="val -60157895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5"/>
          <p:cNvCxnSpPr>
            <a:stCxn id="66" idx="1"/>
            <a:endCxn id="85" idx="2"/>
          </p:cNvCxnSpPr>
          <p:nvPr/>
        </p:nvCxnSpPr>
        <p:spPr>
          <a:xfrm rot="10800000">
            <a:off x="3540758" y="2156176"/>
            <a:ext cx="1177066" cy="188170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51"/>
          <p:cNvSpPr>
            <a:spLocks noChangeArrowheads="1"/>
          </p:cNvSpPr>
          <p:nvPr/>
        </p:nvSpPr>
        <p:spPr bwMode="auto">
          <a:xfrm>
            <a:off x="4718826" y="253040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부재</a:t>
            </a: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점검거부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0" name="직선 화살표 연결선 5"/>
          <p:cNvCxnSpPr>
            <a:endCxn id="79" idx="3"/>
          </p:cNvCxnSpPr>
          <p:nvPr/>
        </p:nvCxnSpPr>
        <p:spPr>
          <a:xfrm rot="16200000" flipH="1">
            <a:off x="5397758" y="2214499"/>
            <a:ext cx="801515" cy="622"/>
          </a:xfrm>
          <a:prstGeom prst="bentConnector4">
            <a:avLst>
              <a:gd name="adj1" fmla="val 44687"/>
              <a:gd name="adj2" fmla="val 36852412"/>
            </a:avLst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5"/>
          <p:cNvCxnSpPr>
            <a:stCxn id="79" idx="1"/>
            <a:endCxn id="85" idx="2"/>
          </p:cNvCxnSpPr>
          <p:nvPr/>
        </p:nvCxnSpPr>
        <p:spPr>
          <a:xfrm rot="10800000">
            <a:off x="3540758" y="2156176"/>
            <a:ext cx="1178068" cy="459392"/>
          </a:xfrm>
          <a:prstGeom prst="bentConnector2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6284827" y="892881"/>
            <a:ext cx="1260000" cy="1069640"/>
            <a:chOff x="632520" y="870117"/>
            <a:chExt cx="1090015" cy="471895"/>
          </a:xfrm>
        </p:grpSpPr>
        <p:sp>
          <p:nvSpPr>
            <p:cNvPr id="92" name="직사각형 91"/>
            <p:cNvSpPr>
              <a:spLocks noChangeArrowheads="1"/>
            </p:cNvSpPr>
            <p:nvPr/>
          </p:nvSpPr>
          <p:spPr bwMode="auto">
            <a:xfrm>
              <a:off x="632524" y="870117"/>
              <a:ext cx="1090011" cy="471895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32520" y="870121"/>
              <a:ext cx="1090011" cy="1203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en-US" altLang="ko-KR" sz="1000" b="1" dirty="0" smtClean="0">
                  <a:latin typeface="맑은 고딕" pitchFamily="50" charset="-127"/>
                </a:rPr>
                <a:t>EBPP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</p:grpSp>
      <p:sp>
        <p:nvSpPr>
          <p:cNvPr id="94" name="Rectangle 51"/>
          <p:cNvSpPr>
            <a:spLocks noChangeArrowheads="1"/>
          </p:cNvSpPr>
          <p:nvPr/>
        </p:nvSpPr>
        <p:spPr bwMode="auto">
          <a:xfrm>
            <a:off x="6393160" y="126576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SMS </a:t>
            </a:r>
            <a:r>
              <a: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전송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5" name="직선 화살표 연결선 5"/>
          <p:cNvCxnSpPr>
            <a:stCxn id="148" idx="3"/>
            <a:endCxn id="94" idx="1"/>
          </p:cNvCxnSpPr>
          <p:nvPr/>
        </p:nvCxnSpPr>
        <p:spPr>
          <a:xfrm>
            <a:off x="4080758" y="1350928"/>
            <a:ext cx="2312402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96"/>
          <p:cNvSpPr/>
          <p:nvPr/>
        </p:nvSpPr>
        <p:spPr>
          <a:xfrm>
            <a:off x="632520" y="1214004"/>
            <a:ext cx="8748000" cy="1566924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안전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점검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Rectangle 51"/>
          <p:cNvSpPr>
            <a:spLocks noChangeArrowheads="1"/>
          </p:cNvSpPr>
          <p:nvPr/>
        </p:nvSpPr>
        <p:spPr bwMode="auto">
          <a:xfrm>
            <a:off x="3000758" y="2924944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발주 기간 설정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Rectangle 51"/>
          <p:cNvSpPr>
            <a:spLocks noChangeArrowheads="1"/>
          </p:cNvSpPr>
          <p:nvPr/>
        </p:nvSpPr>
        <p:spPr bwMode="auto">
          <a:xfrm>
            <a:off x="3000758" y="3232786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계량기 발주 신청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화살표 연결선 5"/>
          <p:cNvCxnSpPr>
            <a:stCxn id="98" idx="2"/>
            <a:endCxn id="99" idx="0"/>
          </p:cNvCxnSpPr>
          <p:nvPr/>
        </p:nvCxnSpPr>
        <p:spPr>
          <a:xfrm>
            <a:off x="3540758" y="3095280"/>
            <a:ext cx="0" cy="137506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51"/>
          <p:cNvSpPr>
            <a:spLocks noChangeArrowheads="1"/>
          </p:cNvSpPr>
          <p:nvPr/>
        </p:nvSpPr>
        <p:spPr bwMode="auto">
          <a:xfrm>
            <a:off x="3000758" y="3529444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발주 마감 처리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Rectangle 51"/>
          <p:cNvSpPr>
            <a:spLocks noChangeArrowheads="1"/>
          </p:cNvSpPr>
          <p:nvPr/>
        </p:nvSpPr>
        <p:spPr bwMode="auto">
          <a:xfrm>
            <a:off x="3000758" y="3834728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업체발주 및 </a:t>
            </a:r>
            <a:r>
              <a:rPr kumimoji="0" lang="en-US" altLang="ko-KR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LSC </a:t>
            </a: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</a:t>
            </a:r>
            <a:r>
              <a: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51"/>
          <p:cNvSpPr>
            <a:spLocks noChangeArrowheads="1"/>
          </p:cNvSpPr>
          <p:nvPr/>
        </p:nvSpPr>
        <p:spPr bwMode="auto">
          <a:xfrm>
            <a:off x="3000758" y="412276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계량기 대장 등록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Rectangle 51"/>
          <p:cNvSpPr>
            <a:spLocks noChangeArrowheads="1"/>
          </p:cNvSpPr>
          <p:nvPr/>
        </p:nvSpPr>
        <p:spPr bwMode="auto">
          <a:xfrm>
            <a:off x="3000758" y="4410792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실재고 입고 등록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51"/>
          <p:cNvSpPr>
            <a:spLocks noChangeArrowheads="1"/>
          </p:cNvSpPr>
          <p:nvPr/>
        </p:nvSpPr>
        <p:spPr bwMode="auto">
          <a:xfrm>
            <a:off x="3000758" y="4698824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입고 확정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51"/>
          <p:cNvSpPr>
            <a:spLocks noChangeArrowheads="1"/>
          </p:cNvSpPr>
          <p:nvPr/>
        </p:nvSpPr>
        <p:spPr bwMode="auto">
          <a:xfrm>
            <a:off x="3000758" y="4986856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재고조정관리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Rectangle 51"/>
          <p:cNvSpPr>
            <a:spLocks noChangeArrowheads="1"/>
          </p:cNvSpPr>
          <p:nvPr/>
        </p:nvSpPr>
        <p:spPr bwMode="auto">
          <a:xfrm>
            <a:off x="3000758" y="5301208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교체 출고 조정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1" name="직선 화살표 연결선 5"/>
          <p:cNvCxnSpPr>
            <a:stCxn id="107" idx="2"/>
            <a:endCxn id="108" idx="0"/>
          </p:cNvCxnSpPr>
          <p:nvPr/>
        </p:nvCxnSpPr>
        <p:spPr>
          <a:xfrm>
            <a:off x="3540758" y="3699780"/>
            <a:ext cx="0" cy="134948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5"/>
          <p:cNvCxnSpPr>
            <a:stCxn id="99" idx="2"/>
            <a:endCxn id="107" idx="0"/>
          </p:cNvCxnSpPr>
          <p:nvPr/>
        </p:nvCxnSpPr>
        <p:spPr>
          <a:xfrm>
            <a:off x="3540758" y="3403122"/>
            <a:ext cx="0" cy="126322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5"/>
          <p:cNvCxnSpPr>
            <a:stCxn id="108" idx="2"/>
            <a:endCxn id="109" idx="0"/>
          </p:cNvCxnSpPr>
          <p:nvPr/>
        </p:nvCxnSpPr>
        <p:spPr>
          <a:xfrm>
            <a:off x="3540758" y="4005064"/>
            <a:ext cx="0" cy="117696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5"/>
          <p:cNvCxnSpPr>
            <a:stCxn id="109" idx="2"/>
            <a:endCxn id="110" idx="0"/>
          </p:cNvCxnSpPr>
          <p:nvPr/>
        </p:nvCxnSpPr>
        <p:spPr>
          <a:xfrm>
            <a:off x="3540758" y="4293096"/>
            <a:ext cx="0" cy="117696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5"/>
          <p:cNvCxnSpPr>
            <a:stCxn id="112" idx="2"/>
            <a:endCxn id="113" idx="0"/>
          </p:cNvCxnSpPr>
          <p:nvPr/>
        </p:nvCxnSpPr>
        <p:spPr>
          <a:xfrm>
            <a:off x="3540758" y="4869160"/>
            <a:ext cx="0" cy="117696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5"/>
          <p:cNvCxnSpPr>
            <a:stCxn id="110" idx="2"/>
            <a:endCxn id="112" idx="0"/>
          </p:cNvCxnSpPr>
          <p:nvPr/>
        </p:nvCxnSpPr>
        <p:spPr>
          <a:xfrm>
            <a:off x="3540758" y="4581128"/>
            <a:ext cx="0" cy="117696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5"/>
          <p:cNvCxnSpPr>
            <a:stCxn id="113" idx="2"/>
            <a:endCxn id="118" idx="0"/>
          </p:cNvCxnSpPr>
          <p:nvPr/>
        </p:nvCxnSpPr>
        <p:spPr>
          <a:xfrm>
            <a:off x="3540758" y="5157192"/>
            <a:ext cx="0" cy="144016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5"/>
          <p:cNvCxnSpPr>
            <a:stCxn id="118" idx="2"/>
            <a:endCxn id="137" idx="0"/>
          </p:cNvCxnSpPr>
          <p:nvPr/>
        </p:nvCxnSpPr>
        <p:spPr>
          <a:xfrm>
            <a:off x="3540758" y="5471544"/>
            <a:ext cx="0" cy="117696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5"/>
          <p:cNvCxnSpPr>
            <a:stCxn id="137" idx="2"/>
            <a:endCxn id="141" idx="0"/>
          </p:cNvCxnSpPr>
          <p:nvPr/>
        </p:nvCxnSpPr>
        <p:spPr>
          <a:xfrm>
            <a:off x="3540758" y="5759576"/>
            <a:ext cx="0" cy="12588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51"/>
          <p:cNvSpPr>
            <a:spLocks noChangeArrowheads="1"/>
          </p:cNvSpPr>
          <p:nvPr/>
        </p:nvSpPr>
        <p:spPr bwMode="auto">
          <a:xfrm>
            <a:off x="3000758" y="5589240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수리관리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Rectangle 51"/>
          <p:cNvSpPr>
            <a:spLocks noChangeArrowheads="1"/>
          </p:cNvSpPr>
          <p:nvPr/>
        </p:nvSpPr>
        <p:spPr bwMode="auto">
          <a:xfrm>
            <a:off x="3000758" y="5885456"/>
            <a:ext cx="1080000" cy="17033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36000" rIns="18000" bIns="36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계량기 교체 입고</a:t>
            </a:r>
            <a:endParaRPr kumimoji="0" lang="ko-KR" altLang="en-US" sz="8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632520" y="2883906"/>
            <a:ext cx="8748000" cy="3348000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계량기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재고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76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</a:p>
        </p:txBody>
      </p:sp>
      <p:graphicFrame>
        <p:nvGraphicFramePr>
          <p:cNvPr id="267989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850349"/>
              </p:ext>
            </p:extLst>
          </p:nvPr>
        </p:nvGraphicFramePr>
        <p:xfrm>
          <a:off x="533400" y="762000"/>
          <a:ext cx="9001125" cy="5524500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5524500"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496616" y="5072520"/>
            <a:ext cx="1728191" cy="936104"/>
            <a:chOff x="3512841" y="5085184"/>
            <a:chExt cx="1728191" cy="936104"/>
          </a:xfrm>
        </p:grpSpPr>
        <p:sp>
          <p:nvSpPr>
            <p:cNvPr id="12304" name="Text Box 1193"/>
            <p:cNvSpPr txBox="1">
              <a:spLocks noChangeArrowheads="1"/>
            </p:cNvSpPr>
            <p:nvPr/>
          </p:nvSpPr>
          <p:spPr bwMode="auto">
            <a:xfrm>
              <a:off x="3512841" y="5085184"/>
              <a:ext cx="1728191" cy="8430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 eaLnBrk="0" latinLnBrk="0" hangingPunct="0">
                <a:spcBef>
                  <a:spcPct val="50000"/>
                </a:spcBef>
                <a:buFont typeface="Wingdings" pitchFamily="2" charset="2"/>
                <a:buChar char="¦"/>
              </a:pPr>
              <a:endParaRPr kumimoji="0" lang="ko-KR" altLang="ko-KR" sz="11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0" name="Text Box 1197"/>
            <p:cNvSpPr txBox="1">
              <a:spLocks noChangeArrowheads="1"/>
            </p:cNvSpPr>
            <p:nvPr/>
          </p:nvSpPr>
          <p:spPr bwMode="auto">
            <a:xfrm>
              <a:off x="3728864" y="5728826"/>
              <a:ext cx="1323191" cy="2924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en-US" altLang="ko-KR" sz="13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KSNET</a:t>
              </a:r>
              <a:endParaRPr kumimoji="0" lang="ko-KR" altLang="en-US" sz="13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4" name="Text Box 1201"/>
            <p:cNvSpPr txBox="1">
              <a:spLocks noChangeArrowheads="1"/>
            </p:cNvSpPr>
            <p:nvPr/>
          </p:nvSpPr>
          <p:spPr bwMode="auto">
            <a:xfrm>
              <a:off x="3580066" y="5229200"/>
              <a:ext cx="1595276" cy="4331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 anchorCtr="1"/>
            <a:lstStyle/>
            <a:p>
              <a:pPr algn="ctr" eaLnBrk="0" latinLnBrk="0" hangingPunct="0">
                <a:defRPr/>
              </a:pPr>
              <a:r>
                <a:rPr kumimoji="0" lang="ko-KR" alt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카드 수납 데이터</a:t>
              </a:r>
              <a:endParaRPr kumimoji="0" lang="en-US" altLang="ko-KR" dirty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859103" y="231234"/>
            <a:ext cx="4630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외부 시스템과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1205"/>
          <p:cNvSpPr>
            <a:spLocks noChangeArrowheads="1"/>
          </p:cNvSpPr>
          <p:nvPr/>
        </p:nvSpPr>
        <p:spPr bwMode="auto">
          <a:xfrm>
            <a:off x="3152453" y="1484784"/>
            <a:ext cx="5504453" cy="27363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꺾인 연결선 8"/>
          <p:cNvCxnSpPr>
            <a:stCxn id="12336" idx="0"/>
            <a:endCxn id="61" idx="1"/>
          </p:cNvCxnSpPr>
          <p:nvPr/>
        </p:nvCxnSpPr>
        <p:spPr bwMode="auto">
          <a:xfrm rot="5400000" flipH="1" flipV="1">
            <a:off x="2183351" y="1434549"/>
            <a:ext cx="386325" cy="1780815"/>
          </a:xfrm>
          <a:prstGeom prst="bentConnector2">
            <a:avLst/>
          </a:prstGeom>
          <a:noFill/>
          <a:ln w="38100">
            <a:solidFill>
              <a:srgbClr val="3366FF"/>
            </a:solidFill>
            <a:round/>
            <a:headEnd type="triangle"/>
            <a:tailEnd type="triangle" w="med" len="med"/>
          </a:ln>
        </p:spPr>
      </p:cxnSp>
      <p:sp>
        <p:nvSpPr>
          <p:cNvPr id="12336" name="Rectangle 1230"/>
          <p:cNvSpPr>
            <a:spLocks noChangeArrowheads="1"/>
          </p:cNvSpPr>
          <p:nvPr/>
        </p:nvSpPr>
        <p:spPr bwMode="auto">
          <a:xfrm>
            <a:off x="785906" y="2518118"/>
            <a:ext cx="1400400" cy="3348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100" b="1" dirty="0" smtClean="0">
                <a:latin typeface="맑은 고딕" pitchFamily="50" charset="-127"/>
                <a:ea typeface="맑은 고딕" pitchFamily="50" charset="-127"/>
              </a:rPr>
              <a:t>서비스센터</a:t>
            </a:r>
            <a:endParaRPr kumimoji="0"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Rectangle 1205"/>
          <p:cNvSpPr>
            <a:spLocks noChangeArrowheads="1"/>
          </p:cNvSpPr>
          <p:nvPr/>
        </p:nvSpPr>
        <p:spPr bwMode="auto">
          <a:xfrm>
            <a:off x="3266921" y="1578058"/>
            <a:ext cx="5286479" cy="11074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latinLnBrk="0" hangingPunct="0">
              <a:spcBef>
                <a:spcPct val="50000"/>
              </a:spcBef>
              <a:buFont typeface="Wingdings" pitchFamily="2" charset="2"/>
              <a:buChar char="¦"/>
            </a:pPr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1230"/>
          <p:cNvSpPr>
            <a:spLocks noChangeArrowheads="1"/>
          </p:cNvSpPr>
          <p:nvPr/>
        </p:nvSpPr>
        <p:spPr bwMode="auto">
          <a:xfrm>
            <a:off x="3330300" y="1772815"/>
            <a:ext cx="1182023" cy="3132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민원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Rectangle 1230"/>
          <p:cNvSpPr>
            <a:spLocks noChangeArrowheads="1"/>
          </p:cNvSpPr>
          <p:nvPr/>
        </p:nvSpPr>
        <p:spPr bwMode="auto">
          <a:xfrm>
            <a:off x="3330300" y="2183302"/>
            <a:ext cx="1182023" cy="3348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체납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Rectangle 1230"/>
          <p:cNvSpPr>
            <a:spLocks noChangeArrowheads="1"/>
          </p:cNvSpPr>
          <p:nvPr/>
        </p:nvSpPr>
        <p:spPr bwMode="auto">
          <a:xfrm>
            <a:off x="4584331" y="2154122"/>
            <a:ext cx="1182023" cy="3603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안전점검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Rectangle 1230"/>
          <p:cNvSpPr>
            <a:spLocks noChangeArrowheads="1"/>
          </p:cNvSpPr>
          <p:nvPr/>
        </p:nvSpPr>
        <p:spPr bwMode="auto">
          <a:xfrm>
            <a:off x="4584330" y="1770499"/>
            <a:ext cx="1182023" cy="3262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검침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1230"/>
          <p:cNvSpPr>
            <a:spLocks noChangeArrowheads="1"/>
          </p:cNvSpPr>
          <p:nvPr/>
        </p:nvSpPr>
        <p:spPr bwMode="auto">
          <a:xfrm>
            <a:off x="5834349" y="2141145"/>
            <a:ext cx="1182023" cy="3603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계량기재고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Rectangle 1230"/>
          <p:cNvSpPr>
            <a:spLocks noChangeArrowheads="1"/>
          </p:cNvSpPr>
          <p:nvPr/>
        </p:nvSpPr>
        <p:spPr bwMode="auto">
          <a:xfrm>
            <a:off x="5834348" y="1757522"/>
            <a:ext cx="1182023" cy="3262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계량기교체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Rectangle 1230"/>
          <p:cNvSpPr>
            <a:spLocks noChangeArrowheads="1"/>
          </p:cNvSpPr>
          <p:nvPr/>
        </p:nvSpPr>
        <p:spPr bwMode="auto">
          <a:xfrm>
            <a:off x="7087362" y="1772816"/>
            <a:ext cx="1182023" cy="3262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업무관리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" y="1721977"/>
            <a:ext cx="1409770" cy="81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1205"/>
          <p:cNvSpPr>
            <a:spLocks noChangeArrowheads="1"/>
          </p:cNvSpPr>
          <p:nvPr/>
        </p:nvSpPr>
        <p:spPr bwMode="auto">
          <a:xfrm>
            <a:off x="3296816" y="3041611"/>
            <a:ext cx="5286479" cy="11074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latinLnBrk="0" hangingPunct="0">
              <a:spcBef>
                <a:spcPct val="50000"/>
              </a:spcBef>
              <a:buFont typeface="Wingdings" pitchFamily="2" charset="2"/>
              <a:buChar char="¦"/>
            </a:pPr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ectangle 1230"/>
          <p:cNvSpPr>
            <a:spLocks noChangeArrowheads="1"/>
          </p:cNvSpPr>
          <p:nvPr/>
        </p:nvSpPr>
        <p:spPr bwMode="auto">
          <a:xfrm>
            <a:off x="3360195" y="3236368"/>
            <a:ext cx="1182023" cy="3132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민원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Rectangle 1230"/>
          <p:cNvSpPr>
            <a:spLocks noChangeArrowheads="1"/>
          </p:cNvSpPr>
          <p:nvPr/>
        </p:nvSpPr>
        <p:spPr bwMode="auto">
          <a:xfrm>
            <a:off x="3360195" y="3646855"/>
            <a:ext cx="1182023" cy="3348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체납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Rectangle 1230"/>
          <p:cNvSpPr>
            <a:spLocks noChangeArrowheads="1"/>
          </p:cNvSpPr>
          <p:nvPr/>
        </p:nvSpPr>
        <p:spPr bwMode="auto">
          <a:xfrm>
            <a:off x="4614226" y="3617675"/>
            <a:ext cx="1182023" cy="3603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안전점검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1230"/>
          <p:cNvSpPr>
            <a:spLocks noChangeArrowheads="1"/>
          </p:cNvSpPr>
          <p:nvPr/>
        </p:nvSpPr>
        <p:spPr bwMode="auto">
          <a:xfrm>
            <a:off x="4614225" y="3234052"/>
            <a:ext cx="1182023" cy="3262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검침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Rectangle 1230"/>
          <p:cNvSpPr>
            <a:spLocks noChangeArrowheads="1"/>
          </p:cNvSpPr>
          <p:nvPr/>
        </p:nvSpPr>
        <p:spPr bwMode="auto">
          <a:xfrm>
            <a:off x="5864244" y="3604698"/>
            <a:ext cx="1182023" cy="3603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대용량계량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기</a:t>
            </a:r>
          </a:p>
        </p:txBody>
      </p:sp>
      <p:sp>
        <p:nvSpPr>
          <p:cNvPr id="40" name="Rectangle 1230"/>
          <p:cNvSpPr>
            <a:spLocks noChangeArrowheads="1"/>
          </p:cNvSpPr>
          <p:nvPr/>
        </p:nvSpPr>
        <p:spPr bwMode="auto">
          <a:xfrm>
            <a:off x="5864243" y="3221075"/>
            <a:ext cx="1182023" cy="3262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계량기교체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Rectangle 1230"/>
          <p:cNvSpPr>
            <a:spLocks noChangeArrowheads="1"/>
          </p:cNvSpPr>
          <p:nvPr/>
        </p:nvSpPr>
        <p:spPr bwMode="auto">
          <a:xfrm>
            <a:off x="7117257" y="3236369"/>
            <a:ext cx="1182023" cy="3262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300" dirty="0" err="1" smtClean="0">
                <a:latin typeface="맑은 고딕" pitchFamily="50" charset="-127"/>
                <a:ea typeface="맑은 고딕" pitchFamily="50" charset="-127"/>
              </a:rPr>
              <a:t>공급전안전점검</a:t>
            </a:r>
            <a:endParaRPr kumimoji="0" lang="ko-KR" altLang="en-US"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6" name="Rectangle 1205"/>
          <p:cNvSpPr>
            <a:spLocks noChangeArrowheads="1"/>
          </p:cNvSpPr>
          <p:nvPr/>
        </p:nvSpPr>
        <p:spPr bwMode="auto">
          <a:xfrm>
            <a:off x="4376935" y="2836724"/>
            <a:ext cx="2952329" cy="3348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 sz="1500" b="1" dirty="0" err="1" smtClean="0">
                <a:latin typeface="맑은 고딕" pitchFamily="50" charset="-127"/>
                <a:ea typeface="맑은 고딕" pitchFamily="50" charset="-127"/>
              </a:rPr>
              <a:t>SmartPhone</a:t>
            </a:r>
            <a:endParaRPr kumimoji="0" lang="ko-KR" altLang="en-US" sz="15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Rectangle 1205"/>
          <p:cNvSpPr>
            <a:spLocks noChangeArrowheads="1"/>
          </p:cNvSpPr>
          <p:nvPr/>
        </p:nvSpPr>
        <p:spPr bwMode="auto">
          <a:xfrm>
            <a:off x="4376935" y="1379122"/>
            <a:ext cx="2952329" cy="3348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 sz="1500" b="1" dirty="0" smtClean="0">
                <a:latin typeface="맑은 고딕" pitchFamily="50" charset="-127"/>
                <a:ea typeface="맑은 고딕" pitchFamily="50" charset="-127"/>
              </a:rPr>
              <a:t>LSCP(</a:t>
            </a:r>
            <a:r>
              <a:rPr kumimoji="0" lang="ko-KR" altLang="en-US" sz="1500" b="1" dirty="0" smtClean="0">
                <a:latin typeface="맑은 고딕" pitchFamily="50" charset="-127"/>
                <a:ea typeface="맑은 고딕" pitchFamily="50" charset="-127"/>
              </a:rPr>
              <a:t>서비스센터포탈</a:t>
            </a:r>
            <a:r>
              <a:rPr kumimoji="0" lang="en-US" altLang="ko-KR" sz="15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5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 Box 1207"/>
          <p:cNvSpPr txBox="1">
            <a:spLocks noChangeArrowheads="1"/>
          </p:cNvSpPr>
          <p:nvPr/>
        </p:nvSpPr>
        <p:spPr bwMode="auto">
          <a:xfrm>
            <a:off x="2176532" y="4401251"/>
            <a:ext cx="133630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카드수납 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I/F</a:t>
            </a:r>
          </a:p>
        </p:txBody>
      </p:sp>
      <p:cxnSp>
        <p:nvCxnSpPr>
          <p:cNvPr id="45" name="꺾인 연결선 44"/>
          <p:cNvCxnSpPr>
            <a:endCxn id="48" idx="1"/>
          </p:cNvCxnSpPr>
          <p:nvPr/>
        </p:nvCxnSpPr>
        <p:spPr bwMode="auto">
          <a:xfrm rot="5400000" flipH="1" flipV="1">
            <a:off x="1483052" y="3237937"/>
            <a:ext cx="2734474" cy="960022"/>
          </a:xfrm>
          <a:prstGeom prst="bentConnector2">
            <a:avLst/>
          </a:prstGeom>
          <a:noFill/>
          <a:ln w="38100">
            <a:solidFill>
              <a:srgbClr val="3366FF"/>
            </a:solidFill>
            <a:round/>
            <a:headEnd type="triangle"/>
            <a:tailEnd type="triangle" w="med" len="med"/>
          </a:ln>
        </p:spPr>
      </p:cxnSp>
      <p:cxnSp>
        <p:nvCxnSpPr>
          <p:cNvPr id="58" name="꺾인 연결선 57"/>
          <p:cNvCxnSpPr/>
          <p:nvPr/>
        </p:nvCxnSpPr>
        <p:spPr bwMode="auto">
          <a:xfrm rot="5400000" flipH="1" flipV="1">
            <a:off x="1808902" y="3503939"/>
            <a:ext cx="1679524" cy="1440000"/>
          </a:xfrm>
          <a:prstGeom prst="bentConnector2">
            <a:avLst/>
          </a:prstGeom>
          <a:noFill/>
          <a:ln w="38100">
            <a:solidFill>
              <a:srgbClr val="3366FF"/>
            </a:solidFill>
            <a:round/>
            <a:headEnd type="triangle"/>
            <a:tailEnd type="triangle" w="med" len="med"/>
          </a:ln>
        </p:spPr>
      </p:cxnSp>
      <p:cxnSp>
        <p:nvCxnSpPr>
          <p:cNvPr id="59" name="꺾인 연결선 58"/>
          <p:cNvCxnSpPr>
            <a:endCxn id="36" idx="1"/>
          </p:cNvCxnSpPr>
          <p:nvPr/>
        </p:nvCxnSpPr>
        <p:spPr bwMode="auto">
          <a:xfrm rot="5400000" flipH="1" flipV="1">
            <a:off x="2143645" y="3847152"/>
            <a:ext cx="1249437" cy="1183663"/>
          </a:xfrm>
          <a:prstGeom prst="bentConnector2">
            <a:avLst/>
          </a:prstGeom>
          <a:noFill/>
          <a:ln w="38100">
            <a:solidFill>
              <a:srgbClr val="3366FF"/>
            </a:solidFill>
            <a:round/>
            <a:headEnd type="triangle"/>
            <a:tailEnd type="triangle" w="med" len="med"/>
          </a:ln>
        </p:spPr>
      </p:cxnSp>
      <p:grpSp>
        <p:nvGrpSpPr>
          <p:cNvPr id="51" name="Group 1231"/>
          <p:cNvGrpSpPr>
            <a:grpSpLocks/>
          </p:cNvGrpSpPr>
          <p:nvPr/>
        </p:nvGrpSpPr>
        <p:grpSpPr bwMode="auto">
          <a:xfrm>
            <a:off x="1496616" y="3535815"/>
            <a:ext cx="1440160" cy="689697"/>
            <a:chOff x="4329" y="2862"/>
            <a:chExt cx="540" cy="312"/>
          </a:xfrm>
        </p:grpSpPr>
        <p:sp>
          <p:nvSpPr>
            <p:cNvPr id="55" name="Freeform 1232"/>
            <p:cNvSpPr>
              <a:spLocks/>
            </p:cNvSpPr>
            <p:nvPr/>
          </p:nvSpPr>
          <p:spPr bwMode="auto">
            <a:xfrm>
              <a:off x="4329" y="2862"/>
              <a:ext cx="540" cy="312"/>
            </a:xfrm>
            <a:custGeom>
              <a:avLst/>
              <a:gdLst>
                <a:gd name="T0" fmla="*/ 504 w 1070"/>
                <a:gd name="T1" fmla="*/ 83 h 255"/>
                <a:gd name="T2" fmla="*/ 545 w 1070"/>
                <a:gd name="T3" fmla="*/ 98 h 255"/>
                <a:gd name="T4" fmla="*/ 574 w 1070"/>
                <a:gd name="T5" fmla="*/ 119 h 255"/>
                <a:gd name="T6" fmla="*/ 583 w 1070"/>
                <a:gd name="T7" fmla="*/ 141 h 255"/>
                <a:gd name="T8" fmla="*/ 574 w 1070"/>
                <a:gd name="T9" fmla="*/ 155 h 255"/>
                <a:gd name="T10" fmla="*/ 555 w 1070"/>
                <a:gd name="T11" fmla="*/ 169 h 255"/>
                <a:gd name="T12" fmla="*/ 524 w 1070"/>
                <a:gd name="T13" fmla="*/ 177 h 255"/>
                <a:gd name="T14" fmla="*/ 490 w 1070"/>
                <a:gd name="T15" fmla="*/ 181 h 255"/>
                <a:gd name="T16" fmla="*/ 487 w 1070"/>
                <a:gd name="T17" fmla="*/ 187 h 255"/>
                <a:gd name="T18" fmla="*/ 486 w 1070"/>
                <a:gd name="T19" fmla="*/ 195 h 255"/>
                <a:gd name="T20" fmla="*/ 475 w 1070"/>
                <a:gd name="T21" fmla="*/ 212 h 255"/>
                <a:gd name="T22" fmla="*/ 446 w 1070"/>
                <a:gd name="T23" fmla="*/ 229 h 255"/>
                <a:gd name="T24" fmla="*/ 461 w 1070"/>
                <a:gd name="T25" fmla="*/ 246 h 255"/>
                <a:gd name="T26" fmla="*/ 467 w 1070"/>
                <a:gd name="T27" fmla="*/ 266 h 255"/>
                <a:gd name="T28" fmla="*/ 455 w 1070"/>
                <a:gd name="T29" fmla="*/ 285 h 255"/>
                <a:gd name="T30" fmla="*/ 423 w 1070"/>
                <a:gd name="T31" fmla="*/ 299 h 255"/>
                <a:gd name="T32" fmla="*/ 378 w 1070"/>
                <a:gd name="T33" fmla="*/ 307 h 255"/>
                <a:gd name="T34" fmla="*/ 325 w 1070"/>
                <a:gd name="T35" fmla="*/ 306 h 255"/>
                <a:gd name="T36" fmla="*/ 308 w 1070"/>
                <a:gd name="T37" fmla="*/ 305 h 255"/>
                <a:gd name="T38" fmla="*/ 296 w 1070"/>
                <a:gd name="T39" fmla="*/ 302 h 255"/>
                <a:gd name="T40" fmla="*/ 276 w 1070"/>
                <a:gd name="T41" fmla="*/ 306 h 255"/>
                <a:gd name="T42" fmla="*/ 251 w 1070"/>
                <a:gd name="T43" fmla="*/ 310 h 255"/>
                <a:gd name="T44" fmla="*/ 224 w 1070"/>
                <a:gd name="T45" fmla="*/ 310 h 255"/>
                <a:gd name="T46" fmla="*/ 195 w 1070"/>
                <a:gd name="T47" fmla="*/ 308 h 255"/>
                <a:gd name="T48" fmla="*/ 146 w 1070"/>
                <a:gd name="T49" fmla="*/ 299 h 255"/>
                <a:gd name="T50" fmla="*/ 104 w 1070"/>
                <a:gd name="T51" fmla="*/ 283 h 255"/>
                <a:gd name="T52" fmla="*/ 75 w 1070"/>
                <a:gd name="T53" fmla="*/ 264 h 255"/>
                <a:gd name="T54" fmla="*/ 66 w 1070"/>
                <a:gd name="T55" fmla="*/ 242 h 255"/>
                <a:gd name="T56" fmla="*/ 71 w 1070"/>
                <a:gd name="T57" fmla="*/ 230 h 255"/>
                <a:gd name="T58" fmla="*/ 82 w 1070"/>
                <a:gd name="T59" fmla="*/ 219 h 255"/>
                <a:gd name="T60" fmla="*/ 53 w 1070"/>
                <a:gd name="T61" fmla="*/ 210 h 255"/>
                <a:gd name="T62" fmla="*/ 26 w 1070"/>
                <a:gd name="T63" fmla="*/ 199 h 255"/>
                <a:gd name="T64" fmla="*/ 6 w 1070"/>
                <a:gd name="T65" fmla="*/ 185 h 255"/>
                <a:gd name="T66" fmla="*/ 0 w 1070"/>
                <a:gd name="T67" fmla="*/ 169 h 255"/>
                <a:gd name="T68" fmla="*/ 9 w 1070"/>
                <a:gd name="T69" fmla="*/ 155 h 255"/>
                <a:gd name="T70" fmla="*/ 26 w 1070"/>
                <a:gd name="T71" fmla="*/ 146 h 255"/>
                <a:gd name="T72" fmla="*/ 51 w 1070"/>
                <a:gd name="T73" fmla="*/ 139 h 255"/>
                <a:gd name="T74" fmla="*/ 85 w 1070"/>
                <a:gd name="T75" fmla="*/ 137 h 255"/>
                <a:gd name="T76" fmla="*/ 73 w 1070"/>
                <a:gd name="T77" fmla="*/ 130 h 255"/>
                <a:gd name="T78" fmla="*/ 60 w 1070"/>
                <a:gd name="T79" fmla="*/ 117 h 255"/>
                <a:gd name="T80" fmla="*/ 53 w 1070"/>
                <a:gd name="T81" fmla="*/ 106 h 255"/>
                <a:gd name="T82" fmla="*/ 51 w 1070"/>
                <a:gd name="T83" fmla="*/ 95 h 255"/>
                <a:gd name="T84" fmla="*/ 63 w 1070"/>
                <a:gd name="T85" fmla="*/ 77 h 255"/>
                <a:gd name="T86" fmla="*/ 91 w 1070"/>
                <a:gd name="T87" fmla="*/ 65 h 255"/>
                <a:gd name="T88" fmla="*/ 132 w 1070"/>
                <a:gd name="T89" fmla="*/ 56 h 255"/>
                <a:gd name="T90" fmla="*/ 181 w 1070"/>
                <a:gd name="T91" fmla="*/ 55 h 255"/>
                <a:gd name="T92" fmla="*/ 185 w 1070"/>
                <a:gd name="T93" fmla="*/ 48 h 255"/>
                <a:gd name="T94" fmla="*/ 185 w 1070"/>
                <a:gd name="T95" fmla="*/ 40 h 255"/>
                <a:gd name="T96" fmla="*/ 196 w 1070"/>
                <a:gd name="T97" fmla="*/ 22 h 255"/>
                <a:gd name="T98" fmla="*/ 228 w 1070"/>
                <a:gd name="T99" fmla="*/ 9 h 255"/>
                <a:gd name="T100" fmla="*/ 272 w 1070"/>
                <a:gd name="T101" fmla="*/ 0 h 255"/>
                <a:gd name="T102" fmla="*/ 325 w 1070"/>
                <a:gd name="T103" fmla="*/ 0 h 255"/>
                <a:gd name="T104" fmla="*/ 380 w 1070"/>
                <a:gd name="T105" fmla="*/ 11 h 255"/>
                <a:gd name="T106" fmla="*/ 422 w 1070"/>
                <a:gd name="T107" fmla="*/ 27 h 255"/>
                <a:gd name="T108" fmla="*/ 450 w 1070"/>
                <a:gd name="T109" fmla="*/ 44 h 255"/>
                <a:gd name="T110" fmla="*/ 458 w 1070"/>
                <a:gd name="T111" fmla="*/ 67 h 255"/>
                <a:gd name="T112" fmla="*/ 457 w 1070"/>
                <a:gd name="T113" fmla="*/ 73 h 2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70" h="255">
                  <a:moveTo>
                    <a:pt x="835" y="61"/>
                  </a:moveTo>
                  <a:lnTo>
                    <a:pt x="850" y="61"/>
                  </a:lnTo>
                  <a:lnTo>
                    <a:pt x="864" y="62"/>
                  </a:lnTo>
                  <a:lnTo>
                    <a:pt x="875" y="63"/>
                  </a:lnTo>
                  <a:lnTo>
                    <a:pt x="887" y="64"/>
                  </a:lnTo>
                  <a:lnTo>
                    <a:pt x="900" y="65"/>
                  </a:lnTo>
                  <a:lnTo>
                    <a:pt x="910" y="67"/>
                  </a:lnTo>
                  <a:lnTo>
                    <a:pt x="923" y="68"/>
                  </a:lnTo>
                  <a:lnTo>
                    <a:pt x="932" y="69"/>
                  </a:lnTo>
                  <a:lnTo>
                    <a:pt x="943" y="71"/>
                  </a:lnTo>
                  <a:lnTo>
                    <a:pt x="953" y="72"/>
                  </a:lnTo>
                  <a:lnTo>
                    <a:pt x="964" y="73"/>
                  </a:lnTo>
                  <a:lnTo>
                    <a:pt x="973" y="75"/>
                  </a:lnTo>
                  <a:lnTo>
                    <a:pt x="984" y="77"/>
                  </a:lnTo>
                  <a:lnTo>
                    <a:pt x="991" y="79"/>
                  </a:lnTo>
                  <a:lnTo>
                    <a:pt x="998" y="80"/>
                  </a:lnTo>
                  <a:lnTo>
                    <a:pt x="1008" y="82"/>
                  </a:lnTo>
                  <a:lnTo>
                    <a:pt x="1014" y="85"/>
                  </a:lnTo>
                  <a:lnTo>
                    <a:pt x="1022" y="86"/>
                  </a:lnTo>
                  <a:lnTo>
                    <a:pt x="1028" y="88"/>
                  </a:lnTo>
                  <a:lnTo>
                    <a:pt x="1035" y="90"/>
                  </a:lnTo>
                  <a:lnTo>
                    <a:pt x="1042" y="92"/>
                  </a:lnTo>
                  <a:lnTo>
                    <a:pt x="1045" y="94"/>
                  </a:lnTo>
                  <a:lnTo>
                    <a:pt x="1051" y="97"/>
                  </a:lnTo>
                  <a:lnTo>
                    <a:pt x="1055" y="99"/>
                  </a:lnTo>
                  <a:lnTo>
                    <a:pt x="1062" y="101"/>
                  </a:lnTo>
                  <a:lnTo>
                    <a:pt x="1062" y="103"/>
                  </a:lnTo>
                  <a:lnTo>
                    <a:pt x="1066" y="106"/>
                  </a:lnTo>
                  <a:lnTo>
                    <a:pt x="1068" y="107"/>
                  </a:lnTo>
                  <a:lnTo>
                    <a:pt x="1069" y="110"/>
                  </a:lnTo>
                  <a:lnTo>
                    <a:pt x="1066" y="112"/>
                  </a:lnTo>
                  <a:lnTo>
                    <a:pt x="1068" y="115"/>
                  </a:lnTo>
                  <a:lnTo>
                    <a:pt x="1066" y="116"/>
                  </a:lnTo>
                  <a:lnTo>
                    <a:pt x="1068" y="119"/>
                  </a:lnTo>
                  <a:lnTo>
                    <a:pt x="1063" y="120"/>
                  </a:lnTo>
                  <a:lnTo>
                    <a:pt x="1062" y="122"/>
                  </a:lnTo>
                  <a:lnTo>
                    <a:pt x="1062" y="123"/>
                  </a:lnTo>
                  <a:lnTo>
                    <a:pt x="1058" y="125"/>
                  </a:lnTo>
                  <a:lnTo>
                    <a:pt x="1055" y="125"/>
                  </a:lnTo>
                  <a:lnTo>
                    <a:pt x="1051" y="127"/>
                  </a:lnTo>
                  <a:lnTo>
                    <a:pt x="1049" y="129"/>
                  </a:lnTo>
                  <a:lnTo>
                    <a:pt x="1045" y="130"/>
                  </a:lnTo>
                  <a:lnTo>
                    <a:pt x="1040" y="131"/>
                  </a:lnTo>
                  <a:lnTo>
                    <a:pt x="1035" y="133"/>
                  </a:lnTo>
                  <a:lnTo>
                    <a:pt x="1033" y="134"/>
                  </a:lnTo>
                  <a:lnTo>
                    <a:pt x="1027" y="135"/>
                  </a:lnTo>
                  <a:lnTo>
                    <a:pt x="1022" y="136"/>
                  </a:lnTo>
                  <a:lnTo>
                    <a:pt x="1016" y="138"/>
                  </a:lnTo>
                  <a:lnTo>
                    <a:pt x="1008" y="139"/>
                  </a:lnTo>
                  <a:lnTo>
                    <a:pt x="1002" y="139"/>
                  </a:lnTo>
                  <a:lnTo>
                    <a:pt x="998" y="141"/>
                  </a:lnTo>
                  <a:lnTo>
                    <a:pt x="991" y="142"/>
                  </a:lnTo>
                  <a:lnTo>
                    <a:pt x="985" y="142"/>
                  </a:lnTo>
                  <a:lnTo>
                    <a:pt x="977" y="143"/>
                  </a:lnTo>
                  <a:lnTo>
                    <a:pt x="969" y="144"/>
                  </a:lnTo>
                  <a:lnTo>
                    <a:pt x="960" y="145"/>
                  </a:lnTo>
                  <a:lnTo>
                    <a:pt x="955" y="146"/>
                  </a:lnTo>
                  <a:lnTo>
                    <a:pt x="947" y="146"/>
                  </a:lnTo>
                  <a:lnTo>
                    <a:pt x="938" y="146"/>
                  </a:lnTo>
                  <a:lnTo>
                    <a:pt x="929" y="147"/>
                  </a:lnTo>
                  <a:lnTo>
                    <a:pt x="922" y="147"/>
                  </a:lnTo>
                  <a:lnTo>
                    <a:pt x="912" y="147"/>
                  </a:lnTo>
                  <a:lnTo>
                    <a:pt x="904" y="148"/>
                  </a:lnTo>
                  <a:lnTo>
                    <a:pt x="898" y="148"/>
                  </a:lnTo>
                  <a:lnTo>
                    <a:pt x="889" y="149"/>
                  </a:lnTo>
                  <a:lnTo>
                    <a:pt x="887" y="149"/>
                  </a:lnTo>
                  <a:lnTo>
                    <a:pt x="890" y="149"/>
                  </a:lnTo>
                  <a:lnTo>
                    <a:pt x="890" y="150"/>
                  </a:lnTo>
                  <a:lnTo>
                    <a:pt x="888" y="151"/>
                  </a:lnTo>
                  <a:lnTo>
                    <a:pt x="891" y="152"/>
                  </a:lnTo>
                  <a:lnTo>
                    <a:pt x="890" y="152"/>
                  </a:lnTo>
                  <a:lnTo>
                    <a:pt x="892" y="153"/>
                  </a:lnTo>
                  <a:lnTo>
                    <a:pt x="891" y="153"/>
                  </a:lnTo>
                  <a:lnTo>
                    <a:pt x="891" y="154"/>
                  </a:lnTo>
                  <a:lnTo>
                    <a:pt x="893" y="156"/>
                  </a:lnTo>
                  <a:lnTo>
                    <a:pt x="892" y="156"/>
                  </a:lnTo>
                  <a:lnTo>
                    <a:pt x="890" y="158"/>
                  </a:lnTo>
                  <a:lnTo>
                    <a:pt x="891" y="159"/>
                  </a:lnTo>
                  <a:lnTo>
                    <a:pt x="890" y="161"/>
                  </a:lnTo>
                  <a:lnTo>
                    <a:pt x="887" y="163"/>
                  </a:lnTo>
                  <a:lnTo>
                    <a:pt x="882" y="166"/>
                  </a:lnTo>
                  <a:lnTo>
                    <a:pt x="880" y="168"/>
                  </a:lnTo>
                  <a:lnTo>
                    <a:pt x="876" y="170"/>
                  </a:lnTo>
                  <a:lnTo>
                    <a:pt x="872" y="171"/>
                  </a:lnTo>
                  <a:lnTo>
                    <a:pt x="870" y="173"/>
                  </a:lnTo>
                  <a:lnTo>
                    <a:pt x="864" y="175"/>
                  </a:lnTo>
                  <a:lnTo>
                    <a:pt x="859" y="177"/>
                  </a:lnTo>
                  <a:lnTo>
                    <a:pt x="853" y="179"/>
                  </a:lnTo>
                  <a:lnTo>
                    <a:pt x="845" y="181"/>
                  </a:lnTo>
                  <a:lnTo>
                    <a:pt x="839" y="183"/>
                  </a:lnTo>
                  <a:lnTo>
                    <a:pt x="832" y="184"/>
                  </a:lnTo>
                  <a:lnTo>
                    <a:pt x="824" y="185"/>
                  </a:lnTo>
                  <a:lnTo>
                    <a:pt x="818" y="187"/>
                  </a:lnTo>
                  <a:lnTo>
                    <a:pt x="806" y="188"/>
                  </a:lnTo>
                  <a:lnTo>
                    <a:pt x="815" y="190"/>
                  </a:lnTo>
                  <a:lnTo>
                    <a:pt x="819" y="192"/>
                  </a:lnTo>
                  <a:lnTo>
                    <a:pt x="826" y="193"/>
                  </a:lnTo>
                  <a:lnTo>
                    <a:pt x="830" y="195"/>
                  </a:lnTo>
                  <a:lnTo>
                    <a:pt x="835" y="198"/>
                  </a:lnTo>
                  <a:lnTo>
                    <a:pt x="838" y="199"/>
                  </a:lnTo>
                  <a:lnTo>
                    <a:pt x="845" y="201"/>
                  </a:lnTo>
                  <a:lnTo>
                    <a:pt x="847" y="203"/>
                  </a:lnTo>
                  <a:lnTo>
                    <a:pt x="850" y="206"/>
                  </a:lnTo>
                  <a:lnTo>
                    <a:pt x="852" y="207"/>
                  </a:lnTo>
                  <a:lnTo>
                    <a:pt x="854" y="210"/>
                  </a:lnTo>
                  <a:lnTo>
                    <a:pt x="855" y="211"/>
                  </a:lnTo>
                  <a:lnTo>
                    <a:pt x="855" y="213"/>
                  </a:lnTo>
                  <a:lnTo>
                    <a:pt x="856" y="215"/>
                  </a:lnTo>
                  <a:lnTo>
                    <a:pt x="855" y="217"/>
                  </a:lnTo>
                  <a:lnTo>
                    <a:pt x="856" y="219"/>
                  </a:lnTo>
                  <a:lnTo>
                    <a:pt x="854" y="222"/>
                  </a:lnTo>
                  <a:lnTo>
                    <a:pt x="853" y="223"/>
                  </a:lnTo>
                  <a:lnTo>
                    <a:pt x="848" y="226"/>
                  </a:lnTo>
                  <a:lnTo>
                    <a:pt x="843" y="228"/>
                  </a:lnTo>
                  <a:lnTo>
                    <a:pt x="842" y="230"/>
                  </a:lnTo>
                  <a:lnTo>
                    <a:pt x="836" y="231"/>
                  </a:lnTo>
                  <a:lnTo>
                    <a:pt x="833" y="233"/>
                  </a:lnTo>
                  <a:lnTo>
                    <a:pt x="828" y="234"/>
                  </a:lnTo>
                  <a:lnTo>
                    <a:pt x="819" y="236"/>
                  </a:lnTo>
                  <a:lnTo>
                    <a:pt x="815" y="238"/>
                  </a:lnTo>
                  <a:lnTo>
                    <a:pt x="805" y="239"/>
                  </a:lnTo>
                  <a:lnTo>
                    <a:pt x="799" y="241"/>
                  </a:lnTo>
                  <a:lnTo>
                    <a:pt x="792" y="242"/>
                  </a:lnTo>
                  <a:lnTo>
                    <a:pt x="784" y="243"/>
                  </a:lnTo>
                  <a:lnTo>
                    <a:pt x="775" y="244"/>
                  </a:lnTo>
                  <a:lnTo>
                    <a:pt x="766" y="246"/>
                  </a:lnTo>
                  <a:lnTo>
                    <a:pt x="758" y="247"/>
                  </a:lnTo>
                  <a:lnTo>
                    <a:pt x="746" y="248"/>
                  </a:lnTo>
                  <a:lnTo>
                    <a:pt x="738" y="248"/>
                  </a:lnTo>
                  <a:lnTo>
                    <a:pt x="727" y="249"/>
                  </a:lnTo>
                  <a:lnTo>
                    <a:pt x="716" y="249"/>
                  </a:lnTo>
                  <a:lnTo>
                    <a:pt x="704" y="250"/>
                  </a:lnTo>
                  <a:lnTo>
                    <a:pt x="693" y="251"/>
                  </a:lnTo>
                  <a:lnTo>
                    <a:pt x="682" y="251"/>
                  </a:lnTo>
                  <a:lnTo>
                    <a:pt x="673" y="251"/>
                  </a:lnTo>
                  <a:lnTo>
                    <a:pt x="658" y="251"/>
                  </a:lnTo>
                  <a:lnTo>
                    <a:pt x="646" y="251"/>
                  </a:lnTo>
                  <a:lnTo>
                    <a:pt x="637" y="251"/>
                  </a:lnTo>
                  <a:lnTo>
                    <a:pt x="623" y="251"/>
                  </a:lnTo>
                  <a:lnTo>
                    <a:pt x="610" y="250"/>
                  </a:lnTo>
                  <a:lnTo>
                    <a:pt x="596" y="250"/>
                  </a:lnTo>
                  <a:lnTo>
                    <a:pt x="582" y="249"/>
                  </a:lnTo>
                  <a:lnTo>
                    <a:pt x="579" y="249"/>
                  </a:lnTo>
                  <a:lnTo>
                    <a:pt x="576" y="249"/>
                  </a:lnTo>
                  <a:lnTo>
                    <a:pt x="573" y="249"/>
                  </a:lnTo>
                  <a:lnTo>
                    <a:pt x="569" y="249"/>
                  </a:lnTo>
                  <a:lnTo>
                    <a:pt x="567" y="249"/>
                  </a:lnTo>
                  <a:lnTo>
                    <a:pt x="564" y="249"/>
                  </a:lnTo>
                  <a:lnTo>
                    <a:pt x="563" y="248"/>
                  </a:lnTo>
                  <a:lnTo>
                    <a:pt x="560" y="248"/>
                  </a:lnTo>
                  <a:lnTo>
                    <a:pt x="557" y="248"/>
                  </a:lnTo>
                  <a:lnTo>
                    <a:pt x="554" y="248"/>
                  </a:lnTo>
                  <a:lnTo>
                    <a:pt x="551" y="247"/>
                  </a:lnTo>
                  <a:lnTo>
                    <a:pt x="548" y="248"/>
                  </a:lnTo>
                  <a:lnTo>
                    <a:pt x="543" y="247"/>
                  </a:lnTo>
                  <a:lnTo>
                    <a:pt x="541" y="246"/>
                  </a:lnTo>
                  <a:lnTo>
                    <a:pt x="537" y="247"/>
                  </a:lnTo>
                  <a:lnTo>
                    <a:pt x="531" y="248"/>
                  </a:lnTo>
                  <a:lnTo>
                    <a:pt x="527" y="248"/>
                  </a:lnTo>
                  <a:lnTo>
                    <a:pt x="525" y="249"/>
                  </a:lnTo>
                  <a:lnTo>
                    <a:pt x="517" y="250"/>
                  </a:lnTo>
                  <a:lnTo>
                    <a:pt x="511" y="249"/>
                  </a:lnTo>
                  <a:lnTo>
                    <a:pt x="506" y="250"/>
                  </a:lnTo>
                  <a:lnTo>
                    <a:pt x="501" y="251"/>
                  </a:lnTo>
                  <a:lnTo>
                    <a:pt x="494" y="251"/>
                  </a:lnTo>
                  <a:lnTo>
                    <a:pt x="491" y="251"/>
                  </a:lnTo>
                  <a:lnTo>
                    <a:pt x="482" y="251"/>
                  </a:lnTo>
                  <a:lnTo>
                    <a:pt x="479" y="251"/>
                  </a:lnTo>
                  <a:lnTo>
                    <a:pt x="473" y="252"/>
                  </a:lnTo>
                  <a:lnTo>
                    <a:pt x="469" y="252"/>
                  </a:lnTo>
                  <a:lnTo>
                    <a:pt x="460" y="253"/>
                  </a:lnTo>
                  <a:lnTo>
                    <a:pt x="454" y="253"/>
                  </a:lnTo>
                  <a:lnTo>
                    <a:pt x="449" y="253"/>
                  </a:lnTo>
                  <a:lnTo>
                    <a:pt x="441" y="253"/>
                  </a:lnTo>
                  <a:lnTo>
                    <a:pt x="435" y="253"/>
                  </a:lnTo>
                  <a:lnTo>
                    <a:pt x="430" y="254"/>
                  </a:lnTo>
                  <a:lnTo>
                    <a:pt x="423" y="253"/>
                  </a:lnTo>
                  <a:lnTo>
                    <a:pt x="419" y="253"/>
                  </a:lnTo>
                  <a:lnTo>
                    <a:pt x="411" y="253"/>
                  </a:lnTo>
                  <a:lnTo>
                    <a:pt x="404" y="253"/>
                  </a:lnTo>
                  <a:lnTo>
                    <a:pt x="398" y="253"/>
                  </a:lnTo>
                  <a:lnTo>
                    <a:pt x="393" y="253"/>
                  </a:lnTo>
                  <a:lnTo>
                    <a:pt x="385" y="252"/>
                  </a:lnTo>
                  <a:lnTo>
                    <a:pt x="379" y="253"/>
                  </a:lnTo>
                  <a:lnTo>
                    <a:pt x="371" y="253"/>
                  </a:lnTo>
                  <a:lnTo>
                    <a:pt x="367" y="252"/>
                  </a:lnTo>
                  <a:lnTo>
                    <a:pt x="358" y="252"/>
                  </a:lnTo>
                  <a:lnTo>
                    <a:pt x="350" y="251"/>
                  </a:lnTo>
                  <a:lnTo>
                    <a:pt x="337" y="251"/>
                  </a:lnTo>
                  <a:lnTo>
                    <a:pt x="325" y="250"/>
                  </a:lnTo>
                  <a:lnTo>
                    <a:pt x="315" y="248"/>
                  </a:lnTo>
                  <a:lnTo>
                    <a:pt x="302" y="248"/>
                  </a:lnTo>
                  <a:lnTo>
                    <a:pt x="290" y="247"/>
                  </a:lnTo>
                  <a:lnTo>
                    <a:pt x="276" y="246"/>
                  </a:lnTo>
                  <a:lnTo>
                    <a:pt x="267" y="244"/>
                  </a:lnTo>
                  <a:lnTo>
                    <a:pt x="255" y="243"/>
                  </a:lnTo>
                  <a:lnTo>
                    <a:pt x="245" y="241"/>
                  </a:lnTo>
                  <a:lnTo>
                    <a:pt x="235" y="240"/>
                  </a:lnTo>
                  <a:lnTo>
                    <a:pt x="223" y="239"/>
                  </a:lnTo>
                  <a:lnTo>
                    <a:pt x="213" y="237"/>
                  </a:lnTo>
                  <a:lnTo>
                    <a:pt x="204" y="235"/>
                  </a:lnTo>
                  <a:lnTo>
                    <a:pt x="197" y="233"/>
                  </a:lnTo>
                  <a:lnTo>
                    <a:pt x="190" y="231"/>
                  </a:lnTo>
                  <a:lnTo>
                    <a:pt x="181" y="230"/>
                  </a:lnTo>
                  <a:lnTo>
                    <a:pt x="173" y="228"/>
                  </a:lnTo>
                  <a:lnTo>
                    <a:pt x="165" y="227"/>
                  </a:lnTo>
                  <a:lnTo>
                    <a:pt x="158" y="223"/>
                  </a:lnTo>
                  <a:lnTo>
                    <a:pt x="151" y="222"/>
                  </a:lnTo>
                  <a:lnTo>
                    <a:pt x="146" y="220"/>
                  </a:lnTo>
                  <a:lnTo>
                    <a:pt x="141" y="218"/>
                  </a:lnTo>
                  <a:lnTo>
                    <a:pt x="138" y="216"/>
                  </a:lnTo>
                  <a:lnTo>
                    <a:pt x="132" y="213"/>
                  </a:lnTo>
                  <a:lnTo>
                    <a:pt x="129" y="211"/>
                  </a:lnTo>
                  <a:lnTo>
                    <a:pt x="125" y="209"/>
                  </a:lnTo>
                  <a:lnTo>
                    <a:pt x="125" y="207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19" y="200"/>
                  </a:lnTo>
                  <a:lnTo>
                    <a:pt x="121" y="198"/>
                  </a:lnTo>
                  <a:lnTo>
                    <a:pt x="121" y="196"/>
                  </a:lnTo>
                  <a:lnTo>
                    <a:pt x="121" y="194"/>
                  </a:lnTo>
                  <a:lnTo>
                    <a:pt x="122" y="193"/>
                  </a:lnTo>
                  <a:lnTo>
                    <a:pt x="123" y="192"/>
                  </a:lnTo>
                  <a:lnTo>
                    <a:pt x="126" y="191"/>
                  </a:lnTo>
                  <a:lnTo>
                    <a:pt x="125" y="189"/>
                  </a:lnTo>
                  <a:lnTo>
                    <a:pt x="128" y="188"/>
                  </a:lnTo>
                  <a:lnTo>
                    <a:pt x="131" y="188"/>
                  </a:lnTo>
                  <a:lnTo>
                    <a:pt x="133" y="186"/>
                  </a:lnTo>
                  <a:lnTo>
                    <a:pt x="136" y="185"/>
                  </a:lnTo>
                  <a:lnTo>
                    <a:pt x="139" y="184"/>
                  </a:lnTo>
                  <a:lnTo>
                    <a:pt x="140" y="183"/>
                  </a:lnTo>
                  <a:lnTo>
                    <a:pt x="142" y="182"/>
                  </a:lnTo>
                  <a:lnTo>
                    <a:pt x="146" y="181"/>
                  </a:lnTo>
                  <a:lnTo>
                    <a:pt x="149" y="180"/>
                  </a:lnTo>
                  <a:lnTo>
                    <a:pt x="150" y="179"/>
                  </a:lnTo>
                  <a:lnTo>
                    <a:pt x="155" y="179"/>
                  </a:lnTo>
                  <a:lnTo>
                    <a:pt x="147" y="179"/>
                  </a:lnTo>
                  <a:lnTo>
                    <a:pt x="140" y="177"/>
                  </a:lnTo>
                  <a:lnTo>
                    <a:pt x="130" y="176"/>
                  </a:lnTo>
                  <a:lnTo>
                    <a:pt x="121" y="176"/>
                  </a:lnTo>
                  <a:lnTo>
                    <a:pt x="114" y="174"/>
                  </a:lnTo>
                  <a:lnTo>
                    <a:pt x="105" y="173"/>
                  </a:lnTo>
                  <a:lnTo>
                    <a:pt x="98" y="172"/>
                  </a:lnTo>
                  <a:lnTo>
                    <a:pt x="90" y="171"/>
                  </a:lnTo>
                  <a:lnTo>
                    <a:pt x="82" y="170"/>
                  </a:lnTo>
                  <a:lnTo>
                    <a:pt x="76" y="170"/>
                  </a:lnTo>
                  <a:lnTo>
                    <a:pt x="69" y="168"/>
                  </a:lnTo>
                  <a:lnTo>
                    <a:pt x="63" y="167"/>
                  </a:lnTo>
                  <a:lnTo>
                    <a:pt x="59" y="166"/>
                  </a:lnTo>
                  <a:lnTo>
                    <a:pt x="52" y="164"/>
                  </a:lnTo>
                  <a:lnTo>
                    <a:pt x="48" y="163"/>
                  </a:lnTo>
                  <a:lnTo>
                    <a:pt x="41" y="161"/>
                  </a:lnTo>
                  <a:lnTo>
                    <a:pt x="36" y="160"/>
                  </a:lnTo>
                  <a:lnTo>
                    <a:pt x="29" y="158"/>
                  </a:lnTo>
                  <a:lnTo>
                    <a:pt x="26" y="157"/>
                  </a:lnTo>
                  <a:lnTo>
                    <a:pt x="22" y="156"/>
                  </a:lnTo>
                  <a:lnTo>
                    <a:pt x="18" y="154"/>
                  </a:lnTo>
                  <a:lnTo>
                    <a:pt x="14" y="153"/>
                  </a:lnTo>
                  <a:lnTo>
                    <a:pt x="11" y="151"/>
                  </a:lnTo>
                  <a:lnTo>
                    <a:pt x="8" y="149"/>
                  </a:lnTo>
                  <a:lnTo>
                    <a:pt x="7" y="147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0" y="143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0" y="138"/>
                  </a:lnTo>
                  <a:lnTo>
                    <a:pt x="1" y="137"/>
                  </a:lnTo>
                  <a:lnTo>
                    <a:pt x="1" y="136"/>
                  </a:lnTo>
                  <a:lnTo>
                    <a:pt x="2" y="133"/>
                  </a:lnTo>
                  <a:lnTo>
                    <a:pt x="5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11" y="129"/>
                  </a:lnTo>
                  <a:lnTo>
                    <a:pt x="16" y="127"/>
                  </a:lnTo>
                  <a:lnTo>
                    <a:pt x="20" y="126"/>
                  </a:lnTo>
                  <a:lnTo>
                    <a:pt x="21" y="125"/>
                  </a:lnTo>
                  <a:lnTo>
                    <a:pt x="27" y="124"/>
                  </a:lnTo>
                  <a:lnTo>
                    <a:pt x="28" y="123"/>
                  </a:lnTo>
                  <a:lnTo>
                    <a:pt x="33" y="122"/>
                  </a:lnTo>
                  <a:lnTo>
                    <a:pt x="37" y="121"/>
                  </a:lnTo>
                  <a:lnTo>
                    <a:pt x="43" y="120"/>
                  </a:lnTo>
                  <a:lnTo>
                    <a:pt x="48" y="119"/>
                  </a:lnTo>
                  <a:lnTo>
                    <a:pt x="55" y="118"/>
                  </a:lnTo>
                  <a:lnTo>
                    <a:pt x="59" y="117"/>
                  </a:lnTo>
                  <a:lnTo>
                    <a:pt x="65" y="117"/>
                  </a:lnTo>
                  <a:lnTo>
                    <a:pt x="70" y="116"/>
                  </a:lnTo>
                  <a:lnTo>
                    <a:pt x="75" y="115"/>
                  </a:lnTo>
                  <a:lnTo>
                    <a:pt x="81" y="115"/>
                  </a:lnTo>
                  <a:lnTo>
                    <a:pt x="90" y="114"/>
                  </a:lnTo>
                  <a:lnTo>
                    <a:pt x="94" y="114"/>
                  </a:lnTo>
                  <a:lnTo>
                    <a:pt x="101" y="113"/>
                  </a:lnTo>
                  <a:lnTo>
                    <a:pt x="111" y="114"/>
                  </a:lnTo>
                  <a:lnTo>
                    <a:pt x="116" y="113"/>
                  </a:lnTo>
                  <a:lnTo>
                    <a:pt x="125" y="112"/>
                  </a:lnTo>
                  <a:lnTo>
                    <a:pt x="130" y="113"/>
                  </a:lnTo>
                  <a:lnTo>
                    <a:pt x="137" y="112"/>
                  </a:lnTo>
                  <a:lnTo>
                    <a:pt x="147" y="112"/>
                  </a:lnTo>
                  <a:lnTo>
                    <a:pt x="155" y="112"/>
                  </a:lnTo>
                  <a:lnTo>
                    <a:pt x="162" y="112"/>
                  </a:lnTo>
                  <a:lnTo>
                    <a:pt x="159" y="111"/>
                  </a:lnTo>
                  <a:lnTo>
                    <a:pt x="155" y="110"/>
                  </a:lnTo>
                  <a:lnTo>
                    <a:pt x="151" y="109"/>
                  </a:lnTo>
                  <a:lnTo>
                    <a:pt x="146" y="108"/>
                  </a:lnTo>
                  <a:lnTo>
                    <a:pt x="141" y="107"/>
                  </a:lnTo>
                  <a:lnTo>
                    <a:pt x="138" y="105"/>
                  </a:lnTo>
                  <a:lnTo>
                    <a:pt x="134" y="106"/>
                  </a:lnTo>
                  <a:lnTo>
                    <a:pt x="130" y="104"/>
                  </a:lnTo>
                  <a:lnTo>
                    <a:pt x="126" y="103"/>
                  </a:lnTo>
                  <a:lnTo>
                    <a:pt x="125" y="102"/>
                  </a:lnTo>
                  <a:lnTo>
                    <a:pt x="120" y="101"/>
                  </a:lnTo>
                  <a:lnTo>
                    <a:pt x="119" y="100"/>
                  </a:lnTo>
                  <a:lnTo>
                    <a:pt x="116" y="98"/>
                  </a:lnTo>
                  <a:lnTo>
                    <a:pt x="112" y="97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7" y="93"/>
                  </a:lnTo>
                  <a:lnTo>
                    <a:pt x="104" y="92"/>
                  </a:lnTo>
                  <a:lnTo>
                    <a:pt x="103" y="91"/>
                  </a:lnTo>
                  <a:lnTo>
                    <a:pt x="100" y="90"/>
                  </a:lnTo>
                  <a:lnTo>
                    <a:pt x="97" y="89"/>
                  </a:lnTo>
                  <a:lnTo>
                    <a:pt x="97" y="87"/>
                  </a:lnTo>
                  <a:lnTo>
                    <a:pt x="95" y="86"/>
                  </a:lnTo>
                  <a:lnTo>
                    <a:pt x="96" y="84"/>
                  </a:lnTo>
                  <a:lnTo>
                    <a:pt x="94" y="83"/>
                  </a:lnTo>
                  <a:lnTo>
                    <a:pt x="94" y="82"/>
                  </a:lnTo>
                  <a:lnTo>
                    <a:pt x="94" y="81"/>
                  </a:lnTo>
                  <a:lnTo>
                    <a:pt x="93" y="80"/>
                  </a:lnTo>
                  <a:lnTo>
                    <a:pt x="92" y="79"/>
                  </a:lnTo>
                  <a:lnTo>
                    <a:pt x="94" y="78"/>
                  </a:lnTo>
                  <a:lnTo>
                    <a:pt x="95" y="76"/>
                  </a:lnTo>
                  <a:lnTo>
                    <a:pt x="95" y="75"/>
                  </a:lnTo>
                  <a:lnTo>
                    <a:pt x="98" y="73"/>
                  </a:lnTo>
                  <a:lnTo>
                    <a:pt x="103" y="70"/>
                  </a:lnTo>
                  <a:lnTo>
                    <a:pt x="104" y="68"/>
                  </a:lnTo>
                  <a:lnTo>
                    <a:pt x="106" y="67"/>
                  </a:lnTo>
                  <a:lnTo>
                    <a:pt x="111" y="65"/>
                  </a:lnTo>
                  <a:lnTo>
                    <a:pt x="116" y="63"/>
                  </a:lnTo>
                  <a:lnTo>
                    <a:pt x="120" y="62"/>
                  </a:lnTo>
                  <a:lnTo>
                    <a:pt x="128" y="60"/>
                  </a:lnTo>
                  <a:lnTo>
                    <a:pt x="131" y="59"/>
                  </a:lnTo>
                  <a:lnTo>
                    <a:pt x="138" y="57"/>
                  </a:lnTo>
                  <a:lnTo>
                    <a:pt x="145" y="56"/>
                  </a:lnTo>
                  <a:lnTo>
                    <a:pt x="152" y="54"/>
                  </a:lnTo>
                  <a:lnTo>
                    <a:pt x="160" y="53"/>
                  </a:lnTo>
                  <a:lnTo>
                    <a:pt x="166" y="53"/>
                  </a:lnTo>
                  <a:lnTo>
                    <a:pt x="174" y="51"/>
                  </a:lnTo>
                  <a:lnTo>
                    <a:pt x="184" y="50"/>
                  </a:lnTo>
                  <a:lnTo>
                    <a:pt x="193" y="49"/>
                  </a:lnTo>
                  <a:lnTo>
                    <a:pt x="201" y="48"/>
                  </a:lnTo>
                  <a:lnTo>
                    <a:pt x="212" y="47"/>
                  </a:lnTo>
                  <a:lnTo>
                    <a:pt x="223" y="47"/>
                  </a:lnTo>
                  <a:lnTo>
                    <a:pt x="231" y="46"/>
                  </a:lnTo>
                  <a:lnTo>
                    <a:pt x="241" y="46"/>
                  </a:lnTo>
                  <a:lnTo>
                    <a:pt x="253" y="45"/>
                  </a:lnTo>
                  <a:lnTo>
                    <a:pt x="263" y="45"/>
                  </a:lnTo>
                  <a:lnTo>
                    <a:pt x="275" y="45"/>
                  </a:lnTo>
                  <a:lnTo>
                    <a:pt x="286" y="45"/>
                  </a:lnTo>
                  <a:lnTo>
                    <a:pt x="297" y="45"/>
                  </a:lnTo>
                  <a:lnTo>
                    <a:pt x="308" y="45"/>
                  </a:lnTo>
                  <a:lnTo>
                    <a:pt x="320" y="45"/>
                  </a:lnTo>
                  <a:lnTo>
                    <a:pt x="332" y="45"/>
                  </a:lnTo>
                  <a:lnTo>
                    <a:pt x="344" y="46"/>
                  </a:lnTo>
                  <a:lnTo>
                    <a:pt x="342" y="44"/>
                  </a:lnTo>
                  <a:lnTo>
                    <a:pt x="342" y="43"/>
                  </a:lnTo>
                  <a:lnTo>
                    <a:pt x="340" y="43"/>
                  </a:lnTo>
                  <a:lnTo>
                    <a:pt x="340" y="42"/>
                  </a:lnTo>
                  <a:lnTo>
                    <a:pt x="340" y="41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38" y="38"/>
                  </a:lnTo>
                  <a:lnTo>
                    <a:pt x="338" y="37"/>
                  </a:lnTo>
                  <a:lnTo>
                    <a:pt x="338" y="36"/>
                  </a:lnTo>
                  <a:lnTo>
                    <a:pt x="338" y="35"/>
                  </a:lnTo>
                  <a:lnTo>
                    <a:pt x="338" y="34"/>
                  </a:lnTo>
                  <a:lnTo>
                    <a:pt x="339" y="33"/>
                  </a:lnTo>
                  <a:lnTo>
                    <a:pt x="339" y="32"/>
                  </a:lnTo>
                  <a:lnTo>
                    <a:pt x="339" y="29"/>
                  </a:lnTo>
                  <a:lnTo>
                    <a:pt x="342" y="27"/>
                  </a:lnTo>
                  <a:lnTo>
                    <a:pt x="345" y="26"/>
                  </a:lnTo>
                  <a:lnTo>
                    <a:pt x="347" y="23"/>
                  </a:lnTo>
                  <a:lnTo>
                    <a:pt x="350" y="21"/>
                  </a:lnTo>
                  <a:lnTo>
                    <a:pt x="356" y="20"/>
                  </a:lnTo>
                  <a:lnTo>
                    <a:pt x="360" y="18"/>
                  </a:lnTo>
                  <a:lnTo>
                    <a:pt x="367" y="17"/>
                  </a:lnTo>
                  <a:lnTo>
                    <a:pt x="373" y="14"/>
                  </a:lnTo>
                  <a:lnTo>
                    <a:pt x="381" y="13"/>
                  </a:lnTo>
                  <a:lnTo>
                    <a:pt x="385" y="11"/>
                  </a:lnTo>
                  <a:lnTo>
                    <a:pt x="391" y="10"/>
                  </a:lnTo>
                  <a:lnTo>
                    <a:pt x="399" y="9"/>
                  </a:lnTo>
                  <a:lnTo>
                    <a:pt x="410" y="7"/>
                  </a:lnTo>
                  <a:lnTo>
                    <a:pt x="418" y="7"/>
                  </a:lnTo>
                  <a:lnTo>
                    <a:pt x="428" y="5"/>
                  </a:lnTo>
                  <a:lnTo>
                    <a:pt x="436" y="4"/>
                  </a:lnTo>
                  <a:lnTo>
                    <a:pt x="444" y="3"/>
                  </a:lnTo>
                  <a:lnTo>
                    <a:pt x="454" y="3"/>
                  </a:lnTo>
                  <a:lnTo>
                    <a:pt x="466" y="2"/>
                  </a:lnTo>
                  <a:lnTo>
                    <a:pt x="477" y="1"/>
                  </a:lnTo>
                  <a:lnTo>
                    <a:pt x="489" y="1"/>
                  </a:lnTo>
                  <a:lnTo>
                    <a:pt x="499" y="0"/>
                  </a:lnTo>
                  <a:lnTo>
                    <a:pt x="511" y="0"/>
                  </a:lnTo>
                  <a:lnTo>
                    <a:pt x="524" y="0"/>
                  </a:lnTo>
                  <a:lnTo>
                    <a:pt x="535" y="0"/>
                  </a:lnTo>
                  <a:lnTo>
                    <a:pt x="546" y="0"/>
                  </a:lnTo>
                  <a:lnTo>
                    <a:pt x="559" y="0"/>
                  </a:lnTo>
                  <a:lnTo>
                    <a:pt x="572" y="0"/>
                  </a:lnTo>
                  <a:lnTo>
                    <a:pt x="584" y="0"/>
                  </a:lnTo>
                  <a:lnTo>
                    <a:pt x="595" y="0"/>
                  </a:lnTo>
                  <a:lnTo>
                    <a:pt x="611" y="1"/>
                  </a:lnTo>
                  <a:lnTo>
                    <a:pt x="623" y="2"/>
                  </a:lnTo>
                  <a:lnTo>
                    <a:pt x="636" y="3"/>
                  </a:lnTo>
                  <a:lnTo>
                    <a:pt x="647" y="3"/>
                  </a:lnTo>
                  <a:lnTo>
                    <a:pt x="660" y="5"/>
                  </a:lnTo>
                  <a:lnTo>
                    <a:pt x="673" y="7"/>
                  </a:lnTo>
                  <a:lnTo>
                    <a:pt x="686" y="7"/>
                  </a:lnTo>
                  <a:lnTo>
                    <a:pt x="696" y="9"/>
                  </a:lnTo>
                  <a:lnTo>
                    <a:pt x="706" y="10"/>
                  </a:lnTo>
                  <a:lnTo>
                    <a:pt x="715" y="11"/>
                  </a:lnTo>
                  <a:lnTo>
                    <a:pt x="728" y="12"/>
                  </a:lnTo>
                  <a:lnTo>
                    <a:pt x="737" y="14"/>
                  </a:lnTo>
                  <a:lnTo>
                    <a:pt x="747" y="16"/>
                  </a:lnTo>
                  <a:lnTo>
                    <a:pt x="757" y="18"/>
                  </a:lnTo>
                  <a:lnTo>
                    <a:pt x="764" y="19"/>
                  </a:lnTo>
                  <a:lnTo>
                    <a:pt x="773" y="22"/>
                  </a:lnTo>
                  <a:lnTo>
                    <a:pt x="780" y="23"/>
                  </a:lnTo>
                  <a:lnTo>
                    <a:pt x="789" y="25"/>
                  </a:lnTo>
                  <a:lnTo>
                    <a:pt x="796" y="27"/>
                  </a:lnTo>
                  <a:lnTo>
                    <a:pt x="801" y="29"/>
                  </a:lnTo>
                  <a:lnTo>
                    <a:pt x="808" y="31"/>
                  </a:lnTo>
                  <a:lnTo>
                    <a:pt x="815" y="32"/>
                  </a:lnTo>
                  <a:lnTo>
                    <a:pt x="820" y="35"/>
                  </a:lnTo>
                  <a:lnTo>
                    <a:pt x="824" y="36"/>
                  </a:lnTo>
                  <a:lnTo>
                    <a:pt x="828" y="40"/>
                  </a:lnTo>
                  <a:lnTo>
                    <a:pt x="832" y="41"/>
                  </a:lnTo>
                  <a:lnTo>
                    <a:pt x="835" y="44"/>
                  </a:lnTo>
                  <a:lnTo>
                    <a:pt x="836" y="46"/>
                  </a:lnTo>
                  <a:lnTo>
                    <a:pt x="839" y="48"/>
                  </a:lnTo>
                  <a:lnTo>
                    <a:pt x="840" y="50"/>
                  </a:lnTo>
                  <a:lnTo>
                    <a:pt x="840" y="52"/>
                  </a:lnTo>
                  <a:lnTo>
                    <a:pt x="839" y="55"/>
                  </a:lnTo>
                  <a:lnTo>
                    <a:pt x="841" y="57"/>
                  </a:lnTo>
                  <a:lnTo>
                    <a:pt x="839" y="58"/>
                  </a:lnTo>
                  <a:lnTo>
                    <a:pt x="838" y="59"/>
                  </a:lnTo>
                  <a:lnTo>
                    <a:pt x="837" y="60"/>
                  </a:lnTo>
                  <a:lnTo>
                    <a:pt x="835" y="61"/>
                  </a:lnTo>
                </a:path>
              </a:pathLst>
            </a:custGeom>
            <a:gradFill rotWithShape="0">
              <a:gsLst>
                <a:gs pos="0">
                  <a:srgbClr val="999999"/>
                </a:gs>
                <a:gs pos="50000">
                  <a:srgbClr val="FFFFFF"/>
                </a:gs>
                <a:gs pos="100000">
                  <a:srgbClr val="999999"/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6" name="Rectangle 1233"/>
            <p:cNvSpPr>
              <a:spLocks noChangeArrowheads="1"/>
            </p:cNvSpPr>
            <p:nvPr/>
          </p:nvSpPr>
          <p:spPr bwMode="auto">
            <a:xfrm>
              <a:off x="4442" y="2952"/>
              <a:ext cx="325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>
                <a:lnSpc>
                  <a:spcPct val="95000"/>
                </a:lnSpc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836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heme/theme1.xml><?xml version="1.0" encoding="utf-8"?>
<a:theme xmlns:a="http://schemas.openxmlformats.org/drawingml/2006/main" name="1_other">
  <a:themeElements>
    <a:clrScheme name="1_oth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othe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ctr" anchorCtr="0" compatLnSpc="1">
        <a:prstTxWarp prst="textNoShape">
          <a:avLst/>
        </a:prstTxWarp>
      </a:bodyPr>
      <a:lstStyle>
        <a:defPPr marL="0" marR="0" indent="0" algn="ctr" defTabSz="785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굴림" pitchFamily="50" charset="-127"/>
          </a:defRPr>
        </a:defPPr>
      </a:lstStyle>
    </a:spDef>
    <a:lnDef>
      <a:spPr bwMode="auto">
        <a:noFill/>
        <a:ln w="19050" cap="flat" cmpd="sng" algn="ctr">
          <a:solidFill>
            <a:srgbClr val="FF0000"/>
          </a:solidFill>
          <a:prstDash val="solid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oth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th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NGM New 표준</Template>
  <TotalTime>1472372957</TotalTime>
  <Pages>39</Pages>
  <Words>1580</Words>
  <Application>Microsoft Office PowerPoint</Application>
  <PresentationFormat>A4 용지(210x297mm)</PresentationFormat>
  <Paragraphs>624</Paragraphs>
  <Slides>14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1_other</vt:lpstr>
      <vt:lpstr>Architecture 설계서 -  SKE&amp;S LSCP(서비스센터포탈)</vt:lpstr>
      <vt:lpstr>PowerPoint 프레젠테이션</vt:lpstr>
      <vt:lpstr>1. 시스템 개요</vt:lpstr>
      <vt:lpstr>1. 시스템 개요</vt:lpstr>
      <vt:lpstr>1. 시스템 개요 (1)</vt:lpstr>
      <vt:lpstr>1. 시스템 개요 (2)</vt:lpstr>
      <vt:lpstr>1. 시스템 개요 (3)</vt:lpstr>
      <vt:lpstr>1. 시스템 개요 (4)</vt:lpstr>
      <vt:lpstr>2. 논리적 구성도</vt:lpstr>
      <vt:lpstr>2. 논리적 구성도</vt:lpstr>
      <vt:lpstr>PowerPoint 프레젠테이션</vt:lpstr>
      <vt:lpstr>PowerPoint 프레젠테이션</vt:lpstr>
      <vt:lpstr>3. 물리적 구성도</vt:lpstr>
      <vt:lpstr>4. 장애발생 유형 및 Biz Impact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Coopers &amp; Lybrand Consulting has a distinctive presentation style</dc:title>
  <dc:creator>서정백</dc:creator>
  <cp:lastModifiedBy>Windows 사용자</cp:lastModifiedBy>
  <cp:revision>2545</cp:revision>
  <cp:lastPrinted>2015-03-23T02:26:06Z</cp:lastPrinted>
  <dcterms:created xsi:type="dcterms:W3CDTF">1996-10-14T12:11:22Z</dcterms:created>
  <dcterms:modified xsi:type="dcterms:W3CDTF">2015-04-02T05:58:51Z</dcterms:modified>
</cp:coreProperties>
</file>