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163" r:id="rId2"/>
    <p:sldId id="2164" r:id="rId3"/>
    <p:sldId id="2222" r:id="rId4"/>
    <p:sldId id="2214" r:id="rId5"/>
    <p:sldId id="2221" r:id="rId6"/>
    <p:sldId id="2215" r:id="rId7"/>
    <p:sldId id="2224" r:id="rId8"/>
    <p:sldId id="2225" r:id="rId9"/>
    <p:sldId id="2229" r:id="rId10"/>
    <p:sldId id="2228" r:id="rId11"/>
  </p:sldIdLst>
  <p:sldSz cx="9906000" cy="6858000" type="A4"/>
  <p:notesSz cx="6797675" cy="99266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7EAE9"/>
    <a:srgbClr val="F2DCDB"/>
    <a:srgbClr val="F7F7F7"/>
    <a:srgbClr val="E9E7E9"/>
    <a:srgbClr val="E0DCE0"/>
    <a:srgbClr val="DAD4DA"/>
    <a:srgbClr val="948A54"/>
    <a:srgbClr val="DDD9C3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2" autoAdjust="0"/>
    <p:restoredTop sz="95773" autoAdjust="0"/>
  </p:normalViewPr>
  <p:slideViewPr>
    <p:cSldViewPr snapToObjects="1">
      <p:cViewPr>
        <p:scale>
          <a:sx n="90" d="100"/>
          <a:sy n="90" d="100"/>
        </p:scale>
        <p:origin x="-1386" y="-66"/>
      </p:cViewPr>
      <p:guideLst>
        <p:guide orient="horz" pos="754"/>
        <p:guide orient="horz" pos="2296"/>
        <p:guide orient="horz" pos="4065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638175"/>
            <a:ext cx="5351462" cy="3705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0566" y="4714953"/>
            <a:ext cx="5438140" cy="44673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997" tIns="45999" rIns="91997" bIns="45999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0566" y="4714953"/>
            <a:ext cx="5438140" cy="44673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997" tIns="45999" rIns="91997" bIns="45999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jpeg"/><Relationship Id="rId26" Type="http://schemas.openxmlformats.org/officeDocument/2006/relationships/image" Target="../media/image27.jpeg"/><Relationship Id="rId39" Type="http://schemas.openxmlformats.org/officeDocument/2006/relationships/image" Target="../media/image40.jpeg"/><Relationship Id="rId21" Type="http://schemas.openxmlformats.org/officeDocument/2006/relationships/image" Target="../media/image22.jpeg"/><Relationship Id="rId34" Type="http://schemas.openxmlformats.org/officeDocument/2006/relationships/image" Target="../media/image35.jpeg"/><Relationship Id="rId42" Type="http://schemas.openxmlformats.org/officeDocument/2006/relationships/image" Target="../media/image43.png"/><Relationship Id="rId47" Type="http://schemas.openxmlformats.org/officeDocument/2006/relationships/image" Target="../media/image48.jpeg"/><Relationship Id="rId50" Type="http://schemas.openxmlformats.org/officeDocument/2006/relationships/image" Target="../media/image51.jpeg"/><Relationship Id="rId55" Type="http://schemas.openxmlformats.org/officeDocument/2006/relationships/image" Target="../media/image56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5" Type="http://schemas.openxmlformats.org/officeDocument/2006/relationships/image" Target="../media/image26.jpeg"/><Relationship Id="rId33" Type="http://schemas.openxmlformats.org/officeDocument/2006/relationships/image" Target="../media/image34.png"/><Relationship Id="rId38" Type="http://schemas.openxmlformats.org/officeDocument/2006/relationships/image" Target="../media/image39.jpeg"/><Relationship Id="rId46" Type="http://schemas.openxmlformats.org/officeDocument/2006/relationships/image" Target="../media/image47.jpe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29" Type="http://schemas.openxmlformats.org/officeDocument/2006/relationships/image" Target="../media/image30.jpeg"/><Relationship Id="rId41" Type="http://schemas.openxmlformats.org/officeDocument/2006/relationships/image" Target="../media/image42.jpe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emf"/><Relationship Id="rId24" Type="http://schemas.openxmlformats.org/officeDocument/2006/relationships/image" Target="../media/image25.jpeg"/><Relationship Id="rId32" Type="http://schemas.openxmlformats.org/officeDocument/2006/relationships/image" Target="../media/image33.jpeg"/><Relationship Id="rId37" Type="http://schemas.openxmlformats.org/officeDocument/2006/relationships/image" Target="../media/image38.jpeg"/><Relationship Id="rId40" Type="http://schemas.openxmlformats.org/officeDocument/2006/relationships/image" Target="../media/image41.jpeg"/><Relationship Id="rId45" Type="http://schemas.openxmlformats.org/officeDocument/2006/relationships/image" Target="../media/image46.jpeg"/><Relationship Id="rId53" Type="http://schemas.openxmlformats.org/officeDocument/2006/relationships/image" Target="../media/image54.pn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36" Type="http://schemas.openxmlformats.org/officeDocument/2006/relationships/image" Target="../media/image37.jpeg"/><Relationship Id="rId49" Type="http://schemas.openxmlformats.org/officeDocument/2006/relationships/image" Target="../media/image50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8.jpeg"/><Relationship Id="rId30" Type="http://schemas.openxmlformats.org/officeDocument/2006/relationships/image" Target="../media/image31.jpeg"/><Relationship Id="rId35" Type="http://schemas.openxmlformats.org/officeDocument/2006/relationships/image" Target="../media/image36.jpeg"/><Relationship Id="rId43" Type="http://schemas.openxmlformats.org/officeDocument/2006/relationships/image" Target="../media/image44.jpeg"/><Relationship Id="rId48" Type="http://schemas.openxmlformats.org/officeDocument/2006/relationships/image" Target="../media/image49.jpeg"/><Relationship Id="rId8" Type="http://schemas.openxmlformats.org/officeDocument/2006/relationships/image" Target="../media/image9.jpeg"/><Relationship Id="rId51" Type="http://schemas.openxmlformats.org/officeDocument/2006/relationships/image" Target="../media/image52.jpeg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SK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가스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e-Market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2"/>
          <p:cNvSpPr txBox="1">
            <a:spLocks/>
          </p:cNvSpPr>
          <p:nvPr/>
        </p:nvSpPr>
        <p:spPr>
          <a:xfrm>
            <a:off x="7322120" y="6434015"/>
            <a:ext cx="2311400" cy="2160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9pPr>
          </a:lstStyle>
          <a:p>
            <a:fld id="{3B5D5F01-72F1-4712-96B5-BD0AADB4E39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19481"/>
              </p:ext>
            </p:extLst>
          </p:nvPr>
        </p:nvGraphicFramePr>
        <p:xfrm>
          <a:off x="219668" y="764704"/>
          <a:ext cx="9485860" cy="5887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  <a:gridCol w="628856"/>
                <a:gridCol w="1755203"/>
                <a:gridCol w="720000"/>
                <a:gridCol w="720000"/>
                <a:gridCol w="720000"/>
                <a:gridCol w="720000"/>
                <a:gridCol w="720000"/>
                <a:gridCol w="720000"/>
                <a:gridCol w="1341621"/>
              </a:tblGrid>
              <a:tr h="313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영향 범위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92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충전소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수송사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수송기사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평택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평택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주문 불가에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 납기 지연 및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불만 발생 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경로로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 이중화로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Fail-over)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 이중화로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Fail-over) 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E-Market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/Fax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통한 주문대행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배차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/Fax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통한 배차지시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ERP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주문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정보 누락에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따른 제품 출하 불가로 배송 지연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중복 출하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배송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오류 발생 가능성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증가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경로로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 이중화로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Fail-over)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b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 이중화로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Fail-over) 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ERP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VPN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출하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불가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배송 지연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평택기지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컨트롤러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수동출하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89012" y="2341434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4953" y="3446832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4953" y="3847248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9012" y="4590985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2033" y="5302016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9012" y="602021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89012" y="635505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2033" y="5641927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4953" y="3039361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75242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2015/04/05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신은경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SK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가스 거래처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충전소 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인터넷을 통하여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LPG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제품을 주문하고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주문 처리 및 배차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거래현황 등에 대한 정보를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제공하는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시스템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임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가스 </a:t>
            </a: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영업팀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임대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-26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개소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자영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-500</a:t>
            </a:r>
            <a:r>
              <a:rPr kumimoji="0"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여개소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수송사에서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중 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Isosceles Triangle 316"/>
          <p:cNvSpPr>
            <a:spLocks noChangeArrowheads="1"/>
          </p:cNvSpPr>
          <p:nvPr/>
        </p:nvSpPr>
        <p:spPr bwMode="auto">
          <a:xfrm rot="5400000">
            <a:off x="3679138" y="4319513"/>
            <a:ext cx="3719513" cy="2857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96004" y="2113905"/>
            <a:ext cx="4873625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tIns="46800" anchor="ctr"/>
          <a:lstStyle/>
          <a:p>
            <a:pPr algn="ctr"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충전소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LPG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주문 시스템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5611" y="2581921"/>
            <a:ext cx="4872317" cy="3871415"/>
            <a:chOff x="385611" y="2780296"/>
            <a:chExt cx="4872317" cy="3512007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385611" y="2780296"/>
              <a:ext cx="4872317" cy="35120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4223429" y="4146938"/>
              <a:ext cx="730715" cy="3618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자동출하</a:t>
              </a:r>
              <a:endPara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TAS)</a:t>
              </a: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4307922" y="5092169"/>
              <a:ext cx="574214" cy="309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Local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</a:t>
              </a: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3631533" y="5616547"/>
              <a:ext cx="1181129" cy="2407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출하 설비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꺾인 연결선 71"/>
            <p:cNvCxnSpPr>
              <a:stCxn id="102" idx="2"/>
              <a:endCxn id="70" idx="0"/>
            </p:cNvCxnSpPr>
            <p:nvPr/>
          </p:nvCxnSpPr>
          <p:spPr bwMode="auto">
            <a:xfrm rot="16200000" flipH="1">
              <a:off x="4445129" y="4942268"/>
              <a:ext cx="286316" cy="1348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3" name="꺾인 연결선 135"/>
            <p:cNvCxnSpPr>
              <a:cxnSpLocks noChangeShapeType="1"/>
              <a:stCxn id="70" idx="2"/>
              <a:endCxn id="71" idx="0"/>
            </p:cNvCxnSpPr>
            <p:nvPr/>
          </p:nvCxnSpPr>
          <p:spPr bwMode="auto">
            <a:xfrm rot="5400000">
              <a:off x="4301211" y="5322729"/>
              <a:ext cx="214706" cy="37293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74" name="직사각형 73"/>
            <p:cNvSpPr/>
            <p:nvPr/>
          </p:nvSpPr>
          <p:spPr bwMode="auto">
            <a:xfrm>
              <a:off x="2747384" y="4135395"/>
              <a:ext cx="550576" cy="6097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ERP</a:t>
              </a:r>
            </a:p>
            <a:p>
              <a:pPr algn="ctr">
                <a:defRPr/>
              </a:pPr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</a:t>
              </a:r>
              <a:endPara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920552" y="2924312"/>
              <a:ext cx="4217007" cy="235922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3"/>
            <p:cNvSpPr txBox="1">
              <a:spLocks noChangeArrowheads="1"/>
            </p:cNvSpPr>
            <p:nvPr/>
          </p:nvSpPr>
          <p:spPr bwMode="auto">
            <a:xfrm>
              <a:off x="2141384" y="2913264"/>
              <a:ext cx="1712178" cy="251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ts val="300"/>
                </a:spcBef>
              </a:pP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SK-Net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026304" y="4127215"/>
              <a:ext cx="831495" cy="621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E-Market</a:t>
              </a: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/TMS</a:t>
              </a:r>
            </a:p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이중화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1949037" y="4126549"/>
              <a:ext cx="700851" cy="621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</a:t>
              </a:r>
              <a:endPara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</a:t>
              </a:r>
              <a:r>
                <a:rPr lang="en-US" altLang="ko-KR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</a:t>
              </a:r>
              <a:endPara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</a:t>
              </a:r>
              <a:endPara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이중화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/>
            <p:cNvCxnSpPr>
              <a:endCxn id="74" idx="0"/>
            </p:cNvCxnSpPr>
            <p:nvPr/>
          </p:nvCxnSpPr>
          <p:spPr bwMode="auto">
            <a:xfrm>
              <a:off x="3022672" y="3146315"/>
              <a:ext cx="0" cy="989080"/>
            </a:xfrm>
            <a:prstGeom prst="lin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2312798" y="3154536"/>
              <a:ext cx="0" cy="972013"/>
            </a:xfrm>
            <a:prstGeom prst="lin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81" name="직선 연결선 80"/>
            <p:cNvCxnSpPr/>
            <p:nvPr/>
          </p:nvCxnSpPr>
          <p:spPr bwMode="auto">
            <a:xfrm>
              <a:off x="1352600" y="3146315"/>
              <a:ext cx="0" cy="980900"/>
            </a:xfrm>
            <a:prstGeom prst="lin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82" name="직선 연결선 81"/>
            <p:cNvCxnSpPr>
              <a:endCxn id="69" idx="0"/>
            </p:cNvCxnSpPr>
            <p:nvPr/>
          </p:nvCxnSpPr>
          <p:spPr bwMode="auto">
            <a:xfrm>
              <a:off x="4587124" y="3160673"/>
              <a:ext cx="1663" cy="986265"/>
            </a:xfrm>
            <a:prstGeom prst="lin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83" name="구름 82"/>
            <p:cNvSpPr/>
            <p:nvPr/>
          </p:nvSpPr>
          <p:spPr>
            <a:xfrm>
              <a:off x="3430044" y="3312408"/>
              <a:ext cx="1754880" cy="558744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73"/>
            <p:cNvSpPr txBox="1">
              <a:spLocks noChangeArrowheads="1"/>
            </p:cNvSpPr>
            <p:nvPr/>
          </p:nvSpPr>
          <p:spPr bwMode="auto">
            <a:xfrm>
              <a:off x="3585992" y="3384983"/>
              <a:ext cx="1493214" cy="453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ts val="300"/>
                </a:spcBef>
              </a:pP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VPN</a:t>
              </a:r>
            </a:p>
            <a:p>
              <a:pPr algn="ctr" eaLnBrk="1" hangingPunct="1">
                <a:spcBef>
                  <a:spcPts val="300"/>
                </a:spcBef>
              </a:pP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이중화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993704" y="4010243"/>
              <a:ext cx="419122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982582" y="4896583"/>
              <a:ext cx="419122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 bwMode="auto">
            <a:xfrm>
              <a:off x="3651500" y="5095493"/>
              <a:ext cx="574214" cy="309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8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입출문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2994971" y="5094276"/>
              <a:ext cx="574214" cy="309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지문</a:t>
              </a: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인식장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오각형 89"/>
            <p:cNvSpPr/>
            <p:nvPr/>
          </p:nvSpPr>
          <p:spPr>
            <a:xfrm>
              <a:off x="953152" y="5925408"/>
              <a:ext cx="2200598" cy="1952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오각형 91"/>
            <p:cNvSpPr/>
            <p:nvPr/>
          </p:nvSpPr>
          <p:spPr>
            <a:xfrm>
              <a:off x="3258107" y="5925408"/>
              <a:ext cx="1853665" cy="183394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출하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구름 92"/>
            <p:cNvSpPr/>
            <p:nvPr/>
          </p:nvSpPr>
          <p:spPr>
            <a:xfrm>
              <a:off x="993704" y="3312407"/>
              <a:ext cx="1511024" cy="558744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73"/>
            <p:cNvSpPr txBox="1">
              <a:spLocks noChangeArrowheads="1"/>
            </p:cNvSpPr>
            <p:nvPr/>
          </p:nvSpPr>
          <p:spPr bwMode="auto">
            <a:xfrm>
              <a:off x="1292039" y="3447940"/>
              <a:ext cx="924657" cy="251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ts val="300"/>
                </a:spcBef>
              </a:pP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Internet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82802" y="2952367"/>
              <a:ext cx="252000" cy="1006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</a:t>
              </a:r>
              <a:endPara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</a:t>
              </a:r>
              <a:endPara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워</a:t>
              </a:r>
              <a:endPara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82802" y="4005513"/>
              <a:ext cx="252000" cy="1006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인프라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&amp;APP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82802" y="5063660"/>
              <a:ext cx="252000" cy="1006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출하설</a:t>
              </a:r>
              <a:endPara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</a:t>
              </a: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4218471" y="4496181"/>
              <a:ext cx="726147" cy="309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출하 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꺾인 연결선 135"/>
            <p:cNvCxnSpPr>
              <a:cxnSpLocks noChangeShapeType="1"/>
              <a:stCxn id="102" idx="2"/>
              <a:endCxn id="88" idx="0"/>
            </p:cNvCxnSpPr>
            <p:nvPr/>
          </p:nvCxnSpPr>
          <p:spPr bwMode="auto">
            <a:xfrm rot="5400000">
              <a:off x="4115256" y="4629203"/>
              <a:ext cx="289640" cy="6429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5" name="꺾인 연결선 135"/>
            <p:cNvCxnSpPr>
              <a:cxnSpLocks noChangeShapeType="1"/>
              <a:stCxn id="102" idx="2"/>
              <a:endCxn id="89" idx="0"/>
            </p:cNvCxnSpPr>
            <p:nvPr/>
          </p:nvCxnSpPr>
          <p:spPr bwMode="auto">
            <a:xfrm rot="5400000">
              <a:off x="3787600" y="4300332"/>
              <a:ext cx="288424" cy="129946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graphicFrame>
          <p:nvGraphicFramePr>
            <p:cNvPr id="107" name="개체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0843841"/>
                </p:ext>
              </p:extLst>
            </p:nvPr>
          </p:nvGraphicFramePr>
          <p:xfrm>
            <a:off x="4407920" y="3921508"/>
            <a:ext cx="330200" cy="133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" name="Image" r:id="rId3" imgW="5295238" imgH="2526984" progId="">
                    <p:embed/>
                  </p:oleObj>
                </mc:Choice>
                <mc:Fallback>
                  <p:oleObj name="Image" r:id="rId3" imgW="5295238" imgH="252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7920" y="3921508"/>
                          <a:ext cx="330200" cy="133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 bwMode="auto">
            <a:xfrm>
              <a:off x="3431468" y="4488090"/>
              <a:ext cx="621243" cy="2946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출하관리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PC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0" name="꺾인 연결선 135"/>
            <p:cNvCxnSpPr>
              <a:cxnSpLocks noChangeShapeType="1"/>
              <a:stCxn id="69" idx="1"/>
              <a:endCxn id="108" idx="0"/>
            </p:cNvCxnSpPr>
            <p:nvPr/>
          </p:nvCxnSpPr>
          <p:spPr bwMode="auto">
            <a:xfrm rot="10800000" flipV="1">
              <a:off x="3742091" y="4327866"/>
              <a:ext cx="481339" cy="160223"/>
            </a:xfrm>
            <a:prstGeom prst="bentConnector2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11" name="직선 연결선 110"/>
            <p:cNvCxnSpPr/>
            <p:nvPr/>
          </p:nvCxnSpPr>
          <p:spPr>
            <a:xfrm flipV="1">
              <a:off x="4103847" y="5063660"/>
              <a:ext cx="885352" cy="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/>
            <p:cNvSpPr/>
            <p:nvPr/>
          </p:nvSpPr>
          <p:spPr>
            <a:xfrm>
              <a:off x="982656" y="4087841"/>
              <a:ext cx="1728000" cy="720000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4" name="그룹 94"/>
          <p:cNvGrpSpPr>
            <a:grpSpLocks/>
          </p:cNvGrpSpPr>
          <p:nvPr/>
        </p:nvGrpSpPr>
        <p:grpSpPr bwMode="auto">
          <a:xfrm>
            <a:off x="5935449" y="2001665"/>
            <a:ext cx="3420805" cy="311150"/>
            <a:chOff x="5556250" y="1484887"/>
            <a:chExt cx="2632075" cy="311150"/>
          </a:xfrm>
        </p:grpSpPr>
        <p:sp>
          <p:nvSpPr>
            <p:cNvPr id="116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관리 포인트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17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9" name="Text Box 945"/>
          <p:cNvSpPr txBox="1">
            <a:spLocks noChangeArrowheads="1"/>
          </p:cNvSpPr>
          <p:nvPr/>
        </p:nvSpPr>
        <p:spPr bwMode="auto">
          <a:xfrm>
            <a:off x="6753200" y="2456831"/>
            <a:ext cx="2888105" cy="63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lvl="1" indent="-171450" latinLnBrk="0"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핵심 시스템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(LPG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lvl="1" indent="-171450" latinLnBrk="0"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B2B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시스템으로 충전소 사용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여개소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5758943" y="2456831"/>
            <a:ext cx="888223" cy="637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시스템 특성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1" name="Isosceles Triangle 316"/>
          <p:cNvSpPr>
            <a:spLocks noChangeArrowheads="1"/>
          </p:cNvSpPr>
          <p:nvPr/>
        </p:nvSpPr>
        <p:spPr bwMode="auto">
          <a:xfrm rot="10800000">
            <a:off x="6490071" y="3225169"/>
            <a:ext cx="2639393" cy="21374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5745088" y="4569571"/>
            <a:ext cx="888223" cy="959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1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Infra</a:t>
            </a:r>
            <a:endParaRPr kumimoji="0" lang="ko-KR" altLang="en-US" sz="1100" b="1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3" name="TextBox 63"/>
          <p:cNvSpPr txBox="1">
            <a:spLocks noChangeArrowheads="1"/>
          </p:cNvSpPr>
          <p:nvPr/>
        </p:nvSpPr>
        <p:spPr bwMode="auto">
          <a:xfrm>
            <a:off x="6708787" y="4569571"/>
            <a:ext cx="2851711" cy="9598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spcBef>
                <a:spcPts val="300"/>
              </a:spcBef>
              <a:buFont typeface="Arial" charset="0"/>
              <a:buChar char="•"/>
              <a:defRPr/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모니터링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Tool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의한 실시간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 강화 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Disk Space, Memory, CPU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사용률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-108000">
              <a:spcBef>
                <a:spcPts val="300"/>
              </a:spcBef>
              <a:buFont typeface="Arial" charset="0"/>
              <a:buChar char="•"/>
              <a:defRPr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노후 서버 교체 및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OS Upgrade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통한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 사전 대응 강화 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5745088" y="3513201"/>
            <a:ext cx="888223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Application</a:t>
            </a:r>
            <a:endParaRPr kumimoji="0" lang="ko-KR" altLang="en-US" sz="1100" b="1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5" name="TextBox 63"/>
          <p:cNvSpPr txBox="1">
            <a:spLocks noChangeArrowheads="1"/>
          </p:cNvSpPr>
          <p:nvPr/>
        </p:nvSpPr>
        <p:spPr bwMode="auto">
          <a:xfrm>
            <a:off x="6708787" y="3513201"/>
            <a:ext cx="2851711" cy="93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spcBef>
                <a:spcPts val="300"/>
              </a:spcBef>
              <a:buFont typeface="Arial" charset="0"/>
              <a:buChar char="•"/>
              <a:defRPr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정상 서비스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여부 및 주문 데이터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정상처리 여부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모니터링 강화 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Arial" charset="0"/>
              <a:buChar char="•"/>
              <a:defRPr/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 시스템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(ERP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I/F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Batch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b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일일 점검 강화 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5745088" y="5651207"/>
            <a:ext cx="888223" cy="598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endParaRPr kumimoji="0" lang="ko-KR" altLang="en-US" sz="1100" b="1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8" name="TextBox 63"/>
          <p:cNvSpPr txBox="1">
            <a:spLocks noChangeArrowheads="1"/>
          </p:cNvSpPr>
          <p:nvPr/>
        </p:nvSpPr>
        <p:spPr bwMode="auto">
          <a:xfrm>
            <a:off x="6708787" y="5651207"/>
            <a:ext cx="2851711" cy="598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spcBef>
                <a:spcPts val="300"/>
              </a:spcBef>
              <a:buFont typeface="Arial" charset="0"/>
              <a:buChar char="•"/>
              <a:defRPr/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외부망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단절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시 내부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LAN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기능 유지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</a:br>
            <a:r>
              <a:rPr lang="en-US" altLang="ko-KR" sz="1100" dirty="0"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주문 대행처리 통한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주문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공백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최소화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8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9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90864"/>
              </p:ext>
            </p:extLst>
          </p:nvPr>
        </p:nvGraphicFramePr>
        <p:xfrm>
          <a:off x="5385050" y="1143661"/>
          <a:ext cx="4109216" cy="5362609"/>
        </p:xfrm>
        <a:graphic>
          <a:graphicData uri="http://schemas.openxmlformats.org/drawingml/2006/table">
            <a:tbl>
              <a:tblPr firstRow="1" bandRow="1"/>
              <a:tblGrid>
                <a:gridCol w="881523"/>
                <a:gridCol w="3227693"/>
              </a:tblGrid>
              <a:tr h="374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6238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주문신청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LPG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주문신청 및 주문현황 조회 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위탁납품 등록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확정 및 위탁납품 현황 조회 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238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경영정보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입금 현황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매입 현황 조회 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수송비 현황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채권채무현황 조회 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B/L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납품현황 조회 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0986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서류발급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LPG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가격공문 및 실험성적서 자료 제공 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0986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수송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marR="0" indent="-90488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배차처리 및 배차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출하현황 조회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0986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LPG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업계 소식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고객문의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요청사항 게시판 등 운영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0986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모바일쿠폰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쿠폰 관련 정보 제공 및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쿠폰 사이트 연계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098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자산관리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충전소 별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LPG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설비 자산현황 제공 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자산관련 변경 신청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098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BOS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관리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3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3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83044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e-Market</a:t>
                      </a: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‘08.05 Open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’12.10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가스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주문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배차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App.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’13.12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자산관재 시스템 구축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Server 2003, .NET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Framework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1.1, ASP.NET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Autogas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영업팀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Autogas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영업팀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지사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충전소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수송사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 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0910"/>
              </p:ext>
            </p:extLst>
          </p:nvPr>
        </p:nvGraphicFramePr>
        <p:xfrm>
          <a:off x="390518" y="4325092"/>
          <a:ext cx="4850514" cy="2177548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1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김형수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02-6200-8468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업무지원팀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임덕재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02-6200-8376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Autogas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신은경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02-6200-8171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에너지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0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System(H/W,OS)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김우석 부장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02-6400-4052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08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이고운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02-6400-4389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정미영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02-6400-4265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48872"/>
              </p:ext>
            </p:extLst>
          </p:nvPr>
        </p:nvGraphicFramePr>
        <p:xfrm>
          <a:off x="533400" y="785812"/>
          <a:ext cx="9001125" cy="5883547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883547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6" name="모서리가 둥근 직사각형 305"/>
          <p:cNvSpPr/>
          <p:nvPr/>
        </p:nvSpPr>
        <p:spPr>
          <a:xfrm>
            <a:off x="776536" y="1619275"/>
            <a:ext cx="8213923" cy="441573"/>
          </a:xfrm>
          <a:prstGeom prst="roundRect">
            <a:avLst>
              <a:gd name="adj" fmla="val 945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T/L(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자차</a:t>
            </a:r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34" name="모서리가 둥근 직사각형 333"/>
          <p:cNvSpPr/>
          <p:nvPr/>
        </p:nvSpPr>
        <p:spPr>
          <a:xfrm>
            <a:off x="776537" y="2185814"/>
            <a:ext cx="8213923" cy="1425302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T/L(</a:t>
            </a:r>
            <a:r>
              <a:rPr lang="ko-KR" altLang="en-US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용차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2" name="모서리가 둥근 직사각형 371"/>
          <p:cNvSpPr/>
          <p:nvPr/>
        </p:nvSpPr>
        <p:spPr>
          <a:xfrm>
            <a:off x="776536" y="3745606"/>
            <a:ext cx="8213923" cy="1404000"/>
          </a:xfrm>
          <a:prstGeom prst="roundRect">
            <a:avLst>
              <a:gd name="adj" fmla="val 816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책임수송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308" name="직사각형 307"/>
          <p:cNvSpPr>
            <a:spLocks noChangeArrowheads="1"/>
          </p:cNvSpPr>
          <p:nvPr/>
        </p:nvSpPr>
        <p:spPr bwMode="auto">
          <a:xfrm>
            <a:off x="1424612" y="870117"/>
            <a:ext cx="2160236" cy="5727235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424608" y="870121"/>
            <a:ext cx="2160236" cy="254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1050" b="1" dirty="0" smtClean="0">
                <a:solidFill>
                  <a:srgbClr val="FF0000"/>
                </a:solidFill>
                <a:latin typeface="맑은 고딕" pitchFamily="50" charset="-127"/>
              </a:rPr>
              <a:t>e-Market</a:t>
            </a:r>
            <a:endParaRPr lang="ko-KR" altLang="en-US" sz="1050" b="1" dirty="0">
              <a:latin typeface="맑은 고딕" pitchFamily="50" charset="-127"/>
            </a:endParaRPr>
          </a:p>
        </p:txBody>
      </p:sp>
      <p:sp>
        <p:nvSpPr>
          <p:cNvPr id="312" name="직사각형 311"/>
          <p:cNvSpPr>
            <a:spLocks noChangeArrowheads="1"/>
          </p:cNvSpPr>
          <p:nvPr/>
        </p:nvSpPr>
        <p:spPr bwMode="auto">
          <a:xfrm>
            <a:off x="6897220" y="870117"/>
            <a:ext cx="1980000" cy="5727235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97216" y="870121"/>
            <a:ext cx="1980000" cy="254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</a:rPr>
              <a:t>ERP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3" name="원통 2"/>
          <p:cNvSpPr/>
          <p:nvPr/>
        </p:nvSpPr>
        <p:spPr bwMode="auto">
          <a:xfrm>
            <a:off x="7165703" y="1249742"/>
            <a:ext cx="1440000" cy="252000"/>
          </a:xfrm>
          <a:prstGeom prst="ca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</a:t>
            </a:r>
            <a:r>
              <a:rPr kumimoji="0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다이아몬드 3"/>
          <p:cNvSpPr/>
          <p:nvPr/>
        </p:nvSpPr>
        <p:spPr bwMode="auto">
          <a:xfrm>
            <a:off x="1828241" y="1196752"/>
            <a:ext cx="1440000" cy="360040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algn="ctr" defTabSz="785813" eaLnBrk="0" latinLnBrk="0" hangingPunct="0"/>
            <a:r>
              <a:rPr kumimoji="0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여신존재</a:t>
            </a:r>
          </a:p>
        </p:txBody>
      </p:sp>
      <p:sp>
        <p:nvSpPr>
          <p:cNvPr id="314" name="Rectangle 110"/>
          <p:cNvSpPr>
            <a:spLocks noChangeArrowheads="1"/>
          </p:cNvSpPr>
          <p:nvPr/>
        </p:nvSpPr>
        <p:spPr bwMode="auto">
          <a:xfrm>
            <a:off x="1826593" y="1692547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kumimoji="0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배차수립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6" name="Rectangle 110"/>
          <p:cNvSpPr>
            <a:spLocks noChangeArrowheads="1"/>
          </p:cNvSpPr>
          <p:nvPr/>
        </p:nvSpPr>
        <p:spPr bwMode="auto">
          <a:xfrm>
            <a:off x="7152481" y="1702072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Order </a:t>
            </a: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" name="Rectangle 110"/>
          <p:cNvSpPr>
            <a:spLocks noChangeArrowheads="1"/>
          </p:cNvSpPr>
          <p:nvPr/>
        </p:nvSpPr>
        <p:spPr bwMode="auto">
          <a:xfrm>
            <a:off x="7152481" y="3323084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Shipment </a:t>
            </a: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8" name="Rectangle 110"/>
          <p:cNvSpPr>
            <a:spLocks noChangeArrowheads="1"/>
          </p:cNvSpPr>
          <p:nvPr/>
        </p:nvSpPr>
        <p:spPr bwMode="auto">
          <a:xfrm>
            <a:off x="7152481" y="5541738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 결과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9" name="Rectangle 110"/>
          <p:cNvSpPr>
            <a:spLocks noChangeArrowheads="1"/>
          </p:cNvSpPr>
          <p:nvPr/>
        </p:nvSpPr>
        <p:spPr bwMode="auto">
          <a:xfrm>
            <a:off x="7152481" y="6051003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대금 청구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0" name="Rectangle 110"/>
          <p:cNvSpPr>
            <a:spLocks noChangeArrowheads="1"/>
          </p:cNvSpPr>
          <p:nvPr/>
        </p:nvSpPr>
        <p:spPr bwMode="auto">
          <a:xfrm>
            <a:off x="7152481" y="6344368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수송비 정산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1" name="Rectangle 110"/>
          <p:cNvSpPr>
            <a:spLocks noChangeArrowheads="1"/>
          </p:cNvSpPr>
          <p:nvPr/>
        </p:nvSpPr>
        <p:spPr bwMode="auto">
          <a:xfrm>
            <a:off x="1809031" y="3323084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배차정보 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2" name="Rectangle 110"/>
          <p:cNvSpPr>
            <a:spLocks noChangeArrowheads="1"/>
          </p:cNvSpPr>
          <p:nvPr/>
        </p:nvSpPr>
        <p:spPr bwMode="auto">
          <a:xfrm>
            <a:off x="1809031" y="5776688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출하정보확인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3" name="Rectangle 110"/>
          <p:cNvSpPr>
            <a:spLocks noChangeArrowheads="1"/>
          </p:cNvSpPr>
          <p:nvPr/>
        </p:nvSpPr>
        <p:spPr bwMode="auto">
          <a:xfrm>
            <a:off x="1809031" y="6053012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매입정보확인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4" name="Rectangle 110"/>
          <p:cNvSpPr>
            <a:spLocks noChangeArrowheads="1"/>
          </p:cNvSpPr>
          <p:nvPr/>
        </p:nvSpPr>
        <p:spPr bwMode="auto">
          <a:xfrm>
            <a:off x="1809031" y="6344368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수송비정보확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/>
          <p:cNvCxnSpPr>
            <a:stCxn id="3" idx="2"/>
            <a:endCxn id="4" idx="3"/>
          </p:cNvCxnSpPr>
          <p:nvPr/>
        </p:nvCxnSpPr>
        <p:spPr bwMode="auto">
          <a:xfrm flipH="1">
            <a:off x="3268241" y="1375742"/>
            <a:ext cx="3897462" cy="103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110"/>
          <p:cNvSpPr>
            <a:spLocks noChangeArrowheads="1"/>
          </p:cNvSpPr>
          <p:nvPr/>
        </p:nvSpPr>
        <p:spPr bwMode="auto">
          <a:xfrm>
            <a:off x="4386461" y="5541739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endParaRPr kumimoji="0"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2" name="직사각형 331"/>
          <p:cNvSpPr>
            <a:spLocks noChangeArrowheads="1"/>
          </p:cNvSpPr>
          <p:nvPr/>
        </p:nvSpPr>
        <p:spPr bwMode="auto">
          <a:xfrm>
            <a:off x="4094241" y="5231380"/>
            <a:ext cx="1980000" cy="602458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4094237" y="5214342"/>
            <a:ext cx="1980000" cy="254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</a:rPr>
              <a:t>TAS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4" idx="2"/>
            <a:endCxn id="314" idx="0"/>
          </p:cNvCxnSpPr>
          <p:nvPr/>
        </p:nvCxnSpPr>
        <p:spPr bwMode="auto">
          <a:xfrm flipH="1">
            <a:off x="2546593" y="1556792"/>
            <a:ext cx="1648" cy="135755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16" idx="2"/>
            <a:endCxn id="317" idx="0"/>
          </p:cNvCxnSpPr>
          <p:nvPr/>
        </p:nvCxnSpPr>
        <p:spPr bwMode="auto">
          <a:xfrm>
            <a:off x="7872481" y="1918072"/>
            <a:ext cx="0" cy="1405012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18" idx="3"/>
            <a:endCxn id="319" idx="3"/>
          </p:cNvCxnSpPr>
          <p:nvPr/>
        </p:nvCxnSpPr>
        <p:spPr bwMode="auto">
          <a:xfrm>
            <a:off x="8592481" y="5649738"/>
            <a:ext cx="12700" cy="509265"/>
          </a:xfrm>
          <a:prstGeom prst="bentConnector3">
            <a:avLst>
              <a:gd name="adj1" fmla="val 180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318" idx="3"/>
          </p:cNvCxnSpPr>
          <p:nvPr/>
        </p:nvCxnSpPr>
        <p:spPr bwMode="auto">
          <a:xfrm>
            <a:off x="8592481" y="5649738"/>
            <a:ext cx="12700" cy="840730"/>
          </a:xfrm>
          <a:prstGeom prst="bentConnector3">
            <a:avLst>
              <a:gd name="adj1" fmla="val 180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331" idx="3"/>
            <a:endCxn id="318" idx="1"/>
          </p:cNvCxnSpPr>
          <p:nvPr/>
        </p:nvCxnSpPr>
        <p:spPr bwMode="auto">
          <a:xfrm flipV="1">
            <a:off x="5826461" y="5649738"/>
            <a:ext cx="1326020" cy="1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 bwMode="auto">
          <a:xfrm flipH="1">
            <a:off x="3249031" y="6442843"/>
            <a:ext cx="390345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319" idx="1"/>
            <a:endCxn id="323" idx="3"/>
          </p:cNvCxnSpPr>
          <p:nvPr/>
        </p:nvCxnSpPr>
        <p:spPr bwMode="auto">
          <a:xfrm flipH="1">
            <a:off x="3249031" y="6159003"/>
            <a:ext cx="3903450" cy="2009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110"/>
          <p:cNvSpPr>
            <a:spLocks noChangeArrowheads="1"/>
          </p:cNvSpPr>
          <p:nvPr/>
        </p:nvSpPr>
        <p:spPr bwMode="auto">
          <a:xfrm>
            <a:off x="1809031" y="2242964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꺾인 연결선 106"/>
          <p:cNvCxnSpPr>
            <a:stCxn id="336" idx="3"/>
            <a:endCxn id="316" idx="1"/>
          </p:cNvCxnSpPr>
          <p:nvPr/>
        </p:nvCxnSpPr>
        <p:spPr bwMode="auto">
          <a:xfrm flipV="1">
            <a:off x="3249031" y="1810072"/>
            <a:ext cx="3903450" cy="540892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꺾인 연결선 336"/>
          <p:cNvCxnSpPr>
            <a:stCxn id="4" idx="1"/>
            <a:endCxn id="336" idx="1"/>
          </p:cNvCxnSpPr>
          <p:nvPr/>
        </p:nvCxnSpPr>
        <p:spPr bwMode="auto">
          <a:xfrm rot="10800000" flipV="1">
            <a:off x="1809031" y="1376772"/>
            <a:ext cx="19210" cy="974192"/>
          </a:xfrm>
          <a:prstGeom prst="bentConnector3">
            <a:avLst>
              <a:gd name="adj1" fmla="val 1290005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110"/>
          <p:cNvSpPr>
            <a:spLocks noChangeArrowheads="1"/>
          </p:cNvSpPr>
          <p:nvPr/>
        </p:nvSpPr>
        <p:spPr bwMode="auto">
          <a:xfrm>
            <a:off x="4191678" y="3035076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배차수립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" name="원통 345"/>
          <p:cNvSpPr/>
          <p:nvPr/>
        </p:nvSpPr>
        <p:spPr bwMode="auto">
          <a:xfrm>
            <a:off x="5862717" y="2530996"/>
            <a:ext cx="828000" cy="216000"/>
          </a:xfrm>
          <a:prstGeom prst="ca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수송사분류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7" name="원통 346"/>
          <p:cNvSpPr/>
          <p:nvPr/>
        </p:nvSpPr>
        <p:spPr bwMode="auto">
          <a:xfrm>
            <a:off x="5872242" y="2877468"/>
            <a:ext cx="828000" cy="216000"/>
          </a:xfrm>
          <a:prstGeom prst="ca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</a:t>
            </a:r>
            <a:r>
              <a:rPr kumimoji="0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기사</a:t>
            </a:r>
            <a:endParaRPr kumimoji="0"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" name="Rectangle 110"/>
          <p:cNvSpPr>
            <a:spLocks noChangeArrowheads="1"/>
          </p:cNvSpPr>
          <p:nvPr/>
        </p:nvSpPr>
        <p:spPr bwMode="auto">
          <a:xfrm>
            <a:off x="1809191" y="2699419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주문정보 확인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79875" name="꺾인 연결선 2679874"/>
          <p:cNvCxnSpPr>
            <a:stCxn id="316" idx="2"/>
            <a:endCxn id="348" idx="3"/>
          </p:cNvCxnSpPr>
          <p:nvPr/>
        </p:nvCxnSpPr>
        <p:spPr bwMode="auto">
          <a:xfrm rot="5400000">
            <a:off x="5116163" y="51100"/>
            <a:ext cx="889347" cy="4623290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110"/>
          <p:cNvSpPr>
            <a:spLocks noChangeArrowheads="1"/>
          </p:cNvSpPr>
          <p:nvPr/>
        </p:nvSpPr>
        <p:spPr bwMode="auto">
          <a:xfrm>
            <a:off x="4191678" y="2699394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주문정보확인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79877" name="꺾인 연결선 2679876"/>
          <p:cNvCxnSpPr>
            <a:stCxn id="346" idx="2"/>
            <a:endCxn id="342" idx="3"/>
          </p:cNvCxnSpPr>
          <p:nvPr/>
        </p:nvCxnSpPr>
        <p:spPr bwMode="auto">
          <a:xfrm rot="10800000" flipV="1">
            <a:off x="5631679" y="2638996"/>
            <a:ext cx="231039" cy="168398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9879" name="꺾인 연결선 2679878"/>
          <p:cNvCxnSpPr>
            <a:stCxn id="347" idx="2"/>
            <a:endCxn id="344" idx="3"/>
          </p:cNvCxnSpPr>
          <p:nvPr/>
        </p:nvCxnSpPr>
        <p:spPr bwMode="auto">
          <a:xfrm rot="10800000" flipV="1">
            <a:off x="5631678" y="2985468"/>
            <a:ext cx="240564" cy="157608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9883" name="직선 화살표 연결선 2679882"/>
          <p:cNvCxnSpPr>
            <a:stCxn id="342" idx="2"/>
            <a:endCxn id="344" idx="0"/>
          </p:cNvCxnSpPr>
          <p:nvPr/>
        </p:nvCxnSpPr>
        <p:spPr bwMode="auto">
          <a:xfrm>
            <a:off x="4911678" y="2915394"/>
            <a:ext cx="0" cy="119682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9886" name="꺾인 연결선 2679885"/>
          <p:cNvCxnSpPr/>
          <p:nvPr/>
        </p:nvCxnSpPr>
        <p:spPr bwMode="auto">
          <a:xfrm rot="16200000" flipH="1">
            <a:off x="5942075" y="2192103"/>
            <a:ext cx="180008" cy="2240803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화살표 연결선 354"/>
          <p:cNvCxnSpPr/>
          <p:nvPr/>
        </p:nvCxnSpPr>
        <p:spPr bwMode="auto">
          <a:xfrm flipH="1">
            <a:off x="3249031" y="3469184"/>
            <a:ext cx="390345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꺾인 연결선 358"/>
          <p:cNvCxnSpPr>
            <a:stCxn id="318" idx="2"/>
            <a:endCxn id="322" idx="3"/>
          </p:cNvCxnSpPr>
          <p:nvPr/>
        </p:nvCxnSpPr>
        <p:spPr bwMode="auto">
          <a:xfrm rot="5400000">
            <a:off x="5497281" y="3509488"/>
            <a:ext cx="126950" cy="4623450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직사각형 367"/>
          <p:cNvSpPr>
            <a:spLocks noChangeArrowheads="1"/>
          </p:cNvSpPr>
          <p:nvPr/>
        </p:nvSpPr>
        <p:spPr bwMode="auto">
          <a:xfrm>
            <a:off x="4074050" y="2235617"/>
            <a:ext cx="2727916" cy="2196000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074046" y="2235619"/>
            <a:ext cx="2727916" cy="254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</a:rPr>
              <a:t>TMS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375" name="Rectangle 110"/>
          <p:cNvSpPr>
            <a:spLocks noChangeArrowheads="1"/>
          </p:cNvSpPr>
          <p:nvPr/>
        </p:nvSpPr>
        <p:spPr bwMode="auto">
          <a:xfrm>
            <a:off x="1828241" y="3832474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6" name="Rectangle 110"/>
          <p:cNvSpPr>
            <a:spLocks noChangeArrowheads="1"/>
          </p:cNvSpPr>
          <p:nvPr/>
        </p:nvSpPr>
        <p:spPr bwMode="auto">
          <a:xfrm>
            <a:off x="4194820" y="3832473"/>
            <a:ext cx="756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주문정보확</a:t>
            </a:r>
            <a:r>
              <a:rPr kumimoji="0" lang="ko-KR" altLang="en-US" sz="9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</a:p>
        </p:txBody>
      </p:sp>
      <p:sp>
        <p:nvSpPr>
          <p:cNvPr id="377" name="Rectangle 110"/>
          <p:cNvSpPr>
            <a:spLocks noChangeArrowheads="1"/>
          </p:cNvSpPr>
          <p:nvPr/>
        </p:nvSpPr>
        <p:spPr bwMode="auto">
          <a:xfrm>
            <a:off x="4191678" y="4136107"/>
            <a:ext cx="756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" name="Rectangle 110"/>
          <p:cNvSpPr>
            <a:spLocks noChangeArrowheads="1"/>
          </p:cNvSpPr>
          <p:nvPr/>
        </p:nvSpPr>
        <p:spPr bwMode="auto">
          <a:xfrm>
            <a:off x="5066429" y="3832473"/>
            <a:ext cx="756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배차수립</a:t>
            </a:r>
            <a:endParaRPr kumimoji="0" lang="ko-KR" altLang="en-US" sz="9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9" name="Rectangle 110"/>
          <p:cNvSpPr>
            <a:spLocks noChangeArrowheads="1"/>
          </p:cNvSpPr>
          <p:nvPr/>
        </p:nvSpPr>
        <p:spPr bwMode="auto">
          <a:xfrm>
            <a:off x="5612793" y="4816226"/>
            <a:ext cx="90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납품등록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0" name="Rectangle 110"/>
          <p:cNvSpPr>
            <a:spLocks noChangeArrowheads="1"/>
          </p:cNvSpPr>
          <p:nvPr/>
        </p:nvSpPr>
        <p:spPr bwMode="auto">
          <a:xfrm>
            <a:off x="7180794" y="4149080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이관 </a:t>
            </a:r>
            <a:r>
              <a:rPr kumimoji="0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Shipment </a:t>
            </a: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2" name="직선 화살표 연결선 381"/>
          <p:cNvCxnSpPr>
            <a:endCxn id="380" idx="1"/>
          </p:cNvCxnSpPr>
          <p:nvPr/>
        </p:nvCxnSpPr>
        <p:spPr bwMode="auto">
          <a:xfrm flipV="1">
            <a:off x="6512793" y="4257080"/>
            <a:ext cx="668001" cy="25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110"/>
          <p:cNvSpPr>
            <a:spLocks noChangeArrowheads="1"/>
          </p:cNvSpPr>
          <p:nvPr/>
        </p:nvSpPr>
        <p:spPr bwMode="auto">
          <a:xfrm>
            <a:off x="4413040" y="4816226"/>
            <a:ext cx="90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/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79912" name="직선 화살표 연결선 2679911"/>
          <p:cNvCxnSpPr>
            <a:stCxn id="375" idx="3"/>
            <a:endCxn id="376" idx="1"/>
          </p:cNvCxnSpPr>
          <p:nvPr/>
        </p:nvCxnSpPr>
        <p:spPr bwMode="auto">
          <a:xfrm flipV="1">
            <a:off x="3268241" y="3940473"/>
            <a:ext cx="926579" cy="1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9924" name="꺾인 연결선 2679923"/>
          <p:cNvCxnSpPr>
            <a:stCxn id="317" idx="3"/>
            <a:endCxn id="333" idx="3"/>
          </p:cNvCxnSpPr>
          <p:nvPr/>
        </p:nvCxnSpPr>
        <p:spPr bwMode="auto">
          <a:xfrm flipH="1">
            <a:off x="6074237" y="3431084"/>
            <a:ext cx="2518244" cy="1910682"/>
          </a:xfrm>
          <a:prstGeom prst="bentConnector3">
            <a:avLst>
              <a:gd name="adj1" fmla="val -9078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9932" name="직선 화살표 연결선 2679931"/>
          <p:cNvCxnSpPr>
            <a:stCxn id="314" idx="3"/>
            <a:endCxn id="316" idx="1"/>
          </p:cNvCxnSpPr>
          <p:nvPr/>
        </p:nvCxnSpPr>
        <p:spPr bwMode="auto">
          <a:xfrm>
            <a:off x="3266593" y="1800547"/>
            <a:ext cx="3885888" cy="9525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110"/>
          <p:cNvSpPr>
            <a:spLocks noChangeArrowheads="1"/>
          </p:cNvSpPr>
          <p:nvPr/>
        </p:nvSpPr>
        <p:spPr bwMode="auto">
          <a:xfrm>
            <a:off x="5963292" y="3832473"/>
            <a:ext cx="756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납품확정요청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" name="Rectangle 110"/>
          <p:cNvSpPr>
            <a:spLocks noChangeArrowheads="1"/>
          </p:cNvSpPr>
          <p:nvPr/>
        </p:nvSpPr>
        <p:spPr bwMode="auto">
          <a:xfrm>
            <a:off x="5963292" y="4136107"/>
            <a:ext cx="756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납품확정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4" name="직사각형 393"/>
          <p:cNvSpPr>
            <a:spLocks noChangeArrowheads="1"/>
          </p:cNvSpPr>
          <p:nvPr/>
        </p:nvSpPr>
        <p:spPr bwMode="auto">
          <a:xfrm>
            <a:off x="4088908" y="4499595"/>
            <a:ext cx="2713058" cy="567258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6" name="직선 화살표 연결선 405"/>
          <p:cNvCxnSpPr>
            <a:stCxn id="383" idx="3"/>
            <a:endCxn id="379" idx="1"/>
          </p:cNvCxnSpPr>
          <p:nvPr/>
        </p:nvCxnSpPr>
        <p:spPr bwMode="auto">
          <a:xfrm>
            <a:off x="5313040" y="4924226"/>
            <a:ext cx="299753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화살표 연결선 411"/>
          <p:cNvCxnSpPr>
            <a:stCxn id="376" idx="3"/>
            <a:endCxn id="378" idx="1"/>
          </p:cNvCxnSpPr>
          <p:nvPr/>
        </p:nvCxnSpPr>
        <p:spPr bwMode="auto">
          <a:xfrm>
            <a:off x="4950820" y="3940473"/>
            <a:ext cx="115609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직선 화살표 연결선 413"/>
          <p:cNvCxnSpPr>
            <a:stCxn id="376" idx="2"/>
            <a:endCxn id="377" idx="0"/>
          </p:cNvCxnSpPr>
          <p:nvPr/>
        </p:nvCxnSpPr>
        <p:spPr bwMode="auto">
          <a:xfrm flipH="1">
            <a:off x="4569678" y="4048473"/>
            <a:ext cx="3142" cy="8763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9945" name="꺾인 연결선 2679944"/>
          <p:cNvCxnSpPr>
            <a:endCxn id="387" idx="1"/>
          </p:cNvCxnSpPr>
          <p:nvPr/>
        </p:nvCxnSpPr>
        <p:spPr bwMode="auto">
          <a:xfrm rot="5400000" flipH="1" flipV="1">
            <a:off x="5484654" y="4318538"/>
            <a:ext cx="856703" cy="100574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9947" name="직선 화살표 연결선 2679946"/>
          <p:cNvCxnSpPr>
            <a:stCxn id="387" idx="2"/>
            <a:endCxn id="388" idx="0"/>
          </p:cNvCxnSpPr>
          <p:nvPr/>
        </p:nvCxnSpPr>
        <p:spPr bwMode="auto">
          <a:xfrm>
            <a:off x="6341292" y="4048473"/>
            <a:ext cx="0" cy="8763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110"/>
          <p:cNvSpPr>
            <a:spLocks noChangeArrowheads="1"/>
          </p:cNvSpPr>
          <p:nvPr/>
        </p:nvSpPr>
        <p:spPr bwMode="auto">
          <a:xfrm>
            <a:off x="1813223" y="4797176"/>
            <a:ext cx="1440000" cy="2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배차정보 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79949" name="직선 화살표 연결선 2679948"/>
          <p:cNvCxnSpPr>
            <a:stCxn id="383" idx="1"/>
            <a:endCxn id="428" idx="3"/>
          </p:cNvCxnSpPr>
          <p:nvPr/>
        </p:nvCxnSpPr>
        <p:spPr bwMode="auto">
          <a:xfrm flipH="1" flipV="1">
            <a:off x="3253223" y="4905176"/>
            <a:ext cx="1159817" cy="1905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9951" name="꺾인 연결선 2679950"/>
          <p:cNvCxnSpPr>
            <a:stCxn id="378" idx="2"/>
            <a:endCxn id="383" idx="0"/>
          </p:cNvCxnSpPr>
          <p:nvPr/>
        </p:nvCxnSpPr>
        <p:spPr bwMode="auto">
          <a:xfrm rot="5400000">
            <a:off x="4769859" y="4141655"/>
            <a:ext cx="767753" cy="581389"/>
          </a:xfrm>
          <a:prstGeom prst="bentConnector3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4088904" y="4499595"/>
            <a:ext cx="2713058" cy="254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</a:rPr>
              <a:t>모바일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</a:rPr>
              <a:t>배차 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</a:rPr>
              <a:t>App.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2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344488" y="906304"/>
            <a:ext cx="9217025" cy="5619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328" name="직사각형 327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33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33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/>
          <p:cNvSpPr>
            <a:spLocks noChangeArrowheads="1"/>
          </p:cNvSpPr>
          <p:nvPr/>
        </p:nvSpPr>
        <p:spPr bwMode="auto">
          <a:xfrm>
            <a:off x="4216126" y="1790632"/>
            <a:ext cx="2003206" cy="3726817"/>
          </a:xfrm>
          <a:prstGeom prst="rect">
            <a:avLst/>
          </a:prstGeom>
          <a:solidFill>
            <a:srgbClr val="CCCCFF">
              <a:alpha val="76077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289086" y="1891882"/>
            <a:ext cx="1825142" cy="355355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18000" tIns="72000" rIns="18000" anchor="t" anchorCtr="0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00" b="1" kern="0" dirty="0" smtClean="0">
                <a:latin typeface="맑은 고딕" pitchFamily="50" charset="-127"/>
                <a:ea typeface="맑은 고딕" pitchFamily="50" charset="-127"/>
              </a:rPr>
              <a:t>e-Market</a:t>
            </a:r>
            <a:endParaRPr kumimoji="1" lang="en-US" altLang="ko-KR" sz="13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1" lang="ko-KR" altLang="en-US" sz="13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51"/>
          <p:cNvSpPr>
            <a:spLocks noChangeArrowheads="1"/>
          </p:cNvSpPr>
          <p:nvPr/>
        </p:nvSpPr>
        <p:spPr bwMode="auto">
          <a:xfrm>
            <a:off x="4595317" y="2645933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경영정보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4595317" y="3044107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서류발급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51"/>
          <p:cNvSpPr>
            <a:spLocks noChangeArrowheads="1"/>
          </p:cNvSpPr>
          <p:nvPr/>
        </p:nvSpPr>
        <p:spPr bwMode="auto">
          <a:xfrm>
            <a:off x="4595317" y="3442281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수송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51"/>
          <p:cNvSpPr>
            <a:spLocks noChangeArrowheads="1"/>
          </p:cNvSpPr>
          <p:nvPr/>
        </p:nvSpPr>
        <p:spPr bwMode="auto">
          <a:xfrm>
            <a:off x="4595317" y="2247759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주문신청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51"/>
          <p:cNvSpPr>
            <a:spLocks noChangeArrowheads="1"/>
          </p:cNvSpPr>
          <p:nvPr/>
        </p:nvSpPr>
        <p:spPr bwMode="auto">
          <a:xfrm>
            <a:off x="4595317" y="3840455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51"/>
          <p:cNvSpPr>
            <a:spLocks noChangeArrowheads="1"/>
          </p:cNvSpPr>
          <p:nvPr/>
        </p:nvSpPr>
        <p:spPr bwMode="auto">
          <a:xfrm>
            <a:off x="4595317" y="4238629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모바일쿠폰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044926" y="2802918"/>
            <a:ext cx="174406" cy="27197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4595317" y="4636803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자산관리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4595317" y="5034977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BOS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>
            <a:spLocks noChangeArrowheads="1"/>
          </p:cNvSpPr>
          <p:nvPr/>
        </p:nvSpPr>
        <p:spPr bwMode="auto">
          <a:xfrm>
            <a:off x="1130447" y="1783895"/>
            <a:ext cx="1114426" cy="2005363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ERP-SD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Rectangle 51"/>
          <p:cNvSpPr>
            <a:spLocks noChangeArrowheads="1"/>
          </p:cNvSpPr>
          <p:nvPr/>
        </p:nvSpPr>
        <p:spPr bwMode="auto">
          <a:xfrm>
            <a:off x="1207838" y="2212917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마스터정보등록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Rectangle 51"/>
          <p:cNvSpPr>
            <a:spLocks noChangeArrowheads="1"/>
          </p:cNvSpPr>
          <p:nvPr/>
        </p:nvSpPr>
        <p:spPr bwMode="auto">
          <a:xfrm>
            <a:off x="1202321" y="2754662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 확인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1981805" y="2689738"/>
            <a:ext cx="180156" cy="189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8" name="Rectangle 51"/>
          <p:cNvSpPr>
            <a:spLocks noChangeArrowheads="1"/>
          </p:cNvSpPr>
          <p:nvPr/>
        </p:nvSpPr>
        <p:spPr bwMode="auto">
          <a:xfrm>
            <a:off x="1202319" y="3298491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</a:p>
        </p:txBody>
      </p:sp>
      <p:sp>
        <p:nvSpPr>
          <p:cNvPr id="149" name="직사각형 148"/>
          <p:cNvSpPr>
            <a:spLocks noChangeArrowheads="1"/>
          </p:cNvSpPr>
          <p:nvPr/>
        </p:nvSpPr>
        <p:spPr bwMode="auto">
          <a:xfrm>
            <a:off x="1130845" y="4149298"/>
            <a:ext cx="1114426" cy="1511949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GMS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Rectangle 51"/>
          <p:cNvSpPr>
            <a:spLocks noChangeArrowheads="1"/>
          </p:cNvSpPr>
          <p:nvPr/>
        </p:nvSpPr>
        <p:spPr bwMode="auto">
          <a:xfrm>
            <a:off x="1208236" y="4581346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 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납품자료 송신</a:t>
            </a:r>
          </a:p>
        </p:txBody>
      </p:sp>
      <p:sp>
        <p:nvSpPr>
          <p:cNvPr id="151" name="Rectangle 51"/>
          <p:cNvSpPr>
            <a:spLocks noChangeArrowheads="1"/>
          </p:cNvSpPr>
          <p:nvPr/>
        </p:nvSpPr>
        <p:spPr bwMode="auto">
          <a:xfrm>
            <a:off x="1202719" y="5123091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판매점</a:t>
            </a:r>
            <a:r>
              <a:rPr kumimoji="0" lang="en-US" altLang="ko-KR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수요처</a:t>
            </a:r>
            <a:r>
              <a:rPr kumimoji="0" lang="en-US" altLang="ko-KR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탱크정보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982203" y="5055141"/>
            <a:ext cx="180156" cy="189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>
            <a:spLocks noChangeArrowheads="1"/>
          </p:cNvSpPr>
          <p:nvPr/>
        </p:nvSpPr>
        <p:spPr bwMode="auto">
          <a:xfrm>
            <a:off x="7789489" y="4146652"/>
            <a:ext cx="1114426" cy="1514596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TMS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Rectangle 51"/>
          <p:cNvSpPr>
            <a:spLocks noChangeArrowheads="1"/>
          </p:cNvSpPr>
          <p:nvPr/>
        </p:nvSpPr>
        <p:spPr bwMode="auto">
          <a:xfrm>
            <a:off x="7866880" y="4575673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 자료</a:t>
            </a:r>
          </a:p>
        </p:txBody>
      </p:sp>
      <p:sp>
        <p:nvSpPr>
          <p:cNvPr id="156" name="Rectangle 51"/>
          <p:cNvSpPr>
            <a:spLocks noChangeArrowheads="1"/>
          </p:cNvSpPr>
          <p:nvPr/>
        </p:nvSpPr>
        <p:spPr bwMode="auto">
          <a:xfrm>
            <a:off x="7861363" y="5117418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배차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자료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8640847" y="5052494"/>
            <a:ext cx="180156" cy="189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>
            <a:spLocks noChangeArrowheads="1"/>
          </p:cNvSpPr>
          <p:nvPr/>
        </p:nvSpPr>
        <p:spPr bwMode="auto">
          <a:xfrm>
            <a:off x="7799014" y="1783895"/>
            <a:ext cx="1114426" cy="1514596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kumimoji="0" lang="ko-KR" altLang="en-US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주문</a:t>
            </a: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배차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Rectangle 51"/>
          <p:cNvSpPr>
            <a:spLocks noChangeArrowheads="1"/>
          </p:cNvSpPr>
          <p:nvPr/>
        </p:nvSpPr>
        <p:spPr bwMode="auto">
          <a:xfrm>
            <a:off x="7876405" y="2212917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 정보</a:t>
            </a:r>
          </a:p>
        </p:txBody>
      </p:sp>
      <p:sp>
        <p:nvSpPr>
          <p:cNvPr id="161" name="Rectangle 51"/>
          <p:cNvSpPr>
            <a:spLocks noChangeArrowheads="1"/>
          </p:cNvSpPr>
          <p:nvPr/>
        </p:nvSpPr>
        <p:spPr bwMode="auto">
          <a:xfrm>
            <a:off x="7870888" y="2754662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수요처별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 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납품자료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8650372" y="2689738"/>
            <a:ext cx="180156" cy="189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2245271" y="2910304"/>
            <a:ext cx="1970855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cxnSp>
        <p:nvCxnSpPr>
          <p:cNvPr id="166" name="직선 화살표 연결선 165"/>
          <p:cNvCxnSpPr/>
          <p:nvPr/>
        </p:nvCxnSpPr>
        <p:spPr bwMode="auto">
          <a:xfrm flipH="1">
            <a:off x="2244873" y="3386926"/>
            <a:ext cx="1970855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2244873" y="2377673"/>
            <a:ext cx="1971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69" name="직사각형 168"/>
          <p:cNvSpPr/>
          <p:nvPr/>
        </p:nvSpPr>
        <p:spPr>
          <a:xfrm>
            <a:off x="2332698" y="2233657"/>
            <a:ext cx="1567737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납지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계약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운전지사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거래처 마스터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430680" y="2771621"/>
            <a:ext cx="1344920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대금청구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대여금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제품매입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수송비 등 정보조회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898264" y="3233385"/>
            <a:ext cx="41037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주문신청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2" name="직선 화살표 연결선 171"/>
          <p:cNvCxnSpPr/>
          <p:nvPr/>
        </p:nvCxnSpPr>
        <p:spPr bwMode="auto">
          <a:xfrm>
            <a:off x="2244475" y="3543724"/>
            <a:ext cx="1971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73" name="직사각형 172"/>
          <p:cNvSpPr/>
          <p:nvPr/>
        </p:nvSpPr>
        <p:spPr>
          <a:xfrm>
            <a:off x="2677250" y="3554209"/>
            <a:ext cx="860813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주문정보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출하정보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4" name="직선 화살표 연결선 173"/>
          <p:cNvCxnSpPr/>
          <p:nvPr/>
        </p:nvCxnSpPr>
        <p:spPr bwMode="auto">
          <a:xfrm>
            <a:off x="2244873" y="4725362"/>
            <a:ext cx="1971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75" name="직사각형 174"/>
          <p:cNvSpPr/>
          <p:nvPr/>
        </p:nvSpPr>
        <p:spPr>
          <a:xfrm>
            <a:off x="2715762" y="4568640"/>
            <a:ext cx="79829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kumimoji="0" lang="en-US" altLang="ko-KR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납품자료 수신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7" name="직선 화살표 연결선 176"/>
          <p:cNvCxnSpPr/>
          <p:nvPr/>
        </p:nvCxnSpPr>
        <p:spPr bwMode="auto">
          <a:xfrm>
            <a:off x="2244873" y="5242124"/>
            <a:ext cx="1971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78" name="직사각형 177"/>
          <p:cNvSpPr/>
          <p:nvPr/>
        </p:nvSpPr>
        <p:spPr>
          <a:xfrm>
            <a:off x="2302990" y="5085402"/>
            <a:ext cx="1623842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판매처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수요처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 마스터 정보 수신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 flipV="1">
            <a:off x="6241505" y="2377673"/>
            <a:ext cx="1548000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81" name="직사각형 180"/>
          <p:cNvSpPr/>
          <p:nvPr/>
        </p:nvSpPr>
        <p:spPr>
          <a:xfrm>
            <a:off x="6814438" y="2405876"/>
            <a:ext cx="41037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주문신청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2" name="직선 화살표 연결선 181"/>
          <p:cNvCxnSpPr/>
          <p:nvPr/>
        </p:nvCxnSpPr>
        <p:spPr bwMode="auto">
          <a:xfrm flipH="1" flipV="1">
            <a:off x="6241505" y="2920995"/>
            <a:ext cx="1548000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83" name="직사각형 182"/>
          <p:cNvSpPr/>
          <p:nvPr/>
        </p:nvSpPr>
        <p:spPr>
          <a:xfrm>
            <a:off x="6602040" y="2929485"/>
            <a:ext cx="83516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납품 등록 결과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6241505" y="4722528"/>
            <a:ext cx="1547984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86" name="직사각형 185"/>
          <p:cNvSpPr/>
          <p:nvPr/>
        </p:nvSpPr>
        <p:spPr>
          <a:xfrm>
            <a:off x="6803055" y="4561650"/>
            <a:ext cx="41037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7" name="직선 화살표 연결선 186"/>
          <p:cNvCxnSpPr/>
          <p:nvPr/>
        </p:nvCxnSpPr>
        <p:spPr bwMode="auto">
          <a:xfrm flipH="1" flipV="1">
            <a:off x="6241489" y="5214560"/>
            <a:ext cx="1548000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88" name="직사각형 187"/>
          <p:cNvSpPr/>
          <p:nvPr/>
        </p:nvSpPr>
        <p:spPr>
          <a:xfrm>
            <a:off x="6814422" y="5242763"/>
            <a:ext cx="41037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배차내역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4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050918" y="1391636"/>
            <a:ext cx="4713985" cy="1965355"/>
          </a:xfrm>
          <a:prstGeom prst="rect">
            <a:avLst/>
          </a:prstGeom>
          <a:solidFill>
            <a:srgbClr val="F7F7F7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7" y="3933056"/>
            <a:ext cx="4713985" cy="2088232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078225" y="1371804"/>
            <a:ext cx="2979231" cy="3074833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177136" y="1450901"/>
            <a:ext cx="1014701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App.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697797" y="1268760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3843159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24657"/>
              </p:ext>
            </p:extLst>
          </p:nvPr>
        </p:nvGraphicFramePr>
        <p:xfrm>
          <a:off x="6994838" y="1756112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SKGS-MBLPAP1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168.154.246.228</a:t>
                      </a:r>
                      <a:endParaRPr kumimoji="0" lang="ko-KR" altLang="en-US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Win 2008 </a:t>
                      </a:r>
                      <a:r>
                        <a:rPr kumimoji="0" lang="en-US" altLang="ko-KR" sz="7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Std</a:t>
                      </a:r>
                      <a:r>
                        <a:rPr kumimoji="0" lang="ko-KR" alt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 (Apache Tomcat)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98951"/>
              </p:ext>
            </p:extLst>
          </p:nvPr>
        </p:nvGraphicFramePr>
        <p:xfrm>
          <a:off x="6996397" y="315049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SKGS-MBLPAP2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168.154.246.229</a:t>
                      </a:r>
                      <a:endParaRPr kumimoji="0" lang="ko-KR" altLang="en-US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Win 2008 </a:t>
                      </a:r>
                      <a:r>
                        <a:rPr kumimoji="0" lang="en-US" altLang="ko-KR" sz="7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Std</a:t>
                      </a:r>
                      <a:r>
                        <a:rPr kumimoji="0" lang="ko-KR" alt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 (Apache Tomcat)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8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10" y="4274046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8139"/>
              </p:ext>
            </p:extLst>
          </p:nvPr>
        </p:nvGraphicFramePr>
        <p:xfrm>
          <a:off x="2079244" y="4485296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SKGS-EMKPDB1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168.45.246.79</a:t>
                      </a:r>
                      <a:endParaRPr kumimoji="0" lang="ko-KR" altLang="en-US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Win 2003 </a:t>
                      </a:r>
                      <a:r>
                        <a:rPr kumimoji="0" lang="en-US" altLang="ko-KR" sz="7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std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MS-SQL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2005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93175"/>
              </p:ext>
            </p:extLst>
          </p:nvPr>
        </p:nvGraphicFramePr>
        <p:xfrm>
          <a:off x="3591412" y="4485296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SKGS-EMKPDB2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168.45.246.98</a:t>
                      </a:r>
                      <a:endParaRPr kumimoji="0" lang="ko-KR" altLang="en-US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Win 2003 </a:t>
                      </a:r>
                      <a:r>
                        <a:rPr kumimoji="0" lang="en-US" altLang="ko-KR" sz="7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std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MS-SQL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2005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1" name="Shape 52"/>
          <p:cNvCxnSpPr>
            <a:stCxn id="109" idx="0"/>
            <a:endCxn id="108" idx="1"/>
          </p:cNvCxnSpPr>
          <p:nvPr/>
        </p:nvCxnSpPr>
        <p:spPr>
          <a:xfrm rot="5400000" flipH="1" flipV="1">
            <a:off x="2960735" y="4143922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52"/>
          <p:cNvCxnSpPr>
            <a:stCxn id="110" idx="0"/>
            <a:endCxn id="108" idx="3"/>
          </p:cNvCxnSpPr>
          <p:nvPr/>
        </p:nvCxnSpPr>
        <p:spPr>
          <a:xfrm rot="16200000" flipV="1">
            <a:off x="3922743" y="4145357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46" y="1607345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91320"/>
              </p:ext>
            </p:extLst>
          </p:nvPr>
        </p:nvGraphicFramePr>
        <p:xfrm>
          <a:off x="2072680" y="1818595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EMARKETWeb1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168.154.246.251</a:t>
                      </a:r>
                      <a:endParaRPr kumimoji="0" lang="ko-KR" altLang="en-US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Win 2003 </a:t>
                      </a:r>
                      <a:r>
                        <a:rPr kumimoji="0" lang="en-US" altLang="ko-KR" sz="7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std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IIS 6.0)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5639"/>
              </p:ext>
            </p:extLst>
          </p:nvPr>
        </p:nvGraphicFramePr>
        <p:xfrm>
          <a:off x="3584848" y="1818595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EMARKETWeb2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168.154.246.252</a:t>
                      </a:r>
                      <a:endParaRPr kumimoji="0" lang="ko-KR" altLang="en-US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Win 2003 </a:t>
                      </a:r>
                      <a:r>
                        <a:rPr kumimoji="0" lang="en-US" altLang="ko-KR" sz="7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std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IIS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6" name="Shape 52"/>
          <p:cNvCxnSpPr>
            <a:stCxn id="114" idx="0"/>
            <a:endCxn id="113" idx="1"/>
          </p:cNvCxnSpPr>
          <p:nvPr/>
        </p:nvCxnSpPr>
        <p:spPr>
          <a:xfrm rot="5400000" flipH="1" flipV="1">
            <a:off x="2954171" y="1477221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52"/>
          <p:cNvCxnSpPr>
            <a:stCxn id="115" idx="0"/>
            <a:endCxn id="113" idx="3"/>
          </p:cNvCxnSpPr>
          <p:nvPr/>
        </p:nvCxnSpPr>
        <p:spPr>
          <a:xfrm rot="16200000" flipV="1">
            <a:off x="3916179" y="1478656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 bwMode="auto">
          <a:xfrm>
            <a:off x="6078225" y="4581128"/>
            <a:ext cx="2979230" cy="1429349"/>
          </a:xfrm>
          <a:prstGeom prst="rect">
            <a:avLst/>
          </a:prstGeom>
          <a:solidFill>
            <a:srgbClr val="F7EAE9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142961" y="4640392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6604"/>
              </p:ext>
            </p:extLst>
          </p:nvPr>
        </p:nvGraphicFramePr>
        <p:xfrm>
          <a:off x="6202750" y="4814356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EMARKETDEV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168.45.246.78</a:t>
                      </a:r>
                      <a:endParaRPr kumimoji="0" lang="ko-KR" altLang="en-US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Ent.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IIS 6.0/MS-SQ: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2005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0" y="2834004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꺾인 연결선 2"/>
          <p:cNvCxnSpPr>
            <a:stCxn id="72" idx="1"/>
          </p:cNvCxnSpPr>
          <p:nvPr/>
        </p:nvCxnSpPr>
        <p:spPr bwMode="auto">
          <a:xfrm rot="10800000" flipV="1">
            <a:off x="6609186" y="2273281"/>
            <a:ext cx="385652" cy="517171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74" idx="1"/>
            <a:endCxn id="122" idx="2"/>
          </p:cNvCxnSpPr>
          <p:nvPr/>
        </p:nvCxnSpPr>
        <p:spPr bwMode="auto">
          <a:xfrm rot="10800000">
            <a:off x="6599083" y="2994201"/>
            <a:ext cx="397314" cy="673463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75966"/>
              </p:ext>
            </p:extLst>
          </p:nvPr>
        </p:nvGraphicFramePr>
        <p:xfrm>
          <a:off x="7636346" y="4814356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SKGS-MBLDAP1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168.154.246.227</a:t>
                      </a:r>
                      <a:endParaRPr kumimoji="0" lang="ko-KR" altLang="en-US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Win 2008 </a:t>
                      </a:r>
                      <a:r>
                        <a:rPr kumimoji="0" lang="en-US" altLang="ko-KR" sz="7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Std</a:t>
                      </a:r>
                      <a:r>
                        <a:rPr kumimoji="0" lang="ko-KR" alt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 (Tomcat)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58431"/>
              </p:ext>
            </p:extLst>
          </p:nvPr>
        </p:nvGraphicFramePr>
        <p:xfrm>
          <a:off x="416496" y="835915"/>
          <a:ext cx="9073580" cy="4692024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EMARKETWeb1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6.0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Gauce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EMARKETWeb2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6.0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Gauce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SKGS-EMKPDB1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 </a:t>
                      </a:r>
                    </a:p>
                    <a:p>
                      <a:pPr algn="ctr" fontAlgn="ctr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SKGS-EMKPDB2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2005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SKGS-MBLPAP1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Tomcat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App.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배차시스템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SKGS-MBLPAP2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Tomcat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App.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배차시스템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EMARKETDEV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2005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Gauce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SVN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SKGS-MBLDAP1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Tomcat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App.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배차시스템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6537176" y="2340756"/>
            <a:ext cx="3041514" cy="4452863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lnSpc>
                <a:spcPct val="120000"/>
              </a:lnSpc>
              <a:defRPr/>
            </a:pP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16774" y="3515998"/>
            <a:ext cx="1935546" cy="445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/>
          </a:p>
        </p:txBody>
      </p:sp>
      <p:sp>
        <p:nvSpPr>
          <p:cNvPr id="12" name="직사각형 11"/>
          <p:cNvSpPr/>
          <p:nvPr/>
        </p:nvSpPr>
        <p:spPr>
          <a:xfrm>
            <a:off x="6624937" y="4355237"/>
            <a:ext cx="662721" cy="12640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/>
          </a:p>
        </p:txBody>
      </p:sp>
      <p:sp>
        <p:nvSpPr>
          <p:cNvPr id="13" name="직사각형 12"/>
          <p:cNvSpPr/>
          <p:nvPr/>
        </p:nvSpPr>
        <p:spPr>
          <a:xfrm>
            <a:off x="6648514" y="2607512"/>
            <a:ext cx="2801809" cy="1037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/>
          </a:p>
        </p:txBody>
      </p:sp>
      <p:sp>
        <p:nvSpPr>
          <p:cNvPr id="14" name="TextBox 215"/>
          <p:cNvSpPr txBox="1">
            <a:spLocks noChangeArrowheads="1"/>
          </p:cNvSpPr>
          <p:nvPr/>
        </p:nvSpPr>
        <p:spPr bwMode="auto">
          <a:xfrm>
            <a:off x="6620404" y="4361949"/>
            <a:ext cx="2824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F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77190" y="6406541"/>
            <a:ext cx="1388461" cy="3441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/>
          </a:p>
        </p:txBody>
      </p:sp>
      <p:pic>
        <p:nvPicPr>
          <p:cNvPr id="16" name="Picture 11" descr="Callmg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23" y="3188679"/>
            <a:ext cx="301270" cy="21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 descr="Callmg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23" y="3418193"/>
            <a:ext cx="301270" cy="21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50"/>
          <p:cNvSpPr txBox="1">
            <a:spLocks noChangeArrowheads="1"/>
          </p:cNvSpPr>
          <p:nvPr/>
        </p:nvSpPr>
        <p:spPr bwMode="auto">
          <a:xfrm>
            <a:off x="8531922" y="6433096"/>
            <a:ext cx="6928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SK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가스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B1F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IBS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망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>
            <a:stCxn id="87" idx="0"/>
            <a:endCxn id="323" idx="2"/>
          </p:cNvCxnSpPr>
          <p:nvPr/>
        </p:nvCxnSpPr>
        <p:spPr>
          <a:xfrm flipH="1" flipV="1">
            <a:off x="7006923" y="5393192"/>
            <a:ext cx="6299" cy="902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3137823" y="2973753"/>
            <a:ext cx="3141064" cy="3819866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lnSpc>
                <a:spcPct val="120000"/>
              </a:lnSpc>
              <a:defRPr/>
            </a:pP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137823" y="2789874"/>
            <a:ext cx="3141064" cy="19059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latinLnBrk="0" hangingPunct="0">
              <a:buFont typeface="Wingdings" pitchFamily="2" charset="2"/>
              <a:buNone/>
              <a:defRPr/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대덕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(DDC)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2" name="직선 연결선 21"/>
          <p:cNvCxnSpPr>
            <a:endCxn id="36" idx="0"/>
          </p:cNvCxnSpPr>
          <p:nvPr/>
        </p:nvCxnSpPr>
        <p:spPr bwMode="auto">
          <a:xfrm flipH="1">
            <a:off x="4523841" y="3815304"/>
            <a:ext cx="295854" cy="190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311" idx="0"/>
          </p:cNvCxnSpPr>
          <p:nvPr/>
        </p:nvCxnSpPr>
        <p:spPr bwMode="auto">
          <a:xfrm>
            <a:off x="4966073" y="3863624"/>
            <a:ext cx="205435" cy="139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91"/>
          <p:cNvCxnSpPr/>
          <p:nvPr/>
        </p:nvCxnSpPr>
        <p:spPr bwMode="auto">
          <a:xfrm rot="16200000" flipH="1">
            <a:off x="3464177" y="4618236"/>
            <a:ext cx="310045" cy="4597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7507Cisc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12" y="3251586"/>
            <a:ext cx="324847" cy="3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 descr="7507Cisc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3251586"/>
            <a:ext cx="323537" cy="3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연결선 26"/>
          <p:cNvCxnSpPr>
            <a:stCxn id="25" idx="0"/>
          </p:cNvCxnSpPr>
          <p:nvPr/>
        </p:nvCxnSpPr>
        <p:spPr bwMode="auto">
          <a:xfrm flipV="1">
            <a:off x="4323336" y="2538884"/>
            <a:ext cx="428245" cy="712702"/>
          </a:xfrm>
          <a:prstGeom prst="line">
            <a:avLst/>
          </a:prstGeom>
          <a:ln w="317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12" idx="2"/>
          </p:cNvCxnSpPr>
          <p:nvPr/>
        </p:nvCxnSpPr>
        <p:spPr bwMode="auto">
          <a:xfrm flipH="1">
            <a:off x="4131295" y="4783430"/>
            <a:ext cx="395176" cy="200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3" idx="1"/>
            <a:endCxn id="25" idx="2"/>
          </p:cNvCxnSpPr>
          <p:nvPr/>
        </p:nvCxnSpPr>
        <p:spPr bwMode="auto">
          <a:xfrm flipH="1" flipV="1">
            <a:off x="4323336" y="3552236"/>
            <a:ext cx="312976" cy="236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313" idx="2"/>
          </p:cNvCxnSpPr>
          <p:nvPr/>
        </p:nvCxnSpPr>
        <p:spPr bwMode="auto">
          <a:xfrm flipH="1" flipV="1">
            <a:off x="5176850" y="4784364"/>
            <a:ext cx="493817" cy="177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9" descr="http://www.atmjuniper.co.uk/product_images/v/juniper_sa4500_ssl_vpn_frontwtop__06457.jpg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99" y="4591089"/>
            <a:ext cx="432257" cy="10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1" descr="http://www.theitworkshop.com/shop/pc/catalog/sa4000_frontwtop_low%5B1%5D_2003_large.jpg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42" y="4587062"/>
            <a:ext cx="432257" cy="11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꺾인 연결선 91"/>
          <p:cNvCxnSpPr/>
          <p:nvPr/>
        </p:nvCxnSpPr>
        <p:spPr bwMode="auto">
          <a:xfrm rot="16200000" flipH="1">
            <a:off x="3763967" y="4716517"/>
            <a:ext cx="269779" cy="2121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91"/>
          <p:cNvCxnSpPr/>
          <p:nvPr/>
        </p:nvCxnSpPr>
        <p:spPr bwMode="auto">
          <a:xfrm rot="5400000" flipH="1" flipV="1">
            <a:off x="3843942" y="3709649"/>
            <a:ext cx="426816" cy="13360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91"/>
          <p:cNvCxnSpPr/>
          <p:nvPr/>
        </p:nvCxnSpPr>
        <p:spPr bwMode="auto">
          <a:xfrm rot="5400000" flipH="1" flipV="1">
            <a:off x="4081077" y="3942756"/>
            <a:ext cx="422789" cy="8658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9" descr="multilayer switch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966" y="4005417"/>
            <a:ext cx="311749" cy="33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71"/>
          <p:cNvSpPr txBox="1">
            <a:spLocks noChangeArrowheads="1"/>
          </p:cNvSpPr>
          <p:nvPr/>
        </p:nvSpPr>
        <p:spPr bwMode="auto">
          <a:xfrm>
            <a:off x="4002266" y="3981467"/>
            <a:ext cx="453970" cy="19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dirty="0">
                <a:latin typeface="+mn-ea"/>
                <a:ea typeface="+mn-ea"/>
              </a:rPr>
              <a:t>스위치</a:t>
            </a:r>
          </a:p>
        </p:txBody>
      </p:sp>
      <p:sp>
        <p:nvSpPr>
          <p:cNvPr id="38" name="TextBox 272"/>
          <p:cNvSpPr txBox="1">
            <a:spLocks noChangeArrowheads="1"/>
          </p:cNvSpPr>
          <p:nvPr/>
        </p:nvSpPr>
        <p:spPr bwMode="auto">
          <a:xfrm>
            <a:off x="3718749" y="3635452"/>
            <a:ext cx="1163163" cy="30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700" dirty="0">
                <a:latin typeface="+mn-ea"/>
                <a:ea typeface="+mn-ea"/>
              </a:rPr>
              <a:t>WAN</a:t>
            </a:r>
            <a:r>
              <a:rPr lang="ko-KR" altLang="en-US" sz="700" dirty="0">
                <a:latin typeface="+mn-ea"/>
                <a:ea typeface="+mn-ea"/>
              </a:rPr>
              <a:t>가속기</a:t>
            </a:r>
            <a:endParaRPr lang="en-US" altLang="ko-KR" sz="7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700" b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700" b="0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싱가폴법인</a:t>
            </a:r>
            <a:r>
              <a:rPr lang="ko-KR" altLang="en-US" sz="700" b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연동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39" name="TextBox 273"/>
          <p:cNvSpPr txBox="1">
            <a:spLocks noChangeArrowheads="1"/>
          </p:cNvSpPr>
          <p:nvPr/>
        </p:nvSpPr>
        <p:spPr bwMode="auto">
          <a:xfrm>
            <a:off x="4316705" y="5252788"/>
            <a:ext cx="957313" cy="19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dirty="0" err="1">
                <a:latin typeface="+mn-ea"/>
                <a:ea typeface="+mn-ea"/>
              </a:rPr>
              <a:t>백본</a:t>
            </a:r>
            <a:r>
              <a:rPr lang="ko-KR" altLang="en-US" sz="700" dirty="0">
                <a:latin typeface="+mn-ea"/>
                <a:ea typeface="+mn-ea"/>
              </a:rPr>
              <a:t> 스위치 </a:t>
            </a:r>
            <a:r>
              <a:rPr lang="en-US" altLang="ko-KR" sz="700" dirty="0">
                <a:latin typeface="+mn-ea"/>
                <a:ea typeface="+mn-ea"/>
              </a:rPr>
              <a:t>#1, #2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0" name="TextBox 268"/>
          <p:cNvSpPr txBox="1">
            <a:spLocks noChangeArrowheads="1"/>
          </p:cNvSpPr>
          <p:nvPr/>
        </p:nvSpPr>
        <p:spPr bwMode="auto">
          <a:xfrm>
            <a:off x="3332993" y="4283727"/>
            <a:ext cx="5341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00" dirty="0" smtClean="0">
                <a:latin typeface="+mn-ea"/>
                <a:ea typeface="+mn-ea"/>
              </a:rPr>
              <a:t>SSL VPN</a:t>
            </a:r>
          </a:p>
          <a:p>
            <a:pPr>
              <a:defRPr/>
            </a:pPr>
            <a:r>
              <a:rPr lang="en-US" altLang="ko-KR" sz="700" dirty="0" smtClean="0">
                <a:latin typeface="+mn-ea"/>
              </a:rPr>
              <a:t>#1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1" name="TextBox 268"/>
          <p:cNvSpPr txBox="1">
            <a:spLocks noChangeArrowheads="1"/>
          </p:cNvSpPr>
          <p:nvPr/>
        </p:nvSpPr>
        <p:spPr bwMode="auto">
          <a:xfrm>
            <a:off x="3849081" y="4286412"/>
            <a:ext cx="5341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00" dirty="0" smtClean="0">
                <a:latin typeface="+mn-ea"/>
                <a:ea typeface="+mn-ea"/>
              </a:rPr>
              <a:t>SSL VPN</a:t>
            </a:r>
          </a:p>
          <a:p>
            <a:pPr>
              <a:defRPr/>
            </a:pPr>
            <a:r>
              <a:rPr lang="en-US" altLang="ko-KR" sz="700" dirty="0" smtClean="0">
                <a:latin typeface="+mn-ea"/>
              </a:rPr>
              <a:t>#2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5385048" y="3847517"/>
            <a:ext cx="653625" cy="66572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>
              <a:latin typeface="+mn-ea"/>
            </a:endParaRPr>
          </a:p>
        </p:txBody>
      </p:sp>
      <p:cxnSp>
        <p:nvCxnSpPr>
          <p:cNvPr id="43" name="직선 연결선 42"/>
          <p:cNvCxnSpPr>
            <a:endCxn id="26" idx="0"/>
          </p:cNvCxnSpPr>
          <p:nvPr/>
        </p:nvCxnSpPr>
        <p:spPr bwMode="auto">
          <a:xfrm>
            <a:off x="4907015" y="2563043"/>
            <a:ext cx="495786" cy="688543"/>
          </a:xfrm>
          <a:prstGeom prst="line">
            <a:avLst/>
          </a:prstGeom>
          <a:ln w="317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6" idx="2"/>
            <a:endCxn id="73" idx="3"/>
          </p:cNvCxnSpPr>
          <p:nvPr/>
        </p:nvCxnSpPr>
        <p:spPr bwMode="auto">
          <a:xfrm flipH="1">
            <a:off x="5071188" y="3552236"/>
            <a:ext cx="331613" cy="236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80"/>
          <p:cNvSpPr txBox="1">
            <a:spLocks noChangeArrowheads="1"/>
          </p:cNvSpPr>
          <p:nvPr/>
        </p:nvSpPr>
        <p:spPr bwMode="auto">
          <a:xfrm>
            <a:off x="5447922" y="3863624"/>
            <a:ext cx="505267" cy="19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00" dirty="0">
                <a:latin typeface="+mn-ea"/>
                <a:ea typeface="+mn-ea"/>
              </a:rPr>
              <a:t>DMZ </a:t>
            </a:r>
            <a:r>
              <a:rPr lang="ko-KR" altLang="en-US" sz="700" dirty="0">
                <a:latin typeface="+mn-ea"/>
                <a:ea typeface="+mn-ea"/>
              </a:rPr>
              <a:t>존</a:t>
            </a:r>
          </a:p>
        </p:txBody>
      </p:sp>
      <p:sp>
        <p:nvSpPr>
          <p:cNvPr id="46" name="TextBox 340"/>
          <p:cNvSpPr txBox="1">
            <a:spLocks noChangeArrowheads="1"/>
          </p:cNvSpPr>
          <p:nvPr/>
        </p:nvSpPr>
        <p:spPr bwMode="auto">
          <a:xfrm>
            <a:off x="4585645" y="2615725"/>
            <a:ext cx="521297" cy="19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00" dirty="0">
                <a:solidFill>
                  <a:srgbClr val="00B0F0"/>
                </a:solidFill>
                <a:latin typeface="+mn-ea"/>
              </a:rPr>
              <a:t>3</a:t>
            </a:r>
            <a:r>
              <a:rPr lang="en-US" altLang="ko-KR" sz="700" dirty="0" smtClean="0">
                <a:solidFill>
                  <a:srgbClr val="00B0F0"/>
                </a:solidFill>
                <a:latin typeface="+mn-ea"/>
              </a:rPr>
              <a:t>0M </a:t>
            </a:r>
            <a:r>
              <a:rPr lang="en-US" altLang="ko-KR" sz="700" dirty="0">
                <a:solidFill>
                  <a:srgbClr val="00B0F0"/>
                </a:solidFill>
                <a:latin typeface="+mn-ea"/>
              </a:rPr>
              <a:t>x 2</a:t>
            </a:r>
            <a:endParaRPr lang="ko-KR" altLang="en-US" sz="700" dirty="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47" name="직선 연결선 46"/>
          <p:cNvCxnSpPr>
            <a:endCxn id="313" idx="3"/>
          </p:cNvCxnSpPr>
          <p:nvPr/>
        </p:nvCxnSpPr>
        <p:spPr bwMode="auto">
          <a:xfrm flipH="1">
            <a:off x="5286087" y="4263596"/>
            <a:ext cx="393749" cy="34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1644" descr="catalyst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48" y="4107230"/>
            <a:ext cx="369383" cy="19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3249161" y="5527936"/>
            <a:ext cx="2982571" cy="119186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>
              <a:latin typeface="+mn-ea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3946011" y="5854088"/>
            <a:ext cx="1871802" cy="2684"/>
          </a:xfrm>
          <a:prstGeom prst="line">
            <a:avLst/>
          </a:prstGeom>
          <a:ln w="3175" cmpd="dbl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 bwMode="auto">
          <a:xfrm>
            <a:off x="3947322" y="5907775"/>
            <a:ext cx="1870492" cy="6711"/>
          </a:xfrm>
          <a:prstGeom prst="line">
            <a:avLst/>
          </a:prstGeom>
          <a:ln w="3175" cmpd="dbl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 bwMode="auto">
          <a:xfrm>
            <a:off x="4798736" y="5788321"/>
            <a:ext cx="108719" cy="236225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4845891" y="5788321"/>
            <a:ext cx="107409" cy="236225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cxnSp>
        <p:nvCxnSpPr>
          <p:cNvPr id="54" name="직선 연결선 53"/>
          <p:cNvCxnSpPr/>
          <p:nvPr/>
        </p:nvCxnSpPr>
        <p:spPr bwMode="auto">
          <a:xfrm>
            <a:off x="3947322" y="5884958"/>
            <a:ext cx="1871802" cy="2684"/>
          </a:xfrm>
          <a:prstGeom prst="line">
            <a:avLst/>
          </a:prstGeom>
          <a:ln w="3175" cmpd="dbl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 bwMode="auto">
          <a:xfrm>
            <a:off x="3948631" y="5938646"/>
            <a:ext cx="1870492" cy="5369"/>
          </a:xfrm>
          <a:prstGeom prst="line">
            <a:avLst/>
          </a:prstGeom>
          <a:ln w="3175" cmpd="dbl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 bwMode="auto">
          <a:xfrm>
            <a:off x="3938152" y="5275605"/>
            <a:ext cx="1871802" cy="4026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 bwMode="auto">
          <a:xfrm>
            <a:off x="4797426" y="5094409"/>
            <a:ext cx="108719" cy="236225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4844581" y="5094409"/>
            <a:ext cx="108719" cy="236225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3939462" y="5240708"/>
            <a:ext cx="1870492" cy="4026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 bwMode="auto">
          <a:xfrm>
            <a:off x="3940772" y="5203127"/>
            <a:ext cx="1869183" cy="4026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00" descr="CscoCat6500MultiSwtch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81" y="4957506"/>
            <a:ext cx="310439" cy="44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00" descr="CscoCat6500MultiSwtch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61" y="4961533"/>
            <a:ext cx="310438" cy="44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600" descr="routeswtchproc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673" y="5651418"/>
            <a:ext cx="276383" cy="37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600" descr="routeswtchproc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09" y="5651418"/>
            <a:ext cx="275072" cy="37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직선 연결선 64"/>
          <p:cNvCxnSpPr>
            <a:endCxn id="63" idx="0"/>
          </p:cNvCxnSpPr>
          <p:nvPr/>
        </p:nvCxnSpPr>
        <p:spPr bwMode="auto">
          <a:xfrm>
            <a:off x="4059970" y="5404455"/>
            <a:ext cx="5895" cy="246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64" idx="0"/>
          </p:cNvCxnSpPr>
          <p:nvPr/>
        </p:nvCxnSpPr>
        <p:spPr bwMode="auto">
          <a:xfrm>
            <a:off x="5699925" y="5411166"/>
            <a:ext cx="2620" cy="240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 bwMode="auto">
          <a:xfrm flipH="1">
            <a:off x="5673080" y="6043337"/>
            <a:ext cx="28155" cy="174219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74"/>
          <p:cNvSpPr txBox="1">
            <a:spLocks noChangeArrowheads="1"/>
          </p:cNvSpPr>
          <p:nvPr/>
        </p:nvSpPr>
        <p:spPr bwMode="auto">
          <a:xfrm>
            <a:off x="5791616" y="5285000"/>
            <a:ext cx="184731" cy="19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69" name="TextBox 276"/>
          <p:cNvSpPr txBox="1">
            <a:spLocks noChangeArrowheads="1"/>
          </p:cNvSpPr>
          <p:nvPr/>
        </p:nvSpPr>
        <p:spPr bwMode="auto">
          <a:xfrm>
            <a:off x="4251211" y="5842008"/>
            <a:ext cx="1047082" cy="19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dirty="0" err="1">
                <a:latin typeface="+mn-ea"/>
                <a:ea typeface="+mn-ea"/>
              </a:rPr>
              <a:t>서버팝</a:t>
            </a:r>
            <a:r>
              <a:rPr lang="ko-KR" altLang="en-US" sz="700" dirty="0">
                <a:latin typeface="+mn-ea"/>
                <a:ea typeface="+mn-ea"/>
              </a:rPr>
              <a:t> 스위치 </a:t>
            </a:r>
            <a:r>
              <a:rPr lang="en-US" altLang="ko-KR" sz="700" dirty="0">
                <a:latin typeface="+mn-ea"/>
                <a:ea typeface="+mn-ea"/>
              </a:rPr>
              <a:t>#1, #2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4065210" y="6031256"/>
            <a:ext cx="23694" cy="1863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 bwMode="auto">
          <a:xfrm flipV="1">
            <a:off x="3887068" y="6163478"/>
            <a:ext cx="1970042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80"/>
          <p:cNvSpPr txBox="1">
            <a:spLocks noChangeArrowheads="1"/>
          </p:cNvSpPr>
          <p:nvPr/>
        </p:nvSpPr>
        <p:spPr bwMode="auto">
          <a:xfrm>
            <a:off x="3559601" y="5494381"/>
            <a:ext cx="486030" cy="19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dirty="0">
                <a:latin typeface="+mn-ea"/>
                <a:ea typeface="+mn-ea"/>
              </a:rPr>
              <a:t>서버 존</a:t>
            </a:r>
          </a:p>
        </p:txBody>
      </p:sp>
      <p:pic>
        <p:nvPicPr>
          <p:cNvPr id="73" name="Picture 12" descr="WA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12" y="3655584"/>
            <a:ext cx="434876" cy="26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68"/>
          <p:cNvSpPr txBox="1">
            <a:spLocks noChangeArrowheads="1"/>
          </p:cNvSpPr>
          <p:nvPr/>
        </p:nvSpPr>
        <p:spPr bwMode="auto">
          <a:xfrm>
            <a:off x="4119704" y="3046231"/>
            <a:ext cx="1409360" cy="19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dirty="0">
                <a:latin typeface="+mn-ea"/>
                <a:ea typeface="+mn-ea"/>
              </a:rPr>
              <a:t>대덕 센터</a:t>
            </a:r>
            <a:r>
              <a:rPr lang="en-US" altLang="ko-KR" sz="700" dirty="0">
                <a:latin typeface="+mn-ea"/>
                <a:ea typeface="+mn-ea"/>
              </a:rPr>
              <a:t>(DDC) </a:t>
            </a:r>
            <a:r>
              <a:rPr lang="ko-KR" altLang="en-US" sz="700" dirty="0" err="1">
                <a:latin typeface="+mn-ea"/>
                <a:ea typeface="+mn-ea"/>
              </a:rPr>
              <a:t>라우터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#1, #2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5" name="TextBox 273"/>
          <p:cNvSpPr txBox="1">
            <a:spLocks noChangeArrowheads="1"/>
          </p:cNvSpPr>
          <p:nvPr/>
        </p:nvSpPr>
        <p:spPr bwMode="auto">
          <a:xfrm>
            <a:off x="6625086" y="5386139"/>
            <a:ext cx="665567" cy="19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dirty="0" err="1">
                <a:latin typeface="+mn-ea"/>
                <a:ea typeface="+mn-ea"/>
              </a:rPr>
              <a:t>백본</a:t>
            </a:r>
            <a:r>
              <a:rPr lang="ko-KR" altLang="en-US" sz="700" dirty="0">
                <a:latin typeface="+mn-ea"/>
                <a:ea typeface="+mn-ea"/>
              </a:rPr>
              <a:t> 스위치</a:t>
            </a:r>
          </a:p>
        </p:txBody>
      </p:sp>
      <p:cxnSp>
        <p:nvCxnSpPr>
          <p:cNvPr id="76" name="직선 연결선 75"/>
          <p:cNvCxnSpPr>
            <a:stCxn id="323" idx="1"/>
            <a:endCxn id="62" idx="3"/>
          </p:cNvCxnSpPr>
          <p:nvPr/>
        </p:nvCxnSpPr>
        <p:spPr bwMode="auto">
          <a:xfrm flipH="1">
            <a:off x="5855799" y="5183811"/>
            <a:ext cx="988700" cy="2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40" y="3553566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14"/>
          <p:cNvSpPr txBox="1">
            <a:spLocks noChangeArrowheads="1"/>
          </p:cNvSpPr>
          <p:nvPr/>
        </p:nvSpPr>
        <p:spPr bwMode="auto">
          <a:xfrm>
            <a:off x="7912516" y="3789107"/>
            <a:ext cx="9957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N_9F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사용자 스위치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17" descr="PC-and-Monitor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629" y="3550894"/>
            <a:ext cx="317643" cy="24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" name="AutoShape 168"/>
          <p:cNvCxnSpPr>
            <a:cxnSpLocks noChangeShapeType="1"/>
          </p:cNvCxnSpPr>
          <p:nvPr/>
        </p:nvCxnSpPr>
        <p:spPr bwMode="auto">
          <a:xfrm flipH="1">
            <a:off x="7958383" y="3697582"/>
            <a:ext cx="671963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" name="Picture 281" descr="Phone-IP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13" y="3804942"/>
            <a:ext cx="240747" cy="1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AutoShape 168"/>
          <p:cNvCxnSpPr>
            <a:cxnSpLocks noChangeShapeType="1"/>
          </p:cNvCxnSpPr>
          <p:nvPr/>
        </p:nvCxnSpPr>
        <p:spPr bwMode="auto">
          <a:xfrm flipV="1">
            <a:off x="8634367" y="3610681"/>
            <a:ext cx="0" cy="18027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3" name="Picture 166" descr="catalyst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33" y="2737704"/>
            <a:ext cx="331396" cy="1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166" descr="catalyst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110" y="3271895"/>
            <a:ext cx="331396" cy="1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직선 연결선 84"/>
          <p:cNvCxnSpPr/>
          <p:nvPr/>
        </p:nvCxnSpPr>
        <p:spPr>
          <a:xfrm flipH="1">
            <a:off x="7101729" y="6525344"/>
            <a:ext cx="12247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326"/>
          <p:cNvSpPr txBox="1">
            <a:spLocks noChangeArrowheads="1"/>
          </p:cNvSpPr>
          <p:nvPr/>
        </p:nvSpPr>
        <p:spPr bwMode="auto">
          <a:xfrm>
            <a:off x="6133492" y="4890034"/>
            <a:ext cx="848795" cy="19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100M </a:t>
            </a:r>
            <a:r>
              <a: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 2</a:t>
            </a:r>
            <a:endParaRPr lang="ko-KR" altLang="en-US" sz="7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642" descr="Firewall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65" y="6295668"/>
            <a:ext cx="161113" cy="32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600" descr="routeswtchproc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56" y="6443097"/>
            <a:ext cx="250184" cy="25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AutoShape 168"/>
          <p:cNvCxnSpPr>
            <a:cxnSpLocks noChangeShapeType="1"/>
            <a:endCxn id="83" idx="3"/>
          </p:cNvCxnSpPr>
          <p:nvPr/>
        </p:nvCxnSpPr>
        <p:spPr bwMode="auto">
          <a:xfrm flipH="1">
            <a:off x="7499929" y="2728308"/>
            <a:ext cx="919528" cy="9596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168"/>
          <p:cNvCxnSpPr>
            <a:cxnSpLocks noChangeShapeType="1"/>
            <a:endCxn id="83" idx="3"/>
          </p:cNvCxnSpPr>
          <p:nvPr/>
        </p:nvCxnSpPr>
        <p:spPr bwMode="auto">
          <a:xfrm flipH="1" flipV="1">
            <a:off x="7499929" y="2824275"/>
            <a:ext cx="919528" cy="18320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168"/>
          <p:cNvCxnSpPr>
            <a:cxnSpLocks noChangeShapeType="1"/>
            <a:endCxn id="83" idx="3"/>
          </p:cNvCxnSpPr>
          <p:nvPr/>
        </p:nvCxnSpPr>
        <p:spPr bwMode="auto">
          <a:xfrm flipH="1" flipV="1">
            <a:off x="7499929" y="2824275"/>
            <a:ext cx="954894" cy="47312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168"/>
          <p:cNvCxnSpPr>
            <a:cxnSpLocks noChangeShapeType="1"/>
            <a:endCxn id="83" idx="3"/>
          </p:cNvCxnSpPr>
          <p:nvPr/>
        </p:nvCxnSpPr>
        <p:spPr bwMode="auto">
          <a:xfrm flipH="1" flipV="1">
            <a:off x="7499929" y="2824275"/>
            <a:ext cx="954894" cy="7026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168"/>
          <p:cNvCxnSpPr>
            <a:cxnSpLocks noChangeShapeType="1"/>
            <a:endCxn id="84" idx="3"/>
          </p:cNvCxnSpPr>
          <p:nvPr/>
        </p:nvCxnSpPr>
        <p:spPr bwMode="auto">
          <a:xfrm flipH="1">
            <a:off x="7523506" y="3283974"/>
            <a:ext cx="922148" cy="7449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68"/>
          <p:cNvCxnSpPr>
            <a:cxnSpLocks noChangeShapeType="1"/>
            <a:endCxn id="84" idx="3"/>
          </p:cNvCxnSpPr>
          <p:nvPr/>
        </p:nvCxnSpPr>
        <p:spPr bwMode="auto">
          <a:xfrm flipH="1" flipV="1">
            <a:off x="7523506" y="3358466"/>
            <a:ext cx="922148" cy="176498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168"/>
          <p:cNvCxnSpPr>
            <a:cxnSpLocks noChangeShapeType="1"/>
            <a:endCxn id="84" idx="3"/>
          </p:cNvCxnSpPr>
          <p:nvPr/>
        </p:nvCxnSpPr>
        <p:spPr bwMode="auto">
          <a:xfrm flipH="1">
            <a:off x="7523506" y="2728308"/>
            <a:ext cx="895950" cy="630158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168"/>
          <p:cNvCxnSpPr>
            <a:cxnSpLocks noChangeShapeType="1"/>
            <a:endCxn id="84" idx="3"/>
          </p:cNvCxnSpPr>
          <p:nvPr/>
        </p:nvCxnSpPr>
        <p:spPr bwMode="auto">
          <a:xfrm flipH="1">
            <a:off x="7523506" y="3007483"/>
            <a:ext cx="895951" cy="35098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168"/>
          <p:cNvCxnSpPr>
            <a:cxnSpLocks noChangeShapeType="1"/>
            <a:stCxn id="83" idx="2"/>
            <a:endCxn id="112" idx="0"/>
          </p:cNvCxnSpPr>
          <p:nvPr/>
        </p:nvCxnSpPr>
        <p:spPr bwMode="auto">
          <a:xfrm flipH="1">
            <a:off x="6999560" y="2910846"/>
            <a:ext cx="334671" cy="1548706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168"/>
          <p:cNvCxnSpPr>
            <a:cxnSpLocks noChangeShapeType="1"/>
            <a:stCxn id="84" idx="2"/>
            <a:endCxn id="112" idx="0"/>
          </p:cNvCxnSpPr>
          <p:nvPr/>
        </p:nvCxnSpPr>
        <p:spPr bwMode="auto">
          <a:xfrm flipH="1">
            <a:off x="6999560" y="3445037"/>
            <a:ext cx="358248" cy="101451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Box 273"/>
          <p:cNvSpPr txBox="1">
            <a:spLocks noChangeArrowheads="1"/>
          </p:cNvSpPr>
          <p:nvPr/>
        </p:nvSpPr>
        <p:spPr bwMode="auto">
          <a:xfrm>
            <a:off x="6718199" y="6582896"/>
            <a:ext cx="61106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00" dirty="0" smtClean="0">
                <a:latin typeface="+mn-ea"/>
              </a:rPr>
              <a:t>IBS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ko-KR" altLang="en-US" sz="700" dirty="0">
                <a:latin typeface="+mn-ea"/>
                <a:ea typeface="+mn-ea"/>
              </a:rPr>
              <a:t>방화벽</a:t>
            </a:r>
          </a:p>
        </p:txBody>
      </p:sp>
      <p:sp>
        <p:nvSpPr>
          <p:cNvPr id="100" name="Rectangle 120"/>
          <p:cNvSpPr>
            <a:spLocks noChangeArrowheads="1"/>
          </p:cNvSpPr>
          <p:nvPr/>
        </p:nvSpPr>
        <p:spPr bwMode="auto">
          <a:xfrm>
            <a:off x="8697538" y="2605603"/>
            <a:ext cx="633507" cy="4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보이스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게이트웨이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#1, #2</a:t>
            </a:r>
          </a:p>
        </p:txBody>
      </p:sp>
      <p:sp>
        <p:nvSpPr>
          <p:cNvPr id="101" name="Rectangle 120"/>
          <p:cNvSpPr>
            <a:spLocks noChangeArrowheads="1"/>
          </p:cNvSpPr>
          <p:nvPr/>
        </p:nvSpPr>
        <p:spPr bwMode="auto">
          <a:xfrm>
            <a:off x="8724656" y="3216865"/>
            <a:ext cx="575799" cy="30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콜매니저 </a:t>
            </a:r>
            <a:endParaRPr lang="en-US" altLang="ko-KR" sz="7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#1, #2</a:t>
            </a: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auto">
          <a:xfrm>
            <a:off x="6537176" y="2348880"/>
            <a:ext cx="3041514" cy="21877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latinLnBrk="0" hangingPunct="0">
              <a:buFont typeface="Wingdings" pitchFamily="2" charset="2"/>
              <a:buNone/>
            </a:pPr>
            <a:r>
              <a:rPr lang="en-US" altLang="ko-KR" sz="7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SK</a:t>
            </a:r>
            <a:r>
              <a:rPr lang="ko-KR" altLang="en-US" sz="7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가스 본사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(ECO Hub)</a:t>
            </a:r>
            <a:endParaRPr lang="ko-KR" altLang="en-US" sz="7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214"/>
          <p:cNvSpPr txBox="1">
            <a:spLocks noChangeArrowheads="1"/>
          </p:cNvSpPr>
          <p:nvPr/>
        </p:nvSpPr>
        <p:spPr bwMode="auto">
          <a:xfrm>
            <a:off x="6825208" y="2946193"/>
            <a:ext cx="742511" cy="30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IPT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용 스위치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#1,  #2</a:t>
            </a:r>
          </a:p>
        </p:txBody>
      </p:sp>
      <p:pic>
        <p:nvPicPr>
          <p:cNvPr id="104" name="Picture 37" descr="voicerouter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921" y="2616907"/>
            <a:ext cx="368073" cy="24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37" descr="voicerouter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00" y="2910846"/>
            <a:ext cx="368073" cy="24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그룹 140"/>
          <p:cNvGrpSpPr>
            <a:grpSpLocks/>
          </p:cNvGrpSpPr>
          <p:nvPr/>
        </p:nvGrpSpPr>
        <p:grpSpPr bwMode="auto">
          <a:xfrm>
            <a:off x="9291686" y="2610322"/>
            <a:ext cx="547092" cy="421447"/>
            <a:chOff x="4071934" y="3795874"/>
            <a:chExt cx="984504" cy="813200"/>
          </a:xfrm>
        </p:grpSpPr>
        <p:pic>
          <p:nvPicPr>
            <p:cNvPr id="107" name="Picture 45" descr="clou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934" y="3795874"/>
              <a:ext cx="984504" cy="81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Rectangle 44"/>
            <p:cNvSpPr>
              <a:spLocks noChangeArrowheads="1"/>
            </p:cNvSpPr>
            <p:nvPr/>
          </p:nvSpPr>
          <p:spPr bwMode="auto">
            <a:xfrm>
              <a:off x="4167946" y="3994512"/>
              <a:ext cx="782614" cy="39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algn="ctr" defTabSz="1028700">
                <a:spcBef>
                  <a:spcPct val="50000"/>
                </a:spcBef>
              </a:pPr>
              <a:r>
                <a:rPr lang="en-US" altLang="ko-KR" sz="700" dirty="0">
                  <a:latin typeface="맑은 고딕" pitchFamily="50" charset="-127"/>
                  <a:ea typeface="맑은 고딕" pitchFamily="50" charset="-127"/>
                </a:rPr>
                <a:t>PSTN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9" name="직선 연결선 108"/>
          <p:cNvCxnSpPr>
            <a:endCxn id="107" idx="1"/>
          </p:cNvCxnSpPr>
          <p:nvPr/>
        </p:nvCxnSpPr>
        <p:spPr bwMode="auto">
          <a:xfrm>
            <a:off x="8683580" y="2710861"/>
            <a:ext cx="608107" cy="110185"/>
          </a:xfrm>
          <a:prstGeom prst="line">
            <a:avLst/>
          </a:prstGeom>
          <a:ln w="317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07" idx="1"/>
          </p:cNvCxnSpPr>
          <p:nvPr/>
        </p:nvCxnSpPr>
        <p:spPr bwMode="auto">
          <a:xfrm flipV="1">
            <a:off x="8694059" y="2821046"/>
            <a:ext cx="597628" cy="210598"/>
          </a:xfrm>
          <a:prstGeom prst="line">
            <a:avLst/>
          </a:prstGeom>
          <a:ln w="317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27"/>
          <p:cNvPicPr>
            <a:picLocks noChangeAspect="1" noChangeArrowheads="1"/>
          </p:cNvPicPr>
          <p:nvPr/>
        </p:nvPicPr>
        <p:blipFill>
          <a:blip r:embed="rId20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698" y="3701130"/>
            <a:ext cx="183382" cy="17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600" descr="routeswtchproc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136" y="4459552"/>
            <a:ext cx="324847" cy="41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45" descr="clou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66" y="2158307"/>
            <a:ext cx="746625" cy="45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44"/>
          <p:cNvSpPr>
            <a:spLocks noChangeArrowheads="1"/>
          </p:cNvSpPr>
          <p:nvPr/>
        </p:nvSpPr>
        <p:spPr bwMode="auto">
          <a:xfrm>
            <a:off x="4588358" y="2262978"/>
            <a:ext cx="3382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028700">
              <a:spcBef>
                <a:spcPct val="50000"/>
              </a:spcBef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인터넷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&amp; VPN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5788997" y="3645023"/>
            <a:ext cx="734836" cy="540295"/>
            <a:chOff x="6510685" y="4947990"/>
            <a:chExt cx="890587" cy="639045"/>
          </a:xfrm>
        </p:grpSpPr>
        <p:pic>
          <p:nvPicPr>
            <p:cNvPr id="116" name="Picture 63" descr="server_gray_s"/>
            <p:cNvPicPr>
              <a:picLocks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635" y="5031985"/>
              <a:ext cx="3238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63" descr="server_gray_s"/>
            <p:cNvPicPr>
              <a:picLocks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997" y="5024047"/>
              <a:ext cx="3238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Rectangle 722"/>
            <p:cNvSpPr>
              <a:spLocks noChangeArrowheads="1"/>
            </p:cNvSpPr>
            <p:nvPr/>
          </p:nvSpPr>
          <p:spPr bwMode="auto">
            <a:xfrm>
              <a:off x="6583710" y="4947990"/>
              <a:ext cx="790575" cy="639045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700" b="0">
                <a:latin typeface="맑은 고딕" pitchFamily="50" charset="-127"/>
              </a:endParaRPr>
            </a:p>
          </p:txBody>
        </p:sp>
        <p:sp>
          <p:nvSpPr>
            <p:cNvPr id="119" name="TextBox 20"/>
            <p:cNvSpPr txBox="1">
              <a:spLocks noChangeArrowheads="1"/>
            </p:cNvSpPr>
            <p:nvPr/>
          </p:nvSpPr>
          <p:spPr bwMode="auto">
            <a:xfrm>
              <a:off x="6510685" y="5378342"/>
              <a:ext cx="890587" cy="166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e-Market</a:t>
              </a:r>
              <a:r>
                <a:rPr lang="en-US" altLang="ko-KR" sz="7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 </a:t>
              </a: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HY태고딕"/>
              </a:endParaRPr>
            </a:p>
          </p:txBody>
        </p:sp>
      </p:grpSp>
      <p:sp>
        <p:nvSpPr>
          <p:cNvPr id="120" name="타원 119"/>
          <p:cNvSpPr/>
          <p:nvPr/>
        </p:nvSpPr>
        <p:spPr>
          <a:xfrm>
            <a:off x="4228615" y="1879304"/>
            <a:ext cx="1090466" cy="11699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pic>
        <p:nvPicPr>
          <p:cNvPr id="121" name="Picture 6" descr="CiscoCatalyst3750Series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01" y="5302167"/>
            <a:ext cx="286069" cy="1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7" descr="CiscoCatalyst3750Series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39" y="5302167"/>
            <a:ext cx="286069" cy="1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67" descr="Firewall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33" y="4645282"/>
            <a:ext cx="142482" cy="2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69" descr="catalyst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94" y="4995848"/>
            <a:ext cx="302636" cy="11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AutoShape 82"/>
          <p:cNvCxnSpPr>
            <a:cxnSpLocks noChangeShapeType="1"/>
          </p:cNvCxnSpPr>
          <p:nvPr/>
        </p:nvCxnSpPr>
        <p:spPr bwMode="auto">
          <a:xfrm flipH="1">
            <a:off x="1797013" y="4874171"/>
            <a:ext cx="4418" cy="1216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82"/>
          <p:cNvCxnSpPr>
            <a:cxnSpLocks noChangeShapeType="1"/>
          </p:cNvCxnSpPr>
          <p:nvPr/>
        </p:nvCxnSpPr>
        <p:spPr bwMode="auto">
          <a:xfrm rot="16200000" flipV="1">
            <a:off x="1742466" y="4586317"/>
            <a:ext cx="115721" cy="22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78"/>
          <p:cNvCxnSpPr>
            <a:cxnSpLocks noChangeShapeType="1"/>
          </p:cNvCxnSpPr>
          <p:nvPr/>
        </p:nvCxnSpPr>
        <p:spPr bwMode="auto">
          <a:xfrm flipV="1">
            <a:off x="1276788" y="5114121"/>
            <a:ext cx="520225" cy="18804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AutoShape 79"/>
          <p:cNvCxnSpPr>
            <a:cxnSpLocks noChangeShapeType="1"/>
          </p:cNvCxnSpPr>
          <p:nvPr/>
        </p:nvCxnSpPr>
        <p:spPr bwMode="auto">
          <a:xfrm>
            <a:off x="1797013" y="5114121"/>
            <a:ext cx="589809" cy="18804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Rectangle 115"/>
          <p:cNvSpPr>
            <a:spLocks noChangeArrowheads="1"/>
          </p:cNvSpPr>
          <p:nvPr/>
        </p:nvSpPr>
        <p:spPr bwMode="auto">
          <a:xfrm>
            <a:off x="1919820" y="4273340"/>
            <a:ext cx="296876" cy="17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srgbClr val="3972AB"/>
                </a:solidFill>
                <a:latin typeface="맑은 고딕" pitchFamily="50" charset="-127"/>
                <a:ea typeface="맑은 고딕" pitchFamily="50" charset="-127"/>
              </a:rPr>
              <a:t>5M</a:t>
            </a:r>
            <a:endParaRPr lang="ko-KR" altLang="en-US" sz="600" dirty="0">
              <a:solidFill>
                <a:srgbClr val="3972A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Picture 1597" descr="netflowroutr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36" y="4359384"/>
            <a:ext cx="333562" cy="17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1" name="AutoShape 37"/>
          <p:cNvCxnSpPr>
            <a:cxnSpLocks noChangeShapeType="1"/>
          </p:cNvCxnSpPr>
          <p:nvPr/>
        </p:nvCxnSpPr>
        <p:spPr bwMode="auto">
          <a:xfrm>
            <a:off x="605245" y="5435756"/>
            <a:ext cx="0" cy="29951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타원 131"/>
          <p:cNvSpPr/>
          <p:nvPr/>
        </p:nvSpPr>
        <p:spPr bwMode="auto">
          <a:xfrm>
            <a:off x="1725219" y="5291106"/>
            <a:ext cx="91675" cy="149756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 dirty="0">
              <a:latin typeface="+mn-ea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1764982" y="5291106"/>
            <a:ext cx="91675" cy="149756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 dirty="0">
              <a:latin typeface="+mn-ea"/>
            </a:endParaRPr>
          </a:p>
        </p:txBody>
      </p:sp>
      <p:cxnSp>
        <p:nvCxnSpPr>
          <p:cNvPr id="134" name="직선 연결선 133"/>
          <p:cNvCxnSpPr/>
          <p:nvPr/>
        </p:nvCxnSpPr>
        <p:spPr bwMode="auto">
          <a:xfrm>
            <a:off x="1419270" y="5360028"/>
            <a:ext cx="899072" cy="2552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 bwMode="auto">
          <a:xfrm>
            <a:off x="1400493" y="5379598"/>
            <a:ext cx="899072" cy="2553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 bwMode="auto">
          <a:xfrm>
            <a:off x="1400493" y="5403423"/>
            <a:ext cx="899072" cy="3404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20"/>
          <p:cNvSpPr>
            <a:spLocks noChangeArrowheads="1"/>
          </p:cNvSpPr>
          <p:nvPr/>
        </p:nvSpPr>
        <p:spPr bwMode="auto">
          <a:xfrm>
            <a:off x="956480" y="4355130"/>
            <a:ext cx="673582" cy="17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600">
                <a:latin typeface="맑은 고딕" pitchFamily="50" charset="-127"/>
                <a:ea typeface="맑은 고딕" pitchFamily="50" charset="-127"/>
              </a:rPr>
              <a:t>인터넷 라우터</a:t>
            </a:r>
          </a:p>
        </p:txBody>
      </p:sp>
      <p:sp>
        <p:nvSpPr>
          <p:cNvPr id="138" name="Rectangle 120"/>
          <p:cNvSpPr>
            <a:spLocks noChangeArrowheads="1"/>
          </p:cNvSpPr>
          <p:nvPr/>
        </p:nvSpPr>
        <p:spPr bwMode="auto">
          <a:xfrm>
            <a:off x="1253594" y="4920970"/>
            <a:ext cx="415498" cy="17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60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120"/>
          <p:cNvSpPr>
            <a:spLocks noChangeArrowheads="1"/>
          </p:cNvSpPr>
          <p:nvPr/>
        </p:nvSpPr>
        <p:spPr bwMode="auto">
          <a:xfrm>
            <a:off x="1260221" y="4681020"/>
            <a:ext cx="415498" cy="17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600">
                <a:latin typeface="맑은 고딕" pitchFamily="50" charset="-127"/>
                <a:ea typeface="맑은 고딕" pitchFamily="50" charset="-127"/>
              </a:rPr>
              <a:t>방화벽</a:t>
            </a:r>
            <a:endParaRPr lang="en-US" altLang="ko-KR" sz="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273"/>
          <p:cNvSpPr txBox="1">
            <a:spLocks noChangeArrowheads="1"/>
          </p:cNvSpPr>
          <p:nvPr/>
        </p:nvSpPr>
        <p:spPr bwMode="auto">
          <a:xfrm>
            <a:off x="1349686" y="5427247"/>
            <a:ext cx="845103" cy="17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" dirty="0" err="1">
                <a:latin typeface="+mn-ea"/>
                <a:ea typeface="+mn-ea"/>
              </a:rPr>
              <a:t>백본</a:t>
            </a:r>
            <a:r>
              <a:rPr lang="ko-KR" altLang="en-US" sz="600" dirty="0">
                <a:latin typeface="+mn-ea"/>
                <a:ea typeface="+mn-ea"/>
              </a:rPr>
              <a:t> 스위치 </a:t>
            </a:r>
            <a:r>
              <a:rPr lang="en-US" altLang="ko-KR" sz="600" dirty="0">
                <a:latin typeface="+mn-ea"/>
                <a:ea typeface="+mn-ea"/>
              </a:rPr>
              <a:t>#1, #2</a:t>
            </a:r>
            <a:endParaRPr lang="ko-KR" altLang="en-US" sz="600" dirty="0">
              <a:latin typeface="+mn-ea"/>
              <a:ea typeface="+mn-ea"/>
            </a:endParaRPr>
          </a:p>
        </p:txBody>
      </p:sp>
      <p:cxnSp>
        <p:nvCxnSpPr>
          <p:cNvPr id="141" name="AutoShape 168"/>
          <p:cNvCxnSpPr>
            <a:cxnSpLocks noChangeShapeType="1"/>
          </p:cNvCxnSpPr>
          <p:nvPr/>
        </p:nvCxnSpPr>
        <p:spPr bwMode="auto">
          <a:xfrm flipH="1">
            <a:off x="727846" y="5501275"/>
            <a:ext cx="548941" cy="30291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" name="Rectangle 120"/>
          <p:cNvSpPr>
            <a:spLocks noChangeArrowheads="1"/>
          </p:cNvSpPr>
          <p:nvPr/>
        </p:nvSpPr>
        <p:spPr bwMode="auto">
          <a:xfrm>
            <a:off x="529035" y="5864604"/>
            <a:ext cx="569387" cy="25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600" dirty="0" err="1">
                <a:latin typeface="맑은 고딕" pitchFamily="50" charset="-127"/>
                <a:ea typeface="맑은 고딕" pitchFamily="50" charset="-127"/>
              </a:rPr>
              <a:t>보이스</a:t>
            </a:r>
            <a:r>
              <a:rPr lang="ko-KR" altLang="en-US" sz="6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00" dirty="0" err="1">
                <a:latin typeface="맑은 고딕" pitchFamily="50" charset="-127"/>
                <a:ea typeface="맑은 고딕" pitchFamily="50" charset="-127"/>
              </a:rPr>
              <a:t>게이트웨이</a:t>
            </a:r>
            <a:endParaRPr lang="en-US" altLang="ko-KR" sz="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37" descr="voicerouter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79" y="5732716"/>
            <a:ext cx="310368" cy="15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AutoShape 168"/>
          <p:cNvCxnSpPr>
            <a:cxnSpLocks noChangeShapeType="1"/>
          </p:cNvCxnSpPr>
          <p:nvPr/>
        </p:nvCxnSpPr>
        <p:spPr bwMode="auto">
          <a:xfrm flipH="1">
            <a:off x="727846" y="5501275"/>
            <a:ext cx="1660079" cy="3080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5" name="그룹 140"/>
          <p:cNvGrpSpPr>
            <a:grpSpLocks/>
          </p:cNvGrpSpPr>
          <p:nvPr/>
        </p:nvGrpSpPr>
        <p:grpSpPr bwMode="auto">
          <a:xfrm>
            <a:off x="355626" y="5168578"/>
            <a:ext cx="516911" cy="267179"/>
            <a:chOff x="4071934" y="3795874"/>
            <a:chExt cx="984504" cy="813200"/>
          </a:xfrm>
        </p:grpSpPr>
        <p:pic>
          <p:nvPicPr>
            <p:cNvPr id="146" name="Picture 45" descr="cloud"/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934" y="3795874"/>
              <a:ext cx="984504" cy="81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Rectangle 44"/>
            <p:cNvSpPr>
              <a:spLocks noChangeArrowheads="1"/>
            </p:cNvSpPr>
            <p:nvPr/>
          </p:nvSpPr>
          <p:spPr bwMode="auto">
            <a:xfrm>
              <a:off x="4167946" y="3994512"/>
              <a:ext cx="782614" cy="55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algn="ctr" defTabSz="1028700">
                <a:spcBef>
                  <a:spcPct val="50000"/>
                </a:spcBef>
              </a:pPr>
              <a:r>
                <a:rPr lang="en-US" altLang="ko-KR" sz="600">
                  <a:latin typeface="맑은 고딕" pitchFamily="50" charset="-127"/>
                  <a:ea typeface="맑은 고딕" pitchFamily="50" charset="-127"/>
                </a:rPr>
                <a:t>PSTN</a:t>
              </a:r>
              <a:endParaRPr lang="ko-KR" altLang="en-US" sz="6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8" name="AutoShape 104"/>
          <p:cNvCxnSpPr>
            <a:cxnSpLocks noChangeShapeType="1"/>
          </p:cNvCxnSpPr>
          <p:nvPr/>
        </p:nvCxnSpPr>
        <p:spPr bwMode="auto">
          <a:xfrm>
            <a:off x="1276788" y="5501275"/>
            <a:ext cx="370011" cy="3624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04"/>
          <p:cNvCxnSpPr>
            <a:cxnSpLocks noChangeShapeType="1"/>
          </p:cNvCxnSpPr>
          <p:nvPr/>
        </p:nvCxnSpPr>
        <p:spPr bwMode="auto">
          <a:xfrm flipV="1">
            <a:off x="1892001" y="5491915"/>
            <a:ext cx="464999" cy="3990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0" name="Picture 166" descr="catalyst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99" y="5809296"/>
            <a:ext cx="279441" cy="10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AutoShape 168"/>
          <p:cNvCxnSpPr>
            <a:cxnSpLocks noChangeShapeType="1"/>
          </p:cNvCxnSpPr>
          <p:nvPr/>
        </p:nvCxnSpPr>
        <p:spPr bwMode="auto">
          <a:xfrm rot="5400000" flipH="1" flipV="1">
            <a:off x="1618768" y="6085155"/>
            <a:ext cx="334399" cy="22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Rectangle 120"/>
          <p:cNvSpPr>
            <a:spLocks noChangeArrowheads="1"/>
          </p:cNvSpPr>
          <p:nvPr/>
        </p:nvSpPr>
        <p:spPr bwMode="auto">
          <a:xfrm>
            <a:off x="1251385" y="6551270"/>
            <a:ext cx="184731" cy="17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 sz="6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Picture 217" descr="PC-and-Monitor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17" y="6295153"/>
            <a:ext cx="409773" cy="23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217" descr="PC-and-Monitor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75" y="6305363"/>
            <a:ext cx="409773" cy="23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AutoShape 168"/>
          <p:cNvCxnSpPr>
            <a:cxnSpLocks noChangeShapeType="1"/>
          </p:cNvCxnSpPr>
          <p:nvPr/>
        </p:nvCxnSpPr>
        <p:spPr bwMode="auto">
          <a:xfrm rot="10800000" flipV="1">
            <a:off x="1400493" y="6256863"/>
            <a:ext cx="795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Rectangle 120"/>
          <p:cNvSpPr>
            <a:spLocks noChangeArrowheads="1"/>
          </p:cNvSpPr>
          <p:nvPr/>
        </p:nvSpPr>
        <p:spPr bwMode="auto">
          <a:xfrm>
            <a:off x="1857761" y="5971816"/>
            <a:ext cx="1007007" cy="25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맑은 고딕" pitchFamily="50" charset="-127"/>
                <a:ea typeface="맑은 고딕" pitchFamily="50" charset="-127"/>
              </a:rPr>
              <a:t>사용자 연결 스위치</a:t>
            </a:r>
            <a:endParaRPr lang="en-US" altLang="ko-KR" sz="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600" dirty="0" err="1">
                <a:latin typeface="맑은 고딕" pitchFamily="50" charset="-127"/>
                <a:ea typeface="맑은 고딕" pitchFamily="50" charset="-127"/>
              </a:rPr>
              <a:t>정비동</a:t>
            </a:r>
            <a:r>
              <a:rPr lang="ko-KR" altLang="en-US" sz="600" dirty="0">
                <a:latin typeface="맑은 고딕" pitchFamily="50" charset="-127"/>
                <a:ea typeface="맑은 고딕" pitchFamily="50" charset="-127"/>
              </a:rPr>
              <a:t> 및 출하실 포함</a:t>
            </a:r>
            <a:r>
              <a:rPr lang="en-US" altLang="ko-KR" sz="6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157" name="Picture 166" descr="catalyst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32" y="5890981"/>
            <a:ext cx="279441" cy="10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281" descr="Phone-IP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72" y="6454269"/>
            <a:ext cx="281651" cy="10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281" descr="Phone-IP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06" y="6466181"/>
            <a:ext cx="281650" cy="10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Picture 27"/>
          <p:cNvPicPr>
            <a:picLocks noChangeAspect="1" noChangeArrowheads="1"/>
          </p:cNvPicPr>
          <p:nvPr/>
        </p:nvPicPr>
        <p:blipFill>
          <a:blip r:embed="rId33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301" y="6421084"/>
            <a:ext cx="201021" cy="14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27"/>
          <p:cNvPicPr>
            <a:picLocks noChangeAspect="1" noChangeArrowheads="1"/>
          </p:cNvPicPr>
          <p:nvPr/>
        </p:nvPicPr>
        <p:blipFill>
          <a:blip r:embed="rId33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71" y="6421084"/>
            <a:ext cx="201021" cy="14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Rectangle 120"/>
          <p:cNvSpPr>
            <a:spLocks noChangeArrowheads="1"/>
          </p:cNvSpPr>
          <p:nvPr/>
        </p:nvSpPr>
        <p:spPr bwMode="auto">
          <a:xfrm>
            <a:off x="2206961" y="4129324"/>
            <a:ext cx="801823" cy="25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대덕센터</a:t>
            </a:r>
            <a:r>
              <a:rPr lang="en-US" altLang="ko-KR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(DDC)</a:t>
            </a:r>
            <a:r>
              <a:rPr lang="ko-KR" altLang="en-US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endParaRPr lang="en-US" altLang="ko-KR" sz="6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VPN </a:t>
            </a:r>
            <a:r>
              <a:rPr lang="ko-KR" altLang="en-US" sz="6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터널링</a:t>
            </a:r>
            <a:endParaRPr lang="en-US" altLang="ko-KR" sz="6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순서도: 대체 처리 162"/>
          <p:cNvSpPr/>
          <p:nvPr/>
        </p:nvSpPr>
        <p:spPr>
          <a:xfrm>
            <a:off x="125642" y="2120708"/>
            <a:ext cx="835149" cy="46815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>
              <a:latin typeface="+mn-ea"/>
            </a:endParaRPr>
          </a:p>
        </p:txBody>
      </p:sp>
      <p:pic>
        <p:nvPicPr>
          <p:cNvPr id="164" name="Picture 6" descr="CiscoCatalyst3750Series"/>
          <p:cNvPicPr>
            <a:picLocks noChangeAspect="1" noChangeArrowheads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68" y="2314456"/>
            <a:ext cx="225702" cy="20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7" descr="CiscoCatalyst3750Series"/>
          <p:cNvPicPr>
            <a:picLocks noChangeAspect="1" noChangeArrowheads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05" y="2314456"/>
            <a:ext cx="224831" cy="20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15" descr="router-generic"/>
          <p:cNvPicPr>
            <a:picLocks noChangeAspect="1" noChangeArrowheads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0" y="2340756"/>
            <a:ext cx="214373" cy="15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Picture 67" descr="Firewall"/>
          <p:cNvPicPr>
            <a:picLocks noChangeAspect="1" noChangeArrowheads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73" y="1638530"/>
            <a:ext cx="112415" cy="23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Picture 69" descr="catalyst"/>
          <p:cNvPicPr>
            <a:picLocks noChangeAspect="1" noChangeArrowheads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87" y="1998849"/>
            <a:ext cx="237902" cy="12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9" name="AutoShape 32"/>
          <p:cNvCxnSpPr>
            <a:cxnSpLocks noChangeShapeType="1"/>
          </p:cNvCxnSpPr>
          <p:nvPr/>
        </p:nvCxnSpPr>
        <p:spPr bwMode="auto">
          <a:xfrm flipV="1">
            <a:off x="695004" y="2415274"/>
            <a:ext cx="238774" cy="175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AutoShape 82"/>
          <p:cNvCxnSpPr>
            <a:cxnSpLocks noChangeShapeType="1"/>
          </p:cNvCxnSpPr>
          <p:nvPr/>
        </p:nvCxnSpPr>
        <p:spPr bwMode="auto">
          <a:xfrm flipH="1">
            <a:off x="2022202" y="1873482"/>
            <a:ext cx="3486" cy="1253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AutoShape 82"/>
          <p:cNvCxnSpPr>
            <a:cxnSpLocks noChangeShapeType="1"/>
          </p:cNvCxnSpPr>
          <p:nvPr/>
        </p:nvCxnSpPr>
        <p:spPr bwMode="auto">
          <a:xfrm rot="16200000" flipV="1">
            <a:off x="1964763" y="1577606"/>
            <a:ext cx="120106" cy="17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30"/>
          <p:cNvCxnSpPr>
            <a:cxnSpLocks noChangeShapeType="1"/>
          </p:cNvCxnSpPr>
          <p:nvPr/>
        </p:nvCxnSpPr>
        <p:spPr bwMode="auto">
          <a:xfrm flipH="1" flipV="1">
            <a:off x="927678" y="2416151"/>
            <a:ext cx="570791" cy="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78"/>
          <p:cNvCxnSpPr>
            <a:cxnSpLocks noChangeShapeType="1"/>
          </p:cNvCxnSpPr>
          <p:nvPr/>
        </p:nvCxnSpPr>
        <p:spPr bwMode="auto">
          <a:xfrm flipV="1">
            <a:off x="1611755" y="2120708"/>
            <a:ext cx="410447" cy="1937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79"/>
          <p:cNvCxnSpPr>
            <a:cxnSpLocks noChangeShapeType="1"/>
          </p:cNvCxnSpPr>
          <p:nvPr/>
        </p:nvCxnSpPr>
        <p:spPr bwMode="auto">
          <a:xfrm>
            <a:off x="2022202" y="2120708"/>
            <a:ext cx="465347" cy="1937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Rectangle 45"/>
          <p:cNvSpPr>
            <a:spLocks noChangeArrowheads="1"/>
          </p:cNvSpPr>
          <p:nvPr/>
        </p:nvSpPr>
        <p:spPr bwMode="auto">
          <a:xfrm>
            <a:off x="32712" y="2120708"/>
            <a:ext cx="399249" cy="1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600">
                <a:latin typeface="맑은 고딕" pitchFamily="50" charset="-127"/>
                <a:ea typeface="맑은 고딕" pitchFamily="50" charset="-127"/>
              </a:rPr>
              <a:t>C4</a:t>
            </a:r>
            <a:r>
              <a:rPr lang="ko-KR" altLang="en-US" sz="600"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176" name="Rectangle 115"/>
          <p:cNvSpPr>
            <a:spLocks noChangeArrowheads="1"/>
          </p:cNvSpPr>
          <p:nvPr/>
        </p:nvSpPr>
        <p:spPr bwMode="auto">
          <a:xfrm>
            <a:off x="1996929" y="1163366"/>
            <a:ext cx="276725" cy="1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srgbClr val="3972AB"/>
                </a:solidFill>
                <a:latin typeface="맑은 고딕" pitchFamily="50" charset="-127"/>
                <a:ea typeface="맑은 고딕" pitchFamily="50" charset="-127"/>
              </a:rPr>
              <a:t>5M</a:t>
            </a:r>
            <a:endParaRPr lang="ko-KR" altLang="en-US" sz="600" dirty="0">
              <a:solidFill>
                <a:srgbClr val="3972A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7" name="Picture 1597" descr="netflowroutr"/>
          <p:cNvPicPr>
            <a:picLocks noChangeAspect="1" noChangeArrowheads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86" y="1343087"/>
            <a:ext cx="264045" cy="17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직사각형 145"/>
          <p:cNvSpPr>
            <a:spLocks noChangeArrowheads="1"/>
          </p:cNvSpPr>
          <p:nvPr/>
        </p:nvSpPr>
        <p:spPr bwMode="auto">
          <a:xfrm>
            <a:off x="825719" y="2240815"/>
            <a:ext cx="808658" cy="1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600">
                <a:latin typeface="맑은 고딕" pitchFamily="50" charset="-127"/>
                <a:ea typeface="맑은 고딕" pitchFamily="50" charset="-127"/>
              </a:rPr>
              <a:t>C4</a:t>
            </a:r>
            <a:r>
              <a:rPr lang="ko-KR" altLang="en-US" sz="600">
                <a:latin typeface="맑은 고딕" pitchFamily="50" charset="-127"/>
                <a:ea typeface="맑은 고딕" pitchFamily="50" charset="-127"/>
              </a:rPr>
              <a:t>지역 연동 라우터</a:t>
            </a:r>
            <a:endParaRPr lang="en-US" altLang="ko-KR" sz="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9" name="AutoShape 37"/>
          <p:cNvCxnSpPr>
            <a:cxnSpLocks noChangeShapeType="1"/>
          </p:cNvCxnSpPr>
          <p:nvPr/>
        </p:nvCxnSpPr>
        <p:spPr bwMode="auto">
          <a:xfrm>
            <a:off x="480630" y="2836961"/>
            <a:ext cx="45314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직사각형 145"/>
          <p:cNvSpPr>
            <a:spLocks noChangeArrowheads="1"/>
          </p:cNvSpPr>
          <p:nvPr/>
        </p:nvSpPr>
        <p:spPr bwMode="auto">
          <a:xfrm>
            <a:off x="252315" y="2230294"/>
            <a:ext cx="639814" cy="1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600">
                <a:latin typeface="맑은 고딕" pitchFamily="50" charset="-127"/>
                <a:ea typeface="맑은 고딕" pitchFamily="50" charset="-127"/>
              </a:rPr>
              <a:t>C4</a:t>
            </a:r>
            <a:r>
              <a:rPr lang="ko-KR" altLang="en-US" sz="600">
                <a:latin typeface="맑은 고딕" pitchFamily="50" charset="-127"/>
                <a:ea typeface="맑은 고딕" pitchFamily="50" charset="-127"/>
              </a:rPr>
              <a:t>지역 라우터</a:t>
            </a:r>
            <a:endParaRPr lang="en-US" altLang="ko-KR" sz="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1965558" y="2303058"/>
            <a:ext cx="72330" cy="154297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 dirty="0">
              <a:latin typeface="+mn-ea"/>
            </a:endParaRPr>
          </a:p>
        </p:txBody>
      </p:sp>
      <p:sp>
        <p:nvSpPr>
          <p:cNvPr id="182" name="타원 181"/>
          <p:cNvSpPr/>
          <p:nvPr/>
        </p:nvSpPr>
        <p:spPr bwMode="auto">
          <a:xfrm>
            <a:off x="1996930" y="2303058"/>
            <a:ext cx="72330" cy="154297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 dirty="0">
              <a:latin typeface="+mn-ea"/>
            </a:endParaRPr>
          </a:p>
        </p:txBody>
      </p:sp>
      <p:cxnSp>
        <p:nvCxnSpPr>
          <p:cNvPr id="183" name="직선 연결선 182"/>
          <p:cNvCxnSpPr/>
          <p:nvPr/>
        </p:nvCxnSpPr>
        <p:spPr bwMode="auto">
          <a:xfrm>
            <a:off x="1724171" y="2374070"/>
            <a:ext cx="709349" cy="2630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 bwMode="auto">
          <a:xfrm>
            <a:off x="1709356" y="2394234"/>
            <a:ext cx="709349" cy="2630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 bwMode="auto">
          <a:xfrm>
            <a:off x="1709356" y="2418781"/>
            <a:ext cx="709349" cy="3507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20"/>
          <p:cNvSpPr>
            <a:spLocks noChangeArrowheads="1"/>
          </p:cNvSpPr>
          <p:nvPr/>
        </p:nvSpPr>
        <p:spPr bwMode="auto">
          <a:xfrm>
            <a:off x="1359038" y="1338703"/>
            <a:ext cx="627861" cy="1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600">
                <a:latin typeface="맑은 고딕" pitchFamily="50" charset="-127"/>
                <a:ea typeface="맑은 고딕" pitchFamily="50" charset="-127"/>
              </a:rPr>
              <a:t>인터넷 라우터</a:t>
            </a:r>
          </a:p>
        </p:txBody>
      </p:sp>
      <p:sp>
        <p:nvSpPr>
          <p:cNvPr id="187" name="Rectangle 120"/>
          <p:cNvSpPr>
            <a:spLocks noChangeArrowheads="1"/>
          </p:cNvSpPr>
          <p:nvPr/>
        </p:nvSpPr>
        <p:spPr bwMode="auto">
          <a:xfrm>
            <a:off x="1593455" y="1921700"/>
            <a:ext cx="387295" cy="1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60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Rectangle 120"/>
          <p:cNvSpPr>
            <a:spLocks noChangeArrowheads="1"/>
          </p:cNvSpPr>
          <p:nvPr/>
        </p:nvSpPr>
        <p:spPr bwMode="auto">
          <a:xfrm>
            <a:off x="1598684" y="1674475"/>
            <a:ext cx="387295" cy="1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600">
                <a:latin typeface="맑은 고딕" pitchFamily="50" charset="-127"/>
                <a:ea typeface="맑은 고딕" pitchFamily="50" charset="-127"/>
              </a:rPr>
              <a:t>방화벽</a:t>
            </a:r>
            <a:endParaRPr lang="en-US" altLang="ko-KR" sz="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TextBox 273"/>
          <p:cNvSpPr txBox="1">
            <a:spLocks noChangeArrowheads="1"/>
          </p:cNvSpPr>
          <p:nvPr/>
        </p:nvSpPr>
        <p:spPr bwMode="auto">
          <a:xfrm>
            <a:off x="1669270" y="2444206"/>
            <a:ext cx="787740" cy="1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" dirty="0" err="1">
                <a:latin typeface="+mn-ea"/>
                <a:ea typeface="+mn-ea"/>
              </a:rPr>
              <a:t>백본</a:t>
            </a:r>
            <a:r>
              <a:rPr lang="ko-KR" altLang="en-US" sz="600" dirty="0">
                <a:latin typeface="+mn-ea"/>
                <a:ea typeface="+mn-ea"/>
              </a:rPr>
              <a:t> 스위치 </a:t>
            </a:r>
            <a:r>
              <a:rPr lang="en-US" altLang="ko-KR" sz="600" dirty="0">
                <a:latin typeface="+mn-ea"/>
                <a:ea typeface="+mn-ea"/>
              </a:rPr>
              <a:t>#1, #2</a:t>
            </a:r>
            <a:endParaRPr lang="ko-KR" altLang="en-US" sz="600" dirty="0">
              <a:latin typeface="+mn-ea"/>
              <a:ea typeface="+mn-ea"/>
            </a:endParaRPr>
          </a:p>
        </p:txBody>
      </p:sp>
      <p:pic>
        <p:nvPicPr>
          <p:cNvPr id="190" name="Picture 16" descr="router-generic"/>
          <p:cNvPicPr>
            <a:picLocks noChangeAspect="1" noChangeArrowheads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77" y="2339003"/>
            <a:ext cx="214373" cy="15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1" name="AutoShape 168"/>
          <p:cNvCxnSpPr>
            <a:cxnSpLocks noChangeShapeType="1"/>
          </p:cNvCxnSpPr>
          <p:nvPr/>
        </p:nvCxnSpPr>
        <p:spPr bwMode="auto">
          <a:xfrm flipH="1">
            <a:off x="1178651" y="2519600"/>
            <a:ext cx="433104" cy="312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Rectangle 120"/>
          <p:cNvSpPr>
            <a:spLocks noChangeArrowheads="1"/>
          </p:cNvSpPr>
          <p:nvPr/>
        </p:nvSpPr>
        <p:spPr bwMode="auto">
          <a:xfrm>
            <a:off x="794348" y="2915863"/>
            <a:ext cx="530739" cy="26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600">
                <a:latin typeface="맑은 고딕" pitchFamily="50" charset="-127"/>
                <a:ea typeface="맑은 고딕" pitchFamily="50" charset="-127"/>
              </a:rPr>
              <a:t>보이스 </a:t>
            </a:r>
            <a:endParaRPr lang="en-US" altLang="ko-KR" sz="60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00">
                <a:latin typeface="맑은 고딕" pitchFamily="50" charset="-127"/>
                <a:ea typeface="맑은 고딕" pitchFamily="50" charset="-127"/>
              </a:rPr>
              <a:t>게이트웨이</a:t>
            </a:r>
            <a:endParaRPr lang="en-US" altLang="ko-KR" sz="6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37" descr="voicerouter"/>
          <p:cNvPicPr>
            <a:picLocks noChangeAspect="1" noChangeArrowheads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77" y="2758059"/>
            <a:ext cx="244874" cy="15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" name="AutoShape 168"/>
          <p:cNvCxnSpPr>
            <a:cxnSpLocks noChangeShapeType="1"/>
          </p:cNvCxnSpPr>
          <p:nvPr/>
        </p:nvCxnSpPr>
        <p:spPr bwMode="auto">
          <a:xfrm flipH="1">
            <a:off x="1178651" y="2519600"/>
            <a:ext cx="1309769" cy="3173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5" name="그룹 140"/>
          <p:cNvGrpSpPr>
            <a:grpSpLocks/>
          </p:cNvGrpSpPr>
          <p:nvPr/>
        </p:nvGrpSpPr>
        <p:grpSpPr bwMode="auto">
          <a:xfrm>
            <a:off x="56456" y="2694058"/>
            <a:ext cx="437245" cy="275279"/>
            <a:chOff x="4000931" y="3795874"/>
            <a:chExt cx="1055507" cy="813200"/>
          </a:xfrm>
        </p:grpSpPr>
        <p:pic>
          <p:nvPicPr>
            <p:cNvPr id="196" name="Picture 45" descr="cloud"/>
            <p:cNvPicPr>
              <a:picLocks noChangeAspect="1" noChangeArrowheads="1"/>
            </p:cNvPicPr>
            <p:nvPr/>
          </p:nvPicPr>
          <p:blipFill>
            <a:blip r:embed="rId4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934" y="3795874"/>
              <a:ext cx="984504" cy="81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Rectangle 44"/>
            <p:cNvSpPr>
              <a:spLocks noChangeArrowheads="1"/>
            </p:cNvSpPr>
            <p:nvPr/>
          </p:nvSpPr>
          <p:spPr bwMode="auto">
            <a:xfrm>
              <a:off x="4000931" y="3994513"/>
              <a:ext cx="973786" cy="58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3548" tIns="51774" rIns="103548" bIns="51774">
              <a:spAutoFit/>
            </a:bodyPr>
            <a:lstStyle/>
            <a:p>
              <a:pPr algn="ctr" defTabSz="1028700">
                <a:spcBef>
                  <a:spcPct val="50000"/>
                </a:spcBef>
              </a:pPr>
              <a:r>
                <a:rPr lang="en-US" altLang="ko-KR" sz="600" dirty="0">
                  <a:latin typeface="맑은 고딕" pitchFamily="50" charset="-127"/>
                  <a:ea typeface="맑은 고딕" pitchFamily="50" charset="-127"/>
                </a:rPr>
                <a:t>PSTN</a:t>
              </a:r>
              <a:endParaRPr lang="ko-KR" altLang="en-US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98" name="AutoShape 104"/>
          <p:cNvCxnSpPr>
            <a:cxnSpLocks noChangeShapeType="1"/>
          </p:cNvCxnSpPr>
          <p:nvPr/>
        </p:nvCxnSpPr>
        <p:spPr bwMode="auto">
          <a:xfrm>
            <a:off x="1611755" y="2519600"/>
            <a:ext cx="291932" cy="3734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04"/>
          <p:cNvCxnSpPr>
            <a:cxnSpLocks noChangeShapeType="1"/>
          </p:cNvCxnSpPr>
          <p:nvPr/>
        </p:nvCxnSpPr>
        <p:spPr bwMode="auto">
          <a:xfrm flipV="1">
            <a:off x="2097146" y="2509956"/>
            <a:ext cx="366875" cy="4111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0" name="Picture 166" descr="catalyst"/>
          <p:cNvPicPr>
            <a:picLocks noChangeAspect="1" noChangeArrowheads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87" y="2836961"/>
            <a:ext cx="220473" cy="11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1" name="AutoShape 168"/>
          <p:cNvCxnSpPr>
            <a:cxnSpLocks noChangeShapeType="1"/>
          </p:cNvCxnSpPr>
          <p:nvPr/>
        </p:nvCxnSpPr>
        <p:spPr bwMode="auto">
          <a:xfrm rot="5400000" flipH="1" flipV="1">
            <a:off x="1841219" y="3121450"/>
            <a:ext cx="344538" cy="17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2" name="Rectangle 120"/>
          <p:cNvSpPr>
            <a:spLocks noChangeArrowheads="1"/>
          </p:cNvSpPr>
          <p:nvPr/>
        </p:nvSpPr>
        <p:spPr bwMode="auto">
          <a:xfrm>
            <a:off x="1591712" y="3601431"/>
            <a:ext cx="172192" cy="1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 sz="6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3" name="Picture 217" descr="PC-and-Monitor"/>
          <p:cNvPicPr>
            <a:picLocks noChangeAspect="1" noChangeArrowheads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42" y="3337548"/>
            <a:ext cx="323303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217" descr="PC-and-Monitor"/>
          <p:cNvPicPr>
            <a:picLocks noChangeAspect="1" noChangeArrowheads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74" y="3348068"/>
            <a:ext cx="323303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" name="AutoShape 168"/>
          <p:cNvCxnSpPr>
            <a:cxnSpLocks noChangeShapeType="1"/>
          </p:cNvCxnSpPr>
          <p:nvPr/>
        </p:nvCxnSpPr>
        <p:spPr bwMode="auto">
          <a:xfrm rot="10800000" flipV="1">
            <a:off x="1709356" y="3298097"/>
            <a:ext cx="62743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Rectangle 120"/>
          <p:cNvSpPr>
            <a:spLocks noChangeArrowheads="1"/>
          </p:cNvSpPr>
          <p:nvPr/>
        </p:nvSpPr>
        <p:spPr bwMode="auto">
          <a:xfrm>
            <a:off x="2070130" y="3004407"/>
            <a:ext cx="938654" cy="26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600" dirty="0">
                <a:latin typeface="맑은 고딕" pitchFamily="50" charset="-127"/>
                <a:ea typeface="맑은 고딕" pitchFamily="50" charset="-127"/>
              </a:rPr>
              <a:t>사용자 연결 스위치</a:t>
            </a:r>
            <a:endParaRPr lang="en-US" altLang="ko-KR" sz="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600" dirty="0" err="1">
                <a:latin typeface="맑은 고딕" pitchFamily="50" charset="-127"/>
                <a:ea typeface="맑은 고딕" pitchFamily="50" charset="-127"/>
              </a:rPr>
              <a:t>정비동</a:t>
            </a:r>
            <a:r>
              <a:rPr lang="ko-KR" altLang="en-US" sz="600" dirty="0">
                <a:latin typeface="맑은 고딕" pitchFamily="50" charset="-127"/>
                <a:ea typeface="맑은 고딕" pitchFamily="50" charset="-127"/>
              </a:rPr>
              <a:t> 및 출하실 포함</a:t>
            </a:r>
            <a:r>
              <a:rPr lang="en-US" altLang="ko-KR" sz="6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207" name="Picture 166" descr="catalyst"/>
          <p:cNvPicPr>
            <a:picLocks noChangeAspect="1" noChangeArrowheads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45" y="2921122"/>
            <a:ext cx="220473" cy="11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Picture 281" descr="Phone-IP3"/>
          <p:cNvPicPr>
            <a:picLocks noChangeAspect="1" noChangeArrowheads="1"/>
          </p:cNvPicPr>
          <p:nvPr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55" y="3501489"/>
            <a:ext cx="222217" cy="10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Picture 281" descr="Phone-IP3"/>
          <p:cNvPicPr>
            <a:picLocks noChangeAspect="1" noChangeArrowheads="1"/>
          </p:cNvPicPr>
          <p:nvPr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44" y="3513762"/>
            <a:ext cx="222216" cy="10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Picture 27"/>
          <p:cNvPicPr>
            <a:picLocks noChangeAspect="1" noChangeArrowheads="1"/>
          </p:cNvPicPr>
          <p:nvPr/>
        </p:nvPicPr>
        <p:blipFill>
          <a:blip r:embed="rId44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42" y="3467298"/>
            <a:ext cx="158601" cy="15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27"/>
          <p:cNvPicPr>
            <a:picLocks noChangeAspect="1" noChangeArrowheads="1"/>
          </p:cNvPicPr>
          <p:nvPr/>
        </p:nvPicPr>
        <p:blipFill>
          <a:blip r:embed="rId44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32" y="3467298"/>
            <a:ext cx="158601" cy="15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" name="Rectangle 120"/>
          <p:cNvSpPr>
            <a:spLocks noChangeArrowheads="1"/>
          </p:cNvSpPr>
          <p:nvPr/>
        </p:nvSpPr>
        <p:spPr bwMode="auto">
          <a:xfrm>
            <a:off x="2298785" y="1119962"/>
            <a:ext cx="747397" cy="26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대덕센터</a:t>
            </a:r>
            <a:r>
              <a:rPr lang="en-US" altLang="ko-KR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(DDC)</a:t>
            </a:r>
            <a:r>
              <a:rPr lang="ko-KR" altLang="en-US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endParaRPr lang="en-US" altLang="ko-KR" sz="6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VPN </a:t>
            </a:r>
            <a:r>
              <a:rPr lang="ko-KR" altLang="en-US" sz="6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터널링</a:t>
            </a:r>
            <a:endParaRPr lang="en-US" altLang="ko-KR" sz="6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44994" y="845521"/>
            <a:ext cx="3061676" cy="281006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32712" y="4006133"/>
            <a:ext cx="3061676" cy="281006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" name="Rectangle 11"/>
          <p:cNvSpPr>
            <a:spLocks noChangeArrowheads="1"/>
          </p:cNvSpPr>
          <p:nvPr/>
        </p:nvSpPr>
        <p:spPr bwMode="auto">
          <a:xfrm>
            <a:off x="56456" y="828192"/>
            <a:ext cx="3060808" cy="19059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latinLnBrk="0" hangingPunct="0">
              <a:buFont typeface="Wingdings" pitchFamily="2" charset="2"/>
              <a:buNone/>
              <a:defRPr/>
            </a:pPr>
            <a:r>
              <a:rPr lang="ko-KR" altLang="en-US" sz="700" dirty="0" smtClean="0">
                <a:solidFill>
                  <a:schemeClr val="bg1"/>
                </a:solidFill>
                <a:latin typeface="+mn-ea"/>
              </a:rPr>
              <a:t>울산 기지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16" name="꺾인 연결선 215"/>
          <p:cNvCxnSpPr>
            <a:stCxn id="177" idx="0"/>
            <a:endCxn id="113" idx="1"/>
          </p:cNvCxnSpPr>
          <p:nvPr/>
        </p:nvCxnSpPr>
        <p:spPr>
          <a:xfrm rot="16200000" flipH="1">
            <a:off x="2685841" y="680755"/>
            <a:ext cx="1043392" cy="2368057"/>
          </a:xfrm>
          <a:prstGeom prst="bentConnector4">
            <a:avLst>
              <a:gd name="adj1" fmla="val -21909"/>
              <a:gd name="adj2" fmla="val 527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11"/>
          <p:cNvSpPr>
            <a:spLocks noChangeArrowheads="1"/>
          </p:cNvSpPr>
          <p:nvPr/>
        </p:nvSpPr>
        <p:spPr bwMode="auto">
          <a:xfrm>
            <a:off x="32712" y="6615729"/>
            <a:ext cx="3061676" cy="19059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latinLnBrk="0" hangingPunct="0">
              <a:buFont typeface="Wingdings" pitchFamily="2" charset="2"/>
              <a:buNone/>
              <a:defRPr/>
            </a:pPr>
            <a:r>
              <a:rPr lang="ko-KR" altLang="en-US" sz="700" dirty="0" smtClean="0">
                <a:solidFill>
                  <a:schemeClr val="bg1"/>
                </a:solidFill>
                <a:latin typeface="+mn-ea"/>
              </a:rPr>
              <a:t>평택 기지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18" name="꺾인 연결선 217"/>
          <p:cNvCxnSpPr>
            <a:stCxn id="130" idx="3"/>
          </p:cNvCxnSpPr>
          <p:nvPr/>
        </p:nvCxnSpPr>
        <p:spPr>
          <a:xfrm flipV="1">
            <a:off x="1964898" y="2493299"/>
            <a:ext cx="2501786" cy="1951174"/>
          </a:xfrm>
          <a:prstGeom prst="bentConnector3">
            <a:avLst>
              <a:gd name="adj1" fmla="val 417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/>
          <p:cNvGrpSpPr/>
          <p:nvPr/>
        </p:nvGrpSpPr>
        <p:grpSpPr>
          <a:xfrm rot="10800000">
            <a:off x="3584848" y="1024345"/>
            <a:ext cx="2825927" cy="1189861"/>
            <a:chOff x="3782466" y="-539326"/>
            <a:chExt cx="3773994" cy="1700541"/>
          </a:xfrm>
        </p:grpSpPr>
        <p:pic>
          <p:nvPicPr>
            <p:cNvPr id="220" name="Picture 166" descr="catalyst"/>
            <p:cNvPicPr>
              <a:picLocks noChangeAspect="1" noChangeArrowheads="1"/>
            </p:cNvPicPr>
            <p:nvPr/>
          </p:nvPicPr>
          <p:blipFill>
            <a:blip r:embed="rId4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8087" y="135756"/>
              <a:ext cx="401637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1" name="Picture 1597" descr="netflowroutr"/>
            <p:cNvPicPr>
              <a:picLocks noChangeAspect="1" noChangeArrowheads="1"/>
            </p:cNvPicPr>
            <p:nvPr/>
          </p:nvPicPr>
          <p:blipFill>
            <a:blip r:embed="rId4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799" y="-539326"/>
              <a:ext cx="4445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2" name="AutoShape 168"/>
            <p:cNvCxnSpPr>
              <a:cxnSpLocks noChangeShapeType="1"/>
            </p:cNvCxnSpPr>
            <p:nvPr/>
          </p:nvCxnSpPr>
          <p:spPr bwMode="auto">
            <a:xfrm rot="5400000" flipH="1" flipV="1">
              <a:off x="6033318" y="-126975"/>
              <a:ext cx="519112" cy="6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3" name="Rectangle 120"/>
            <p:cNvSpPr>
              <a:spLocks noChangeArrowheads="1"/>
            </p:cNvSpPr>
            <p:nvPr/>
          </p:nvSpPr>
          <p:spPr bwMode="auto">
            <a:xfrm rot="10800000">
              <a:off x="6442330" y="-494512"/>
              <a:ext cx="554893" cy="26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600" dirty="0" err="1">
                  <a:latin typeface="맑은 고딕" pitchFamily="50" charset="-127"/>
                  <a:ea typeface="맑은 고딕" pitchFamily="50" charset="-127"/>
                </a:rPr>
                <a:t>라우터</a:t>
              </a:r>
              <a:endParaRPr lang="en-US" altLang="ko-KR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4" name="AutoShape 168"/>
            <p:cNvCxnSpPr>
              <a:cxnSpLocks noChangeShapeType="1"/>
            </p:cNvCxnSpPr>
            <p:nvPr/>
          </p:nvCxnSpPr>
          <p:spPr bwMode="auto">
            <a:xfrm rot="5400000" flipH="1" flipV="1">
              <a:off x="5976168" y="650900"/>
              <a:ext cx="623887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" name="Rectangle 120"/>
            <p:cNvSpPr>
              <a:spLocks noChangeArrowheads="1"/>
            </p:cNvSpPr>
            <p:nvPr/>
          </p:nvSpPr>
          <p:spPr bwMode="auto">
            <a:xfrm rot="10800000">
              <a:off x="3818511" y="765330"/>
              <a:ext cx="1835087" cy="395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600" dirty="0">
                  <a:latin typeface="맑은 고딕" pitchFamily="50" charset="-127"/>
                  <a:ea typeface="맑은 고딕" pitchFamily="50" charset="-127"/>
                </a:rPr>
                <a:t>User (10</a:t>
              </a:r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명 내외</a:t>
              </a:r>
              <a:r>
                <a:rPr lang="en-US" altLang="ko-KR" sz="600" dirty="0">
                  <a:latin typeface="맑은 고딕" pitchFamily="50" charset="-127"/>
                  <a:ea typeface="맑은 고딕" pitchFamily="50" charset="-127"/>
                </a:rPr>
                <a:t>) – IP Phone &amp; PC</a:t>
              </a:r>
            </a:p>
            <a:p>
              <a:r>
                <a:rPr lang="en-US" altLang="ko-KR" sz="600" dirty="0">
                  <a:latin typeface="맑은 고딕" pitchFamily="50" charset="-127"/>
                  <a:ea typeface="맑은 고딕" pitchFamily="50" charset="-127"/>
                </a:rPr>
                <a:t>Printer </a:t>
              </a:r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ko-KR" altLang="en-US" sz="600" dirty="0" err="1">
                  <a:latin typeface="맑은 고딕" pitchFamily="50" charset="-127"/>
                  <a:ea typeface="맑은 고딕" pitchFamily="50" charset="-127"/>
                </a:rPr>
                <a:t>복합기</a:t>
              </a:r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대</a:t>
              </a:r>
              <a:endParaRPr lang="en-US" altLang="ko-KR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6" name="AutoShape 168"/>
            <p:cNvCxnSpPr>
              <a:cxnSpLocks noChangeShapeType="1"/>
            </p:cNvCxnSpPr>
            <p:nvPr/>
          </p:nvCxnSpPr>
          <p:spPr bwMode="auto">
            <a:xfrm rot="10800000" flipV="1">
              <a:off x="5711849" y="970781"/>
              <a:ext cx="11430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7" name="Rectangle 120"/>
            <p:cNvSpPr>
              <a:spLocks noChangeArrowheads="1"/>
            </p:cNvSpPr>
            <p:nvPr/>
          </p:nvSpPr>
          <p:spPr bwMode="auto">
            <a:xfrm rot="10800000">
              <a:off x="6414990" y="36932"/>
              <a:ext cx="1141470" cy="26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사용자 연결 스위치</a:t>
              </a:r>
              <a:endParaRPr lang="en-US" altLang="ko-KR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8" name="AutoShape 168"/>
            <p:cNvCxnSpPr>
              <a:cxnSpLocks noChangeShapeType="1"/>
            </p:cNvCxnSpPr>
            <p:nvPr/>
          </p:nvCxnSpPr>
          <p:spPr bwMode="auto">
            <a:xfrm rot="10800000">
              <a:off x="5257824" y="237356"/>
              <a:ext cx="83026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9" name="Rectangle 120"/>
            <p:cNvSpPr>
              <a:spLocks noChangeArrowheads="1"/>
            </p:cNvSpPr>
            <p:nvPr/>
          </p:nvSpPr>
          <p:spPr bwMode="auto">
            <a:xfrm rot="10800000">
              <a:off x="4587838" y="-224793"/>
              <a:ext cx="760410" cy="395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600" dirty="0" err="1">
                  <a:latin typeface="맑은 고딕" pitchFamily="50" charset="-127"/>
                  <a:ea typeface="맑은 고딕" pitchFamily="50" charset="-127"/>
                </a:rPr>
                <a:t>보이스</a:t>
              </a:r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6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600" dirty="0" err="1">
                  <a:latin typeface="맑은 고딕" pitchFamily="50" charset="-127"/>
                  <a:ea typeface="맑은 고딕" pitchFamily="50" charset="-127"/>
                </a:rPr>
                <a:t>게이트웨이</a:t>
              </a:r>
              <a:endParaRPr lang="en-US" altLang="ko-KR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0" name="Picture 166" descr="catalyst"/>
            <p:cNvPicPr>
              <a:picLocks noChangeAspect="1" noChangeArrowheads="1"/>
            </p:cNvPicPr>
            <p:nvPr/>
          </p:nvPicPr>
          <p:blipFill>
            <a:blip r:embed="rId4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487" y="288156"/>
              <a:ext cx="401637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1" name="Picture 37" descr="voicerouter"/>
            <p:cNvPicPr>
              <a:picLocks noChangeAspect="1" noChangeArrowheads="1"/>
            </p:cNvPicPr>
            <p:nvPr/>
          </p:nvPicPr>
          <p:blipFill>
            <a:blip r:embed="rId4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811737" y="104006"/>
              <a:ext cx="44608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2" name="AutoShape 37"/>
            <p:cNvCxnSpPr>
              <a:cxnSpLocks noChangeShapeType="1"/>
            </p:cNvCxnSpPr>
            <p:nvPr/>
          </p:nvCxnSpPr>
          <p:spPr bwMode="auto">
            <a:xfrm>
              <a:off x="4373587" y="210369"/>
              <a:ext cx="58261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3" name="그룹 140"/>
            <p:cNvGrpSpPr>
              <a:grpSpLocks/>
            </p:cNvGrpSpPr>
            <p:nvPr/>
          </p:nvGrpSpPr>
          <p:grpSpPr bwMode="auto">
            <a:xfrm>
              <a:off x="3782466" y="-61093"/>
              <a:ext cx="670494" cy="498475"/>
              <a:chOff x="4167947" y="3795876"/>
              <a:chExt cx="888491" cy="813200"/>
            </a:xfrm>
          </p:grpSpPr>
          <p:pic>
            <p:nvPicPr>
              <p:cNvPr id="234" name="Picture 45" descr="cloud"/>
              <p:cNvPicPr>
                <a:picLocks noChangeAspect="1" noChangeArrowheads="1"/>
              </p:cNvPicPr>
              <p:nvPr/>
            </p:nvPicPr>
            <p:blipFill>
              <a:blip r:embed="rId4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5709" y="3795876"/>
                <a:ext cx="840729" cy="81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Rectangle 44"/>
              <p:cNvSpPr>
                <a:spLocks noChangeArrowheads="1"/>
              </p:cNvSpPr>
              <p:nvPr/>
            </p:nvSpPr>
            <p:spPr bwMode="auto">
              <a:xfrm rot="10800000">
                <a:off x="4167947" y="3917560"/>
                <a:ext cx="782614" cy="459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3548" tIns="51774" rIns="103548" bIns="51774">
                <a:spAutoFit/>
              </a:bodyPr>
              <a:lstStyle/>
              <a:p>
                <a:pPr algn="ctr" defTabSz="1028700">
                  <a:spcBef>
                    <a:spcPct val="50000"/>
                  </a:spcBef>
                </a:pPr>
                <a:r>
                  <a:rPr lang="en-US" altLang="ko-KR" sz="600" dirty="0">
                    <a:latin typeface="맑은 고딕" pitchFamily="50" charset="-127"/>
                    <a:ea typeface="맑은 고딕" pitchFamily="50" charset="-127"/>
                  </a:rPr>
                  <a:t>PSTN</a:t>
                </a:r>
                <a:endParaRPr lang="ko-KR" altLang="en-US" sz="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36" name="직사각형 235"/>
          <p:cNvSpPr/>
          <p:nvPr/>
        </p:nvSpPr>
        <p:spPr>
          <a:xfrm>
            <a:off x="3547509" y="581265"/>
            <a:ext cx="2863266" cy="16560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7" name="Rectangle 11"/>
          <p:cNvSpPr>
            <a:spLocks noChangeArrowheads="1"/>
          </p:cNvSpPr>
          <p:nvPr/>
        </p:nvSpPr>
        <p:spPr bwMode="auto">
          <a:xfrm>
            <a:off x="3547510" y="581265"/>
            <a:ext cx="2863265" cy="19059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latinLnBrk="0" hangingPunct="0">
              <a:buFont typeface="Wingdings" pitchFamily="2" charset="2"/>
              <a:buNone/>
              <a:defRPr/>
            </a:pPr>
            <a:r>
              <a:rPr lang="ko-KR" altLang="en-US" sz="700" dirty="0" smtClean="0">
                <a:solidFill>
                  <a:schemeClr val="bg1"/>
                </a:solidFill>
                <a:latin typeface="+mn-ea"/>
              </a:rPr>
              <a:t>국내 지사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</a:rPr>
              <a:t>수도권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</a:rPr>
              <a:t>강원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</a:rPr>
              <a:t>충청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</a:rPr>
              <a:t>대구경북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</a:rPr>
              <a:t>호남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</a:rPr>
              <a:t>부산경남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</a:rPr>
              <a:t>제주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38" name="Picture 217" descr="PC-and-Monitor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02" y="797289"/>
            <a:ext cx="409773" cy="23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Picture 217" descr="PC-and-Monitor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60" y="807499"/>
            <a:ext cx="409773" cy="23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Picture 281" descr="Phone-IP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57" y="956405"/>
            <a:ext cx="281651" cy="10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281" descr="Phone-IP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91" y="968317"/>
            <a:ext cx="281650" cy="10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" name="Picture 27"/>
          <p:cNvPicPr>
            <a:picLocks noChangeAspect="1" noChangeArrowheads="1"/>
          </p:cNvPicPr>
          <p:nvPr/>
        </p:nvPicPr>
        <p:blipFill>
          <a:blip r:embed="rId33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86" y="923220"/>
            <a:ext cx="201021" cy="14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" name="Picture 27"/>
          <p:cNvPicPr>
            <a:picLocks noChangeAspect="1" noChangeArrowheads="1"/>
          </p:cNvPicPr>
          <p:nvPr/>
        </p:nvPicPr>
        <p:blipFill>
          <a:blip r:embed="rId33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56" y="923220"/>
            <a:ext cx="201021" cy="14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4" name="직선 연결선 243"/>
          <p:cNvCxnSpPr/>
          <p:nvPr/>
        </p:nvCxnSpPr>
        <p:spPr>
          <a:xfrm>
            <a:off x="4544787" y="196667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115"/>
          <p:cNvSpPr>
            <a:spLocks noChangeArrowheads="1"/>
          </p:cNvSpPr>
          <p:nvPr/>
        </p:nvSpPr>
        <p:spPr bwMode="auto">
          <a:xfrm>
            <a:off x="4232920" y="2144547"/>
            <a:ext cx="3529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 err="1">
                <a:solidFill>
                  <a:srgbClr val="3972AB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600" dirty="0" err="1" smtClean="0">
                <a:solidFill>
                  <a:srgbClr val="3972AB"/>
                </a:solidFill>
                <a:latin typeface="맑은 고딕" pitchFamily="50" charset="-127"/>
                <a:ea typeface="맑은 고딕" pitchFamily="50" charset="-127"/>
              </a:rPr>
              <a:t>DSL</a:t>
            </a:r>
            <a:endParaRPr lang="ko-KR" altLang="en-US" sz="600" dirty="0">
              <a:solidFill>
                <a:srgbClr val="3972A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6" name="그룹 245"/>
          <p:cNvGrpSpPr/>
          <p:nvPr/>
        </p:nvGrpSpPr>
        <p:grpSpPr>
          <a:xfrm rot="16200000">
            <a:off x="7402996" y="150933"/>
            <a:ext cx="1263405" cy="2909617"/>
            <a:chOff x="6875908" y="-309906"/>
            <a:chExt cx="2187575" cy="3534169"/>
          </a:xfrm>
        </p:grpSpPr>
        <p:sp>
          <p:nvSpPr>
            <p:cNvPr id="247" name="Rectangle 115"/>
            <p:cNvSpPr>
              <a:spLocks noChangeArrowheads="1"/>
            </p:cNvSpPr>
            <p:nvPr/>
          </p:nvSpPr>
          <p:spPr bwMode="auto">
            <a:xfrm rot="5400000">
              <a:off x="7476918" y="-22706"/>
              <a:ext cx="473122" cy="319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600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4M X 2</a:t>
              </a:r>
              <a:endParaRPr lang="ko-KR" altLang="en-US" sz="6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8" name="Rectangle 120"/>
            <p:cNvSpPr>
              <a:spLocks noChangeArrowheads="1"/>
            </p:cNvSpPr>
            <p:nvPr/>
          </p:nvSpPr>
          <p:spPr bwMode="auto">
            <a:xfrm rot="5400000">
              <a:off x="7855310" y="221267"/>
              <a:ext cx="963153" cy="319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인터넷 </a:t>
              </a:r>
              <a:r>
                <a:rPr lang="ko-KR" altLang="en-US" sz="600" dirty="0" err="1">
                  <a:latin typeface="맑은 고딕" pitchFamily="50" charset="-127"/>
                  <a:ea typeface="맑은 고딕" pitchFamily="50" charset="-127"/>
                </a:rPr>
                <a:t>라우터</a:t>
              </a:r>
              <a:r>
                <a:rPr lang="en-US" altLang="ko-KR" sz="600" dirty="0">
                  <a:latin typeface="맑은 고딕" pitchFamily="50" charset="-127"/>
                  <a:ea typeface="맑은 고딕" pitchFamily="50" charset="-127"/>
                </a:rPr>
                <a:t>#1, #2</a:t>
              </a:r>
              <a:endParaRPr lang="ko-KR" altLang="en-US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9" name="자유형 248"/>
            <p:cNvSpPr/>
            <p:nvPr/>
          </p:nvSpPr>
          <p:spPr>
            <a:xfrm>
              <a:off x="8115746" y="1003350"/>
              <a:ext cx="947737" cy="1920875"/>
            </a:xfrm>
            <a:custGeom>
              <a:avLst/>
              <a:gdLst>
                <a:gd name="connsiteX0" fmla="*/ 19050 w 565150"/>
                <a:gd name="connsiteY0" fmla="*/ 0 h 1266825"/>
                <a:gd name="connsiteX1" fmla="*/ 561975 w 565150"/>
                <a:gd name="connsiteY1" fmla="*/ 704850 h 1266825"/>
                <a:gd name="connsiteX2" fmla="*/ 0 w 565150"/>
                <a:gd name="connsiteY2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150" h="1266825">
                  <a:moveTo>
                    <a:pt x="19050" y="0"/>
                  </a:moveTo>
                  <a:cubicBezTo>
                    <a:pt x="292100" y="246856"/>
                    <a:pt x="565150" y="493713"/>
                    <a:pt x="561975" y="704850"/>
                  </a:cubicBezTo>
                  <a:cubicBezTo>
                    <a:pt x="558800" y="915987"/>
                    <a:pt x="279400" y="1091406"/>
                    <a:pt x="0" y="1266825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600"/>
            </a:p>
          </p:txBody>
        </p:sp>
        <p:pic>
          <p:nvPicPr>
            <p:cNvPr id="250" name="Picture 12" descr="WA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9183" y="787450"/>
              <a:ext cx="52705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1" name="Text Box 152"/>
            <p:cNvSpPr txBox="1">
              <a:spLocks noChangeArrowheads="1"/>
            </p:cNvSpPr>
            <p:nvPr/>
          </p:nvSpPr>
          <p:spPr bwMode="auto">
            <a:xfrm rot="5400000">
              <a:off x="7038076" y="921283"/>
              <a:ext cx="779730" cy="3127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ko-KR" sz="600" dirty="0">
                  <a:latin typeface="맑은 고딕" pitchFamily="50" charset="-127"/>
                  <a:ea typeface="맑은 고딕" pitchFamily="50" charset="-127"/>
                </a:rPr>
                <a:t>WAN </a:t>
              </a:r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가속기</a:t>
              </a:r>
              <a:endParaRPr lang="en-US" altLang="ko-KR" sz="600" dirty="0"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600" b="0" dirty="0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※ </a:t>
              </a:r>
              <a:r>
                <a:rPr lang="ko-KR" altLang="en-US" sz="600" b="0" dirty="0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인터넷 속도 증폭 </a:t>
              </a:r>
              <a:endParaRPr lang="en-US" altLang="ko-KR" sz="600" b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52" name="AutoShape 701"/>
            <p:cNvCxnSpPr>
              <a:cxnSpLocks noChangeShapeType="1"/>
            </p:cNvCxnSpPr>
            <p:nvPr/>
          </p:nvCxnSpPr>
          <p:spPr bwMode="auto">
            <a:xfrm rot="5400000">
              <a:off x="7605364" y="1434357"/>
              <a:ext cx="574675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3" name="AutoShape 701"/>
            <p:cNvCxnSpPr>
              <a:cxnSpLocks noChangeShapeType="1"/>
            </p:cNvCxnSpPr>
            <p:nvPr/>
          </p:nvCxnSpPr>
          <p:spPr bwMode="auto">
            <a:xfrm rot="5400000">
              <a:off x="7748239" y="1434357"/>
              <a:ext cx="574675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4" name="Rectangle 120"/>
            <p:cNvSpPr>
              <a:spLocks noChangeArrowheads="1"/>
            </p:cNvSpPr>
            <p:nvPr/>
          </p:nvSpPr>
          <p:spPr bwMode="auto">
            <a:xfrm rot="5400000">
              <a:off x="7357280" y="1475632"/>
              <a:ext cx="457254" cy="31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600">
                  <a:latin typeface="맑은 고딕" pitchFamily="50" charset="-127"/>
                  <a:ea typeface="맑은 고딕" pitchFamily="50" charset="-127"/>
                </a:rPr>
                <a:t>스위치</a:t>
              </a:r>
              <a:endParaRPr lang="en-US" altLang="ko-KR" sz="6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55" name="AutoShape 168"/>
            <p:cNvCxnSpPr>
              <a:cxnSpLocks noChangeShapeType="1"/>
            </p:cNvCxnSpPr>
            <p:nvPr/>
          </p:nvCxnSpPr>
          <p:spPr bwMode="auto">
            <a:xfrm flipH="1" flipV="1">
              <a:off x="7071171" y="503288"/>
              <a:ext cx="871537" cy="284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AutoShape 168"/>
            <p:cNvCxnSpPr>
              <a:cxnSpLocks noChangeShapeType="1"/>
            </p:cNvCxnSpPr>
            <p:nvPr/>
          </p:nvCxnSpPr>
          <p:spPr bwMode="auto">
            <a:xfrm flipH="1">
              <a:off x="7942708" y="503288"/>
              <a:ext cx="814388" cy="284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AutoShape 701"/>
            <p:cNvCxnSpPr>
              <a:cxnSpLocks noChangeShapeType="1"/>
            </p:cNvCxnSpPr>
            <p:nvPr/>
          </p:nvCxnSpPr>
          <p:spPr bwMode="auto">
            <a:xfrm flipH="1">
              <a:off x="7980808" y="1693913"/>
              <a:ext cx="0" cy="1154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58" name="Picture 1642" descr="Firewall"/>
            <p:cNvPicPr>
              <a:picLocks noChangeAspect="1" noChangeArrowheads="1"/>
            </p:cNvPicPr>
            <p:nvPr/>
          </p:nvPicPr>
          <p:blipFill>
            <a:blip r:embed="rId4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3496" y="1965375"/>
              <a:ext cx="19526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9" name="Rectangle 120"/>
            <p:cNvSpPr>
              <a:spLocks noChangeArrowheads="1"/>
            </p:cNvSpPr>
            <p:nvPr/>
          </p:nvSpPr>
          <p:spPr bwMode="auto">
            <a:xfrm rot="5400000">
              <a:off x="7133606" y="2571729"/>
              <a:ext cx="940617" cy="31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사용자 연결 스위치</a:t>
              </a:r>
              <a:endParaRPr lang="en-US" altLang="ko-KR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60" name="Picture 166" descr="catalyst"/>
            <p:cNvPicPr>
              <a:picLocks noChangeAspect="1" noChangeArrowheads="1"/>
            </p:cNvPicPr>
            <p:nvPr/>
          </p:nvPicPr>
          <p:blipFill>
            <a:blip r:embed="rId5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608" y="1535163"/>
              <a:ext cx="401638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1" name="Rectangle 120"/>
            <p:cNvSpPr>
              <a:spLocks noChangeArrowheads="1"/>
            </p:cNvSpPr>
            <p:nvPr/>
          </p:nvSpPr>
          <p:spPr bwMode="auto">
            <a:xfrm rot="5400000">
              <a:off x="7390109" y="2017760"/>
              <a:ext cx="457253" cy="31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600">
                  <a:latin typeface="맑은 고딕" pitchFamily="50" charset="-127"/>
                  <a:ea typeface="맑은 고딕" pitchFamily="50" charset="-127"/>
                </a:rPr>
                <a:t>방화벽</a:t>
              </a:r>
              <a:endParaRPr lang="en-US" altLang="ko-KR" sz="6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2" name="AutoShape 168"/>
            <p:cNvCxnSpPr>
              <a:cxnSpLocks noChangeShapeType="1"/>
            </p:cNvCxnSpPr>
            <p:nvPr/>
          </p:nvCxnSpPr>
          <p:spPr bwMode="auto">
            <a:xfrm rot="5400000" flipH="1" flipV="1">
              <a:off x="7670452" y="2904381"/>
              <a:ext cx="623888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AutoShape 168"/>
            <p:cNvCxnSpPr>
              <a:cxnSpLocks noChangeShapeType="1"/>
            </p:cNvCxnSpPr>
            <p:nvPr/>
          </p:nvCxnSpPr>
          <p:spPr bwMode="auto">
            <a:xfrm rot="10800000" flipV="1">
              <a:off x="7406133" y="3224263"/>
              <a:ext cx="11430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64" name="Picture 166" descr="catalyst"/>
            <p:cNvPicPr>
              <a:picLocks noChangeAspect="1" noChangeArrowheads="1"/>
            </p:cNvPicPr>
            <p:nvPr/>
          </p:nvPicPr>
          <p:blipFill>
            <a:blip r:embed="rId5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6971" y="2655938"/>
              <a:ext cx="401637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5" name="Picture 166" descr="catalyst"/>
            <p:cNvPicPr>
              <a:picLocks noChangeAspect="1" noChangeArrowheads="1"/>
            </p:cNvPicPr>
            <p:nvPr/>
          </p:nvPicPr>
          <p:blipFill>
            <a:blip r:embed="rId5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2708" y="2733725"/>
              <a:ext cx="40163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" name="Picture 1597" descr="netflowroutr"/>
            <p:cNvPicPr>
              <a:picLocks noChangeAspect="1" noChangeArrowheads="1"/>
            </p:cNvPicPr>
            <p:nvPr/>
          </p:nvPicPr>
          <p:blipFill>
            <a:blip r:embed="rId5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5908" y="282625"/>
              <a:ext cx="4445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" name="Picture 1597" descr="netflowroutr"/>
            <p:cNvPicPr>
              <a:picLocks noChangeAspect="1" noChangeArrowheads="1"/>
            </p:cNvPicPr>
            <p:nvPr/>
          </p:nvPicPr>
          <p:blipFill>
            <a:blip r:embed="rId5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133" y="282625"/>
              <a:ext cx="4445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TextBox 200"/>
            <p:cNvSpPr txBox="1">
              <a:spLocks noChangeArrowheads="1"/>
            </p:cNvSpPr>
            <p:nvPr/>
          </p:nvSpPr>
          <p:spPr bwMode="auto">
            <a:xfrm rot="5400000">
              <a:off x="7536994" y="-107261"/>
              <a:ext cx="725038" cy="319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인터넷용 회선</a:t>
              </a: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6607909" y="577255"/>
            <a:ext cx="2970781" cy="16920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0" name="Rectangle 11"/>
          <p:cNvSpPr>
            <a:spLocks noChangeArrowheads="1"/>
          </p:cNvSpPr>
          <p:nvPr/>
        </p:nvSpPr>
        <p:spPr bwMode="auto">
          <a:xfrm>
            <a:off x="6607909" y="578513"/>
            <a:ext cx="2970780" cy="21877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latinLnBrk="0" hangingPunct="0">
              <a:buFont typeface="Wingdings" pitchFamily="2" charset="2"/>
              <a:buNone/>
            </a:pPr>
            <a:r>
              <a:rPr lang="en-US" altLang="ko-KR" sz="7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SK</a:t>
            </a:r>
            <a:r>
              <a:rPr lang="ko-KR" altLang="en-US" sz="7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가스 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해외법인 </a:t>
            </a:r>
            <a:r>
              <a:rPr lang="ko-KR" altLang="en-US" sz="7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싱가폴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(SK Gas International)</a:t>
            </a:r>
            <a:endParaRPr lang="ko-KR" altLang="en-US" sz="7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Rectangle 120"/>
          <p:cNvSpPr>
            <a:spLocks noChangeArrowheads="1"/>
          </p:cNvSpPr>
          <p:nvPr/>
        </p:nvSpPr>
        <p:spPr bwMode="auto">
          <a:xfrm>
            <a:off x="4630336" y="1825157"/>
            <a:ext cx="747397" cy="26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대덕센터</a:t>
            </a:r>
            <a:r>
              <a:rPr lang="en-US" altLang="ko-KR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(DDC)</a:t>
            </a:r>
            <a:r>
              <a:rPr lang="ko-KR" altLang="en-US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endParaRPr lang="en-US" altLang="ko-KR" sz="6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VPN </a:t>
            </a:r>
            <a:r>
              <a:rPr lang="ko-KR" altLang="en-US" sz="6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터널링</a:t>
            </a:r>
            <a:endParaRPr lang="en-US" altLang="ko-KR" sz="6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2" name="꺾인 연결선 271"/>
          <p:cNvCxnSpPr>
            <a:endCxn id="267" idx="0"/>
          </p:cNvCxnSpPr>
          <p:nvPr/>
        </p:nvCxnSpPr>
        <p:spPr>
          <a:xfrm flipV="1">
            <a:off x="5071188" y="1142737"/>
            <a:ext cx="1996522" cy="1342670"/>
          </a:xfrm>
          <a:prstGeom prst="bentConnector3">
            <a:avLst>
              <a:gd name="adj1" fmla="val 700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endCxn id="266" idx="0"/>
          </p:cNvCxnSpPr>
          <p:nvPr/>
        </p:nvCxnSpPr>
        <p:spPr>
          <a:xfrm flipV="1">
            <a:off x="5106942" y="2109086"/>
            <a:ext cx="1960768" cy="429798"/>
          </a:xfrm>
          <a:prstGeom prst="bentConnector3">
            <a:avLst>
              <a:gd name="adj1" fmla="val 713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120"/>
          <p:cNvSpPr>
            <a:spLocks noChangeArrowheads="1"/>
          </p:cNvSpPr>
          <p:nvPr/>
        </p:nvSpPr>
        <p:spPr bwMode="auto">
          <a:xfrm>
            <a:off x="6540261" y="1827346"/>
            <a:ext cx="747397" cy="26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대덕센터</a:t>
            </a:r>
            <a:r>
              <a:rPr lang="en-US" altLang="ko-KR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(DDC)</a:t>
            </a:r>
            <a:r>
              <a:rPr lang="ko-KR" altLang="en-US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endParaRPr lang="en-US" altLang="ko-KR" sz="6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VPN </a:t>
            </a:r>
            <a:r>
              <a:rPr lang="ko-KR" altLang="en-US" sz="6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터널링</a:t>
            </a:r>
            <a:endParaRPr lang="en-US" altLang="ko-KR" sz="6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5" name="그룹 274"/>
          <p:cNvGrpSpPr/>
          <p:nvPr/>
        </p:nvGrpSpPr>
        <p:grpSpPr>
          <a:xfrm>
            <a:off x="2348341" y="3289539"/>
            <a:ext cx="675683" cy="400117"/>
            <a:chOff x="6510685" y="4947990"/>
            <a:chExt cx="890587" cy="785266"/>
          </a:xfrm>
        </p:grpSpPr>
        <p:pic>
          <p:nvPicPr>
            <p:cNvPr id="276" name="Picture 63" descr="server_gray_s"/>
            <p:cNvPicPr>
              <a:picLocks noChangeArrowheads="1"/>
            </p:cNvPicPr>
            <p:nvPr/>
          </p:nvPicPr>
          <p:blipFill>
            <a:blip r:embed="rId5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635" y="5031985"/>
              <a:ext cx="3238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" name="Picture 63" descr="server_gray_s"/>
            <p:cNvPicPr>
              <a:picLocks noChangeArrowheads="1"/>
            </p:cNvPicPr>
            <p:nvPr/>
          </p:nvPicPr>
          <p:blipFill>
            <a:blip r:embed="rId5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997" y="5024047"/>
              <a:ext cx="3238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Rectangle 722"/>
            <p:cNvSpPr>
              <a:spLocks noChangeArrowheads="1"/>
            </p:cNvSpPr>
            <p:nvPr/>
          </p:nvSpPr>
          <p:spPr bwMode="auto">
            <a:xfrm>
              <a:off x="6583710" y="4947990"/>
              <a:ext cx="790575" cy="785266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700" b="0">
                <a:latin typeface="맑은 고딕" pitchFamily="50" charset="-127"/>
              </a:endParaRPr>
            </a:p>
          </p:txBody>
        </p:sp>
        <p:sp>
          <p:nvSpPr>
            <p:cNvPr id="279" name="TextBox 20"/>
            <p:cNvSpPr txBox="1">
              <a:spLocks noChangeArrowheads="1"/>
            </p:cNvSpPr>
            <p:nvPr/>
          </p:nvSpPr>
          <p:spPr bwMode="auto">
            <a:xfrm>
              <a:off x="6510685" y="5378341"/>
              <a:ext cx="890587" cy="252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출하시스템</a:t>
              </a:r>
              <a:r>
                <a:rPr lang="en-US" altLang="ko-KR" sz="7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 </a:t>
              </a: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HY태고딕"/>
              </a:endParaRPr>
            </a:p>
          </p:txBody>
        </p:sp>
      </p:grpSp>
      <p:grpSp>
        <p:nvGrpSpPr>
          <p:cNvPr id="280" name="그룹 279"/>
          <p:cNvGrpSpPr/>
          <p:nvPr/>
        </p:nvGrpSpPr>
        <p:grpSpPr>
          <a:xfrm>
            <a:off x="2231936" y="6255640"/>
            <a:ext cx="675683" cy="314072"/>
            <a:chOff x="6510685" y="4947990"/>
            <a:chExt cx="890587" cy="785266"/>
          </a:xfrm>
        </p:grpSpPr>
        <p:pic>
          <p:nvPicPr>
            <p:cNvPr id="281" name="Picture 63" descr="server_gray_s"/>
            <p:cNvPicPr>
              <a:picLocks noChangeArrowheads="1"/>
            </p:cNvPicPr>
            <p:nvPr/>
          </p:nvPicPr>
          <p:blipFill>
            <a:blip r:embed="rId5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635" y="5031985"/>
              <a:ext cx="3238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63" descr="server_gray_s"/>
            <p:cNvPicPr>
              <a:picLocks noChangeArrowheads="1"/>
            </p:cNvPicPr>
            <p:nvPr/>
          </p:nvPicPr>
          <p:blipFill>
            <a:blip r:embed="rId5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997" y="5024047"/>
              <a:ext cx="3238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Rectangle 722"/>
            <p:cNvSpPr>
              <a:spLocks noChangeArrowheads="1"/>
            </p:cNvSpPr>
            <p:nvPr/>
          </p:nvSpPr>
          <p:spPr bwMode="auto">
            <a:xfrm>
              <a:off x="6583710" y="4947990"/>
              <a:ext cx="790575" cy="785266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700" b="0">
                <a:latin typeface="맑은 고딕" pitchFamily="50" charset="-127"/>
              </a:endParaRPr>
            </a:p>
          </p:txBody>
        </p:sp>
        <p:sp>
          <p:nvSpPr>
            <p:cNvPr id="284" name="TextBox 20"/>
            <p:cNvSpPr txBox="1">
              <a:spLocks noChangeArrowheads="1"/>
            </p:cNvSpPr>
            <p:nvPr/>
          </p:nvSpPr>
          <p:spPr bwMode="auto">
            <a:xfrm>
              <a:off x="6510685" y="5378341"/>
              <a:ext cx="890587" cy="252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출하시스템</a:t>
              </a:r>
              <a:r>
                <a:rPr lang="en-US" altLang="ko-KR" sz="7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 </a:t>
              </a: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HY태고딕"/>
              </a:endParaRPr>
            </a:p>
          </p:txBody>
        </p:sp>
      </p:grpSp>
      <p:sp>
        <p:nvSpPr>
          <p:cNvPr id="285" name="TextBox 284"/>
          <p:cNvSpPr txBox="1"/>
          <p:nvPr/>
        </p:nvSpPr>
        <p:spPr>
          <a:xfrm>
            <a:off x="4448944" y="240113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800872" y="2239186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87" name="그룹 286"/>
          <p:cNvGrpSpPr/>
          <p:nvPr/>
        </p:nvGrpSpPr>
        <p:grpSpPr>
          <a:xfrm>
            <a:off x="3845697" y="6253128"/>
            <a:ext cx="734836" cy="465285"/>
            <a:chOff x="6510685" y="4947990"/>
            <a:chExt cx="890587" cy="881563"/>
          </a:xfrm>
        </p:grpSpPr>
        <p:pic>
          <p:nvPicPr>
            <p:cNvPr id="288" name="Picture 63" descr="server_gray_s"/>
            <p:cNvPicPr>
              <a:picLocks noChangeArrowheads="1"/>
            </p:cNvPicPr>
            <p:nvPr/>
          </p:nvPicPr>
          <p:blipFill>
            <a:blip r:embed="rId5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635" y="5031985"/>
              <a:ext cx="3238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9" name="Picture 63" descr="server_gray_s"/>
            <p:cNvPicPr>
              <a:picLocks noChangeArrowheads="1"/>
            </p:cNvPicPr>
            <p:nvPr/>
          </p:nvPicPr>
          <p:blipFill>
            <a:blip r:embed="rId5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997" y="5024047"/>
              <a:ext cx="3238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" name="Rectangle 722"/>
            <p:cNvSpPr>
              <a:spLocks noChangeArrowheads="1"/>
            </p:cNvSpPr>
            <p:nvPr/>
          </p:nvSpPr>
          <p:spPr bwMode="auto">
            <a:xfrm>
              <a:off x="6583710" y="4947990"/>
              <a:ext cx="790575" cy="785266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700" b="0">
                <a:latin typeface="맑은 고딕" pitchFamily="50" charset="-127"/>
              </a:endParaRPr>
            </a:p>
          </p:txBody>
        </p:sp>
        <p:sp>
          <p:nvSpPr>
            <p:cNvPr id="291" name="TextBox 20"/>
            <p:cNvSpPr txBox="1">
              <a:spLocks noChangeArrowheads="1"/>
            </p:cNvSpPr>
            <p:nvPr/>
          </p:nvSpPr>
          <p:spPr bwMode="auto">
            <a:xfrm>
              <a:off x="6510685" y="5352484"/>
              <a:ext cx="890587" cy="477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e-Market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/ TMS</a:t>
              </a:r>
              <a:r>
                <a:rPr lang="en-US" altLang="ko-KR" sz="7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 </a:t>
              </a: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HY태고딕"/>
              </a:endParaRPr>
            </a:p>
          </p:txBody>
        </p:sp>
      </p:grpSp>
      <p:grpSp>
        <p:nvGrpSpPr>
          <p:cNvPr id="292" name="그룹 291"/>
          <p:cNvGrpSpPr/>
          <p:nvPr/>
        </p:nvGrpSpPr>
        <p:grpSpPr>
          <a:xfrm>
            <a:off x="5226276" y="6253416"/>
            <a:ext cx="734836" cy="414460"/>
            <a:chOff x="6510685" y="4947990"/>
            <a:chExt cx="890587" cy="785266"/>
          </a:xfrm>
        </p:grpSpPr>
        <p:pic>
          <p:nvPicPr>
            <p:cNvPr id="293" name="Picture 63" descr="server_gray_s"/>
            <p:cNvPicPr>
              <a:picLocks noChangeArrowheads="1"/>
            </p:cNvPicPr>
            <p:nvPr/>
          </p:nvPicPr>
          <p:blipFill>
            <a:blip r:embed="rId5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635" y="5031985"/>
              <a:ext cx="3238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4" name="Picture 63" descr="server_gray_s"/>
            <p:cNvPicPr>
              <a:picLocks noChangeArrowheads="1"/>
            </p:cNvPicPr>
            <p:nvPr/>
          </p:nvPicPr>
          <p:blipFill>
            <a:blip r:embed="rId5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997" y="5024047"/>
              <a:ext cx="3238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5" name="Rectangle 722"/>
            <p:cNvSpPr>
              <a:spLocks noChangeArrowheads="1"/>
            </p:cNvSpPr>
            <p:nvPr/>
          </p:nvSpPr>
          <p:spPr bwMode="auto">
            <a:xfrm>
              <a:off x="6583710" y="4947990"/>
              <a:ext cx="790575" cy="785266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700" b="0">
                <a:latin typeface="맑은 고딕" pitchFamily="50" charset="-127"/>
              </a:endParaRPr>
            </a:p>
          </p:txBody>
        </p:sp>
        <p:sp>
          <p:nvSpPr>
            <p:cNvPr id="296" name="TextBox 20"/>
            <p:cNvSpPr txBox="1">
              <a:spLocks noChangeArrowheads="1"/>
            </p:cNvSpPr>
            <p:nvPr/>
          </p:nvSpPr>
          <p:spPr bwMode="auto">
            <a:xfrm>
              <a:off x="6510685" y="5352484"/>
              <a:ext cx="890587" cy="272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ERP</a:t>
              </a: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HY태고딕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4160912" y="6073540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241032" y="6073540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3800872" y="6073540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2360712" y="312121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280592" y="3337236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648744" y="607354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064568" y="607354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3008784" y="1104988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864768" y="3913300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11" name="Picture 29" descr="multilayer switch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633" y="4003545"/>
            <a:ext cx="311749" cy="33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" name="Picture 67" descr="Firewall"/>
          <p:cNvPicPr>
            <a:picLocks noChangeAspect="1" noChangeArrowheads="1"/>
          </p:cNvPicPr>
          <p:nvPr/>
        </p:nvPicPr>
        <p:blipFill>
          <a:blip r:embed="rId5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33" y="4432464"/>
            <a:ext cx="218475" cy="35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Picture 67" descr="Firewall"/>
          <p:cNvPicPr>
            <a:picLocks noChangeAspect="1" noChangeArrowheads="1"/>
          </p:cNvPicPr>
          <p:nvPr/>
        </p:nvPicPr>
        <p:blipFill>
          <a:blip r:embed="rId5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12" y="4433398"/>
            <a:ext cx="218475" cy="35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4" name="직선 연결선 313"/>
          <p:cNvCxnSpPr>
            <a:stCxn id="36" idx="2"/>
            <a:endCxn id="312" idx="0"/>
          </p:cNvCxnSpPr>
          <p:nvPr/>
        </p:nvCxnSpPr>
        <p:spPr>
          <a:xfrm>
            <a:off x="4523841" y="4339621"/>
            <a:ext cx="2630" cy="92843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>
            <a:stCxn id="311" idx="2"/>
            <a:endCxn id="313" idx="0"/>
          </p:cNvCxnSpPr>
          <p:nvPr/>
        </p:nvCxnSpPr>
        <p:spPr>
          <a:xfrm>
            <a:off x="5171508" y="4337749"/>
            <a:ext cx="5342" cy="95649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/>
          <p:cNvCxnSpPr>
            <a:endCxn id="312" idx="3"/>
          </p:cNvCxnSpPr>
          <p:nvPr/>
        </p:nvCxnSpPr>
        <p:spPr bwMode="auto">
          <a:xfrm flipH="1">
            <a:off x="4635708" y="4335737"/>
            <a:ext cx="837346" cy="27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" name="Picture 1644" descr="catalyst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91" y="4245000"/>
            <a:ext cx="369383" cy="19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8" name="직선 연결선 317"/>
          <p:cNvCxnSpPr/>
          <p:nvPr/>
        </p:nvCxnSpPr>
        <p:spPr>
          <a:xfrm flipV="1">
            <a:off x="4679715" y="4165037"/>
            <a:ext cx="335918" cy="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312" idx="3"/>
            <a:endCxn id="313" idx="1"/>
          </p:cNvCxnSpPr>
          <p:nvPr/>
        </p:nvCxnSpPr>
        <p:spPr>
          <a:xfrm>
            <a:off x="4635708" y="4607947"/>
            <a:ext cx="431904" cy="934"/>
          </a:xfrm>
          <a:prstGeom prst="line">
            <a:avLst/>
          </a:prstGeom>
          <a:ln w="3175" cmpd="dbl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271"/>
          <p:cNvSpPr txBox="1">
            <a:spLocks noChangeArrowheads="1"/>
          </p:cNvSpPr>
          <p:nvPr/>
        </p:nvSpPr>
        <p:spPr bwMode="auto">
          <a:xfrm>
            <a:off x="4629558" y="4660451"/>
            <a:ext cx="45397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dirty="0" smtClean="0">
                <a:latin typeface="+mn-ea"/>
              </a:rPr>
              <a:t>방화</a:t>
            </a:r>
            <a:r>
              <a:rPr lang="ko-KR" altLang="en-US" sz="700" dirty="0">
                <a:latin typeface="+mn-ea"/>
              </a:rPr>
              <a:t>벽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321" name="직선 연결선 320"/>
          <p:cNvCxnSpPr/>
          <p:nvPr/>
        </p:nvCxnSpPr>
        <p:spPr>
          <a:xfrm>
            <a:off x="4631940" y="4638506"/>
            <a:ext cx="431904" cy="934"/>
          </a:xfrm>
          <a:prstGeom prst="line">
            <a:avLst/>
          </a:prstGeom>
          <a:ln w="3175" cmpd="dbl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타원 321"/>
          <p:cNvSpPr/>
          <p:nvPr/>
        </p:nvSpPr>
        <p:spPr bwMode="auto">
          <a:xfrm>
            <a:off x="4807843" y="4569203"/>
            <a:ext cx="98150" cy="127823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pic>
        <p:nvPicPr>
          <p:cNvPr id="323" name="Picture 1600" descr="routeswtchproc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99" y="4974429"/>
            <a:ext cx="324847" cy="41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71" y="3625574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02" y="3712155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933" y="3781089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" name="직사각형 326"/>
          <p:cNvSpPr/>
          <p:nvPr/>
        </p:nvSpPr>
        <p:spPr>
          <a:xfrm>
            <a:off x="7521435" y="3989162"/>
            <a:ext cx="1935546" cy="445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/>
          </a:p>
        </p:txBody>
      </p:sp>
      <p:pic>
        <p:nvPicPr>
          <p:cNvPr id="328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01" y="4046180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" name="TextBox 214"/>
          <p:cNvSpPr txBox="1">
            <a:spLocks noChangeArrowheads="1"/>
          </p:cNvSpPr>
          <p:nvPr/>
        </p:nvSpPr>
        <p:spPr bwMode="auto">
          <a:xfrm>
            <a:off x="7917177" y="4262271"/>
            <a:ext cx="9957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N_8F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사용자 스위치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0" name="Picture 217" descr="PC-and-Monitor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0" y="4024058"/>
            <a:ext cx="317643" cy="24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1" name="AutoShape 168"/>
          <p:cNvCxnSpPr>
            <a:cxnSpLocks noChangeShapeType="1"/>
          </p:cNvCxnSpPr>
          <p:nvPr/>
        </p:nvCxnSpPr>
        <p:spPr bwMode="auto">
          <a:xfrm flipH="1">
            <a:off x="7963044" y="4190196"/>
            <a:ext cx="671963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2" name="Picture 281" descr="Phone-IP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574" y="4278106"/>
            <a:ext cx="240747" cy="1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3" name="AutoShape 168"/>
          <p:cNvCxnSpPr>
            <a:cxnSpLocks noChangeShapeType="1"/>
          </p:cNvCxnSpPr>
          <p:nvPr/>
        </p:nvCxnSpPr>
        <p:spPr bwMode="auto">
          <a:xfrm flipV="1">
            <a:off x="8639028" y="4083845"/>
            <a:ext cx="0" cy="18027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4" name="Picture 27"/>
          <p:cNvPicPr>
            <a:picLocks noChangeAspect="1" noChangeArrowheads="1"/>
          </p:cNvPicPr>
          <p:nvPr/>
        </p:nvPicPr>
        <p:blipFill>
          <a:blip r:embed="rId20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359" y="4174294"/>
            <a:ext cx="183382" cy="17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5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32" y="4118188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6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263" y="4185319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94" y="4254253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" name="직사각형 337"/>
          <p:cNvSpPr/>
          <p:nvPr/>
        </p:nvSpPr>
        <p:spPr>
          <a:xfrm>
            <a:off x="7521435" y="4476404"/>
            <a:ext cx="1935546" cy="445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/>
          </a:p>
        </p:txBody>
      </p:sp>
      <p:pic>
        <p:nvPicPr>
          <p:cNvPr id="339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01" y="4533422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" name="TextBox 214"/>
          <p:cNvSpPr txBox="1">
            <a:spLocks noChangeArrowheads="1"/>
          </p:cNvSpPr>
          <p:nvPr/>
        </p:nvSpPr>
        <p:spPr bwMode="auto">
          <a:xfrm>
            <a:off x="7917177" y="4749513"/>
            <a:ext cx="9957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N_7F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사용자 스위치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1" name="Picture 217" descr="PC-and-Monitor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0" y="4511300"/>
            <a:ext cx="317643" cy="24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2" name="AutoShape 168"/>
          <p:cNvCxnSpPr>
            <a:cxnSpLocks noChangeShapeType="1"/>
          </p:cNvCxnSpPr>
          <p:nvPr/>
        </p:nvCxnSpPr>
        <p:spPr bwMode="auto">
          <a:xfrm flipH="1">
            <a:off x="7963044" y="4677438"/>
            <a:ext cx="671963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43" name="Picture 281" descr="Phone-IP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574" y="4765348"/>
            <a:ext cx="240747" cy="1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4" name="AutoShape 168"/>
          <p:cNvCxnSpPr>
            <a:cxnSpLocks noChangeShapeType="1"/>
          </p:cNvCxnSpPr>
          <p:nvPr/>
        </p:nvCxnSpPr>
        <p:spPr bwMode="auto">
          <a:xfrm flipV="1">
            <a:off x="8639028" y="4571087"/>
            <a:ext cx="0" cy="18027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45" name="Picture 27"/>
          <p:cNvPicPr>
            <a:picLocks noChangeAspect="1" noChangeArrowheads="1"/>
          </p:cNvPicPr>
          <p:nvPr/>
        </p:nvPicPr>
        <p:blipFill>
          <a:blip r:embed="rId20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359" y="4661536"/>
            <a:ext cx="183382" cy="17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32" y="4605430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263" y="4672561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94" y="4741495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" name="직사각형 348"/>
          <p:cNvSpPr/>
          <p:nvPr/>
        </p:nvSpPr>
        <p:spPr>
          <a:xfrm>
            <a:off x="7521435" y="4965470"/>
            <a:ext cx="1935546" cy="445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/>
          </a:p>
        </p:txBody>
      </p:sp>
      <p:pic>
        <p:nvPicPr>
          <p:cNvPr id="350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01" y="5022488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214"/>
          <p:cNvSpPr txBox="1">
            <a:spLocks noChangeArrowheads="1"/>
          </p:cNvSpPr>
          <p:nvPr/>
        </p:nvSpPr>
        <p:spPr bwMode="auto">
          <a:xfrm>
            <a:off x="7917177" y="5238579"/>
            <a:ext cx="9957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N_6F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사용자 스위치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2" name="Picture 217" descr="PC-and-Monitor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0" y="5000366"/>
            <a:ext cx="317643" cy="24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3" name="AutoShape 168"/>
          <p:cNvCxnSpPr>
            <a:cxnSpLocks noChangeShapeType="1"/>
          </p:cNvCxnSpPr>
          <p:nvPr/>
        </p:nvCxnSpPr>
        <p:spPr bwMode="auto">
          <a:xfrm flipH="1">
            <a:off x="7963044" y="5166504"/>
            <a:ext cx="671963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54" name="Picture 281" descr="Phone-IP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574" y="5254414"/>
            <a:ext cx="240747" cy="1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5" name="AutoShape 168"/>
          <p:cNvCxnSpPr>
            <a:cxnSpLocks noChangeShapeType="1"/>
          </p:cNvCxnSpPr>
          <p:nvPr/>
        </p:nvCxnSpPr>
        <p:spPr bwMode="auto">
          <a:xfrm flipV="1">
            <a:off x="8639028" y="5060153"/>
            <a:ext cx="0" cy="18027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56" name="Picture 27"/>
          <p:cNvPicPr>
            <a:picLocks noChangeAspect="1" noChangeArrowheads="1"/>
          </p:cNvPicPr>
          <p:nvPr/>
        </p:nvPicPr>
        <p:blipFill>
          <a:blip r:embed="rId20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359" y="5150602"/>
            <a:ext cx="183382" cy="17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7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32" y="5094496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263" y="5161627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94" y="5230561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0" name="직사각형 359"/>
          <p:cNvSpPr/>
          <p:nvPr/>
        </p:nvSpPr>
        <p:spPr>
          <a:xfrm>
            <a:off x="7529386" y="5445673"/>
            <a:ext cx="1935546" cy="445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/>
          </a:p>
        </p:txBody>
      </p:sp>
      <p:pic>
        <p:nvPicPr>
          <p:cNvPr id="361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552" y="5502691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" name="TextBox 214"/>
          <p:cNvSpPr txBox="1">
            <a:spLocks noChangeArrowheads="1"/>
          </p:cNvSpPr>
          <p:nvPr/>
        </p:nvSpPr>
        <p:spPr bwMode="auto">
          <a:xfrm>
            <a:off x="7925128" y="5718782"/>
            <a:ext cx="9957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N_5F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사용자 스위치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3" name="Picture 217" descr="PC-and-Monitor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241" y="5480569"/>
            <a:ext cx="317643" cy="24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4" name="AutoShape 168"/>
          <p:cNvCxnSpPr>
            <a:cxnSpLocks noChangeShapeType="1"/>
          </p:cNvCxnSpPr>
          <p:nvPr/>
        </p:nvCxnSpPr>
        <p:spPr bwMode="auto">
          <a:xfrm flipH="1">
            <a:off x="7970995" y="5646707"/>
            <a:ext cx="671963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5" name="Picture 281" descr="Phone-IP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525" y="5734617"/>
            <a:ext cx="240747" cy="1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6" name="AutoShape 168"/>
          <p:cNvCxnSpPr>
            <a:cxnSpLocks noChangeShapeType="1"/>
          </p:cNvCxnSpPr>
          <p:nvPr/>
        </p:nvCxnSpPr>
        <p:spPr bwMode="auto">
          <a:xfrm flipV="1">
            <a:off x="8646979" y="5540356"/>
            <a:ext cx="0" cy="18027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7" name="Picture 27"/>
          <p:cNvPicPr>
            <a:picLocks noChangeAspect="1" noChangeArrowheads="1"/>
          </p:cNvPicPr>
          <p:nvPr/>
        </p:nvPicPr>
        <p:blipFill>
          <a:blip r:embed="rId20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10" y="5630805"/>
            <a:ext cx="183382" cy="17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883" y="5574699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14" y="5641830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0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45" y="5710764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" name="직사각형 370"/>
          <p:cNvSpPr/>
          <p:nvPr/>
        </p:nvSpPr>
        <p:spPr>
          <a:xfrm>
            <a:off x="7529386" y="5933378"/>
            <a:ext cx="1935546" cy="445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/>
          </a:p>
        </p:txBody>
      </p:sp>
      <p:pic>
        <p:nvPicPr>
          <p:cNvPr id="372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552" y="5990396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" name="Picture 217" descr="PC-and-Monitor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241" y="5968274"/>
            <a:ext cx="317643" cy="24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4" name="AutoShape 168"/>
          <p:cNvCxnSpPr>
            <a:cxnSpLocks noChangeShapeType="1"/>
          </p:cNvCxnSpPr>
          <p:nvPr/>
        </p:nvCxnSpPr>
        <p:spPr bwMode="auto">
          <a:xfrm flipH="1">
            <a:off x="7970995" y="6134412"/>
            <a:ext cx="671963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5" name="Picture 281" descr="Phone-IP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525" y="6222322"/>
            <a:ext cx="240747" cy="1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6" name="AutoShape 168"/>
          <p:cNvCxnSpPr>
            <a:cxnSpLocks noChangeShapeType="1"/>
          </p:cNvCxnSpPr>
          <p:nvPr/>
        </p:nvCxnSpPr>
        <p:spPr bwMode="auto">
          <a:xfrm flipV="1">
            <a:off x="8646979" y="6028061"/>
            <a:ext cx="0" cy="18027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7" name="Picture 27"/>
          <p:cNvPicPr>
            <a:picLocks noChangeAspect="1" noChangeArrowheads="1"/>
          </p:cNvPicPr>
          <p:nvPr/>
        </p:nvPicPr>
        <p:blipFill>
          <a:blip r:embed="rId20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10" y="6118510"/>
            <a:ext cx="183382" cy="17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883" y="6062404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14" y="6129535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Picture 166" descr="catalyst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45" y="6198469"/>
            <a:ext cx="331396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1" name="꺾인 연결선 380"/>
          <p:cNvCxnSpPr>
            <a:endCxn id="112" idx="1"/>
          </p:cNvCxnSpPr>
          <p:nvPr/>
        </p:nvCxnSpPr>
        <p:spPr>
          <a:xfrm flipV="1">
            <a:off x="4160912" y="4668934"/>
            <a:ext cx="2676224" cy="37660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/>
          <p:nvPr/>
        </p:nvCxnSpPr>
        <p:spPr>
          <a:xfrm>
            <a:off x="7401272" y="3670684"/>
            <a:ext cx="0" cy="2575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/>
          <p:nvPr/>
        </p:nvCxnSpPr>
        <p:spPr>
          <a:xfrm>
            <a:off x="7401275" y="3789040"/>
            <a:ext cx="98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/>
          <p:nvPr/>
        </p:nvCxnSpPr>
        <p:spPr>
          <a:xfrm>
            <a:off x="7403613" y="4221088"/>
            <a:ext cx="98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/>
          <p:nvPr/>
        </p:nvCxnSpPr>
        <p:spPr>
          <a:xfrm>
            <a:off x="7404062" y="4709242"/>
            <a:ext cx="98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7404062" y="5196947"/>
            <a:ext cx="98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7406403" y="5685101"/>
            <a:ext cx="98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/>
          <p:nvPr/>
        </p:nvCxnSpPr>
        <p:spPr>
          <a:xfrm>
            <a:off x="7405954" y="6109198"/>
            <a:ext cx="98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연결선 388"/>
          <p:cNvCxnSpPr/>
          <p:nvPr/>
        </p:nvCxnSpPr>
        <p:spPr>
          <a:xfrm>
            <a:off x="7161983" y="4708314"/>
            <a:ext cx="239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연결선 389"/>
          <p:cNvCxnSpPr/>
          <p:nvPr/>
        </p:nvCxnSpPr>
        <p:spPr>
          <a:xfrm>
            <a:off x="7162808" y="5157192"/>
            <a:ext cx="239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214"/>
          <p:cNvSpPr txBox="1">
            <a:spLocks noChangeArrowheads="1"/>
          </p:cNvSpPr>
          <p:nvPr/>
        </p:nvSpPr>
        <p:spPr bwMode="auto">
          <a:xfrm>
            <a:off x="7925128" y="6206487"/>
            <a:ext cx="121539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N_2F~B5F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사용자 스위치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2" name="직선 연결선 391"/>
          <p:cNvCxnSpPr/>
          <p:nvPr/>
        </p:nvCxnSpPr>
        <p:spPr>
          <a:xfrm>
            <a:off x="6936488" y="4886026"/>
            <a:ext cx="0" cy="92333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직선 연결선 392"/>
          <p:cNvCxnSpPr/>
          <p:nvPr/>
        </p:nvCxnSpPr>
        <p:spPr>
          <a:xfrm>
            <a:off x="6980444" y="4885990"/>
            <a:ext cx="0" cy="92333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/>
          <p:cNvCxnSpPr/>
          <p:nvPr/>
        </p:nvCxnSpPr>
        <p:spPr>
          <a:xfrm>
            <a:off x="7026254" y="4887183"/>
            <a:ext cx="0" cy="92333"/>
          </a:xfrm>
          <a:prstGeom prst="line">
            <a:avLst/>
          </a:prstGeom>
          <a:ln w="31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타원 394"/>
          <p:cNvSpPr/>
          <p:nvPr/>
        </p:nvSpPr>
        <p:spPr bwMode="auto">
          <a:xfrm>
            <a:off x="6914046" y="4901898"/>
            <a:ext cx="144016" cy="58257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7" name="그룹 296"/>
          <p:cNvGrpSpPr/>
          <p:nvPr/>
        </p:nvGrpSpPr>
        <p:grpSpPr>
          <a:xfrm>
            <a:off x="5799505" y="4221088"/>
            <a:ext cx="734836" cy="465285"/>
            <a:chOff x="6510685" y="4947990"/>
            <a:chExt cx="890587" cy="881563"/>
          </a:xfrm>
        </p:grpSpPr>
        <p:pic>
          <p:nvPicPr>
            <p:cNvPr id="298" name="Picture 63" descr="server_gray_s"/>
            <p:cNvPicPr>
              <a:picLocks noChangeArrowheads="1"/>
            </p:cNvPicPr>
            <p:nvPr/>
          </p:nvPicPr>
          <p:blipFill>
            <a:blip r:embed="rId5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635" y="5031985"/>
              <a:ext cx="3238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63" descr="server_gray_s"/>
            <p:cNvPicPr>
              <a:picLocks noChangeArrowheads="1"/>
            </p:cNvPicPr>
            <p:nvPr/>
          </p:nvPicPr>
          <p:blipFill>
            <a:blip r:embed="rId5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997" y="5024047"/>
              <a:ext cx="3238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0" name="Rectangle 722"/>
            <p:cNvSpPr>
              <a:spLocks noChangeArrowheads="1"/>
            </p:cNvSpPr>
            <p:nvPr/>
          </p:nvSpPr>
          <p:spPr bwMode="auto">
            <a:xfrm>
              <a:off x="6583710" y="4947990"/>
              <a:ext cx="790575" cy="785266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700" b="0">
                <a:latin typeface="맑은 고딕" pitchFamily="50" charset="-127"/>
              </a:endParaRPr>
            </a:p>
          </p:txBody>
        </p:sp>
        <p:sp>
          <p:nvSpPr>
            <p:cNvPr id="301" name="TextBox 20"/>
            <p:cNvSpPr txBox="1">
              <a:spLocks noChangeArrowheads="1"/>
            </p:cNvSpPr>
            <p:nvPr/>
          </p:nvSpPr>
          <p:spPr bwMode="auto">
            <a:xfrm>
              <a:off x="6510685" y="5352484"/>
              <a:ext cx="890587" cy="477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모바일</a:t>
              </a:r>
              <a:r>
                <a:rPr kumimoji="0" lang="ko-KR" altLang="en-US" sz="7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 주문</a:t>
              </a:r>
              <a:r>
                <a:rPr kumimoji="0" lang="en-US" altLang="ko-KR" sz="7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/</a:t>
              </a:r>
              <a:r>
                <a:rPr kumimoji="0" lang="ko-KR" altLang="en-US" sz="7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HY태고딕"/>
                </a:rPr>
                <a:t>배차</a:t>
              </a: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HY태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ln w="6350">
          <a:solidFill>
            <a:schemeClr val="tx2"/>
          </a:solidFill>
          <a:headEnd w="sm" len="sm"/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1472375364</TotalTime>
  <Pages>39</Pages>
  <Words>1364</Words>
  <Application>Microsoft Office PowerPoint</Application>
  <PresentationFormat>A4 용지(210x297mm)</PresentationFormat>
  <Paragraphs>608</Paragraphs>
  <Slides>10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1_other</vt:lpstr>
      <vt:lpstr>Image</vt:lpstr>
      <vt:lpstr>Architecture 설계서 - SK가스 e-Market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PowerPoint 프레젠테이션</vt:lpstr>
      <vt:lpstr>PowerPoint 프레젠테이션</vt:lpstr>
      <vt:lpstr>3. 물리적 구성도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Windows 사용자</cp:lastModifiedBy>
  <cp:revision>2631</cp:revision>
  <cp:lastPrinted>2015-04-08T06:40:51Z</cp:lastPrinted>
  <dcterms:created xsi:type="dcterms:W3CDTF">1996-10-14T12:11:22Z</dcterms:created>
  <dcterms:modified xsi:type="dcterms:W3CDTF">2015-04-08T07:19:31Z</dcterms:modified>
</cp:coreProperties>
</file>