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163" r:id="rId2"/>
    <p:sldId id="2164" r:id="rId3"/>
    <p:sldId id="2224" r:id="rId4"/>
    <p:sldId id="2234" r:id="rId5"/>
    <p:sldId id="2226" r:id="rId6"/>
    <p:sldId id="2236" r:id="rId7"/>
    <p:sldId id="2237" r:id="rId8"/>
    <p:sldId id="2223" r:id="rId9"/>
    <p:sldId id="2219" r:id="rId10"/>
    <p:sldId id="2228" r:id="rId11"/>
    <p:sldId id="2218" r:id="rId12"/>
    <p:sldId id="2231" r:id="rId13"/>
  </p:sldIdLst>
  <p:sldSz cx="9906000" cy="6858000" type="A4"/>
  <p:notesSz cx="6797675" cy="99266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04">
          <p15:clr>
            <a:srgbClr val="A4A3A4"/>
          </p15:clr>
        </p15:guide>
        <p15:guide id="2" pos="580">
          <p15:clr>
            <a:srgbClr val="A4A3A4"/>
          </p15:clr>
        </p15:guide>
        <p15:guide id="3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3506" autoAdjust="0"/>
  </p:normalViewPr>
  <p:slideViewPr>
    <p:cSldViewPr snapToObjects="1">
      <p:cViewPr>
        <p:scale>
          <a:sx n="90" d="100"/>
          <a:sy n="90" d="100"/>
        </p:scale>
        <p:origin x="-102" y="102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638175"/>
            <a:ext cx="5351462" cy="370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2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SKN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모서리가 둥근 직사각형 175"/>
          <p:cNvSpPr/>
          <p:nvPr/>
        </p:nvSpPr>
        <p:spPr>
          <a:xfrm>
            <a:off x="704528" y="908720"/>
            <a:ext cx="1696986" cy="2088232"/>
          </a:xfrm>
          <a:prstGeom prst="roundRect">
            <a:avLst/>
          </a:prstGeom>
          <a:solidFill>
            <a:srgbClr val="CCFFFF">
              <a:alpha val="36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226" name="직선 연결선 225"/>
          <p:cNvCxnSpPr/>
          <p:nvPr/>
        </p:nvCxnSpPr>
        <p:spPr bwMode="auto">
          <a:xfrm flipH="1">
            <a:off x="1202400" y="1241521"/>
            <a:ext cx="18590" cy="60671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14" name="직선 연결선 613"/>
          <p:cNvCxnSpPr/>
          <p:nvPr/>
        </p:nvCxnSpPr>
        <p:spPr bwMode="auto">
          <a:xfrm>
            <a:off x="1170738" y="1788647"/>
            <a:ext cx="3807272" cy="187107"/>
          </a:xfrm>
          <a:prstGeom prst="bentConnector3">
            <a:avLst>
              <a:gd name="adj1" fmla="val 100036"/>
            </a:avLst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sp>
        <p:nvSpPr>
          <p:cNvPr id="209" name="모서리가 둥근 직사각형 208"/>
          <p:cNvSpPr/>
          <p:nvPr/>
        </p:nvSpPr>
        <p:spPr>
          <a:xfrm>
            <a:off x="2870041" y="1862045"/>
            <a:ext cx="4315207" cy="3799201"/>
          </a:xfrm>
          <a:prstGeom prst="roundRect">
            <a:avLst/>
          </a:prstGeom>
          <a:solidFill>
            <a:srgbClr val="F79646">
              <a:lumMod val="40000"/>
              <a:lumOff val="60000"/>
              <a:alpha val="17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5" name="직선 연결선 374"/>
          <p:cNvCxnSpPr/>
          <p:nvPr/>
        </p:nvCxnSpPr>
        <p:spPr bwMode="auto">
          <a:xfrm flipV="1">
            <a:off x="4425038" y="2749827"/>
            <a:ext cx="560187" cy="113631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H="1" flipV="1">
            <a:off x="4425038" y="2736355"/>
            <a:ext cx="1129656" cy="225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58" name="직선 연결선 357"/>
          <p:cNvCxnSpPr/>
          <p:nvPr/>
        </p:nvCxnSpPr>
        <p:spPr bwMode="auto">
          <a:xfrm flipH="1">
            <a:off x="4670210" y="2740304"/>
            <a:ext cx="307800" cy="357086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/>
          <p:cNvCxnSpPr/>
          <p:nvPr/>
        </p:nvCxnSpPr>
        <p:spPr bwMode="auto">
          <a:xfrm>
            <a:off x="4985224" y="2743142"/>
            <a:ext cx="1" cy="118051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/>
          <p:cNvCxnSpPr/>
          <p:nvPr/>
        </p:nvCxnSpPr>
        <p:spPr bwMode="auto">
          <a:xfrm flipH="1" flipV="1">
            <a:off x="5117224" y="2797625"/>
            <a:ext cx="437470" cy="1078168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4985225" y="2429154"/>
            <a:ext cx="0" cy="29554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직선 연결선 192"/>
          <p:cNvCxnSpPr/>
          <p:nvPr/>
        </p:nvCxnSpPr>
        <p:spPr bwMode="auto">
          <a:xfrm>
            <a:off x="1225065" y="6147546"/>
            <a:ext cx="304425" cy="1491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4" name="TextBox 26"/>
          <p:cNvSpPr txBox="1">
            <a:spLocks noChangeArrowheads="1"/>
          </p:cNvSpPr>
          <p:nvPr/>
        </p:nvSpPr>
        <p:spPr bwMode="auto">
          <a:xfrm>
            <a:off x="1623225" y="6038532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1073267" y="5720645"/>
            <a:ext cx="1287445" cy="798617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196" name="직선 연결선 195"/>
          <p:cNvCxnSpPr/>
          <p:nvPr/>
        </p:nvCxnSpPr>
        <p:spPr bwMode="auto">
          <a:xfrm>
            <a:off x="1225065" y="6354326"/>
            <a:ext cx="304425" cy="1491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sp>
        <p:nvSpPr>
          <p:cNvPr id="197" name="TextBox 133"/>
          <p:cNvSpPr txBox="1">
            <a:spLocks noChangeArrowheads="1"/>
          </p:cNvSpPr>
          <p:nvPr/>
        </p:nvSpPr>
        <p:spPr bwMode="auto">
          <a:xfrm>
            <a:off x="1623225" y="6250913"/>
            <a:ext cx="462692" cy="2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79646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8" name="그룹 291"/>
          <p:cNvGrpSpPr>
            <a:grpSpLocks/>
          </p:cNvGrpSpPr>
          <p:nvPr/>
        </p:nvGrpSpPr>
        <p:grpSpPr bwMode="auto">
          <a:xfrm>
            <a:off x="793802" y="762154"/>
            <a:ext cx="1518438" cy="271463"/>
            <a:chOff x="0" y="0"/>
            <a:chExt cx="1032504" cy="234656"/>
          </a:xfrm>
        </p:grpSpPr>
        <p:sp>
          <p:nvSpPr>
            <p:cNvPr id="199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23465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00" name="Text Box 158"/>
            <p:cNvSpPr txBox="1">
              <a:spLocks noChangeArrowheads="1"/>
            </p:cNvSpPr>
            <p:nvPr/>
          </p:nvSpPr>
          <p:spPr bwMode="auto">
            <a:xfrm>
              <a:off x="58808" y="706"/>
              <a:ext cx="901688" cy="186232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사업장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204" name="모서리가 둥근 직사각형 203"/>
          <p:cNvSpPr/>
          <p:nvPr/>
        </p:nvSpPr>
        <p:spPr>
          <a:xfrm>
            <a:off x="2870041" y="940353"/>
            <a:ext cx="4315207" cy="616439"/>
          </a:xfrm>
          <a:prstGeom prst="roundRect">
            <a:avLst/>
          </a:prstGeom>
          <a:solidFill>
            <a:srgbClr val="F79646">
              <a:lumMod val="40000"/>
              <a:lumOff val="60000"/>
              <a:alpha val="17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pSp>
        <p:nvGrpSpPr>
          <p:cNvPr id="205" name="그룹 194"/>
          <p:cNvGrpSpPr>
            <a:grpSpLocks/>
          </p:cNvGrpSpPr>
          <p:nvPr/>
        </p:nvGrpSpPr>
        <p:grpSpPr bwMode="auto">
          <a:xfrm>
            <a:off x="2920811" y="756687"/>
            <a:ext cx="1548839" cy="271463"/>
            <a:chOff x="-30736" y="229"/>
            <a:chExt cx="1052143" cy="234955"/>
          </a:xfrm>
        </p:grpSpPr>
        <p:sp>
          <p:nvSpPr>
            <p:cNvPr id="206" name="직사각형 505" descr="박스2"/>
            <p:cNvSpPr>
              <a:spLocks noChangeArrowheads="1"/>
            </p:cNvSpPr>
            <p:nvPr/>
          </p:nvSpPr>
          <p:spPr bwMode="auto">
            <a:xfrm>
              <a:off x="-30736" y="229"/>
              <a:ext cx="1032504" cy="23495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07" name="Text Box 158"/>
            <p:cNvSpPr txBox="1">
              <a:spLocks noChangeArrowheads="1"/>
            </p:cNvSpPr>
            <p:nvPr/>
          </p:nvSpPr>
          <p:spPr bwMode="auto">
            <a:xfrm>
              <a:off x="47711" y="1872"/>
              <a:ext cx="973696" cy="183904"/>
            </a:xfrm>
            <a:prstGeom prst="rect">
              <a:avLst/>
            </a:prstGeom>
            <a:noFill/>
          </p:spPr>
          <p:txBody>
            <a:bodyPr wrap="square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남산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NOC(Backbone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pic>
        <p:nvPicPr>
          <p:cNvPr id="208" name="Picture 523" descr="netflowroutr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16" y="1129994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922302" y="5533801"/>
            <a:ext cx="1518438" cy="271463"/>
            <a:chOff x="2922302" y="1754658"/>
            <a:chExt cx="1518438" cy="271463"/>
          </a:xfrm>
        </p:grpSpPr>
        <p:sp>
          <p:nvSpPr>
            <p:cNvPr id="211" name="직사각형 505" descr="박스2"/>
            <p:cNvSpPr>
              <a:spLocks noChangeArrowheads="1"/>
            </p:cNvSpPr>
            <p:nvPr/>
          </p:nvSpPr>
          <p:spPr bwMode="auto">
            <a:xfrm>
              <a:off x="2922302" y="1754658"/>
              <a:ext cx="1518438" cy="27146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Y태고딕"/>
              </a:endParaRPr>
            </a:p>
          </p:txBody>
        </p:sp>
        <p:sp>
          <p:nvSpPr>
            <p:cNvPr id="212" name="Text Box 158"/>
            <p:cNvSpPr txBox="1">
              <a:spLocks noChangeArrowheads="1"/>
            </p:cNvSpPr>
            <p:nvPr/>
          </p:nvSpPr>
          <p:spPr bwMode="auto">
            <a:xfrm>
              <a:off x="3008787" y="1765834"/>
              <a:ext cx="1326055" cy="215443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HY태고딕"/>
                </a:rPr>
                <a:t>DDC(Backbone)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HY태고딕"/>
              </a:endParaRPr>
            </a:p>
          </p:txBody>
        </p:sp>
      </p:grpSp>
      <p:sp>
        <p:nvSpPr>
          <p:cNvPr id="213" name="모서리가 둥근 직사각형 212"/>
          <p:cNvSpPr/>
          <p:nvPr/>
        </p:nvSpPr>
        <p:spPr>
          <a:xfrm>
            <a:off x="7673540" y="908720"/>
            <a:ext cx="1816937" cy="4752527"/>
          </a:xfrm>
          <a:prstGeom prst="roundRect">
            <a:avLst/>
          </a:prstGeom>
          <a:solidFill>
            <a:sysClr val="window" lastClr="FFFFFF">
              <a:lumMod val="50000"/>
              <a:alpha val="11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7708370" y="758739"/>
            <a:ext cx="909870" cy="277429"/>
            <a:chOff x="6380057" y="776761"/>
            <a:chExt cx="968375" cy="295275"/>
          </a:xfrm>
        </p:grpSpPr>
        <p:sp>
          <p:nvSpPr>
            <p:cNvPr id="215" name="직사각형 505" descr="박스2"/>
            <p:cNvSpPr>
              <a:spLocks noChangeArrowheads="1"/>
            </p:cNvSpPr>
            <p:nvPr/>
          </p:nvSpPr>
          <p:spPr bwMode="auto">
            <a:xfrm>
              <a:off x="6380057" y="776761"/>
              <a:ext cx="968375" cy="29527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16" name="Text Box 158"/>
            <p:cNvSpPr txBox="1">
              <a:spLocks noChangeArrowheads="1"/>
            </p:cNvSpPr>
            <p:nvPr/>
          </p:nvSpPr>
          <p:spPr bwMode="auto">
            <a:xfrm>
              <a:off x="6435920" y="787724"/>
              <a:ext cx="844396" cy="214016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kern="0" noProof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/>
                  <a:cs typeface="HY태고딕"/>
                </a:rPr>
                <a:t>외부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220" name="TextBox 33"/>
          <p:cNvSpPr txBox="1">
            <a:spLocks noChangeArrowheads="1"/>
          </p:cNvSpPr>
          <p:nvPr/>
        </p:nvSpPr>
        <p:spPr bwMode="auto">
          <a:xfrm>
            <a:off x="1623225" y="5824314"/>
            <a:ext cx="6527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8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SK </a:t>
            </a:r>
            <a:r>
              <a:rPr lang="ko-KR" altLang="en-US" dirty="0" err="1">
                <a:solidFill>
                  <a:schemeClr val="tx1"/>
                </a:solidFill>
              </a:rPr>
              <a:t>내부망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25" name="직선 연결선 224"/>
          <p:cNvCxnSpPr/>
          <p:nvPr/>
        </p:nvCxnSpPr>
        <p:spPr bwMode="auto">
          <a:xfrm>
            <a:off x="1225065" y="5928092"/>
            <a:ext cx="304425" cy="1491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64" name="직사각형 263"/>
          <p:cNvSpPr/>
          <p:nvPr/>
        </p:nvSpPr>
        <p:spPr>
          <a:xfrm>
            <a:off x="3151849" y="3038763"/>
            <a:ext cx="13691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SKE LMS(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이중화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0" name="슬라이드 번호 개체 틀 4"/>
          <p:cNvSpPr txBox="1">
            <a:spLocks/>
          </p:cNvSpPr>
          <p:nvPr/>
        </p:nvSpPr>
        <p:spPr bwMode="auto">
          <a:xfrm>
            <a:off x="4592960" y="4301604"/>
            <a:ext cx="9169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324" name="직사각형 323"/>
          <p:cNvSpPr/>
          <p:nvPr/>
        </p:nvSpPr>
        <p:spPr>
          <a:xfrm>
            <a:off x="4719609" y="5054987"/>
            <a:ext cx="5934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/>
              <a:t>ERP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BB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52800" y="2310892"/>
            <a:ext cx="1260000" cy="1008000"/>
            <a:chOff x="3090317" y="2310892"/>
            <a:chExt cx="1260000" cy="1008000"/>
          </a:xfrm>
        </p:grpSpPr>
        <p:pic>
          <p:nvPicPr>
            <p:cNvPr id="268" name="Picture 1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121" y="2582989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9" name="Picture 1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199" y="2619082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0" name="TextBox 269"/>
            <p:cNvSpPr txBox="1"/>
            <p:nvPr/>
          </p:nvSpPr>
          <p:spPr>
            <a:xfrm>
              <a:off x="3216860" y="2446870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1" name="그룹 270"/>
            <p:cNvGrpSpPr/>
            <p:nvPr/>
          </p:nvGrpSpPr>
          <p:grpSpPr>
            <a:xfrm>
              <a:off x="3601205" y="2511884"/>
              <a:ext cx="185765" cy="217094"/>
              <a:chOff x="3390841" y="2666906"/>
              <a:chExt cx="185765" cy="217094"/>
            </a:xfrm>
          </p:grpSpPr>
          <p:pic>
            <p:nvPicPr>
              <p:cNvPr id="284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5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2" name="TextBox 271"/>
            <p:cNvSpPr txBox="1"/>
            <p:nvPr/>
          </p:nvSpPr>
          <p:spPr>
            <a:xfrm>
              <a:off x="3474875" y="236894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889237" y="2574370"/>
              <a:ext cx="185765" cy="217094"/>
              <a:chOff x="3390841" y="2666906"/>
              <a:chExt cx="185765" cy="217094"/>
            </a:xfrm>
          </p:grpSpPr>
          <p:pic>
            <p:nvPicPr>
              <p:cNvPr id="282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3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4" name="TextBox 273"/>
            <p:cNvSpPr txBox="1"/>
            <p:nvPr/>
          </p:nvSpPr>
          <p:spPr>
            <a:xfrm>
              <a:off x="3755813" y="2432962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5" name="그룹 274"/>
            <p:cNvGrpSpPr/>
            <p:nvPr/>
          </p:nvGrpSpPr>
          <p:grpSpPr>
            <a:xfrm>
              <a:off x="3446867" y="2849202"/>
              <a:ext cx="185765" cy="217094"/>
              <a:chOff x="3390841" y="2666906"/>
              <a:chExt cx="185765" cy="217094"/>
            </a:xfrm>
          </p:grpSpPr>
          <p:pic>
            <p:nvPicPr>
              <p:cNvPr id="280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" name="TextBox 275"/>
            <p:cNvSpPr txBox="1"/>
            <p:nvPr/>
          </p:nvSpPr>
          <p:spPr>
            <a:xfrm>
              <a:off x="3313443" y="2707794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77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2" y="2790227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842" y="2846436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TextBox 278"/>
            <p:cNvSpPr txBox="1"/>
            <p:nvPr/>
          </p:nvSpPr>
          <p:spPr>
            <a:xfrm>
              <a:off x="3745221" y="2817540"/>
              <a:ext cx="439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Rectangle 722"/>
            <p:cNvSpPr>
              <a:spLocks noChangeArrowheads="1"/>
            </p:cNvSpPr>
            <p:nvPr/>
          </p:nvSpPr>
          <p:spPr bwMode="auto">
            <a:xfrm>
              <a:off x="3090317" y="2310892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69934" y="2310892"/>
            <a:ext cx="1269524" cy="1008000"/>
            <a:chOff x="5515047" y="2010231"/>
            <a:chExt cx="1269524" cy="1008000"/>
          </a:xfrm>
        </p:grpSpPr>
        <p:pic>
          <p:nvPicPr>
            <p:cNvPr id="23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247" y="225956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621" y="2324437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4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531" y="246080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095" y="252300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직사각형 235"/>
            <p:cNvSpPr/>
            <p:nvPr/>
          </p:nvSpPr>
          <p:spPr>
            <a:xfrm>
              <a:off x="5517356" y="2715335"/>
              <a:ext cx="126721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SKN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멤버십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37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910" y="208037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794" y="2164637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TextBox 238"/>
            <p:cNvSpPr txBox="1"/>
            <p:nvPr/>
          </p:nvSpPr>
          <p:spPr>
            <a:xfrm>
              <a:off x="5581987" y="2123442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33235" y="2261136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066970" y="248281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" name="Rectangle 722"/>
            <p:cNvSpPr>
              <a:spLocks noChangeArrowheads="1"/>
            </p:cNvSpPr>
            <p:nvPr/>
          </p:nvSpPr>
          <p:spPr bwMode="auto">
            <a:xfrm>
              <a:off x="5515047" y="2010231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69934" y="3371793"/>
            <a:ext cx="1317722" cy="1008000"/>
            <a:chOff x="5462609" y="3301933"/>
            <a:chExt cx="1317722" cy="1008000"/>
          </a:xfrm>
        </p:grpSpPr>
        <p:pic>
          <p:nvPicPr>
            <p:cNvPr id="244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384" y="3553210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758" y="3618086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668" y="3754454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232" y="3816657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직사각형 247"/>
            <p:cNvSpPr/>
            <p:nvPr/>
          </p:nvSpPr>
          <p:spPr>
            <a:xfrm>
              <a:off x="5515827" y="4008984"/>
              <a:ext cx="12645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E-Market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250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47" y="3374024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931" y="3458286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TextBox 251"/>
            <p:cNvSpPr txBox="1"/>
            <p:nvPr/>
          </p:nvSpPr>
          <p:spPr>
            <a:xfrm>
              <a:off x="5593124" y="341709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244372" y="3554785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078107" y="3776460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" name="Rectangle 722"/>
            <p:cNvSpPr>
              <a:spLocks noChangeArrowheads="1"/>
            </p:cNvSpPr>
            <p:nvPr/>
          </p:nvSpPr>
          <p:spPr bwMode="auto">
            <a:xfrm>
              <a:off x="5462609" y="3301933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52800" y="3371793"/>
            <a:ext cx="1262951" cy="1008000"/>
            <a:chOff x="3093381" y="3312444"/>
            <a:chExt cx="1262951" cy="1008000"/>
          </a:xfrm>
        </p:grpSpPr>
        <p:pic>
          <p:nvPicPr>
            <p:cNvPr id="290" name="Picture 1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92" y="3563346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1" name="Picture 1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270" y="3599439"/>
              <a:ext cx="123843" cy="18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" name="TextBox 291"/>
            <p:cNvSpPr txBox="1"/>
            <p:nvPr/>
          </p:nvSpPr>
          <p:spPr>
            <a:xfrm>
              <a:off x="3184931" y="3427227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3569276" y="3492241"/>
              <a:ext cx="185765" cy="217094"/>
              <a:chOff x="3390841" y="2666906"/>
              <a:chExt cx="185765" cy="217094"/>
            </a:xfrm>
          </p:grpSpPr>
          <p:pic>
            <p:nvPicPr>
              <p:cNvPr id="306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4" name="TextBox 293"/>
            <p:cNvSpPr txBox="1"/>
            <p:nvPr/>
          </p:nvSpPr>
          <p:spPr>
            <a:xfrm>
              <a:off x="3442946" y="3349298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3857308" y="3554727"/>
              <a:ext cx="185765" cy="217094"/>
              <a:chOff x="3390841" y="2666906"/>
              <a:chExt cx="185765" cy="217094"/>
            </a:xfrm>
          </p:grpSpPr>
          <p:pic>
            <p:nvPicPr>
              <p:cNvPr id="304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5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6" name="TextBox 295"/>
            <p:cNvSpPr txBox="1"/>
            <p:nvPr/>
          </p:nvSpPr>
          <p:spPr>
            <a:xfrm>
              <a:off x="3723884" y="3413319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3414938" y="3829559"/>
              <a:ext cx="185765" cy="217094"/>
              <a:chOff x="3390841" y="2666906"/>
              <a:chExt cx="185765" cy="217094"/>
            </a:xfrm>
          </p:grpSpPr>
          <p:pic>
            <p:nvPicPr>
              <p:cNvPr id="302" name="Picture 18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2763" y="2666906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3" name="Picture 19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841" y="2702999"/>
                <a:ext cx="123843" cy="18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8" name="TextBox 297"/>
            <p:cNvSpPr txBox="1"/>
            <p:nvPr/>
          </p:nvSpPr>
          <p:spPr>
            <a:xfrm>
              <a:off x="3281514" y="368815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9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313" y="3770584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0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913" y="3826793"/>
              <a:ext cx="280019" cy="1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TextBox 300"/>
            <p:cNvSpPr txBox="1"/>
            <p:nvPr/>
          </p:nvSpPr>
          <p:spPr>
            <a:xfrm>
              <a:off x="3713292" y="3797897"/>
              <a:ext cx="439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093382" y="4004194"/>
              <a:ext cx="1262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SKP </a:t>
              </a:r>
              <a:r>
                <a:rPr lang="en-US" altLang="ko-KR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Nxmile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340" name="Rectangle 722"/>
            <p:cNvSpPr>
              <a:spLocks noChangeArrowheads="1"/>
            </p:cNvSpPr>
            <p:nvPr/>
          </p:nvSpPr>
          <p:spPr bwMode="auto">
            <a:xfrm>
              <a:off x="3093381" y="3312444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529064" y="4432694"/>
            <a:ext cx="1476683" cy="1056508"/>
            <a:chOff x="5428931" y="4471455"/>
            <a:chExt cx="1476683" cy="1056508"/>
          </a:xfrm>
        </p:grpSpPr>
        <p:pic>
          <p:nvPicPr>
            <p:cNvPr id="310" name="Picture 17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014" y="4509120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424" y="4573998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798" y="4638874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직사각형 312"/>
            <p:cNvSpPr/>
            <p:nvPr/>
          </p:nvSpPr>
          <p:spPr>
            <a:xfrm>
              <a:off x="5428931" y="5127853"/>
              <a:ext cx="14766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ERP </a:t>
              </a:r>
              <a:r>
                <a:rPr lang="ko-KR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</a:t>
              </a:r>
              <a:r>
                <a:rPr lang="ko-KR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이중화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Biz. Talk </a:t>
              </a:r>
              <a:r>
                <a:rPr lang="ko-KR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이중화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314" name="Picture 2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89" y="4851797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TextBox 314"/>
            <p:cNvSpPr txBox="1"/>
            <p:nvPr/>
          </p:nvSpPr>
          <p:spPr>
            <a:xfrm>
              <a:off x="5999050" y="4518247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322310" y="4683578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7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746" y="4709838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" name="Picture 2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78" y="493625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" name="Rectangle 722"/>
            <p:cNvSpPr>
              <a:spLocks noChangeArrowheads="1"/>
            </p:cNvSpPr>
            <p:nvPr/>
          </p:nvSpPr>
          <p:spPr bwMode="auto">
            <a:xfrm>
              <a:off x="5469801" y="4471455"/>
              <a:ext cx="1260000" cy="10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aphicFrame>
        <p:nvGraphicFramePr>
          <p:cNvPr id="357" name="개체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424181"/>
              </p:ext>
            </p:extLst>
          </p:nvPr>
        </p:nvGraphicFramePr>
        <p:xfrm>
          <a:off x="4451943" y="3097390"/>
          <a:ext cx="436533" cy="22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Image" r:id="rId8" imgW="5295238" imgH="2526984" progId="">
                  <p:embed/>
                </p:oleObj>
              </mc:Choice>
              <mc:Fallback>
                <p:oleObj name="Image" r:id="rId8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943" y="3097390"/>
                        <a:ext cx="436533" cy="22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5" name="직선 연결선 364"/>
          <p:cNvCxnSpPr/>
          <p:nvPr/>
        </p:nvCxnSpPr>
        <p:spPr bwMode="auto">
          <a:xfrm>
            <a:off x="5027644" y="4511376"/>
            <a:ext cx="0" cy="24885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8" name="직선 연결선 367"/>
          <p:cNvCxnSpPr/>
          <p:nvPr/>
        </p:nvCxnSpPr>
        <p:spPr bwMode="auto">
          <a:xfrm flipH="1">
            <a:off x="5163598" y="4922229"/>
            <a:ext cx="391096" cy="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42" name="그룹 41"/>
          <p:cNvGrpSpPr/>
          <p:nvPr/>
        </p:nvGrpSpPr>
        <p:grpSpPr>
          <a:xfrm>
            <a:off x="7927550" y="1234944"/>
            <a:ext cx="1345930" cy="1098030"/>
            <a:chOff x="7930274" y="1234944"/>
            <a:chExt cx="1345930" cy="1098030"/>
          </a:xfrm>
        </p:grpSpPr>
        <p:pic>
          <p:nvPicPr>
            <p:cNvPr id="386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4388" y="1480178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7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762" y="1545054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8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672" y="1681422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236" y="174362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직사각형 389"/>
            <p:cNvSpPr/>
            <p:nvPr/>
          </p:nvSpPr>
          <p:spPr>
            <a:xfrm>
              <a:off x="7930274" y="1935953"/>
              <a:ext cx="13459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VAN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2051" y="1300992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935" y="1385254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0" name="Rectangle 722"/>
            <p:cNvSpPr>
              <a:spLocks noChangeArrowheads="1"/>
            </p:cNvSpPr>
            <p:nvPr/>
          </p:nvSpPr>
          <p:spPr bwMode="auto">
            <a:xfrm>
              <a:off x="7930274" y="1234944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927550" y="2492896"/>
            <a:ext cx="1345930" cy="1098030"/>
            <a:chOff x="7930274" y="2303518"/>
            <a:chExt cx="1345930" cy="1098030"/>
          </a:xfrm>
        </p:grpSpPr>
        <p:pic>
          <p:nvPicPr>
            <p:cNvPr id="395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72" y="261522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6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146" y="2680097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7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8056" y="2816465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8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1620" y="2878668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" name="직사각형 398"/>
            <p:cNvSpPr/>
            <p:nvPr/>
          </p:nvSpPr>
          <p:spPr>
            <a:xfrm>
              <a:off x="7930274" y="3070995"/>
              <a:ext cx="13459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카드사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0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435" y="243603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319" y="2520297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" name="Rectangle 722"/>
            <p:cNvSpPr>
              <a:spLocks noChangeArrowheads="1"/>
            </p:cNvSpPr>
            <p:nvPr/>
          </p:nvSpPr>
          <p:spPr bwMode="auto">
            <a:xfrm>
              <a:off x="7930274" y="2303518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927550" y="3915146"/>
            <a:ext cx="1296144" cy="1098030"/>
            <a:chOff x="7908052" y="3650169"/>
            <a:chExt cx="1296144" cy="1098030"/>
          </a:xfrm>
        </p:grpSpPr>
        <p:pic>
          <p:nvPicPr>
            <p:cNvPr id="404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64" y="3892315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" name="Picture 19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138" y="3957191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3" name="Picture 2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048" y="4093559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" name="Picture 2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612" y="4155762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직사각형 441"/>
            <p:cNvSpPr/>
            <p:nvPr/>
          </p:nvSpPr>
          <p:spPr>
            <a:xfrm>
              <a:off x="7930274" y="4348089"/>
              <a:ext cx="12739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SKP LBS</a:t>
              </a:r>
              <a:b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모바일쿠폰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459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427" y="3713129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2" name="Picture 18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311" y="3797391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6" name="Rectangle 722"/>
            <p:cNvSpPr>
              <a:spLocks noChangeArrowheads="1"/>
            </p:cNvSpPr>
            <p:nvPr/>
          </p:nvSpPr>
          <p:spPr bwMode="auto">
            <a:xfrm>
              <a:off x="7908052" y="3650169"/>
              <a:ext cx="1273921" cy="10980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cxnSp>
        <p:nvCxnSpPr>
          <p:cNvPr id="534" name="직선 연결선 533"/>
          <p:cNvCxnSpPr>
            <a:stCxn id="480" idx="2"/>
            <a:endCxn id="502" idx="0"/>
          </p:cNvCxnSpPr>
          <p:nvPr/>
        </p:nvCxnSpPr>
        <p:spPr bwMode="auto">
          <a:xfrm>
            <a:off x="8564511" y="2332974"/>
            <a:ext cx="0" cy="159922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cxnSp>
        <p:nvCxnSpPr>
          <p:cNvPr id="541" name="직선 연결선 540"/>
          <p:cNvCxnSpPr/>
          <p:nvPr/>
        </p:nvCxnSpPr>
        <p:spPr bwMode="auto">
          <a:xfrm>
            <a:off x="1225065" y="1681422"/>
            <a:ext cx="6703089" cy="0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cxnSp>
        <p:nvCxnSpPr>
          <p:cNvPr id="542" name="직선 연결선 541"/>
          <p:cNvCxnSpPr/>
          <p:nvPr/>
        </p:nvCxnSpPr>
        <p:spPr bwMode="auto">
          <a:xfrm>
            <a:off x="5230703" y="1245607"/>
            <a:ext cx="2138553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44" name="직선 연결선 543"/>
          <p:cNvCxnSpPr/>
          <p:nvPr/>
        </p:nvCxnSpPr>
        <p:spPr bwMode="auto">
          <a:xfrm>
            <a:off x="7360477" y="1236081"/>
            <a:ext cx="18305" cy="323387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64" name="직선 연결선 563"/>
          <p:cNvCxnSpPr/>
          <p:nvPr/>
        </p:nvCxnSpPr>
        <p:spPr bwMode="auto">
          <a:xfrm>
            <a:off x="7369256" y="1796078"/>
            <a:ext cx="558294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2" name="직선 연결선 581"/>
          <p:cNvCxnSpPr/>
          <p:nvPr/>
        </p:nvCxnSpPr>
        <p:spPr bwMode="auto">
          <a:xfrm>
            <a:off x="7378782" y="4463151"/>
            <a:ext cx="548768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60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44" y="2033185"/>
            <a:ext cx="316353" cy="39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" name="Picture 10" descr="Firewall_Vertica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38" y="2540384"/>
            <a:ext cx="258479" cy="43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" name="Picture 56" descr="Route-Switch_Processor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69" y="3943761"/>
            <a:ext cx="261028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" name="Picture 56" descr="Route-Switch_Processor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05" y="4714422"/>
            <a:ext cx="261028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523" descr="netflowroutr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69" y="6145349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TextBox 20"/>
          <p:cNvSpPr txBox="1">
            <a:spLocks noChangeArrowheads="1"/>
          </p:cNvSpPr>
          <p:nvPr/>
        </p:nvSpPr>
        <p:spPr bwMode="auto">
          <a:xfrm>
            <a:off x="3540387" y="6181892"/>
            <a:ext cx="542939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라우</a:t>
            </a: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터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pic>
        <p:nvPicPr>
          <p:cNvPr id="180" name="Picture 56" descr="Route-Switch_Process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8" y="6094806"/>
            <a:ext cx="217624" cy="33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20"/>
          <p:cNvSpPr txBox="1">
            <a:spLocks noChangeArrowheads="1"/>
          </p:cNvSpPr>
          <p:nvPr/>
        </p:nvSpPr>
        <p:spPr bwMode="auto">
          <a:xfrm>
            <a:off x="4384923" y="6181786"/>
            <a:ext cx="845719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백본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(L3)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스위치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pic>
        <p:nvPicPr>
          <p:cNvPr id="182" name="Picture 10" descr="Firewall_Vertica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63" y="6094636"/>
            <a:ext cx="199873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20"/>
          <p:cNvSpPr txBox="1">
            <a:spLocks noChangeArrowheads="1"/>
          </p:cNvSpPr>
          <p:nvPr/>
        </p:nvSpPr>
        <p:spPr bwMode="auto">
          <a:xfrm>
            <a:off x="6552621" y="6181786"/>
            <a:ext cx="673044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방화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벽</a:t>
            </a:r>
          </a:p>
        </p:txBody>
      </p:sp>
      <p:pic>
        <p:nvPicPr>
          <p:cNvPr id="18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46" y="6092399"/>
            <a:ext cx="269977" cy="3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" name="TextBox 20"/>
          <p:cNvSpPr txBox="1">
            <a:spLocks noChangeArrowheads="1"/>
          </p:cNvSpPr>
          <p:nvPr/>
        </p:nvSpPr>
        <p:spPr bwMode="auto">
          <a:xfrm>
            <a:off x="5513305" y="6181786"/>
            <a:ext cx="845719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백본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(L3)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스위치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835646" y="6053929"/>
            <a:ext cx="5416018" cy="405890"/>
          </a:xfrm>
          <a:prstGeom prst="rect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aphicFrame>
        <p:nvGraphicFramePr>
          <p:cNvPr id="604" name="개체 6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48459"/>
              </p:ext>
            </p:extLst>
          </p:nvPr>
        </p:nvGraphicFramePr>
        <p:xfrm>
          <a:off x="7209794" y="6162502"/>
          <a:ext cx="436533" cy="22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Image" r:id="rId14" imgW="5295238" imgH="2526984" progId="">
                  <p:embed/>
                </p:oleObj>
              </mc:Choice>
              <mc:Fallback>
                <p:oleObj name="Image" r:id="rId14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794" y="6162502"/>
                        <a:ext cx="436533" cy="22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" name="TextBox 20"/>
          <p:cNvSpPr txBox="1">
            <a:spLocks noChangeArrowheads="1"/>
          </p:cNvSpPr>
          <p:nvPr/>
        </p:nvSpPr>
        <p:spPr bwMode="auto">
          <a:xfrm>
            <a:off x="7520316" y="6181786"/>
            <a:ext cx="673044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rPr>
              <a:t>VPN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/>
              <a:cs typeface="HY태고딕"/>
            </a:endParaRPr>
          </a:p>
        </p:txBody>
      </p:sp>
      <p:cxnSp>
        <p:nvCxnSpPr>
          <p:cNvPr id="607" name="직선 연결선 606"/>
          <p:cNvCxnSpPr/>
          <p:nvPr/>
        </p:nvCxnSpPr>
        <p:spPr bwMode="auto">
          <a:xfrm>
            <a:off x="1225065" y="1247098"/>
            <a:ext cx="3511911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09" name="TextBox 608"/>
          <p:cNvSpPr txBox="1"/>
          <p:nvPr/>
        </p:nvSpPr>
        <p:spPr>
          <a:xfrm>
            <a:off x="6002307" y="105273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0" name="TextBox 609"/>
          <p:cNvSpPr txBox="1"/>
          <p:nvPr/>
        </p:nvSpPr>
        <p:spPr>
          <a:xfrm>
            <a:off x="4359950" y="980728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1" name="슬라이드 번호 개체 틀 4"/>
          <p:cNvSpPr txBox="1">
            <a:spLocks/>
          </p:cNvSpPr>
          <p:nvPr/>
        </p:nvSpPr>
        <p:spPr bwMode="auto">
          <a:xfrm>
            <a:off x="3584848" y="1340768"/>
            <a:ext cx="1434249" cy="18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 smtClean="0">
                <a:solidFill>
                  <a:srgbClr val="000000"/>
                </a:solidFill>
              </a:rPr>
              <a:t>SK-Net </a:t>
            </a:r>
            <a:r>
              <a:rPr lang="ko-KR" altLang="en-US" sz="105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50" dirty="0" err="1" smtClean="0">
                <a:solidFill>
                  <a:srgbClr val="000000"/>
                </a:solidFill>
              </a:rPr>
              <a:t>라우터</a:t>
            </a:r>
            <a:endParaRPr lang="en-US" altLang="ko-KR" sz="1050" dirty="0">
              <a:solidFill>
                <a:srgbClr val="000000"/>
              </a:solidFill>
            </a:endParaRPr>
          </a:p>
        </p:txBody>
      </p:sp>
      <p:sp>
        <p:nvSpPr>
          <p:cNvPr id="612" name="TextBox 611"/>
          <p:cNvSpPr txBox="1"/>
          <p:nvPr/>
        </p:nvSpPr>
        <p:spPr>
          <a:xfrm>
            <a:off x="6002307" y="1531680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4126600" y="1752763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4" name="TextBox 623"/>
          <p:cNvSpPr txBox="1"/>
          <p:nvPr/>
        </p:nvSpPr>
        <p:spPr>
          <a:xfrm>
            <a:off x="5419753" y="217094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5384683" y="333455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6" name="TextBox 625"/>
          <p:cNvSpPr txBox="1"/>
          <p:nvPr/>
        </p:nvSpPr>
        <p:spPr>
          <a:xfrm>
            <a:off x="5454491" y="440135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7" name="TextBox 626"/>
          <p:cNvSpPr txBox="1"/>
          <p:nvPr/>
        </p:nvSpPr>
        <p:spPr>
          <a:xfrm>
            <a:off x="2974543" y="219697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8" name="TextBox 627"/>
          <p:cNvSpPr txBox="1"/>
          <p:nvPr/>
        </p:nvSpPr>
        <p:spPr>
          <a:xfrm>
            <a:off x="2974543" y="334784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0" name="TextBox 629"/>
          <p:cNvSpPr txBox="1"/>
          <p:nvPr/>
        </p:nvSpPr>
        <p:spPr>
          <a:xfrm>
            <a:off x="7771791" y="1100253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1" name="TextBox 630"/>
          <p:cNvSpPr txBox="1"/>
          <p:nvPr/>
        </p:nvSpPr>
        <p:spPr>
          <a:xfrm>
            <a:off x="7771791" y="2390691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800237" y="38308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3" name="직선 연결선 202"/>
          <p:cNvCxnSpPr/>
          <p:nvPr/>
        </p:nvCxnSpPr>
        <p:spPr bwMode="auto">
          <a:xfrm>
            <a:off x="4985225" y="1367150"/>
            <a:ext cx="0" cy="666035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210" name="Picture 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63427" y="1340768"/>
            <a:ext cx="787685" cy="85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8" name="Group 1231"/>
          <p:cNvGrpSpPr>
            <a:grpSpLocks/>
          </p:cNvGrpSpPr>
          <p:nvPr/>
        </p:nvGrpSpPr>
        <p:grpSpPr bwMode="auto">
          <a:xfrm>
            <a:off x="2011340" y="1505029"/>
            <a:ext cx="1069452" cy="414722"/>
            <a:chOff x="4329" y="2862"/>
            <a:chExt cx="540" cy="312"/>
          </a:xfrm>
        </p:grpSpPr>
        <p:sp>
          <p:nvSpPr>
            <p:cNvPr id="21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1" name="Rectangle 1233"/>
            <p:cNvSpPr>
              <a:spLocks noChangeArrowheads="1"/>
            </p:cNvSpPr>
            <p:nvPr/>
          </p:nvSpPr>
          <p:spPr bwMode="auto">
            <a:xfrm>
              <a:off x="4468" y="2931"/>
              <a:ext cx="27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전용선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193496" y="1124749"/>
            <a:ext cx="887296" cy="360041"/>
            <a:chOff x="3134074" y="3061666"/>
            <a:chExt cx="688591" cy="170243"/>
          </a:xfrm>
        </p:grpSpPr>
        <p:graphicFrame>
          <p:nvGraphicFramePr>
            <p:cNvPr id="223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017900"/>
                </p:ext>
              </p:extLst>
            </p:nvPr>
          </p:nvGraphicFramePr>
          <p:xfrm>
            <a:off x="3134074" y="3061666"/>
            <a:ext cx="363299" cy="148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Image" r:id="rId16" imgW="5295238" imgH="2526984" progId="">
                    <p:embed/>
                  </p:oleObj>
                </mc:Choice>
                <mc:Fallback>
                  <p:oleObj name="Image" r:id="rId16" imgW="5295238" imgH="252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074" y="3061666"/>
                          <a:ext cx="363299" cy="148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" name="직사각형 223"/>
            <p:cNvSpPr>
              <a:spLocks noChangeArrowheads="1"/>
            </p:cNvSpPr>
            <p:nvPr/>
          </p:nvSpPr>
          <p:spPr bwMode="auto">
            <a:xfrm>
              <a:off x="3461650" y="3111846"/>
              <a:ext cx="361015" cy="12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50" b="1" dirty="0" smtClean="0"/>
                <a:t>VPN</a:t>
              </a:r>
              <a:endParaRPr lang="en-US" altLang="ko-KR" sz="1050" b="1" dirty="0"/>
            </a:p>
          </p:txBody>
        </p:sp>
      </p:grpSp>
      <p:sp>
        <p:nvSpPr>
          <p:cNvPr id="227" name="슬라이드 번호 개체 틀 4"/>
          <p:cNvSpPr txBox="1">
            <a:spLocks/>
          </p:cNvSpPr>
          <p:nvPr/>
        </p:nvSpPr>
        <p:spPr bwMode="auto">
          <a:xfrm>
            <a:off x="854251" y="2415039"/>
            <a:ext cx="1434249" cy="18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b="1" smtClean="0">
                <a:solidFill>
                  <a:srgbClr val="000000"/>
                </a:solidFill>
              </a:rPr>
              <a:t>WinPOS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시스템</a:t>
            </a:r>
            <a:endParaRPr lang="en-US" altLang="ko-KR" sz="105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7937"/>
              </p:ext>
            </p:extLst>
          </p:nvPr>
        </p:nvGraphicFramePr>
        <p:xfrm>
          <a:off x="939748" y="928041"/>
          <a:ext cx="7973692" cy="545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28"/>
                <a:gridCol w="617842"/>
                <a:gridCol w="1578928"/>
                <a:gridCol w="571467"/>
                <a:gridCol w="571467"/>
                <a:gridCol w="625088"/>
                <a:gridCol w="576064"/>
                <a:gridCol w="576064"/>
                <a:gridCol w="1296144"/>
              </a:tblGrid>
              <a:tr h="3236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96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(VPN)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전용선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(VPN)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931">
                <a:tc rowSpan="6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결제 불가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할인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한도조회 불가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단말기 결제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네트웍스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전용선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카드사 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대행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무료세차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결제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혜택 조회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네트웍스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전용선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 장애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rowSpan="5">
                  <a:txBody>
                    <a:bodyPr/>
                    <a:lstStyle/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내트럭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할인 불가</a:t>
                      </a:r>
                      <a:endParaRPr kumimoji="0" lang="en-US" altLang="ko-KR" sz="1100" kern="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프로모션 불가</a:t>
                      </a:r>
                      <a:endParaRPr kumimoji="0" lang="en-US" altLang="ko-KR" sz="1100" kern="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할인불가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프로모션 백업 단말기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네트웍스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전용선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 LMS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Nxmile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49390" y="198884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9390" y="258116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49390" y="287732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9390" y="3173488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9390" y="3469650"/>
            <a:ext cx="377026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9390" y="228500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48744" y="376581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8744" y="435813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48744" y="406197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8744" y="465429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8744" y="495046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8744" y="554278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48744" y="583894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8744" y="613510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8744" y="524662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81117"/>
              </p:ext>
            </p:extLst>
          </p:nvPr>
        </p:nvGraphicFramePr>
        <p:xfrm>
          <a:off x="931703" y="928043"/>
          <a:ext cx="7973692" cy="42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025"/>
                <a:gridCol w="605445"/>
                <a:gridCol w="1578928"/>
                <a:gridCol w="571467"/>
                <a:gridCol w="571467"/>
                <a:gridCol w="625088"/>
                <a:gridCol w="584109"/>
                <a:gridCol w="576064"/>
                <a:gridCol w="1288099"/>
              </a:tblGrid>
              <a:tr h="3201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23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(VPN)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전용선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충전소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724">
                <a:tc rowSpan="5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캐쉬백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포인트 조회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현금영수증 발행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백업단말기 결제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네트웍스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전용선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 LMS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처리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Nxmile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마감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부가세 자료 송신 불가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수신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수기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네트웍스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전용선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 ERP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장애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rowSpan="2">
                  <a:txBody>
                    <a:bodyPr/>
                    <a:lstStyle/>
                    <a:p>
                      <a:pPr marL="171450" indent="-17145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ko-KR" altLang="en-US" sz="1100" kern="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모바일쿠폰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조회</a:t>
                      </a:r>
                      <a:r>
                        <a:rPr kumimoji="0" lang="en-US" altLang="ko-KR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100" kern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사용 불가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백업단말기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 LBS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648178" y="194154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8178" y="251541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8178" y="222847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8178" y="282273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8178" y="314096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8178" y="347081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8178" y="4046875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48178" y="3758843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8178" y="431364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8178" y="4602394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29548" y="489042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5270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2015/04/02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주유소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충전소의 판매 실적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외상거래처 및 채권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관리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프로모션 관리 등을 실시간으로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관리하여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주유소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충전소 경영 효율을 높여 주는  시스템</a:t>
            </a: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직영주유소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(471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개소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충전소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(63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개소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개소에서 </a:t>
            </a:r>
            <a:r>
              <a:rPr kumimoji="0" lang="en-US" altLang="ko-KR" dirty="0" err="1"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시스템 사용 중</a:t>
            </a: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445337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Network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53050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4824354"/>
            <a:ext cx="2880320" cy="46552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ERP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에 매출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재고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채권자료를 보내</a:t>
            </a:r>
            <a:endParaRPr kumimoji="0" lang="en-US" altLang="ko-KR" sz="11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SKN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직영주유소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충전소 매출 관리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5879524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VAN 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통신을 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DNS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참조에서 </a:t>
            </a: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참조로 변경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533745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민감도 높은 </a:t>
            </a: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對고객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접점 서비스로</a:t>
            </a:r>
            <a:r>
              <a:rPr kumimoji="0" lang="en-US" altLang="ko-KR" sz="1100" kern="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1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연관 시스템 장애에 대한 민감도 높음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err="1">
                <a:latin typeface="맑은 고딕" pitchFamily="50" charset="-127"/>
                <a:ea typeface="맑은 고딕" pitchFamily="50" charset="-127"/>
              </a:rPr>
              <a:t>對고객</a:t>
            </a: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>
                <a:latin typeface="맑은 고딕" pitchFamily="50" charset="-127"/>
                <a:ea typeface="맑은 고딕" pitchFamily="50" charset="-127"/>
              </a:rPr>
              <a:t>접점 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많은 연관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I/F</a:t>
            </a: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ERP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 데이터 송</a:t>
            </a: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수신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2631" y="4420728"/>
            <a:ext cx="2880320" cy="27601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신속한 장애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원격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POSMS)</a:t>
            </a: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376949" y="2029876"/>
            <a:ext cx="5176036" cy="4345726"/>
            <a:chOff x="376949" y="2029876"/>
            <a:chExt cx="5176036" cy="4345726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1040994" y="4662077"/>
              <a:ext cx="4511991" cy="171352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039098" y="3708089"/>
              <a:ext cx="4511991" cy="95398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1040994" y="2438365"/>
              <a:ext cx="4511991" cy="126972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86237" y="2029876"/>
              <a:ext cx="5166748" cy="3078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WinPOS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1155420" y="4809852"/>
              <a:ext cx="2052000" cy="21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신용결제</a:t>
              </a: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현금영수증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155420" y="5858222"/>
              <a:ext cx="4282585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WinPOS</a:t>
              </a:r>
              <a:endPara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2623655" y="3829298"/>
              <a:ext cx="2786117" cy="252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SK-Net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889538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VAN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155421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LBS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4091889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SKN 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멤버십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1193520" y="4293120"/>
              <a:ext cx="4216251" cy="221181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VPN/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전용선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193520" y="3829298"/>
              <a:ext cx="1308018" cy="252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4826006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SKN</a:t>
              </a:r>
              <a:r>
                <a:rPr kumimoji="0" lang="en-US" altLang="ko-KR" sz="8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ERP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3357772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SKP </a:t>
              </a:r>
              <a:r>
                <a:rPr kumimoji="0" lang="en-US" altLang="ko-KR" sz="8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Nxmile</a:t>
              </a:r>
              <a:endParaRPr kumimoji="0" lang="en-US" altLang="ko-KR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3357772" y="3123008"/>
              <a:ext cx="612000" cy="378000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SKE LMS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376949" y="2457393"/>
              <a:ext cx="575647" cy="1250696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연관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76949" y="3708088"/>
              <a:ext cx="575647" cy="95398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76949" y="4662077"/>
              <a:ext cx="575647" cy="168786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err="1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WinPOS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1155419" y="5143284"/>
              <a:ext cx="2052000" cy="21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모바일쿠폰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2623655" y="2546944"/>
              <a:ext cx="612000" cy="378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TCMS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3357772" y="4809852"/>
              <a:ext cx="2052000" cy="21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캐쉬백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적립</a:t>
              </a: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3357771" y="5143284"/>
              <a:ext cx="2052000" cy="21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멤버십 할인</a:t>
              </a: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전국통용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3357773" y="5476716"/>
              <a:ext cx="2052000" cy="21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마스터수신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일마감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2" name="꺾인 연결선 67"/>
            <p:cNvCxnSpPr>
              <a:stCxn id="137" idx="2"/>
              <a:endCxn id="59" idx="0"/>
            </p:cNvCxnSpPr>
            <p:nvPr/>
          </p:nvCxnSpPr>
          <p:spPr bwMode="auto">
            <a:xfrm rot="16200000" flipH="1">
              <a:off x="3722483" y="4093463"/>
              <a:ext cx="253375" cy="109504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3" name="꺾인 연결선 69"/>
            <p:cNvCxnSpPr/>
            <p:nvPr/>
          </p:nvCxnSpPr>
          <p:spPr bwMode="auto">
            <a:xfrm rot="16200000" flipV="1">
              <a:off x="3050790" y="4045891"/>
              <a:ext cx="203989" cy="288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4" name="꺾인 연결선 60"/>
            <p:cNvCxnSpPr/>
            <p:nvPr/>
          </p:nvCxnSpPr>
          <p:spPr bwMode="auto">
            <a:xfrm>
              <a:off x="2191140" y="2924944"/>
              <a:ext cx="0" cy="90435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" name="꺾인 연결선 60"/>
            <p:cNvCxnSpPr/>
            <p:nvPr/>
          </p:nvCxnSpPr>
          <p:spPr bwMode="auto">
            <a:xfrm>
              <a:off x="1463276" y="2922189"/>
              <a:ext cx="0" cy="90435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6" name="꺾인 연결선 60"/>
            <p:cNvCxnSpPr/>
            <p:nvPr/>
          </p:nvCxnSpPr>
          <p:spPr bwMode="auto">
            <a:xfrm>
              <a:off x="2936776" y="2922189"/>
              <a:ext cx="0" cy="90435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7" name="꺾인 연결선 60"/>
            <p:cNvCxnSpPr/>
            <p:nvPr/>
          </p:nvCxnSpPr>
          <p:spPr bwMode="auto">
            <a:xfrm>
              <a:off x="4383772" y="2924944"/>
              <a:ext cx="0" cy="864095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8" name="꺾인 연결선 60"/>
            <p:cNvCxnSpPr/>
            <p:nvPr/>
          </p:nvCxnSpPr>
          <p:spPr bwMode="auto">
            <a:xfrm>
              <a:off x="5130355" y="2924944"/>
              <a:ext cx="0" cy="864095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9" name="꺾인 연결선 67"/>
            <p:cNvCxnSpPr/>
            <p:nvPr/>
          </p:nvCxnSpPr>
          <p:spPr bwMode="auto">
            <a:xfrm>
              <a:off x="3669242" y="3507904"/>
              <a:ext cx="0" cy="281135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20" name="꺾인 연결선 67"/>
            <p:cNvCxnSpPr>
              <a:endCxn id="201" idx="0"/>
            </p:cNvCxnSpPr>
            <p:nvPr/>
          </p:nvCxnSpPr>
          <p:spPr bwMode="auto">
            <a:xfrm flipH="1">
              <a:off x="3663772" y="2922189"/>
              <a:ext cx="5470" cy="200819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23" name="꺾인 연결선 69"/>
            <p:cNvCxnSpPr/>
            <p:nvPr/>
          </p:nvCxnSpPr>
          <p:spPr bwMode="auto">
            <a:xfrm rot="16200000" flipH="1">
              <a:off x="2654096" y="3650496"/>
              <a:ext cx="205200" cy="108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33" name="꺾인 연결선 67"/>
            <p:cNvCxnSpPr>
              <a:stCxn id="137" idx="2"/>
              <a:endCxn id="57" idx="0"/>
            </p:cNvCxnSpPr>
            <p:nvPr/>
          </p:nvCxnSpPr>
          <p:spPr bwMode="auto">
            <a:xfrm rot="5400000">
              <a:off x="2621948" y="4077345"/>
              <a:ext cx="242742" cy="111665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6" name="모서리가 둥근 직사각형 55"/>
          <p:cNvSpPr/>
          <p:nvPr/>
        </p:nvSpPr>
        <p:spPr bwMode="auto">
          <a:xfrm>
            <a:off x="6765803" y="5445224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latin typeface="맑은 고딕" pitchFamily="50" charset="-127"/>
                <a:ea typeface="맑은 고딕" pitchFamily="50" charset="-127"/>
              </a:rPr>
              <a:t>H/W VPN/</a:t>
            </a:r>
            <a:r>
              <a:rPr kumimoji="0" lang="ko-KR" altLang="en-US" sz="1100" kern="0" dirty="0" smtClean="0">
                <a:latin typeface="맑은 고딕" pitchFamily="50" charset="-127"/>
                <a:ea typeface="맑은 고딕" pitchFamily="50" charset="-127"/>
              </a:rPr>
              <a:t>전용선으로 연관 시스템과 통신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105786" y="4757043"/>
            <a:ext cx="2158409" cy="691531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317490" y="4767676"/>
            <a:ext cx="2158409" cy="99759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2014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29068"/>
              </p:ext>
            </p:extLst>
          </p:nvPr>
        </p:nvGraphicFramePr>
        <p:xfrm>
          <a:off x="5385050" y="1143661"/>
          <a:ext cx="4104454" cy="5358979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616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결제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신용카드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현금영수증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OK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모바일쿠폰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등 지불 수단으로 주유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유외상품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결제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고객관리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OK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적립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블루멤버스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포인트 적립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SKN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멤버십할인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할인 제공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영업관리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매출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및 영업 데이터 조회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주유기 연동 주유탱크 재고량 조회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자체 프로모션 쿠폰 발행이 가능해 주유소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충전소에서 단독으로 프로모션을 진행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ERP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송수신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영업일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판매 마감 및 마감자료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ERP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송신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단가 및 영업마스터 수신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17537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WinPOS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’02.01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’14.11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블루멤버스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포인트 적립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기능 개선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‘15.03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전국통용 자가소비 카드 개선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VC++,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VB, MS-SQL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NW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직영 주유소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충전소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66816"/>
              </p:ext>
            </p:extLst>
          </p:nvPr>
        </p:nvGraphicFramePr>
        <p:xfrm>
          <a:off x="390518" y="4325092"/>
          <a:ext cx="4850514" cy="1541708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이준호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070-7800-4136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신영섭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070-7800-1674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NW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문혜영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02-6400-4538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이동열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070-7800-2287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344488" y="867941"/>
            <a:ext cx="9217025" cy="551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0" name="AutoShape 111"/>
          <p:cNvSpPr>
            <a:spLocks noChangeArrowheads="1"/>
          </p:cNvSpPr>
          <p:nvPr/>
        </p:nvSpPr>
        <p:spPr bwMode="auto">
          <a:xfrm>
            <a:off x="2864768" y="1341184"/>
            <a:ext cx="938212" cy="388801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WinPOS</a:t>
            </a:r>
            <a:endParaRPr kumimoji="0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7617296" y="944198"/>
            <a:ext cx="899929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VAN</a:t>
            </a:r>
          </a:p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카드사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7624097" y="1844008"/>
            <a:ext cx="893128" cy="134005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LMS</a:t>
            </a:r>
          </a:p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NxMile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7624096" y="1394103"/>
            <a:ext cx="893129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EnCoupon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23357" y="1330228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주유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416496" y="1788722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단말기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358828" y="1472495"/>
            <a:ext cx="1170236" cy="26379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380720" y="3759481"/>
            <a:ext cx="1170236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18"/>
          <p:cNvSpPr>
            <a:spLocks noChangeArrowheads="1"/>
          </p:cNvSpPr>
          <p:nvPr/>
        </p:nvSpPr>
        <p:spPr bwMode="auto">
          <a:xfrm>
            <a:off x="6105128" y="994998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118"/>
          <p:cNvSpPr>
            <a:spLocks noChangeArrowheads="1"/>
          </p:cNvSpPr>
          <p:nvPr/>
        </p:nvSpPr>
        <p:spPr bwMode="auto">
          <a:xfrm>
            <a:off x="1568624" y="1381028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주유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118"/>
          <p:cNvSpPr>
            <a:spLocks noChangeArrowheads="1"/>
          </p:cNvSpPr>
          <p:nvPr/>
        </p:nvSpPr>
        <p:spPr bwMode="auto">
          <a:xfrm>
            <a:off x="1568624" y="1839522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1229807" y="1523109"/>
            <a:ext cx="33881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V="1">
            <a:off x="1222946" y="1982825"/>
            <a:ext cx="3456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2440160" y="152310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V="1">
            <a:off x="2440160" y="1982825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ectangle 118"/>
          <p:cNvSpPr>
            <a:spLocks noChangeArrowheads="1"/>
          </p:cNvSpPr>
          <p:nvPr/>
        </p:nvSpPr>
        <p:spPr bwMode="auto">
          <a:xfrm>
            <a:off x="6105128" y="1444903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쿠폰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118"/>
          <p:cNvSpPr>
            <a:spLocks noChangeArrowheads="1"/>
          </p:cNvSpPr>
          <p:nvPr/>
        </p:nvSpPr>
        <p:spPr bwMode="auto">
          <a:xfrm>
            <a:off x="6105128" y="1894808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OCB/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블루 포인트</a:t>
            </a:r>
            <a:endParaRPr kumimoji="0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3802979" y="1608174"/>
            <a:ext cx="538755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7201123" y="113707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7196898" y="1586968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7209776" y="2036889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꺾인 연결선 2"/>
          <p:cNvCxnSpPr>
            <a:stCxn id="23" idx="3"/>
            <a:endCxn id="29" idx="1"/>
          </p:cNvCxnSpPr>
          <p:nvPr/>
        </p:nvCxnSpPr>
        <p:spPr bwMode="auto">
          <a:xfrm flipV="1">
            <a:off x="5529064" y="1137080"/>
            <a:ext cx="576064" cy="467311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꺾인 연결선 47"/>
          <p:cNvCxnSpPr>
            <a:stCxn id="23" idx="3"/>
            <a:endCxn id="43" idx="1"/>
          </p:cNvCxnSpPr>
          <p:nvPr/>
        </p:nvCxnSpPr>
        <p:spPr bwMode="auto">
          <a:xfrm>
            <a:off x="5529064" y="1604391"/>
            <a:ext cx="576064" cy="432499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" name="Line 18"/>
          <p:cNvSpPr>
            <a:spLocks noChangeShapeType="1"/>
          </p:cNvSpPr>
          <p:nvPr/>
        </p:nvSpPr>
        <p:spPr bwMode="auto">
          <a:xfrm flipV="1">
            <a:off x="5529063" y="1600200"/>
            <a:ext cx="576461" cy="41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AutoShape 26"/>
          <p:cNvSpPr>
            <a:spLocks noChangeArrowheads="1"/>
          </p:cNvSpPr>
          <p:nvPr/>
        </p:nvSpPr>
        <p:spPr bwMode="auto">
          <a:xfrm>
            <a:off x="7637045" y="3259927"/>
            <a:ext cx="893128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MBS</a:t>
            </a:r>
            <a:endParaRPr kumimoji="0"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4371776" y="2888414"/>
            <a:ext cx="1170236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118"/>
          <p:cNvSpPr>
            <a:spLocks noChangeArrowheads="1"/>
          </p:cNvSpPr>
          <p:nvPr/>
        </p:nvSpPr>
        <p:spPr bwMode="auto">
          <a:xfrm>
            <a:off x="6118076" y="2410917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내트럭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할인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118"/>
          <p:cNvSpPr>
            <a:spLocks noChangeArrowheads="1"/>
          </p:cNvSpPr>
          <p:nvPr/>
        </p:nvSpPr>
        <p:spPr bwMode="auto">
          <a:xfrm>
            <a:off x="6118076" y="2860822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OCB/</a:t>
            </a: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블루 포인트</a:t>
            </a:r>
            <a:endParaRPr kumimoji="0"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 승인</a:t>
            </a:r>
          </a:p>
        </p:txBody>
      </p:sp>
      <p:sp>
        <p:nvSpPr>
          <p:cNvPr id="60" name="Rectangle 118"/>
          <p:cNvSpPr>
            <a:spLocks noChangeArrowheads="1"/>
          </p:cNvSpPr>
          <p:nvPr/>
        </p:nvSpPr>
        <p:spPr bwMode="auto">
          <a:xfrm>
            <a:off x="6118076" y="3310727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SKN 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할인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7214071" y="2552998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7209846" y="3002887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7222724" y="3452808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꺾인 연결선 63"/>
          <p:cNvCxnSpPr>
            <a:stCxn id="57" idx="3"/>
            <a:endCxn id="58" idx="1"/>
          </p:cNvCxnSpPr>
          <p:nvPr/>
        </p:nvCxnSpPr>
        <p:spPr bwMode="auto">
          <a:xfrm flipV="1">
            <a:off x="5542012" y="2552999"/>
            <a:ext cx="576064" cy="460129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꺾인 연결선 64"/>
          <p:cNvCxnSpPr>
            <a:stCxn id="57" idx="3"/>
            <a:endCxn id="60" idx="1"/>
          </p:cNvCxnSpPr>
          <p:nvPr/>
        </p:nvCxnSpPr>
        <p:spPr bwMode="auto">
          <a:xfrm>
            <a:off x="5542012" y="3013128"/>
            <a:ext cx="576064" cy="439681"/>
          </a:xfrm>
          <a:prstGeom prst="bentConnector3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" name="Line 18"/>
          <p:cNvSpPr>
            <a:spLocks noChangeShapeType="1"/>
          </p:cNvSpPr>
          <p:nvPr/>
        </p:nvSpPr>
        <p:spPr bwMode="auto">
          <a:xfrm flipV="1">
            <a:off x="5542012" y="3009900"/>
            <a:ext cx="573038" cy="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꺾인 연결선 69"/>
          <p:cNvCxnSpPr>
            <a:endCxn id="57" idx="1"/>
          </p:cNvCxnSpPr>
          <p:nvPr/>
        </p:nvCxnSpPr>
        <p:spPr bwMode="auto">
          <a:xfrm rot="16200000" flipH="1">
            <a:off x="3518643" y="2159995"/>
            <a:ext cx="1406846" cy="29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꺾인 연결선 73"/>
          <p:cNvCxnSpPr>
            <a:stCxn id="11" idx="3"/>
            <a:endCxn id="78" idx="0"/>
          </p:cNvCxnSpPr>
          <p:nvPr/>
        </p:nvCxnSpPr>
        <p:spPr bwMode="auto">
          <a:xfrm>
            <a:off x="8517225" y="1137079"/>
            <a:ext cx="406249" cy="367693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8" name="Rectangle 118"/>
          <p:cNvSpPr>
            <a:spLocks noChangeArrowheads="1"/>
          </p:cNvSpPr>
          <p:nvPr/>
        </p:nvSpPr>
        <p:spPr bwMode="auto">
          <a:xfrm>
            <a:off x="8375476" y="4814017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>
            <a:stCxn id="15" idx="3"/>
          </p:cNvCxnSpPr>
          <p:nvPr/>
        </p:nvCxnSpPr>
        <p:spPr bwMode="auto">
          <a:xfrm flipV="1">
            <a:off x="8517225" y="1586968"/>
            <a:ext cx="396216" cy="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2" name="직선 연결선 81"/>
          <p:cNvCxnSpPr>
            <a:stCxn id="13" idx="3"/>
          </p:cNvCxnSpPr>
          <p:nvPr/>
        </p:nvCxnSpPr>
        <p:spPr bwMode="auto">
          <a:xfrm>
            <a:off x="8517225" y="2514037"/>
            <a:ext cx="396216" cy="2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4" name="직선 연결선 83"/>
          <p:cNvCxnSpPr>
            <a:stCxn id="55" idx="3"/>
          </p:cNvCxnSpPr>
          <p:nvPr/>
        </p:nvCxnSpPr>
        <p:spPr bwMode="auto">
          <a:xfrm>
            <a:off x="8530173" y="3452808"/>
            <a:ext cx="383268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6" name="꺾인 연결선 85"/>
          <p:cNvCxnSpPr>
            <a:endCxn id="27" idx="1"/>
          </p:cNvCxnSpPr>
          <p:nvPr/>
        </p:nvCxnSpPr>
        <p:spPr bwMode="auto">
          <a:xfrm rot="16200000" flipH="1">
            <a:off x="3062056" y="2565531"/>
            <a:ext cx="2328964" cy="30836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Line 18"/>
          <p:cNvSpPr>
            <a:spLocks noChangeShapeType="1"/>
          </p:cNvSpPr>
          <p:nvPr/>
        </p:nvSpPr>
        <p:spPr bwMode="auto">
          <a:xfrm>
            <a:off x="5550956" y="3884196"/>
            <a:ext cx="5541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Rectangle 118"/>
          <p:cNvSpPr>
            <a:spLocks noChangeArrowheads="1"/>
          </p:cNvSpPr>
          <p:nvPr/>
        </p:nvSpPr>
        <p:spPr bwMode="auto">
          <a:xfrm>
            <a:off x="6113781" y="3760142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프로모션</a:t>
            </a:r>
            <a:endParaRPr kumimoji="0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출력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AutoShape 26"/>
          <p:cNvSpPr>
            <a:spLocks noChangeArrowheads="1"/>
          </p:cNvSpPr>
          <p:nvPr/>
        </p:nvSpPr>
        <p:spPr bwMode="auto">
          <a:xfrm>
            <a:off x="7588264" y="5920705"/>
            <a:ext cx="893128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</a:p>
        </p:txBody>
      </p:sp>
      <p:sp>
        <p:nvSpPr>
          <p:cNvPr id="99" name="Rectangle 118"/>
          <p:cNvSpPr>
            <a:spLocks noChangeArrowheads="1"/>
          </p:cNvSpPr>
          <p:nvPr/>
        </p:nvSpPr>
        <p:spPr bwMode="auto">
          <a:xfrm>
            <a:off x="6249144" y="5971504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4380720" y="4303419"/>
            <a:ext cx="1170236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통용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꺾인 연결선 70"/>
          <p:cNvCxnSpPr>
            <a:endCxn id="69" idx="1"/>
          </p:cNvCxnSpPr>
          <p:nvPr/>
        </p:nvCxnSpPr>
        <p:spPr bwMode="auto">
          <a:xfrm rot="16200000" flipH="1">
            <a:off x="2769305" y="2816718"/>
            <a:ext cx="2919258" cy="30357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Line 18"/>
          <p:cNvSpPr>
            <a:spLocks noChangeShapeType="1"/>
          </p:cNvSpPr>
          <p:nvPr/>
        </p:nvSpPr>
        <p:spPr bwMode="auto">
          <a:xfrm flipH="1" flipV="1">
            <a:off x="7152168" y="6113586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AutoShape 26"/>
          <p:cNvSpPr>
            <a:spLocks noChangeArrowheads="1"/>
          </p:cNvSpPr>
          <p:nvPr/>
        </p:nvSpPr>
        <p:spPr bwMode="auto">
          <a:xfrm>
            <a:off x="7617296" y="4260329"/>
            <a:ext cx="893128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TCMS</a:t>
            </a:r>
          </a:p>
        </p:txBody>
      </p:sp>
      <p:sp>
        <p:nvSpPr>
          <p:cNvPr id="77" name="Rectangle 118"/>
          <p:cNvSpPr>
            <a:spLocks noChangeArrowheads="1"/>
          </p:cNvSpPr>
          <p:nvPr/>
        </p:nvSpPr>
        <p:spPr bwMode="auto">
          <a:xfrm>
            <a:off x="6105128" y="4286051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외상</a:t>
            </a:r>
            <a:r>
              <a:rPr kumimoji="0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즉시할인 승인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>
            <a:off x="5583125" y="4428133"/>
            <a:ext cx="5220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7209775" y="4428133"/>
            <a:ext cx="424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7"/>
          <p:cNvCxnSpPr>
            <a:stCxn id="99" idx="1"/>
            <a:endCxn id="10" idx="2"/>
          </p:cNvCxnSpPr>
          <p:nvPr/>
        </p:nvCxnSpPr>
        <p:spPr bwMode="auto">
          <a:xfrm rot="10800000">
            <a:off x="3333874" y="5229200"/>
            <a:ext cx="2915270" cy="88438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꺾인 연결선 86"/>
          <p:cNvCxnSpPr>
            <a:stCxn id="78" idx="2"/>
            <a:endCxn id="98" idx="3"/>
          </p:cNvCxnSpPr>
          <p:nvPr/>
        </p:nvCxnSpPr>
        <p:spPr bwMode="auto">
          <a:xfrm rot="5400000">
            <a:off x="8194730" y="5384842"/>
            <a:ext cx="1015406" cy="44208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8" name="직선 연결선 87"/>
          <p:cNvCxnSpPr/>
          <p:nvPr/>
        </p:nvCxnSpPr>
        <p:spPr bwMode="auto">
          <a:xfrm>
            <a:off x="8530172" y="4430067"/>
            <a:ext cx="383268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Rectangle 118"/>
          <p:cNvSpPr>
            <a:spLocks noChangeArrowheads="1"/>
          </p:cNvSpPr>
          <p:nvPr/>
        </p:nvSpPr>
        <p:spPr bwMode="auto">
          <a:xfrm>
            <a:off x="6834733" y="4814016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수금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 flipV="1">
            <a:off x="7930728" y="4944567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118"/>
          <p:cNvSpPr>
            <a:spLocks noChangeArrowheads="1"/>
          </p:cNvSpPr>
          <p:nvPr/>
        </p:nvSpPr>
        <p:spPr bwMode="auto">
          <a:xfrm>
            <a:off x="5302374" y="4802485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채권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 flipH="1" flipV="1">
            <a:off x="6404202" y="4958034"/>
            <a:ext cx="420382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꺾인 연결선 82"/>
          <p:cNvCxnSpPr/>
          <p:nvPr/>
        </p:nvCxnSpPr>
        <p:spPr bwMode="auto">
          <a:xfrm rot="5400000">
            <a:off x="8211328" y="4794042"/>
            <a:ext cx="216000" cy="828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Rectangle 118"/>
          <p:cNvSpPr>
            <a:spLocks noChangeArrowheads="1"/>
          </p:cNvSpPr>
          <p:nvPr/>
        </p:nvSpPr>
        <p:spPr bwMode="auto">
          <a:xfrm>
            <a:off x="6815651" y="5166394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118"/>
          <p:cNvSpPr>
            <a:spLocks noChangeArrowheads="1"/>
          </p:cNvSpPr>
          <p:nvPr/>
        </p:nvSpPr>
        <p:spPr bwMode="auto">
          <a:xfrm>
            <a:off x="6824584" y="5526434"/>
            <a:ext cx="10959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사이트현금 정보</a:t>
            </a:r>
            <a:endParaRPr kumimoji="0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/>
          <p:nvPr/>
        </p:nvCxnSpPr>
        <p:spPr bwMode="auto">
          <a:xfrm rot="5400000">
            <a:off x="8028121" y="4974042"/>
            <a:ext cx="576000" cy="828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" name="Line 18"/>
          <p:cNvSpPr>
            <a:spLocks noChangeShapeType="1"/>
          </p:cNvSpPr>
          <p:nvPr/>
        </p:nvSpPr>
        <p:spPr bwMode="auto">
          <a:xfrm flipH="1" flipV="1">
            <a:off x="3801684" y="4921025"/>
            <a:ext cx="15006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>
            <a:off x="4772460" y="4921025"/>
            <a:ext cx="2047440" cy="384400"/>
          </a:xfrm>
          <a:prstGeom prst="bentConnector3">
            <a:avLst>
              <a:gd name="adj1" fmla="val 222"/>
            </a:avLst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</p:cxnSp>
      <p:cxnSp>
        <p:nvCxnSpPr>
          <p:cNvPr id="93" name="꺾인 연결선 92"/>
          <p:cNvCxnSpPr/>
          <p:nvPr/>
        </p:nvCxnSpPr>
        <p:spPr bwMode="auto">
          <a:xfrm>
            <a:off x="4768243" y="5265018"/>
            <a:ext cx="2047440" cy="384400"/>
          </a:xfrm>
          <a:prstGeom prst="bentConnector3">
            <a:avLst>
              <a:gd name="adj1" fmla="val 222"/>
            </a:avLst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2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1194"/>
          <p:cNvSpPr txBox="1">
            <a:spLocks noChangeArrowheads="1"/>
          </p:cNvSpPr>
          <p:nvPr/>
        </p:nvSpPr>
        <p:spPr bwMode="auto">
          <a:xfrm>
            <a:off x="1518388" y="3550689"/>
            <a:ext cx="151216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  <a:defRPr/>
            </a:pPr>
            <a:endParaRPr kumimoji="0" lang="ko-KR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52" name="Rectangle 1205"/>
          <p:cNvSpPr>
            <a:spLocks noChangeArrowheads="1"/>
          </p:cNvSpPr>
          <p:nvPr/>
        </p:nvSpPr>
        <p:spPr bwMode="auto">
          <a:xfrm>
            <a:off x="1302363" y="1372890"/>
            <a:ext cx="7001806" cy="903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753200" y="3749244"/>
            <a:ext cx="1008908" cy="120709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도로공사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쉼마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7217" y="3785662"/>
            <a:ext cx="981646" cy="56256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VAN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(FDK)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75939" y="4429517"/>
            <a:ext cx="982923" cy="56323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Card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31394" y="3749244"/>
            <a:ext cx="1008908" cy="120709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석유관리원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389651" y="1432055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sp>
        <p:nvSpPr>
          <p:cNvPr id="16" name="Rectangle 1205"/>
          <p:cNvSpPr>
            <a:spLocks noChangeArrowheads="1"/>
          </p:cNvSpPr>
          <p:nvPr/>
        </p:nvSpPr>
        <p:spPr bwMode="auto">
          <a:xfrm>
            <a:off x="1280592" y="1013386"/>
            <a:ext cx="7045349" cy="33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WinPOS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endCxn id="104" idx="0"/>
          </p:cNvCxnSpPr>
          <p:nvPr/>
        </p:nvCxnSpPr>
        <p:spPr bwMode="auto">
          <a:xfrm flipH="1">
            <a:off x="2274472" y="2171000"/>
            <a:ext cx="1496" cy="137968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3911104" y="1409580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수급보고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6393558" y="1409580"/>
            <a:ext cx="1728192" cy="73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4803266" y="2148525"/>
            <a:ext cx="0" cy="160071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7257654" y="2171000"/>
            <a:ext cx="0" cy="1600719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75968" y="3295854"/>
            <a:ext cx="754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신용결제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1599615" y="2541572"/>
            <a:ext cx="1445675" cy="528031"/>
            <a:chOff x="4329" y="2862"/>
            <a:chExt cx="540" cy="345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3" y="2879"/>
              <a:ext cx="32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  <a:p>
              <a:pPr algn="ctr" eaLnBrk="0" latinLnBrk="0" hangingPunct="0">
                <a:lnSpc>
                  <a:spcPct val="95000"/>
                </a:lnSpc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전용선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Group 1231"/>
          <p:cNvGrpSpPr>
            <a:grpSpLocks/>
          </p:cNvGrpSpPr>
          <p:nvPr/>
        </p:nvGrpSpPr>
        <p:grpSpPr bwMode="auto">
          <a:xfrm>
            <a:off x="4080428" y="2535534"/>
            <a:ext cx="1445675" cy="477523"/>
            <a:chOff x="4329" y="2862"/>
            <a:chExt cx="540" cy="312"/>
          </a:xfrm>
        </p:grpSpPr>
        <p:sp>
          <p:nvSpPr>
            <p:cNvPr id="3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grpSp>
        <p:nvGrpSpPr>
          <p:cNvPr id="37" name="Group 1231"/>
          <p:cNvGrpSpPr>
            <a:grpSpLocks/>
          </p:cNvGrpSpPr>
          <p:nvPr/>
        </p:nvGrpSpPr>
        <p:grpSpPr bwMode="auto">
          <a:xfrm>
            <a:off x="6534816" y="2523855"/>
            <a:ext cx="1445675" cy="477523"/>
            <a:chOff x="4329" y="2862"/>
            <a:chExt cx="540" cy="312"/>
          </a:xfrm>
        </p:grpSpPr>
        <p:sp>
          <p:nvSpPr>
            <p:cNvPr id="38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836645" y="3411270"/>
            <a:ext cx="802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0124" y="3414159"/>
            <a:ext cx="863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3971925" y="1214350"/>
            <a:ext cx="2003206" cy="3044588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044885" y="1315600"/>
            <a:ext cx="1825142" cy="274948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kern="0" dirty="0" err="1" smtClean="0">
                <a:latin typeface="맑은 고딕" pitchFamily="50" charset="-127"/>
                <a:ea typeface="맑은 고딕" pitchFamily="50" charset="-127"/>
              </a:rPr>
              <a:t>WinPOS</a:t>
            </a:r>
            <a:endParaRPr kumimoji="1"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>
            <a:spLocks noChangeArrowheads="1"/>
          </p:cNvSpPr>
          <p:nvPr/>
        </p:nvSpPr>
        <p:spPr bwMode="auto">
          <a:xfrm>
            <a:off x="437692" y="980729"/>
            <a:ext cx="1114426" cy="241220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LMS/</a:t>
            </a:r>
            <a:r>
              <a:rPr kumimoji="0" lang="en-US" altLang="ko-KR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Nxmile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515085" y="1340768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현금영수증발급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515085" y="172516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OCB/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블루 적립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89050" y="1961605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515085" y="2113806"/>
            <a:ext cx="959641" cy="40693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OCB/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블루 사용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515085" y="2564904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내트럭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할인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1"/>
          <p:cNvSpPr>
            <a:spLocks noChangeArrowheads="1"/>
          </p:cNvSpPr>
          <p:nvPr/>
        </p:nvSpPr>
        <p:spPr bwMode="auto">
          <a:xfrm>
            <a:off x="515085" y="2939772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포인트특권행사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8193360" y="980728"/>
            <a:ext cx="1114426" cy="308435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51"/>
          <p:cNvSpPr>
            <a:spLocks noChangeArrowheads="1"/>
          </p:cNvSpPr>
          <p:nvPr/>
        </p:nvSpPr>
        <p:spPr bwMode="auto">
          <a:xfrm>
            <a:off x="8270753" y="1285874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8270753" y="1629170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8270753" y="1961802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8270753" y="2310780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채권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8270753" y="2666598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사이트현금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37692" y="3648716"/>
            <a:ext cx="1114426" cy="1220444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MBS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515085" y="4008755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SKN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멤버십할인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51"/>
          <p:cNvSpPr>
            <a:spLocks noChangeArrowheads="1"/>
          </p:cNvSpPr>
          <p:nvPr/>
        </p:nvSpPr>
        <p:spPr bwMode="auto">
          <a:xfrm>
            <a:off x="515085" y="4393148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세차권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발급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437692" y="5124947"/>
            <a:ext cx="1114426" cy="82433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EnCoupon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515085" y="548498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모바일쿠폰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 bwMode="auto">
          <a:xfrm>
            <a:off x="6956000" y="4819295"/>
            <a:ext cx="1114426" cy="1133077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e-Market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51"/>
          <p:cNvSpPr>
            <a:spLocks noChangeArrowheads="1"/>
          </p:cNvSpPr>
          <p:nvPr/>
        </p:nvSpPr>
        <p:spPr bwMode="auto">
          <a:xfrm>
            <a:off x="7033393" y="5179334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탱크재고 조회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51"/>
          <p:cNvSpPr>
            <a:spLocks noChangeArrowheads="1"/>
          </p:cNvSpPr>
          <p:nvPr/>
        </p:nvSpPr>
        <p:spPr bwMode="auto">
          <a:xfrm>
            <a:off x="7033393" y="5563727"/>
            <a:ext cx="959641" cy="31319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자가소비카드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>
            <a:spLocks noChangeArrowheads="1"/>
          </p:cNvSpPr>
          <p:nvPr/>
        </p:nvSpPr>
        <p:spPr bwMode="auto">
          <a:xfrm>
            <a:off x="2395144" y="5124947"/>
            <a:ext cx="1114426" cy="82433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TCMS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2472537" y="548498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전국통용 승인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5206726" y="5126587"/>
            <a:ext cx="1114426" cy="82433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NeTax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5284119" y="548662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3800872" y="5121505"/>
            <a:ext cx="1114426" cy="82433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CRM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3878265" y="5481544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프로모션 할인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351116" y="2037385"/>
            <a:ext cx="1188000" cy="30190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351116" y="2424596"/>
            <a:ext cx="1188000" cy="30277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관리</a:t>
            </a:r>
            <a:endParaRPr kumimoji="0" lang="ko-KR" altLang="en-US" sz="105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4351116" y="2812679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 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51116" y="1671477"/>
            <a:ext cx="1188000" cy="29012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4341064" y="3173588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stCxn id="58" idx="3"/>
          </p:cNvCxnSpPr>
          <p:nvPr/>
        </p:nvCxnSpPr>
        <p:spPr bwMode="auto">
          <a:xfrm>
            <a:off x="1552118" y="2186829"/>
            <a:ext cx="241980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288704" y="187016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 인증번호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OCB/EBC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꺾인 연결선 6"/>
          <p:cNvCxnSpPr>
            <a:stCxn id="75" idx="3"/>
            <a:endCxn id="44" idx="1"/>
          </p:cNvCxnSpPr>
          <p:nvPr/>
        </p:nvCxnSpPr>
        <p:spPr bwMode="auto">
          <a:xfrm flipV="1">
            <a:off x="1552118" y="2736644"/>
            <a:ext cx="2419807" cy="1522294"/>
          </a:xfrm>
          <a:prstGeom prst="bentConnector3">
            <a:avLst>
              <a:gd name="adj1" fmla="val 114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213527" y="2277452"/>
            <a:ext cx="122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SKN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카드 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꺾인 연결선 9"/>
          <p:cNvCxnSpPr>
            <a:stCxn id="84" idx="3"/>
          </p:cNvCxnSpPr>
          <p:nvPr/>
        </p:nvCxnSpPr>
        <p:spPr bwMode="auto">
          <a:xfrm flipV="1">
            <a:off x="1552118" y="3183532"/>
            <a:ext cx="2419807" cy="2353582"/>
          </a:xfrm>
          <a:prstGeom prst="bentConnector3">
            <a:avLst>
              <a:gd name="adj1" fmla="val 2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501559" y="2970008"/>
            <a:ext cx="122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쿠폰 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꺾인 연결선 17"/>
          <p:cNvCxnSpPr>
            <a:stCxn id="100" idx="0"/>
          </p:cNvCxnSpPr>
          <p:nvPr/>
        </p:nvCxnSpPr>
        <p:spPr bwMode="auto">
          <a:xfrm rot="5400000" flipH="1" flipV="1">
            <a:off x="2830195" y="3983213"/>
            <a:ext cx="1263897" cy="1019573"/>
          </a:xfrm>
          <a:prstGeom prst="bentConnector3">
            <a:avLst>
              <a:gd name="adj1" fmla="val 100041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2933607" y="3645024"/>
            <a:ext cx="122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전국통용 카드번호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57" name="직사각형 56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76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79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22818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71522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1" name="꺾인 연결선 80"/>
          <p:cNvCxnSpPr>
            <a:stCxn id="102" idx="0"/>
            <a:endCxn id="44" idx="2"/>
          </p:cNvCxnSpPr>
          <p:nvPr/>
        </p:nvCxnSpPr>
        <p:spPr bwMode="auto">
          <a:xfrm rot="16200000" flipV="1">
            <a:off x="4934910" y="4297557"/>
            <a:ext cx="867649" cy="79041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82" name="Rectangle 51"/>
          <p:cNvSpPr>
            <a:spLocks noChangeArrowheads="1"/>
          </p:cNvSpPr>
          <p:nvPr/>
        </p:nvSpPr>
        <p:spPr bwMode="auto">
          <a:xfrm>
            <a:off x="4341064" y="3526356"/>
            <a:ext cx="1188000" cy="27560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수신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8270753" y="3212976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단가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꺾인 연결선 85"/>
          <p:cNvCxnSpPr>
            <a:stCxn id="44" idx="3"/>
          </p:cNvCxnSpPr>
          <p:nvPr/>
        </p:nvCxnSpPr>
        <p:spPr bwMode="auto">
          <a:xfrm flipV="1">
            <a:off x="5975131" y="2241158"/>
            <a:ext cx="2185256" cy="4954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89" name="직사각형 88"/>
          <p:cNvSpPr>
            <a:spLocks noChangeArrowheads="1"/>
          </p:cNvSpPr>
          <p:nvPr/>
        </p:nvSpPr>
        <p:spPr bwMode="auto">
          <a:xfrm>
            <a:off x="8193360" y="4221088"/>
            <a:ext cx="1114426" cy="683377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8270752" y="4492554"/>
            <a:ext cx="959641" cy="3593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위탁 수수료 계산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세차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통용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57256" y="1988840"/>
            <a:ext cx="903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05128" y="284687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271421" y="3575603"/>
            <a:ext cx="959641" cy="28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서비스상품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꺾인 연결선 112"/>
          <p:cNvCxnSpPr/>
          <p:nvPr/>
        </p:nvCxnSpPr>
        <p:spPr bwMode="auto">
          <a:xfrm>
            <a:off x="5975131" y="3664157"/>
            <a:ext cx="2185256" cy="72899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257255" y="4144879"/>
            <a:ext cx="903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6" name="꺾인 연결선 115"/>
          <p:cNvCxnSpPr/>
          <p:nvPr/>
        </p:nvCxnSpPr>
        <p:spPr bwMode="auto">
          <a:xfrm rot="16200000" flipH="1">
            <a:off x="6051024" y="3397294"/>
            <a:ext cx="540000" cy="23040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845385" y="4725724"/>
            <a:ext cx="971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 판매 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37176" y="4560991"/>
            <a:ext cx="903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</a:p>
        </p:txBody>
      </p:sp>
      <p:cxnSp>
        <p:nvCxnSpPr>
          <p:cNvPr id="119" name="꺾인 연결선 118"/>
          <p:cNvCxnSpPr/>
          <p:nvPr/>
        </p:nvCxnSpPr>
        <p:spPr bwMode="auto">
          <a:xfrm>
            <a:off x="5975131" y="3068960"/>
            <a:ext cx="2218228" cy="3396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1" name="꺾인 연결선 120"/>
          <p:cNvCxnSpPr/>
          <p:nvPr/>
        </p:nvCxnSpPr>
        <p:spPr bwMode="auto">
          <a:xfrm rot="5400000" flipH="1" flipV="1">
            <a:off x="4091316" y="4479290"/>
            <a:ext cx="866011" cy="42530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101103" y="4453269"/>
            <a:ext cx="635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쿠폰정보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238511" y="1235652"/>
            <a:ext cx="1038839" cy="182666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8228986" y="3140969"/>
            <a:ext cx="1038839" cy="82143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9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0858" y="675557"/>
            <a:ext cx="9214804" cy="5921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2520" y="908720"/>
            <a:ext cx="7488832" cy="11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WinPOS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프로그램으로 서버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 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877"/>
              </p:ext>
            </p:extLst>
          </p:nvPr>
        </p:nvGraphicFramePr>
        <p:xfrm>
          <a:off x="272482" y="831420"/>
          <a:ext cx="9145014" cy="1517460"/>
        </p:xfrm>
        <a:graphic>
          <a:graphicData uri="http://schemas.openxmlformats.org/drawingml/2006/table">
            <a:tbl>
              <a:tblPr/>
              <a:tblGrid>
                <a:gridCol w="442040"/>
                <a:gridCol w="1085024"/>
                <a:gridCol w="1756659"/>
                <a:gridCol w="799798"/>
                <a:gridCol w="816637"/>
                <a:gridCol w="1004495"/>
                <a:gridCol w="955316"/>
                <a:gridCol w="1017862"/>
                <a:gridCol w="619109"/>
                <a:gridCol w="648074"/>
              </a:tblGrid>
              <a:tr h="23833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33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M/W(WAS)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UI Tool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WinPOS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MS-ACCESS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Inisafe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Crystal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Report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Inisafe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1472372692</TotalTime>
  <Pages>39</Pages>
  <Words>1147</Words>
  <Application>Microsoft Office PowerPoint</Application>
  <PresentationFormat>A4 용지(210x297mm)</PresentationFormat>
  <Paragraphs>560</Paragraphs>
  <Slides>12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1_other</vt:lpstr>
      <vt:lpstr>Image</vt:lpstr>
      <vt:lpstr>Architecture 설계서 -  SKN WinPOS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2475</cp:revision>
  <cp:lastPrinted>2015-04-02T06:59:07Z</cp:lastPrinted>
  <dcterms:created xsi:type="dcterms:W3CDTF">1996-10-14T12:11:22Z</dcterms:created>
  <dcterms:modified xsi:type="dcterms:W3CDTF">2015-04-06T12:30:45Z</dcterms:modified>
</cp:coreProperties>
</file>