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154" r:id="rId4"/>
    <p:sldId id="2214" r:id="rId5"/>
    <p:sldId id="2178" r:id="rId6"/>
    <p:sldId id="2177" r:id="rId7"/>
    <p:sldId id="2221" r:id="rId8"/>
    <p:sldId id="2223" r:id="rId9"/>
    <p:sldId id="2219" r:id="rId10"/>
    <p:sldId id="2217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6600"/>
    <a:srgbClr val="FFFFFF"/>
    <a:srgbClr val="CC9900"/>
    <a:srgbClr val="FF99CC"/>
    <a:srgbClr val="FF99FF"/>
    <a:srgbClr val="99CC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 varScale="1">
        <p:scale>
          <a:sx n="101" d="100"/>
          <a:sy n="101" d="100"/>
        </p:scale>
        <p:origin x="-102" y="-198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5925" y="166688"/>
            <a:ext cx="6610350" cy="669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19.png"/><Relationship Id="rId10" Type="http://schemas.openxmlformats.org/officeDocument/2006/relationships/image" Target="../media/image11.png"/><Relationship Id="rId19" Type="http://schemas.openxmlformats.org/officeDocument/2006/relationships/image" Target="../media/image16.wmf"/><Relationship Id="rId4" Type="http://schemas.openxmlformats.org/officeDocument/2006/relationships/image" Target="../media/image7.emf"/><Relationship Id="rId9" Type="http://schemas.openxmlformats.org/officeDocument/2006/relationships/image" Target="../media/image10.jpeg"/><Relationship Id="rId14" Type="http://schemas.openxmlformats.org/officeDocument/2006/relationships/image" Target="../media/image6.wmf"/><Relationship Id="rId22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SKN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패션 쇼핑몰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슬라이드 번호 개체 틀 2"/>
          <p:cNvSpPr txBox="1">
            <a:spLocks/>
          </p:cNvSpPr>
          <p:nvPr/>
        </p:nvSpPr>
        <p:spPr>
          <a:xfrm>
            <a:off x="7322120" y="6597352"/>
            <a:ext cx="2311400" cy="2160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5D5F01-72F1-4712-96B5-BD0AADB4E39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49" name="직사각형 248"/>
          <p:cNvSpPr/>
          <p:nvPr/>
        </p:nvSpPr>
        <p:spPr bwMode="auto">
          <a:xfrm>
            <a:off x="713562" y="2672936"/>
            <a:ext cx="9054956" cy="37644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66" name="직선 연결선 265"/>
          <p:cNvCxnSpPr/>
          <p:nvPr/>
        </p:nvCxnSpPr>
        <p:spPr bwMode="auto">
          <a:xfrm>
            <a:off x="1150317" y="1700759"/>
            <a:ext cx="0" cy="270000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5" name="직선 연결선 404"/>
          <p:cNvCxnSpPr/>
          <p:nvPr/>
        </p:nvCxnSpPr>
        <p:spPr bwMode="auto">
          <a:xfrm>
            <a:off x="1870417" y="1773010"/>
            <a:ext cx="0" cy="162000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직선 연결선 405"/>
          <p:cNvCxnSpPr/>
          <p:nvPr/>
        </p:nvCxnSpPr>
        <p:spPr bwMode="auto">
          <a:xfrm>
            <a:off x="3103084" y="5497613"/>
            <a:ext cx="151200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7" name="자유형 406"/>
          <p:cNvSpPr/>
          <p:nvPr/>
        </p:nvSpPr>
        <p:spPr bwMode="auto">
          <a:xfrm>
            <a:off x="1748742" y="3344948"/>
            <a:ext cx="2923028" cy="1975410"/>
          </a:xfrm>
          <a:custGeom>
            <a:avLst/>
            <a:gdLst>
              <a:gd name="connsiteX0" fmla="*/ 0 w 517585"/>
              <a:gd name="connsiteY0" fmla="*/ 0 h 543464"/>
              <a:gd name="connsiteX1" fmla="*/ 517585 w 517585"/>
              <a:gd name="connsiteY1" fmla="*/ 0 h 543464"/>
              <a:gd name="connsiteX2" fmla="*/ 517585 w 517585"/>
              <a:gd name="connsiteY2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543464">
                <a:moveTo>
                  <a:pt x="0" y="0"/>
                </a:moveTo>
                <a:lnTo>
                  <a:pt x="517585" y="0"/>
                </a:lnTo>
                <a:lnTo>
                  <a:pt x="517585" y="543464"/>
                </a:ln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자유형 407"/>
          <p:cNvSpPr/>
          <p:nvPr/>
        </p:nvSpPr>
        <p:spPr bwMode="auto">
          <a:xfrm>
            <a:off x="1496616" y="4408227"/>
            <a:ext cx="2500703" cy="1198943"/>
          </a:xfrm>
          <a:custGeom>
            <a:avLst/>
            <a:gdLst>
              <a:gd name="connsiteX0" fmla="*/ 0 w 517585"/>
              <a:gd name="connsiteY0" fmla="*/ 0 h 543464"/>
              <a:gd name="connsiteX1" fmla="*/ 517585 w 517585"/>
              <a:gd name="connsiteY1" fmla="*/ 0 h 543464"/>
              <a:gd name="connsiteX2" fmla="*/ 517585 w 517585"/>
              <a:gd name="connsiteY2" fmla="*/ 543464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543464">
                <a:moveTo>
                  <a:pt x="0" y="0"/>
                </a:moveTo>
                <a:lnTo>
                  <a:pt x="517585" y="0"/>
                </a:lnTo>
                <a:lnTo>
                  <a:pt x="517585" y="543464"/>
                </a:ln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TextBox 27"/>
          <p:cNvSpPr txBox="1">
            <a:spLocks noChangeArrowheads="1"/>
          </p:cNvSpPr>
          <p:nvPr/>
        </p:nvSpPr>
        <p:spPr bwMode="auto">
          <a:xfrm>
            <a:off x="8153156" y="3408557"/>
            <a:ext cx="8435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err="1" smtClean="0">
                <a:latin typeface="맑은 고딕" pitchFamily="50" charset="-127"/>
                <a:ea typeface="맑은 고딕" pitchFamily="50" charset="-127"/>
              </a:rPr>
              <a:t>skn-fsmpfweb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700" dirty="0" err="1">
                <a:latin typeface="맑은 고딕" pitchFamily="50" charset="-127"/>
                <a:ea typeface="맑은 고딕" pitchFamily="50" charset="-127"/>
              </a:rPr>
              <a:t>skn-fsmpmweb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" name="TextBox 30"/>
          <p:cNvSpPr txBox="1">
            <a:spLocks noChangeArrowheads="1"/>
          </p:cNvSpPr>
          <p:nvPr/>
        </p:nvSpPr>
        <p:spPr bwMode="auto">
          <a:xfrm>
            <a:off x="7601364" y="2708900"/>
            <a:ext cx="5517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L4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grpSp>
        <p:nvGrpSpPr>
          <p:cNvPr id="411" name="그룹 33"/>
          <p:cNvGrpSpPr>
            <a:grpSpLocks/>
          </p:cNvGrpSpPr>
          <p:nvPr/>
        </p:nvGrpSpPr>
        <p:grpSpPr bwMode="auto">
          <a:xfrm>
            <a:off x="8164251" y="2898079"/>
            <a:ext cx="773906" cy="500062"/>
            <a:chOff x="2064530" y="2192331"/>
            <a:chExt cx="785818" cy="571505"/>
          </a:xfrm>
        </p:grpSpPr>
        <p:sp>
          <p:nvSpPr>
            <p:cNvPr id="412" name="Oval 16"/>
            <p:cNvSpPr>
              <a:spLocks noChangeArrowheads="1"/>
            </p:cNvSpPr>
            <p:nvPr/>
          </p:nvSpPr>
          <p:spPr bwMode="auto">
            <a:xfrm>
              <a:off x="2064530" y="2335208"/>
              <a:ext cx="785818" cy="428628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en-US" sz="1100"/>
            </a:p>
          </p:txBody>
        </p:sp>
        <p:graphicFrame>
          <p:nvGraphicFramePr>
            <p:cNvPr id="413" name="Object 18"/>
            <p:cNvGraphicFramePr>
              <a:graphicFrameLocks noChangeAspect="1"/>
            </p:cNvGraphicFramePr>
            <p:nvPr/>
          </p:nvGraphicFramePr>
          <p:xfrm>
            <a:off x="2129273" y="2192331"/>
            <a:ext cx="352169" cy="45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Visio" r:id="rId3" imgW="741759" imgH="1008876" progId="">
                    <p:embed/>
                  </p:oleObj>
                </mc:Choice>
                <mc:Fallback>
                  <p:oleObj name="Visio" r:id="rId3" imgW="741759" imgH="10088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273" y="2192331"/>
                          <a:ext cx="352169" cy="451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" name="Object 4"/>
            <p:cNvGraphicFramePr>
              <a:graphicFrameLocks noChangeAspect="1"/>
            </p:cNvGraphicFramePr>
            <p:nvPr/>
          </p:nvGraphicFramePr>
          <p:xfrm>
            <a:off x="2272282" y="2247606"/>
            <a:ext cx="352171" cy="45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Visio" r:id="rId5" imgW="741759" imgH="1008876" progId="">
                    <p:embed/>
                  </p:oleObj>
                </mc:Choice>
                <mc:Fallback>
                  <p:oleObj name="Visio" r:id="rId5" imgW="741759" imgH="10088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282" y="2247606"/>
                          <a:ext cx="352171" cy="451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" name="Object 5"/>
            <p:cNvGraphicFramePr>
              <a:graphicFrameLocks noChangeAspect="1"/>
            </p:cNvGraphicFramePr>
            <p:nvPr/>
          </p:nvGraphicFramePr>
          <p:xfrm>
            <a:off x="2421720" y="2308219"/>
            <a:ext cx="352170" cy="45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Visio" r:id="rId6" imgW="741759" imgH="1008876" progId="">
                    <p:embed/>
                  </p:oleObj>
                </mc:Choice>
                <mc:Fallback>
                  <p:oleObj name="Visio" r:id="rId6" imgW="741759" imgH="10088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720" y="2308219"/>
                          <a:ext cx="352170" cy="451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6" name="그룹 50"/>
          <p:cNvGrpSpPr>
            <a:grpSpLocks/>
          </p:cNvGrpSpPr>
          <p:nvPr/>
        </p:nvGrpSpPr>
        <p:grpSpPr bwMode="auto">
          <a:xfrm>
            <a:off x="2566602" y="5207984"/>
            <a:ext cx="619125" cy="602936"/>
            <a:chOff x="1350150" y="4906975"/>
            <a:chExt cx="571504" cy="500066"/>
          </a:xfrm>
        </p:grpSpPr>
        <p:pic>
          <p:nvPicPr>
            <p:cNvPr id="417" name="Picture 18" descr="C:\Documents and Settings\sk11538\Local Settings\Temporary Internet Files\Content.IE5\STIJ89IB\MCj04339560000[1]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150" y="4906975"/>
              <a:ext cx="437856" cy="37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8" name="Picture 21" descr="C:\Documents and Settings\sk11538\Local Settings\Temporary Internet Files\Content.IE5\KLINCP2B\MCj04315760000[1]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788" y="4978062"/>
              <a:ext cx="437866" cy="42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" name="TextBox 73"/>
          <p:cNvSpPr txBox="1">
            <a:spLocks noChangeArrowheads="1"/>
          </p:cNvSpPr>
          <p:nvPr/>
        </p:nvSpPr>
        <p:spPr bwMode="auto">
          <a:xfrm>
            <a:off x="634848" y="5949350"/>
            <a:ext cx="12218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대덕 데이터센터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DDC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0" name="Picture 6" descr="DOSProtection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550" y="3202712"/>
            <a:ext cx="537736" cy="28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1" name="Picture 91" descr="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001" y="3002800"/>
            <a:ext cx="531613" cy="24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" name="Picture 91" descr="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001" y="3618287"/>
            <a:ext cx="531613" cy="24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3" name="Picture 91" descr="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61" y="4294962"/>
            <a:ext cx="531613" cy="24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4" name="Picture 91" descr="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61" y="4910449"/>
            <a:ext cx="531613" cy="24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5" name="Picture 202"/>
          <p:cNvPicPr>
            <a:picLocks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14" y="3085391"/>
            <a:ext cx="31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6" name="Picture 103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56" y="5260316"/>
            <a:ext cx="389833" cy="47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7" name="Picture 77" descr="Workgroup_Switc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27" y="3206031"/>
            <a:ext cx="624134" cy="2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8" name="Picture 6" descr="DOSProtection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100" y="4299862"/>
            <a:ext cx="537736" cy="28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9" name="Picture 202"/>
          <p:cNvPicPr>
            <a:picLocks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64" y="4182541"/>
            <a:ext cx="3191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" name="Picture 77" descr="Workgroup_Switc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7" y="4303181"/>
            <a:ext cx="624134" cy="2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1" name="직선 연결선 430"/>
          <p:cNvCxnSpPr>
            <a:stCxn id="429" idx="3"/>
            <a:endCxn id="422" idx="1"/>
          </p:cNvCxnSpPr>
          <p:nvPr/>
        </p:nvCxnSpPr>
        <p:spPr bwMode="auto">
          <a:xfrm flipV="1">
            <a:off x="4156874" y="3739674"/>
            <a:ext cx="2207127" cy="70242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2" name="직선 연결선 431"/>
          <p:cNvCxnSpPr>
            <a:stCxn id="425" idx="3"/>
            <a:endCxn id="421" idx="1"/>
          </p:cNvCxnSpPr>
          <p:nvPr/>
        </p:nvCxnSpPr>
        <p:spPr bwMode="auto">
          <a:xfrm flipV="1">
            <a:off x="4831324" y="3124187"/>
            <a:ext cx="1532677" cy="220761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3" name="직선 연결선 432"/>
          <p:cNvCxnSpPr>
            <a:stCxn id="425" idx="3"/>
            <a:endCxn id="423" idx="1"/>
          </p:cNvCxnSpPr>
          <p:nvPr/>
        </p:nvCxnSpPr>
        <p:spPr bwMode="auto">
          <a:xfrm>
            <a:off x="4831324" y="3344948"/>
            <a:ext cx="1534737" cy="1071401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4" name="직선 연결선 433"/>
          <p:cNvCxnSpPr>
            <a:stCxn id="429" idx="3"/>
            <a:endCxn id="424" idx="1"/>
          </p:cNvCxnSpPr>
          <p:nvPr/>
        </p:nvCxnSpPr>
        <p:spPr bwMode="auto">
          <a:xfrm>
            <a:off x="4156874" y="4442098"/>
            <a:ext cx="2209187" cy="589738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5" name="Picture 103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61" y="5260316"/>
            <a:ext cx="389833" cy="47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6" name="Picture 13"/>
          <p:cNvPicPr>
            <a:picLocks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81" y="2914332"/>
            <a:ext cx="430000" cy="23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7" name="Picture 13"/>
          <p:cNvPicPr>
            <a:picLocks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81" y="3274587"/>
            <a:ext cx="430000" cy="23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" name="Picture 13"/>
          <p:cNvPicPr>
            <a:picLocks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41" y="3904941"/>
            <a:ext cx="430000" cy="23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9" name="Picture 13"/>
          <p:cNvPicPr>
            <a:picLocks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41" y="4265196"/>
            <a:ext cx="430000" cy="23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" name="그룹 33"/>
          <p:cNvGrpSpPr>
            <a:grpSpLocks/>
          </p:cNvGrpSpPr>
          <p:nvPr/>
        </p:nvGrpSpPr>
        <p:grpSpPr bwMode="auto">
          <a:xfrm>
            <a:off x="8164251" y="3789040"/>
            <a:ext cx="773906" cy="500062"/>
            <a:chOff x="2064530" y="2192331"/>
            <a:chExt cx="785818" cy="571505"/>
          </a:xfrm>
        </p:grpSpPr>
        <p:sp>
          <p:nvSpPr>
            <p:cNvPr id="441" name="Oval 16"/>
            <p:cNvSpPr>
              <a:spLocks noChangeArrowheads="1"/>
            </p:cNvSpPr>
            <p:nvPr/>
          </p:nvSpPr>
          <p:spPr bwMode="auto">
            <a:xfrm>
              <a:off x="2064530" y="2335208"/>
              <a:ext cx="785818" cy="428628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en-US" sz="1100"/>
            </a:p>
          </p:txBody>
        </p:sp>
        <p:graphicFrame>
          <p:nvGraphicFramePr>
            <p:cNvPr id="442" name="Object 18"/>
            <p:cNvGraphicFramePr>
              <a:graphicFrameLocks noChangeAspect="1"/>
            </p:cNvGraphicFramePr>
            <p:nvPr/>
          </p:nvGraphicFramePr>
          <p:xfrm>
            <a:off x="2129273" y="2192331"/>
            <a:ext cx="352169" cy="45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Visio" r:id="rId15" imgW="741759" imgH="1008876" progId="">
                    <p:embed/>
                  </p:oleObj>
                </mc:Choice>
                <mc:Fallback>
                  <p:oleObj name="Visio" r:id="rId15" imgW="741759" imgH="10088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273" y="2192331"/>
                          <a:ext cx="352169" cy="451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" name="Object 4"/>
            <p:cNvGraphicFramePr>
              <a:graphicFrameLocks noChangeAspect="1"/>
            </p:cNvGraphicFramePr>
            <p:nvPr/>
          </p:nvGraphicFramePr>
          <p:xfrm>
            <a:off x="2272282" y="2247606"/>
            <a:ext cx="352171" cy="45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Visio" r:id="rId16" imgW="741759" imgH="1008876" progId="">
                    <p:embed/>
                  </p:oleObj>
                </mc:Choice>
                <mc:Fallback>
                  <p:oleObj name="Visio" r:id="rId16" imgW="741759" imgH="10088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282" y="2247606"/>
                          <a:ext cx="352171" cy="451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4" name="Object 5"/>
            <p:cNvGraphicFramePr>
              <a:graphicFrameLocks noChangeAspect="1"/>
            </p:cNvGraphicFramePr>
            <p:nvPr/>
          </p:nvGraphicFramePr>
          <p:xfrm>
            <a:off x="2421720" y="2308219"/>
            <a:ext cx="352170" cy="451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Visio" r:id="rId17" imgW="741759" imgH="1008876" progId="">
                    <p:embed/>
                  </p:oleObj>
                </mc:Choice>
                <mc:Fallback>
                  <p:oleObj name="Visio" r:id="rId17" imgW="741759" imgH="10088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720" y="2308219"/>
                          <a:ext cx="352170" cy="451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5" name="직선 연결선 444"/>
          <p:cNvCxnSpPr>
            <a:stCxn id="421" idx="3"/>
            <a:endCxn id="436" idx="1"/>
          </p:cNvCxnSpPr>
          <p:nvPr/>
        </p:nvCxnSpPr>
        <p:spPr bwMode="auto">
          <a:xfrm flipV="1">
            <a:off x="6895614" y="3034300"/>
            <a:ext cx="764567" cy="89887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6" name="직선 연결선 445"/>
          <p:cNvCxnSpPr>
            <a:stCxn id="422" idx="3"/>
            <a:endCxn id="437" idx="1"/>
          </p:cNvCxnSpPr>
          <p:nvPr/>
        </p:nvCxnSpPr>
        <p:spPr bwMode="auto">
          <a:xfrm flipV="1">
            <a:off x="6895614" y="3394555"/>
            <a:ext cx="764567" cy="345119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7" name="직선 연결선 446"/>
          <p:cNvCxnSpPr>
            <a:stCxn id="436" idx="2"/>
            <a:endCxn id="437" idx="0"/>
          </p:cNvCxnSpPr>
          <p:nvPr/>
        </p:nvCxnSpPr>
        <p:spPr bwMode="auto">
          <a:xfrm>
            <a:off x="7875181" y="3154268"/>
            <a:ext cx="0" cy="120319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8" name="직선 연결선 447"/>
          <p:cNvCxnSpPr>
            <a:stCxn id="423" idx="3"/>
            <a:endCxn id="438" idx="1"/>
          </p:cNvCxnSpPr>
          <p:nvPr/>
        </p:nvCxnSpPr>
        <p:spPr bwMode="auto">
          <a:xfrm flipV="1">
            <a:off x="6897674" y="4024909"/>
            <a:ext cx="764567" cy="39144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9" name="직선 연결선 448"/>
          <p:cNvCxnSpPr>
            <a:stCxn id="424" idx="3"/>
            <a:endCxn id="439" idx="1"/>
          </p:cNvCxnSpPr>
          <p:nvPr/>
        </p:nvCxnSpPr>
        <p:spPr bwMode="auto">
          <a:xfrm flipV="1">
            <a:off x="6897674" y="4385164"/>
            <a:ext cx="764567" cy="646672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0" name="그룹 449"/>
          <p:cNvGrpSpPr/>
          <p:nvPr/>
        </p:nvGrpSpPr>
        <p:grpSpPr>
          <a:xfrm>
            <a:off x="8092241" y="4653136"/>
            <a:ext cx="761375" cy="433653"/>
            <a:chOff x="8080165" y="3631745"/>
            <a:chExt cx="761375" cy="433653"/>
          </a:xfrm>
        </p:grpSpPr>
        <p:sp>
          <p:nvSpPr>
            <p:cNvPr id="451" name="Oval 16"/>
            <p:cNvSpPr>
              <a:spLocks noChangeArrowheads="1"/>
            </p:cNvSpPr>
            <p:nvPr/>
          </p:nvSpPr>
          <p:spPr bwMode="auto">
            <a:xfrm>
              <a:off x="8080165" y="3822955"/>
              <a:ext cx="761375" cy="242443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en-US" sz="1100"/>
            </a:p>
          </p:txBody>
        </p:sp>
        <p:pic>
          <p:nvPicPr>
            <p:cNvPr id="452" name="Picture 17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8960" y="3631745"/>
              <a:ext cx="273560" cy="318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3" name="Picture 18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05" y="3689383"/>
              <a:ext cx="272509" cy="318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19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703" y="3747020"/>
              <a:ext cx="273560" cy="318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55" name="직선 연결선 454"/>
          <p:cNvCxnSpPr>
            <a:stCxn id="423" idx="3"/>
            <a:endCxn id="451" idx="2"/>
          </p:cNvCxnSpPr>
          <p:nvPr/>
        </p:nvCxnSpPr>
        <p:spPr bwMode="auto">
          <a:xfrm>
            <a:off x="6897674" y="4416349"/>
            <a:ext cx="1194567" cy="549219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6" name="직선 연결선 455"/>
          <p:cNvCxnSpPr>
            <a:stCxn id="424" idx="3"/>
            <a:endCxn id="451" idx="2"/>
          </p:cNvCxnSpPr>
          <p:nvPr/>
        </p:nvCxnSpPr>
        <p:spPr bwMode="auto">
          <a:xfrm flipV="1">
            <a:off x="6897674" y="4965568"/>
            <a:ext cx="1194567" cy="66268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7" name="직선 연결선 456"/>
          <p:cNvCxnSpPr>
            <a:stCxn id="438" idx="2"/>
            <a:endCxn id="439" idx="0"/>
          </p:cNvCxnSpPr>
          <p:nvPr/>
        </p:nvCxnSpPr>
        <p:spPr bwMode="auto">
          <a:xfrm>
            <a:off x="7877241" y="4144877"/>
            <a:ext cx="0" cy="120319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8" name="TextBox 30"/>
          <p:cNvSpPr txBox="1">
            <a:spLocks noChangeArrowheads="1"/>
          </p:cNvSpPr>
          <p:nvPr/>
        </p:nvSpPr>
        <p:spPr bwMode="auto">
          <a:xfrm>
            <a:off x="6291991" y="2790535"/>
            <a:ext cx="6415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L3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스위치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_4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9" name="TextBox 30"/>
          <p:cNvSpPr txBox="1">
            <a:spLocks noChangeArrowheads="1"/>
          </p:cNvSpPr>
          <p:nvPr/>
        </p:nvSpPr>
        <p:spPr bwMode="auto">
          <a:xfrm>
            <a:off x="6216814" y="5363714"/>
            <a:ext cx="6415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L3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스위치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0" name="직선 연결선 459"/>
          <p:cNvCxnSpPr>
            <a:stCxn id="421" idx="2"/>
            <a:endCxn id="422" idx="0"/>
          </p:cNvCxnSpPr>
          <p:nvPr/>
        </p:nvCxnSpPr>
        <p:spPr bwMode="auto">
          <a:xfrm>
            <a:off x="6629808" y="3245573"/>
            <a:ext cx="0" cy="37271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1" name="직선 연결선 460"/>
          <p:cNvCxnSpPr>
            <a:stCxn id="423" idx="2"/>
            <a:endCxn id="424" idx="0"/>
          </p:cNvCxnSpPr>
          <p:nvPr/>
        </p:nvCxnSpPr>
        <p:spPr bwMode="auto">
          <a:xfrm>
            <a:off x="6631868" y="4537735"/>
            <a:ext cx="0" cy="37271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2" name="TextBox 30"/>
          <p:cNvSpPr txBox="1">
            <a:spLocks noChangeArrowheads="1"/>
          </p:cNvSpPr>
          <p:nvPr/>
        </p:nvSpPr>
        <p:spPr bwMode="auto">
          <a:xfrm>
            <a:off x="6291991" y="4073072"/>
            <a:ext cx="6415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L3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스위치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_2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3" name="TextBox 30"/>
          <p:cNvSpPr txBox="1">
            <a:spLocks noChangeArrowheads="1"/>
          </p:cNvSpPr>
          <p:nvPr/>
        </p:nvSpPr>
        <p:spPr bwMode="auto">
          <a:xfrm>
            <a:off x="6291991" y="3836775"/>
            <a:ext cx="64152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L3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스위치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_3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4" name="TextBox 27"/>
          <p:cNvSpPr txBox="1">
            <a:spLocks noChangeArrowheads="1"/>
          </p:cNvSpPr>
          <p:nvPr/>
        </p:nvSpPr>
        <p:spPr bwMode="auto">
          <a:xfrm>
            <a:off x="8797866" y="4630002"/>
            <a:ext cx="827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err="1" smtClean="0">
                <a:latin typeface="맑은 고딕" pitchFamily="50" charset="-127"/>
                <a:ea typeface="맑은 고딕" pitchFamily="50" charset="-127"/>
              </a:rPr>
              <a:t>skn-fsmpfwas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700" dirty="0" err="1" smtClean="0">
                <a:latin typeface="맑은 고딕" pitchFamily="50" charset="-127"/>
                <a:ea typeface="맑은 고딕" pitchFamily="50" charset="-127"/>
              </a:rPr>
              <a:t>skn-fsmpmwas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700" dirty="0" err="1" smtClean="0">
                <a:latin typeface="맑은 고딕" pitchFamily="50" charset="-127"/>
                <a:ea typeface="맑은 고딕" pitchFamily="50" charset="-127"/>
              </a:rPr>
              <a:t>skn-fsmpbwas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5" name="TextBox 27"/>
          <p:cNvSpPr txBox="1">
            <a:spLocks noChangeArrowheads="1"/>
          </p:cNvSpPr>
          <p:nvPr/>
        </p:nvSpPr>
        <p:spPr bwMode="auto">
          <a:xfrm>
            <a:off x="8155684" y="4269365"/>
            <a:ext cx="8162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err="1" smtClean="0">
                <a:latin typeface="맑은 고딕" pitchFamily="50" charset="-127"/>
                <a:ea typeface="맑은 고딕" pitchFamily="50" charset="-127"/>
              </a:rPr>
              <a:t>skn-fsmpbweb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6" name="TextBox 27"/>
          <p:cNvSpPr txBox="1">
            <a:spLocks noChangeArrowheads="1"/>
          </p:cNvSpPr>
          <p:nvPr/>
        </p:nvSpPr>
        <p:spPr bwMode="auto">
          <a:xfrm>
            <a:off x="2474781" y="5733320"/>
            <a:ext cx="94288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운영자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내부사용자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7" name="TextBox 27"/>
          <p:cNvSpPr txBox="1">
            <a:spLocks noChangeArrowheads="1"/>
          </p:cNvSpPr>
          <p:nvPr/>
        </p:nvSpPr>
        <p:spPr bwMode="auto">
          <a:xfrm>
            <a:off x="3396089" y="4669145"/>
            <a:ext cx="64312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DDC_FW_1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8" name="TextBox 27"/>
          <p:cNvSpPr txBox="1">
            <a:spLocks noChangeArrowheads="1"/>
          </p:cNvSpPr>
          <p:nvPr/>
        </p:nvSpPr>
        <p:spPr bwMode="auto">
          <a:xfrm>
            <a:off x="4049465" y="3494021"/>
            <a:ext cx="64312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DDC_FW_2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9" name="TextBox 27"/>
          <p:cNvSpPr txBox="1">
            <a:spLocks noChangeArrowheads="1"/>
          </p:cNvSpPr>
          <p:nvPr/>
        </p:nvSpPr>
        <p:spPr bwMode="auto">
          <a:xfrm>
            <a:off x="2422047" y="4546269"/>
            <a:ext cx="7473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DDC_DDoS_1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0" name="TextBox 27"/>
          <p:cNvSpPr txBox="1">
            <a:spLocks noChangeArrowheads="1"/>
          </p:cNvSpPr>
          <p:nvPr/>
        </p:nvSpPr>
        <p:spPr bwMode="auto">
          <a:xfrm>
            <a:off x="3102294" y="2960229"/>
            <a:ext cx="7473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DDC_DDoS_2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1" name="TextBox 27"/>
          <p:cNvSpPr txBox="1">
            <a:spLocks noChangeArrowheads="1"/>
          </p:cNvSpPr>
          <p:nvPr/>
        </p:nvSpPr>
        <p:spPr bwMode="auto">
          <a:xfrm>
            <a:off x="776548" y="4551555"/>
            <a:ext cx="8643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err="1" smtClean="0">
                <a:latin typeface="맑은 고딕" pitchFamily="50" charset="-127"/>
                <a:ea typeface="맑은 고딕" pitchFamily="50" charset="-127"/>
              </a:rPr>
              <a:t>DDC_core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 SW_1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2" name="직선 연결선 471"/>
          <p:cNvCxnSpPr>
            <a:stCxn id="427" idx="2"/>
            <a:endCxn id="430" idx="0"/>
          </p:cNvCxnSpPr>
          <p:nvPr/>
        </p:nvCxnSpPr>
        <p:spPr bwMode="auto">
          <a:xfrm flipH="1">
            <a:off x="1174344" y="3483863"/>
            <a:ext cx="674450" cy="819318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3" name="TextBox 27"/>
          <p:cNvSpPr txBox="1">
            <a:spLocks noChangeArrowheads="1"/>
          </p:cNvSpPr>
          <p:nvPr/>
        </p:nvSpPr>
        <p:spPr bwMode="auto">
          <a:xfrm>
            <a:off x="1860917" y="3453727"/>
            <a:ext cx="8643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err="1" smtClean="0">
                <a:latin typeface="맑은 고딕" pitchFamily="50" charset="-127"/>
                <a:ea typeface="맑은 고딕" pitchFamily="50" charset="-127"/>
              </a:rPr>
              <a:t>DDC_core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 SW_2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4" name="직사각형 473"/>
          <p:cNvSpPr/>
          <p:nvPr/>
        </p:nvSpPr>
        <p:spPr bwMode="auto">
          <a:xfrm>
            <a:off x="200472" y="1140031"/>
            <a:ext cx="2595414" cy="9856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5" name="TextBox 73"/>
          <p:cNvSpPr txBox="1">
            <a:spLocks noChangeArrowheads="1"/>
          </p:cNvSpPr>
          <p:nvPr/>
        </p:nvSpPr>
        <p:spPr bwMode="auto">
          <a:xfrm>
            <a:off x="344602" y="1151110"/>
            <a:ext cx="12827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SKN_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명동 전산실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6" name="직선 연결선 475"/>
          <p:cNvCxnSpPr/>
          <p:nvPr/>
        </p:nvCxnSpPr>
        <p:spPr bwMode="auto">
          <a:xfrm>
            <a:off x="1784560" y="1652430"/>
            <a:ext cx="259200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7" name="그룹 476"/>
          <p:cNvGrpSpPr/>
          <p:nvPr/>
        </p:nvGrpSpPr>
        <p:grpSpPr>
          <a:xfrm>
            <a:off x="3728864" y="1412720"/>
            <a:ext cx="1164536" cy="492125"/>
            <a:chOff x="4152088" y="1544935"/>
            <a:chExt cx="1164536" cy="492125"/>
          </a:xfrm>
        </p:grpSpPr>
        <p:pic>
          <p:nvPicPr>
            <p:cNvPr id="478" name="Picture 21"/>
            <p:cNvPicPr>
              <a:picLocks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88" y="1544935"/>
              <a:ext cx="1164536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9" name="TextBox 73"/>
            <p:cNvSpPr txBox="1">
              <a:spLocks noChangeArrowheads="1"/>
            </p:cNvSpPr>
            <p:nvPr/>
          </p:nvSpPr>
          <p:spPr bwMode="auto">
            <a:xfrm>
              <a:off x="4213577" y="1660192"/>
              <a:ext cx="108074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인터넷 사용자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80" name="Picture 72" descr="Cisco_7507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7" y="1501880"/>
            <a:ext cx="5401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" name="Picture 72" descr="Cisco_7507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44" y="1501880"/>
            <a:ext cx="5401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" name="TextBox 27"/>
          <p:cNvSpPr txBox="1">
            <a:spLocks noChangeArrowheads="1"/>
          </p:cNvSpPr>
          <p:nvPr/>
        </p:nvSpPr>
        <p:spPr bwMode="auto">
          <a:xfrm>
            <a:off x="2384392" y="2292815"/>
            <a:ext cx="81624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전용선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300M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3" name="TextBox 27"/>
          <p:cNvSpPr txBox="1">
            <a:spLocks noChangeArrowheads="1"/>
          </p:cNvSpPr>
          <p:nvPr/>
        </p:nvSpPr>
        <p:spPr bwMode="auto">
          <a:xfrm>
            <a:off x="344488" y="2282778"/>
            <a:ext cx="81624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전용선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_1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300M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4" name="TextBox 27"/>
          <p:cNvSpPr txBox="1">
            <a:spLocks noChangeArrowheads="1"/>
          </p:cNvSpPr>
          <p:nvPr/>
        </p:nvSpPr>
        <p:spPr bwMode="auto">
          <a:xfrm>
            <a:off x="1309741" y="1844780"/>
            <a:ext cx="45397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라우</a:t>
            </a:r>
            <a:r>
              <a:rPr lang="ko-KR" altLang="en-US" sz="700" dirty="0" err="1">
                <a:latin typeface="맑은 고딕" pitchFamily="50" charset="-127"/>
                <a:ea typeface="맑은 고딕" pitchFamily="50" charset="-127"/>
              </a:rPr>
              <a:t>터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5" name="TextBox 27"/>
          <p:cNvSpPr txBox="1">
            <a:spLocks noChangeArrowheads="1"/>
          </p:cNvSpPr>
          <p:nvPr/>
        </p:nvSpPr>
        <p:spPr bwMode="auto">
          <a:xfrm>
            <a:off x="4639072" y="5734910"/>
            <a:ext cx="8643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DDC_</a:t>
            </a:r>
            <a:r>
              <a:rPr lang="ko-KR" altLang="en-US" sz="700" dirty="0" err="1" smtClean="0">
                <a:latin typeface="맑은 고딕" pitchFamily="50" charset="-127"/>
                <a:ea typeface="맑은 고딕" pitchFamily="50" charset="-127"/>
              </a:rPr>
              <a:t>백본스위치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6" name="TextBox 27"/>
          <p:cNvSpPr txBox="1">
            <a:spLocks noChangeArrowheads="1"/>
          </p:cNvSpPr>
          <p:nvPr/>
        </p:nvSpPr>
        <p:spPr bwMode="auto">
          <a:xfrm>
            <a:off x="5889104" y="688921"/>
            <a:ext cx="3860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인터넷 서비스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SKN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자체 인터넷 망 사용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인터넷 서비스 경로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대덕 서버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전용선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명동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라우터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인터넷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171450" indent="-171450" eaLnBrk="1" hangingPunct="1">
              <a:buFont typeface="Wingdings" panose="05000000000000000000" pitchFamily="2" charset="2"/>
              <a:buChar char="ü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주요 구간 회선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장비는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이중화 되어 있음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eaLnBrk="1" hangingPunct="1"/>
            <a:r>
              <a:rPr lang="en-US" altLang="ko-KR" sz="9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 .  </a:t>
            </a:r>
            <a:r>
              <a:rPr lang="ko-KR" altLang="en-US" sz="900" u="sng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단 </a:t>
            </a:r>
            <a:r>
              <a:rPr lang="en-US" altLang="ko-KR" sz="900" u="sng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WAS</a:t>
            </a:r>
            <a:r>
              <a:rPr lang="ko-KR" altLang="en-US" sz="900" u="sng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간 세션 클러스터 링은 구성되어 있지 않음</a:t>
            </a:r>
            <a:endParaRPr lang="ko-KR" altLang="en-US" sz="900" u="sng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7" name="직선 연결선 486"/>
          <p:cNvCxnSpPr>
            <a:stCxn id="468" idx="3"/>
            <a:endCxn id="429" idx="0"/>
          </p:cNvCxnSpPr>
          <p:nvPr/>
        </p:nvCxnSpPr>
        <p:spPr>
          <a:xfrm flipH="1">
            <a:off x="3997319" y="3594049"/>
            <a:ext cx="695271" cy="588492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8" name="그룹 487"/>
          <p:cNvGrpSpPr/>
          <p:nvPr/>
        </p:nvGrpSpPr>
        <p:grpSpPr>
          <a:xfrm>
            <a:off x="5567472" y="1598717"/>
            <a:ext cx="1164536" cy="492125"/>
            <a:chOff x="4152088" y="1544935"/>
            <a:chExt cx="1164536" cy="492125"/>
          </a:xfrm>
        </p:grpSpPr>
        <p:pic>
          <p:nvPicPr>
            <p:cNvPr id="489" name="Picture 21"/>
            <p:cNvPicPr>
              <a:picLocks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88" y="1544935"/>
              <a:ext cx="1164536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0" name="TextBox 73"/>
            <p:cNvSpPr txBox="1">
              <a:spLocks noChangeArrowheads="1"/>
            </p:cNvSpPr>
            <p:nvPr/>
          </p:nvSpPr>
          <p:spPr bwMode="auto">
            <a:xfrm>
              <a:off x="4450022" y="1660192"/>
              <a:ext cx="60786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서신평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91" name="직선 연결선 490"/>
          <p:cNvCxnSpPr/>
          <p:nvPr/>
        </p:nvCxnSpPr>
        <p:spPr bwMode="auto">
          <a:xfrm flipV="1">
            <a:off x="8320559" y="2239114"/>
            <a:ext cx="698260" cy="651448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2" name="TextBox 491"/>
          <p:cNvSpPr txBox="1"/>
          <p:nvPr/>
        </p:nvSpPr>
        <p:spPr>
          <a:xfrm>
            <a:off x="2822388" y="150188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93" name="그룹 492"/>
          <p:cNvGrpSpPr/>
          <p:nvPr/>
        </p:nvGrpSpPr>
        <p:grpSpPr>
          <a:xfrm>
            <a:off x="8609739" y="1943053"/>
            <a:ext cx="1164536" cy="492125"/>
            <a:chOff x="4152088" y="1544935"/>
            <a:chExt cx="1164536" cy="492125"/>
          </a:xfrm>
        </p:grpSpPr>
        <p:pic>
          <p:nvPicPr>
            <p:cNvPr id="494" name="Picture 21"/>
            <p:cNvPicPr>
              <a:picLocks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88" y="1544935"/>
              <a:ext cx="1164536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TextBox 73"/>
            <p:cNvSpPr txBox="1">
              <a:spLocks noChangeArrowheads="1"/>
            </p:cNvSpPr>
            <p:nvPr/>
          </p:nvSpPr>
          <p:spPr bwMode="auto">
            <a:xfrm>
              <a:off x="4450022" y="1660192"/>
              <a:ext cx="6078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택배사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6" name="그룹 495"/>
          <p:cNvGrpSpPr/>
          <p:nvPr/>
        </p:nvGrpSpPr>
        <p:grpSpPr>
          <a:xfrm>
            <a:off x="5587068" y="2116556"/>
            <a:ext cx="1164536" cy="492125"/>
            <a:chOff x="4152088" y="1544935"/>
            <a:chExt cx="1164536" cy="492125"/>
          </a:xfrm>
        </p:grpSpPr>
        <p:pic>
          <p:nvPicPr>
            <p:cNvPr id="497" name="Picture 21"/>
            <p:cNvPicPr>
              <a:picLocks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88" y="1544935"/>
              <a:ext cx="1164536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8" name="TextBox 73"/>
            <p:cNvSpPr txBox="1">
              <a:spLocks noChangeArrowheads="1"/>
            </p:cNvSpPr>
            <p:nvPr/>
          </p:nvSpPr>
          <p:spPr bwMode="auto">
            <a:xfrm>
              <a:off x="4496509" y="1660192"/>
              <a:ext cx="5148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PG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사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99" name="직선 연결선 498"/>
          <p:cNvCxnSpPr>
            <a:endCxn id="497" idx="3"/>
          </p:cNvCxnSpPr>
          <p:nvPr/>
        </p:nvCxnSpPr>
        <p:spPr bwMode="auto">
          <a:xfrm flipH="1" flipV="1">
            <a:off x="6751604" y="2362619"/>
            <a:ext cx="1568955" cy="527943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0" name="직선 연결선 499"/>
          <p:cNvCxnSpPr>
            <a:stCxn id="513" idx="1"/>
            <a:endCxn id="478" idx="3"/>
          </p:cNvCxnSpPr>
          <p:nvPr/>
        </p:nvCxnSpPr>
        <p:spPr bwMode="auto">
          <a:xfrm flipH="1" flipV="1">
            <a:off x="4893400" y="1658783"/>
            <a:ext cx="435264" cy="14547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1" name="직선 연결선 500"/>
          <p:cNvCxnSpPr>
            <a:stCxn id="497" idx="1"/>
            <a:endCxn id="478" idx="3"/>
          </p:cNvCxnSpPr>
          <p:nvPr/>
        </p:nvCxnSpPr>
        <p:spPr bwMode="auto">
          <a:xfrm flipH="1" flipV="1">
            <a:off x="4893400" y="1658783"/>
            <a:ext cx="693668" cy="70383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2" name="그룹 3"/>
          <p:cNvGrpSpPr>
            <a:grpSpLocks/>
          </p:cNvGrpSpPr>
          <p:nvPr/>
        </p:nvGrpSpPr>
        <p:grpSpPr bwMode="auto">
          <a:xfrm>
            <a:off x="6177136" y="5727724"/>
            <a:ext cx="856456" cy="509588"/>
            <a:chOff x="350018" y="2120893"/>
            <a:chExt cx="785818" cy="571498"/>
          </a:xfrm>
        </p:grpSpPr>
        <p:sp>
          <p:nvSpPr>
            <p:cNvPr id="503" name="Oval 16"/>
            <p:cNvSpPr>
              <a:spLocks noChangeArrowheads="1"/>
            </p:cNvSpPr>
            <p:nvPr/>
          </p:nvSpPr>
          <p:spPr bwMode="auto">
            <a:xfrm>
              <a:off x="350018" y="2335333"/>
              <a:ext cx="785818" cy="357058"/>
            </a:xfrm>
            <a:prstGeom prst="ellipse">
              <a:avLst/>
            </a:prstGeom>
            <a:gradFill rotWithShape="0">
              <a:gsLst>
                <a:gs pos="0">
                  <a:srgbClr val="BBE0E3"/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endParaRPr lang="ko-KR" altLang="en-US" sz="1100"/>
            </a:p>
          </p:txBody>
        </p:sp>
        <p:pic>
          <p:nvPicPr>
            <p:cNvPr id="504" name="Picture 17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70" y="2120893"/>
              <a:ext cx="250998" cy="357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5" name="Picture 18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55" y="2185533"/>
              <a:ext cx="250033" cy="357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6" name="Picture 19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06" y="2250173"/>
              <a:ext cx="250998" cy="357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7" name="Group 20"/>
            <p:cNvGrpSpPr>
              <a:grpSpLocks/>
            </p:cNvGrpSpPr>
            <p:nvPr/>
          </p:nvGrpSpPr>
          <p:grpSpPr bwMode="auto">
            <a:xfrm>
              <a:off x="715895" y="2473847"/>
              <a:ext cx="295405" cy="182633"/>
              <a:chOff x="1134" y="3657"/>
              <a:chExt cx="587" cy="342"/>
            </a:xfrm>
          </p:grpSpPr>
          <p:pic>
            <p:nvPicPr>
              <p:cNvPr id="508" name="Picture 21"/>
              <p:cNvPicPr>
                <a:picLocks noChangeAspect="1" noChangeArrowheads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" y="3657"/>
                <a:ext cx="314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9" name="Picture 22"/>
              <p:cNvPicPr>
                <a:picLocks noChangeAspect="1" noChangeArrowheads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7" y="3711"/>
                <a:ext cx="314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0" name="Picture 23"/>
              <p:cNvPicPr>
                <a:picLocks noChangeAspect="1" noChangeArrowheads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0" y="3777"/>
                <a:ext cx="314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1" name="TextBox 27"/>
          <p:cNvSpPr txBox="1">
            <a:spLocks noChangeArrowheads="1"/>
          </p:cNvSpPr>
          <p:nvPr/>
        </p:nvSpPr>
        <p:spPr bwMode="auto">
          <a:xfrm>
            <a:off x="6834807" y="5887709"/>
            <a:ext cx="53091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FOKFOK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6822039" y="563536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5328664" y="155021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5213839" y="195048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7082465" y="238987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7" name="직사각형 101"/>
          <p:cNvSpPr>
            <a:spLocks noChangeArrowheads="1"/>
          </p:cNvSpPr>
          <p:nvPr/>
        </p:nvSpPr>
        <p:spPr bwMode="auto">
          <a:xfrm>
            <a:off x="8865564" y="5229201"/>
            <a:ext cx="741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(Standby)</a:t>
            </a:r>
          </a:p>
        </p:txBody>
      </p:sp>
      <p:grpSp>
        <p:nvGrpSpPr>
          <p:cNvPr id="518" name="그룹 253"/>
          <p:cNvGrpSpPr>
            <a:grpSpLocks/>
          </p:cNvGrpSpPr>
          <p:nvPr/>
        </p:nvGrpSpPr>
        <p:grpSpPr bwMode="auto">
          <a:xfrm>
            <a:off x="8073476" y="5229200"/>
            <a:ext cx="1253712" cy="1094254"/>
            <a:chOff x="506746" y="3309221"/>
            <a:chExt cx="1631498" cy="1281476"/>
          </a:xfrm>
        </p:grpSpPr>
        <p:sp>
          <p:nvSpPr>
            <p:cNvPr id="519" name="직사각형 101"/>
            <p:cNvSpPr>
              <a:spLocks noChangeArrowheads="1"/>
            </p:cNvSpPr>
            <p:nvPr/>
          </p:nvSpPr>
          <p:spPr bwMode="auto">
            <a:xfrm>
              <a:off x="1138169" y="3309221"/>
              <a:ext cx="680468" cy="39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DB</a:t>
              </a:r>
              <a:r>
                <a:rPr kumimoji="0"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운영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latinLnBrk="0"/>
              <a:r>
                <a: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(active)</a:t>
              </a:r>
            </a:p>
          </p:txBody>
        </p:sp>
        <p:sp>
          <p:nvSpPr>
            <p:cNvPr id="520" name="직사각형 101"/>
            <p:cNvSpPr>
              <a:spLocks noChangeArrowheads="1"/>
            </p:cNvSpPr>
            <p:nvPr/>
          </p:nvSpPr>
          <p:spPr bwMode="auto">
            <a:xfrm>
              <a:off x="622361" y="3441601"/>
              <a:ext cx="680468" cy="25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DB</a:t>
              </a:r>
              <a:r>
                <a:rPr kumimoji="0"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개발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1" name="Picture 2" descr="C:\Documents and Settings\Administrator\Local Settings\Temporary Internet Files\Content.IE5\82JTFN2P\MC900428969[1].wmf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166" y="3652200"/>
              <a:ext cx="291863" cy="34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" name="Picture 2" descr="C:\Documents and Settings\Administrator\Local Settings\Temporary Internet Files\Content.IE5\82JTFN2P\MC900428969[1].wmf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51" y="3659267"/>
              <a:ext cx="291863" cy="34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3" name="Picture 2" descr="C:\Documents and Settings\Administrator\Local Settings\Temporary Internet Files\Content.IE5\82JTFN2P\MC900428969[1].wmf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381" y="3665835"/>
              <a:ext cx="291863" cy="34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24" name="직선 연결선 226"/>
            <p:cNvCxnSpPr>
              <a:cxnSpLocks noChangeShapeType="1"/>
            </p:cNvCxnSpPr>
            <p:nvPr/>
          </p:nvCxnSpPr>
          <p:spPr bwMode="auto">
            <a:xfrm flipH="1">
              <a:off x="1420132" y="4008902"/>
              <a:ext cx="572181" cy="89869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5" name="직선 연결선 226"/>
            <p:cNvCxnSpPr>
              <a:cxnSpLocks noChangeShapeType="1"/>
            </p:cNvCxnSpPr>
            <p:nvPr/>
          </p:nvCxnSpPr>
          <p:spPr bwMode="auto">
            <a:xfrm flipH="1">
              <a:off x="1420132" y="3995267"/>
              <a:ext cx="966" cy="10350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6" name="직선 연결선 226"/>
            <p:cNvCxnSpPr>
              <a:cxnSpLocks noChangeShapeType="1"/>
            </p:cNvCxnSpPr>
            <p:nvPr/>
          </p:nvCxnSpPr>
          <p:spPr bwMode="auto">
            <a:xfrm>
              <a:off x="978183" y="4002334"/>
              <a:ext cx="441949" cy="96437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7" name="직사각형 109"/>
            <p:cNvSpPr>
              <a:spLocks noChangeArrowheads="1"/>
            </p:cNvSpPr>
            <p:nvPr/>
          </p:nvSpPr>
          <p:spPr bwMode="auto">
            <a:xfrm>
              <a:off x="506746" y="4194218"/>
              <a:ext cx="707588" cy="39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Storage</a:t>
              </a:r>
            </a:p>
            <a:p>
              <a:pPr algn="ctr" latinLnBrk="0"/>
              <a:r>
                <a:rPr kumimoji="0"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 4TB</a:t>
              </a:r>
            </a:p>
          </p:txBody>
        </p:sp>
        <p:sp>
          <p:nvSpPr>
            <p:cNvPr id="528" name="왼쪽/오른쪽 화살표 168"/>
            <p:cNvSpPr>
              <a:spLocks noChangeArrowheads="1"/>
            </p:cNvSpPr>
            <p:nvPr/>
          </p:nvSpPr>
          <p:spPr bwMode="auto">
            <a:xfrm>
              <a:off x="1567029" y="3769035"/>
              <a:ext cx="277782" cy="136330"/>
            </a:xfrm>
            <a:prstGeom prst="leftRightArrow">
              <a:avLst>
                <a:gd name="adj1" fmla="val 50000"/>
                <a:gd name="adj2" fmla="val 4999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endParaRPr kumimoji="0" lang="ko-KR" altLang="en-US" sz="800" b="1">
                <a:solidFill>
                  <a:srgbClr val="000000"/>
                </a:solidFill>
                <a:latin typeface="Optima"/>
                <a:ea typeface="가는각진제목체"/>
                <a:cs typeface="가는각진제목체"/>
              </a:endParaRPr>
            </a:p>
          </p:txBody>
        </p:sp>
        <p:pic>
          <p:nvPicPr>
            <p:cNvPr id="529" name="Picture 3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798" y="4098771"/>
              <a:ext cx="336667" cy="39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0" name="직사각형 529"/>
          <p:cNvSpPr/>
          <p:nvPr/>
        </p:nvSpPr>
        <p:spPr bwMode="auto">
          <a:xfrm>
            <a:off x="7660150" y="5229199"/>
            <a:ext cx="1973370" cy="115103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1" name="TextBox 27"/>
          <p:cNvSpPr txBox="1">
            <a:spLocks noChangeArrowheads="1"/>
          </p:cNvSpPr>
          <p:nvPr/>
        </p:nvSpPr>
        <p:spPr bwMode="auto">
          <a:xfrm>
            <a:off x="7591268" y="5188019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DB Zone</a:t>
            </a:r>
          </a:p>
          <a:p>
            <a:pPr algn="ctr" eaLnBrk="1" hangingPunct="1"/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206.219.0.xx</a:t>
            </a:r>
            <a:endParaRPr lang="ko-KR" altLang="en-US" sz="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8583028" y="239069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8985448" y="4190891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8985448" y="3388930"/>
            <a:ext cx="385042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2-1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9053173" y="5927643"/>
            <a:ext cx="243978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5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75046"/>
              </p:ext>
            </p:extLst>
          </p:nvPr>
        </p:nvGraphicFramePr>
        <p:xfrm>
          <a:off x="344491" y="869757"/>
          <a:ext cx="9217021" cy="5223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70"/>
                <a:gridCol w="598648"/>
                <a:gridCol w="1808274"/>
                <a:gridCol w="549061"/>
                <a:gridCol w="549061"/>
                <a:gridCol w="549061"/>
                <a:gridCol w="549061"/>
                <a:gridCol w="549061"/>
                <a:gridCol w="549061"/>
                <a:gridCol w="549061"/>
                <a:gridCol w="621069"/>
                <a:gridCol w="1224133"/>
              </a:tblGrid>
              <a:tr h="2675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Biz. Impact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사용자 영향 범위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접근 채널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 시  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우회 방안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4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B2C</a:t>
                      </a: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입점몰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BackOffice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Mobile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쇼핑몰 서비스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 불가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Front Office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WAS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Front Office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Web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이중화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운영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baseline="0" dirty="0" smtClean="0">
                          <a:effectLst/>
                        </a:rPr>
                        <a:t>서버 재 기동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백오피스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 불가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 Office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WAS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 Office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Web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이중화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운영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baseline="0" dirty="0" smtClean="0">
                          <a:effectLst/>
                        </a:rPr>
                        <a:t>서버 재 기동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불가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서울신용평가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차단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관련 공지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불가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FOKFOK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방화벽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가입 차단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관련 공지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기본 정보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수신 오류에 따른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전시오류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FOKFOK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방화벽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수기 데이터 작업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상품 노출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오류에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따른 주문불가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 통신 오류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방화벽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 결제 차단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관련 공지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상품권 등록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FOKFOK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데이터베이스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방화벽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상품권 등록 차단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수기 등록 처리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정보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반영처리 누락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택배사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I/F(View),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Network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방화벽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관련 공지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웹 및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</a:t>
                      </a: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Mobile  WAS</a:t>
                      </a:r>
                    </a:p>
                    <a:p>
                      <a:pPr algn="ctr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Mobile Web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이중화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운영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baseline="0" dirty="0" smtClean="0">
                          <a:effectLst/>
                        </a:rPr>
                        <a:t>서버 재 기동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2472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2015/04/01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Isosceles Triangle 316"/>
          <p:cNvSpPr>
            <a:spLocks noChangeArrowheads="1"/>
          </p:cNvSpPr>
          <p:nvPr/>
        </p:nvSpPr>
        <p:spPr bwMode="auto">
          <a:xfrm rot="5400000">
            <a:off x="3781813" y="4240147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6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6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7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" name="모서리가 둥근 직사각형 7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 작업에 의한 장애 방지 최소화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6753201" y="4971772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WAS</a:t>
            </a:r>
            <a:r>
              <a:rPr kumimoji="0" lang="en-US" altLang="ko-KR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모니터링을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통한 성능 임계치 점검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핵심업무 수시 기능점검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일일 점검 수행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6753200" y="3759375"/>
            <a:ext cx="2880320" cy="676429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입점</a:t>
            </a: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브랜드 증가와 매출 증대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에 따른 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개선 적기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대응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lang="en-US" altLang="ko-KR" sz="12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B2C e-commerce(</a:t>
            </a:r>
            <a:r>
              <a:rPr lang="ko-KR" altLang="en-US" sz="12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 고객 서비스</a:t>
            </a:r>
            <a:r>
              <a:rPr lang="en-US" altLang="ko-KR" sz="1200" b="1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시간 상시 운영 서비스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연속성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PG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ko-KR" altLang="en-US" sz="1200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서신평</a:t>
            </a:r>
            <a:r>
              <a:rPr kumimoji="0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택배 등 대외 연계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6753200" y="4550837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보안진단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Infra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진단 및 이행점검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9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SK Networks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패션 쇼핑몰 시스템으로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프론트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서비스로는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채널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모바일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채널로 구성 되어 있으며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프론트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서비스 관리를 위한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백오피스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시스템으로 구성 되어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브랜드를 관리하는 종합 브랜드 쇼핑몰이며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기간계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시스템인 </a:t>
            </a:r>
            <a:r>
              <a:rPr kumimoji="0" lang="en-US" altLang="ko-KR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fokfok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시스템과 연계되어 상품 및 매출 관리 되고 있음</a:t>
            </a:r>
            <a:endParaRPr kumimoji="0"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85611" y="2566132"/>
            <a:ext cx="4872317" cy="35271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96004" y="2269157"/>
            <a:ext cx="4873625" cy="2508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46800" anchor="ctr"/>
          <a:lstStyle/>
          <a:p>
            <a:pPr algn="ctr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SK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패션몰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446477" y="3968912"/>
            <a:ext cx="1373834" cy="5981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관리자 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BackOffice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920552" y="2746287"/>
            <a:ext cx="4217007" cy="235922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TextBox 73"/>
          <p:cNvSpPr txBox="1">
            <a:spLocks noChangeArrowheads="1"/>
          </p:cNvSpPr>
          <p:nvPr/>
        </p:nvSpPr>
        <p:spPr bwMode="auto">
          <a:xfrm>
            <a:off x="2141384" y="2704721"/>
            <a:ext cx="1712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SKN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인터넷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자체망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992560" y="3969903"/>
            <a:ext cx="855791" cy="621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PC WEB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2375678" y="2968290"/>
            <a:ext cx="0" cy="98908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7" name="직선 연결선 86"/>
          <p:cNvCxnSpPr/>
          <p:nvPr/>
        </p:nvCxnSpPr>
        <p:spPr bwMode="auto">
          <a:xfrm>
            <a:off x="1424608" y="2968290"/>
            <a:ext cx="0" cy="9809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8" name="직선 연결선 87"/>
          <p:cNvCxnSpPr>
            <a:endCxn id="82" idx="0"/>
          </p:cNvCxnSpPr>
          <p:nvPr/>
        </p:nvCxnSpPr>
        <p:spPr bwMode="auto">
          <a:xfrm flipH="1">
            <a:off x="4133394" y="2982648"/>
            <a:ext cx="15552" cy="986264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 type="triangle" w="med" len="med"/>
            <a:tailEnd type="triangle" w="med" len="med"/>
          </a:ln>
        </p:spPr>
      </p:cxnSp>
      <p:sp>
        <p:nvSpPr>
          <p:cNvPr id="89" name="구름 88"/>
          <p:cNvSpPr/>
          <p:nvPr/>
        </p:nvSpPr>
        <p:spPr>
          <a:xfrm>
            <a:off x="3356892" y="3134383"/>
            <a:ext cx="1754880" cy="55874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440832" y="3289431"/>
            <a:ext cx="149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내부방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/ VPN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920552" y="3832218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909430" y="4718558"/>
            <a:ext cx="41912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오각형 92"/>
          <p:cNvSpPr/>
          <p:nvPr/>
        </p:nvSpPr>
        <p:spPr>
          <a:xfrm>
            <a:off x="1082392" y="5819440"/>
            <a:ext cx="1272753" cy="19526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4" name="구름 93"/>
          <p:cNvSpPr/>
          <p:nvPr/>
        </p:nvSpPr>
        <p:spPr>
          <a:xfrm>
            <a:off x="920552" y="3134382"/>
            <a:ext cx="1863776" cy="55874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73"/>
          <p:cNvSpPr txBox="1">
            <a:spLocks noChangeArrowheads="1"/>
          </p:cNvSpPr>
          <p:nvPr/>
        </p:nvSpPr>
        <p:spPr bwMode="auto">
          <a:xfrm>
            <a:off x="1364047" y="3269915"/>
            <a:ext cx="9246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Internet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2802" y="2774342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네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+mj-ea"/>
                <a:ea typeface="+mj-ea"/>
              </a:rPr>
              <a:t>트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워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ea"/>
                <a:ea typeface="+mj-ea"/>
              </a:rPr>
              <a:t>크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82802" y="3827488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APP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2802" y="4885635"/>
            <a:ext cx="252000" cy="10065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외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+mj-ea"/>
                <a:ea typeface="+mj-ea"/>
              </a:rPr>
              <a:t>부</a:t>
            </a:r>
            <a:endParaRPr lang="en-US" altLang="ko-KR" sz="9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I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F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005014" y="3969903"/>
            <a:ext cx="855791" cy="621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WEB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992560" y="4983825"/>
            <a:ext cx="855791" cy="621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서신</a:t>
            </a:r>
            <a:r>
              <a:rPr lang="ko-KR" altLang="en-US" sz="1000" b="1">
                <a:solidFill>
                  <a:schemeClr val="tx1"/>
                </a:solidFill>
                <a:latin typeface="+mn-ea"/>
              </a:rPr>
              <a:t>평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626424" y="4983825"/>
            <a:ext cx="855791" cy="621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PG</a:t>
            </a:r>
          </a:p>
          <a:p>
            <a:pPr algn="ctr">
              <a:defRPr/>
            </a:pPr>
            <a:r>
              <a:rPr lang="en-US" altLang="ko-KR" sz="1000" b="1" dirty="0" err="1" smtClean="0">
                <a:solidFill>
                  <a:schemeClr val="tx1"/>
                </a:solidFill>
                <a:latin typeface="+mn-ea"/>
              </a:rPr>
              <a:t>Inicis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078255" y="4990931"/>
            <a:ext cx="855791" cy="621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현대택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오각형 102"/>
          <p:cNvSpPr/>
          <p:nvPr/>
        </p:nvSpPr>
        <p:spPr>
          <a:xfrm>
            <a:off x="2417944" y="5819440"/>
            <a:ext cx="1272753" cy="19526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상품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4" name="오각형 103"/>
          <p:cNvSpPr/>
          <p:nvPr/>
        </p:nvSpPr>
        <p:spPr>
          <a:xfrm>
            <a:off x="3752255" y="5819440"/>
            <a:ext cx="1272753" cy="195262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92013" y="2774342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82802" y="3827488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82801" y="4894845"/>
            <a:ext cx="180969" cy="194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30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31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056"/>
              </p:ext>
            </p:extLst>
          </p:nvPr>
        </p:nvGraphicFramePr>
        <p:xfrm>
          <a:off x="5385048" y="1143661"/>
          <a:ext cx="4109218" cy="5333437"/>
        </p:xfrm>
        <a:graphic>
          <a:graphicData uri="http://schemas.openxmlformats.org/drawingml/2006/table">
            <a:tbl>
              <a:tblPr firstRow="1" bandRow="1"/>
              <a:tblGrid>
                <a:gridCol w="881525"/>
                <a:gridCol w="3227693"/>
              </a:tblGrid>
              <a:tr h="374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고객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쇼핑몰 고객 가입 및 조회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포인트 및 구매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 전시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상품별 카테고리 노출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기획전 카테고리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정렬 및 가격 노출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리뷰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95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프로모션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 기회 증대를 위한 이벤트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매거진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화보 고객 유입 이벤트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주문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구매 및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PG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주문서 생성 및 반품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교환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위시리스트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구매내역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486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쇼핑몰 관리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쇼핑몰 관리를 위한 전반적 기능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전시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마케팅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 클레임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정산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 센터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34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35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51321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TOMMS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통합조달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’13.11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SKN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입점몰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 관리 개선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 JDK 1.6 . Spring,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Oracle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SKN</a:t>
                      </a:r>
                      <a:r>
                        <a:rPr lang="en-US" altLang="ko-KR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패션사업본부 전략 마케팅 팀</a:t>
                      </a:r>
                      <a:endParaRPr lang="ko-KR" altLang="en-US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대 고객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온라인 쇼핑몰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MD,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525077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유선우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070-7800-4131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윤지현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070-7800-4811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PCS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송대진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070-7800-4312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방인석 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02-6400-4055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이원경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02-6400-8765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권오인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010-2087-5559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79712" y="1539494"/>
            <a:ext cx="1564976" cy="1423696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596696" y="980728"/>
            <a:ext cx="1620000" cy="309252"/>
            <a:chOff x="525463" y="980728"/>
            <a:chExt cx="1620000" cy="309252"/>
          </a:xfrm>
        </p:grpSpPr>
        <p:sp>
          <p:nvSpPr>
            <p:cNvPr id="110" name="Line 19"/>
            <p:cNvSpPr>
              <a:spLocks noChangeShapeType="1"/>
            </p:cNvSpPr>
            <p:nvPr/>
          </p:nvSpPr>
          <p:spPr bwMode="auto">
            <a:xfrm>
              <a:off x="525463" y="1288715"/>
              <a:ext cx="1620000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540682" y="980728"/>
              <a:ext cx="1512000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사용자</a:t>
              </a: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756872" y="980728"/>
            <a:ext cx="1044000" cy="309252"/>
            <a:chOff x="1021115" y="854063"/>
            <a:chExt cx="2395833" cy="309252"/>
          </a:xfrm>
        </p:grpSpPr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1021115" y="1162050"/>
              <a:ext cx="2395833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 Box 20"/>
            <p:cNvSpPr txBox="1">
              <a:spLocks noChangeArrowheads="1"/>
            </p:cNvSpPr>
            <p:nvPr/>
          </p:nvSpPr>
          <p:spPr bwMode="auto">
            <a:xfrm>
              <a:off x="1040188" y="854063"/>
              <a:ext cx="2313218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네트워크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520952" y="980728"/>
            <a:ext cx="1835249" cy="309252"/>
            <a:chOff x="525463" y="854063"/>
            <a:chExt cx="4211637" cy="309252"/>
          </a:xfrm>
        </p:grpSpPr>
        <p:sp>
          <p:nvSpPr>
            <p:cNvPr id="118" name="Line 19"/>
            <p:cNvSpPr>
              <a:spLocks noChangeShapeType="1"/>
            </p:cNvSpPr>
            <p:nvPr/>
          </p:nvSpPr>
          <p:spPr bwMode="auto">
            <a:xfrm>
              <a:off x="525463" y="1162050"/>
              <a:ext cx="4211637" cy="0"/>
            </a:xfrm>
            <a:prstGeom prst="line">
              <a:avLst/>
            </a:prstGeom>
            <a:noFill/>
            <a:ln w="12700">
              <a:solidFill>
                <a:srgbClr val="56424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b="1" kern="0" dirty="0">
                <a:solidFill>
                  <a:srgbClr val="1B111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 Box 20"/>
            <p:cNvSpPr txBox="1">
              <a:spLocks noChangeArrowheads="1"/>
            </p:cNvSpPr>
            <p:nvPr/>
          </p:nvSpPr>
          <p:spPr bwMode="auto">
            <a:xfrm>
              <a:off x="560388" y="854063"/>
              <a:ext cx="4176712" cy="3092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kern="0" dirty="0" smtClean="0">
                  <a:solidFill>
                    <a:srgbClr val="000000"/>
                  </a:solidFill>
                </a:rPr>
                <a:t>서비스</a:t>
              </a:r>
            </a:p>
          </p:txBody>
        </p:sp>
      </p:grpSp>
      <p:sp>
        <p:nvSpPr>
          <p:cNvPr id="120" name="Line 19"/>
          <p:cNvSpPr>
            <a:spLocks noChangeShapeType="1"/>
          </p:cNvSpPr>
          <p:nvPr/>
        </p:nvSpPr>
        <p:spPr bwMode="auto">
          <a:xfrm>
            <a:off x="7149496" y="1288715"/>
            <a:ext cx="2268000" cy="0"/>
          </a:xfrm>
          <a:prstGeom prst="line">
            <a:avLst/>
          </a:prstGeom>
          <a:noFill/>
          <a:ln w="12700">
            <a:solidFill>
              <a:srgbClr val="56424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b="1" kern="0" dirty="0">
              <a:solidFill>
                <a:srgbClr val="1B111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 Box 20"/>
          <p:cNvSpPr txBox="1">
            <a:spLocks noChangeArrowheads="1"/>
          </p:cNvSpPr>
          <p:nvPr/>
        </p:nvSpPr>
        <p:spPr bwMode="auto">
          <a:xfrm>
            <a:off x="7416491" y="980728"/>
            <a:ext cx="1820030" cy="30925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00"/>
                </a:solidFill>
              </a:rPr>
              <a:t>순서도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0829" y="1537047"/>
            <a:ext cx="108234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상품구매자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900" dirty="0" smtClean="0"/>
              <a:t>(</a:t>
            </a:r>
            <a:r>
              <a:rPr lang="ko-KR" altLang="en-US" sz="900" dirty="0" smtClean="0"/>
              <a:t>일반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임직원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23" name="꺾인 연결선 122"/>
          <p:cNvCxnSpPr>
            <a:endCxn id="176" idx="0"/>
          </p:cNvCxnSpPr>
          <p:nvPr/>
        </p:nvCxnSpPr>
        <p:spPr>
          <a:xfrm>
            <a:off x="1734442" y="1983323"/>
            <a:ext cx="1534741" cy="467456"/>
          </a:xfrm>
          <a:prstGeom prst="bentConnector2">
            <a:avLst/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 bwMode="auto">
          <a:xfrm>
            <a:off x="785505" y="6300210"/>
            <a:ext cx="1114207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(SK-Net)   </a:t>
            </a:r>
          </a:p>
        </p:txBody>
      </p:sp>
      <p:cxnSp>
        <p:nvCxnSpPr>
          <p:cNvPr id="125" name="꺾인 연결선 124"/>
          <p:cNvCxnSpPr/>
          <p:nvPr/>
        </p:nvCxnSpPr>
        <p:spPr>
          <a:xfrm>
            <a:off x="488504" y="6710742"/>
            <a:ext cx="257908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 bwMode="auto">
          <a:xfrm>
            <a:off x="822532" y="6525344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(SK-Net)</a:t>
            </a:r>
          </a:p>
        </p:txBody>
      </p:sp>
      <p:cxnSp>
        <p:nvCxnSpPr>
          <p:cNvPr id="127" name="꺾인 연결선 126"/>
          <p:cNvCxnSpPr/>
          <p:nvPr/>
        </p:nvCxnSpPr>
        <p:spPr>
          <a:xfrm>
            <a:off x="488504" y="6480230"/>
            <a:ext cx="257908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 bwMode="auto">
          <a:xfrm>
            <a:off x="2260058" y="6300210"/>
            <a:ext cx="126070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내부망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</a:t>
            </a:r>
            <a:r>
              <a:rPr lang="ko-KR" altLang="en-US" sz="10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</a:t>
            </a:r>
          </a:p>
        </p:txBody>
      </p:sp>
      <p:cxnSp>
        <p:nvCxnSpPr>
          <p:cNvPr id="129" name="꺾인 연결선 128"/>
          <p:cNvCxnSpPr/>
          <p:nvPr/>
        </p:nvCxnSpPr>
        <p:spPr>
          <a:xfrm>
            <a:off x="1963056" y="6710742"/>
            <a:ext cx="257908" cy="1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 bwMode="auto">
          <a:xfrm>
            <a:off x="2297084" y="6525344"/>
            <a:ext cx="1712352" cy="36004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통신사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31" name="꺾인 연결선 130"/>
          <p:cNvCxnSpPr/>
          <p:nvPr/>
        </p:nvCxnSpPr>
        <p:spPr>
          <a:xfrm>
            <a:off x="1963056" y="6480230"/>
            <a:ext cx="257908" cy="1"/>
          </a:xfrm>
          <a:prstGeom prst="bentConnector3">
            <a:avLst>
              <a:gd name="adj1" fmla="val 50000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79712" y="3157459"/>
            <a:ext cx="1564976" cy="1351661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43250" y="3130107"/>
            <a:ext cx="13612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운영자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관리자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900" dirty="0" smtClean="0"/>
              <a:t>(</a:t>
            </a:r>
            <a:r>
              <a:rPr lang="ko-KR" altLang="en-US" sz="900" dirty="0" smtClean="0"/>
              <a:t>협력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스튜디오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34" name="꺾인 연결선 133"/>
          <p:cNvCxnSpPr>
            <a:stCxn id="180" idx="0"/>
            <a:endCxn id="176" idx="1"/>
          </p:cNvCxnSpPr>
          <p:nvPr/>
        </p:nvCxnSpPr>
        <p:spPr>
          <a:xfrm rot="5400000" flipH="1" flipV="1">
            <a:off x="2408562" y="3126469"/>
            <a:ext cx="1094803" cy="86325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 bwMode="auto">
          <a:xfrm>
            <a:off x="4205138" y="1333927"/>
            <a:ext cx="1406394" cy="23855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SKFM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289678" y="1554506"/>
            <a:ext cx="2142778" cy="257292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 bwMode="auto">
          <a:xfrm>
            <a:off x="4321940" y="1581954"/>
            <a:ext cx="1406394" cy="364288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쇼핑몰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314453" y="1916832"/>
            <a:ext cx="900695" cy="6821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쇼핑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PC/Mobile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271529" y="1927369"/>
            <a:ext cx="1080102" cy="29648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질의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271529" y="2302535"/>
            <a:ext cx="1080102" cy="29648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271529" y="2677700"/>
            <a:ext cx="1080102" cy="29648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기획전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314453" y="2675117"/>
            <a:ext cx="900695" cy="140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진열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  <a:endParaRPr lang="en-US" altLang="ko-KR" sz="10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BackOffice</a:t>
            </a:r>
            <a:b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Ⓑ Ⓒ 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물류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271529" y="3052866"/>
            <a:ext cx="1080102" cy="29648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촬영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271529" y="3428031"/>
            <a:ext cx="1080102" cy="29648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271529" y="3803197"/>
            <a:ext cx="1080102" cy="29648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FokFok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232920" y="4155004"/>
            <a:ext cx="1406394" cy="23855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en-US" altLang="ko-KR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FokFok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317460" y="4391566"/>
            <a:ext cx="2142778" cy="9816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 bwMode="auto">
          <a:xfrm>
            <a:off x="4349722" y="4365104"/>
            <a:ext cx="1406394" cy="364288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 데이터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664968" y="4687220"/>
            <a:ext cx="1584176" cy="2876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정보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64968" y="5013604"/>
            <a:ext cx="1584176" cy="2876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정보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084599" y="2031228"/>
            <a:ext cx="649843" cy="485245"/>
            <a:chOff x="1084599" y="2031228"/>
            <a:chExt cx="649843" cy="485245"/>
          </a:xfrm>
        </p:grpSpPr>
        <p:pic>
          <p:nvPicPr>
            <p:cNvPr id="152" name="Picture 76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599" y="2031228"/>
              <a:ext cx="649843" cy="485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174" y="2127858"/>
              <a:ext cx="311450" cy="209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4" name="그룹 153"/>
          <p:cNvGrpSpPr/>
          <p:nvPr/>
        </p:nvGrpSpPr>
        <p:grpSpPr>
          <a:xfrm>
            <a:off x="1038511" y="3589982"/>
            <a:ext cx="649843" cy="485245"/>
            <a:chOff x="1038511" y="3589982"/>
            <a:chExt cx="649843" cy="485245"/>
          </a:xfrm>
        </p:grpSpPr>
        <p:pic>
          <p:nvPicPr>
            <p:cNvPr id="155" name="Picture 76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511" y="3589982"/>
              <a:ext cx="649843" cy="485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422" y="3694796"/>
              <a:ext cx="239901" cy="17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직사각형 156"/>
          <p:cNvSpPr/>
          <p:nvPr/>
        </p:nvSpPr>
        <p:spPr bwMode="auto">
          <a:xfrm>
            <a:off x="4237850" y="5301208"/>
            <a:ext cx="1406394" cy="238554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322390" y="5537770"/>
            <a:ext cx="2142778" cy="98165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9" name="직사각형 158"/>
          <p:cNvSpPr/>
          <p:nvPr/>
        </p:nvSpPr>
        <p:spPr>
          <a:xfrm>
            <a:off x="4664968" y="5589183"/>
            <a:ext cx="1584176" cy="21608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이니시스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PG)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664968" y="5877272"/>
            <a:ext cx="1584176" cy="23768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개인정보인증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서신평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5495103" y="4282529"/>
            <a:ext cx="97819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등록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2" name="꺾인 연결선 161"/>
          <p:cNvCxnSpPr>
            <a:stCxn id="149" idx="0"/>
          </p:cNvCxnSpPr>
          <p:nvPr/>
        </p:nvCxnSpPr>
        <p:spPr>
          <a:xfrm rot="16200000" flipV="1">
            <a:off x="5181708" y="4411872"/>
            <a:ext cx="532216" cy="18480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52" idx="2"/>
            <a:endCxn id="160" idx="1"/>
          </p:cNvCxnSpPr>
          <p:nvPr/>
        </p:nvCxnSpPr>
        <p:spPr>
          <a:xfrm rot="16200000" flipH="1">
            <a:off x="1297422" y="2628571"/>
            <a:ext cx="3479644" cy="3255447"/>
          </a:xfrm>
          <a:prstGeom prst="bentConnector2">
            <a:avLst/>
          </a:prstGeom>
          <a:ln w="127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 bwMode="auto">
          <a:xfrm>
            <a:off x="2772059" y="4845866"/>
            <a:ext cx="97819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2155214" y="1764098"/>
            <a:ext cx="97819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6" name="꺾인 연결선 165"/>
          <p:cNvCxnSpPr>
            <a:stCxn id="152" idx="3"/>
            <a:endCxn id="159" idx="1"/>
          </p:cNvCxnSpPr>
          <p:nvPr/>
        </p:nvCxnSpPr>
        <p:spPr>
          <a:xfrm>
            <a:off x="1734442" y="2273851"/>
            <a:ext cx="2930526" cy="3423373"/>
          </a:xfrm>
          <a:prstGeom prst="bentConnector3">
            <a:avLst>
              <a:gd name="adj1" fmla="val 32585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 bwMode="auto">
          <a:xfrm>
            <a:off x="978520" y="5566851"/>
            <a:ext cx="97819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결제승인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3410889" y="1850992"/>
            <a:ext cx="97819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9" name="꺾인 연결선 168"/>
          <p:cNvCxnSpPr>
            <a:stCxn id="138" idx="1"/>
            <a:endCxn id="159" idx="1"/>
          </p:cNvCxnSpPr>
          <p:nvPr/>
        </p:nvCxnSpPr>
        <p:spPr>
          <a:xfrm rot="10800000" flipH="1" flipV="1">
            <a:off x="4314452" y="2257928"/>
            <a:ext cx="350515" cy="3439296"/>
          </a:xfrm>
          <a:prstGeom prst="bentConnector3">
            <a:avLst>
              <a:gd name="adj1" fmla="val -65218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 bwMode="auto">
          <a:xfrm>
            <a:off x="3800872" y="3933056"/>
            <a:ext cx="97819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1" name="꺾인 연결선 170"/>
          <p:cNvCxnSpPr>
            <a:stCxn id="142" idx="1"/>
            <a:endCxn id="159" idx="1"/>
          </p:cNvCxnSpPr>
          <p:nvPr/>
        </p:nvCxnSpPr>
        <p:spPr>
          <a:xfrm rot="10800000" flipH="1" flipV="1">
            <a:off x="4314452" y="3375172"/>
            <a:ext cx="350515" cy="2322052"/>
          </a:xfrm>
          <a:prstGeom prst="bentConnector3">
            <a:avLst>
              <a:gd name="adj1" fmla="val -65218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 bwMode="auto">
          <a:xfrm>
            <a:off x="3436483" y="4373993"/>
            <a:ext cx="652421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교환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4664968" y="6187788"/>
            <a:ext cx="1584176" cy="23768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수거 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현대택배</a:t>
            </a:r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4" name="꺾인 연결선 173"/>
          <p:cNvCxnSpPr>
            <a:endCxn id="173" idx="1"/>
          </p:cNvCxnSpPr>
          <p:nvPr/>
        </p:nvCxnSpPr>
        <p:spPr>
          <a:xfrm rot="16200000" flipH="1">
            <a:off x="3053119" y="4694784"/>
            <a:ext cx="2867590" cy="356107"/>
          </a:xfrm>
          <a:prstGeom prst="bentConnector2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 bwMode="auto">
          <a:xfrm>
            <a:off x="3748750" y="4750616"/>
            <a:ext cx="97819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Ⓓ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6" name="Picture 72" descr="Cisco_750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26" y="2450779"/>
            <a:ext cx="5401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7" name="꺾인 연결선 176"/>
          <p:cNvCxnSpPr>
            <a:stCxn id="176" idx="3"/>
          </p:cNvCxnSpPr>
          <p:nvPr/>
        </p:nvCxnSpPr>
        <p:spPr>
          <a:xfrm flipV="1">
            <a:off x="3539239" y="2075613"/>
            <a:ext cx="775212" cy="546616"/>
          </a:xfrm>
          <a:prstGeom prst="bentConnector3">
            <a:avLst>
              <a:gd name="adj1" fmla="val 50000"/>
            </a:avLst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 bwMode="auto">
          <a:xfrm>
            <a:off x="2965752" y="2674790"/>
            <a:ext cx="598719" cy="190500"/>
          </a:xfrm>
          <a:prstGeom prst="rect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rtlCol="0" anchor="ctr"/>
          <a:lstStyle/>
          <a:p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명동 </a:t>
            </a:r>
            <a: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전산실</a:t>
            </a:r>
            <a:endParaRPr lang="en-US" altLang="ko-KR" sz="10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2717636" y="3717032"/>
            <a:ext cx="547475" cy="287588"/>
            <a:chOff x="1539868" y="4012967"/>
            <a:chExt cx="730271" cy="287588"/>
          </a:xfrm>
        </p:grpSpPr>
        <p:graphicFrame>
          <p:nvGraphicFramePr>
            <p:cNvPr id="180" name="Object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869592"/>
                </p:ext>
              </p:extLst>
            </p:nvPr>
          </p:nvGraphicFramePr>
          <p:xfrm>
            <a:off x="1539868" y="4012967"/>
            <a:ext cx="520657" cy="212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Image" r:id="rId7" imgW="5295238" imgH="2526984" progId="">
                    <p:embed/>
                  </p:oleObj>
                </mc:Choice>
                <mc:Fallback>
                  <p:oleObj name="Image" r:id="rId7" imgW="5295238" imgH="252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868" y="4012967"/>
                          <a:ext cx="520657" cy="212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" name="직사각형 180"/>
            <p:cNvSpPr>
              <a:spLocks noChangeArrowheads="1"/>
            </p:cNvSpPr>
            <p:nvPr/>
          </p:nvSpPr>
          <p:spPr bwMode="auto">
            <a:xfrm>
              <a:off x="1900426" y="4136987"/>
              <a:ext cx="369713" cy="163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4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3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2795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900" dirty="0" smtClean="0"/>
                <a:t>VPN</a:t>
              </a:r>
              <a:endParaRPr lang="en-US" altLang="ko-KR" sz="900" dirty="0"/>
            </a:p>
          </p:txBody>
        </p:sp>
      </p:grpSp>
      <p:cxnSp>
        <p:nvCxnSpPr>
          <p:cNvPr id="182" name="꺾인 연결선 181"/>
          <p:cNvCxnSpPr>
            <a:endCxn id="180" idx="1"/>
          </p:cNvCxnSpPr>
          <p:nvPr/>
        </p:nvCxnSpPr>
        <p:spPr>
          <a:xfrm>
            <a:off x="1383511" y="3817813"/>
            <a:ext cx="1334125" cy="5453"/>
          </a:xfrm>
          <a:prstGeom prst="bentConnector3">
            <a:avLst>
              <a:gd name="adj1" fmla="val 50000"/>
            </a:avLst>
          </a:prstGeom>
          <a:ln w="127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꺾인 연결선 182"/>
          <p:cNvCxnSpPr>
            <a:endCxn id="178" idx="2"/>
          </p:cNvCxnSpPr>
          <p:nvPr/>
        </p:nvCxnSpPr>
        <p:spPr>
          <a:xfrm rot="10800000">
            <a:off x="3265112" y="2865291"/>
            <a:ext cx="1056828" cy="264817"/>
          </a:xfrm>
          <a:prstGeom prst="bentConnector2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185247" y="1511114"/>
            <a:ext cx="2178369" cy="47772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상품등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7203376" y="2150850"/>
            <a:ext cx="2160240" cy="3357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12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7203376" y="2672985"/>
            <a:ext cx="2160240" cy="3357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주문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203376" y="5418392"/>
            <a:ext cx="2160239" cy="3357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상품 수령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203375" y="3177041"/>
            <a:ext cx="2160241" cy="41342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결제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④승인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전송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7203376" y="3753105"/>
            <a:ext cx="2160240" cy="3357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Ⓑ 물류 배송 접수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7203376" y="4257161"/>
            <a:ext cx="2160240" cy="3357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검수 및 발송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203377" y="4767751"/>
            <a:ext cx="2160240" cy="401176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Ⓓ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택배사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배송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2" name="직선 연결선 191"/>
          <p:cNvCxnSpPr>
            <a:stCxn id="185" idx="2"/>
            <a:endCxn id="186" idx="0"/>
          </p:cNvCxnSpPr>
          <p:nvPr/>
        </p:nvCxnSpPr>
        <p:spPr>
          <a:xfrm>
            <a:off x="8283496" y="2486552"/>
            <a:ext cx="0" cy="18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86" idx="2"/>
            <a:endCxn id="188" idx="0"/>
          </p:cNvCxnSpPr>
          <p:nvPr/>
        </p:nvCxnSpPr>
        <p:spPr>
          <a:xfrm>
            <a:off x="8283496" y="3008687"/>
            <a:ext cx="0" cy="1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88" idx="2"/>
            <a:endCxn id="189" idx="0"/>
          </p:cNvCxnSpPr>
          <p:nvPr/>
        </p:nvCxnSpPr>
        <p:spPr>
          <a:xfrm>
            <a:off x="8283496" y="3590470"/>
            <a:ext cx="0" cy="16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89" idx="2"/>
            <a:endCxn id="190" idx="0"/>
          </p:cNvCxnSpPr>
          <p:nvPr/>
        </p:nvCxnSpPr>
        <p:spPr>
          <a:xfrm>
            <a:off x="8283496" y="4088807"/>
            <a:ext cx="0" cy="16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0" idx="2"/>
            <a:endCxn id="191" idx="0"/>
          </p:cNvCxnSpPr>
          <p:nvPr/>
        </p:nvCxnSpPr>
        <p:spPr>
          <a:xfrm>
            <a:off x="8283496" y="4592863"/>
            <a:ext cx="1" cy="17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91" idx="2"/>
            <a:endCxn id="187" idx="0"/>
          </p:cNvCxnSpPr>
          <p:nvPr/>
        </p:nvCxnSpPr>
        <p:spPr>
          <a:xfrm flipH="1">
            <a:off x="8283496" y="5168927"/>
            <a:ext cx="1" cy="24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6753200" y="2075613"/>
            <a:ext cx="2872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696413" y="156193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Back</a:t>
            </a:r>
            <a:br>
              <a:rPr lang="en-US" altLang="ko-KR" sz="700" dirty="0" smtClean="0"/>
            </a:br>
            <a:r>
              <a:rPr lang="en-US" altLang="ko-KR" sz="700" dirty="0" smtClean="0"/>
              <a:t>Office</a:t>
            </a:r>
            <a:endParaRPr lang="ko-KR" altLang="en-US" sz="700" dirty="0"/>
          </a:p>
        </p:txBody>
      </p:sp>
      <p:sp>
        <p:nvSpPr>
          <p:cNvPr id="200" name="직사각형 199"/>
          <p:cNvSpPr/>
          <p:nvPr/>
        </p:nvSpPr>
        <p:spPr>
          <a:xfrm>
            <a:off x="7199423" y="5972202"/>
            <a:ext cx="2160239" cy="335702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 취소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95359" y="231234"/>
            <a:ext cx="379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31051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 Box 1193"/>
          <p:cNvSpPr txBox="1">
            <a:spLocks noChangeArrowheads="1"/>
          </p:cNvSpPr>
          <p:nvPr/>
        </p:nvSpPr>
        <p:spPr bwMode="auto">
          <a:xfrm>
            <a:off x="5056853" y="4864735"/>
            <a:ext cx="1944216" cy="10634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 Box 1194"/>
          <p:cNvSpPr txBox="1">
            <a:spLocks noChangeArrowheads="1"/>
          </p:cNvSpPr>
          <p:nvPr/>
        </p:nvSpPr>
        <p:spPr bwMode="auto">
          <a:xfrm>
            <a:off x="7103285" y="4864735"/>
            <a:ext cx="2202039" cy="1063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 Box 1196"/>
          <p:cNvSpPr txBox="1">
            <a:spLocks noChangeArrowheads="1"/>
          </p:cNvSpPr>
          <p:nvPr/>
        </p:nvSpPr>
        <p:spPr bwMode="auto">
          <a:xfrm>
            <a:off x="7545288" y="5728826"/>
            <a:ext cx="1334668" cy="29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서울신용평가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 Box 1197"/>
          <p:cNvSpPr txBox="1">
            <a:spLocks noChangeArrowheads="1"/>
          </p:cNvSpPr>
          <p:nvPr/>
        </p:nvSpPr>
        <p:spPr bwMode="auto">
          <a:xfrm>
            <a:off x="5344884" y="5728826"/>
            <a:ext cx="1323191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이니시스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 Box 1201"/>
          <p:cNvSpPr txBox="1">
            <a:spLocks noChangeArrowheads="1"/>
          </p:cNvSpPr>
          <p:nvPr/>
        </p:nvSpPr>
        <p:spPr bwMode="auto">
          <a:xfrm>
            <a:off x="5124077" y="4982219"/>
            <a:ext cx="1790489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kumimoji="0" lang="en-US" altLang="ko-K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가상계좌</a:t>
            </a:r>
            <a:endParaRPr kumimoji="0" lang="en-US" altLang="ko-KR" sz="1200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en-US" altLang="ko-K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실시간계좌</a:t>
            </a:r>
            <a:r>
              <a:rPr kumimoji="0" lang="ko-KR" alt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 이체 등</a:t>
            </a:r>
            <a:endParaRPr kumimoji="0" lang="en-US" altLang="ko-KR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 Box 1203"/>
          <p:cNvSpPr txBox="1">
            <a:spLocks noChangeArrowheads="1"/>
          </p:cNvSpPr>
          <p:nvPr/>
        </p:nvSpPr>
        <p:spPr bwMode="auto">
          <a:xfrm>
            <a:off x="7236096" y="5064140"/>
            <a:ext cx="1201857" cy="2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lang="en-US" altLang="ko-KR" sz="12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-pin</a:t>
            </a:r>
            <a:endParaRPr kumimoji="0" lang="ko-KR" altLang="en-US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 Box 1204"/>
          <p:cNvSpPr txBox="1">
            <a:spLocks noChangeArrowheads="1"/>
          </p:cNvSpPr>
          <p:nvPr/>
        </p:nvSpPr>
        <p:spPr bwMode="auto">
          <a:xfrm>
            <a:off x="7970656" y="5396483"/>
            <a:ext cx="1201857" cy="2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통신사 인증</a:t>
            </a:r>
            <a:endParaRPr kumimoji="0" lang="ko-KR" altLang="en-US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1205"/>
          <p:cNvSpPr>
            <a:spLocks noChangeArrowheads="1"/>
          </p:cNvSpPr>
          <p:nvPr/>
        </p:nvSpPr>
        <p:spPr bwMode="auto">
          <a:xfrm>
            <a:off x="1280592" y="1124744"/>
            <a:ext cx="7369573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500" b="1" dirty="0" smtClean="0">
                <a:latin typeface="맑은 고딕" pitchFamily="50" charset="-127"/>
                <a:ea typeface="맑은 고딕" pitchFamily="50" charset="-127"/>
              </a:rPr>
              <a:t>SKN </a:t>
            </a:r>
            <a:r>
              <a:rPr lang="ko-KR" altLang="en-US" sz="1500" b="1" dirty="0" smtClean="0">
                <a:latin typeface="맑은 고딕" pitchFamily="50" charset="-127"/>
                <a:ea typeface="맑은 고딕" pitchFamily="50" charset="-127"/>
              </a:rPr>
              <a:t>패션쇼핑몰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 Box 1193"/>
          <p:cNvSpPr txBox="1">
            <a:spLocks noChangeArrowheads="1"/>
          </p:cNvSpPr>
          <p:nvPr/>
        </p:nvSpPr>
        <p:spPr bwMode="auto">
          <a:xfrm>
            <a:off x="1280592" y="4864735"/>
            <a:ext cx="1666057" cy="1063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 Box 1197"/>
          <p:cNvSpPr txBox="1">
            <a:spLocks noChangeArrowheads="1"/>
          </p:cNvSpPr>
          <p:nvPr/>
        </p:nvSpPr>
        <p:spPr bwMode="auto">
          <a:xfrm>
            <a:off x="1640632" y="5728826"/>
            <a:ext cx="9171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현대택배</a:t>
            </a:r>
            <a:endParaRPr kumimoji="0" lang="ko-KR" alt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 Box 1201"/>
          <p:cNvSpPr txBox="1">
            <a:spLocks noChangeArrowheads="1"/>
          </p:cNvSpPr>
          <p:nvPr/>
        </p:nvSpPr>
        <p:spPr bwMode="auto">
          <a:xfrm>
            <a:off x="1347817" y="4982219"/>
            <a:ext cx="1516951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lang="ko-KR" alt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택배 배송</a:t>
            </a:r>
            <a:endParaRPr kumimoji="0" lang="en-US" altLang="ko-KR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 flipV="1">
            <a:off x="2113620" y="2852936"/>
            <a:ext cx="0" cy="20118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115" name="Text Box 1207"/>
          <p:cNvSpPr txBox="1">
            <a:spLocks noChangeArrowheads="1"/>
          </p:cNvSpPr>
          <p:nvPr/>
        </p:nvSpPr>
        <p:spPr bwMode="auto">
          <a:xfrm>
            <a:off x="5817096" y="4180803"/>
            <a:ext cx="1336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인터넷 결제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116" name="Text Box 1207"/>
          <p:cNvSpPr txBox="1">
            <a:spLocks noChangeArrowheads="1"/>
          </p:cNvSpPr>
          <p:nvPr/>
        </p:nvSpPr>
        <p:spPr bwMode="auto">
          <a:xfrm>
            <a:off x="2000672" y="4221088"/>
            <a:ext cx="1336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운송 정보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I/F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1205"/>
          <p:cNvSpPr>
            <a:spLocks noChangeArrowheads="1"/>
          </p:cNvSpPr>
          <p:nvPr/>
        </p:nvSpPr>
        <p:spPr bwMode="auto">
          <a:xfrm>
            <a:off x="1280593" y="1484784"/>
            <a:ext cx="7376314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Group 1231"/>
          <p:cNvGrpSpPr>
            <a:grpSpLocks/>
          </p:cNvGrpSpPr>
          <p:nvPr/>
        </p:nvGrpSpPr>
        <p:grpSpPr bwMode="auto">
          <a:xfrm>
            <a:off x="1352600" y="3315367"/>
            <a:ext cx="1440160" cy="689697"/>
            <a:chOff x="4329" y="2862"/>
            <a:chExt cx="540" cy="312"/>
          </a:xfrm>
        </p:grpSpPr>
        <p:sp>
          <p:nvSpPr>
            <p:cNvPr id="119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0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121" name="Text Box 1207"/>
          <p:cNvSpPr txBox="1">
            <a:spLocks noChangeArrowheads="1"/>
          </p:cNvSpPr>
          <p:nvPr/>
        </p:nvSpPr>
        <p:spPr bwMode="auto">
          <a:xfrm>
            <a:off x="7617296" y="4221088"/>
            <a:ext cx="1336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고객 실명 인증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122" name="Rectangle 1230"/>
          <p:cNvSpPr>
            <a:spLocks noChangeArrowheads="1"/>
          </p:cNvSpPr>
          <p:nvPr/>
        </p:nvSpPr>
        <p:spPr bwMode="auto">
          <a:xfrm>
            <a:off x="7322583" y="1571233"/>
            <a:ext cx="1182023" cy="1137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고객 </a:t>
            </a:r>
            <a:endParaRPr kumimoji="0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인증 관리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1230"/>
          <p:cNvSpPr>
            <a:spLocks noChangeArrowheads="1"/>
          </p:cNvSpPr>
          <p:nvPr/>
        </p:nvSpPr>
        <p:spPr bwMode="auto">
          <a:xfrm>
            <a:off x="5499169" y="1571233"/>
            <a:ext cx="1182023" cy="1139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결제 승인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4" name="꺾인 연결선 123"/>
          <p:cNvCxnSpPr>
            <a:stCxn id="53" idx="0"/>
            <a:endCxn id="123" idx="2"/>
          </p:cNvCxnSpPr>
          <p:nvPr/>
        </p:nvCxnSpPr>
        <p:spPr bwMode="auto">
          <a:xfrm rot="5400000" flipH="1" flipV="1">
            <a:off x="4982748" y="3757302"/>
            <a:ext cx="2153647" cy="6122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125" name="Group 1231"/>
          <p:cNvGrpSpPr>
            <a:grpSpLocks/>
          </p:cNvGrpSpPr>
          <p:nvPr/>
        </p:nvGrpSpPr>
        <p:grpSpPr bwMode="auto">
          <a:xfrm>
            <a:off x="5385048" y="3315367"/>
            <a:ext cx="1440160" cy="689697"/>
            <a:chOff x="4329" y="2862"/>
            <a:chExt cx="540" cy="312"/>
          </a:xfrm>
        </p:grpSpPr>
        <p:sp>
          <p:nvSpPr>
            <p:cNvPr id="126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7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cxnSp>
        <p:nvCxnSpPr>
          <p:cNvPr id="128" name="꺾인 연결선 127"/>
          <p:cNvCxnSpPr>
            <a:endCxn id="122" idx="2"/>
          </p:cNvCxnSpPr>
          <p:nvPr/>
        </p:nvCxnSpPr>
        <p:spPr bwMode="auto">
          <a:xfrm rot="5400000" flipH="1" flipV="1">
            <a:off x="6642964" y="3594105"/>
            <a:ext cx="2155816" cy="38544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129" name="Group 1231"/>
          <p:cNvGrpSpPr>
            <a:grpSpLocks/>
          </p:cNvGrpSpPr>
          <p:nvPr/>
        </p:nvGrpSpPr>
        <p:grpSpPr bwMode="auto">
          <a:xfrm>
            <a:off x="7185248" y="3315367"/>
            <a:ext cx="1440160" cy="689697"/>
            <a:chOff x="4329" y="2862"/>
            <a:chExt cx="540" cy="312"/>
          </a:xfrm>
        </p:grpSpPr>
        <p:sp>
          <p:nvSpPr>
            <p:cNvPr id="130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1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132" name="Rectangle 1230"/>
          <p:cNvSpPr>
            <a:spLocks noChangeArrowheads="1"/>
          </p:cNvSpPr>
          <p:nvPr/>
        </p:nvSpPr>
        <p:spPr bwMode="auto">
          <a:xfrm>
            <a:off x="1496616" y="1556792"/>
            <a:ext cx="1182023" cy="1139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송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관리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1230"/>
          <p:cNvSpPr>
            <a:spLocks noChangeArrowheads="1"/>
          </p:cNvSpPr>
          <p:nvPr/>
        </p:nvSpPr>
        <p:spPr bwMode="auto">
          <a:xfrm>
            <a:off x="3554953" y="1556792"/>
            <a:ext cx="1182023" cy="1139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발송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cxnSp>
        <p:nvCxnSpPr>
          <p:cNvPr id="134" name="직선 연결선 133"/>
          <p:cNvCxnSpPr>
            <a:stCxn id="139" idx="0"/>
            <a:endCxn id="133" idx="2"/>
          </p:cNvCxnSpPr>
          <p:nvPr/>
        </p:nvCxnSpPr>
        <p:spPr bwMode="auto">
          <a:xfrm flipV="1">
            <a:off x="4119972" y="2696647"/>
            <a:ext cx="25993" cy="217251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135" name="Text Box 1207"/>
          <p:cNvSpPr txBox="1">
            <a:spLocks noChangeArrowheads="1"/>
          </p:cNvSpPr>
          <p:nvPr/>
        </p:nvSpPr>
        <p:spPr bwMode="auto">
          <a:xfrm>
            <a:off x="3976732" y="4077072"/>
            <a:ext cx="1336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발송 요청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I/F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6" name="Group 1231"/>
          <p:cNvGrpSpPr>
            <a:grpSpLocks/>
          </p:cNvGrpSpPr>
          <p:nvPr/>
        </p:nvGrpSpPr>
        <p:grpSpPr bwMode="auto">
          <a:xfrm>
            <a:off x="3328660" y="3387375"/>
            <a:ext cx="1440160" cy="689697"/>
            <a:chOff x="4329" y="2862"/>
            <a:chExt cx="540" cy="312"/>
          </a:xfrm>
        </p:grpSpPr>
        <p:sp>
          <p:nvSpPr>
            <p:cNvPr id="137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8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sp>
        <p:nvSpPr>
          <p:cNvPr id="139" name="Text Box 1193"/>
          <p:cNvSpPr txBox="1">
            <a:spLocks noChangeArrowheads="1"/>
          </p:cNvSpPr>
          <p:nvPr/>
        </p:nvSpPr>
        <p:spPr bwMode="auto">
          <a:xfrm>
            <a:off x="3286943" y="4869160"/>
            <a:ext cx="1666057" cy="1063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1197"/>
          <p:cNvSpPr txBox="1">
            <a:spLocks noChangeArrowheads="1"/>
          </p:cNvSpPr>
          <p:nvPr/>
        </p:nvSpPr>
        <p:spPr bwMode="auto">
          <a:xfrm>
            <a:off x="3646983" y="5733251"/>
            <a:ext cx="9171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sz="12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dbro</a:t>
            </a:r>
            <a:endParaRPr kumimoji="0" lang="ko-KR" alt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 Box 1201"/>
          <p:cNvSpPr txBox="1">
            <a:spLocks noChangeArrowheads="1"/>
          </p:cNvSpPr>
          <p:nvPr/>
        </p:nvSpPr>
        <p:spPr bwMode="auto">
          <a:xfrm>
            <a:off x="3354168" y="4986644"/>
            <a:ext cx="1516951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lang="en-US" altLang="ko-K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발송 요청</a:t>
            </a:r>
            <a:endParaRPr kumimoji="0" lang="en-US" altLang="ko-KR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>
            <a:spLocks noChangeArrowheads="1"/>
          </p:cNvSpPr>
          <p:nvPr/>
        </p:nvSpPr>
        <p:spPr bwMode="auto">
          <a:xfrm>
            <a:off x="2432720" y="2389534"/>
            <a:ext cx="1872208" cy="2911674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FOKFOK</a:t>
            </a: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패션 </a:t>
            </a:r>
            <a:r>
              <a:rPr kumimoji="0" lang="ko-KR" altLang="en-US" sz="105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기간계</a:t>
            </a: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52121" y="776141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/>
          <p:cNvSpPr>
            <a:spLocks noChangeArrowheads="1"/>
          </p:cNvSpPr>
          <p:nvPr/>
        </p:nvSpPr>
        <p:spPr bwMode="auto">
          <a:xfrm>
            <a:off x="5830114" y="2294471"/>
            <a:ext cx="2003206" cy="3006737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5903074" y="2395721"/>
            <a:ext cx="1825142" cy="283347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00" b="1" kern="0" dirty="0" smtClean="0">
                <a:latin typeface="맑은 고딕" pitchFamily="50" charset="-127"/>
                <a:ea typeface="맑은 고딕" pitchFamily="50" charset="-127"/>
              </a:rPr>
              <a:t>SKN </a:t>
            </a:r>
            <a:r>
              <a:rPr kumimoji="1" lang="ko-KR" altLang="en-US" sz="1300" b="1" kern="0" dirty="0" smtClean="0">
                <a:latin typeface="맑은 고딕" pitchFamily="50" charset="-127"/>
                <a:ea typeface="맑은 고딕" pitchFamily="50" charset="-127"/>
              </a:rPr>
              <a:t>패션쇼핑몰</a:t>
            </a:r>
            <a:endParaRPr kumimoji="1" lang="en-US" altLang="ko-KR" sz="13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13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51"/>
          <p:cNvSpPr>
            <a:spLocks noChangeArrowheads="1"/>
          </p:cNvSpPr>
          <p:nvPr/>
        </p:nvSpPr>
        <p:spPr bwMode="auto">
          <a:xfrm>
            <a:off x="6209305" y="3394330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정보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51"/>
          <p:cNvSpPr>
            <a:spLocks noChangeArrowheads="1"/>
          </p:cNvSpPr>
          <p:nvPr/>
        </p:nvSpPr>
        <p:spPr bwMode="auto">
          <a:xfrm>
            <a:off x="6209305" y="4077072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수량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51"/>
          <p:cNvSpPr>
            <a:spLocks noChangeArrowheads="1"/>
          </p:cNvSpPr>
          <p:nvPr/>
        </p:nvSpPr>
        <p:spPr bwMode="auto">
          <a:xfrm>
            <a:off x="6209305" y="4778988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매출 관리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6209305" y="2751597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임직원 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0" name="꺾인 연결선 126"/>
          <p:cNvCxnSpPr>
            <a:cxnSpLocks noChangeShapeType="1"/>
            <a:stCxn id="142" idx="3"/>
            <a:endCxn id="133" idx="1"/>
          </p:cNvCxnSpPr>
          <p:nvPr/>
        </p:nvCxnSpPr>
        <p:spPr bwMode="auto">
          <a:xfrm flipV="1">
            <a:off x="4059649" y="3547428"/>
            <a:ext cx="2149656" cy="145777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42" name="Rectangle 51"/>
          <p:cNvSpPr>
            <a:spLocks noChangeArrowheads="1"/>
          </p:cNvSpPr>
          <p:nvPr/>
        </p:nvSpPr>
        <p:spPr bwMode="auto">
          <a:xfrm>
            <a:off x="2576736" y="3525361"/>
            <a:ext cx="1482913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패션 상품정보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51"/>
          <p:cNvSpPr>
            <a:spLocks noChangeArrowheads="1"/>
          </p:cNvSpPr>
          <p:nvPr/>
        </p:nvSpPr>
        <p:spPr bwMode="auto">
          <a:xfrm>
            <a:off x="2576736" y="2828316"/>
            <a:ext cx="1482913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임직원 정보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꺾인 연결선 126"/>
          <p:cNvCxnSpPr>
            <a:cxnSpLocks noChangeShapeType="1"/>
            <a:stCxn id="137" idx="1"/>
            <a:endCxn id="143" idx="3"/>
          </p:cNvCxnSpPr>
          <p:nvPr/>
        </p:nvCxnSpPr>
        <p:spPr bwMode="auto">
          <a:xfrm rot="10800000" flipV="1">
            <a:off x="4059649" y="2904694"/>
            <a:ext cx="2149656" cy="9146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45" name="직사각형 144"/>
          <p:cNvSpPr/>
          <p:nvPr/>
        </p:nvSpPr>
        <p:spPr>
          <a:xfrm>
            <a:off x="4759965" y="2636912"/>
            <a:ext cx="828753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임직원  여부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임직원 한도 조회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4088904" y="5805264"/>
            <a:ext cx="1836000" cy="144000"/>
            <a:chOff x="7760615" y="559637"/>
            <a:chExt cx="1836000" cy="144000"/>
          </a:xfrm>
        </p:grpSpPr>
        <p:sp>
          <p:nvSpPr>
            <p:cNvPr id="150" name="직사각형 149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1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152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153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6" name="Rectangle 51"/>
          <p:cNvSpPr>
            <a:spLocks noChangeArrowheads="1"/>
          </p:cNvSpPr>
          <p:nvPr/>
        </p:nvSpPr>
        <p:spPr bwMode="auto">
          <a:xfrm>
            <a:off x="2576736" y="4173433"/>
            <a:ext cx="1482913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수불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Rectangle 51"/>
          <p:cNvSpPr>
            <a:spLocks noChangeArrowheads="1"/>
          </p:cNvSpPr>
          <p:nvPr/>
        </p:nvSpPr>
        <p:spPr bwMode="auto">
          <a:xfrm>
            <a:off x="2605991" y="4749497"/>
            <a:ext cx="1482913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매장별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매출 관리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9" name="꺾인 연결선 126"/>
          <p:cNvCxnSpPr>
            <a:cxnSpLocks noChangeShapeType="1"/>
            <a:stCxn id="156" idx="3"/>
            <a:endCxn id="135" idx="1"/>
          </p:cNvCxnSpPr>
          <p:nvPr/>
        </p:nvCxnSpPr>
        <p:spPr bwMode="auto">
          <a:xfrm flipV="1">
            <a:off x="4059649" y="4230170"/>
            <a:ext cx="2149656" cy="111107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cxnSp>
        <p:nvCxnSpPr>
          <p:cNvPr id="160" name="꺾인 연결선 126"/>
          <p:cNvCxnSpPr>
            <a:cxnSpLocks noChangeShapeType="1"/>
            <a:stCxn id="136" idx="1"/>
            <a:endCxn id="158" idx="3"/>
          </p:cNvCxnSpPr>
          <p:nvPr/>
        </p:nvCxnSpPr>
        <p:spPr bwMode="auto">
          <a:xfrm rot="10800000">
            <a:off x="4088905" y="4917342"/>
            <a:ext cx="2120401" cy="1474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161" name="직사각형 160"/>
          <p:cNvSpPr/>
          <p:nvPr/>
        </p:nvSpPr>
        <p:spPr>
          <a:xfrm>
            <a:off x="4741735" y="3385592"/>
            <a:ext cx="9313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기본 고시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839567" y="3933056"/>
            <a:ext cx="726161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매장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가용 재고 수량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953000" y="4581128"/>
            <a:ext cx="689291" cy="27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 고객 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내역 전송</a:t>
            </a:r>
            <a:endParaRPr lang="en-US" altLang="ko-KR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7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200472" y="1288973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200472" y="4484711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31598"/>
              </p:ext>
            </p:extLst>
          </p:nvPr>
        </p:nvGraphicFramePr>
        <p:xfrm>
          <a:off x="898623" y="277243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skn-fsmpbwas1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206.219.22.248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29404"/>
              </p:ext>
            </p:extLst>
          </p:nvPr>
        </p:nvGraphicFramePr>
        <p:xfrm>
          <a:off x="2376502" y="277243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skn-fsmpbwas2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206.219.22.249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84698"/>
              </p:ext>
            </p:extLst>
          </p:nvPr>
        </p:nvGraphicFramePr>
        <p:xfrm>
          <a:off x="898623" y="129277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skn-fsmpbweb1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43677"/>
              </p:ext>
            </p:extLst>
          </p:nvPr>
        </p:nvGraphicFramePr>
        <p:xfrm>
          <a:off x="2376502" y="1286494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skn-fsmpbweb2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64701"/>
              </p:ext>
            </p:extLst>
          </p:nvPr>
        </p:nvGraphicFramePr>
        <p:xfrm>
          <a:off x="902346" y="4492079"/>
          <a:ext cx="1397317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26048"/>
              </a:tblGrid>
              <a:tr h="14951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skn-fsmpdb1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206.219.0.192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Oralce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11g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66055"/>
              </p:ext>
            </p:extLst>
          </p:nvPr>
        </p:nvGraphicFramePr>
        <p:xfrm>
          <a:off x="2399108" y="4492079"/>
          <a:ext cx="1446530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775261"/>
              </a:tblGrid>
              <a:tr h="14951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skn-fsmpdb2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8832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206.219.0.193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88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Oralce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11g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200472" y="2766388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24" y="2575178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hape 52"/>
          <p:cNvCxnSpPr>
            <a:endCxn id="60" idx="1"/>
          </p:cNvCxnSpPr>
          <p:nvPr/>
        </p:nvCxnSpPr>
        <p:spPr>
          <a:xfrm rot="5400000" flipH="1" flipV="1">
            <a:off x="1856149" y="2445054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52"/>
          <p:cNvCxnSpPr>
            <a:endCxn id="60" idx="3"/>
          </p:cNvCxnSpPr>
          <p:nvPr/>
        </p:nvCxnSpPr>
        <p:spPr>
          <a:xfrm rot="16200000" flipV="1">
            <a:off x="2818157" y="2446489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52"/>
          <p:cNvCxnSpPr/>
          <p:nvPr/>
        </p:nvCxnSpPr>
        <p:spPr>
          <a:xfrm rot="5400000" flipH="1" flipV="1">
            <a:off x="1805395" y="984853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52"/>
          <p:cNvCxnSpPr/>
          <p:nvPr/>
        </p:nvCxnSpPr>
        <p:spPr>
          <a:xfrm rot="16200000" flipV="1">
            <a:off x="2767403" y="986288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79" y="112474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70" y="4278556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6" name="Shape 52"/>
          <p:cNvCxnSpPr>
            <a:endCxn id="94" idx="1"/>
          </p:cNvCxnSpPr>
          <p:nvPr/>
        </p:nvCxnSpPr>
        <p:spPr>
          <a:xfrm rot="5400000" flipH="1" flipV="1">
            <a:off x="1805395" y="4148432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52"/>
          <p:cNvCxnSpPr>
            <a:endCxn id="94" idx="3"/>
          </p:cNvCxnSpPr>
          <p:nvPr/>
        </p:nvCxnSpPr>
        <p:spPr>
          <a:xfrm rot="16200000" flipV="1">
            <a:off x="2767403" y="4149867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85907"/>
              </p:ext>
            </p:extLst>
          </p:nvPr>
        </p:nvGraphicFramePr>
        <p:xfrm>
          <a:off x="3860775" y="277243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skn-fsmpfwas1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206.219.22.238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51311"/>
              </p:ext>
            </p:extLst>
          </p:nvPr>
        </p:nvGraphicFramePr>
        <p:xfrm>
          <a:off x="5338654" y="277243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skn-fsmpfwas2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206.219.22.240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36333"/>
              </p:ext>
            </p:extLst>
          </p:nvPr>
        </p:nvGraphicFramePr>
        <p:xfrm>
          <a:off x="3860775" y="129277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skn-fsmpfweb1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206.219.32.211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05750"/>
              </p:ext>
            </p:extLst>
          </p:nvPr>
        </p:nvGraphicFramePr>
        <p:xfrm>
          <a:off x="5338654" y="1286494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skn-fsmpfweb2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206.219.32.212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4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76" y="2575178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hape 52"/>
          <p:cNvCxnSpPr>
            <a:endCxn id="104" idx="1"/>
          </p:cNvCxnSpPr>
          <p:nvPr/>
        </p:nvCxnSpPr>
        <p:spPr>
          <a:xfrm rot="5400000" flipH="1" flipV="1">
            <a:off x="4818301" y="2445054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52"/>
          <p:cNvCxnSpPr>
            <a:endCxn id="104" idx="3"/>
          </p:cNvCxnSpPr>
          <p:nvPr/>
        </p:nvCxnSpPr>
        <p:spPr>
          <a:xfrm rot="16200000" flipV="1">
            <a:off x="5780309" y="2446489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52"/>
          <p:cNvCxnSpPr/>
          <p:nvPr/>
        </p:nvCxnSpPr>
        <p:spPr>
          <a:xfrm rot="5400000" flipH="1" flipV="1">
            <a:off x="4767547" y="984853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52"/>
          <p:cNvCxnSpPr/>
          <p:nvPr/>
        </p:nvCxnSpPr>
        <p:spPr>
          <a:xfrm rot="16200000" flipV="1">
            <a:off x="5729555" y="986288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31" y="112474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2427"/>
              </p:ext>
            </p:extLst>
          </p:nvPr>
        </p:nvGraphicFramePr>
        <p:xfrm>
          <a:off x="6813103" y="277243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skn-fsmpmwas1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206.219.22.242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17997"/>
              </p:ext>
            </p:extLst>
          </p:nvPr>
        </p:nvGraphicFramePr>
        <p:xfrm>
          <a:off x="8290982" y="277243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skn-fsmpmwas2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206.219.22.243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5.0)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28579"/>
              </p:ext>
            </p:extLst>
          </p:nvPr>
        </p:nvGraphicFramePr>
        <p:xfrm>
          <a:off x="6813103" y="129277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skn-fsmpmweb1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206.219.32.214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60146"/>
              </p:ext>
            </p:extLst>
          </p:nvPr>
        </p:nvGraphicFramePr>
        <p:xfrm>
          <a:off x="8290982" y="1286494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skn-fsmpmweb2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206.219.32.215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linux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8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04" y="2575178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Shape 52"/>
          <p:cNvCxnSpPr>
            <a:endCxn id="118" idx="1"/>
          </p:cNvCxnSpPr>
          <p:nvPr/>
        </p:nvCxnSpPr>
        <p:spPr>
          <a:xfrm rot="5400000" flipH="1" flipV="1">
            <a:off x="7770629" y="2445054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hape 52"/>
          <p:cNvCxnSpPr>
            <a:endCxn id="118" idx="3"/>
          </p:cNvCxnSpPr>
          <p:nvPr/>
        </p:nvCxnSpPr>
        <p:spPr>
          <a:xfrm rot="16200000" flipV="1">
            <a:off x="8732637" y="2446489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52"/>
          <p:cNvCxnSpPr/>
          <p:nvPr/>
        </p:nvCxnSpPr>
        <p:spPr>
          <a:xfrm rot="5400000" flipH="1" flipV="1">
            <a:off x="7719875" y="984853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52"/>
          <p:cNvCxnSpPr/>
          <p:nvPr/>
        </p:nvCxnSpPr>
        <p:spPr>
          <a:xfrm rot="16200000" flipV="1">
            <a:off x="8681883" y="986288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59" y="112474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직사각형 85"/>
          <p:cNvSpPr/>
          <p:nvPr/>
        </p:nvSpPr>
        <p:spPr bwMode="auto">
          <a:xfrm>
            <a:off x="842060" y="980728"/>
            <a:ext cx="2947016" cy="3096344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829754" y="993563"/>
            <a:ext cx="2923446" cy="3096344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6782082" y="980728"/>
            <a:ext cx="2923446" cy="3096344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26" name="Rectangle 51"/>
          <p:cNvSpPr>
            <a:spLocks noChangeArrowheads="1"/>
          </p:cNvSpPr>
          <p:nvPr/>
        </p:nvSpPr>
        <p:spPr bwMode="auto">
          <a:xfrm>
            <a:off x="1928664" y="824156"/>
            <a:ext cx="936104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 OFFICE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51"/>
          <p:cNvSpPr>
            <a:spLocks noChangeArrowheads="1"/>
          </p:cNvSpPr>
          <p:nvPr/>
        </p:nvSpPr>
        <p:spPr bwMode="auto">
          <a:xfrm>
            <a:off x="5025008" y="836712"/>
            <a:ext cx="936104" cy="21602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PC FRONT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1"/>
          <p:cNvSpPr>
            <a:spLocks noChangeArrowheads="1"/>
          </p:cNvSpPr>
          <p:nvPr/>
        </p:nvSpPr>
        <p:spPr bwMode="auto">
          <a:xfrm>
            <a:off x="7689304" y="836712"/>
            <a:ext cx="1250683" cy="21602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MOBILE FRONT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83374"/>
              </p:ext>
            </p:extLst>
          </p:nvPr>
        </p:nvGraphicFramePr>
        <p:xfrm>
          <a:off x="390523" y="929753"/>
          <a:ext cx="9209410" cy="4629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962"/>
                <a:gridCol w="2492355"/>
                <a:gridCol w="2808312"/>
                <a:gridCol w="3278781"/>
              </a:tblGrid>
              <a:tr h="3133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N0.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480" marR="2032" marT="2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  <a:r>
                        <a:rPr lang="ko-KR" alt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480" marR="2032" marT="2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 시스템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480" marR="2032" marT="2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480" marR="2032" marT="2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07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BackOffice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skn-fsmpbwas1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Application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이중화 적용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세션 </a:t>
                      </a:r>
                      <a:r>
                        <a:rPr lang="ko-KR" altLang="en-US" sz="1100" b="1" i="0" u="sng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클러스터링</a:t>
                      </a:r>
                      <a:r>
                        <a:rPr lang="ko-KR" altLang="en-US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 적용 </a:t>
                      </a:r>
                      <a:endParaRPr lang="en-US" altLang="ko-KR" sz="1100" b="1" i="0" u="sng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 시 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 Cluster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구성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2032" marT="2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Gulim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skn-fsmpbwas2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2032" marT="2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skn-fsmpbweb1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Application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이중화 적용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Webtob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skn-fsmpbweb2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skn-fsmpdb1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RAC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이중화 구성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Raid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10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Oracle 11g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skn-fsmpdb2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Front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WEB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skn-fsmpfwas1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Application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이중화 적용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세션 </a:t>
                      </a:r>
                      <a:r>
                        <a:rPr lang="ko-KR" altLang="en-US" sz="1100" b="1" i="0" u="sng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클러스터링</a:t>
                      </a:r>
                      <a:r>
                        <a:rPr lang="ko-KR" altLang="en-US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 적용 </a:t>
                      </a:r>
                      <a:endParaRPr lang="en-US" altLang="ko-KR" sz="1100" b="1" i="0" u="sng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※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 시 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 Cluster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구성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6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skn-fsmpfwas2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skn-fsmpfweb1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Application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이중화 적용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Webtob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skn-fsmpfweb2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Front Mobile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skn-fsmpmwas1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Application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이중화 적용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세션 </a:t>
                      </a:r>
                      <a:r>
                        <a:rPr lang="ko-KR" altLang="en-US" sz="1100" b="1" i="0" u="sng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클러스터링</a:t>
                      </a:r>
                      <a:r>
                        <a:rPr lang="ko-KR" altLang="en-US" sz="1100" b="1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 적용 </a:t>
                      </a:r>
                      <a:endParaRPr lang="en-US" altLang="ko-KR" sz="1100" b="1" i="0" u="sng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※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 시 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 Cluster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구성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6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skn-fsmpmwas2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skn-fsmpmweb1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Application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이중화 적용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.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Webtob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077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Guli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skn-fsmpmweb2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1472371194</TotalTime>
  <Pages>39</Pages>
  <Words>1363</Words>
  <Application>Microsoft Office PowerPoint</Application>
  <PresentationFormat>A4 용지(210x297mm)</PresentationFormat>
  <Paragraphs>562</Paragraphs>
  <Slides>11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1_other</vt:lpstr>
      <vt:lpstr>Image</vt:lpstr>
      <vt:lpstr>Visio</vt:lpstr>
      <vt:lpstr>Architecture 설계서 -  SKN 패션 쇼핑몰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석주호(Seok Jooho)/인프라서비스2팀/SKCC</dc:creator>
  <cp:lastModifiedBy>Windows 사용자</cp:lastModifiedBy>
  <cp:revision>2351</cp:revision>
  <cp:lastPrinted>2014-12-12T04:13:00Z</cp:lastPrinted>
  <dcterms:created xsi:type="dcterms:W3CDTF">1996-10-14T12:11:22Z</dcterms:created>
  <dcterms:modified xsi:type="dcterms:W3CDTF">2015-04-02T12:50:06Z</dcterms:modified>
</cp:coreProperties>
</file>