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154" r:id="rId4"/>
    <p:sldId id="2214" r:id="rId5"/>
    <p:sldId id="2178" r:id="rId6"/>
    <p:sldId id="2221" r:id="rId7"/>
    <p:sldId id="2223" r:id="rId8"/>
    <p:sldId id="2219" r:id="rId9"/>
    <p:sldId id="2217" r:id="rId10"/>
    <p:sldId id="2218" r:id="rId11"/>
    <p:sldId id="2224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6600"/>
    <a:srgbClr val="FFFFFF"/>
    <a:srgbClr val="CC9900"/>
    <a:srgbClr val="FF99CC"/>
    <a:srgbClr val="FF99FF"/>
    <a:srgbClr val="99CC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3506" autoAdjust="0"/>
  </p:normalViewPr>
  <p:slideViewPr>
    <p:cSldViewPr snapToObjects="1">
      <p:cViewPr varScale="1">
        <p:scale>
          <a:sx n="83" d="100"/>
          <a:sy n="83" d="100"/>
        </p:scale>
        <p:origin x="-486" y="-90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5925" y="166688"/>
            <a:ext cx="6610350" cy="669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pn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SKN E&amp;C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멤버십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(MBS)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3984"/>
              </p:ext>
            </p:extLst>
          </p:nvPr>
        </p:nvGraphicFramePr>
        <p:xfrm>
          <a:off x="219670" y="856257"/>
          <a:ext cx="9485858" cy="538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54"/>
                <a:gridCol w="504056"/>
                <a:gridCol w="1656184"/>
                <a:gridCol w="505142"/>
                <a:gridCol w="505142"/>
                <a:gridCol w="505142"/>
                <a:gridCol w="497205"/>
                <a:gridCol w="636905"/>
                <a:gridCol w="497205"/>
                <a:gridCol w="636905"/>
                <a:gridCol w="636905"/>
                <a:gridCol w="1556113"/>
              </a:tblGrid>
              <a:tr h="313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사용자 영향 범위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지역 영향 범위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92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자영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가등록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68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 주유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세차 및 정비서비스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경로로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경로로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5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관문라우터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변경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시스템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선제공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후차감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미할인분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OCB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적립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9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시스템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선제공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후차감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미할인분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OCB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9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 사업장 전용선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업무지원불가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구로 전용선 장애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SK-Networks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관문라우터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변경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시스템 장애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CSS(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콜센터시스템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통한 상담업무 가능하며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MBS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내부 업무처리는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54057" y="1861138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1370" y="3099837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1788" y="357369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9323" y="4016196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8051" y="450980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0632" y="223919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7613" y="2678947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8004" y="551791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8004" y="501385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93079"/>
              </p:ext>
            </p:extLst>
          </p:nvPr>
        </p:nvGraphicFramePr>
        <p:xfrm>
          <a:off x="219670" y="1113412"/>
          <a:ext cx="9413850" cy="48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30"/>
                <a:gridCol w="503555"/>
                <a:gridCol w="1684655"/>
                <a:gridCol w="474980"/>
                <a:gridCol w="474980"/>
                <a:gridCol w="474980"/>
                <a:gridCol w="468630"/>
                <a:gridCol w="595630"/>
                <a:gridCol w="468630"/>
                <a:gridCol w="595630"/>
                <a:gridCol w="595630"/>
                <a:gridCol w="1943620"/>
              </a:tblGrid>
              <a:tr h="313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92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직영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자영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가등록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68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고객가입 및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고객통합처리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관계사간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전용선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Batch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업무로 보안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웹서버등을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파일처리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SK-Networks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관문라우터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변경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9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시스템 장애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Batch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업무로 시스템 정상화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재처리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35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(Offline)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가등록고객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본인확인 처리불가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 경로로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관문라우터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변경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시스템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O/B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본인확인 프로세스를 통해 후속처리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시스템 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O/B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본인확인 프로세스를 통해 후속처리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424608" y="234888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9174" y="3258959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8018" y="2817249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41443" y="3730866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8756" y="4838963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9174" y="5487035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4999" y="4256927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16904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2015/04/06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7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83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SK</a:t>
            </a:r>
            <a:r>
              <a:rPr lang="ko-KR" altLang="en-US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네트웍스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E&amp;C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멤버십고객에 대한 카드발급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,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고객관리 업무 및 멤버십 탑재서비스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정비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주유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세차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긴급출동 등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에 대한 승인처리</a:t>
            </a:r>
            <a:endParaRPr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별 판매실적 및 서비스 실적을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포함한 보고서 제공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온라인 및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제휴사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멤버십상품 배송관리 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6949" y="2029876"/>
            <a:ext cx="5176036" cy="4345726"/>
            <a:chOff x="376949" y="3009495"/>
            <a:chExt cx="5051532" cy="3541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025021" y="4822398"/>
              <a:ext cx="4403460" cy="172819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1025021" y="4236809"/>
              <a:ext cx="4403460" cy="6164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25021" y="3342352"/>
              <a:ext cx="4403460" cy="89180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86014" y="3009495"/>
              <a:ext cx="5042467" cy="2508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E&amp;C </a:t>
              </a:r>
              <a:r>
                <a:rPr kumimoji="0" lang="ko-KR" altLang="en-US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멤버십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1258856" y="5739667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주유</a:t>
              </a:r>
              <a:r>
                <a:rPr kumimoji="0" lang="en-US" altLang="ko-KR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세차 승인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2664374" y="5086797"/>
              <a:ext cx="1827174" cy="36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내부 </a:t>
              </a:r>
              <a:r>
                <a:rPr kumimoji="0" lang="ko-KR" altLang="en-US" sz="8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웹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4" name="꺾인 연결선 153"/>
            <p:cNvCxnSpPr/>
            <p:nvPr/>
          </p:nvCxnSpPr>
          <p:spPr bwMode="auto">
            <a:xfrm rot="5400000">
              <a:off x="1466235" y="5596426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55" name="직사각형 154"/>
            <p:cNvSpPr/>
            <p:nvPr/>
          </p:nvSpPr>
          <p:spPr bwMode="auto">
            <a:xfrm>
              <a:off x="1188580" y="5083286"/>
              <a:ext cx="796278" cy="36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통신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1116539" y="4392029"/>
              <a:ext cx="528628" cy="360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SK-Net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2102167" y="3391542"/>
              <a:ext cx="445885" cy="31486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정비소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05110" y="3391540"/>
              <a:ext cx="959487" cy="31486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주유소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충전소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3203686" y="3382238"/>
              <a:ext cx="514827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배송업체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0" name="직선 화살표 연결선 159"/>
            <p:cNvCxnSpPr>
              <a:endCxn id="156" idx="0"/>
            </p:cNvCxnSpPr>
            <p:nvPr/>
          </p:nvCxnSpPr>
          <p:spPr>
            <a:xfrm>
              <a:off x="1380853" y="3706409"/>
              <a:ext cx="1" cy="685620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1" name="직선 화살표 연결선 160"/>
            <p:cNvCxnSpPr>
              <a:stCxn id="157" idx="2"/>
            </p:cNvCxnSpPr>
            <p:nvPr/>
          </p:nvCxnSpPr>
          <p:spPr>
            <a:xfrm>
              <a:off x="2325110" y="3706409"/>
              <a:ext cx="0" cy="685620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2" name="직사각형 161"/>
            <p:cNvSpPr/>
            <p:nvPr/>
          </p:nvSpPr>
          <p:spPr bwMode="auto">
            <a:xfrm>
              <a:off x="2804926" y="5730352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카드발급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3" name="꺾인 연결선 162"/>
            <p:cNvCxnSpPr/>
            <p:nvPr/>
          </p:nvCxnSpPr>
          <p:spPr bwMode="auto">
            <a:xfrm rot="16200000" flipH="1">
              <a:off x="3012305" y="5596426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64" name="직사각형 163"/>
            <p:cNvSpPr/>
            <p:nvPr/>
          </p:nvSpPr>
          <p:spPr bwMode="auto">
            <a:xfrm>
              <a:off x="1753513" y="4392435"/>
              <a:ext cx="2738035" cy="360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kern="0" noProof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내부망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6" name="꺾인 연결선 165"/>
            <p:cNvCxnSpPr/>
            <p:nvPr/>
          </p:nvCxnSpPr>
          <p:spPr>
            <a:xfrm rot="16200000" flipH="1">
              <a:off x="2145815" y="4919615"/>
              <a:ext cx="334362" cy="0"/>
            </a:xfrm>
            <a:prstGeom prst="bentConnector3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8" name="꺾인 연결선 167"/>
            <p:cNvCxnSpPr/>
            <p:nvPr/>
          </p:nvCxnSpPr>
          <p:spPr bwMode="auto">
            <a:xfrm rot="16200000" flipH="1">
              <a:off x="3785341" y="5596427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69" name="직사각형 168"/>
            <p:cNvSpPr/>
            <p:nvPr/>
          </p:nvSpPr>
          <p:spPr bwMode="auto">
            <a:xfrm>
              <a:off x="3788789" y="3382238"/>
              <a:ext cx="720000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내부사용</a:t>
              </a: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2594098" y="3382238"/>
              <a:ext cx="543133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고객센터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2" name="직선 화살표 연결선 171"/>
            <p:cNvCxnSpPr>
              <a:stCxn id="159" idx="2"/>
            </p:cNvCxnSpPr>
            <p:nvPr/>
          </p:nvCxnSpPr>
          <p:spPr>
            <a:xfrm>
              <a:off x="3461100" y="3712569"/>
              <a:ext cx="0" cy="670146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73" name="직선 화살표 연결선 172"/>
            <p:cNvCxnSpPr>
              <a:stCxn id="170" idx="2"/>
            </p:cNvCxnSpPr>
            <p:nvPr/>
          </p:nvCxnSpPr>
          <p:spPr>
            <a:xfrm flipH="1">
              <a:off x="2865664" y="3712569"/>
              <a:ext cx="1" cy="670146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5" name="직사각형 174"/>
            <p:cNvSpPr/>
            <p:nvPr/>
          </p:nvSpPr>
          <p:spPr bwMode="auto">
            <a:xfrm>
              <a:off x="4583746" y="4397971"/>
              <a:ext cx="720000" cy="360000"/>
            </a:xfrm>
            <a:prstGeom prst="rect">
              <a:avLst/>
            </a:prstGeom>
            <a:solidFill>
              <a:srgbClr val="CCCCFF"/>
            </a:soli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전용</a:t>
              </a:r>
              <a:r>
                <a:rPr kumimoji="0" lang="ko-KR" altLang="en-US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선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6" name="직선 화살표 연결선 175"/>
            <p:cNvCxnSpPr>
              <a:stCxn id="156" idx="2"/>
            </p:cNvCxnSpPr>
            <p:nvPr/>
          </p:nvCxnSpPr>
          <p:spPr>
            <a:xfrm flipH="1">
              <a:off x="1380853" y="4752030"/>
              <a:ext cx="1" cy="310935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0" name="꺾인 연결선 179"/>
            <p:cNvCxnSpPr/>
            <p:nvPr/>
          </p:nvCxnSpPr>
          <p:spPr>
            <a:xfrm rot="5400000">
              <a:off x="4804387" y="4937063"/>
              <a:ext cx="358185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85" name="직사각형 184"/>
            <p:cNvSpPr/>
            <p:nvPr/>
          </p:nvSpPr>
          <p:spPr>
            <a:xfrm>
              <a:off x="376949" y="3357855"/>
              <a:ext cx="561800" cy="83820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6949" y="4265384"/>
              <a:ext cx="561800" cy="55933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6949" y="4903930"/>
              <a:ext cx="561800" cy="1625749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E&amp;C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멤버십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5" name="직사각형 144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627099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Tool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을 통한 실시간 관리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61286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 작업에 의한 장애 방지 최소화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0" y="4549949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사업확대에 따른 </a:t>
            </a:r>
            <a:r>
              <a:rPr kumimoji="0" lang="ko-KR" altLang="en-US" sz="1100" u="sng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제휴상품 적기 </a:t>
            </a:r>
            <a:r>
              <a:rPr kumimoji="0" lang="ko-KR" altLang="en-US" sz="1100" u="sng" kern="0" noProof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런칭</a:t>
            </a:r>
            <a:endParaRPr kumimoji="0" lang="en-US" altLang="ko-KR" sz="1100" u="sng" kern="0" noProof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및 장애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예방을 위한 </a:t>
            </a:r>
            <a:r>
              <a:rPr kumimoji="0" lang="ko-KR" altLang="en-US" sz="1100" u="sng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선제적 모니터링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강화</a:t>
            </a:r>
            <a:endParaRPr kumimoji="0" lang="en-US" altLang="ko-KR" sz="11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676429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응답처리속도 보장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을 위한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지속적인 </a:t>
            </a:r>
            <a:r>
              <a:rPr kumimoji="0" lang="ko-KR" altLang="en-US" sz="11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성능개선 및 튜닝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작업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24X365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無 중단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실시간 응답처리속도 보장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주유할인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정보보안 강화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고객정보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 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5194632"/>
            <a:ext cx="288032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정기적인 보안진단을 통한 보안강화 활동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928664" y="2894426"/>
            <a:ext cx="1" cy="841411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00115"/>
              </p:ext>
            </p:extLst>
          </p:nvPr>
        </p:nvGraphicFramePr>
        <p:xfrm>
          <a:off x="1232558" y="3353426"/>
          <a:ext cx="346075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Image" r:id="rId3" imgW="5295238" imgH="2526984" progId="">
                  <p:embed/>
                </p:oleObj>
              </mc:Choice>
              <mc:Fallback>
                <p:oleObj name="Image" r:id="rId3" imgW="5295238" imgH="2526984" progId="">
                  <p:embed/>
                  <p:pic>
                    <p:nvPicPr>
                      <p:cNvPr id="0" name="개체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558" y="3353426"/>
                        <a:ext cx="346075" cy="17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1134768" y="3156937"/>
            <a:ext cx="6046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700" b="1" dirty="0" smtClean="0">
                <a:solidFill>
                  <a:srgbClr val="FF0000"/>
                </a:solidFill>
              </a:rPr>
              <a:t>H/W VPN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232919" y="2887226"/>
            <a:ext cx="1" cy="822421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8" name="직사각형 87"/>
          <p:cNvSpPr/>
          <p:nvPr/>
        </p:nvSpPr>
        <p:spPr bwMode="auto">
          <a:xfrm>
            <a:off x="4719310" y="2492896"/>
            <a:ext cx="737746" cy="40539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제휴사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5097015" y="2913514"/>
            <a:ext cx="1" cy="822421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2" name="직선 화살표 연결선 91"/>
          <p:cNvCxnSpPr/>
          <p:nvPr/>
        </p:nvCxnSpPr>
        <p:spPr>
          <a:xfrm flipH="1">
            <a:off x="1928664" y="4171940"/>
            <a:ext cx="1" cy="38158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3" name="직사각형 92"/>
          <p:cNvSpPr/>
          <p:nvPr/>
        </p:nvSpPr>
        <p:spPr bwMode="auto">
          <a:xfrm>
            <a:off x="4676398" y="4581128"/>
            <a:ext cx="798932" cy="44180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SFTP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꺾인 연결선 93"/>
          <p:cNvCxnSpPr/>
          <p:nvPr/>
        </p:nvCxnSpPr>
        <p:spPr>
          <a:xfrm rot="16200000" flipH="1">
            <a:off x="2731607" y="4377109"/>
            <a:ext cx="410338" cy="0"/>
          </a:xfrm>
          <a:prstGeom prst="bentConnector3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꺾인 연결선 94"/>
          <p:cNvCxnSpPr/>
          <p:nvPr/>
        </p:nvCxnSpPr>
        <p:spPr>
          <a:xfrm rot="16200000" flipH="1">
            <a:off x="3307671" y="4369107"/>
            <a:ext cx="410338" cy="0"/>
          </a:xfrm>
          <a:prstGeom prst="bentConnector3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6" name="꺾인 연결선 95"/>
          <p:cNvCxnSpPr/>
          <p:nvPr/>
        </p:nvCxnSpPr>
        <p:spPr>
          <a:xfrm rot="16200000" flipH="1">
            <a:off x="4031179" y="4365680"/>
            <a:ext cx="410338" cy="0"/>
          </a:xfrm>
          <a:prstGeom prst="bentConnector3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7" name="직사각형 96"/>
          <p:cNvSpPr/>
          <p:nvPr/>
        </p:nvSpPr>
        <p:spPr bwMode="auto">
          <a:xfrm>
            <a:off x="2072681" y="4581128"/>
            <a:ext cx="576064" cy="44180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noProof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웹서비</a:t>
            </a:r>
            <a:r>
              <a:rPr kumimoji="0" lang="ko-KR" altLang="en-US" sz="800" b="1" kern="0" noProof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스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033507" y="5373216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정비승인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꺾인 연결선 99"/>
          <p:cNvCxnSpPr/>
          <p:nvPr/>
        </p:nvCxnSpPr>
        <p:spPr bwMode="auto">
          <a:xfrm rot="5400000">
            <a:off x="2183992" y="5189897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4" name="꺾인 연결선 103"/>
          <p:cNvCxnSpPr/>
          <p:nvPr/>
        </p:nvCxnSpPr>
        <p:spPr>
          <a:xfrm rot="16200000" flipH="1">
            <a:off x="2577146" y="5013587"/>
            <a:ext cx="360038" cy="3592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triangle" w="med" len="med"/>
            <a:tailEnd type="triangle"/>
          </a:ln>
        </p:spPr>
      </p:cxnSp>
      <p:sp>
        <p:nvSpPr>
          <p:cNvPr id="106" name="직사각형 105"/>
          <p:cNvSpPr/>
          <p:nvPr/>
        </p:nvSpPr>
        <p:spPr bwMode="auto">
          <a:xfrm>
            <a:off x="3689691" y="5373216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 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520952" y="5368984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배송관</a:t>
            </a:r>
            <a:r>
              <a:rPr kumimoji="0"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1745475" y="5928051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실적관리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257643" y="5928051"/>
            <a:ext cx="759252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유효고객</a:t>
            </a:r>
            <a:r>
              <a:rPr kumimoji="0" lang="en-US" altLang="ko-KR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및 판매실적 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꺾인 연결선 110"/>
          <p:cNvCxnSpPr>
            <a:endCxn id="108" idx="1"/>
          </p:cNvCxnSpPr>
          <p:nvPr/>
        </p:nvCxnSpPr>
        <p:spPr bwMode="auto">
          <a:xfrm rot="16200000" flipH="1">
            <a:off x="1404510" y="5741717"/>
            <a:ext cx="374732" cy="307198"/>
          </a:xfrm>
          <a:prstGeom prst="bentConnector2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15" name="꺾인 연결선 114"/>
          <p:cNvCxnSpPr>
            <a:endCxn id="108" idx="3"/>
          </p:cNvCxnSpPr>
          <p:nvPr/>
        </p:nvCxnSpPr>
        <p:spPr bwMode="auto">
          <a:xfrm rot="5400000">
            <a:off x="2338821" y="5776378"/>
            <a:ext cx="400204" cy="212405"/>
          </a:xfrm>
          <a:prstGeom prst="bentConnector2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18" name="꺾인 연결선 117"/>
          <p:cNvCxnSpPr>
            <a:endCxn id="109" idx="1"/>
          </p:cNvCxnSpPr>
          <p:nvPr/>
        </p:nvCxnSpPr>
        <p:spPr bwMode="auto">
          <a:xfrm rot="16200000" flipH="1">
            <a:off x="2913524" y="5738563"/>
            <a:ext cx="400206" cy="288032"/>
          </a:xfrm>
          <a:prstGeom prst="bentConnector2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1" name="꺾인 연결선 120"/>
          <p:cNvCxnSpPr>
            <a:endCxn id="109" idx="3"/>
          </p:cNvCxnSpPr>
          <p:nvPr/>
        </p:nvCxnSpPr>
        <p:spPr bwMode="auto">
          <a:xfrm rot="5400000">
            <a:off x="3925623" y="5775382"/>
            <a:ext cx="398573" cy="216027"/>
          </a:xfrm>
          <a:prstGeom prst="bentConnector2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92885"/>
              </p:ext>
            </p:extLst>
          </p:nvPr>
        </p:nvGraphicFramePr>
        <p:xfrm>
          <a:off x="5385050" y="1143661"/>
          <a:ext cx="4104454" cy="5445714"/>
        </p:xfrm>
        <a:graphic>
          <a:graphicData uri="http://schemas.openxmlformats.org/drawingml/2006/table">
            <a:tbl>
              <a:tblPr firstRow="1" bandRow="1"/>
              <a:tblGrid>
                <a:gridCol w="880501"/>
                <a:gridCol w="3223953"/>
              </a:tblGrid>
              <a:tr h="3652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6549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서비스승인</a:t>
                      </a:r>
                      <a:endParaRPr lang="en-US" altLang="ko-KR" sz="1000" b="0" i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통신서버 주유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세차 서비스 조회 및 승인 처리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웹서비스를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통한 정비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긴급출동 서비스 승인 처리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1133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고객등록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카드발급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사업장 카드발급 처리 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주유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충전소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정비소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HAM.COM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온라인 사이트 카드발급 처리 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I/F</a:t>
                      </a: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제휴사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보험사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카드사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관계사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를 통한 카드 발급 처리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I/F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1133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고객관리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고객센터 상담원을 통한 고객 조회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상담업무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가등록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고객 본인확인 처리를 위한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In/Out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Bound Call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관리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무기명 카드 등록 및 재발급 처리 업무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549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배송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사업장 재고 및 고객 발급카드 배송처리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Off-Line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가입신청서 스캔 및 이미지처리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4571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보고서 및 시스템관리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상품별 판매 실적 및 주요서비스 사용실적 제공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신규 제휴상품 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Bin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등록 및 수정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사업장 마스터 변경 및 이력관리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법인세차 정보 관리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eaLnBrk="1" hangingPunct="1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상품별 판매제한 및 제한 해제 관리</a:t>
                      </a:r>
                      <a:endParaRPr lang="en-US" altLang="ko-KR" sz="1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3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26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7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12840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E&amp;C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(SKN E&amp;C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멤버십 관리 시스템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’11.09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’14.07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SKN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본인확인 프로세스 개선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‘15.04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하이패스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상품제휴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HAM Drive</a:t>
                      </a:r>
                      <a:r>
                        <a:rPr lang="en-US" altLang="ko-KR" sz="1000" b="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고도화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Nexcore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J2EE 5.0, 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JEUS 6.0, IBM DB2 9.7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고객마케팅팀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멤버십고객센터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배송업체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주유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충전사업장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16500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이준호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070-7800-4136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최미나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070-7800-4110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고객마케팅팀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박현우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02-6021-1775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김창수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02-6400-4112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김선빈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02-6400-6523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이동열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070-7800-2287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9399" y="1511570"/>
            <a:ext cx="1273657" cy="11294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469954" y="764704"/>
            <a:ext cx="1620000" cy="309252"/>
            <a:chOff x="525463" y="980728"/>
            <a:chExt cx="1620000" cy="309252"/>
          </a:xfrm>
        </p:grpSpPr>
        <p:sp>
          <p:nvSpPr>
            <p:cNvPr id="111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사용자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756872" y="764704"/>
            <a:ext cx="1044000" cy="309252"/>
            <a:chOff x="1021115" y="854063"/>
            <a:chExt cx="2395833" cy="309252"/>
          </a:xfrm>
        </p:grpSpPr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 Box 20"/>
            <p:cNvSpPr txBox="1">
              <a:spLocks noChangeArrowheads="1"/>
            </p:cNvSpPr>
            <p:nvPr/>
          </p:nvSpPr>
          <p:spPr bwMode="auto">
            <a:xfrm>
              <a:off x="1040188" y="854063"/>
              <a:ext cx="2313218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네트워크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520952" y="764704"/>
            <a:ext cx="1835249" cy="309252"/>
            <a:chOff x="525463" y="854063"/>
            <a:chExt cx="4211637" cy="309252"/>
          </a:xfrm>
        </p:grpSpPr>
        <p:sp>
          <p:nvSpPr>
            <p:cNvPr id="119" name="Line 19"/>
            <p:cNvSpPr>
              <a:spLocks noChangeShapeType="1"/>
            </p:cNvSpPr>
            <p:nvPr/>
          </p:nvSpPr>
          <p:spPr bwMode="auto">
            <a:xfrm>
              <a:off x="525463" y="1162050"/>
              <a:ext cx="4211637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 Box 20"/>
            <p:cNvSpPr txBox="1">
              <a:spLocks noChangeArrowheads="1"/>
            </p:cNvSpPr>
            <p:nvPr/>
          </p:nvSpPr>
          <p:spPr bwMode="auto">
            <a:xfrm>
              <a:off x="560388" y="854063"/>
              <a:ext cx="4176712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서비스</a:t>
              </a:r>
            </a:p>
          </p:txBody>
        </p:sp>
      </p:grp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7149496" y="1072691"/>
            <a:ext cx="2268000" cy="0"/>
          </a:xfrm>
          <a:prstGeom prst="line">
            <a:avLst/>
          </a:prstGeom>
          <a:noFill/>
          <a:ln w="12700">
            <a:solidFill>
              <a:srgbClr val="56424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b="1" kern="0" dirty="0">
              <a:solidFill>
                <a:srgbClr val="1B11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232409" y="1338481"/>
            <a:ext cx="2646834" cy="3149293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 bwMode="auto">
          <a:xfrm>
            <a:off x="4231959" y="1356457"/>
            <a:ext cx="1406394" cy="23855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대덕센터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(MBS)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231959" y="4581127"/>
            <a:ext cx="2647284" cy="186309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 bwMode="auto">
          <a:xfrm>
            <a:off x="4211966" y="4564174"/>
            <a:ext cx="1151139" cy="17792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외부연동 시스템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284146" y="1628801"/>
            <a:ext cx="2512699" cy="70379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409245" y="4797151"/>
            <a:ext cx="2387600" cy="60045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제휴사</a:t>
            </a:r>
            <a:endParaRPr lang="en-US" altLang="ko-KR" sz="11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외환카드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국민카드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동부화재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KIA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360712" y="3861048"/>
            <a:ext cx="1512168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 배송 및 신청서 스캔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2216696" y="1628800"/>
            <a:ext cx="1755985" cy="24789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2288704" y="2641029"/>
            <a:ext cx="1842051" cy="211907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등록</a:t>
            </a:r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1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2023" y="1385203"/>
            <a:ext cx="1564976" cy="4698983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0" name="직사각형 139"/>
          <p:cNvSpPr/>
          <p:nvPr/>
        </p:nvSpPr>
        <p:spPr bwMode="auto">
          <a:xfrm>
            <a:off x="511058" y="4509120"/>
            <a:ext cx="1345598" cy="205856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1" name="Picture 285" descr="BD0713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9" y="4077072"/>
            <a:ext cx="565547" cy="4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6" descr="P:\Users\04940\AppData\Local\Microsoft\Windows\Temporary Internet Files\Content.IE5\C7J0A9JO\MM910001083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8" y="1484784"/>
            <a:ext cx="872639" cy="292149"/>
          </a:xfrm>
          <a:prstGeom prst="rect">
            <a:avLst/>
          </a:prstGeom>
          <a:ln w="28575"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직사각형 142"/>
          <p:cNvSpPr/>
          <p:nvPr/>
        </p:nvSpPr>
        <p:spPr bwMode="auto">
          <a:xfrm>
            <a:off x="647515" y="1772816"/>
            <a:ext cx="1074826" cy="19490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직영 주유소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360712" y="3212976"/>
            <a:ext cx="1512168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고객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재발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5" name="꺾인 연결선 144"/>
          <p:cNvCxnSpPr>
            <a:stCxn id="130" idx="3"/>
            <a:endCxn id="132" idx="3"/>
          </p:cNvCxnSpPr>
          <p:nvPr/>
        </p:nvCxnSpPr>
        <p:spPr>
          <a:xfrm>
            <a:off x="6879243" y="2913128"/>
            <a:ext cx="12700" cy="2599549"/>
          </a:xfrm>
          <a:prstGeom prst="bentConnector3">
            <a:avLst>
              <a:gd name="adj1" fmla="val 104651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132" idx="1"/>
            <a:endCxn id="131" idx="1"/>
          </p:cNvCxnSpPr>
          <p:nvPr/>
        </p:nvCxnSpPr>
        <p:spPr>
          <a:xfrm rot="10800000">
            <a:off x="4231959" y="1475735"/>
            <a:ext cx="12700" cy="4036943"/>
          </a:xfrm>
          <a:prstGeom prst="bentConnector3">
            <a:avLst>
              <a:gd name="adj1" fmla="val 255348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04314" y="1670364"/>
            <a:ext cx="1008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서비스 승인</a:t>
            </a:r>
            <a:endParaRPr lang="ko-KR" altLang="en-US" sz="11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4376937" y="1916832"/>
            <a:ext cx="792088" cy="36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주유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세차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241033" y="1916832"/>
            <a:ext cx="443340" cy="36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정비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767031" y="1916832"/>
            <a:ext cx="914161" cy="36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긴급출동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284875" y="2392707"/>
            <a:ext cx="2511970" cy="112431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15319" y="2420888"/>
            <a:ext cx="1008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고객관리</a:t>
            </a:r>
            <a:endParaRPr lang="ko-KR" altLang="en-US" sz="1100" b="1" dirty="0"/>
          </a:p>
        </p:txBody>
      </p:sp>
      <p:sp>
        <p:nvSpPr>
          <p:cNvPr id="153" name="직사각형 152"/>
          <p:cNvSpPr/>
          <p:nvPr/>
        </p:nvSpPr>
        <p:spPr>
          <a:xfrm>
            <a:off x="4374073" y="2677061"/>
            <a:ext cx="774170" cy="36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고객상담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241032" y="2677021"/>
            <a:ext cx="1368152" cy="36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실등록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재발급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376936" y="3098436"/>
            <a:ext cx="2232248" cy="36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In/Out Bound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인증처리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271496" y="3590161"/>
            <a:ext cx="2525349" cy="84100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345149" y="3573016"/>
            <a:ext cx="1008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배송업무</a:t>
            </a:r>
            <a:endParaRPr lang="ko-KR" altLang="en-US" sz="1100" b="1" dirty="0"/>
          </a:p>
        </p:txBody>
      </p:sp>
      <p:sp>
        <p:nvSpPr>
          <p:cNvPr id="158" name="직사각형 157"/>
          <p:cNvSpPr/>
          <p:nvPr/>
        </p:nvSpPr>
        <p:spPr>
          <a:xfrm>
            <a:off x="4304928" y="3861048"/>
            <a:ext cx="771307" cy="47812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카드배송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137852" y="3861048"/>
            <a:ext cx="792087" cy="47812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재고배송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5981165" y="3861048"/>
            <a:ext cx="741664" cy="47812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신청서 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회수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416826" y="5445224"/>
            <a:ext cx="2387600" cy="42848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관계사</a:t>
            </a:r>
            <a:endParaRPr lang="en-US" altLang="ko-KR" sz="11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SKT, SKP, SKB, SKE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4428162" y="5921666"/>
            <a:ext cx="2387600" cy="42848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외부사</a:t>
            </a:r>
            <a:endParaRPr lang="en-US" altLang="ko-KR" sz="11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서신</a:t>
            </a:r>
            <a:r>
              <a:rPr lang="ko-KR" altLang="en-US" sz="1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56" y="2677989"/>
            <a:ext cx="828871" cy="27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직사각형 163"/>
          <p:cNvSpPr/>
          <p:nvPr/>
        </p:nvSpPr>
        <p:spPr bwMode="auto">
          <a:xfrm>
            <a:off x="647515" y="3018075"/>
            <a:ext cx="1074826" cy="19490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정비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7" y="3284984"/>
            <a:ext cx="799985" cy="52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직사각형 165"/>
          <p:cNvSpPr/>
          <p:nvPr/>
        </p:nvSpPr>
        <p:spPr bwMode="auto">
          <a:xfrm>
            <a:off x="647515" y="3774160"/>
            <a:ext cx="1074826" cy="19490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>
              <a:lnSpc>
                <a:spcPts val="1000"/>
              </a:lnSpc>
              <a:spcBef>
                <a:spcPts val="300"/>
              </a:spcBef>
            </a:pP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ERS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긴급출동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7" name="직선 화살표 연결선 166"/>
          <p:cNvCxnSpPr>
            <a:endCxn id="130" idx="1"/>
          </p:cNvCxnSpPr>
          <p:nvPr/>
        </p:nvCxnSpPr>
        <p:spPr>
          <a:xfrm>
            <a:off x="1928026" y="2913128"/>
            <a:ext cx="2304383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631882" y="1426756"/>
            <a:ext cx="1296144" cy="265587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Picture 4" descr="P:\Users\05534\AppData\Local\Microsoft\Windows\Temporary Internet Files\Content.IE5\QWZAJD5X\MC900441741[1]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57" y="4653136"/>
            <a:ext cx="648782" cy="6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직사각형 169"/>
          <p:cNvSpPr/>
          <p:nvPr/>
        </p:nvSpPr>
        <p:spPr bwMode="auto">
          <a:xfrm>
            <a:off x="488504" y="5229200"/>
            <a:ext cx="1345598" cy="205856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배송업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1" name="꺾인 연결선 170"/>
          <p:cNvCxnSpPr/>
          <p:nvPr/>
        </p:nvCxnSpPr>
        <p:spPr>
          <a:xfrm flipV="1">
            <a:off x="1655627" y="3211756"/>
            <a:ext cx="2615869" cy="1001146"/>
          </a:xfrm>
          <a:prstGeom prst="bentConnector3">
            <a:avLst>
              <a:gd name="adj1" fmla="val 16236"/>
            </a:avLst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/>
          <p:nvPr/>
        </p:nvCxnSpPr>
        <p:spPr>
          <a:xfrm flipV="1">
            <a:off x="1568624" y="3774160"/>
            <a:ext cx="2715522" cy="1275375"/>
          </a:xfrm>
          <a:prstGeom prst="bentConnector3">
            <a:avLst>
              <a:gd name="adj1" fmla="val 25128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55" idx="1"/>
            <a:endCxn id="162" idx="1"/>
          </p:cNvCxnSpPr>
          <p:nvPr/>
        </p:nvCxnSpPr>
        <p:spPr>
          <a:xfrm rot="10800000" flipH="1" flipV="1">
            <a:off x="4376936" y="3278435"/>
            <a:ext cx="51226" cy="2857475"/>
          </a:xfrm>
          <a:prstGeom prst="bentConnector3">
            <a:avLst>
              <a:gd name="adj1" fmla="val -653818"/>
            </a:avLst>
          </a:prstGeom>
          <a:ln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 bwMode="auto">
          <a:xfrm>
            <a:off x="2520568" y="5678009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서신평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본인확인 처리</a:t>
            </a:r>
            <a:endParaRPr lang="en-US" altLang="ko-KR" sz="1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5" name="Picture 6" descr="P:\Users\04940\AppData\Local\Microsoft\Windows\Temporary Internet Files\Content.IE5\C7J0A9JO\MM910001083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73" y="2056731"/>
            <a:ext cx="872639" cy="292149"/>
          </a:xfrm>
          <a:prstGeom prst="rect">
            <a:avLst/>
          </a:prstGeom>
          <a:ln w="28575"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직사각형 175"/>
          <p:cNvSpPr/>
          <p:nvPr/>
        </p:nvSpPr>
        <p:spPr bwMode="auto">
          <a:xfrm>
            <a:off x="601835" y="2370003"/>
            <a:ext cx="1254821" cy="19490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 주유소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충전소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7" name="직선 화살표 연결선 176"/>
          <p:cNvCxnSpPr/>
          <p:nvPr/>
        </p:nvCxnSpPr>
        <p:spPr>
          <a:xfrm>
            <a:off x="2057234" y="1595011"/>
            <a:ext cx="2154732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524192" y="1700808"/>
            <a:ext cx="54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H/W VPN</a:t>
            </a:r>
            <a:endParaRPr lang="ko-KR" altLang="en-US" sz="9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568624" y="1484784"/>
            <a:ext cx="548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전용</a:t>
            </a:r>
            <a:r>
              <a:rPr lang="ko-KR" altLang="en-US" sz="900" dirty="0"/>
              <a:t>선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2504728" y="1960518"/>
            <a:ext cx="1170229" cy="388362"/>
            <a:chOff x="2947534" y="3346234"/>
            <a:chExt cx="895271" cy="935028"/>
          </a:xfrm>
        </p:grpSpPr>
        <p:sp>
          <p:nvSpPr>
            <p:cNvPr id="181" name="타원 180"/>
            <p:cNvSpPr/>
            <p:nvPr/>
          </p:nvSpPr>
          <p:spPr bwMode="auto">
            <a:xfrm>
              <a:off x="2947534" y="3346234"/>
              <a:ext cx="895271" cy="935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endParaRPr lang="ko-KR" altLang="en-US" sz="1200" b="1" u="none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3080792" y="3573016"/>
              <a:ext cx="612499" cy="457867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r>
                <a:rPr lang="en-US" altLang="ko-KR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SK-Net</a:t>
              </a:r>
              <a:r>
                <a:rPr lang="ko-KR" altLang="en-US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900" b="1" i="1" u="none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 관문</a:t>
              </a:r>
            </a:p>
          </p:txBody>
        </p:sp>
      </p:grpSp>
      <p:cxnSp>
        <p:nvCxnSpPr>
          <p:cNvPr id="183" name="꺾인 연결선 182"/>
          <p:cNvCxnSpPr>
            <a:stCxn id="176" idx="3"/>
            <a:endCxn id="181" idx="3"/>
          </p:cNvCxnSpPr>
          <p:nvPr/>
        </p:nvCxnSpPr>
        <p:spPr>
          <a:xfrm flipV="1">
            <a:off x="1856656" y="2292006"/>
            <a:ext cx="819448" cy="175448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endCxn id="181" idx="1"/>
          </p:cNvCxnSpPr>
          <p:nvPr/>
        </p:nvCxnSpPr>
        <p:spPr>
          <a:xfrm>
            <a:off x="1899712" y="1916832"/>
            <a:ext cx="776392" cy="100560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3674957" y="2154699"/>
            <a:ext cx="53700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1" y="5509643"/>
            <a:ext cx="617518" cy="29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직사각형 186"/>
          <p:cNvSpPr/>
          <p:nvPr/>
        </p:nvSpPr>
        <p:spPr bwMode="auto">
          <a:xfrm>
            <a:off x="511058" y="5815432"/>
            <a:ext cx="1345598" cy="205856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>
              <a:lnSpc>
                <a:spcPts val="1000"/>
              </a:lnSpc>
              <a:spcBef>
                <a:spcPts val="300"/>
              </a:spcBef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휴대폰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8" name="꺾인 연결선 187"/>
          <p:cNvCxnSpPr>
            <a:endCxn id="191" idx="4"/>
          </p:cNvCxnSpPr>
          <p:nvPr/>
        </p:nvCxnSpPr>
        <p:spPr>
          <a:xfrm flipV="1">
            <a:off x="1721024" y="5517232"/>
            <a:ext cx="720747" cy="144016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 bwMode="auto">
          <a:xfrm>
            <a:off x="2390869" y="4653136"/>
            <a:ext cx="1164141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</a:t>
            </a:r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본인확인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1856656" y="5128870"/>
            <a:ext cx="1170229" cy="388362"/>
            <a:chOff x="2947534" y="3346234"/>
            <a:chExt cx="895271" cy="935028"/>
          </a:xfrm>
        </p:grpSpPr>
        <p:sp>
          <p:nvSpPr>
            <p:cNvPr id="191" name="타원 190"/>
            <p:cNvSpPr/>
            <p:nvPr/>
          </p:nvSpPr>
          <p:spPr bwMode="auto">
            <a:xfrm>
              <a:off x="2947534" y="3346234"/>
              <a:ext cx="895271" cy="935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endParaRPr lang="ko-KR" altLang="en-US" sz="1200" b="1" u="none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3080792" y="3573016"/>
              <a:ext cx="612499" cy="457867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pPr algn="ctr"/>
              <a:r>
                <a:rPr lang="en-US" altLang="ko-KR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SK-Net</a:t>
              </a:r>
              <a:r>
                <a:rPr lang="ko-KR" altLang="en-US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900" b="1" i="1" u="none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i="1" u="none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 관문</a:t>
              </a:r>
            </a:p>
          </p:txBody>
        </p:sp>
      </p:grpSp>
      <p:cxnSp>
        <p:nvCxnSpPr>
          <p:cNvPr id="193" name="꺾인 연결선 192"/>
          <p:cNvCxnSpPr>
            <a:stCxn id="191" idx="0"/>
          </p:cNvCxnSpPr>
          <p:nvPr/>
        </p:nvCxnSpPr>
        <p:spPr>
          <a:xfrm rot="5400000" flipH="1" flipV="1">
            <a:off x="2954983" y="3851894"/>
            <a:ext cx="763765" cy="1790189"/>
          </a:xfrm>
          <a:prstGeom prst="bentConnector2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 Box 20"/>
          <p:cNvSpPr txBox="1">
            <a:spLocks noChangeArrowheads="1"/>
          </p:cNvSpPr>
          <p:nvPr/>
        </p:nvSpPr>
        <p:spPr bwMode="auto">
          <a:xfrm>
            <a:off x="6951079" y="764704"/>
            <a:ext cx="2376264" cy="3092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00"/>
                </a:solidFill>
              </a:rPr>
              <a:t>순서</a:t>
            </a:r>
            <a:r>
              <a:rPr lang="ko-KR" altLang="en-US" sz="1400" kern="0" dirty="0">
                <a:solidFill>
                  <a:srgbClr val="000000"/>
                </a:solidFill>
              </a:rPr>
              <a:t>도</a:t>
            </a:r>
            <a:endParaRPr lang="ko-KR" altLang="en-US" sz="1400" kern="0" dirty="0" smtClean="0">
              <a:solidFill>
                <a:srgbClr val="000000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8553400" y="1295090"/>
            <a:ext cx="1224136" cy="47772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200" b="1" i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회원등</a:t>
            </a:r>
            <a:r>
              <a:rPr lang="ko-KR" altLang="en-US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7833320" y="2132856"/>
            <a:ext cx="1691936" cy="47772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고객 본인확인처리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833320" y="2869126"/>
            <a:ext cx="1691936" cy="49279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미처리 고객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고객센터 대행처리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7228792" y="4729782"/>
            <a:ext cx="2332720" cy="35540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멤버십 서비스 조회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9" name="직선 연결선 198"/>
          <p:cNvCxnSpPr>
            <a:endCxn id="196" idx="0"/>
          </p:cNvCxnSpPr>
          <p:nvPr/>
        </p:nvCxnSpPr>
        <p:spPr>
          <a:xfrm>
            <a:off x="8679288" y="1752745"/>
            <a:ext cx="0" cy="3801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6" idx="2"/>
            <a:endCxn id="197" idx="0"/>
          </p:cNvCxnSpPr>
          <p:nvPr/>
        </p:nvCxnSpPr>
        <p:spPr>
          <a:xfrm>
            <a:off x="8679288" y="2610582"/>
            <a:ext cx="0" cy="2585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8859577" y="3784191"/>
            <a:ext cx="917959" cy="50890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/>
              </a:rPr>
              <a:t>④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신청서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스캔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733420" y="1814627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Off-line</a:t>
            </a:r>
            <a:endParaRPr lang="ko-KR" altLang="en-US" sz="1000" dirty="0"/>
          </a:p>
        </p:txBody>
      </p:sp>
      <p:sp>
        <p:nvSpPr>
          <p:cNvPr id="203" name="직사각형 202"/>
          <p:cNvSpPr/>
          <p:nvPr/>
        </p:nvSpPr>
        <p:spPr>
          <a:xfrm>
            <a:off x="7257256" y="3784191"/>
            <a:ext cx="1065888" cy="50890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/>
              </a:rPr>
              <a:t>④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카드배송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7473280" y="1766423"/>
            <a:ext cx="0" cy="20077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437276" y="1814627"/>
            <a:ext cx="61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On-line</a:t>
            </a:r>
            <a:endParaRPr lang="ko-KR" altLang="en-US" sz="1000" dirty="0"/>
          </a:p>
        </p:txBody>
      </p:sp>
      <p:sp>
        <p:nvSpPr>
          <p:cNvPr id="206" name="직사각형 205"/>
          <p:cNvSpPr/>
          <p:nvPr/>
        </p:nvSpPr>
        <p:spPr bwMode="auto">
          <a:xfrm>
            <a:off x="3584848" y="2420888"/>
            <a:ext cx="438213" cy="15163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en-US" altLang="ko-KR" sz="10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7185248" y="1295090"/>
            <a:ext cx="1098248" cy="47772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i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회원등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</a:p>
        </p:txBody>
      </p:sp>
      <p:cxnSp>
        <p:nvCxnSpPr>
          <p:cNvPr id="208" name="직선 연결선 207"/>
          <p:cNvCxnSpPr/>
          <p:nvPr/>
        </p:nvCxnSpPr>
        <p:spPr>
          <a:xfrm>
            <a:off x="9633520" y="1776933"/>
            <a:ext cx="0" cy="20072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97" idx="2"/>
          </p:cNvCxnSpPr>
          <p:nvPr/>
        </p:nvCxnSpPr>
        <p:spPr>
          <a:xfrm>
            <a:off x="8679288" y="3361924"/>
            <a:ext cx="0" cy="13850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203" idx="2"/>
          </p:cNvCxnSpPr>
          <p:nvPr/>
        </p:nvCxnSpPr>
        <p:spPr>
          <a:xfrm>
            <a:off x="7790200" y="4293096"/>
            <a:ext cx="0" cy="4538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7225726" y="5521870"/>
            <a:ext cx="2332720" cy="57142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⑥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카드발급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사용 관련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고객센터 상담업무 진행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2" name="직선 연결선 211"/>
          <p:cNvCxnSpPr>
            <a:stCxn id="198" idx="2"/>
            <a:endCxn id="211" idx="0"/>
          </p:cNvCxnSpPr>
          <p:nvPr/>
        </p:nvCxnSpPr>
        <p:spPr>
          <a:xfrm flipH="1">
            <a:off x="8392086" y="5085184"/>
            <a:ext cx="3066" cy="4366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내외부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51917"/>
            <a:ext cx="8734425" cy="538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0858" y="675557"/>
            <a:ext cx="9214804" cy="6135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461956" y="241384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461956" y="536812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87077"/>
              </p:ext>
            </p:extLst>
          </p:nvPr>
        </p:nvGraphicFramePr>
        <p:xfrm>
          <a:off x="1160107" y="3906827"/>
          <a:ext cx="1404048" cy="1034341"/>
        </p:xfrm>
        <a:graphic>
          <a:graphicData uri="http://schemas.openxmlformats.org/drawingml/2006/table">
            <a:tbl>
              <a:tblPr/>
              <a:tblGrid>
                <a:gridCol w="702024"/>
                <a:gridCol w="702024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skn-mbspwas1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6.0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02420"/>
              </p:ext>
            </p:extLst>
          </p:nvPr>
        </p:nvGraphicFramePr>
        <p:xfrm>
          <a:off x="2647511" y="3906827"/>
          <a:ext cx="1469136" cy="1034341"/>
        </p:xfrm>
        <a:graphic>
          <a:graphicData uri="http://schemas.openxmlformats.org/drawingml/2006/table">
            <a:tbl>
              <a:tblPr/>
              <a:tblGrid>
                <a:gridCol w="734568"/>
                <a:gridCol w="734568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skn-mbspwas2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168.154.220.23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6.0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43137"/>
              </p:ext>
            </p:extLst>
          </p:nvPr>
        </p:nvGraphicFramePr>
        <p:xfrm>
          <a:off x="1160107" y="2417639"/>
          <a:ext cx="1404048" cy="1005840"/>
        </p:xfrm>
        <a:graphic>
          <a:graphicData uri="http://schemas.openxmlformats.org/drawingml/2006/table">
            <a:tbl>
              <a:tblPr/>
              <a:tblGrid>
                <a:gridCol w="702024"/>
                <a:gridCol w="702024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skn-mbspweb1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168.154.220.26/196(VIP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4.1)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461956" y="1052736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57254"/>
              </p:ext>
            </p:extLst>
          </p:nvPr>
        </p:nvGraphicFramePr>
        <p:xfrm>
          <a:off x="1166838" y="1007814"/>
          <a:ext cx="1397317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26048"/>
              </a:tblGrid>
              <a:tr h="160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skn-mbspcom1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168.154.220.24/66(VIP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내부통신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(port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50101/50102)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46471"/>
              </p:ext>
            </p:extLst>
          </p:nvPr>
        </p:nvGraphicFramePr>
        <p:xfrm>
          <a:off x="2663600" y="1007814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6069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skn-mbspcom2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168.154.220.25/66(VIP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내부통신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(port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50101/50102)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97934"/>
              </p:ext>
            </p:extLst>
          </p:nvPr>
        </p:nvGraphicFramePr>
        <p:xfrm>
          <a:off x="2637986" y="2411363"/>
          <a:ext cx="1472144" cy="1005840"/>
        </p:xfrm>
        <a:graphic>
          <a:graphicData uri="http://schemas.openxmlformats.org/drawingml/2006/table">
            <a:tbl>
              <a:tblPr/>
              <a:tblGrid>
                <a:gridCol w="736072"/>
                <a:gridCol w="736072"/>
              </a:tblGrid>
              <a:tr h="150464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skn-mbspweb2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168.154.220.27/196(VIP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4.1)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9537"/>
              </p:ext>
            </p:extLst>
          </p:nvPr>
        </p:nvGraphicFramePr>
        <p:xfrm>
          <a:off x="4243678" y="2419849"/>
          <a:ext cx="1435772" cy="1005840"/>
        </p:xfrm>
        <a:graphic>
          <a:graphicData uri="http://schemas.openxmlformats.org/drawingml/2006/table">
            <a:tbl>
              <a:tblPr/>
              <a:tblGrid>
                <a:gridCol w="717886"/>
                <a:gridCol w="717886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skn-mbspweb3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168.154.12.28/196(VIP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4.1)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72608"/>
              </p:ext>
            </p:extLst>
          </p:nvPr>
        </p:nvGraphicFramePr>
        <p:xfrm>
          <a:off x="5778992" y="2419849"/>
          <a:ext cx="1462474" cy="1005840"/>
        </p:xfrm>
        <a:graphic>
          <a:graphicData uri="http://schemas.openxmlformats.org/drawingml/2006/table">
            <a:tbl>
              <a:tblPr/>
              <a:tblGrid>
                <a:gridCol w="731237"/>
                <a:gridCol w="731237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skn-mbspweb4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168.154.12.29/196(VIP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4.1)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93122"/>
              </p:ext>
            </p:extLst>
          </p:nvPr>
        </p:nvGraphicFramePr>
        <p:xfrm>
          <a:off x="1163830" y="5375488"/>
          <a:ext cx="1397317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26048"/>
              </a:tblGrid>
              <a:tr h="1495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(IBM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DB2 9.7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21102"/>
              </p:ext>
            </p:extLst>
          </p:nvPr>
        </p:nvGraphicFramePr>
        <p:xfrm>
          <a:off x="2641541" y="5375488"/>
          <a:ext cx="1475106" cy="1005840"/>
        </p:xfrm>
        <a:graphic>
          <a:graphicData uri="http://schemas.openxmlformats.org/drawingml/2006/table">
            <a:tbl>
              <a:tblPr/>
              <a:tblGrid>
                <a:gridCol w="684529"/>
                <a:gridCol w="790577"/>
              </a:tblGrid>
              <a:tr h="14951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skn-mbspdb2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168.154.220.62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(IBM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DB2 9.7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461956" y="390078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7750554" y="2005826"/>
            <a:ext cx="1683087" cy="1423174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78592"/>
              </p:ext>
            </p:extLst>
          </p:nvPr>
        </p:nvGraphicFramePr>
        <p:xfrm>
          <a:off x="7926576" y="2174655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skn-mbsipap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168.154.12.100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Server 2008 R2 Std.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sk_xvarm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(windows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svc.)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7750554" y="1854349"/>
            <a:ext cx="64120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76104"/>
              </p:ext>
            </p:extLst>
          </p:nvPr>
        </p:nvGraphicFramePr>
        <p:xfrm>
          <a:off x="4232920" y="1015274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60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skn-mbspcom3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168.154.12.26/80(VIP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외부통신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(port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50101/50102)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2005"/>
              </p:ext>
            </p:extLst>
          </p:nvPr>
        </p:nvGraphicFramePr>
        <p:xfrm>
          <a:off x="5766604" y="1011976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60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skn-mbspcom4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168.154.12.27/80(VIP)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213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외부통신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(port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50101/50102)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5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90" y="809211"/>
            <a:ext cx="426702" cy="13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hape 52"/>
          <p:cNvCxnSpPr/>
          <p:nvPr/>
        </p:nvCxnSpPr>
        <p:spPr>
          <a:xfrm rot="5400000" flipH="1" flipV="1">
            <a:off x="5129315" y="669562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52"/>
          <p:cNvCxnSpPr/>
          <p:nvPr/>
        </p:nvCxnSpPr>
        <p:spPr>
          <a:xfrm rot="16200000" flipV="1">
            <a:off x="6091323" y="670997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73" y="2209637"/>
            <a:ext cx="426702" cy="13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hape 52"/>
          <p:cNvCxnSpPr/>
          <p:nvPr/>
        </p:nvCxnSpPr>
        <p:spPr>
          <a:xfrm rot="5400000" flipH="1" flipV="1">
            <a:off x="5191798" y="2069988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52"/>
          <p:cNvCxnSpPr/>
          <p:nvPr/>
        </p:nvCxnSpPr>
        <p:spPr>
          <a:xfrm rot="16200000" flipV="1">
            <a:off x="6153806" y="2071423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54" y="2204864"/>
            <a:ext cx="426702" cy="13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Shape 52"/>
          <p:cNvCxnSpPr/>
          <p:nvPr/>
        </p:nvCxnSpPr>
        <p:spPr>
          <a:xfrm rot="5400000" flipH="1" flipV="1">
            <a:off x="2066879" y="2065215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52"/>
          <p:cNvCxnSpPr/>
          <p:nvPr/>
        </p:nvCxnSpPr>
        <p:spPr>
          <a:xfrm rot="16200000" flipV="1">
            <a:off x="3028887" y="2066650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52" y="793279"/>
            <a:ext cx="426702" cy="13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hape 52"/>
          <p:cNvCxnSpPr/>
          <p:nvPr/>
        </p:nvCxnSpPr>
        <p:spPr>
          <a:xfrm rot="5400000" flipH="1" flipV="1">
            <a:off x="2066877" y="653630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52"/>
          <p:cNvCxnSpPr/>
          <p:nvPr/>
        </p:nvCxnSpPr>
        <p:spPr>
          <a:xfrm rot="16200000" flipV="1">
            <a:off x="3028885" y="655065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54" y="3687897"/>
            <a:ext cx="426702" cy="13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hape 52"/>
          <p:cNvCxnSpPr/>
          <p:nvPr/>
        </p:nvCxnSpPr>
        <p:spPr>
          <a:xfrm rot="5400000" flipH="1" flipV="1">
            <a:off x="2066879" y="3548248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52"/>
          <p:cNvCxnSpPr/>
          <p:nvPr/>
        </p:nvCxnSpPr>
        <p:spPr>
          <a:xfrm rot="16200000" flipV="1">
            <a:off x="3028887" y="3549683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 bwMode="auto">
          <a:xfrm>
            <a:off x="5070113" y="3878034"/>
            <a:ext cx="1683087" cy="2575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92965"/>
              </p:ext>
            </p:extLst>
          </p:nvPr>
        </p:nvGraphicFramePr>
        <p:xfrm>
          <a:off x="5246135" y="4046863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skn-mbsdweb5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168.154.220.29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내부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WEB/WAS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5070113" y="3726557"/>
            <a:ext cx="25648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33679"/>
              </p:ext>
            </p:extLst>
          </p:nvPr>
        </p:nvGraphicFramePr>
        <p:xfrm>
          <a:off x="5241032" y="5301208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skn-mbsddb3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168.154.220.28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7302361" y="3878034"/>
            <a:ext cx="1683087" cy="2575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48430"/>
              </p:ext>
            </p:extLst>
          </p:nvPr>
        </p:nvGraphicFramePr>
        <p:xfrm>
          <a:off x="7478383" y="4046863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skn-mbsdweb6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168.154.220.90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내부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WEB/WAS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302361" y="3726557"/>
            <a:ext cx="189154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52043"/>
              </p:ext>
            </p:extLst>
          </p:nvPr>
        </p:nvGraphicFramePr>
        <p:xfrm>
          <a:off x="7473280" y="5301208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skn-mbsddb4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168.154.220.89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Aix 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QA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94874"/>
              </p:ext>
            </p:extLst>
          </p:nvPr>
        </p:nvGraphicFramePr>
        <p:xfrm>
          <a:off x="344489" y="649662"/>
          <a:ext cx="9145014" cy="5700934"/>
        </p:xfrm>
        <a:graphic>
          <a:graphicData uri="http://schemas.openxmlformats.org/drawingml/2006/table">
            <a:tbl>
              <a:tblPr/>
              <a:tblGrid>
                <a:gridCol w="442040"/>
                <a:gridCol w="1085024"/>
                <a:gridCol w="1756659"/>
                <a:gridCol w="799798"/>
                <a:gridCol w="816637"/>
                <a:gridCol w="1004495"/>
                <a:gridCol w="955316"/>
                <a:gridCol w="1017862"/>
                <a:gridCol w="619109"/>
                <a:gridCol w="648074"/>
              </a:tblGrid>
              <a:tr h="36650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 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M/W(WAS)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UI Tool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암호화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내부통신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skn-mbspcom1</a:t>
                      </a:r>
                      <a:endParaRPr lang="en-US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In-house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skn-mbspcom2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In-house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외부통신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skn-mbspcom3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In-house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skn-mbspcom4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In-house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skn-mbspwas1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 6.0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HUDSON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skn-mbspwas2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6.0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HUDSON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skn-mbspweb1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skn-mbspweb2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skn-mbspweb3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skn-mbspweb4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DB-Active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skn-mbspdb1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IBM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DB2 9.7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HSM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DB-Standby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skn-mbspdb2</a:t>
                      </a:r>
                      <a:endParaRPr lang="en-US" altLang="ko-KR" sz="85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IBM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DB2 9.7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HSM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_WEB/WAS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50" b="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skn-mbsdweb5</a:t>
                      </a:r>
                      <a:endParaRPr kumimoji="0" lang="ko-KR" altLang="en-US" sz="850" b="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6.0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SVN</a:t>
                      </a: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HUDSON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_DB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50" b="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skn-mbsddb3</a:t>
                      </a:r>
                      <a:endParaRPr lang="en-US" altLang="ko-KR" sz="8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IBM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DB2 9.7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HSM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QA_WEB/WAS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50" b="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skn-mbsdweb6</a:t>
                      </a:r>
                      <a:endParaRPr kumimoji="0" lang="ko-KR" altLang="en-US" sz="850" b="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6.0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HUDSON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QA_DB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50" b="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skn-mbsddb4</a:t>
                      </a:r>
                      <a:endParaRPr lang="en-US" altLang="ko-KR" sz="8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IBM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DB2 9.7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HSM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8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en-US" altLang="ko-KR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이미지서버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50" b="0" kern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skn-mbsipap</a:t>
                      </a:r>
                      <a:endParaRPr kumimoji="0" lang="ko-KR" altLang="en-US" sz="850" b="0" kern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8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sk_xvarm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3224809" y="2287772"/>
            <a:ext cx="3374050" cy="4113196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직사각형 248"/>
          <p:cNvSpPr/>
          <p:nvPr/>
        </p:nvSpPr>
        <p:spPr bwMode="auto">
          <a:xfrm>
            <a:off x="3209389" y="1422025"/>
            <a:ext cx="3405316" cy="82000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" name="Text Box 8"/>
          <p:cNvSpPr txBox="1">
            <a:spLocks noChangeArrowheads="1"/>
          </p:cNvSpPr>
          <p:nvPr/>
        </p:nvSpPr>
        <p:spPr bwMode="auto">
          <a:xfrm>
            <a:off x="5961088" y="1444760"/>
            <a:ext cx="623959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smtClean="0">
                <a:solidFill>
                  <a:srgbClr val="000000"/>
                </a:solidFill>
              </a:rPr>
              <a:t>명</a:t>
            </a:r>
            <a:r>
              <a:rPr lang="ko-KR" altLang="en-US" sz="1000">
                <a:solidFill>
                  <a:srgbClr val="000000"/>
                </a:solidFill>
              </a:rPr>
              <a:t>동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200472" y="1432416"/>
            <a:ext cx="1827366" cy="3041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200472" y="1792456"/>
            <a:ext cx="1827366" cy="26022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외환카드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8" name="직사각형 407"/>
          <p:cNvSpPr/>
          <p:nvPr/>
        </p:nvSpPr>
        <p:spPr>
          <a:xfrm>
            <a:off x="208973" y="2115533"/>
            <a:ext cx="1827366" cy="25298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국민카드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9" name="그룹 408"/>
          <p:cNvGrpSpPr/>
          <p:nvPr/>
        </p:nvGrpSpPr>
        <p:grpSpPr>
          <a:xfrm>
            <a:off x="272480" y="828540"/>
            <a:ext cx="1620000" cy="329321"/>
            <a:chOff x="525463" y="980728"/>
            <a:chExt cx="1620000" cy="329321"/>
          </a:xfrm>
        </p:grpSpPr>
        <p:sp>
          <p:nvSpPr>
            <p:cNvPr id="410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err="1" smtClean="0">
                  <a:solidFill>
                    <a:srgbClr val="000000"/>
                  </a:solidFill>
                </a:rPr>
                <a:t>고객사</a:t>
              </a:r>
              <a:r>
                <a:rPr lang="en-US" altLang="ko-KR" sz="1400" kern="0" dirty="0" smtClean="0">
                  <a:solidFill>
                    <a:srgbClr val="000000"/>
                  </a:solidFill>
                </a:rPr>
                <a:t>, </a:t>
              </a:r>
              <a:r>
                <a:rPr lang="ko-KR" altLang="en-US" sz="1400" kern="0" dirty="0" err="1" smtClean="0">
                  <a:solidFill>
                    <a:srgbClr val="000000"/>
                  </a:solidFill>
                </a:rPr>
                <a:t>제휴사</a:t>
              </a:r>
              <a:endParaRPr lang="ko-KR" altLang="en-US" sz="1400" kern="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2" name="직사각형 411"/>
          <p:cNvSpPr/>
          <p:nvPr/>
        </p:nvSpPr>
        <p:spPr>
          <a:xfrm>
            <a:off x="8049344" y="1360407"/>
            <a:ext cx="1467326" cy="500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직영주유소</a:t>
            </a:r>
            <a:endParaRPr lang="en-US" altLang="ko-KR" sz="1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직영충전소</a:t>
            </a:r>
            <a:endParaRPr lang="en-US" altLang="ko-KR" sz="1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" name="직사각형 412"/>
          <p:cNvSpPr/>
          <p:nvPr/>
        </p:nvSpPr>
        <p:spPr>
          <a:xfrm>
            <a:off x="8065436" y="2224504"/>
            <a:ext cx="1467326" cy="48985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700"/>
              </a:lnSpc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자영주유소</a:t>
            </a:r>
            <a:endParaRPr lang="en-US" altLang="ko-KR" sz="1200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700"/>
              </a:lnSpc>
              <a:defRPr/>
            </a:pPr>
            <a:r>
              <a:rPr lang="en-US" altLang="ko-KR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자영충전소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" name="직사각형 413"/>
          <p:cNvSpPr/>
          <p:nvPr/>
        </p:nvSpPr>
        <p:spPr>
          <a:xfrm>
            <a:off x="8049344" y="2943126"/>
            <a:ext cx="146732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정비소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" name="직사각형 414"/>
          <p:cNvSpPr/>
          <p:nvPr/>
        </p:nvSpPr>
        <p:spPr>
          <a:xfrm>
            <a:off x="8049344" y="3520648"/>
            <a:ext cx="146732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ERS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긴급출동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8065436" y="4168720"/>
            <a:ext cx="146732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8065436" y="4816792"/>
            <a:ext cx="146732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배송업체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8" name="그룹 417"/>
          <p:cNvGrpSpPr/>
          <p:nvPr/>
        </p:nvGrpSpPr>
        <p:grpSpPr>
          <a:xfrm>
            <a:off x="8121352" y="815063"/>
            <a:ext cx="1272296" cy="329321"/>
            <a:chOff x="654961" y="854063"/>
            <a:chExt cx="2919740" cy="329321"/>
          </a:xfrm>
        </p:grpSpPr>
        <p:sp>
          <p:nvSpPr>
            <p:cNvPr id="419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0" name="Text Box 20"/>
            <p:cNvSpPr txBox="1">
              <a:spLocks noChangeArrowheads="1"/>
            </p:cNvSpPr>
            <p:nvPr/>
          </p:nvSpPr>
          <p:spPr bwMode="auto">
            <a:xfrm>
              <a:off x="654961" y="854063"/>
              <a:ext cx="2919740" cy="3293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서비스 채널</a:t>
              </a:r>
            </a:p>
          </p:txBody>
        </p:sp>
      </p:grpSp>
      <p:sp>
        <p:nvSpPr>
          <p:cNvPr id="421" name="직사각형 420"/>
          <p:cNvSpPr/>
          <p:nvPr/>
        </p:nvSpPr>
        <p:spPr>
          <a:xfrm>
            <a:off x="8049344" y="5350312"/>
            <a:ext cx="146732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가등록고객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2" name="직사각형 421"/>
          <p:cNvSpPr/>
          <p:nvPr/>
        </p:nvSpPr>
        <p:spPr>
          <a:xfrm>
            <a:off x="200472" y="2440528"/>
            <a:ext cx="1827366" cy="3094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동부화</a:t>
            </a:r>
            <a:r>
              <a:rPr lang="ko-KR" altLang="en-US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3" name="직사각형 422"/>
          <p:cNvSpPr/>
          <p:nvPr/>
        </p:nvSpPr>
        <p:spPr>
          <a:xfrm>
            <a:off x="200472" y="2822330"/>
            <a:ext cx="1827366" cy="31749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KIA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200472" y="3666334"/>
            <a:ext cx="1827366" cy="32320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SKT</a:t>
            </a:r>
          </a:p>
        </p:txBody>
      </p:sp>
      <p:sp>
        <p:nvSpPr>
          <p:cNvPr id="425" name="직사각형 424"/>
          <p:cNvSpPr/>
          <p:nvPr/>
        </p:nvSpPr>
        <p:spPr>
          <a:xfrm>
            <a:off x="200472" y="4061543"/>
            <a:ext cx="1827366" cy="32320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SKB</a:t>
            </a:r>
          </a:p>
        </p:txBody>
      </p:sp>
      <p:sp>
        <p:nvSpPr>
          <p:cNvPr id="426" name="직사각형 425"/>
          <p:cNvSpPr/>
          <p:nvPr/>
        </p:nvSpPr>
        <p:spPr>
          <a:xfrm>
            <a:off x="200472" y="4458422"/>
            <a:ext cx="1827366" cy="32320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SKP</a:t>
            </a:r>
          </a:p>
        </p:txBody>
      </p:sp>
      <p:sp>
        <p:nvSpPr>
          <p:cNvPr id="427" name="직사각형 426"/>
          <p:cNvSpPr/>
          <p:nvPr/>
        </p:nvSpPr>
        <p:spPr>
          <a:xfrm>
            <a:off x="200472" y="4853631"/>
            <a:ext cx="1827366" cy="32320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SKE</a:t>
            </a:r>
          </a:p>
        </p:txBody>
      </p:sp>
      <p:sp>
        <p:nvSpPr>
          <p:cNvPr id="428" name="직사각형 427"/>
          <p:cNvSpPr/>
          <p:nvPr/>
        </p:nvSpPr>
        <p:spPr bwMode="auto">
          <a:xfrm>
            <a:off x="3209389" y="764704"/>
            <a:ext cx="3389470" cy="59570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9" name="슬라이드 번호 개체 틀 4"/>
          <p:cNvSpPr txBox="1">
            <a:spLocks/>
          </p:cNvSpPr>
          <p:nvPr/>
        </p:nvSpPr>
        <p:spPr bwMode="auto">
          <a:xfrm>
            <a:off x="4037678" y="825179"/>
            <a:ext cx="1556376" cy="14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smtClean="0">
                <a:solidFill>
                  <a:srgbClr val="000000"/>
                </a:solidFill>
              </a:rPr>
              <a:t>SK-Net </a:t>
            </a:r>
            <a:r>
              <a:rPr lang="ko-KR" altLang="en-US" sz="1000" dirty="0" smtClean="0">
                <a:solidFill>
                  <a:srgbClr val="000000"/>
                </a:solidFill>
              </a:rPr>
              <a:t>관문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pic>
        <p:nvPicPr>
          <p:cNvPr id="430" name="Picture 107" descr="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13" y="2415804"/>
            <a:ext cx="451903" cy="44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1" name="직선 연결선 430"/>
          <p:cNvCxnSpPr>
            <a:stCxn id="441" idx="0"/>
            <a:endCxn id="430" idx="2"/>
          </p:cNvCxnSpPr>
          <p:nvPr/>
        </p:nvCxnSpPr>
        <p:spPr>
          <a:xfrm flipH="1" flipV="1">
            <a:off x="4807065" y="2856118"/>
            <a:ext cx="3260" cy="198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 Box 8"/>
          <p:cNvSpPr txBox="1">
            <a:spLocks noChangeArrowheads="1"/>
          </p:cNvSpPr>
          <p:nvPr/>
        </p:nvSpPr>
        <p:spPr bwMode="auto">
          <a:xfrm>
            <a:off x="5945242" y="787439"/>
            <a:ext cx="623959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smtClean="0">
                <a:solidFill>
                  <a:srgbClr val="000000"/>
                </a:solidFill>
              </a:rPr>
              <a:t>남</a:t>
            </a:r>
            <a:r>
              <a:rPr lang="ko-KR" altLang="en-US" sz="1000">
                <a:solidFill>
                  <a:srgbClr val="000000"/>
                </a:solidFill>
              </a:rPr>
              <a:t>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graphicFrame>
        <p:nvGraphicFramePr>
          <p:cNvPr id="433" name="개체 4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08599"/>
              </p:ext>
            </p:extLst>
          </p:nvPr>
        </p:nvGraphicFramePr>
        <p:xfrm>
          <a:off x="7705892" y="1411634"/>
          <a:ext cx="346228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Image" r:id="rId4" imgW="5295238" imgH="2526984" progId="">
                  <p:embed/>
                </p:oleObj>
              </mc:Choice>
              <mc:Fallback>
                <p:oleObj name="Image" r:id="rId4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892" y="1411634"/>
                        <a:ext cx="346228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" name="직사각형 433"/>
          <p:cNvSpPr>
            <a:spLocks noChangeArrowheads="1"/>
          </p:cNvSpPr>
          <p:nvPr/>
        </p:nvSpPr>
        <p:spPr bwMode="auto">
          <a:xfrm>
            <a:off x="7411663" y="1535597"/>
            <a:ext cx="7200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dirty="0" smtClean="0">
                <a:solidFill>
                  <a:srgbClr val="FF0000"/>
                </a:solidFill>
              </a:rPr>
              <a:t>H/W VPN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435" name="꺾인 연결선 434"/>
          <p:cNvCxnSpPr/>
          <p:nvPr/>
        </p:nvCxnSpPr>
        <p:spPr>
          <a:xfrm rot="10800000">
            <a:off x="5049420" y="1153868"/>
            <a:ext cx="2656472" cy="357552"/>
          </a:xfrm>
          <a:prstGeom prst="bentConnector3">
            <a:avLst>
              <a:gd name="adj1" fmla="val 2496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Oval 16"/>
          <p:cNvSpPr>
            <a:spLocks noChangeArrowheads="1"/>
          </p:cNvSpPr>
          <p:nvPr/>
        </p:nvSpPr>
        <p:spPr bwMode="auto">
          <a:xfrm>
            <a:off x="5443154" y="2622963"/>
            <a:ext cx="1105152" cy="67671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37" name="Picture 1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28" y="2790951"/>
            <a:ext cx="24932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" name="Picture 19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02" y="2855827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9" name="직사각형 438"/>
          <p:cNvSpPr/>
          <p:nvPr/>
        </p:nvSpPr>
        <p:spPr>
          <a:xfrm>
            <a:off x="5632245" y="3274427"/>
            <a:ext cx="8272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smtClean="0"/>
              <a:t>MBS </a:t>
            </a:r>
            <a:r>
              <a:rPr lang="ko-KR" altLang="en-US" sz="1000" smtClean="0"/>
              <a:t>외부</a:t>
            </a:r>
            <a:endParaRPr lang="en-US" altLang="ko-KR" sz="1000" dirty="0" smtClean="0"/>
          </a:p>
        </p:txBody>
      </p:sp>
      <p:cxnSp>
        <p:nvCxnSpPr>
          <p:cNvPr id="440" name="직선 연결선 439"/>
          <p:cNvCxnSpPr>
            <a:stCxn id="438" idx="2"/>
            <a:endCxn id="441" idx="3"/>
          </p:cNvCxnSpPr>
          <p:nvPr/>
        </p:nvCxnSpPr>
        <p:spPr>
          <a:xfrm flipH="1" flipV="1">
            <a:off x="5063656" y="3210785"/>
            <a:ext cx="588387" cy="3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1" name="Picture 102" descr="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93" y="3054836"/>
            <a:ext cx="506663" cy="3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2" name="Picture 200" descr="router-generi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87" y="979252"/>
            <a:ext cx="472633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" name="TextBox 442"/>
          <p:cNvSpPr txBox="1"/>
          <p:nvPr/>
        </p:nvSpPr>
        <p:spPr>
          <a:xfrm>
            <a:off x="5574005" y="2613268"/>
            <a:ext cx="817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/>
              <a:t>WEB/COM</a:t>
            </a:r>
            <a:endParaRPr lang="ko-KR" altLang="en-US" sz="900" b="1" dirty="0"/>
          </a:p>
        </p:txBody>
      </p:sp>
      <p:sp>
        <p:nvSpPr>
          <p:cNvPr id="444" name="Oval 16"/>
          <p:cNvSpPr>
            <a:spLocks noChangeArrowheads="1"/>
          </p:cNvSpPr>
          <p:nvPr/>
        </p:nvSpPr>
        <p:spPr bwMode="auto">
          <a:xfrm>
            <a:off x="5412986" y="3554000"/>
            <a:ext cx="1105152" cy="67671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45" name="Picture 2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44" y="3923232"/>
            <a:ext cx="310164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6" name="Picture 2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08" y="3985435"/>
            <a:ext cx="310164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7" name="직사각형 446"/>
          <p:cNvSpPr/>
          <p:nvPr/>
        </p:nvSpPr>
        <p:spPr>
          <a:xfrm>
            <a:off x="5604062" y="4213114"/>
            <a:ext cx="8004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smtClean="0"/>
              <a:t>MBS </a:t>
            </a:r>
            <a:r>
              <a:rPr lang="ko-KR" altLang="en-US" sz="1000" smtClean="0"/>
              <a:t>내부</a:t>
            </a:r>
            <a:endParaRPr lang="en-US" altLang="ko-KR" sz="1000" dirty="0" smtClean="0"/>
          </a:p>
        </p:txBody>
      </p:sp>
      <p:sp>
        <p:nvSpPr>
          <p:cNvPr id="448" name="TextBox 447"/>
          <p:cNvSpPr txBox="1"/>
          <p:nvPr/>
        </p:nvSpPr>
        <p:spPr>
          <a:xfrm>
            <a:off x="5987256" y="3706228"/>
            <a:ext cx="486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DB</a:t>
            </a:r>
            <a:endParaRPr lang="ko-KR" altLang="en-US" sz="900" b="1" dirty="0"/>
          </a:p>
        </p:txBody>
      </p:sp>
      <p:pic>
        <p:nvPicPr>
          <p:cNvPr id="449" name="Picture 1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33" y="3721988"/>
            <a:ext cx="24932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" name="Picture 19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07" y="3786864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1" name="꺾인 연결선 450"/>
          <p:cNvCxnSpPr>
            <a:endCxn id="468" idx="3"/>
          </p:cNvCxnSpPr>
          <p:nvPr/>
        </p:nvCxnSpPr>
        <p:spPr>
          <a:xfrm rot="10800000" flipV="1">
            <a:off x="5868322" y="1808168"/>
            <a:ext cx="2181022" cy="4234373"/>
          </a:xfrm>
          <a:prstGeom prst="bentConnector3">
            <a:avLst>
              <a:gd name="adj1" fmla="val 29514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연결선 451"/>
          <p:cNvCxnSpPr>
            <a:stCxn id="466" idx="0"/>
            <a:endCxn id="441" idx="2"/>
          </p:cNvCxnSpPr>
          <p:nvPr/>
        </p:nvCxnSpPr>
        <p:spPr>
          <a:xfrm flipV="1">
            <a:off x="4807278" y="3366734"/>
            <a:ext cx="3047" cy="300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3" name="Picture 1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60" y="2780762"/>
            <a:ext cx="24932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4" name="Picture 19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34" y="2845638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" name="TextBox 454"/>
          <p:cNvSpPr txBox="1"/>
          <p:nvPr/>
        </p:nvSpPr>
        <p:spPr>
          <a:xfrm>
            <a:off x="5439927" y="3554696"/>
            <a:ext cx="1063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/>
              <a:t>WEB/WAS/COM</a:t>
            </a:r>
            <a:endParaRPr lang="ko-KR" altLang="en-US" sz="900" b="1" dirty="0"/>
          </a:p>
        </p:txBody>
      </p:sp>
      <p:sp>
        <p:nvSpPr>
          <p:cNvPr id="456" name="Text Box 8"/>
          <p:cNvSpPr txBox="1">
            <a:spLocks noChangeArrowheads="1"/>
          </p:cNvSpPr>
          <p:nvPr/>
        </p:nvSpPr>
        <p:spPr bwMode="auto">
          <a:xfrm>
            <a:off x="5950721" y="2327356"/>
            <a:ext cx="623959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smtClean="0">
                <a:solidFill>
                  <a:srgbClr val="000000"/>
                </a:solidFill>
              </a:rPr>
              <a:t>대</a:t>
            </a:r>
            <a:r>
              <a:rPr lang="ko-KR" altLang="en-US" sz="1000">
                <a:solidFill>
                  <a:srgbClr val="000000"/>
                </a:solidFill>
              </a:rPr>
              <a:t>덕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cxnSp>
        <p:nvCxnSpPr>
          <p:cNvPr id="457" name="직선 연결선 456"/>
          <p:cNvCxnSpPr/>
          <p:nvPr/>
        </p:nvCxnSpPr>
        <p:spPr>
          <a:xfrm>
            <a:off x="3372485" y="4675153"/>
            <a:ext cx="322637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직사각형 457"/>
          <p:cNvSpPr>
            <a:spLocks noChangeArrowheads="1"/>
          </p:cNvSpPr>
          <p:nvPr/>
        </p:nvSpPr>
        <p:spPr bwMode="auto">
          <a:xfrm>
            <a:off x="6175020" y="4424850"/>
            <a:ext cx="415498" cy="2308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i="1" smtClean="0"/>
              <a:t>SKN</a:t>
            </a:r>
            <a:endParaRPr lang="ko-KR" altLang="en-US" sz="900" b="1" i="1" dirty="0"/>
          </a:p>
        </p:txBody>
      </p:sp>
      <p:sp>
        <p:nvSpPr>
          <p:cNvPr id="459" name="직사각형 458"/>
          <p:cNvSpPr>
            <a:spLocks noChangeArrowheads="1"/>
          </p:cNvSpPr>
          <p:nvPr/>
        </p:nvSpPr>
        <p:spPr bwMode="auto">
          <a:xfrm>
            <a:off x="6218700" y="4712333"/>
            <a:ext cx="359394" cy="2308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i="1" smtClean="0"/>
              <a:t>SKI</a:t>
            </a:r>
            <a:endParaRPr lang="ko-KR" altLang="en-US" sz="900" b="1" i="1" dirty="0"/>
          </a:p>
        </p:txBody>
      </p:sp>
      <p:sp>
        <p:nvSpPr>
          <p:cNvPr id="460" name="직사각형 459"/>
          <p:cNvSpPr>
            <a:spLocks noChangeArrowheads="1"/>
          </p:cNvSpPr>
          <p:nvPr/>
        </p:nvSpPr>
        <p:spPr bwMode="auto">
          <a:xfrm>
            <a:off x="3728864" y="5269622"/>
            <a:ext cx="7200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smtClean="0">
                <a:solidFill>
                  <a:srgbClr val="00B050"/>
                </a:solidFill>
              </a:rPr>
              <a:t>H/W VPN</a:t>
            </a:r>
            <a:endParaRPr lang="ko-KR" altLang="en-US" sz="900" b="1" dirty="0">
              <a:solidFill>
                <a:srgbClr val="00B050"/>
              </a:solidFill>
            </a:endParaRPr>
          </a:p>
        </p:txBody>
      </p:sp>
      <p:pic>
        <p:nvPicPr>
          <p:cNvPr id="461" name="Picture 102" descr="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80" y="5421860"/>
            <a:ext cx="506663" cy="3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2" name="개체 4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65085"/>
              </p:ext>
            </p:extLst>
          </p:nvPr>
        </p:nvGraphicFramePr>
        <p:xfrm>
          <a:off x="3816029" y="5911423"/>
          <a:ext cx="5810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Image" r:id="rId10" imgW="5295238" imgH="2526984" progId="">
                  <p:embed/>
                </p:oleObj>
              </mc:Choice>
              <mc:Fallback>
                <p:oleObj name="Image" r:id="rId10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029" y="5911423"/>
                        <a:ext cx="58102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3" name="직선 연결선 462"/>
          <p:cNvCxnSpPr>
            <a:stCxn id="462" idx="3"/>
          </p:cNvCxnSpPr>
          <p:nvPr/>
        </p:nvCxnSpPr>
        <p:spPr>
          <a:xfrm flipV="1">
            <a:off x="4397054" y="6058790"/>
            <a:ext cx="182908" cy="2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4" name="Picture 107" descr="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65" y="5826300"/>
            <a:ext cx="451903" cy="44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5" name="직선 연결선 464"/>
          <p:cNvCxnSpPr>
            <a:stCxn id="464" idx="0"/>
            <a:endCxn id="461" idx="2"/>
          </p:cNvCxnSpPr>
          <p:nvPr/>
        </p:nvCxnSpPr>
        <p:spPr>
          <a:xfrm flipH="1" flipV="1">
            <a:off x="4812512" y="5733758"/>
            <a:ext cx="3905" cy="92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6" name="Picture 107" descr="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6" y="3666789"/>
            <a:ext cx="451903" cy="44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7" name="직선 연결선 466"/>
          <p:cNvCxnSpPr>
            <a:stCxn id="466" idx="3"/>
            <a:endCxn id="444" idx="2"/>
          </p:cNvCxnSpPr>
          <p:nvPr/>
        </p:nvCxnSpPr>
        <p:spPr>
          <a:xfrm>
            <a:off x="5033229" y="3886946"/>
            <a:ext cx="379757" cy="5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8" name="Picture 200" descr="router-generi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89" y="5878317"/>
            <a:ext cx="472633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9" name="직선 연결선 110"/>
          <p:cNvCxnSpPr/>
          <p:nvPr/>
        </p:nvCxnSpPr>
        <p:spPr bwMode="auto">
          <a:xfrm>
            <a:off x="5049420" y="1081131"/>
            <a:ext cx="2999924" cy="4408127"/>
          </a:xfrm>
          <a:prstGeom prst="bentConnector3">
            <a:avLst>
              <a:gd name="adj1" fmla="val 54849"/>
            </a:avLst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꺾인 연결선 469"/>
          <p:cNvCxnSpPr>
            <a:stCxn id="517" idx="1"/>
            <a:endCxn id="406" idx="3"/>
          </p:cNvCxnSpPr>
          <p:nvPr/>
        </p:nvCxnSpPr>
        <p:spPr>
          <a:xfrm rot="10800000">
            <a:off x="2027839" y="1584469"/>
            <a:ext cx="1620675" cy="125589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꺾인 연결선 470"/>
          <p:cNvCxnSpPr>
            <a:stCxn id="517" idx="1"/>
            <a:endCxn id="407" idx="3"/>
          </p:cNvCxnSpPr>
          <p:nvPr/>
        </p:nvCxnSpPr>
        <p:spPr>
          <a:xfrm rot="10800000" flipV="1">
            <a:off x="2027839" y="1710056"/>
            <a:ext cx="1620675" cy="212509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꺾인 연결선 471"/>
          <p:cNvCxnSpPr>
            <a:stCxn id="517" idx="1"/>
            <a:endCxn id="408" idx="3"/>
          </p:cNvCxnSpPr>
          <p:nvPr/>
        </p:nvCxnSpPr>
        <p:spPr>
          <a:xfrm rot="10800000" flipV="1">
            <a:off x="2036339" y="1710057"/>
            <a:ext cx="1612174" cy="531970"/>
          </a:xfrm>
          <a:prstGeom prst="bentConnector3">
            <a:avLst>
              <a:gd name="adj1" fmla="val 50645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꺾인 연결선 472"/>
          <p:cNvCxnSpPr>
            <a:stCxn id="517" idx="1"/>
            <a:endCxn id="422" idx="3"/>
          </p:cNvCxnSpPr>
          <p:nvPr/>
        </p:nvCxnSpPr>
        <p:spPr>
          <a:xfrm rot="10800000" flipV="1">
            <a:off x="2027839" y="1710056"/>
            <a:ext cx="1620675" cy="885185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꺾인 연결선 473"/>
          <p:cNvCxnSpPr>
            <a:stCxn id="517" idx="1"/>
            <a:endCxn id="424" idx="3"/>
          </p:cNvCxnSpPr>
          <p:nvPr/>
        </p:nvCxnSpPr>
        <p:spPr>
          <a:xfrm rot="10800000" flipV="1">
            <a:off x="2027839" y="1710057"/>
            <a:ext cx="1620675" cy="211787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꺾인 연결선 474"/>
          <p:cNvCxnSpPr>
            <a:stCxn id="517" idx="1"/>
            <a:endCxn id="425" idx="3"/>
          </p:cNvCxnSpPr>
          <p:nvPr/>
        </p:nvCxnSpPr>
        <p:spPr>
          <a:xfrm rot="10800000" flipV="1">
            <a:off x="2027839" y="1710056"/>
            <a:ext cx="1620675" cy="2513087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꺾인 연결선 475"/>
          <p:cNvCxnSpPr>
            <a:stCxn id="517" idx="1"/>
            <a:endCxn id="426" idx="3"/>
          </p:cNvCxnSpPr>
          <p:nvPr/>
        </p:nvCxnSpPr>
        <p:spPr>
          <a:xfrm rot="10800000" flipV="1">
            <a:off x="2027839" y="1710057"/>
            <a:ext cx="1620675" cy="2909966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꺾인 연결선 476"/>
          <p:cNvCxnSpPr>
            <a:stCxn id="517" idx="1"/>
            <a:endCxn id="427" idx="3"/>
          </p:cNvCxnSpPr>
          <p:nvPr/>
        </p:nvCxnSpPr>
        <p:spPr>
          <a:xfrm rot="10800000" flipV="1">
            <a:off x="2027839" y="1710056"/>
            <a:ext cx="1620675" cy="3305175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196"/>
          <p:cNvCxnSpPr>
            <a:stCxn id="502" idx="0"/>
            <a:endCxn id="517" idx="2"/>
          </p:cNvCxnSpPr>
          <p:nvPr/>
        </p:nvCxnSpPr>
        <p:spPr>
          <a:xfrm flipV="1">
            <a:off x="3882808" y="1874282"/>
            <a:ext cx="2022" cy="5382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연결선 196"/>
          <p:cNvCxnSpPr>
            <a:stCxn id="430" idx="0"/>
            <a:endCxn id="442" idx="2"/>
          </p:cNvCxnSpPr>
          <p:nvPr/>
        </p:nvCxnSpPr>
        <p:spPr>
          <a:xfrm flipV="1">
            <a:off x="4807065" y="1307702"/>
            <a:ext cx="6039" cy="110810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연결선 479"/>
          <p:cNvCxnSpPr>
            <a:stCxn id="464" idx="3"/>
            <a:endCxn id="468" idx="1"/>
          </p:cNvCxnSpPr>
          <p:nvPr/>
        </p:nvCxnSpPr>
        <p:spPr>
          <a:xfrm flipV="1">
            <a:off x="5042368" y="6042542"/>
            <a:ext cx="353321" cy="3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1" name="개체 4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59704"/>
              </p:ext>
            </p:extLst>
          </p:nvPr>
        </p:nvGraphicFramePr>
        <p:xfrm>
          <a:off x="7709356" y="2280975"/>
          <a:ext cx="346228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Image" r:id="rId11" imgW="5295238" imgH="2526984" progId="">
                  <p:embed/>
                </p:oleObj>
              </mc:Choice>
              <mc:Fallback>
                <p:oleObj name="Image" r:id="rId11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356" y="2280975"/>
                        <a:ext cx="346228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" name="직사각형 481"/>
          <p:cNvSpPr>
            <a:spLocks noChangeArrowheads="1"/>
          </p:cNvSpPr>
          <p:nvPr/>
        </p:nvSpPr>
        <p:spPr bwMode="auto">
          <a:xfrm>
            <a:off x="7421325" y="2404938"/>
            <a:ext cx="7200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smtClean="0">
                <a:solidFill>
                  <a:srgbClr val="00B050"/>
                </a:solidFill>
              </a:rPr>
              <a:t>H/W VPN</a:t>
            </a:r>
            <a:endParaRPr lang="ko-KR" altLang="en-US" sz="900" b="1" dirty="0">
              <a:solidFill>
                <a:srgbClr val="00B050"/>
              </a:solidFill>
            </a:endParaRPr>
          </a:p>
        </p:txBody>
      </p:sp>
      <p:cxnSp>
        <p:nvCxnSpPr>
          <p:cNvPr id="483" name="꺾인 연결선 482"/>
          <p:cNvCxnSpPr/>
          <p:nvPr/>
        </p:nvCxnSpPr>
        <p:spPr>
          <a:xfrm rot="10800000">
            <a:off x="5049420" y="1236996"/>
            <a:ext cx="2659936" cy="1154156"/>
          </a:xfrm>
          <a:prstGeom prst="bentConnector3">
            <a:avLst>
              <a:gd name="adj1" fmla="val 30077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꺾인 연결선 483"/>
          <p:cNvCxnSpPr/>
          <p:nvPr/>
        </p:nvCxnSpPr>
        <p:spPr>
          <a:xfrm rot="10800000">
            <a:off x="4089974" y="1741231"/>
            <a:ext cx="3959371" cy="2011883"/>
          </a:xfrm>
          <a:prstGeom prst="bentConnector3">
            <a:avLst>
              <a:gd name="adj1" fmla="val 31629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5" name="개체 4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29460"/>
              </p:ext>
            </p:extLst>
          </p:nvPr>
        </p:nvGraphicFramePr>
        <p:xfrm>
          <a:off x="7709356" y="3078938"/>
          <a:ext cx="346228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Image" r:id="rId12" imgW="5295238" imgH="2526984" progId="">
                  <p:embed/>
                </p:oleObj>
              </mc:Choice>
              <mc:Fallback>
                <p:oleObj name="Image" r:id="rId12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356" y="3078938"/>
                        <a:ext cx="346228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" name="직사각형 485"/>
          <p:cNvSpPr>
            <a:spLocks noChangeArrowheads="1"/>
          </p:cNvSpPr>
          <p:nvPr/>
        </p:nvSpPr>
        <p:spPr bwMode="auto">
          <a:xfrm>
            <a:off x="7431716" y="3196297"/>
            <a:ext cx="69762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smtClean="0">
                <a:solidFill>
                  <a:schemeClr val="accent2">
                    <a:lumMod val="75000"/>
                  </a:schemeClr>
                </a:solidFill>
              </a:rPr>
              <a:t>S/W VPN</a:t>
            </a:r>
            <a:endParaRPr lang="ko-KR" alt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87" name="꺾인 연결선 486"/>
          <p:cNvCxnSpPr>
            <a:stCxn id="485" idx="1"/>
          </p:cNvCxnSpPr>
          <p:nvPr/>
        </p:nvCxnSpPr>
        <p:spPr>
          <a:xfrm rot="10800000">
            <a:off x="4121146" y="1793185"/>
            <a:ext cx="3588210" cy="1375148"/>
          </a:xfrm>
          <a:prstGeom prst="bentConnector3">
            <a:avLst>
              <a:gd name="adj1" fmla="val 14671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/>
          <p:cNvCxnSpPr/>
          <p:nvPr/>
        </p:nvCxnSpPr>
        <p:spPr bwMode="auto">
          <a:xfrm>
            <a:off x="664841" y="5505494"/>
            <a:ext cx="232171" cy="1587"/>
          </a:xfrm>
          <a:prstGeom prst="line">
            <a:avLst/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/>
          <p:cNvCxnSpPr/>
          <p:nvPr/>
        </p:nvCxnSpPr>
        <p:spPr bwMode="auto">
          <a:xfrm>
            <a:off x="664841" y="5781460"/>
            <a:ext cx="232171" cy="1588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26"/>
          <p:cNvSpPr txBox="1">
            <a:spLocks noChangeArrowheads="1"/>
          </p:cNvSpPr>
          <p:nvPr/>
        </p:nvSpPr>
        <p:spPr bwMode="auto">
          <a:xfrm>
            <a:off x="859652" y="5409743"/>
            <a:ext cx="7344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일반 인터넷</a:t>
            </a:r>
            <a:endParaRPr lang="en-US" altLang="ko-KR" sz="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1" name="TextBox 27"/>
          <p:cNvSpPr txBox="1">
            <a:spLocks noChangeArrowheads="1"/>
          </p:cNvSpPr>
          <p:nvPr/>
        </p:nvSpPr>
        <p:spPr bwMode="auto">
          <a:xfrm>
            <a:off x="859652" y="5681468"/>
            <a:ext cx="9412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H/W</a:t>
            </a:r>
            <a:r>
              <a:rPr lang="ko-KR" altLang="en-US" sz="8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VPN(SKN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2" name="직사각형 491"/>
          <p:cNvSpPr/>
          <p:nvPr/>
        </p:nvSpPr>
        <p:spPr bwMode="auto">
          <a:xfrm>
            <a:off x="571972" y="5399131"/>
            <a:ext cx="1284684" cy="785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cxnSp>
        <p:nvCxnSpPr>
          <p:cNvPr id="493" name="직선 연결선 492"/>
          <p:cNvCxnSpPr/>
          <p:nvPr/>
        </p:nvCxnSpPr>
        <p:spPr bwMode="auto">
          <a:xfrm>
            <a:off x="664841" y="5657328"/>
            <a:ext cx="232171" cy="1587"/>
          </a:xfrm>
          <a:prstGeom prst="line">
            <a:avLst/>
          </a:prstGeom>
          <a:ln w="254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133"/>
          <p:cNvSpPr txBox="1">
            <a:spLocks noChangeArrowheads="1"/>
          </p:cNvSpPr>
          <p:nvPr/>
        </p:nvSpPr>
        <p:spPr bwMode="auto">
          <a:xfrm>
            <a:off x="859652" y="5547263"/>
            <a:ext cx="4924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 b="1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전용</a:t>
            </a:r>
            <a:r>
              <a:rPr lang="ko-KR" altLang="en-US" sz="8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endParaRPr lang="en-US" altLang="ko-KR" sz="800" b="1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5" name="직선 연결선 494"/>
          <p:cNvCxnSpPr/>
          <p:nvPr/>
        </p:nvCxnSpPr>
        <p:spPr bwMode="auto">
          <a:xfrm>
            <a:off x="664841" y="5929398"/>
            <a:ext cx="232171" cy="1588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133"/>
          <p:cNvSpPr txBox="1">
            <a:spLocks noChangeArrowheads="1"/>
          </p:cNvSpPr>
          <p:nvPr/>
        </p:nvSpPr>
        <p:spPr bwMode="auto">
          <a:xfrm>
            <a:off x="859652" y="5815093"/>
            <a:ext cx="8915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H/W VPN(SKI</a:t>
            </a:r>
            <a:r>
              <a:rPr lang="en-US" altLang="ko-KR" sz="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7" name="꺾인 연결선 496"/>
          <p:cNvCxnSpPr/>
          <p:nvPr/>
        </p:nvCxnSpPr>
        <p:spPr>
          <a:xfrm rot="10800000">
            <a:off x="4089974" y="1741231"/>
            <a:ext cx="3975463" cy="2659955"/>
          </a:xfrm>
          <a:prstGeom prst="bentConnector3">
            <a:avLst>
              <a:gd name="adj1" fmla="val 31965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8" name="개체 4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70273"/>
              </p:ext>
            </p:extLst>
          </p:nvPr>
        </p:nvGraphicFramePr>
        <p:xfrm>
          <a:off x="7709356" y="4869476"/>
          <a:ext cx="346228" cy="1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Image" r:id="rId13" imgW="5295238" imgH="2526984" progId="">
                  <p:embed/>
                </p:oleObj>
              </mc:Choice>
              <mc:Fallback>
                <p:oleObj name="Image" r:id="rId13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356" y="4869476"/>
                        <a:ext cx="346228" cy="17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" name="직사각형 498"/>
          <p:cNvSpPr>
            <a:spLocks noChangeArrowheads="1"/>
          </p:cNvSpPr>
          <p:nvPr/>
        </p:nvSpPr>
        <p:spPr bwMode="auto">
          <a:xfrm>
            <a:off x="7431716" y="5018008"/>
            <a:ext cx="69762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smtClean="0">
                <a:solidFill>
                  <a:schemeClr val="accent2">
                    <a:lumMod val="75000"/>
                  </a:schemeClr>
                </a:solidFill>
              </a:rPr>
              <a:t>S/W VPN</a:t>
            </a:r>
            <a:endParaRPr lang="ko-KR" alt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0" name="꺾인 연결선 499"/>
          <p:cNvCxnSpPr>
            <a:stCxn id="498" idx="1"/>
          </p:cNvCxnSpPr>
          <p:nvPr/>
        </p:nvCxnSpPr>
        <p:spPr>
          <a:xfrm rot="10800000">
            <a:off x="4121146" y="1793185"/>
            <a:ext cx="3588210" cy="3165686"/>
          </a:xfrm>
          <a:prstGeom prst="bentConnector3">
            <a:avLst>
              <a:gd name="adj1" fmla="val 14671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연결선 110"/>
          <p:cNvCxnSpPr/>
          <p:nvPr/>
        </p:nvCxnSpPr>
        <p:spPr bwMode="auto">
          <a:xfrm>
            <a:off x="5049420" y="1081131"/>
            <a:ext cx="3016016" cy="1518097"/>
          </a:xfrm>
          <a:prstGeom prst="bentConnector3">
            <a:avLst>
              <a:gd name="adj1" fmla="val 54479"/>
            </a:avLst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2" name="Picture 107" descr="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2412574"/>
            <a:ext cx="451903" cy="44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" name="Picture 102" descr="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388" y="3731186"/>
            <a:ext cx="506663" cy="3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4" name="직선 연결선 196"/>
          <p:cNvCxnSpPr>
            <a:stCxn id="503" idx="0"/>
            <a:endCxn id="502" idx="2"/>
          </p:cNvCxnSpPr>
          <p:nvPr/>
        </p:nvCxnSpPr>
        <p:spPr>
          <a:xfrm flipV="1">
            <a:off x="3875720" y="2852888"/>
            <a:ext cx="7088" cy="8782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196"/>
          <p:cNvCxnSpPr>
            <a:stCxn id="466" idx="1"/>
            <a:endCxn id="503" idx="3"/>
          </p:cNvCxnSpPr>
          <p:nvPr/>
        </p:nvCxnSpPr>
        <p:spPr>
          <a:xfrm flipH="1">
            <a:off x="4129051" y="3886946"/>
            <a:ext cx="452275" cy="1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연결선 196"/>
          <p:cNvCxnSpPr>
            <a:stCxn id="502" idx="3"/>
            <a:endCxn id="430" idx="1"/>
          </p:cNvCxnSpPr>
          <p:nvPr/>
        </p:nvCxnSpPr>
        <p:spPr>
          <a:xfrm>
            <a:off x="4108759" y="2632731"/>
            <a:ext cx="472354" cy="323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연결선 506"/>
          <p:cNvCxnSpPr>
            <a:stCxn id="461" idx="0"/>
            <a:endCxn id="466" idx="2"/>
          </p:cNvCxnSpPr>
          <p:nvPr/>
        </p:nvCxnSpPr>
        <p:spPr>
          <a:xfrm flipH="1" flipV="1">
            <a:off x="4807278" y="4107103"/>
            <a:ext cx="5234" cy="1314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196"/>
          <p:cNvCxnSpPr/>
          <p:nvPr/>
        </p:nvCxnSpPr>
        <p:spPr>
          <a:xfrm rot="10800000" flipH="1">
            <a:off x="3811263" y="1195433"/>
            <a:ext cx="765524" cy="4016961"/>
          </a:xfrm>
          <a:prstGeom prst="bentConnector3">
            <a:avLst>
              <a:gd name="adj1" fmla="val -47508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슬라이드 번호 개체 틀 4"/>
          <p:cNvSpPr txBox="1">
            <a:spLocks/>
          </p:cNvSpPr>
          <p:nvPr/>
        </p:nvSpPr>
        <p:spPr bwMode="auto">
          <a:xfrm>
            <a:off x="3008784" y="1425997"/>
            <a:ext cx="1850204" cy="11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네트웍스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관문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cxnSp>
        <p:nvCxnSpPr>
          <p:cNvPr id="510" name="직선 연결선 509"/>
          <p:cNvCxnSpPr/>
          <p:nvPr/>
        </p:nvCxnSpPr>
        <p:spPr bwMode="auto">
          <a:xfrm>
            <a:off x="667073" y="6081798"/>
            <a:ext cx="232171" cy="1588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133"/>
          <p:cNvSpPr txBox="1">
            <a:spLocks noChangeArrowheads="1"/>
          </p:cNvSpPr>
          <p:nvPr/>
        </p:nvSpPr>
        <p:spPr bwMode="auto">
          <a:xfrm>
            <a:off x="861884" y="5967493"/>
            <a:ext cx="9204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sz="800" b="1" smtClean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/W VPN(SKN</a:t>
            </a:r>
            <a:r>
              <a:rPr lang="en-US" altLang="ko-KR" sz="800" b="1" dirty="0" smtClean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b="1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" name="Picture 102" descr="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07" y="4528760"/>
            <a:ext cx="506663" cy="3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" name="Picture 192" descr="RouterATMTagSw"/>
          <p:cNvPicPr>
            <a:picLocks noChangeAspect="1" noChangeArrowheads="1"/>
          </p:cNvPicPr>
          <p:nvPr/>
        </p:nvPicPr>
        <p:blipFill>
          <a:blip r:embed="rId14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19" y="4956280"/>
            <a:ext cx="328839" cy="3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4" name="개체 5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89267"/>
              </p:ext>
            </p:extLst>
          </p:nvPr>
        </p:nvGraphicFramePr>
        <p:xfrm>
          <a:off x="3811263" y="5010420"/>
          <a:ext cx="5810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Image" r:id="rId15" imgW="5295238" imgH="2526984" progId="">
                  <p:embed/>
                </p:oleObj>
              </mc:Choice>
              <mc:Fallback>
                <p:oleObj name="Image" r:id="rId15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63" y="5010420"/>
                        <a:ext cx="581025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5" name="직선 연결선 196"/>
          <p:cNvCxnSpPr/>
          <p:nvPr/>
        </p:nvCxnSpPr>
        <p:spPr>
          <a:xfrm rot="10800000">
            <a:off x="3947176" y="1843109"/>
            <a:ext cx="387654" cy="166814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6" name="개체 5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862742"/>
              </p:ext>
            </p:extLst>
          </p:nvPr>
        </p:nvGraphicFramePr>
        <p:xfrm>
          <a:off x="4272484" y="1887979"/>
          <a:ext cx="432048" cy="22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Image" r:id="rId16" imgW="5295238" imgH="2526984" progId="">
                  <p:embed/>
                </p:oleObj>
              </mc:Choice>
              <mc:Fallback>
                <p:oleObj name="Image" r:id="rId16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84" y="1887979"/>
                        <a:ext cx="432048" cy="223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7" name="Picture 200" descr="router-generi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513" y="1545832"/>
            <a:ext cx="472633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8" name="꺾인 연결선 517"/>
          <p:cNvCxnSpPr>
            <a:stCxn id="462" idx="1"/>
            <a:endCxn id="442" idx="1"/>
          </p:cNvCxnSpPr>
          <p:nvPr/>
        </p:nvCxnSpPr>
        <p:spPr>
          <a:xfrm rot="10800000" flipH="1">
            <a:off x="3816029" y="1143478"/>
            <a:ext cx="760758" cy="4917965"/>
          </a:xfrm>
          <a:prstGeom prst="bentConnector3">
            <a:avLst>
              <a:gd name="adj1" fmla="val -6692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직선 연결선 518"/>
          <p:cNvCxnSpPr>
            <a:stCxn id="514" idx="3"/>
            <a:endCxn id="513" idx="1"/>
          </p:cNvCxnSpPr>
          <p:nvPr/>
        </p:nvCxnSpPr>
        <p:spPr>
          <a:xfrm flipV="1">
            <a:off x="4392288" y="5154151"/>
            <a:ext cx="280831" cy="6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직사각형 519"/>
          <p:cNvSpPr>
            <a:spLocks noChangeArrowheads="1"/>
          </p:cNvSpPr>
          <p:nvPr/>
        </p:nvSpPr>
        <p:spPr bwMode="auto">
          <a:xfrm>
            <a:off x="4126112" y="2058015"/>
            <a:ext cx="69762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smtClean="0">
                <a:solidFill>
                  <a:schemeClr val="accent2">
                    <a:lumMod val="75000"/>
                  </a:schemeClr>
                </a:solidFill>
              </a:rPr>
              <a:t>S/W VPN</a:t>
            </a:r>
            <a:endParaRPr lang="ko-KR" alt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1" name="직사각형 520"/>
          <p:cNvSpPr>
            <a:spLocks noChangeArrowheads="1"/>
          </p:cNvSpPr>
          <p:nvPr/>
        </p:nvSpPr>
        <p:spPr bwMode="auto">
          <a:xfrm>
            <a:off x="3719207" y="6172283"/>
            <a:ext cx="7200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1" smtClean="0">
                <a:solidFill>
                  <a:srgbClr val="FF0000"/>
                </a:solidFill>
              </a:rPr>
              <a:t>H/W VPN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522" name="꺾인 연결선 521"/>
          <p:cNvCxnSpPr>
            <a:stCxn id="517" idx="1"/>
            <a:endCxn id="423" idx="3"/>
          </p:cNvCxnSpPr>
          <p:nvPr/>
        </p:nvCxnSpPr>
        <p:spPr>
          <a:xfrm rot="10800000" flipV="1">
            <a:off x="2027839" y="1710056"/>
            <a:ext cx="1620675" cy="1271021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TextBox 522"/>
          <p:cNvSpPr txBox="1"/>
          <p:nvPr/>
        </p:nvSpPr>
        <p:spPr>
          <a:xfrm>
            <a:off x="3985542" y="999939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5241032" y="1000368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4809630" y="1474227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2864768" y="157643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5529710" y="1648440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3728864" y="1936472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5169670" y="2770371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5169024" y="3520648"/>
            <a:ext cx="35939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6104298" y="5877167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95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1472371897</TotalTime>
  <Pages>39</Pages>
  <Words>1508</Words>
  <Application>Microsoft Office PowerPoint</Application>
  <PresentationFormat>A4 용지(210x297mm)</PresentationFormat>
  <Paragraphs>716</Paragraphs>
  <Slides>11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1_other</vt:lpstr>
      <vt:lpstr>Image</vt:lpstr>
      <vt:lpstr>Architecture 설계서 -  SKN E&amp;C멤버십(MBS)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석주호(Seok Jooho)/인프라서비스2팀/SKCC</dc:creator>
  <cp:lastModifiedBy>Windows 사용자</cp:lastModifiedBy>
  <cp:revision>2377</cp:revision>
  <cp:lastPrinted>2014-12-12T04:13:00Z</cp:lastPrinted>
  <dcterms:created xsi:type="dcterms:W3CDTF">1996-10-14T12:11:22Z</dcterms:created>
  <dcterms:modified xsi:type="dcterms:W3CDTF">2015-04-06T03:46:03Z</dcterms:modified>
</cp:coreProperties>
</file>