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50" r:id="rId1"/>
  </p:sldMasterIdLst>
  <p:notesMasterIdLst>
    <p:notesMasterId r:id="rId14"/>
  </p:notesMasterIdLst>
  <p:handoutMasterIdLst>
    <p:handoutMasterId r:id="rId15"/>
  </p:handoutMasterIdLst>
  <p:sldIdLst>
    <p:sldId id="2163" r:id="rId2"/>
    <p:sldId id="2164" r:id="rId3"/>
    <p:sldId id="2154" r:id="rId4"/>
    <p:sldId id="2214" r:id="rId5"/>
    <p:sldId id="2178" r:id="rId6"/>
    <p:sldId id="2177" r:id="rId7"/>
    <p:sldId id="2221" r:id="rId8"/>
    <p:sldId id="2223" r:id="rId9"/>
    <p:sldId id="2222" r:id="rId10"/>
    <p:sldId id="2219" r:id="rId11"/>
    <p:sldId id="2217" r:id="rId12"/>
    <p:sldId id="2218" r:id="rId13"/>
  </p:sldIdLst>
  <p:sldSz cx="9906000" cy="6858000" type="A4"/>
  <p:notesSz cx="6807200" cy="9939338"/>
  <p:kinsoku lang="ko-KR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Arial Narrow" pitchFamily="34" charset="0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Arial Narrow" pitchFamily="34" charset="0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Arial Narrow" pitchFamily="34" charset="0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Arial Narrow" pitchFamily="34" charset="0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Arial Narrow" pitchFamily="34" charset="0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000" kern="1200">
        <a:solidFill>
          <a:schemeClr val="tx1"/>
        </a:solidFill>
        <a:latin typeface="Arial Narrow" pitchFamily="34" charset="0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000" kern="1200">
        <a:solidFill>
          <a:schemeClr val="tx1"/>
        </a:solidFill>
        <a:latin typeface="Arial Narrow" pitchFamily="34" charset="0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000" kern="1200">
        <a:solidFill>
          <a:schemeClr val="tx1"/>
        </a:solidFill>
        <a:latin typeface="Arial Narrow" pitchFamily="34" charset="0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000" kern="1200">
        <a:solidFill>
          <a:schemeClr val="tx1"/>
        </a:solidFill>
        <a:latin typeface="Arial Narrow" pitchFamily="34" charset="0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CC"/>
    <a:srgbClr val="336600"/>
    <a:srgbClr val="FFFFFF"/>
    <a:srgbClr val="CC9900"/>
    <a:srgbClr val="FF99CC"/>
    <a:srgbClr val="FF99FF"/>
    <a:srgbClr val="99CC00"/>
    <a:srgbClr val="33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292" autoAdjust="0"/>
    <p:restoredTop sz="93506" autoAdjust="0"/>
  </p:normalViewPr>
  <p:slideViewPr>
    <p:cSldViewPr snapToObjects="1">
      <p:cViewPr varScale="1">
        <p:scale>
          <a:sx n="89" d="100"/>
          <a:sy n="89" d="100"/>
        </p:scale>
        <p:origin x="-1338" y="-96"/>
      </p:cViewPr>
      <p:guideLst>
        <p:guide orient="horz" pos="2704"/>
        <p:guide pos="580"/>
        <p:guide pos="2893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604"/>
    </p:cViewPr>
  </p:sorterViewPr>
  <p:notesViewPr>
    <p:cSldViewPr snapToObjects="1">
      <p:cViewPr varScale="1">
        <p:scale>
          <a:sx n="67" d="100"/>
          <a:sy n="67" d="100"/>
        </p:scale>
        <p:origin x="-3384" y="-114"/>
      </p:cViewPr>
      <p:guideLst>
        <p:guide orient="horz" pos="3130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5.xml"/><Relationship Id="rId2" Type="http://schemas.openxmlformats.org/officeDocument/2006/relationships/slide" Target="slides/slide3.xml"/><Relationship Id="rId1" Type="http://schemas.openxmlformats.org/officeDocument/2006/relationships/slide" Target="slides/slide2.xml"/><Relationship Id="rId4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6848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36600" y="639763"/>
            <a:ext cx="5357813" cy="37099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6544466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굴림" pitchFamily="50" charset="-127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굴림" pitchFamily="50" charset="-127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굴림" pitchFamily="50" charset="-127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굴림" pitchFamily="50" charset="-127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4819" name="슬라이드 노트 개체 틀 2"/>
          <p:cNvSpPr>
            <a:spLocks noGrp="1"/>
          </p:cNvSpPr>
          <p:nvPr>
            <p:ph type="body" idx="1"/>
          </p:nvPr>
        </p:nvSpPr>
        <p:spPr bwMode="auto">
          <a:xfrm>
            <a:off x="681520" y="4720985"/>
            <a:ext cx="5445760" cy="447310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2126" tIns="46063" rIns="92126" bIns="46063"/>
          <a:lstStyle/>
          <a:p>
            <a:endParaRPr lang="ko-KR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5843" name="슬라이드 노트 개체 틀 2"/>
          <p:cNvSpPr>
            <a:spLocks noGrp="1"/>
          </p:cNvSpPr>
          <p:nvPr>
            <p:ph type="body" idx="1"/>
          </p:nvPr>
        </p:nvSpPr>
        <p:spPr bwMode="auto">
          <a:xfrm>
            <a:off x="681520" y="4720985"/>
            <a:ext cx="5445760" cy="447310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2126" tIns="46063" rIns="92126" bIns="46063"/>
          <a:lstStyle/>
          <a:p>
            <a:endParaRPr lang="ko-KR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8901113" y="103188"/>
            <a:ext cx="495300" cy="257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latinLnBrk="0" hangingPunct="0">
              <a:defRPr/>
            </a:pPr>
            <a:endParaRPr kumimoji="0" lang="ko-KR" altLang="en-US"/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458788" y="3381375"/>
            <a:ext cx="9020175" cy="0"/>
          </a:xfrm>
          <a:prstGeom prst="line">
            <a:avLst/>
          </a:prstGeom>
          <a:noFill/>
          <a:ln w="25400">
            <a:solidFill>
              <a:srgbClr val="EA002C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300953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11188" y="2714625"/>
            <a:ext cx="8601075" cy="512763"/>
          </a:xfrm>
          <a:ln w="9525"/>
        </p:spPr>
        <p:txBody>
          <a:bodyPr lIns="72000" tIns="72000" rIns="72000" bIns="72000" anchor="b"/>
          <a:lstStyle>
            <a:lvl1pPr>
              <a:defRPr sz="2400">
                <a:latin typeface="Arial Narrow" pitchFamily="34" charset="0"/>
              </a:defRPr>
            </a:lvl1pPr>
          </a:lstStyle>
          <a:p>
            <a:r>
              <a:rPr lang="en-US" altLang="ko-KR" dirty="0"/>
              <a:t>Arial Narrow /</a:t>
            </a:r>
            <a:r>
              <a:rPr lang="en-US" altLang="ko-KR" dirty="0" err="1"/>
              <a:t>Kor</a:t>
            </a:r>
            <a:r>
              <a:rPr lang="en-US" altLang="ko-KR" dirty="0"/>
              <a:t> </a:t>
            </a:r>
            <a:r>
              <a:rPr lang="en-US" altLang="ko-KR" dirty="0" err="1"/>
              <a:t>Gulim</a:t>
            </a:r>
            <a:r>
              <a:rPr lang="en-US" altLang="ko-KR" dirty="0"/>
              <a:t>  Font size </a:t>
            </a:r>
            <a:r>
              <a:rPr lang="ko-KR" altLang="en-US" dirty="0"/>
              <a:t>24</a:t>
            </a:r>
          </a:p>
        </p:txBody>
      </p:sp>
      <p:sp>
        <p:nvSpPr>
          <p:cNvPr id="300954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47700" y="3557588"/>
            <a:ext cx="7512050" cy="609600"/>
          </a:xfrm>
          <a:ln w="9525"/>
        </p:spPr>
        <p:txBody>
          <a:bodyPr lIns="91440" tIns="45720" rIns="91440" bIns="45720"/>
          <a:lstStyle>
            <a:lvl1pPr>
              <a:defRPr sz="1600">
                <a:latin typeface="Arial Narrow" pitchFamily="34" charset="0"/>
              </a:defRPr>
            </a:lvl1pPr>
          </a:lstStyle>
          <a:p>
            <a:r>
              <a:rPr lang="en-US" altLang="ko-KR"/>
              <a:t>Arial Narrow /Kor-Gulim  Font size 16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78675" y="166688"/>
            <a:ext cx="2252663" cy="6699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15925" y="166688"/>
            <a:ext cx="6610350" cy="6699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5925" y="166688"/>
            <a:ext cx="9015413" cy="3397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20688" y="573088"/>
            <a:ext cx="4429125" cy="2635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02213" y="573088"/>
            <a:ext cx="4429125" cy="2635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5925" y="166688"/>
            <a:ext cx="9015413" cy="3397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20688" y="573088"/>
            <a:ext cx="9010650" cy="263525"/>
          </a:xfrm>
        </p:spPr>
        <p:txBody>
          <a:bodyPr/>
          <a:lstStyle/>
          <a:p>
            <a:pPr lvl="0"/>
            <a:endParaRPr lang="ko-KR" altLang="en-US" noProof="0"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20688" y="573088"/>
            <a:ext cx="4429125" cy="2635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02213" y="573088"/>
            <a:ext cx="4429125" cy="2635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15925" y="166688"/>
            <a:ext cx="9015413" cy="33972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vert="horz" wrap="square" lIns="91577" tIns="45789" rIns="91577" bIns="45789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smtClean="0"/>
              <a:t>Title (Korean-Gulim, English-Arial Font 18) </a:t>
            </a:r>
            <a:endParaRPr lang="ko-KR" altLang="en-US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20688" y="573088"/>
            <a:ext cx="9010650" cy="263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63595" tIns="25438" rIns="63595" bIns="25438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smtClean="0"/>
              <a:t>Header Line</a:t>
            </a:r>
            <a:r>
              <a:rPr lang="ko-KR" altLang="en-US" smtClean="0"/>
              <a:t> </a:t>
            </a:r>
            <a:r>
              <a:rPr lang="en-US" altLang="ko-KR" smtClean="0"/>
              <a:t>(Korean-Gulim</a:t>
            </a:r>
            <a:r>
              <a:rPr lang="ko-KR" altLang="en-US" smtClean="0"/>
              <a:t>, </a:t>
            </a:r>
            <a:r>
              <a:rPr lang="en-US" altLang="ko-KR" smtClean="0"/>
              <a:t>English-Arial Font 14) </a:t>
            </a:r>
            <a:endParaRPr lang="ko-KR" altLang="en-US" smtClean="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4665663" y="6527800"/>
            <a:ext cx="647700" cy="2857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latinLnBrk="0" hangingPunct="0">
              <a:defRPr/>
            </a:pPr>
            <a:fld id="{CF6E4704-BA2F-46B4-8519-E58715933A58}" type="slidenum">
              <a:rPr kumimoji="0" lang="ko-KR" altLang="en-GB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pPr algn="ctr" eaLnBrk="0" latinLnBrk="0" hangingPunct="0">
                <a:defRPr/>
              </a:pPr>
              <a:t>‹#›</a:t>
            </a:fld>
            <a:endParaRPr kumimoji="0" lang="en-GB" altLang="ko-KR" sz="14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9" name="Line 8"/>
          <p:cNvSpPr>
            <a:spLocks noChangeShapeType="1"/>
          </p:cNvSpPr>
          <p:nvPr/>
        </p:nvSpPr>
        <p:spPr bwMode="auto">
          <a:xfrm>
            <a:off x="415925" y="544513"/>
            <a:ext cx="8997950" cy="0"/>
          </a:xfrm>
          <a:prstGeom prst="line">
            <a:avLst/>
          </a:prstGeom>
          <a:noFill/>
          <a:ln w="28575">
            <a:solidFill>
              <a:srgbClr val="EA002C"/>
            </a:solidFill>
            <a:round/>
            <a:headEnd/>
            <a:tailEnd/>
          </a:ln>
        </p:spPr>
        <p:txBody>
          <a:bodyPr lIns="79200" tIns="39600" rIns="79200" bIns="39600" anchor="ctr"/>
          <a:lstStyle/>
          <a:p>
            <a:pPr>
              <a:defRPr/>
            </a:pP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6" r:id="rId1"/>
    <p:sldLayoutId id="2147483892" r:id="rId2"/>
    <p:sldLayoutId id="2147483893" r:id="rId3"/>
    <p:sldLayoutId id="2147483894" r:id="rId4"/>
    <p:sldLayoutId id="2147483895" r:id="rId5"/>
    <p:sldLayoutId id="2147483896" r:id="rId6"/>
    <p:sldLayoutId id="2147483897" r:id="rId7"/>
    <p:sldLayoutId id="2147483898" r:id="rId8"/>
    <p:sldLayoutId id="2147483899" r:id="rId9"/>
    <p:sldLayoutId id="2147483900" r:id="rId10"/>
    <p:sldLayoutId id="2147483901" r:id="rId11"/>
    <p:sldLayoutId id="2147483902" r:id="rId12"/>
    <p:sldLayoutId id="2147483903" r:id="rId13"/>
  </p:sldLayoutIdLst>
  <p:txStyles>
    <p:titleStyle>
      <a:lvl1pPr algn="l" defTabSz="915988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defRPr kumimoji="1" sz="4400" b="1">
          <a:solidFill>
            <a:srgbClr val="FF7A00"/>
          </a:solidFill>
          <a:latin typeface="+mj-lt"/>
          <a:ea typeface="+mj-ea"/>
          <a:cs typeface="+mj-cs"/>
        </a:defRPr>
      </a:lvl1pPr>
      <a:lvl2pPr algn="l" defTabSz="915988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defRPr kumimoji="1" sz="4400" b="1">
          <a:solidFill>
            <a:srgbClr val="FF7A00"/>
          </a:solidFill>
          <a:latin typeface="Arial" charset="0"/>
          <a:ea typeface="굴림" pitchFamily="50" charset="-127"/>
        </a:defRPr>
      </a:lvl2pPr>
      <a:lvl3pPr algn="l" defTabSz="915988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defRPr kumimoji="1" sz="4400" b="1">
          <a:solidFill>
            <a:srgbClr val="FF7A00"/>
          </a:solidFill>
          <a:latin typeface="Arial" charset="0"/>
          <a:ea typeface="굴림" pitchFamily="50" charset="-127"/>
        </a:defRPr>
      </a:lvl3pPr>
      <a:lvl4pPr algn="l" defTabSz="915988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defRPr kumimoji="1" sz="4400" b="1">
          <a:solidFill>
            <a:srgbClr val="FF7A00"/>
          </a:solidFill>
          <a:latin typeface="Arial" charset="0"/>
          <a:ea typeface="굴림" pitchFamily="50" charset="-127"/>
        </a:defRPr>
      </a:lvl4pPr>
      <a:lvl5pPr algn="l" defTabSz="915988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defRPr kumimoji="1" sz="4400" b="1">
          <a:solidFill>
            <a:srgbClr val="FF7A00"/>
          </a:solidFill>
          <a:latin typeface="Arial" charset="0"/>
          <a:ea typeface="굴림" pitchFamily="50" charset="-127"/>
        </a:defRPr>
      </a:lvl5pPr>
      <a:lvl6pPr marL="457200" algn="l" defTabSz="915988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defRPr kumimoji="1" b="1">
          <a:solidFill>
            <a:srgbClr val="FF7A00"/>
          </a:solidFill>
          <a:latin typeface="Arial" charset="0"/>
          <a:ea typeface="굴림" pitchFamily="50" charset="-127"/>
        </a:defRPr>
      </a:lvl6pPr>
      <a:lvl7pPr marL="914400" algn="l" defTabSz="915988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defRPr kumimoji="1" b="1">
          <a:solidFill>
            <a:srgbClr val="FF7A00"/>
          </a:solidFill>
          <a:latin typeface="Arial" charset="0"/>
          <a:ea typeface="굴림" pitchFamily="50" charset="-127"/>
        </a:defRPr>
      </a:lvl7pPr>
      <a:lvl8pPr marL="1371600" algn="l" defTabSz="915988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defRPr kumimoji="1" b="1">
          <a:solidFill>
            <a:srgbClr val="FF7A00"/>
          </a:solidFill>
          <a:latin typeface="Arial" charset="0"/>
          <a:ea typeface="굴림" pitchFamily="50" charset="-127"/>
        </a:defRPr>
      </a:lvl8pPr>
      <a:lvl9pPr marL="1828800" algn="l" defTabSz="915988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defRPr kumimoji="1" b="1">
          <a:solidFill>
            <a:srgbClr val="FF7A00"/>
          </a:solidFill>
          <a:latin typeface="Arial" charset="0"/>
          <a:ea typeface="굴림" pitchFamily="50" charset="-127"/>
        </a:defRPr>
      </a:lvl9pPr>
    </p:titleStyle>
    <p:bodyStyle>
      <a:lvl1pPr marL="342900" indent="-342900" algn="l" defTabSz="190500" rtl="0" eaLnBrk="0" fontAlgn="base" hangingPunct="0">
        <a:spcBef>
          <a:spcPct val="45000"/>
        </a:spcBef>
        <a:spcAft>
          <a:spcPct val="0"/>
        </a:spcAft>
        <a:buClr>
          <a:srgbClr val="990000"/>
        </a:buClr>
        <a:buSzPct val="100000"/>
        <a:buChar char="•"/>
        <a:tabLst>
          <a:tab pos="228600" algn="l"/>
        </a:tabLst>
        <a:defRPr sz="1400" b="1">
          <a:solidFill>
            <a:schemeClr val="tx1"/>
          </a:solidFill>
          <a:latin typeface="+mn-lt"/>
          <a:ea typeface="+mn-ea"/>
          <a:cs typeface="+mn-cs"/>
        </a:defRPr>
      </a:lvl1pPr>
      <a:lvl2pPr marL="520700" indent="-166688" algn="l" defTabSz="190500" rtl="0" eaLnBrk="0" fontAlgn="base" hangingPunct="0">
        <a:spcBef>
          <a:spcPct val="45000"/>
        </a:spcBef>
        <a:spcAft>
          <a:spcPct val="0"/>
        </a:spcAft>
        <a:buClr>
          <a:srgbClr val="990000"/>
        </a:buClr>
        <a:buSzPct val="100000"/>
        <a:buChar char="•"/>
        <a:tabLst>
          <a:tab pos="228600" algn="l"/>
        </a:tabLst>
        <a:defRPr sz="1400">
          <a:solidFill>
            <a:schemeClr val="tx1"/>
          </a:solidFill>
          <a:latin typeface="+mn-lt"/>
          <a:ea typeface="+mn-ea"/>
        </a:defRPr>
      </a:lvl2pPr>
      <a:lvl3pPr marL="831850" indent="-120650" algn="l" defTabSz="190500" rtl="0" eaLnBrk="0" fontAlgn="base" hangingPunct="0">
        <a:spcBef>
          <a:spcPct val="45000"/>
        </a:spcBef>
        <a:spcAft>
          <a:spcPct val="0"/>
        </a:spcAft>
        <a:buClr>
          <a:srgbClr val="990000"/>
        </a:buClr>
        <a:buSzPct val="100000"/>
        <a:buChar char="-"/>
        <a:tabLst>
          <a:tab pos="228600" algn="l"/>
        </a:tabLst>
        <a:defRPr sz="1200">
          <a:solidFill>
            <a:schemeClr val="tx1"/>
          </a:solidFill>
          <a:latin typeface="+mn-lt"/>
          <a:ea typeface="+mn-ea"/>
        </a:defRPr>
      </a:lvl3pPr>
      <a:lvl4pPr marL="1241425" indent="-187325" algn="l" defTabSz="190500" rtl="0" eaLnBrk="0" fontAlgn="base" hangingPunct="0">
        <a:spcBef>
          <a:spcPct val="20000"/>
        </a:spcBef>
        <a:spcAft>
          <a:spcPct val="0"/>
        </a:spcAft>
        <a:buChar char="»"/>
        <a:tabLst>
          <a:tab pos="228600" algn="l"/>
        </a:tabLst>
        <a:defRPr sz="1200">
          <a:solidFill>
            <a:schemeClr val="tx1"/>
          </a:solidFill>
          <a:latin typeface="+mn-lt"/>
          <a:ea typeface="+mn-ea"/>
        </a:defRPr>
      </a:lvl4pPr>
      <a:lvl5pPr marL="1533525" indent="-101600" algn="l" defTabSz="190500" rtl="0" eaLnBrk="0" fontAlgn="base" hangingPunct="0">
        <a:spcBef>
          <a:spcPct val="20000"/>
        </a:spcBef>
        <a:spcAft>
          <a:spcPct val="0"/>
        </a:spcAft>
        <a:buChar char="»"/>
        <a:tabLst>
          <a:tab pos="228600" algn="l"/>
        </a:tabLst>
        <a:defRPr sz="1200">
          <a:solidFill>
            <a:schemeClr val="tx1"/>
          </a:solidFill>
          <a:latin typeface="+mn-lt"/>
          <a:ea typeface="+mn-ea"/>
        </a:defRPr>
      </a:lvl5pPr>
      <a:lvl6pPr marL="1990725" indent="-101600" algn="l" defTabSz="190500" rtl="0" eaLnBrk="0" fontAlgn="base" hangingPunct="0">
        <a:spcBef>
          <a:spcPct val="20000"/>
        </a:spcBef>
        <a:spcAft>
          <a:spcPct val="0"/>
        </a:spcAft>
        <a:buChar char="»"/>
        <a:tabLst>
          <a:tab pos="228600" algn="l"/>
        </a:tabLst>
        <a:defRPr sz="1200">
          <a:solidFill>
            <a:schemeClr val="tx1"/>
          </a:solidFill>
          <a:latin typeface="+mn-lt"/>
          <a:ea typeface="+mn-ea"/>
        </a:defRPr>
      </a:lvl6pPr>
      <a:lvl7pPr marL="2447925" indent="-101600" algn="l" defTabSz="190500" rtl="0" eaLnBrk="0" fontAlgn="base" hangingPunct="0">
        <a:spcBef>
          <a:spcPct val="20000"/>
        </a:spcBef>
        <a:spcAft>
          <a:spcPct val="0"/>
        </a:spcAft>
        <a:buChar char="»"/>
        <a:tabLst>
          <a:tab pos="228600" algn="l"/>
        </a:tabLst>
        <a:defRPr sz="1200">
          <a:solidFill>
            <a:schemeClr val="tx1"/>
          </a:solidFill>
          <a:latin typeface="+mn-lt"/>
          <a:ea typeface="+mn-ea"/>
        </a:defRPr>
      </a:lvl7pPr>
      <a:lvl8pPr marL="2905125" indent="-101600" algn="l" defTabSz="190500" rtl="0" eaLnBrk="0" fontAlgn="base" hangingPunct="0">
        <a:spcBef>
          <a:spcPct val="20000"/>
        </a:spcBef>
        <a:spcAft>
          <a:spcPct val="0"/>
        </a:spcAft>
        <a:buChar char="»"/>
        <a:tabLst>
          <a:tab pos="228600" algn="l"/>
        </a:tabLst>
        <a:defRPr sz="1200">
          <a:solidFill>
            <a:schemeClr val="tx1"/>
          </a:solidFill>
          <a:latin typeface="+mn-lt"/>
          <a:ea typeface="+mn-ea"/>
        </a:defRPr>
      </a:lvl8pPr>
      <a:lvl9pPr marL="3362325" indent="-101600" algn="l" defTabSz="190500" rtl="0" eaLnBrk="0" fontAlgn="base" hangingPunct="0">
        <a:spcBef>
          <a:spcPct val="20000"/>
        </a:spcBef>
        <a:spcAft>
          <a:spcPct val="0"/>
        </a:spcAft>
        <a:buChar char="»"/>
        <a:tabLst>
          <a:tab pos="228600" algn="l"/>
        </a:tabLst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7.emf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jpe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jpe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6381" y="2780928"/>
            <a:ext cx="8601075" cy="477805"/>
          </a:xfrm>
          <a:ln w="12700"/>
        </p:spPr>
        <p:txBody>
          <a:bodyPr/>
          <a:lstStyle/>
          <a:p>
            <a:r>
              <a:rPr lang="en-US" altLang="ko-KR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Architecture </a:t>
            </a:r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설계서 </a:t>
            </a:r>
            <a:r>
              <a:rPr lang="en-US" altLang="ko-KR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 SKP </a:t>
            </a:r>
            <a:r>
              <a:rPr lang="en-US" altLang="ko-KR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NXmile</a:t>
            </a:r>
            <a:r>
              <a:rPr lang="en-US" altLang="ko-KR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(OK</a:t>
            </a:r>
            <a:r>
              <a:rPr lang="ko-KR" altLang="en-US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캐쉬백</a:t>
            </a:r>
            <a:r>
              <a:rPr lang="en-US" altLang="ko-KR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 System</a:t>
            </a:r>
            <a:endParaRPr lang="ko-KR" altLang="en-US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76936" y="6021288"/>
            <a:ext cx="1568996" cy="338137"/>
          </a:xfrm>
          <a:ln w="12700"/>
        </p:spPr>
        <p:txBody>
          <a:bodyPr/>
          <a:lstStyle/>
          <a:p>
            <a:pPr marL="0" indent="0" algn="ctr">
              <a:buFontTx/>
              <a:buNone/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2015.3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244751" y="3501008"/>
            <a:ext cx="4300537" cy="47780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vert="horz" wrap="square" lIns="72000" tIns="72000" rIns="72000" bIns="72000" numCol="1" anchor="b" anchorCtr="0" compatLnSpc="1">
            <a:prstTxWarp prst="textNoShape">
              <a:avLst/>
            </a:prstTxWarp>
            <a:spAutoFit/>
          </a:bodyPr>
          <a:lstStyle>
            <a:lvl1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rgbClr val="FF7A00"/>
                </a:solidFill>
                <a:latin typeface="Arial Narrow" pitchFamily="34" charset="0"/>
                <a:ea typeface="+mj-ea"/>
                <a:cs typeface="+mj-cs"/>
              </a:defRPr>
            </a:lvl1pPr>
            <a:lvl2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2pPr>
            <a:lvl3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3pPr>
            <a:lvl4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4pPr>
            <a:lvl5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5pPr>
            <a:lvl6pPr marL="457200"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6pPr>
            <a:lvl7pPr marL="914400"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7pPr>
            <a:lvl8pPr marL="1371600"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8pPr>
            <a:lvl9pPr marL="1828800"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9pPr>
          </a:lstStyle>
          <a:p>
            <a:r>
              <a:rPr lang="en-US" altLang="ko-KR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Part</a:t>
            </a:r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I    Application</a:t>
            </a:r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구성도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2319340"/>
              </p:ext>
            </p:extLst>
          </p:nvPr>
        </p:nvGraphicFramePr>
        <p:xfrm>
          <a:off x="344489" y="649665"/>
          <a:ext cx="9145014" cy="6160500"/>
        </p:xfrm>
        <a:graphic>
          <a:graphicData uri="http://schemas.openxmlformats.org/drawingml/2006/table">
            <a:tbl>
              <a:tblPr/>
              <a:tblGrid>
                <a:gridCol w="442040"/>
                <a:gridCol w="1085024"/>
                <a:gridCol w="1756659"/>
                <a:gridCol w="799798"/>
                <a:gridCol w="816637"/>
                <a:gridCol w="1004495"/>
                <a:gridCol w="955316"/>
                <a:gridCol w="1017862"/>
                <a:gridCol w="619109"/>
                <a:gridCol w="648074"/>
              </a:tblGrid>
              <a:tr h="238336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업무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Host Name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gridSpan="7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S/W Spec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3833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DBMS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WEB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M/W(WAS)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Report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Web UI Tool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암호화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기타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</a:tr>
              <a:tr h="18845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8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5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8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통신</a:t>
                      </a:r>
                      <a:endParaRPr 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85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NXmile</a:t>
                      </a:r>
                      <a:r>
                        <a:rPr lang="en-US" sz="85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lang="ko-KR" altLang="en-US" sz="85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제휴사</a:t>
                      </a:r>
                      <a:r>
                        <a:rPr lang="ko-KR" altLang="en-US" sz="8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lang="en-US" sz="8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FEP #1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Oracle</a:t>
                      </a:r>
                      <a:r>
                        <a:rPr lang="en-US" sz="8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10g</a:t>
                      </a:r>
                      <a:endParaRPr 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85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Anylink</a:t>
                      </a:r>
                      <a:endParaRPr 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endParaRPr 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845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8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85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NXmile</a:t>
                      </a:r>
                      <a:r>
                        <a:rPr lang="en-US" sz="85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lang="ko-KR" altLang="en-US" sz="85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제휴사</a:t>
                      </a:r>
                      <a:r>
                        <a:rPr lang="ko-KR" altLang="en-US" sz="8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lang="en-US" sz="8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FEP #2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Oracle</a:t>
                      </a:r>
                      <a:r>
                        <a:rPr lang="en-US" altLang="ko-KR" sz="8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10g</a:t>
                      </a:r>
                      <a:endParaRPr 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85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Anylink</a:t>
                      </a:r>
                      <a:endParaRPr 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5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845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en-US" altLang="ko-KR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85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NXmile</a:t>
                      </a:r>
                      <a:r>
                        <a:rPr lang="en-US" sz="85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lang="ko-KR" altLang="en-US" sz="85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제휴사</a:t>
                      </a:r>
                      <a:r>
                        <a:rPr lang="ko-KR" altLang="en-US" sz="8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lang="en-US" sz="8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FEP #3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Oracle</a:t>
                      </a:r>
                      <a:r>
                        <a:rPr lang="en-US" altLang="ko-KR" sz="8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10g</a:t>
                      </a:r>
                      <a:endParaRPr 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85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Anylink</a:t>
                      </a:r>
                      <a:endParaRPr 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5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845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en-US" altLang="ko-KR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85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NXmile</a:t>
                      </a:r>
                      <a:r>
                        <a:rPr lang="en-US" altLang="ko-KR" sz="85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lang="ko-KR" altLang="en-US" sz="8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소액결제 통신서버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Oracle</a:t>
                      </a:r>
                      <a:r>
                        <a:rPr lang="en-US" altLang="ko-KR" sz="8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10g</a:t>
                      </a:r>
                      <a:endParaRPr 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5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845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8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85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NXmile</a:t>
                      </a:r>
                      <a:r>
                        <a:rPr lang="en-US" altLang="ko-KR" sz="85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lang="ko-KR" altLang="en-US" sz="8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소액결제 통신서버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Oracle</a:t>
                      </a:r>
                      <a:r>
                        <a:rPr lang="en-US" altLang="ko-KR" sz="8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10g</a:t>
                      </a:r>
                      <a:endParaRPr 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5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845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8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마케팅</a:t>
                      </a:r>
                      <a:endParaRPr 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85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NXmile</a:t>
                      </a:r>
                      <a:r>
                        <a:rPr lang="en-US" sz="85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lang="en-US" sz="8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MKTG(</a:t>
                      </a:r>
                      <a:r>
                        <a:rPr lang="ko-KR" altLang="en-US" sz="85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마케팅 </a:t>
                      </a:r>
                      <a:r>
                        <a:rPr lang="en-US" altLang="ko-KR" sz="85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App)</a:t>
                      </a:r>
                      <a:endParaRPr lang="en-US" altLang="ko-KR" sz="85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endParaRPr 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845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8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85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NXmile</a:t>
                      </a:r>
                      <a:r>
                        <a:rPr lang="en-US" sz="85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lang="en-US" sz="8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MKTG(</a:t>
                      </a:r>
                      <a:r>
                        <a:rPr lang="ko-KR" altLang="en-US" sz="85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마케팅 </a:t>
                      </a:r>
                      <a:r>
                        <a:rPr lang="en-US" altLang="ko-KR" sz="85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DB)</a:t>
                      </a:r>
                      <a:endParaRPr lang="en-US" altLang="ko-KR" sz="85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Oracle</a:t>
                      </a:r>
                      <a:r>
                        <a:rPr lang="en-US" altLang="ko-KR" sz="8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10g</a:t>
                      </a:r>
                      <a:endParaRPr 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85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Cubeone</a:t>
                      </a:r>
                      <a:endParaRPr 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endParaRPr 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845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8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정산</a:t>
                      </a:r>
                      <a:r>
                        <a:rPr lang="en-US" altLang="ko-KR" sz="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</a:t>
                      </a:r>
                      <a:endParaRPr lang="ko-KR" alt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85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NXmile</a:t>
                      </a:r>
                      <a:r>
                        <a:rPr lang="en-US" sz="85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lang="en-US" sz="8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Batch App #1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TMAX 4.0</a:t>
                      </a:r>
                      <a:endParaRPr lang="ko-KR" alt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ko-KR" alt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ko-KR" alt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endParaRPr lang="ko-KR" alt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845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en-US" altLang="ko-KR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85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NXmile</a:t>
                      </a:r>
                      <a:r>
                        <a:rPr lang="en-US" sz="85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lang="en-US" sz="8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Batch App #2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TMAX 4.0</a:t>
                      </a:r>
                      <a:endParaRPr 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endParaRPr 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845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en-US" altLang="ko-KR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승인</a:t>
                      </a:r>
                      <a:endParaRPr 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85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NXmile</a:t>
                      </a:r>
                      <a:r>
                        <a:rPr lang="en-US" sz="85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lang="en-US" sz="8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App #1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TMAX 4.0</a:t>
                      </a:r>
                      <a:endParaRPr lang="ko-KR" alt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endParaRPr 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845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lang="en-US" altLang="ko-KR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85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NXmile</a:t>
                      </a:r>
                      <a:r>
                        <a:rPr lang="en-US" sz="85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lang="en-US" sz="8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App #2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TMAX 4.0</a:t>
                      </a:r>
                      <a:endParaRPr 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endParaRPr 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845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  <a:endParaRPr lang="en-US" altLang="ko-KR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정산</a:t>
                      </a:r>
                      <a:r>
                        <a:rPr lang="en-US" altLang="ko-KR" sz="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</a:t>
                      </a:r>
                      <a:r>
                        <a:rPr lang="en-US" altLang="ko-KR" sz="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DB</a:t>
                      </a:r>
                      <a:endParaRPr 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85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NXmile</a:t>
                      </a:r>
                      <a:r>
                        <a:rPr lang="en-US" sz="85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lang="en-US" sz="8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Batch DB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Oracle</a:t>
                      </a:r>
                      <a:r>
                        <a:rPr lang="en-US" altLang="ko-KR" sz="8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10g</a:t>
                      </a:r>
                      <a:endParaRPr 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85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Cubeone</a:t>
                      </a:r>
                      <a:endParaRPr 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endParaRPr 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845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13</a:t>
                      </a:r>
                      <a:endParaRPr lang="en-US" altLang="ko-KR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승인</a:t>
                      </a:r>
                      <a:r>
                        <a:rPr lang="en-US" altLang="ko-KR" sz="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DB</a:t>
                      </a:r>
                      <a:endParaRPr 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85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NXmile</a:t>
                      </a:r>
                      <a:r>
                        <a:rPr lang="en-US" sz="85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lang="en-US" sz="8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DB #1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Oracle</a:t>
                      </a:r>
                      <a:r>
                        <a:rPr lang="en-US" altLang="ko-KR" sz="8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10g</a:t>
                      </a:r>
                      <a:endParaRPr 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85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Cubeone</a:t>
                      </a:r>
                      <a:endParaRPr 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endParaRPr 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845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14</a:t>
                      </a:r>
                      <a:endParaRPr lang="en-US" altLang="ko-KR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85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NXmile</a:t>
                      </a:r>
                      <a:r>
                        <a:rPr lang="en-US" sz="85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lang="en-US" sz="8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DB #2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Oracle</a:t>
                      </a:r>
                      <a:r>
                        <a:rPr lang="en-US" altLang="ko-KR" sz="8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10g</a:t>
                      </a:r>
                      <a:endParaRPr lang="en-US" altLang="ko-KR" sz="85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5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5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Cubeone</a:t>
                      </a:r>
                      <a:endParaRPr lang="en-US" altLang="ko-KR" sz="85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5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845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15</a:t>
                      </a:r>
                      <a:endParaRPr lang="en-US" altLang="ko-KR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내부사용자</a:t>
                      </a:r>
                      <a:r>
                        <a:rPr lang="en-US" altLang="ko-KR" sz="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</a:p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고객상담용 </a:t>
                      </a:r>
                      <a:r>
                        <a:rPr lang="en-US" altLang="ko-KR" sz="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WAS</a:t>
                      </a:r>
                      <a:endParaRPr 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85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NXmile</a:t>
                      </a:r>
                      <a:r>
                        <a:rPr lang="en-US" sz="85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lang="en-US" sz="8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In-WAS #1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85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Jeus</a:t>
                      </a:r>
                      <a:r>
                        <a:rPr lang="en-US" sz="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5.0</a:t>
                      </a:r>
                      <a:endParaRPr 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Report Designer</a:t>
                      </a:r>
                      <a:endParaRPr 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85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Miplatform</a:t>
                      </a:r>
                      <a:endParaRPr 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endParaRPr 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845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16</a:t>
                      </a:r>
                      <a:endParaRPr lang="en-US" altLang="ko-KR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85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NXmile</a:t>
                      </a:r>
                      <a:r>
                        <a:rPr lang="en-US" sz="85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lang="en-US" sz="8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In-WAS #2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85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Jeus</a:t>
                      </a:r>
                      <a:r>
                        <a:rPr lang="en-US" altLang="ko-KR" sz="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5.0</a:t>
                      </a:r>
                      <a:endParaRPr lang="en-US" altLang="ko-KR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Report Designer</a:t>
                      </a:r>
                      <a:endParaRPr lang="en-US" altLang="ko-KR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85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Miplatform</a:t>
                      </a:r>
                      <a:endParaRPr lang="en-US" altLang="ko-KR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en-US" altLang="ko-KR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845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17</a:t>
                      </a:r>
                      <a:endParaRPr lang="en-US" altLang="ko-KR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내부사용자</a:t>
                      </a:r>
                      <a:r>
                        <a:rPr lang="en-US" altLang="ko-KR" sz="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</a:p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고객상담용 </a:t>
                      </a:r>
                      <a:r>
                        <a:rPr lang="en-US" altLang="ko-KR" sz="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WEB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85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NXmile</a:t>
                      </a:r>
                      <a:r>
                        <a:rPr lang="en-US" sz="85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lang="en-US" sz="8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In-Web #1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5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WebToB</a:t>
                      </a:r>
                      <a:r>
                        <a:rPr lang="en-US" altLang="ko-KR" sz="8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4.1</a:t>
                      </a:r>
                      <a:endParaRPr lang="en-US" altLang="ko-KR" sz="85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5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5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5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845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18</a:t>
                      </a:r>
                      <a:endParaRPr lang="en-US" altLang="ko-KR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85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NXmile</a:t>
                      </a:r>
                      <a:r>
                        <a:rPr lang="en-US" sz="85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lang="en-US" sz="8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In-Web #2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5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WebToB</a:t>
                      </a:r>
                      <a:r>
                        <a:rPr lang="en-US" altLang="ko-KR" sz="8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4.1</a:t>
                      </a:r>
                      <a:endParaRPr lang="en-US" altLang="ko-KR" sz="85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endParaRPr 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845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19</a:t>
                      </a:r>
                      <a:endParaRPr lang="en-US" altLang="ko-KR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외부사용자용 </a:t>
                      </a:r>
                      <a:r>
                        <a:rPr lang="en-US" altLang="ko-KR" sz="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WAS</a:t>
                      </a:r>
                      <a:endParaRPr 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85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NXmile</a:t>
                      </a:r>
                      <a:r>
                        <a:rPr lang="en-US" sz="85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lang="en-US" sz="8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Out-WAS #1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85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Jeus</a:t>
                      </a:r>
                      <a:r>
                        <a:rPr lang="en-US" altLang="ko-KR" sz="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5.0</a:t>
                      </a:r>
                      <a:endParaRPr lang="en-US" altLang="ko-KR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Report Designer</a:t>
                      </a:r>
                      <a:endParaRPr lang="en-US" altLang="ko-KR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85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Miplatform</a:t>
                      </a:r>
                      <a:endParaRPr lang="en-US" altLang="ko-KR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en-US" altLang="ko-KR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845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</a:t>
                      </a:r>
                      <a:endParaRPr lang="en-US" altLang="ko-KR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85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NXmile</a:t>
                      </a:r>
                      <a:r>
                        <a:rPr lang="en-US" sz="85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lang="en-US" sz="8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Out-WAS #2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85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Jeus</a:t>
                      </a:r>
                      <a:r>
                        <a:rPr lang="en-US" altLang="ko-KR" sz="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5.0</a:t>
                      </a:r>
                      <a:endParaRPr lang="en-US" altLang="ko-KR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Report Designer</a:t>
                      </a:r>
                      <a:endParaRPr lang="en-US" altLang="ko-KR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85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Miplatform</a:t>
                      </a:r>
                      <a:endParaRPr lang="en-US" altLang="ko-KR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en-US" altLang="ko-KR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845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21</a:t>
                      </a:r>
                      <a:endParaRPr lang="en-US" altLang="ko-KR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외부사용자용 </a:t>
                      </a:r>
                      <a:r>
                        <a:rPr lang="en-US" altLang="ko-KR" sz="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WEB</a:t>
                      </a:r>
                      <a:endParaRPr 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85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NXmile</a:t>
                      </a:r>
                      <a:r>
                        <a:rPr lang="en-US" sz="85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lang="en-US" sz="8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Out-Web #1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5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WebToB</a:t>
                      </a:r>
                      <a:r>
                        <a:rPr lang="en-US" altLang="ko-KR" sz="8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4.1</a:t>
                      </a:r>
                      <a:endParaRPr lang="en-US" altLang="ko-KR" sz="85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845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22</a:t>
                      </a:r>
                      <a:endParaRPr lang="en-US" altLang="ko-KR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85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NXmile</a:t>
                      </a:r>
                      <a:r>
                        <a:rPr lang="en-US" sz="85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lang="en-US" sz="8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Out-Web #2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5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WebToB</a:t>
                      </a:r>
                      <a:r>
                        <a:rPr lang="en-US" altLang="ko-KR" sz="8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4.1</a:t>
                      </a:r>
                      <a:endParaRPr lang="en-US" altLang="ko-KR" sz="85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8459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23</a:t>
                      </a:r>
                      <a:endParaRPr lang="en-US" altLang="ko-KR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통신</a:t>
                      </a:r>
                      <a:r>
                        <a:rPr lang="en-US" altLang="ko-KR" sz="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lang="ko-KR" altLang="en-US" sz="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개발</a:t>
                      </a:r>
                      <a:endParaRPr 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50" b="0" kern="0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nxdev_fep</a:t>
                      </a:r>
                      <a:endParaRPr kumimoji="0" lang="ko-KR" altLang="en-US" sz="850" b="0" kern="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Oracle</a:t>
                      </a:r>
                      <a:r>
                        <a:rPr lang="en-US" altLang="ko-KR" sz="8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10g</a:t>
                      </a:r>
                      <a:endParaRPr lang="en-US" altLang="ko-KR" sz="85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5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85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Anylink</a:t>
                      </a:r>
                      <a:endParaRPr 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8459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24</a:t>
                      </a:r>
                      <a:endParaRPr lang="en-US" altLang="ko-KR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WAS_</a:t>
                      </a:r>
                      <a:r>
                        <a:rPr lang="ko-KR" altLang="en-US" sz="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개발</a:t>
                      </a:r>
                      <a:endParaRPr 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50" b="0" kern="0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nxdev_nxmwas</a:t>
                      </a:r>
                      <a:endParaRPr lang="en-US" altLang="ko-KR" sz="85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5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WebToB</a:t>
                      </a:r>
                      <a:r>
                        <a:rPr lang="en-US" altLang="ko-KR" sz="8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4.1</a:t>
                      </a:r>
                      <a:endParaRPr lang="en-US" altLang="ko-KR" sz="85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5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Jeus</a:t>
                      </a:r>
                      <a:r>
                        <a:rPr lang="en-US" altLang="ko-KR" sz="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5.0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8459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25</a:t>
                      </a:r>
                      <a:endParaRPr lang="en-US" altLang="ko-KR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App_</a:t>
                      </a:r>
                      <a:r>
                        <a:rPr lang="ko-KR" altLang="en-US" sz="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개발</a:t>
                      </a:r>
                      <a:endParaRPr 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5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nxdev_nxmapp</a:t>
                      </a:r>
                      <a:endParaRPr lang="en-US" altLang="ko-KR" sz="85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5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TMAX 4.0</a:t>
                      </a:r>
                      <a:endParaRPr lang="ko-KR" altLang="en-US" sz="85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8459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26</a:t>
                      </a:r>
                      <a:endParaRPr lang="en-US" altLang="ko-KR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DB_</a:t>
                      </a:r>
                      <a:r>
                        <a:rPr lang="ko-KR" altLang="en-US" sz="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개발</a:t>
                      </a:r>
                      <a:endParaRPr 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85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nxdev_nxmdb</a:t>
                      </a:r>
                      <a:endParaRPr lang="en-US" sz="85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Oracle</a:t>
                      </a:r>
                      <a:r>
                        <a:rPr lang="en-US" altLang="ko-KR" sz="8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10g</a:t>
                      </a:r>
                      <a:endParaRPr lang="en-US" altLang="ko-KR" sz="85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5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85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Cubeone</a:t>
                      </a:r>
                      <a:endParaRPr 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8459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27</a:t>
                      </a:r>
                      <a:endParaRPr lang="en-US" altLang="ko-KR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마케팅</a:t>
                      </a:r>
                      <a:r>
                        <a:rPr lang="en-US" altLang="ko-KR" sz="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lang="ko-KR" altLang="en-US" sz="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개발</a:t>
                      </a:r>
                      <a:endParaRPr 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50" b="0" kern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skmc-scpddb1</a:t>
                      </a:r>
                      <a:endParaRPr kumimoji="0" lang="ko-KR" altLang="en-US" sz="850" b="0" kern="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Oracle</a:t>
                      </a:r>
                      <a:r>
                        <a:rPr lang="en-US" altLang="ko-KR" sz="8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10g</a:t>
                      </a:r>
                      <a:endParaRPr lang="en-US" altLang="ko-KR" sz="85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5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85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Cubeone</a:t>
                      </a:r>
                      <a:endParaRPr 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5584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28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App_</a:t>
                      </a:r>
                      <a:r>
                        <a:rPr lang="ko-KR" altLang="en-US" sz="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테스트</a:t>
                      </a:r>
                      <a:endParaRPr 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9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nxdev_apptst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TMAX 4.0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Rectangle 18"/>
          <p:cNvSpPr txBox="1">
            <a:spLocks noChangeArrowheads="1"/>
          </p:cNvSpPr>
          <p:nvPr/>
        </p:nvSpPr>
        <p:spPr bwMode="auto">
          <a:xfrm>
            <a:off x="415925" y="228600"/>
            <a:ext cx="8718550" cy="33972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vert="horz" wrap="square" lIns="91577" tIns="45789" rIns="91577" bIns="45789" numCol="1" anchor="ctr" anchorCtr="0" compatLnSpc="1">
            <a:prstTxWarp prst="textNoShape">
              <a:avLst/>
            </a:prstTxWarp>
            <a:spAutoFit/>
          </a:bodyPr>
          <a:lstStyle>
            <a:lvl1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+mj-lt"/>
                <a:ea typeface="+mj-ea"/>
                <a:cs typeface="+mj-cs"/>
              </a:defRPr>
            </a:lvl1pPr>
            <a:lvl2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2pPr>
            <a:lvl3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3pPr>
            <a:lvl4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4pPr>
            <a:lvl5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5pPr>
            <a:lvl6pPr marL="457200"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6pPr>
            <a:lvl7pPr marL="914400"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7pPr>
            <a:lvl8pPr marL="1371600"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8pPr>
            <a:lvl9pPr marL="1828800"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9pPr>
          </a:lstStyle>
          <a:p>
            <a:r>
              <a:rPr lang="en-US" altLang="ko-KR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물리적 구성도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80607" y="231234"/>
            <a:ext cx="25088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Application SW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 목록</a:t>
            </a:r>
            <a:endParaRPr lang="ko-KR" altLang="en-US" sz="16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5986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" name="그룹 203"/>
          <p:cNvGrpSpPr/>
          <p:nvPr/>
        </p:nvGrpSpPr>
        <p:grpSpPr>
          <a:xfrm>
            <a:off x="1887862" y="6053929"/>
            <a:ext cx="7501314" cy="405890"/>
            <a:chOff x="1743765" y="6121941"/>
            <a:chExt cx="7983656" cy="432000"/>
          </a:xfrm>
        </p:grpSpPr>
        <p:pic>
          <p:nvPicPr>
            <p:cNvPr id="205" name="Picture 523" descr="netflowroutr"/>
            <p:cNvPicPr>
              <a:picLocks noChangeAspect="1" noChangeArrowheads="1"/>
            </p:cNvPicPr>
            <p:nvPr/>
          </p:nvPicPr>
          <p:blipFill>
            <a:blip r:embed="rId2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06459" y="6219242"/>
              <a:ext cx="544513" cy="2524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" name="TextBox 20"/>
            <p:cNvSpPr txBox="1">
              <a:spLocks noChangeArrowheads="1"/>
            </p:cNvSpPr>
            <p:nvPr/>
          </p:nvSpPr>
          <p:spPr bwMode="auto">
            <a:xfrm>
              <a:off x="2493822" y="6258136"/>
              <a:ext cx="577850" cy="174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36000" tIns="18000" rIns="36000" bIns="1800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itchFamily="50" charset="-127"/>
                  <a:ea typeface="맑은 고딕"/>
                  <a:cs typeface="HY태고딕"/>
                </a:rPr>
                <a:t>라우</a:t>
              </a:r>
              <a:r>
                <a:rPr kumimoji="0" lang="ko-KR" altLang="en-US" sz="9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itchFamily="50" charset="-127"/>
                  <a:ea typeface="맑은 고딕"/>
                  <a:cs typeface="HY태고딕"/>
                </a:rPr>
                <a:t>터</a:t>
              </a:r>
              <a:endPara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/>
                <a:cs typeface="HY태고딕"/>
              </a:endParaRPr>
            </a:p>
          </p:txBody>
        </p:sp>
        <p:pic>
          <p:nvPicPr>
            <p:cNvPr id="207" name="Picture 56" descr="Route-Switch_Processor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4417" y="6165448"/>
              <a:ext cx="231617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8" name="TextBox 20"/>
            <p:cNvSpPr txBox="1">
              <a:spLocks noChangeArrowheads="1"/>
            </p:cNvSpPr>
            <p:nvPr/>
          </p:nvSpPr>
          <p:spPr bwMode="auto">
            <a:xfrm>
              <a:off x="3392662" y="6258023"/>
              <a:ext cx="900100" cy="1748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36000" tIns="18000" rIns="36000" bIns="1800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itchFamily="50" charset="-127"/>
                  <a:ea typeface="맑은 고딕"/>
                  <a:cs typeface="HY태고딕"/>
                </a:rPr>
                <a:t>백본</a:t>
              </a:r>
              <a:r>
                <a:rPr kumimoji="0" lang="en-US" altLang="ko-KR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itchFamily="50" charset="-127"/>
                  <a:ea typeface="맑은 고딕"/>
                  <a:cs typeface="HY태고딕"/>
                </a:rPr>
                <a:t>(L3)</a:t>
              </a:r>
              <a:r>
                <a:rPr kumimoji="0" lang="ko-KR" alt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itchFamily="50" charset="-127"/>
                  <a:ea typeface="맑은 고딕"/>
                  <a:cs typeface="HY태고딕"/>
                </a:rPr>
                <a:t>스위치</a:t>
              </a:r>
              <a:endPara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/>
                <a:cs typeface="HY태고딕"/>
              </a:endParaRPr>
            </a:p>
          </p:txBody>
        </p:sp>
        <p:pic>
          <p:nvPicPr>
            <p:cNvPr id="209" name="Picture 10" descr="Firewall_Vertical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75377" y="6165267"/>
              <a:ext cx="212725" cy="360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0" name="TextBox 20"/>
            <p:cNvSpPr txBox="1">
              <a:spLocks noChangeArrowheads="1"/>
            </p:cNvSpPr>
            <p:nvPr/>
          </p:nvSpPr>
          <p:spPr bwMode="auto">
            <a:xfrm>
              <a:off x="6758987" y="6258023"/>
              <a:ext cx="716321" cy="1748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36000" tIns="18000" rIns="36000" bIns="1800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itchFamily="50" charset="-127"/>
                  <a:ea typeface="맑은 고딕"/>
                  <a:cs typeface="HY태고딕"/>
                </a:rPr>
                <a:t>방화</a:t>
              </a:r>
              <a:r>
                <a:rPr kumimoji="0" lang="ko-KR" altLang="en-US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itchFamily="50" charset="-127"/>
                  <a:ea typeface="맑은 고딕"/>
                  <a:cs typeface="HY태고딕"/>
                </a:rPr>
                <a:t>벽</a:t>
              </a:r>
            </a:p>
          </p:txBody>
        </p:sp>
        <p:pic>
          <p:nvPicPr>
            <p:cNvPr id="211" name="Picture 34" descr="Local_Director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77618" y="6192254"/>
              <a:ext cx="323850" cy="306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2" name="TextBox 20"/>
            <p:cNvSpPr txBox="1">
              <a:spLocks noChangeArrowheads="1"/>
            </p:cNvSpPr>
            <p:nvPr/>
          </p:nvSpPr>
          <p:spPr bwMode="auto">
            <a:xfrm>
              <a:off x="7878884" y="6258023"/>
              <a:ext cx="716321" cy="1748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36000" tIns="18000" rIns="36000" bIns="1800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itchFamily="50" charset="-127"/>
                  <a:ea typeface="맑은 고딕"/>
                  <a:cs typeface="HY태고딕"/>
                </a:rPr>
                <a:t>L4</a:t>
              </a:r>
              <a:r>
                <a:rPr kumimoji="0" lang="ko-KR" alt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itchFamily="50" charset="-127"/>
                  <a:ea typeface="맑은 고딕"/>
                  <a:cs typeface="HY태고딕"/>
                </a:rPr>
                <a:t>스위치</a:t>
              </a:r>
              <a:endPara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/>
                <a:cs typeface="HY태고딕"/>
              </a:endParaRPr>
            </a:p>
          </p:txBody>
        </p:sp>
        <p:pic>
          <p:nvPicPr>
            <p:cNvPr id="213" name="Picture 14" descr="Summit48si"/>
            <p:cNvPicPr>
              <a:picLocks noChangeAspect="1" noChangeArrowheads="1"/>
            </p:cNvPicPr>
            <p:nvPr/>
          </p:nvPicPr>
          <p:blipFill>
            <a:blip r:embed="rId6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68006" y="6269248"/>
              <a:ext cx="504825" cy="15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4" name="TextBox 20"/>
            <p:cNvSpPr txBox="1">
              <a:spLocks noChangeArrowheads="1"/>
            </p:cNvSpPr>
            <p:nvPr/>
          </p:nvSpPr>
          <p:spPr bwMode="auto">
            <a:xfrm>
              <a:off x="8959760" y="6258023"/>
              <a:ext cx="716321" cy="1748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36000" tIns="18000" rIns="36000" bIns="1800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itchFamily="50" charset="-127"/>
                  <a:ea typeface="맑은 고딕"/>
                  <a:cs typeface="HY태고딕"/>
                </a:rPr>
                <a:t>L2</a:t>
              </a:r>
              <a:r>
                <a:rPr kumimoji="0" lang="ko-KR" alt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itchFamily="50" charset="-127"/>
                  <a:ea typeface="맑은 고딕"/>
                  <a:cs typeface="HY태고딕"/>
                </a:rPr>
                <a:t>스위치</a:t>
              </a:r>
              <a:endPara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/>
                <a:cs typeface="HY태고딕"/>
              </a:endParaRPr>
            </a:p>
          </p:txBody>
        </p:sp>
        <p:pic>
          <p:nvPicPr>
            <p:cNvPr id="215" name="Picture 6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7897" y="6162886"/>
              <a:ext cx="287337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6" name="TextBox 20"/>
            <p:cNvSpPr txBox="1">
              <a:spLocks noChangeArrowheads="1"/>
            </p:cNvSpPr>
            <p:nvPr/>
          </p:nvSpPr>
          <p:spPr bwMode="auto">
            <a:xfrm>
              <a:off x="4593600" y="6258023"/>
              <a:ext cx="900100" cy="1748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36000" tIns="18000" rIns="36000" bIns="1800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itchFamily="50" charset="-127"/>
                  <a:ea typeface="맑은 고딕"/>
                  <a:cs typeface="HY태고딕"/>
                </a:rPr>
                <a:t>백본</a:t>
              </a:r>
              <a:r>
                <a:rPr kumimoji="0" lang="en-US" altLang="ko-KR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itchFamily="50" charset="-127"/>
                  <a:ea typeface="맑은 고딕"/>
                  <a:cs typeface="HY태고딕"/>
                </a:rPr>
                <a:t>(L3)</a:t>
              </a:r>
              <a:r>
                <a:rPr kumimoji="0" lang="ko-KR" alt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itchFamily="50" charset="-127"/>
                  <a:ea typeface="맑은 고딕"/>
                  <a:cs typeface="HY태고딕"/>
                </a:rPr>
                <a:t>스위치</a:t>
              </a:r>
              <a:endPara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/>
                <a:cs typeface="HY태고딕"/>
              </a:endParaRPr>
            </a:p>
          </p:txBody>
        </p:sp>
        <p:pic>
          <p:nvPicPr>
            <p:cNvPr id="217" name="Picture 14" descr="Summit48si"/>
            <p:cNvPicPr>
              <a:picLocks noChangeAspect="1" noChangeArrowheads="1"/>
            </p:cNvPicPr>
            <p:nvPr/>
          </p:nvPicPr>
          <p:blipFill>
            <a:blip r:embed="rId8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56027" y="6237498"/>
              <a:ext cx="51117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8" name="TextBox 20"/>
            <p:cNvSpPr txBox="1">
              <a:spLocks noChangeArrowheads="1"/>
            </p:cNvSpPr>
            <p:nvPr/>
          </p:nvSpPr>
          <p:spPr bwMode="auto">
            <a:xfrm>
              <a:off x="5913650" y="6258023"/>
              <a:ext cx="900100" cy="1748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36000" tIns="18000" rIns="36000" bIns="1800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itchFamily="50" charset="-127"/>
                  <a:ea typeface="맑은 고딕"/>
                  <a:cs typeface="HY태고딕"/>
                </a:rPr>
                <a:t>L3</a:t>
              </a:r>
              <a:r>
                <a:rPr kumimoji="0" lang="ko-KR" alt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itchFamily="50" charset="-127"/>
                  <a:ea typeface="맑은 고딕"/>
                  <a:cs typeface="HY태고딕"/>
                </a:rPr>
                <a:t>스위치</a:t>
              </a:r>
              <a:endPara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/>
                <a:cs typeface="HY태고딕"/>
              </a:endParaRPr>
            </a:p>
          </p:txBody>
        </p:sp>
        <p:sp>
          <p:nvSpPr>
            <p:cNvPr id="219" name="직사각형 218"/>
            <p:cNvSpPr/>
            <p:nvPr/>
          </p:nvSpPr>
          <p:spPr>
            <a:xfrm>
              <a:off x="1743765" y="6121941"/>
              <a:ext cx="7983656" cy="432000"/>
            </a:xfrm>
            <a:prstGeom prst="rect">
              <a:avLst/>
            </a:prstGeom>
            <a:noFill/>
            <a:ln w="6350" cap="flat" cmpd="sng" algn="ctr">
              <a:solidFill>
                <a:sysClr val="window" lastClr="FFFFFF">
                  <a:lumMod val="6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맑은 고딕"/>
                <a:cs typeface="+mn-cs"/>
              </a:endParaRPr>
            </a:p>
          </p:txBody>
        </p:sp>
      </p:grpSp>
      <p:sp>
        <p:nvSpPr>
          <p:cNvPr id="220" name="모서리가 둥근 직사각형 219"/>
          <p:cNvSpPr/>
          <p:nvPr/>
        </p:nvSpPr>
        <p:spPr>
          <a:xfrm>
            <a:off x="5163670" y="1135192"/>
            <a:ext cx="2955051" cy="1386327"/>
          </a:xfrm>
          <a:prstGeom prst="roundRect">
            <a:avLst/>
          </a:prstGeom>
          <a:solidFill>
            <a:sysClr val="window" lastClr="FFFFFF">
              <a:lumMod val="50000"/>
              <a:alpha val="11000"/>
            </a:sysClr>
          </a:solidFill>
          <a:ln w="2540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ea typeface="맑은 고딕"/>
              <a:cs typeface="+mn-cs"/>
            </a:endParaRPr>
          </a:p>
        </p:txBody>
      </p:sp>
      <p:sp>
        <p:nvSpPr>
          <p:cNvPr id="221" name="모서리가 둥근 직사각형 220"/>
          <p:cNvSpPr/>
          <p:nvPr/>
        </p:nvSpPr>
        <p:spPr>
          <a:xfrm>
            <a:off x="4268476" y="2571329"/>
            <a:ext cx="5114348" cy="3233097"/>
          </a:xfrm>
          <a:prstGeom prst="roundRect">
            <a:avLst/>
          </a:prstGeom>
          <a:solidFill>
            <a:srgbClr val="CCFFFF">
              <a:alpha val="36000"/>
            </a:srgbClr>
          </a:solidFill>
          <a:ln w="25400" cap="flat" cmpd="sng" algn="ctr">
            <a:solidFill>
              <a:srgbClr val="0099FF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ea typeface="맑은 고딕"/>
              <a:cs typeface="+mn-cs"/>
            </a:endParaRPr>
          </a:p>
        </p:txBody>
      </p:sp>
      <p:sp>
        <p:nvSpPr>
          <p:cNvPr id="222" name="모서리가 둥근 직사각형 221"/>
          <p:cNvSpPr/>
          <p:nvPr/>
        </p:nvSpPr>
        <p:spPr>
          <a:xfrm>
            <a:off x="1887862" y="2571329"/>
            <a:ext cx="2282132" cy="3233097"/>
          </a:xfrm>
          <a:prstGeom prst="roundRect">
            <a:avLst/>
          </a:prstGeom>
          <a:solidFill>
            <a:srgbClr val="CCFFFF">
              <a:alpha val="36000"/>
            </a:srgbClr>
          </a:solidFill>
          <a:ln w="25400" cap="flat" cmpd="sng" algn="ctr">
            <a:solidFill>
              <a:srgbClr val="0099FF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ea typeface="맑은 고딕"/>
              <a:cs typeface="+mn-cs"/>
            </a:endParaRPr>
          </a:p>
        </p:txBody>
      </p:sp>
      <p:sp>
        <p:nvSpPr>
          <p:cNvPr id="223" name="모서리가 둥근 직사각형 222"/>
          <p:cNvSpPr/>
          <p:nvPr/>
        </p:nvSpPr>
        <p:spPr>
          <a:xfrm>
            <a:off x="1887862" y="940353"/>
            <a:ext cx="3091071" cy="1581166"/>
          </a:xfrm>
          <a:prstGeom prst="roundRect">
            <a:avLst/>
          </a:prstGeom>
          <a:solidFill>
            <a:srgbClr val="F79646">
              <a:lumMod val="40000"/>
              <a:lumOff val="60000"/>
              <a:alpha val="17000"/>
            </a:srgbClr>
          </a:solidFill>
          <a:ln w="25400" cap="flat" cmpd="sng" algn="ctr">
            <a:solidFill>
              <a:srgbClr val="0099FF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ea typeface="맑은 고딕"/>
              <a:cs typeface="+mn-cs"/>
            </a:endParaRPr>
          </a:p>
        </p:txBody>
      </p:sp>
      <p:pic>
        <p:nvPicPr>
          <p:cNvPr id="224" name="Picture 22" descr="Network_Cloud_Standard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6158" y="1203415"/>
            <a:ext cx="912853" cy="486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" name="TextBox 20"/>
          <p:cNvSpPr txBox="1">
            <a:spLocks noChangeArrowheads="1"/>
          </p:cNvSpPr>
          <p:nvPr/>
        </p:nvSpPr>
        <p:spPr bwMode="auto">
          <a:xfrm>
            <a:off x="2438259" y="1169494"/>
            <a:ext cx="909870" cy="477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900" b="1" kern="0" dirty="0" smtClean="0">
                <a:solidFill>
                  <a:srgbClr val="000000"/>
                </a:solidFill>
                <a:latin typeface="맑은 고딕" pitchFamily="50" charset="-127"/>
                <a:cs typeface="HY태고딕"/>
              </a:rPr>
              <a:t>SKP</a:t>
            </a:r>
            <a:endParaRPr lang="en-US" altLang="ko-KR" sz="900" b="1" kern="0" dirty="0">
              <a:solidFill>
                <a:srgbClr val="000000"/>
              </a:solidFill>
              <a:latin typeface="맑은 고딕" pitchFamily="50" charset="-127"/>
              <a:cs typeface="HY태고딕"/>
            </a:endParaRPr>
          </a:p>
          <a:p>
            <a:pPr algn="ctr" latinLnBrk="0">
              <a:defRPr/>
            </a:pPr>
            <a:r>
              <a:rPr lang="en-US" altLang="ko-KR" sz="900" b="1" kern="0" dirty="0">
                <a:solidFill>
                  <a:srgbClr val="000000"/>
                </a:solidFill>
                <a:latin typeface="맑은 고딕" pitchFamily="50" charset="-127"/>
                <a:cs typeface="HY태고딕"/>
              </a:rPr>
              <a:t>Internet</a:t>
            </a:r>
            <a:r>
              <a:rPr lang="ko-KR" altLang="en-US" sz="900" b="1" kern="0" dirty="0" smtClean="0">
                <a:solidFill>
                  <a:srgbClr val="000000"/>
                </a:solidFill>
                <a:latin typeface="맑은 고딕" pitchFamily="50" charset="-127"/>
                <a:cs typeface="HY태고딕"/>
              </a:rPr>
              <a:t>망</a:t>
            </a:r>
            <a:endParaRPr lang="en-US" altLang="ko-KR" sz="900" b="1" kern="0" dirty="0" smtClean="0">
              <a:solidFill>
                <a:srgbClr val="000000"/>
              </a:solidFill>
              <a:latin typeface="맑은 고딕" pitchFamily="50" charset="-127"/>
              <a:cs typeface="HY태고딕"/>
            </a:endParaRPr>
          </a:p>
          <a:p>
            <a:pPr algn="ctr" latinLnBrk="0">
              <a:defRPr/>
            </a:pPr>
            <a:r>
              <a:rPr lang="en-US" altLang="ko-KR" sz="900" b="1" kern="0" dirty="0" smtClean="0">
                <a:solidFill>
                  <a:srgbClr val="000000"/>
                </a:solidFill>
                <a:latin typeface="맑은 고딕" pitchFamily="50" charset="-127"/>
                <a:cs typeface="HY태고딕"/>
              </a:rPr>
              <a:t>(</a:t>
            </a:r>
            <a:r>
              <a:rPr lang="ko-KR" altLang="en-US" sz="900" b="1" kern="0" dirty="0" smtClean="0">
                <a:solidFill>
                  <a:srgbClr val="000000"/>
                </a:solidFill>
                <a:latin typeface="맑은 고딕" pitchFamily="50" charset="-127"/>
                <a:cs typeface="HY태고딕"/>
              </a:rPr>
              <a:t>외부사용자</a:t>
            </a:r>
            <a:r>
              <a:rPr lang="en-US" altLang="ko-KR" sz="900" b="1" kern="0" dirty="0" smtClean="0">
                <a:solidFill>
                  <a:srgbClr val="000000"/>
                </a:solidFill>
                <a:latin typeface="맑은 고딕" pitchFamily="50" charset="-127"/>
                <a:cs typeface="HY태고딕"/>
              </a:rPr>
              <a:t>)</a:t>
            </a:r>
            <a:endParaRPr lang="ko-KR" altLang="en-US" sz="900" b="1" kern="0" dirty="0">
              <a:solidFill>
                <a:srgbClr val="000000"/>
              </a:solidFill>
              <a:latin typeface="맑은 고딕" pitchFamily="50" charset="-127"/>
              <a:cs typeface="HY태고딕"/>
            </a:endParaRPr>
          </a:p>
        </p:txBody>
      </p:sp>
      <p:pic>
        <p:nvPicPr>
          <p:cNvPr id="226" name="Picture 14" descr="Summit48si"/>
          <p:cNvPicPr>
            <a:picLocks noChangeAspect="1" noChangeArrowheads="1"/>
          </p:cNvPicPr>
          <p:nvPr/>
        </p:nvPicPr>
        <p:blipFill>
          <a:blip r:embed="rId6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0075" y="4286998"/>
            <a:ext cx="474325" cy="143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27" name="그룹 194"/>
          <p:cNvGrpSpPr>
            <a:grpSpLocks/>
          </p:cNvGrpSpPr>
          <p:nvPr/>
        </p:nvGrpSpPr>
        <p:grpSpPr bwMode="auto">
          <a:xfrm>
            <a:off x="2108017" y="842398"/>
            <a:ext cx="1548839" cy="271463"/>
            <a:chOff x="-30736" y="229"/>
            <a:chExt cx="1052143" cy="234955"/>
          </a:xfrm>
        </p:grpSpPr>
        <p:sp>
          <p:nvSpPr>
            <p:cNvPr id="228" name="직사각형 505" descr="박스2"/>
            <p:cNvSpPr>
              <a:spLocks noChangeArrowheads="1"/>
            </p:cNvSpPr>
            <p:nvPr/>
          </p:nvSpPr>
          <p:spPr bwMode="auto">
            <a:xfrm>
              <a:off x="-30736" y="229"/>
              <a:ext cx="1032504" cy="234955"/>
            </a:xfrm>
            <a:prstGeom prst="roundRect">
              <a:avLst>
                <a:gd name="adj" fmla="val 50000"/>
              </a:avLst>
            </a:prstGeom>
            <a:blipFill dpi="0" rotWithShape="1">
              <a:blip r:embed="rId10" cstate="print"/>
              <a:srcRect/>
              <a:stretch>
                <a:fillRect/>
              </a:stretch>
            </a:blipFill>
            <a:ln w="38100" algn="ctr">
              <a:solidFill>
                <a:sysClr val="window" lastClr="FFFFFF"/>
              </a:solidFill>
              <a:round/>
              <a:headEnd/>
              <a:tailEnd/>
            </a:ln>
          </p:spPr>
          <p:txBody>
            <a:bodyPr tIns="28800" bIns="0"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ko-KR" sz="9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itchFamily="50" charset="-127"/>
                <a:ea typeface="맑은 고딕"/>
                <a:cs typeface="HY태고딕"/>
              </a:endParaRPr>
            </a:p>
          </p:txBody>
        </p:sp>
        <p:sp>
          <p:nvSpPr>
            <p:cNvPr id="229" name="Text Box 158"/>
            <p:cNvSpPr txBox="1">
              <a:spLocks noChangeArrowheads="1"/>
            </p:cNvSpPr>
            <p:nvPr/>
          </p:nvSpPr>
          <p:spPr bwMode="auto">
            <a:xfrm>
              <a:off x="47711" y="1872"/>
              <a:ext cx="973696" cy="183904"/>
            </a:xfrm>
            <a:prstGeom prst="rect">
              <a:avLst/>
            </a:prstGeom>
            <a:noFill/>
          </p:spPr>
          <p:txBody>
            <a:bodyPr wrap="square" bIns="0" anchor="ctr">
              <a:spAutoFit/>
              <a:scene3d>
                <a:camera prst="orthographicFront"/>
                <a:lightRig rig="threePt" dir="t"/>
              </a:scene3d>
              <a:sp3d>
                <a:bevelT w="0" h="50800"/>
                <a:contourClr>
                  <a:schemeClr val="tx2">
                    <a:lumMod val="75000"/>
                  </a:schemeClr>
                </a:contourClr>
              </a:sp3d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714375" algn="l"/>
                </a:tabLst>
                <a:defRPr/>
              </a:pPr>
              <a:r>
                <a:rPr kumimoji="0" lang="ko-KR" altLang="en-US" sz="10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 pitchFamily="50" charset="-127"/>
                  <a:ea typeface="맑은 고딕"/>
                  <a:cs typeface="HY태고딕"/>
                </a:rPr>
                <a:t>남산</a:t>
              </a:r>
              <a:r>
                <a:rPr kumimoji="0" lang="en-US" altLang="ko-KR" sz="10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 pitchFamily="50" charset="-127"/>
                  <a:ea typeface="맑은 고딕"/>
                  <a:cs typeface="HY태고딕"/>
                </a:rPr>
                <a:t>NOC(Backbone</a:t>
              </a:r>
              <a:r>
                <a:rPr kumimoji="0" lang="en-US" altLang="ko-KR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 pitchFamily="50" charset="-127"/>
                  <a:ea typeface="맑은 고딕"/>
                  <a:cs typeface="HY태고딕"/>
                </a:rPr>
                <a:t>)</a:t>
              </a:r>
              <a:endParaRPr kumimoji="0" lang="en-US" altLang="ko-KR" sz="1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 pitchFamily="50" charset="-127"/>
                <a:ea typeface="맑은 고딕"/>
                <a:cs typeface="HY태고딕"/>
              </a:endParaRPr>
            </a:p>
          </p:txBody>
        </p:sp>
      </p:grpSp>
      <p:pic>
        <p:nvPicPr>
          <p:cNvPr id="230" name="Picture 14" descr="Summit48si"/>
          <p:cNvPicPr>
            <a:picLocks noChangeAspect="1" noChangeArrowheads="1"/>
          </p:cNvPicPr>
          <p:nvPr/>
        </p:nvPicPr>
        <p:blipFill>
          <a:blip r:embed="rId8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221" y="2129888"/>
            <a:ext cx="480292" cy="202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1" name="직선 연결선 230"/>
          <p:cNvCxnSpPr>
            <a:stCxn id="234" idx="0"/>
            <a:endCxn id="235" idx="2"/>
          </p:cNvCxnSpPr>
          <p:nvPr/>
        </p:nvCxnSpPr>
        <p:spPr>
          <a:xfrm flipH="1" flipV="1">
            <a:off x="2894433" y="3014192"/>
            <a:ext cx="645462" cy="130534"/>
          </a:xfrm>
          <a:prstGeom prst="line">
            <a:avLst/>
          </a:prstGeom>
          <a:noFill/>
          <a:ln w="47625" cap="flat" cmpd="dbl" algn="ctr">
            <a:solidFill>
              <a:sysClr val="windowText" lastClr="000000"/>
            </a:solidFill>
            <a:prstDash val="solid"/>
            <a:headEnd type="none" w="sm" len="sm"/>
            <a:tailEnd type="none" w="sm" len="sm"/>
          </a:ln>
          <a:effectLst/>
        </p:spPr>
      </p:cxnSp>
      <p:pic>
        <p:nvPicPr>
          <p:cNvPr id="232" name="Picture 10" descr="Firewall_Vertical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636" y="1601660"/>
            <a:ext cx="199873" cy="338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3" name="직선 연결선 232"/>
          <p:cNvCxnSpPr>
            <a:stCxn id="230" idx="0"/>
            <a:endCxn id="232" idx="2"/>
          </p:cNvCxnSpPr>
          <p:nvPr/>
        </p:nvCxnSpPr>
        <p:spPr>
          <a:xfrm flipH="1" flipV="1">
            <a:off x="2862573" y="1940242"/>
            <a:ext cx="1795" cy="189646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headEnd type="none" w="sm" len="sm"/>
            <a:tailEnd type="none" w="sm" len="sm"/>
          </a:ln>
          <a:effectLst/>
        </p:spPr>
      </p:cxnSp>
      <p:pic>
        <p:nvPicPr>
          <p:cNvPr id="234" name="Picture 10" descr="Firewall_Vertical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0704" y="3144726"/>
            <a:ext cx="198381" cy="338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" name="Picture 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8698" y="2671135"/>
            <a:ext cx="271469" cy="343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6" name="Picture 523" descr="netflowroutr"/>
          <p:cNvPicPr>
            <a:picLocks noChangeAspect="1" noChangeArrowheads="1"/>
          </p:cNvPicPr>
          <p:nvPr/>
        </p:nvPicPr>
        <p:blipFill>
          <a:blip r:embed="rId2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7362" y="3422417"/>
            <a:ext cx="511616" cy="237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37" name="그룹 215"/>
          <p:cNvGrpSpPr>
            <a:grpSpLocks/>
          </p:cNvGrpSpPr>
          <p:nvPr/>
        </p:nvGrpSpPr>
        <p:grpSpPr bwMode="auto">
          <a:xfrm>
            <a:off x="6043294" y="5672670"/>
            <a:ext cx="1519929" cy="271463"/>
            <a:chOff x="0" y="0"/>
            <a:chExt cx="1032504" cy="234656"/>
          </a:xfrm>
        </p:grpSpPr>
        <p:sp>
          <p:nvSpPr>
            <p:cNvPr id="238" name="직사각형 505" descr="박스2"/>
            <p:cNvSpPr>
              <a:spLocks noChangeArrowheads="1"/>
            </p:cNvSpPr>
            <p:nvPr/>
          </p:nvSpPr>
          <p:spPr bwMode="auto">
            <a:xfrm>
              <a:off x="0" y="0"/>
              <a:ext cx="1032504" cy="234656"/>
            </a:xfrm>
            <a:prstGeom prst="roundRect">
              <a:avLst>
                <a:gd name="adj" fmla="val 50000"/>
              </a:avLst>
            </a:prstGeom>
            <a:blipFill dpi="0" rotWithShape="1">
              <a:blip r:embed="rId10" cstate="print"/>
              <a:srcRect/>
              <a:stretch>
                <a:fillRect/>
              </a:stretch>
            </a:blipFill>
            <a:ln w="38100" algn="ctr">
              <a:solidFill>
                <a:sysClr val="window" lastClr="FFFFFF"/>
              </a:solidFill>
              <a:round/>
              <a:headEnd/>
              <a:tailEnd/>
            </a:ln>
          </p:spPr>
          <p:txBody>
            <a:bodyPr tIns="28800" bIns="0"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ko-KR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itchFamily="50" charset="-127"/>
                <a:ea typeface="맑은 고딕"/>
                <a:cs typeface="HY태고딕"/>
              </a:endParaRPr>
            </a:p>
          </p:txBody>
        </p:sp>
        <p:sp>
          <p:nvSpPr>
            <p:cNvPr id="239" name="Text Box 158"/>
            <p:cNvSpPr txBox="1">
              <a:spLocks noChangeArrowheads="1"/>
            </p:cNvSpPr>
            <p:nvPr/>
          </p:nvSpPr>
          <p:spPr bwMode="auto">
            <a:xfrm>
              <a:off x="58808" y="12167"/>
              <a:ext cx="901688" cy="163312"/>
            </a:xfrm>
            <a:prstGeom prst="rect">
              <a:avLst/>
            </a:prstGeom>
            <a:noFill/>
          </p:spPr>
          <p:txBody>
            <a:bodyPr bIns="0" anchor="ctr">
              <a:spAutoFit/>
              <a:scene3d>
                <a:camera prst="orthographicFront"/>
                <a:lightRig rig="threePt" dir="t"/>
              </a:scene3d>
              <a:sp3d>
                <a:bevelT w="0" h="50800"/>
                <a:contourClr>
                  <a:schemeClr val="tx2">
                    <a:lumMod val="75000"/>
                  </a:schemeClr>
                </a:contourClr>
              </a:sp3d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714375" algn="l"/>
                </a:tabLst>
                <a:defRPr/>
              </a:pPr>
              <a:r>
                <a:rPr kumimoji="0" lang="en-US" altLang="ko-KR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 pitchFamily="50" charset="-127"/>
                  <a:ea typeface="맑은 고딕"/>
                  <a:cs typeface="HY태고딕"/>
                </a:rPr>
                <a:t>DDC(</a:t>
              </a:r>
              <a:r>
                <a:rPr kumimoji="0" lang="en-US" altLang="ko-KR" sz="10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 pitchFamily="50" charset="-127"/>
                  <a:ea typeface="맑은 고딕"/>
                  <a:cs typeface="HY태고딕"/>
                </a:rPr>
                <a:t>NXmile</a:t>
              </a:r>
              <a:r>
                <a:rPr kumimoji="0" lang="en-US" altLang="ko-KR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 pitchFamily="50" charset="-127"/>
                  <a:ea typeface="맑은 고딕"/>
                  <a:cs typeface="HY태고딕"/>
                </a:rPr>
                <a:t>)</a:t>
              </a:r>
              <a:endParaRPr kumimoji="0" lang="en-US" altLang="ko-KR" sz="1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 pitchFamily="50" charset="-127"/>
                <a:ea typeface="맑은 고딕"/>
                <a:cs typeface="HY태고딕"/>
              </a:endParaRPr>
            </a:p>
          </p:txBody>
        </p:sp>
      </p:grpSp>
      <p:pic>
        <p:nvPicPr>
          <p:cNvPr id="240" name="Picture 56" descr="Route-Switch_Processor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6972" y="3335907"/>
            <a:ext cx="261028" cy="405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41" name="직선 연결선 240"/>
          <p:cNvCxnSpPr/>
          <p:nvPr/>
        </p:nvCxnSpPr>
        <p:spPr>
          <a:xfrm flipH="1">
            <a:off x="4888978" y="3538758"/>
            <a:ext cx="331133" cy="2983"/>
          </a:xfrm>
          <a:prstGeom prst="line">
            <a:avLst/>
          </a:prstGeom>
          <a:noFill/>
          <a:ln w="38100" cap="flat" cmpd="dbl" algn="ctr">
            <a:solidFill>
              <a:sysClr val="windowText" lastClr="000000"/>
            </a:solidFill>
            <a:prstDash val="solid"/>
            <a:headEnd type="none" w="sm" len="sm"/>
            <a:tailEnd type="none" w="sm" len="sm"/>
          </a:ln>
          <a:effectLst/>
        </p:spPr>
      </p:cxnSp>
      <p:pic>
        <p:nvPicPr>
          <p:cNvPr id="242" name="Picture 56" descr="Route-Switch_Processor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8812" y="4295109"/>
            <a:ext cx="261029" cy="405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3" name="Picture 34" descr="Local_Director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9749" y="4074662"/>
            <a:ext cx="304284" cy="287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44" name="직선 연결선 243"/>
          <p:cNvCxnSpPr>
            <a:stCxn id="243" idx="1"/>
            <a:endCxn id="242" idx="3"/>
          </p:cNvCxnSpPr>
          <p:nvPr/>
        </p:nvCxnSpPr>
        <p:spPr>
          <a:xfrm flipH="1">
            <a:off x="5929840" y="4218598"/>
            <a:ext cx="489908" cy="279362"/>
          </a:xfrm>
          <a:prstGeom prst="line">
            <a:avLst/>
          </a:prstGeom>
          <a:noFill/>
          <a:ln w="38100" cap="flat" cmpd="dbl" algn="ctr">
            <a:solidFill>
              <a:sysClr val="windowText" lastClr="000000"/>
            </a:solidFill>
            <a:prstDash val="solid"/>
            <a:headEnd type="none" w="sm" len="sm"/>
            <a:tailEnd type="none" w="sm" len="sm"/>
          </a:ln>
          <a:effectLst/>
        </p:spPr>
      </p:cxnSp>
      <p:cxnSp>
        <p:nvCxnSpPr>
          <p:cNvPr id="245" name="직선 연결선 244"/>
          <p:cNvCxnSpPr>
            <a:endCxn id="243" idx="3"/>
          </p:cNvCxnSpPr>
          <p:nvPr/>
        </p:nvCxnSpPr>
        <p:spPr>
          <a:xfrm flipH="1">
            <a:off x="6724032" y="4218598"/>
            <a:ext cx="304425" cy="0"/>
          </a:xfrm>
          <a:prstGeom prst="line">
            <a:avLst/>
          </a:prstGeom>
          <a:noFill/>
          <a:ln w="38100" cap="flat" cmpd="dbl" algn="ctr">
            <a:solidFill>
              <a:sysClr val="windowText" lastClr="000000"/>
            </a:solidFill>
            <a:prstDash val="solid"/>
            <a:headEnd type="none" w="sm" len="sm"/>
            <a:tailEnd type="none" w="sm" len="sm"/>
          </a:ln>
          <a:effectLst/>
        </p:spPr>
      </p:cxnSp>
      <p:pic>
        <p:nvPicPr>
          <p:cNvPr id="246" name="Picture 34" descr="Local_Director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9749" y="3397060"/>
            <a:ext cx="304284" cy="28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47" name="직선 연결선 246"/>
          <p:cNvCxnSpPr>
            <a:stCxn id="246" idx="1"/>
            <a:endCxn id="240" idx="3"/>
          </p:cNvCxnSpPr>
          <p:nvPr/>
        </p:nvCxnSpPr>
        <p:spPr>
          <a:xfrm flipH="1" flipV="1">
            <a:off x="5498000" y="3538758"/>
            <a:ext cx="921749" cy="2237"/>
          </a:xfrm>
          <a:prstGeom prst="line">
            <a:avLst/>
          </a:prstGeom>
          <a:noFill/>
          <a:ln w="38100" cap="flat" cmpd="dbl" algn="ctr">
            <a:solidFill>
              <a:sysClr val="windowText" lastClr="000000"/>
            </a:solidFill>
            <a:prstDash val="solid"/>
            <a:headEnd type="none" w="sm" len="sm"/>
            <a:tailEnd type="none" w="sm" len="sm"/>
          </a:ln>
          <a:effectLst/>
        </p:spPr>
      </p:cxnSp>
      <p:cxnSp>
        <p:nvCxnSpPr>
          <p:cNvPr id="248" name="구부러진 연결선 247"/>
          <p:cNvCxnSpPr>
            <a:stCxn id="400" idx="2"/>
            <a:endCxn id="242" idx="0"/>
          </p:cNvCxnSpPr>
          <p:nvPr/>
        </p:nvCxnSpPr>
        <p:spPr>
          <a:xfrm rot="16200000" flipH="1">
            <a:off x="5503490" y="3999272"/>
            <a:ext cx="587806" cy="3867"/>
          </a:xfrm>
          <a:prstGeom prst="curvedConnector3">
            <a:avLst>
              <a:gd name="adj1" fmla="val 50000"/>
            </a:avLst>
          </a:prstGeom>
          <a:noFill/>
          <a:ln w="38100" cap="flat" cmpd="dbl" algn="ctr">
            <a:solidFill>
              <a:sysClr val="windowText" lastClr="000000"/>
            </a:solidFill>
            <a:prstDash val="solid"/>
            <a:headEnd type="none" w="sm" len="sm"/>
            <a:tailEnd type="none" w="sm" len="sm"/>
          </a:ln>
          <a:effectLst/>
        </p:spPr>
      </p:cxnSp>
      <p:cxnSp>
        <p:nvCxnSpPr>
          <p:cNvPr id="250" name="구부러진 연결선 249"/>
          <p:cNvCxnSpPr>
            <a:stCxn id="242" idx="1"/>
            <a:endCxn id="234" idx="3"/>
          </p:cNvCxnSpPr>
          <p:nvPr/>
        </p:nvCxnSpPr>
        <p:spPr>
          <a:xfrm rot="10800000">
            <a:off x="3639085" y="3314018"/>
            <a:ext cx="2029727" cy="1183942"/>
          </a:xfrm>
          <a:prstGeom prst="curvedConnector3">
            <a:avLst>
              <a:gd name="adj1" fmla="val 78055"/>
            </a:avLst>
          </a:prstGeom>
          <a:noFill/>
          <a:ln w="41275" cap="flat" cmpd="dbl" algn="ctr">
            <a:solidFill>
              <a:sysClr val="windowText" lastClr="000000"/>
            </a:solidFill>
            <a:prstDash val="solid"/>
            <a:headEnd type="oval" w="sm" len="sm"/>
            <a:tailEnd type="oval" w="sm" len="sm"/>
          </a:ln>
          <a:effectLst/>
        </p:spPr>
      </p:cxnSp>
      <p:cxnSp>
        <p:nvCxnSpPr>
          <p:cNvPr id="251" name="직선 연결선 250"/>
          <p:cNvCxnSpPr>
            <a:stCxn id="344" idx="0"/>
            <a:endCxn id="234" idx="2"/>
          </p:cNvCxnSpPr>
          <p:nvPr/>
        </p:nvCxnSpPr>
        <p:spPr>
          <a:xfrm flipV="1">
            <a:off x="3534619" y="3483309"/>
            <a:ext cx="5276" cy="253074"/>
          </a:xfrm>
          <a:prstGeom prst="line">
            <a:avLst/>
          </a:prstGeom>
          <a:noFill/>
          <a:ln w="47625" cap="flat" cmpd="dbl" algn="ctr">
            <a:solidFill>
              <a:sysClr val="windowText" lastClr="000000"/>
            </a:solidFill>
            <a:prstDash val="solid"/>
          </a:ln>
          <a:effectLst/>
        </p:spPr>
      </p:cxnSp>
      <p:pic>
        <p:nvPicPr>
          <p:cNvPr id="252" name="Picture 34" descr="Local_Director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9937" y="3207777"/>
            <a:ext cx="304284" cy="287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3" name="직선 연결선 252"/>
          <p:cNvCxnSpPr>
            <a:stCxn id="252" idx="0"/>
            <a:endCxn id="235" idx="2"/>
          </p:cNvCxnSpPr>
          <p:nvPr/>
        </p:nvCxnSpPr>
        <p:spPr>
          <a:xfrm flipV="1">
            <a:off x="2472079" y="3014192"/>
            <a:ext cx="422353" cy="193585"/>
          </a:xfrm>
          <a:prstGeom prst="line">
            <a:avLst/>
          </a:prstGeom>
          <a:noFill/>
          <a:ln w="47625" cap="flat" cmpd="dbl" algn="ctr">
            <a:solidFill>
              <a:sysClr val="windowText" lastClr="000000"/>
            </a:solidFill>
            <a:prstDash val="solid"/>
            <a:headEnd type="none" w="sm" len="sm"/>
            <a:tailEnd type="none" w="sm" len="sm"/>
          </a:ln>
          <a:effectLst/>
        </p:spPr>
      </p:cxnSp>
      <p:pic>
        <p:nvPicPr>
          <p:cNvPr id="254" name="Picture 63" descr="server_gray_s"/>
          <p:cNvPicPr>
            <a:picLocks noChangeAspect="1"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1807" y="3694023"/>
            <a:ext cx="337099" cy="338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5" name="Picture 63" descr="server_gray_s"/>
          <p:cNvPicPr>
            <a:picLocks noChangeAspect="1"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6221" y="3686565"/>
            <a:ext cx="338591" cy="338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" name="TextBox 20"/>
          <p:cNvSpPr txBox="1">
            <a:spLocks noChangeArrowheads="1"/>
          </p:cNvSpPr>
          <p:nvPr/>
        </p:nvSpPr>
        <p:spPr bwMode="auto">
          <a:xfrm>
            <a:off x="1954984" y="4019181"/>
            <a:ext cx="836781" cy="164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6000" tIns="18000" rIns="36000" bIns="1800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900" kern="0" dirty="0" smtClean="0">
                <a:solidFill>
                  <a:srgbClr val="000000"/>
                </a:solidFill>
                <a:latin typeface="맑은 고딕" pitchFamily="50" charset="-127"/>
                <a:cs typeface="HY태고딕"/>
              </a:rPr>
              <a:t>SKP </a:t>
            </a:r>
            <a:r>
              <a:rPr lang="ko-KR" altLang="en-US" sz="900" kern="0" dirty="0" err="1" smtClean="0">
                <a:solidFill>
                  <a:srgbClr val="000000"/>
                </a:solidFill>
                <a:latin typeface="맑은 고딕" pitchFamily="50" charset="-127"/>
                <a:cs typeface="HY태고딕"/>
              </a:rPr>
              <a:t>서버팜</a:t>
            </a:r>
            <a:endParaRPr lang="ko-KR" altLang="en-US" sz="900" kern="0" dirty="0">
              <a:solidFill>
                <a:srgbClr val="000000"/>
              </a:solidFill>
              <a:latin typeface="맑은 고딕" pitchFamily="50" charset="-127"/>
              <a:cs typeface="HY태고딕"/>
            </a:endParaRPr>
          </a:p>
        </p:txBody>
      </p:sp>
      <p:cxnSp>
        <p:nvCxnSpPr>
          <p:cNvPr id="257" name="직선 연결선 256"/>
          <p:cNvCxnSpPr>
            <a:stCxn id="252" idx="2"/>
            <a:endCxn id="258" idx="0"/>
          </p:cNvCxnSpPr>
          <p:nvPr/>
        </p:nvCxnSpPr>
        <p:spPr>
          <a:xfrm flipH="1">
            <a:off x="2364426" y="3495646"/>
            <a:ext cx="107654" cy="202851"/>
          </a:xfrm>
          <a:prstGeom prst="line">
            <a:avLst/>
          </a:prstGeom>
          <a:noFill/>
          <a:ln w="47625" cap="flat" cmpd="dbl" algn="ctr">
            <a:solidFill>
              <a:sysClr val="windowText" lastClr="000000"/>
            </a:solidFill>
            <a:prstDash val="solid"/>
            <a:headEnd type="none" w="sm" len="sm"/>
            <a:tailEnd type="none" w="sm" len="sm"/>
          </a:ln>
          <a:effectLst/>
        </p:spPr>
      </p:cxnSp>
      <p:sp>
        <p:nvSpPr>
          <p:cNvPr id="258" name="Rectangle 722"/>
          <p:cNvSpPr>
            <a:spLocks noChangeArrowheads="1"/>
          </p:cNvSpPr>
          <p:nvPr/>
        </p:nvSpPr>
        <p:spPr bwMode="auto">
          <a:xfrm>
            <a:off x="1992273" y="3698497"/>
            <a:ext cx="744304" cy="507128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5782" tIns="47891" rIns="95782" bIns="47891" anchor="ctr"/>
          <a:lstStyle>
            <a:lvl1pPr eaLnBrk="0" hangingPunct="0">
              <a:defRPr kumimoji="1" sz="1100" b="1">
                <a:solidFill>
                  <a:schemeClr val="tx1"/>
                </a:solidFill>
                <a:latin typeface="Arial" pitchFamily="34" charset="0"/>
                <a:ea typeface="HY태고딕" pitchFamily="18" charset="-127"/>
              </a:defRPr>
            </a:lvl1pPr>
            <a:lvl2pPr marL="742950" indent="-285750" eaLnBrk="0" hangingPunct="0">
              <a:defRPr kumimoji="1" sz="1100" b="1">
                <a:solidFill>
                  <a:schemeClr val="tx1"/>
                </a:solidFill>
                <a:latin typeface="Arial" pitchFamily="34" charset="0"/>
                <a:ea typeface="HY태고딕" pitchFamily="18" charset="-127"/>
              </a:defRPr>
            </a:lvl2pPr>
            <a:lvl3pPr marL="1143000" indent="-228600" eaLnBrk="0" hangingPunct="0">
              <a:defRPr kumimoji="1" sz="1100" b="1">
                <a:solidFill>
                  <a:schemeClr val="tx1"/>
                </a:solidFill>
                <a:latin typeface="Arial" pitchFamily="34" charset="0"/>
                <a:ea typeface="HY태고딕" pitchFamily="18" charset="-127"/>
              </a:defRPr>
            </a:lvl3pPr>
            <a:lvl4pPr marL="1600200" indent="-228600" eaLnBrk="0" hangingPunct="0">
              <a:defRPr kumimoji="1" sz="1100" b="1">
                <a:solidFill>
                  <a:schemeClr val="tx1"/>
                </a:solidFill>
                <a:latin typeface="Arial" pitchFamily="34" charset="0"/>
                <a:ea typeface="HY태고딕" pitchFamily="18" charset="-127"/>
              </a:defRPr>
            </a:lvl4pPr>
            <a:lvl5pPr marL="2057400" indent="-228600" eaLnBrk="0" hangingPunct="0">
              <a:defRPr kumimoji="1" sz="1100" b="1">
                <a:solidFill>
                  <a:schemeClr val="tx1"/>
                </a:solidFill>
                <a:latin typeface="Arial" pitchFamily="34" charset="0"/>
                <a:ea typeface="HY태고딕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Arial" pitchFamily="34" charset="0"/>
                <a:ea typeface="HY태고딕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Arial" pitchFamily="34" charset="0"/>
                <a:ea typeface="HY태고딕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Arial" pitchFamily="34" charset="0"/>
                <a:ea typeface="HY태고딕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Arial" pitchFamily="34" charset="0"/>
                <a:ea typeface="HY태고딕" pitchFamily="18" charset="-127"/>
              </a:defRPr>
            </a:lvl9pPr>
          </a:lstStyle>
          <a:p>
            <a:pPr eaLnBrk="1" hangingPunct="1"/>
            <a:endParaRPr lang="ko-KR" altLang="en-US" sz="1900" b="0">
              <a:solidFill>
                <a:prstClr val="black"/>
              </a:solidFill>
              <a:latin typeface="맑은 고딕" pitchFamily="50" charset="-127"/>
            </a:endParaRPr>
          </a:p>
        </p:txBody>
      </p:sp>
      <p:grpSp>
        <p:nvGrpSpPr>
          <p:cNvPr id="259" name="그룹 291"/>
          <p:cNvGrpSpPr>
            <a:grpSpLocks/>
          </p:cNvGrpSpPr>
          <p:nvPr/>
        </p:nvGrpSpPr>
        <p:grpSpPr bwMode="auto">
          <a:xfrm>
            <a:off x="2255962" y="5672670"/>
            <a:ext cx="1518438" cy="271463"/>
            <a:chOff x="0" y="0"/>
            <a:chExt cx="1032504" cy="234656"/>
          </a:xfrm>
        </p:grpSpPr>
        <p:sp>
          <p:nvSpPr>
            <p:cNvPr id="260" name="직사각형 505" descr="박스2"/>
            <p:cNvSpPr>
              <a:spLocks noChangeArrowheads="1"/>
            </p:cNvSpPr>
            <p:nvPr/>
          </p:nvSpPr>
          <p:spPr bwMode="auto">
            <a:xfrm>
              <a:off x="0" y="0"/>
              <a:ext cx="1032504" cy="234656"/>
            </a:xfrm>
            <a:prstGeom prst="roundRect">
              <a:avLst>
                <a:gd name="adj" fmla="val 50000"/>
              </a:avLst>
            </a:prstGeom>
            <a:blipFill dpi="0" rotWithShape="1">
              <a:blip r:embed="rId10" cstate="print"/>
              <a:srcRect/>
              <a:stretch>
                <a:fillRect/>
              </a:stretch>
            </a:blipFill>
            <a:ln w="38100" algn="ctr">
              <a:solidFill>
                <a:sysClr val="window" lastClr="FFFFFF"/>
              </a:solidFill>
              <a:round/>
              <a:headEnd/>
              <a:tailEnd/>
            </a:ln>
          </p:spPr>
          <p:txBody>
            <a:bodyPr tIns="28800" bIns="0"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ko-KR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itchFamily="50" charset="-127"/>
                <a:ea typeface="맑은 고딕"/>
                <a:cs typeface="HY태고딕"/>
              </a:endParaRPr>
            </a:p>
          </p:txBody>
        </p:sp>
        <p:sp>
          <p:nvSpPr>
            <p:cNvPr id="261" name="Text Box 158"/>
            <p:cNvSpPr txBox="1">
              <a:spLocks noChangeArrowheads="1"/>
            </p:cNvSpPr>
            <p:nvPr/>
          </p:nvSpPr>
          <p:spPr bwMode="auto">
            <a:xfrm>
              <a:off x="58808" y="12167"/>
              <a:ext cx="901688" cy="163312"/>
            </a:xfrm>
            <a:prstGeom prst="rect">
              <a:avLst/>
            </a:prstGeom>
            <a:noFill/>
          </p:spPr>
          <p:txBody>
            <a:bodyPr bIns="0" anchor="ctr">
              <a:spAutoFit/>
              <a:scene3d>
                <a:camera prst="orthographicFront"/>
                <a:lightRig rig="threePt" dir="t"/>
              </a:scene3d>
              <a:sp3d>
                <a:bevelT w="0" h="50800"/>
                <a:contourClr>
                  <a:schemeClr val="tx2">
                    <a:lumMod val="75000"/>
                  </a:schemeClr>
                </a:contourClr>
              </a:sp3d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714375" algn="l"/>
                </a:tabLst>
                <a:defRPr/>
              </a:pPr>
              <a:r>
                <a:rPr kumimoji="0" lang="en-US" altLang="ko-KR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 pitchFamily="50" charset="-127"/>
                  <a:ea typeface="맑은 고딕"/>
                  <a:cs typeface="HY태고딕"/>
                </a:rPr>
                <a:t>DDC(Backbone)</a:t>
              </a:r>
              <a:endParaRPr kumimoji="0" lang="en-US" altLang="ko-KR" sz="1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 pitchFamily="50" charset="-127"/>
                <a:ea typeface="맑은 고딕"/>
                <a:cs typeface="HY태고딕"/>
              </a:endParaRPr>
            </a:p>
          </p:txBody>
        </p:sp>
      </p:grpSp>
      <p:cxnSp>
        <p:nvCxnSpPr>
          <p:cNvPr id="262" name="직선 연결선 261"/>
          <p:cNvCxnSpPr>
            <a:stCxn id="230" idx="2"/>
          </p:cNvCxnSpPr>
          <p:nvPr/>
        </p:nvCxnSpPr>
        <p:spPr>
          <a:xfrm>
            <a:off x="2864368" y="2332739"/>
            <a:ext cx="5966" cy="338242"/>
          </a:xfrm>
          <a:prstGeom prst="line">
            <a:avLst/>
          </a:prstGeom>
          <a:noFill/>
          <a:ln w="50800" cap="flat" cmpd="dbl" algn="ctr">
            <a:solidFill>
              <a:srgbClr val="F79646">
                <a:lumMod val="75000"/>
                <a:alpha val="68000"/>
              </a:srgbClr>
            </a:solidFill>
            <a:prstDash val="solid"/>
            <a:headEnd type="oval" w="sm" len="sm"/>
            <a:tailEnd type="oval" w="sm" len="sm"/>
          </a:ln>
          <a:effectLst/>
        </p:spPr>
      </p:cxnSp>
      <p:pic>
        <p:nvPicPr>
          <p:cNvPr id="263" name="Picture 56" descr="Route-Switch_Processor"/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4870" y="1543155"/>
            <a:ext cx="259537" cy="405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4" name="Picture 73" descr="Multilayer_Switch"/>
          <p:cNvPicPr>
            <a:picLocks noChangeAspect="1" noChangeArrowheads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9734" y="1386698"/>
            <a:ext cx="271469" cy="329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5" name="Picture 523" descr="netflowroutr"/>
          <p:cNvPicPr>
            <a:picLocks noChangeAspect="1" noChangeArrowheads="1"/>
          </p:cNvPicPr>
          <p:nvPr/>
        </p:nvPicPr>
        <p:blipFill>
          <a:blip r:embed="rId2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9836" y="1437041"/>
            <a:ext cx="511616" cy="237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67" name="직선 연결선 266"/>
          <p:cNvCxnSpPr/>
          <p:nvPr/>
        </p:nvCxnSpPr>
        <p:spPr>
          <a:xfrm>
            <a:off x="4293336" y="1738183"/>
            <a:ext cx="173024" cy="12481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headEnd type="none" w="sm" len="sm"/>
            <a:tailEnd type="none" w="sm" len="sm"/>
          </a:ln>
          <a:effectLst/>
        </p:spPr>
      </p:cxnSp>
      <p:cxnSp>
        <p:nvCxnSpPr>
          <p:cNvPr id="268" name="직선 연결선 267"/>
          <p:cNvCxnSpPr>
            <a:endCxn id="281" idx="1"/>
          </p:cNvCxnSpPr>
          <p:nvPr/>
        </p:nvCxnSpPr>
        <p:spPr>
          <a:xfrm flipV="1">
            <a:off x="7051451" y="1531728"/>
            <a:ext cx="300822" cy="22855"/>
          </a:xfrm>
          <a:prstGeom prst="line">
            <a:avLst/>
          </a:prstGeom>
          <a:noFill/>
          <a:ln w="38100" cap="flat" cmpd="dbl" algn="ctr">
            <a:solidFill>
              <a:sysClr val="windowText" lastClr="000000"/>
            </a:solidFill>
            <a:prstDash val="solid"/>
            <a:headEnd type="none" w="sm" len="sm"/>
            <a:tailEnd type="none" w="sm" len="sm"/>
          </a:ln>
          <a:effectLst/>
        </p:spPr>
      </p:cxnSp>
      <p:cxnSp>
        <p:nvCxnSpPr>
          <p:cNvPr id="269" name="직선 연결선 268"/>
          <p:cNvCxnSpPr/>
          <p:nvPr/>
        </p:nvCxnSpPr>
        <p:spPr>
          <a:xfrm flipH="1">
            <a:off x="5571203" y="1560839"/>
            <a:ext cx="542610" cy="15036"/>
          </a:xfrm>
          <a:prstGeom prst="line">
            <a:avLst/>
          </a:prstGeom>
          <a:noFill/>
          <a:ln w="38100" cap="flat" cmpd="dbl" algn="ctr">
            <a:solidFill>
              <a:sysClr val="windowText" lastClr="000000"/>
            </a:solidFill>
            <a:prstDash val="solid"/>
            <a:headEnd type="none" w="sm" len="sm"/>
            <a:tailEnd type="none" w="sm" len="sm"/>
          </a:ln>
          <a:effectLst/>
        </p:spPr>
      </p:cxnSp>
      <p:cxnSp>
        <p:nvCxnSpPr>
          <p:cNvPr id="270" name="직선 연결선 269"/>
          <p:cNvCxnSpPr>
            <a:stCxn id="265" idx="1"/>
          </p:cNvCxnSpPr>
          <p:nvPr/>
        </p:nvCxnSpPr>
        <p:spPr>
          <a:xfrm flipH="1">
            <a:off x="6257567" y="1555619"/>
            <a:ext cx="282269" cy="5220"/>
          </a:xfrm>
          <a:prstGeom prst="line">
            <a:avLst/>
          </a:prstGeom>
          <a:noFill/>
          <a:ln w="38100" cap="flat" cmpd="dbl" algn="ctr">
            <a:solidFill>
              <a:sysClr val="windowText" lastClr="000000"/>
            </a:solidFill>
            <a:prstDash val="solid"/>
            <a:headEnd type="none" w="sm" len="sm"/>
            <a:tailEnd type="none" w="sm" len="sm"/>
          </a:ln>
          <a:effectLst/>
        </p:spPr>
      </p:cxnSp>
      <p:pic>
        <p:nvPicPr>
          <p:cNvPr id="271" name="Picture 34" descr="Local_Director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2082" y="2004566"/>
            <a:ext cx="304284" cy="287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72" name="직선 연결선 271"/>
          <p:cNvCxnSpPr>
            <a:stCxn id="326" idx="1"/>
            <a:endCxn id="271" idx="3"/>
          </p:cNvCxnSpPr>
          <p:nvPr/>
        </p:nvCxnSpPr>
        <p:spPr>
          <a:xfrm flipH="1">
            <a:off x="6276366" y="2146947"/>
            <a:ext cx="218024" cy="1554"/>
          </a:xfrm>
          <a:prstGeom prst="line">
            <a:avLst/>
          </a:prstGeom>
          <a:noFill/>
          <a:ln w="38100" cap="flat" cmpd="dbl" algn="ctr">
            <a:solidFill>
              <a:sysClr val="windowText" lastClr="000000"/>
            </a:solidFill>
            <a:prstDash val="solid"/>
            <a:headEnd type="none" w="sm" len="sm"/>
            <a:tailEnd type="none" w="sm" len="sm"/>
          </a:ln>
          <a:effectLst/>
        </p:spPr>
      </p:cxnSp>
      <p:pic>
        <p:nvPicPr>
          <p:cNvPr id="273" name="Picture 73" descr="Multilayer_Switch"/>
          <p:cNvPicPr>
            <a:picLocks noChangeAspect="1" noChangeArrowheads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6097" y="1396768"/>
            <a:ext cx="271469" cy="329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4" name="Picture 63" descr="server_gray_s"/>
          <p:cNvPicPr>
            <a:picLocks noChangeArrowheads="1"/>
          </p:cNvPicPr>
          <p:nvPr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916" y="2852490"/>
            <a:ext cx="305776" cy="338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5" name="Picture 63" descr="server_gray_s"/>
          <p:cNvPicPr>
            <a:picLocks noChangeArrowheads="1"/>
          </p:cNvPicPr>
          <p:nvPr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7035" y="2846523"/>
            <a:ext cx="304284" cy="337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" name="Rectangle 722"/>
          <p:cNvSpPr>
            <a:spLocks noChangeArrowheads="1"/>
          </p:cNvSpPr>
          <p:nvPr/>
        </p:nvSpPr>
        <p:spPr bwMode="auto">
          <a:xfrm>
            <a:off x="8289920" y="2824151"/>
            <a:ext cx="778517" cy="507128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5782" tIns="47891" rIns="95782" bIns="47891" anchor="ctr"/>
          <a:lstStyle>
            <a:lvl1pPr eaLnBrk="0" hangingPunct="0">
              <a:defRPr kumimoji="1" sz="1100" b="1">
                <a:solidFill>
                  <a:schemeClr val="tx1"/>
                </a:solidFill>
                <a:latin typeface="Arial" pitchFamily="34" charset="0"/>
                <a:ea typeface="HY태고딕" pitchFamily="18" charset="-127"/>
              </a:defRPr>
            </a:lvl1pPr>
            <a:lvl2pPr marL="742950" indent="-285750" eaLnBrk="0" hangingPunct="0">
              <a:defRPr kumimoji="1" sz="1100" b="1">
                <a:solidFill>
                  <a:schemeClr val="tx1"/>
                </a:solidFill>
                <a:latin typeface="Arial" pitchFamily="34" charset="0"/>
                <a:ea typeface="HY태고딕" pitchFamily="18" charset="-127"/>
              </a:defRPr>
            </a:lvl2pPr>
            <a:lvl3pPr marL="1143000" indent="-228600" eaLnBrk="0" hangingPunct="0">
              <a:defRPr kumimoji="1" sz="1100" b="1">
                <a:solidFill>
                  <a:schemeClr val="tx1"/>
                </a:solidFill>
                <a:latin typeface="Arial" pitchFamily="34" charset="0"/>
                <a:ea typeface="HY태고딕" pitchFamily="18" charset="-127"/>
              </a:defRPr>
            </a:lvl3pPr>
            <a:lvl4pPr marL="1600200" indent="-228600" eaLnBrk="0" hangingPunct="0">
              <a:defRPr kumimoji="1" sz="1100" b="1">
                <a:solidFill>
                  <a:schemeClr val="tx1"/>
                </a:solidFill>
                <a:latin typeface="Arial" pitchFamily="34" charset="0"/>
                <a:ea typeface="HY태고딕" pitchFamily="18" charset="-127"/>
              </a:defRPr>
            </a:lvl4pPr>
            <a:lvl5pPr marL="2057400" indent="-228600" eaLnBrk="0" hangingPunct="0">
              <a:defRPr kumimoji="1" sz="1100" b="1">
                <a:solidFill>
                  <a:schemeClr val="tx1"/>
                </a:solidFill>
                <a:latin typeface="Arial" pitchFamily="34" charset="0"/>
                <a:ea typeface="HY태고딕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Arial" pitchFamily="34" charset="0"/>
                <a:ea typeface="HY태고딕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Arial" pitchFamily="34" charset="0"/>
                <a:ea typeface="HY태고딕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Arial" pitchFamily="34" charset="0"/>
                <a:ea typeface="HY태고딕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Arial" pitchFamily="34" charset="0"/>
                <a:ea typeface="HY태고딕" pitchFamily="18" charset="-127"/>
              </a:defRPr>
            </a:lvl9pPr>
          </a:lstStyle>
          <a:p>
            <a:pPr eaLnBrk="1" hangingPunct="1"/>
            <a:endParaRPr lang="ko-KR" altLang="en-US" sz="1900" b="0">
              <a:solidFill>
                <a:prstClr val="black"/>
              </a:solidFill>
              <a:latin typeface="맑은 고딕" pitchFamily="50" charset="-127"/>
            </a:endParaRPr>
          </a:p>
        </p:txBody>
      </p:sp>
      <p:sp>
        <p:nvSpPr>
          <p:cNvPr id="277" name="TextBox 20"/>
          <p:cNvSpPr txBox="1">
            <a:spLocks noChangeArrowheads="1"/>
          </p:cNvSpPr>
          <p:nvPr/>
        </p:nvSpPr>
        <p:spPr bwMode="auto">
          <a:xfrm>
            <a:off x="8227508" y="3164224"/>
            <a:ext cx="915329" cy="1642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36000" tIns="18000" rIns="36000" bIns="1800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900" kern="0" dirty="0" err="1" smtClean="0">
                <a:solidFill>
                  <a:srgbClr val="000000"/>
                </a:solidFill>
                <a:latin typeface="맑은 고딕" pitchFamily="50" charset="-127"/>
                <a:cs typeface="HY태고딕"/>
              </a:rPr>
              <a:t>Nxm</a:t>
            </a:r>
            <a:r>
              <a:rPr lang="en-US" altLang="ko-KR" sz="900" kern="0" dirty="0" smtClean="0">
                <a:solidFill>
                  <a:srgbClr val="000000"/>
                </a:solidFill>
                <a:latin typeface="맑은 고딕" pitchFamily="50" charset="-127"/>
                <a:cs typeface="HY태고딕"/>
              </a:rPr>
              <a:t> App</a:t>
            </a:r>
            <a:endParaRPr lang="ko-KR" altLang="en-US" sz="900" kern="0" dirty="0">
              <a:solidFill>
                <a:srgbClr val="000000"/>
              </a:solidFill>
              <a:latin typeface="맑은 고딕" pitchFamily="50" charset="-127"/>
              <a:cs typeface="HY태고딕"/>
            </a:endParaRPr>
          </a:p>
        </p:txBody>
      </p:sp>
      <p:pic>
        <p:nvPicPr>
          <p:cNvPr id="278" name="Picture 22" descr="Network_Cloud_Standard"/>
          <p:cNvPicPr>
            <a:picLocks noChangeAspect="1" noChangeArrowheads="1"/>
          </p:cNvPicPr>
          <p:nvPr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8460" y="1380512"/>
            <a:ext cx="626468" cy="796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9" name="직사각형 7"/>
          <p:cNvSpPr>
            <a:spLocks noChangeArrowheads="1"/>
          </p:cNvSpPr>
          <p:nvPr/>
        </p:nvSpPr>
        <p:spPr bwMode="auto">
          <a:xfrm>
            <a:off x="3702326" y="1542835"/>
            <a:ext cx="581720" cy="511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8000" rIns="18000" bIns="18000">
            <a:spAutoFit/>
          </a:bodyPr>
          <a:lstStyle>
            <a:lvl1pPr eaLnBrk="0" hangingPunct="0">
              <a:defRPr kumimoji="1" sz="1100" b="1">
                <a:solidFill>
                  <a:schemeClr val="tx1"/>
                </a:solidFill>
                <a:latin typeface="Arial" pitchFamily="34" charset="0"/>
                <a:ea typeface="HY태고딕" pitchFamily="18" charset="-127"/>
              </a:defRPr>
            </a:lvl1pPr>
            <a:lvl2pPr marL="742950" indent="-285750" eaLnBrk="0" hangingPunct="0">
              <a:defRPr kumimoji="1" sz="1100" b="1">
                <a:solidFill>
                  <a:schemeClr val="tx1"/>
                </a:solidFill>
                <a:latin typeface="Arial" pitchFamily="34" charset="0"/>
                <a:ea typeface="HY태고딕" pitchFamily="18" charset="-127"/>
              </a:defRPr>
            </a:lvl2pPr>
            <a:lvl3pPr marL="1143000" indent="-228600" eaLnBrk="0" hangingPunct="0">
              <a:defRPr kumimoji="1" sz="1100" b="1">
                <a:solidFill>
                  <a:schemeClr val="tx1"/>
                </a:solidFill>
                <a:latin typeface="Arial" pitchFamily="34" charset="0"/>
                <a:ea typeface="HY태고딕" pitchFamily="18" charset="-127"/>
              </a:defRPr>
            </a:lvl3pPr>
            <a:lvl4pPr marL="1600200" indent="-228600" eaLnBrk="0" hangingPunct="0">
              <a:defRPr kumimoji="1" sz="1100" b="1">
                <a:solidFill>
                  <a:schemeClr val="tx1"/>
                </a:solidFill>
                <a:latin typeface="Arial" pitchFamily="34" charset="0"/>
                <a:ea typeface="HY태고딕" pitchFamily="18" charset="-127"/>
              </a:defRPr>
            </a:lvl4pPr>
            <a:lvl5pPr marL="2057400" indent="-228600" eaLnBrk="0" hangingPunct="0">
              <a:defRPr kumimoji="1" sz="1100" b="1">
                <a:solidFill>
                  <a:schemeClr val="tx1"/>
                </a:solidFill>
                <a:latin typeface="Arial" pitchFamily="34" charset="0"/>
                <a:ea typeface="HY태고딕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Arial" pitchFamily="34" charset="0"/>
                <a:ea typeface="HY태고딕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Arial" pitchFamily="34" charset="0"/>
                <a:ea typeface="HY태고딕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Arial" pitchFamily="34" charset="0"/>
                <a:ea typeface="HY태고딕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Arial" pitchFamily="34" charset="0"/>
                <a:ea typeface="HY태고딕" pitchFamily="18" charset="-127"/>
              </a:defRPr>
            </a:lvl9pPr>
          </a:lstStyle>
          <a:p>
            <a:pPr algn="ctr" eaLnBrk="1" hangingPunct="1"/>
            <a:r>
              <a: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전용선</a:t>
            </a:r>
          </a:p>
          <a:p>
            <a:pPr algn="ctr" eaLnBrk="1" hangingPunct="1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Off-line </a:t>
            </a:r>
          </a:p>
          <a:p>
            <a:pPr algn="ctr" eaLnBrk="1" hangingPunct="1"/>
            <a:r>
              <a:rPr lang="ko-KR" altLang="en-US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제휴사</a:t>
            </a:r>
            <a:endParaRPr lang="ko-KR" altLang="en-US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80" name="그룹 279"/>
          <p:cNvGrpSpPr/>
          <p:nvPr/>
        </p:nvGrpSpPr>
        <p:grpSpPr>
          <a:xfrm>
            <a:off x="7352273" y="1182705"/>
            <a:ext cx="681693" cy="698047"/>
            <a:chOff x="7464790" y="980728"/>
            <a:chExt cx="725527" cy="742950"/>
          </a:xfrm>
        </p:grpSpPr>
        <p:pic>
          <p:nvPicPr>
            <p:cNvPr id="281" name="Picture 22" descr="Network_Cloud_Standard"/>
            <p:cNvPicPr>
              <a:picLocks noChangeAspect="1" noChangeArrowheads="1"/>
            </p:cNvPicPr>
            <p:nvPr/>
          </p:nvPicPr>
          <p:blipFill>
            <a:blip r:embed="rId1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4790" y="980728"/>
              <a:ext cx="725527" cy="742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2" name="직사각형 374"/>
            <p:cNvSpPr>
              <a:spLocks noChangeArrowheads="1"/>
            </p:cNvSpPr>
            <p:nvPr/>
          </p:nvSpPr>
          <p:spPr bwMode="auto">
            <a:xfrm>
              <a:off x="7503814" y="1084287"/>
              <a:ext cx="617538" cy="544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8000" rIns="18000" bIns="18000">
              <a:spAutoFit/>
            </a:bodyPr>
            <a:lstStyle>
              <a:lvl1pPr eaLnBrk="0" hangingPunct="0">
                <a:defRPr kumimoji="1" sz="1100" b="1">
                  <a:solidFill>
                    <a:schemeClr val="tx1"/>
                  </a:solidFill>
                  <a:latin typeface="Arial" pitchFamily="34" charset="0"/>
                  <a:ea typeface="HY태고딕" pitchFamily="18" charset="-127"/>
                </a:defRPr>
              </a:lvl1pPr>
              <a:lvl2pPr marL="742950" indent="-285750" eaLnBrk="0" hangingPunct="0">
                <a:defRPr kumimoji="1" sz="1100" b="1">
                  <a:solidFill>
                    <a:schemeClr val="tx1"/>
                  </a:solidFill>
                  <a:latin typeface="Arial" pitchFamily="34" charset="0"/>
                  <a:ea typeface="HY태고딕" pitchFamily="18" charset="-127"/>
                </a:defRPr>
              </a:lvl2pPr>
              <a:lvl3pPr marL="1143000" indent="-228600" eaLnBrk="0" hangingPunct="0">
                <a:defRPr kumimoji="1" sz="1100" b="1">
                  <a:solidFill>
                    <a:schemeClr val="tx1"/>
                  </a:solidFill>
                  <a:latin typeface="Arial" pitchFamily="34" charset="0"/>
                  <a:ea typeface="HY태고딕" pitchFamily="18" charset="-127"/>
                </a:defRPr>
              </a:lvl3pPr>
              <a:lvl4pPr marL="1600200" indent="-228600" eaLnBrk="0" hangingPunct="0">
                <a:defRPr kumimoji="1" sz="1100" b="1">
                  <a:solidFill>
                    <a:schemeClr val="tx1"/>
                  </a:solidFill>
                  <a:latin typeface="Arial" pitchFamily="34" charset="0"/>
                  <a:ea typeface="HY태고딕" pitchFamily="18" charset="-127"/>
                </a:defRPr>
              </a:lvl4pPr>
              <a:lvl5pPr marL="2057400" indent="-228600" eaLnBrk="0" hangingPunct="0">
                <a:defRPr kumimoji="1" sz="1100" b="1">
                  <a:solidFill>
                    <a:schemeClr val="tx1"/>
                  </a:solidFill>
                  <a:latin typeface="Arial" pitchFamily="34" charset="0"/>
                  <a:ea typeface="HY태고딕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 b="1">
                  <a:solidFill>
                    <a:schemeClr val="tx1"/>
                  </a:solidFill>
                  <a:latin typeface="Arial" pitchFamily="34" charset="0"/>
                  <a:ea typeface="HY태고딕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 b="1">
                  <a:solidFill>
                    <a:schemeClr val="tx1"/>
                  </a:solidFill>
                  <a:latin typeface="Arial" pitchFamily="34" charset="0"/>
                  <a:ea typeface="HY태고딕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 b="1">
                  <a:solidFill>
                    <a:schemeClr val="tx1"/>
                  </a:solidFill>
                  <a:latin typeface="Arial" pitchFamily="34" charset="0"/>
                  <a:ea typeface="HY태고딕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 b="1">
                  <a:solidFill>
                    <a:schemeClr val="tx1"/>
                  </a:solidFill>
                  <a:latin typeface="Arial" pitchFamily="34" charset="0"/>
                  <a:ea typeface="HY태고딕" pitchFamily="18" charset="-127"/>
                </a:defRPr>
              </a:lvl9pPr>
            </a:lstStyle>
            <a:p>
              <a:pPr algn="ctr" eaLnBrk="1" hangingPunct="1"/>
              <a:r>
                <a:rPr lang="ko-KR" altLang="en-US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인터넷</a:t>
              </a:r>
            </a:p>
            <a:p>
              <a:pPr algn="ctr" eaLnBrk="1" hangingPunct="1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On-line </a:t>
              </a:r>
            </a:p>
            <a:p>
              <a:pPr algn="ctr" eaLnBrk="1" hangingPunct="1"/>
              <a:r>
                <a:rPr lang="ko-KR" altLang="en-US" dirty="0" err="1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제휴사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83" name="그룹 282"/>
          <p:cNvGrpSpPr/>
          <p:nvPr/>
        </p:nvGrpSpPr>
        <p:grpSpPr>
          <a:xfrm>
            <a:off x="6277730" y="972932"/>
            <a:ext cx="909870" cy="277429"/>
            <a:chOff x="6380057" y="776761"/>
            <a:chExt cx="968375" cy="295275"/>
          </a:xfrm>
        </p:grpSpPr>
        <p:sp>
          <p:nvSpPr>
            <p:cNvPr id="284" name="직사각형 505" descr="박스2"/>
            <p:cNvSpPr>
              <a:spLocks noChangeArrowheads="1"/>
            </p:cNvSpPr>
            <p:nvPr/>
          </p:nvSpPr>
          <p:spPr bwMode="auto">
            <a:xfrm>
              <a:off x="6380057" y="776761"/>
              <a:ext cx="968375" cy="295275"/>
            </a:xfrm>
            <a:prstGeom prst="roundRect">
              <a:avLst>
                <a:gd name="adj" fmla="val 50000"/>
              </a:avLst>
            </a:prstGeom>
            <a:blipFill dpi="0" rotWithShape="1">
              <a:blip r:embed="rId10" cstate="print"/>
              <a:srcRect/>
              <a:stretch>
                <a:fillRect/>
              </a:stretch>
            </a:blipFill>
            <a:ln w="38100" algn="ctr">
              <a:solidFill>
                <a:sysClr val="window" lastClr="FFFFFF"/>
              </a:solidFill>
              <a:round/>
              <a:headEnd/>
              <a:tailEnd/>
            </a:ln>
          </p:spPr>
          <p:txBody>
            <a:bodyPr tIns="28800" bIns="0"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ko-KR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itchFamily="50" charset="-127"/>
                <a:ea typeface="맑은 고딕"/>
                <a:cs typeface="HY태고딕"/>
              </a:endParaRPr>
            </a:p>
          </p:txBody>
        </p:sp>
        <p:sp>
          <p:nvSpPr>
            <p:cNvPr id="285" name="Text Box 158"/>
            <p:cNvSpPr txBox="1">
              <a:spLocks noChangeArrowheads="1"/>
            </p:cNvSpPr>
            <p:nvPr/>
          </p:nvSpPr>
          <p:spPr bwMode="auto">
            <a:xfrm>
              <a:off x="6435920" y="794190"/>
              <a:ext cx="844396" cy="201081"/>
            </a:xfrm>
            <a:prstGeom prst="rect">
              <a:avLst/>
            </a:prstGeom>
            <a:noFill/>
          </p:spPr>
          <p:txBody>
            <a:bodyPr bIns="0" anchor="ctr">
              <a:spAutoFit/>
              <a:scene3d>
                <a:camera prst="orthographicFront"/>
                <a:lightRig rig="threePt" dir="t"/>
              </a:scene3d>
              <a:sp3d>
                <a:bevelT w="0" h="50800"/>
                <a:contourClr>
                  <a:schemeClr val="tx2">
                    <a:lumMod val="75000"/>
                  </a:schemeClr>
                </a:contourClr>
              </a:sp3d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714375" algn="l"/>
                </a:tabLst>
                <a:defRPr/>
              </a:pPr>
              <a:r>
                <a:rPr kumimoji="0" lang="ko-KR" alt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 pitchFamily="50" charset="-127"/>
                  <a:ea typeface="맑은 고딕"/>
                  <a:cs typeface="HY태고딕"/>
                </a:rPr>
                <a:t>서초 </a:t>
              </a:r>
              <a:r>
                <a:rPr kumimoji="0" lang="en-US" altLang="ko-KR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 pitchFamily="50" charset="-127"/>
                  <a:ea typeface="맑은 고딕"/>
                  <a:cs typeface="HY태고딕"/>
                </a:rPr>
                <a:t>IDC</a:t>
              </a:r>
              <a:endParaRPr kumimoji="0" lang="en-US" altLang="ko-KR" sz="1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 pitchFamily="50" charset="-127"/>
                <a:ea typeface="맑은 고딕"/>
                <a:cs typeface="HY태고딕"/>
              </a:endParaRPr>
            </a:p>
          </p:txBody>
        </p:sp>
      </p:grpSp>
      <p:sp>
        <p:nvSpPr>
          <p:cNvPr id="286" name="타원 285"/>
          <p:cNvSpPr/>
          <p:nvPr/>
        </p:nvSpPr>
        <p:spPr>
          <a:xfrm>
            <a:off x="2265294" y="1115049"/>
            <a:ext cx="1250921" cy="1366453"/>
          </a:xfrm>
          <a:prstGeom prst="ellipse">
            <a:avLst/>
          </a:prstGeom>
          <a:noFill/>
          <a:ln w="31750" cap="flat" cmpd="sng" algn="ctr">
            <a:solidFill>
              <a:srgbClr val="FF0000"/>
            </a:solidFill>
            <a:prstDash val="sysDot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ea typeface="맑은 고딕"/>
              <a:cs typeface="+mn-cs"/>
            </a:endParaRPr>
          </a:p>
        </p:txBody>
      </p:sp>
      <p:sp>
        <p:nvSpPr>
          <p:cNvPr id="287" name="TextBox 286"/>
          <p:cNvSpPr txBox="1">
            <a:spLocks/>
          </p:cNvSpPr>
          <p:nvPr/>
        </p:nvSpPr>
        <p:spPr>
          <a:xfrm>
            <a:off x="2364425" y="1135192"/>
            <a:ext cx="236775" cy="236769"/>
          </a:xfrm>
          <a:prstGeom prst="rect">
            <a:avLst/>
          </a:prstGeom>
          <a:solidFill>
            <a:sysClr val="windowText" lastClr="000000"/>
          </a:solidFill>
        </p:spPr>
        <p:txBody>
          <a:bodyPr wrap="none" lIns="36000" tIns="36000" rIns="36000" bIns="36000" rtlCol="0" anchor="ctr" anchorCtr="1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</a:rPr>
              <a:t>1</a:t>
            </a:r>
            <a:endParaRPr kumimoji="0" lang="ko-KR" altLang="en-US" sz="11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</a:endParaRPr>
          </a:p>
        </p:txBody>
      </p:sp>
      <p:sp>
        <p:nvSpPr>
          <p:cNvPr id="288" name="TextBox 287"/>
          <p:cNvSpPr txBox="1">
            <a:spLocks/>
          </p:cNvSpPr>
          <p:nvPr/>
        </p:nvSpPr>
        <p:spPr>
          <a:xfrm>
            <a:off x="8172141" y="2630797"/>
            <a:ext cx="236775" cy="236769"/>
          </a:xfrm>
          <a:prstGeom prst="rect">
            <a:avLst/>
          </a:prstGeom>
          <a:solidFill>
            <a:sysClr val="windowText" lastClr="000000"/>
          </a:solidFill>
        </p:spPr>
        <p:txBody>
          <a:bodyPr wrap="none" lIns="36000" tIns="36000" rIns="36000" bIns="36000" rtlCol="0" anchor="ctr" anchorCtr="1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</a:rPr>
              <a:t>3</a:t>
            </a:r>
            <a:endParaRPr kumimoji="0" lang="ko-KR" altLang="en-US" sz="11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</a:endParaRPr>
          </a:p>
        </p:txBody>
      </p:sp>
      <p:sp>
        <p:nvSpPr>
          <p:cNvPr id="289" name="TextBox 288"/>
          <p:cNvSpPr txBox="1">
            <a:spLocks/>
          </p:cNvSpPr>
          <p:nvPr/>
        </p:nvSpPr>
        <p:spPr>
          <a:xfrm>
            <a:off x="6190091" y="989728"/>
            <a:ext cx="236775" cy="236769"/>
          </a:xfrm>
          <a:prstGeom prst="rect">
            <a:avLst/>
          </a:prstGeom>
          <a:solidFill>
            <a:sysClr val="windowText" lastClr="000000"/>
          </a:solidFill>
        </p:spPr>
        <p:txBody>
          <a:bodyPr wrap="none" lIns="36000" tIns="36000" rIns="36000" bIns="36000" rtlCol="0" anchor="ctr" anchorCtr="1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</a:rPr>
              <a:t>7</a:t>
            </a:r>
            <a:endParaRPr kumimoji="0" lang="ko-KR" altLang="en-US" sz="11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</a:endParaRPr>
          </a:p>
        </p:txBody>
      </p:sp>
      <p:grpSp>
        <p:nvGrpSpPr>
          <p:cNvPr id="290" name="그룹 289"/>
          <p:cNvGrpSpPr/>
          <p:nvPr/>
        </p:nvGrpSpPr>
        <p:grpSpPr>
          <a:xfrm>
            <a:off x="2181540" y="4430188"/>
            <a:ext cx="713311" cy="558503"/>
            <a:chOff x="1748672" y="4437112"/>
            <a:chExt cx="759178" cy="594430"/>
          </a:xfrm>
        </p:grpSpPr>
        <p:pic>
          <p:nvPicPr>
            <p:cNvPr id="291" name="Picture 22" descr="Network_Cloud_Standard"/>
            <p:cNvPicPr>
              <a:picLocks noChangeAspect="1" noChangeArrowheads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4425" y="4514017"/>
              <a:ext cx="733425" cy="517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2" name="TextBox 20"/>
            <p:cNvSpPr txBox="1">
              <a:spLocks noChangeArrowheads="1"/>
            </p:cNvSpPr>
            <p:nvPr/>
          </p:nvSpPr>
          <p:spPr bwMode="auto">
            <a:xfrm>
              <a:off x="1883963" y="4602917"/>
              <a:ext cx="524256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itchFamily="50" charset="-127"/>
                  <a:ea typeface="맑은 고딕"/>
                  <a:cs typeface="HY태고딕"/>
                </a:rPr>
                <a:t>SKE</a:t>
              </a:r>
              <a:br>
                <a:rPr kumimoji="0" lang="en-US" altLang="ko-KR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itchFamily="50" charset="-127"/>
                  <a:ea typeface="맑은 고딕"/>
                  <a:cs typeface="HY태고딕"/>
                </a:rPr>
              </a:br>
              <a:r>
                <a:rPr kumimoji="0" lang="en-US" altLang="ko-KR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itchFamily="50" charset="-127"/>
                  <a:ea typeface="맑은 고딕"/>
                  <a:cs typeface="HY태고딕"/>
                </a:rPr>
                <a:t>SKN</a:t>
              </a:r>
              <a:endPara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/>
                <a:cs typeface="HY태고딕"/>
              </a:endParaRPr>
            </a:p>
          </p:txBody>
        </p:sp>
        <p:sp>
          <p:nvSpPr>
            <p:cNvPr id="293" name="TextBox 292"/>
            <p:cNvSpPr txBox="1">
              <a:spLocks/>
            </p:cNvSpPr>
            <p:nvPr/>
          </p:nvSpPr>
          <p:spPr>
            <a:xfrm>
              <a:off x="1748672" y="4437112"/>
              <a:ext cx="252000" cy="252000"/>
            </a:xfrm>
            <a:prstGeom prst="rect">
              <a:avLst/>
            </a:prstGeom>
            <a:solidFill>
              <a:sysClr val="windowText" lastClr="000000"/>
            </a:solidFill>
          </p:spPr>
          <p:txBody>
            <a:bodyPr wrap="none" lIns="36000" tIns="36000" rIns="36000" bIns="36000" rtlCol="0" anchor="ctr" anchorCtr="1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</a:rPr>
                <a:t>9</a:t>
              </a:r>
              <a:endParaRPr kumimoji="0" lang="ko-KR" altLang="en-US" sz="11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</a:endParaRPr>
            </a:p>
          </p:txBody>
        </p:sp>
      </p:grpSp>
      <p:cxnSp>
        <p:nvCxnSpPr>
          <p:cNvPr id="294" name="직선 연결선 293"/>
          <p:cNvCxnSpPr/>
          <p:nvPr/>
        </p:nvCxnSpPr>
        <p:spPr bwMode="auto">
          <a:xfrm>
            <a:off x="530774" y="6108221"/>
            <a:ext cx="304425" cy="1491"/>
          </a:xfrm>
          <a:prstGeom prst="line">
            <a:avLst/>
          </a:prstGeom>
          <a:noFill/>
          <a:ln w="22225" cap="flat" cmpd="sng" algn="ctr">
            <a:solidFill>
              <a:srgbClr val="4F81BD"/>
            </a:solidFill>
            <a:prstDash val="solid"/>
          </a:ln>
          <a:effectLst/>
        </p:spPr>
      </p:cxnSp>
      <p:sp>
        <p:nvSpPr>
          <p:cNvPr id="295" name="TextBox 26"/>
          <p:cNvSpPr txBox="1">
            <a:spLocks noChangeArrowheads="1"/>
          </p:cNvSpPr>
          <p:nvPr/>
        </p:nvSpPr>
        <p:spPr bwMode="auto">
          <a:xfrm>
            <a:off x="919238" y="6018257"/>
            <a:ext cx="690121" cy="202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8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일반 인터넷</a:t>
            </a:r>
            <a:endParaRPr lang="en-US" altLang="ko-KR" sz="800" b="1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6" name="직사각형 295"/>
          <p:cNvSpPr/>
          <p:nvPr/>
        </p:nvSpPr>
        <p:spPr bwMode="auto">
          <a:xfrm>
            <a:off x="443516" y="5927541"/>
            <a:ext cx="1287445" cy="532323"/>
          </a:xfrm>
          <a:prstGeom prst="rect">
            <a:avLst/>
          </a:prstGeom>
          <a:noFill/>
          <a:ln w="3175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ea typeface="맑은 고딕"/>
              <a:cs typeface="+mn-cs"/>
            </a:endParaRPr>
          </a:p>
        </p:txBody>
      </p:sp>
      <p:cxnSp>
        <p:nvCxnSpPr>
          <p:cNvPr id="297" name="직선 연결선 296"/>
          <p:cNvCxnSpPr/>
          <p:nvPr/>
        </p:nvCxnSpPr>
        <p:spPr bwMode="auto">
          <a:xfrm>
            <a:off x="530774" y="6315001"/>
            <a:ext cx="304425" cy="1491"/>
          </a:xfrm>
          <a:prstGeom prst="line">
            <a:avLst/>
          </a:prstGeom>
          <a:noFill/>
          <a:ln w="50800" cap="flat" cmpd="dbl" algn="ctr">
            <a:solidFill>
              <a:srgbClr val="F79646">
                <a:lumMod val="75000"/>
                <a:alpha val="68000"/>
              </a:srgbClr>
            </a:solidFill>
            <a:prstDash val="solid"/>
            <a:headEnd type="oval" w="sm" len="sm"/>
            <a:tailEnd type="oval" w="sm" len="sm"/>
          </a:ln>
          <a:effectLst/>
        </p:spPr>
      </p:cxnSp>
      <p:sp>
        <p:nvSpPr>
          <p:cNvPr id="298" name="TextBox 133"/>
          <p:cNvSpPr txBox="1">
            <a:spLocks noChangeArrowheads="1"/>
          </p:cNvSpPr>
          <p:nvPr/>
        </p:nvSpPr>
        <p:spPr bwMode="auto">
          <a:xfrm>
            <a:off x="919238" y="6211588"/>
            <a:ext cx="462692" cy="202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800" b="1" dirty="0" smtClean="0">
                <a:solidFill>
                  <a:srgbClr val="F79646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</a:rPr>
              <a:t>전용</a:t>
            </a:r>
            <a:r>
              <a:rPr lang="ko-KR" altLang="en-US" sz="800" b="1" dirty="0">
                <a:solidFill>
                  <a:srgbClr val="F79646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</a:rPr>
              <a:t>선</a:t>
            </a:r>
            <a:endParaRPr lang="en-US" altLang="ko-KR" sz="800" b="1" dirty="0">
              <a:solidFill>
                <a:srgbClr val="F79646">
                  <a:lumMod val="75000"/>
                </a:srgb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9" name="직사각형 298"/>
          <p:cNvSpPr/>
          <p:nvPr/>
        </p:nvSpPr>
        <p:spPr>
          <a:xfrm>
            <a:off x="8282230" y="1855250"/>
            <a:ext cx="1285351" cy="409949"/>
          </a:xfrm>
          <a:prstGeom prst="rect">
            <a:avLst/>
          </a:prstGeom>
          <a:solidFill>
            <a:sysClr val="window" lastClr="FFFFFF"/>
          </a:solidFill>
          <a:ln w="15875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/>
                <a:cs typeface="+mn-cs"/>
              </a:rPr>
              <a:t>중소형가맹점</a:t>
            </a:r>
            <a:endParaRPr kumimoji="0" lang="en-US" altLang="ko-KR" sz="12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/>
              <a:cs typeface="+mn-cs"/>
            </a:endParaRPr>
          </a:p>
        </p:txBody>
      </p:sp>
      <p:sp>
        <p:nvSpPr>
          <p:cNvPr id="300" name="직사각형 299"/>
          <p:cNvSpPr/>
          <p:nvPr/>
        </p:nvSpPr>
        <p:spPr>
          <a:xfrm>
            <a:off x="8275963" y="1167341"/>
            <a:ext cx="1285351" cy="405890"/>
          </a:xfrm>
          <a:prstGeom prst="rect">
            <a:avLst/>
          </a:prstGeom>
          <a:solidFill>
            <a:sysClr val="window" lastClr="FFFFFF"/>
          </a:solidFill>
          <a:ln w="15875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/>
                <a:cs typeface="+mn-cs"/>
              </a:rPr>
              <a:t>제휴사</a:t>
            </a: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/>
                <a:cs typeface="+mn-cs"/>
              </a:rPr>
              <a:t>/</a:t>
            </a: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/>
                <a:cs typeface="+mn-cs"/>
              </a:rPr>
              <a:t>가맹점</a:t>
            </a:r>
            <a:r>
              <a:rPr kumimoji="0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/>
                <a:cs typeface="+mn-cs"/>
              </a:rPr>
              <a:t>/Card</a:t>
            </a: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/>
                <a:cs typeface="+mn-cs"/>
              </a:rPr>
              <a:t>사</a:t>
            </a:r>
          </a:p>
        </p:txBody>
      </p:sp>
      <p:cxnSp>
        <p:nvCxnSpPr>
          <p:cNvPr id="301" name="꺾인 연결선 300"/>
          <p:cNvCxnSpPr>
            <a:endCxn id="281" idx="2"/>
          </p:cNvCxnSpPr>
          <p:nvPr/>
        </p:nvCxnSpPr>
        <p:spPr>
          <a:xfrm rot="10800000">
            <a:off x="7693121" y="1880753"/>
            <a:ext cx="589114" cy="179476"/>
          </a:xfrm>
          <a:prstGeom prst="bentConnector2">
            <a:avLst/>
          </a:prstGeom>
          <a:noFill/>
          <a:ln w="22225" cap="flat" cmpd="sng" algn="ctr">
            <a:solidFill>
              <a:srgbClr val="4F81BD"/>
            </a:solidFill>
            <a:prstDash val="solid"/>
          </a:ln>
          <a:effectLst/>
        </p:spPr>
      </p:cxnSp>
      <p:pic>
        <p:nvPicPr>
          <p:cNvPr id="302" name="Picture 63" descr="server_gray_s"/>
          <p:cNvPicPr>
            <a:picLocks noChangeArrowheads="1"/>
          </p:cNvPicPr>
          <p:nvPr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281" y="3034188"/>
            <a:ext cx="304284" cy="338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3" name="Picture 63" descr="server_gray_s"/>
          <p:cNvPicPr>
            <a:picLocks noChangeArrowheads="1"/>
          </p:cNvPicPr>
          <p:nvPr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5579" y="3026730"/>
            <a:ext cx="304284" cy="338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4" name="Rectangle 722"/>
          <p:cNvSpPr>
            <a:spLocks noChangeArrowheads="1"/>
          </p:cNvSpPr>
          <p:nvPr/>
        </p:nvSpPr>
        <p:spPr bwMode="auto">
          <a:xfrm>
            <a:off x="7052681" y="3004357"/>
            <a:ext cx="744304" cy="508619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5782" tIns="47891" rIns="95782" bIns="47891" anchor="ctr"/>
          <a:lstStyle>
            <a:lvl1pPr eaLnBrk="0" hangingPunct="0">
              <a:defRPr kumimoji="1" sz="1100" b="1">
                <a:solidFill>
                  <a:schemeClr val="tx1"/>
                </a:solidFill>
                <a:latin typeface="Arial" pitchFamily="34" charset="0"/>
                <a:ea typeface="HY태고딕" pitchFamily="18" charset="-127"/>
              </a:defRPr>
            </a:lvl1pPr>
            <a:lvl2pPr marL="742950" indent="-285750" eaLnBrk="0" hangingPunct="0">
              <a:defRPr kumimoji="1" sz="1100" b="1">
                <a:solidFill>
                  <a:schemeClr val="tx1"/>
                </a:solidFill>
                <a:latin typeface="Arial" pitchFamily="34" charset="0"/>
                <a:ea typeface="HY태고딕" pitchFamily="18" charset="-127"/>
              </a:defRPr>
            </a:lvl2pPr>
            <a:lvl3pPr marL="1143000" indent="-228600" eaLnBrk="0" hangingPunct="0">
              <a:defRPr kumimoji="1" sz="1100" b="1">
                <a:solidFill>
                  <a:schemeClr val="tx1"/>
                </a:solidFill>
                <a:latin typeface="Arial" pitchFamily="34" charset="0"/>
                <a:ea typeface="HY태고딕" pitchFamily="18" charset="-127"/>
              </a:defRPr>
            </a:lvl3pPr>
            <a:lvl4pPr marL="1600200" indent="-228600" eaLnBrk="0" hangingPunct="0">
              <a:defRPr kumimoji="1" sz="1100" b="1">
                <a:solidFill>
                  <a:schemeClr val="tx1"/>
                </a:solidFill>
                <a:latin typeface="Arial" pitchFamily="34" charset="0"/>
                <a:ea typeface="HY태고딕" pitchFamily="18" charset="-127"/>
              </a:defRPr>
            </a:lvl4pPr>
            <a:lvl5pPr marL="2057400" indent="-228600" eaLnBrk="0" hangingPunct="0">
              <a:defRPr kumimoji="1" sz="1100" b="1">
                <a:solidFill>
                  <a:schemeClr val="tx1"/>
                </a:solidFill>
                <a:latin typeface="Arial" pitchFamily="34" charset="0"/>
                <a:ea typeface="HY태고딕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Arial" pitchFamily="34" charset="0"/>
                <a:ea typeface="HY태고딕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Arial" pitchFamily="34" charset="0"/>
                <a:ea typeface="HY태고딕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Arial" pitchFamily="34" charset="0"/>
                <a:ea typeface="HY태고딕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Arial" pitchFamily="34" charset="0"/>
                <a:ea typeface="HY태고딕" pitchFamily="18" charset="-127"/>
              </a:defRPr>
            </a:lvl9pPr>
          </a:lstStyle>
          <a:p>
            <a:pPr eaLnBrk="1" hangingPunct="1"/>
            <a:endParaRPr lang="ko-KR" altLang="en-US" sz="1900" b="0">
              <a:solidFill>
                <a:prstClr val="black"/>
              </a:solidFill>
              <a:latin typeface="맑은 고딕" pitchFamily="50" charset="-127"/>
            </a:endParaRPr>
          </a:p>
        </p:txBody>
      </p:sp>
      <p:cxnSp>
        <p:nvCxnSpPr>
          <p:cNvPr id="305" name="직선 연결선 304"/>
          <p:cNvCxnSpPr>
            <a:stCxn id="304" idx="1"/>
            <a:endCxn id="246" idx="3"/>
          </p:cNvCxnSpPr>
          <p:nvPr/>
        </p:nvCxnSpPr>
        <p:spPr>
          <a:xfrm flipH="1">
            <a:off x="6724033" y="3258667"/>
            <a:ext cx="328649" cy="282328"/>
          </a:xfrm>
          <a:prstGeom prst="line">
            <a:avLst/>
          </a:prstGeom>
          <a:noFill/>
          <a:ln w="38100" cap="flat" cmpd="dbl" algn="ctr">
            <a:solidFill>
              <a:sysClr val="windowText" lastClr="000000"/>
            </a:solidFill>
            <a:prstDash val="solid"/>
            <a:headEnd type="none" w="sm" len="sm"/>
            <a:tailEnd type="none" w="sm" len="sm"/>
          </a:ln>
          <a:effectLst/>
        </p:spPr>
      </p:cxnSp>
      <p:sp>
        <p:nvSpPr>
          <p:cNvPr id="306" name="TextBox 20"/>
          <p:cNvSpPr txBox="1">
            <a:spLocks noChangeArrowheads="1"/>
          </p:cNvSpPr>
          <p:nvPr/>
        </p:nvSpPr>
        <p:spPr bwMode="auto">
          <a:xfrm>
            <a:off x="7142177" y="3336973"/>
            <a:ext cx="542939" cy="164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6000" tIns="18000" rIns="36000" bIns="1800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900" kern="0" dirty="0" smtClean="0">
                <a:solidFill>
                  <a:srgbClr val="000000"/>
                </a:solidFill>
                <a:latin typeface="맑은 고딕" pitchFamily="50" charset="-127"/>
                <a:cs typeface="HY태고딕"/>
              </a:rPr>
              <a:t>WEB FEP</a:t>
            </a:r>
            <a:endParaRPr lang="ko-KR" altLang="en-US" sz="900" kern="0" dirty="0">
              <a:solidFill>
                <a:srgbClr val="000000"/>
              </a:solidFill>
              <a:latin typeface="맑은 고딕" pitchFamily="50" charset="-127"/>
              <a:cs typeface="HY태고딕"/>
            </a:endParaRPr>
          </a:p>
        </p:txBody>
      </p:sp>
      <p:sp>
        <p:nvSpPr>
          <p:cNvPr id="307" name="TextBox 306"/>
          <p:cNvSpPr txBox="1">
            <a:spLocks/>
          </p:cNvSpPr>
          <p:nvPr/>
        </p:nvSpPr>
        <p:spPr>
          <a:xfrm>
            <a:off x="6913947" y="2798733"/>
            <a:ext cx="236775" cy="236769"/>
          </a:xfrm>
          <a:prstGeom prst="rect">
            <a:avLst/>
          </a:prstGeom>
          <a:solidFill>
            <a:sysClr val="windowText" lastClr="000000"/>
          </a:solidFill>
        </p:spPr>
        <p:txBody>
          <a:bodyPr wrap="none" lIns="36000" tIns="36000" rIns="36000" bIns="36000" rtlCol="0" anchor="ctr" anchorCtr="1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</a:rPr>
              <a:t>2</a:t>
            </a:r>
            <a:endParaRPr kumimoji="0" lang="ko-KR" altLang="en-US" sz="11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</a:endParaRPr>
          </a:p>
        </p:txBody>
      </p:sp>
      <p:sp>
        <p:nvSpPr>
          <p:cNvPr id="308" name="직사각형 307"/>
          <p:cNvSpPr/>
          <p:nvPr/>
        </p:nvSpPr>
        <p:spPr>
          <a:xfrm>
            <a:off x="7049262" y="2773700"/>
            <a:ext cx="863058" cy="2602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200" b="1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통신</a:t>
            </a:r>
            <a:r>
              <a:rPr lang="en-US" altLang="ko-KR" sz="1200" b="1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(</a:t>
            </a:r>
            <a:r>
              <a:rPr lang="ko-KR" altLang="en-US" sz="1200" b="1" dirty="0" err="1" smtClean="0">
                <a:solidFill>
                  <a:prstClr val="black"/>
                </a:solidFill>
                <a:latin typeface="맑은 고딕" panose="020B0503020000020004" pitchFamily="50" charset="-127"/>
              </a:rPr>
              <a:t>웹망</a:t>
            </a:r>
            <a:r>
              <a:rPr lang="en-US" altLang="ko-KR" sz="1200" b="1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)</a:t>
            </a:r>
            <a:endParaRPr lang="ko-KR" altLang="en-US" sz="1200" b="1" dirty="0">
              <a:solidFill>
                <a:prstClr val="black"/>
              </a:solidFill>
              <a:latin typeface="맑은 고딕" panose="020B0503020000020004" pitchFamily="50" charset="-127"/>
            </a:endParaRPr>
          </a:p>
        </p:txBody>
      </p:sp>
      <p:pic>
        <p:nvPicPr>
          <p:cNvPr id="309" name="Picture 63" descr="server_gray_s"/>
          <p:cNvPicPr>
            <a:picLocks noChangeArrowheads="1"/>
          </p:cNvPicPr>
          <p:nvPr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281" y="3925724"/>
            <a:ext cx="304284" cy="337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0" name="Picture 63" descr="server_gray_s"/>
          <p:cNvPicPr>
            <a:picLocks noChangeArrowheads="1"/>
          </p:cNvPicPr>
          <p:nvPr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2155" y="3918266"/>
            <a:ext cx="304284" cy="338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1" name="Rectangle 722"/>
          <p:cNvSpPr>
            <a:spLocks noChangeArrowheads="1"/>
          </p:cNvSpPr>
          <p:nvPr/>
        </p:nvSpPr>
        <p:spPr bwMode="auto">
          <a:xfrm>
            <a:off x="7039258" y="3906334"/>
            <a:ext cx="744303" cy="508620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5782" tIns="47891" rIns="95782" bIns="47891" anchor="ctr"/>
          <a:lstStyle>
            <a:lvl1pPr eaLnBrk="0" hangingPunct="0">
              <a:defRPr kumimoji="1" sz="1100" b="1">
                <a:solidFill>
                  <a:schemeClr val="tx1"/>
                </a:solidFill>
                <a:latin typeface="Arial" pitchFamily="34" charset="0"/>
                <a:ea typeface="HY태고딕" pitchFamily="18" charset="-127"/>
              </a:defRPr>
            </a:lvl1pPr>
            <a:lvl2pPr marL="742950" indent="-285750" eaLnBrk="0" hangingPunct="0">
              <a:defRPr kumimoji="1" sz="1100" b="1">
                <a:solidFill>
                  <a:schemeClr val="tx1"/>
                </a:solidFill>
                <a:latin typeface="Arial" pitchFamily="34" charset="0"/>
                <a:ea typeface="HY태고딕" pitchFamily="18" charset="-127"/>
              </a:defRPr>
            </a:lvl2pPr>
            <a:lvl3pPr marL="1143000" indent="-228600" eaLnBrk="0" hangingPunct="0">
              <a:defRPr kumimoji="1" sz="1100" b="1">
                <a:solidFill>
                  <a:schemeClr val="tx1"/>
                </a:solidFill>
                <a:latin typeface="Arial" pitchFamily="34" charset="0"/>
                <a:ea typeface="HY태고딕" pitchFamily="18" charset="-127"/>
              </a:defRPr>
            </a:lvl3pPr>
            <a:lvl4pPr marL="1600200" indent="-228600" eaLnBrk="0" hangingPunct="0">
              <a:defRPr kumimoji="1" sz="1100" b="1">
                <a:solidFill>
                  <a:schemeClr val="tx1"/>
                </a:solidFill>
                <a:latin typeface="Arial" pitchFamily="34" charset="0"/>
                <a:ea typeface="HY태고딕" pitchFamily="18" charset="-127"/>
              </a:defRPr>
            </a:lvl4pPr>
            <a:lvl5pPr marL="2057400" indent="-228600" eaLnBrk="0" hangingPunct="0">
              <a:defRPr kumimoji="1" sz="1100" b="1">
                <a:solidFill>
                  <a:schemeClr val="tx1"/>
                </a:solidFill>
                <a:latin typeface="Arial" pitchFamily="34" charset="0"/>
                <a:ea typeface="HY태고딕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Arial" pitchFamily="34" charset="0"/>
                <a:ea typeface="HY태고딕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Arial" pitchFamily="34" charset="0"/>
                <a:ea typeface="HY태고딕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Arial" pitchFamily="34" charset="0"/>
                <a:ea typeface="HY태고딕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Arial" pitchFamily="34" charset="0"/>
                <a:ea typeface="HY태고딕" pitchFamily="18" charset="-127"/>
              </a:defRPr>
            </a:lvl9pPr>
          </a:lstStyle>
          <a:p>
            <a:pPr eaLnBrk="1" hangingPunct="1"/>
            <a:endParaRPr lang="ko-KR" altLang="en-US" sz="1900" b="0">
              <a:solidFill>
                <a:prstClr val="black"/>
              </a:solidFill>
              <a:latin typeface="맑은 고딕" pitchFamily="50" charset="-127"/>
            </a:endParaRPr>
          </a:p>
        </p:txBody>
      </p:sp>
      <p:sp>
        <p:nvSpPr>
          <p:cNvPr id="312" name="TextBox 20"/>
          <p:cNvSpPr txBox="1">
            <a:spLocks noChangeArrowheads="1"/>
          </p:cNvSpPr>
          <p:nvPr/>
        </p:nvSpPr>
        <p:spPr bwMode="auto">
          <a:xfrm>
            <a:off x="7143669" y="4238950"/>
            <a:ext cx="542939" cy="164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6000" tIns="18000" rIns="36000" bIns="1800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900" kern="0" dirty="0" err="1">
                <a:solidFill>
                  <a:srgbClr val="000000"/>
                </a:solidFill>
                <a:latin typeface="맑은 고딕" pitchFamily="50" charset="-127"/>
                <a:cs typeface="HY태고딕"/>
              </a:rPr>
              <a:t>Nxm</a:t>
            </a:r>
            <a:r>
              <a:rPr lang="en-US" altLang="ko-KR" sz="900" kern="0" dirty="0">
                <a:solidFill>
                  <a:srgbClr val="000000"/>
                </a:solidFill>
                <a:latin typeface="맑은 고딕" pitchFamily="50" charset="-127"/>
                <a:cs typeface="HY태고딕"/>
              </a:rPr>
              <a:t> FEP</a:t>
            </a:r>
            <a:endParaRPr lang="ko-KR" altLang="en-US" sz="900" kern="0" dirty="0">
              <a:solidFill>
                <a:srgbClr val="000000"/>
              </a:solidFill>
              <a:latin typeface="맑은 고딕" pitchFamily="50" charset="-127"/>
              <a:cs typeface="HY태고딕"/>
            </a:endParaRPr>
          </a:p>
        </p:txBody>
      </p:sp>
      <p:sp>
        <p:nvSpPr>
          <p:cNvPr id="313" name="직사각형 312"/>
          <p:cNvSpPr/>
          <p:nvPr/>
        </p:nvSpPr>
        <p:spPr>
          <a:xfrm>
            <a:off x="7067452" y="3685973"/>
            <a:ext cx="1006967" cy="2602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200" b="1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통신</a:t>
            </a:r>
            <a:r>
              <a:rPr lang="en-US" altLang="ko-KR" sz="1200" b="1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(</a:t>
            </a:r>
            <a:r>
              <a:rPr lang="ko-KR" altLang="en-US" sz="1200" b="1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전용선</a:t>
            </a:r>
            <a:r>
              <a:rPr lang="en-US" altLang="ko-KR" sz="1200" b="1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)</a:t>
            </a:r>
            <a:endParaRPr lang="ko-KR" altLang="en-US" sz="1200" b="1" dirty="0">
              <a:solidFill>
                <a:prstClr val="black"/>
              </a:solidFill>
              <a:latin typeface="맑은 고딕" panose="020B0503020000020004" pitchFamily="50" charset="-127"/>
            </a:endParaRPr>
          </a:p>
        </p:txBody>
      </p:sp>
      <p:sp>
        <p:nvSpPr>
          <p:cNvPr id="314" name="직사각형 313"/>
          <p:cNvSpPr/>
          <p:nvPr/>
        </p:nvSpPr>
        <p:spPr>
          <a:xfrm>
            <a:off x="8300082" y="2603479"/>
            <a:ext cx="863058" cy="2602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200" b="1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승인</a:t>
            </a:r>
            <a:endParaRPr lang="ko-KR" altLang="en-US" sz="1200" b="1" dirty="0">
              <a:solidFill>
                <a:prstClr val="black"/>
              </a:solidFill>
              <a:latin typeface="맑은 고딕" panose="020B0503020000020004" pitchFamily="50" charset="-127"/>
            </a:endParaRPr>
          </a:p>
        </p:txBody>
      </p:sp>
      <p:grpSp>
        <p:nvGrpSpPr>
          <p:cNvPr id="315" name="그룹 314"/>
          <p:cNvGrpSpPr/>
          <p:nvPr/>
        </p:nvGrpSpPr>
        <p:grpSpPr>
          <a:xfrm>
            <a:off x="7089622" y="4823468"/>
            <a:ext cx="308316" cy="304277"/>
            <a:chOff x="7185248" y="4855691"/>
            <a:chExt cx="461447" cy="368300"/>
          </a:xfrm>
        </p:grpSpPr>
        <p:pic>
          <p:nvPicPr>
            <p:cNvPr id="316" name="Picture 63" descr="server_gray_s"/>
            <p:cNvPicPr>
              <a:picLocks noChangeArrowheads="1"/>
            </p:cNvPicPr>
            <p:nvPr/>
          </p:nvPicPr>
          <p:blipFill>
            <a:blip r:embed="rId1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85248" y="4863629"/>
              <a:ext cx="323850" cy="360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7" name="Picture 63" descr="server_gray_s"/>
            <p:cNvPicPr>
              <a:picLocks noChangeArrowheads="1"/>
            </p:cNvPicPr>
            <p:nvPr/>
          </p:nvPicPr>
          <p:blipFill>
            <a:blip r:embed="rId1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22845" y="4855691"/>
              <a:ext cx="323850" cy="360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18" name="Rectangle 722"/>
          <p:cNvSpPr>
            <a:spLocks noChangeArrowheads="1"/>
          </p:cNvSpPr>
          <p:nvPr/>
        </p:nvSpPr>
        <p:spPr bwMode="auto">
          <a:xfrm>
            <a:off x="7042241" y="4801095"/>
            <a:ext cx="742812" cy="508619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5782" tIns="47891" rIns="95782" bIns="47891" anchor="ctr"/>
          <a:lstStyle>
            <a:lvl1pPr eaLnBrk="0" hangingPunct="0">
              <a:defRPr kumimoji="1" sz="1100" b="1">
                <a:solidFill>
                  <a:schemeClr val="tx1"/>
                </a:solidFill>
                <a:latin typeface="Arial" pitchFamily="34" charset="0"/>
                <a:ea typeface="HY태고딕" pitchFamily="18" charset="-127"/>
              </a:defRPr>
            </a:lvl1pPr>
            <a:lvl2pPr marL="742950" indent="-285750" eaLnBrk="0" hangingPunct="0">
              <a:defRPr kumimoji="1" sz="1100" b="1">
                <a:solidFill>
                  <a:schemeClr val="tx1"/>
                </a:solidFill>
                <a:latin typeface="Arial" pitchFamily="34" charset="0"/>
                <a:ea typeface="HY태고딕" pitchFamily="18" charset="-127"/>
              </a:defRPr>
            </a:lvl2pPr>
            <a:lvl3pPr marL="1143000" indent="-228600" eaLnBrk="0" hangingPunct="0">
              <a:defRPr kumimoji="1" sz="1100" b="1">
                <a:solidFill>
                  <a:schemeClr val="tx1"/>
                </a:solidFill>
                <a:latin typeface="Arial" pitchFamily="34" charset="0"/>
                <a:ea typeface="HY태고딕" pitchFamily="18" charset="-127"/>
              </a:defRPr>
            </a:lvl3pPr>
            <a:lvl4pPr marL="1600200" indent="-228600" eaLnBrk="0" hangingPunct="0">
              <a:defRPr kumimoji="1" sz="1100" b="1">
                <a:solidFill>
                  <a:schemeClr val="tx1"/>
                </a:solidFill>
                <a:latin typeface="Arial" pitchFamily="34" charset="0"/>
                <a:ea typeface="HY태고딕" pitchFamily="18" charset="-127"/>
              </a:defRPr>
            </a:lvl4pPr>
            <a:lvl5pPr marL="2057400" indent="-228600" eaLnBrk="0" hangingPunct="0">
              <a:defRPr kumimoji="1" sz="1100" b="1">
                <a:solidFill>
                  <a:schemeClr val="tx1"/>
                </a:solidFill>
                <a:latin typeface="Arial" pitchFamily="34" charset="0"/>
                <a:ea typeface="HY태고딕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Arial" pitchFamily="34" charset="0"/>
                <a:ea typeface="HY태고딕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Arial" pitchFamily="34" charset="0"/>
                <a:ea typeface="HY태고딕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Arial" pitchFamily="34" charset="0"/>
                <a:ea typeface="HY태고딕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Arial" pitchFamily="34" charset="0"/>
                <a:ea typeface="HY태고딕" pitchFamily="18" charset="-127"/>
              </a:defRPr>
            </a:lvl9pPr>
          </a:lstStyle>
          <a:p>
            <a:pPr eaLnBrk="1" hangingPunct="1"/>
            <a:endParaRPr lang="ko-KR" altLang="en-US" sz="1900" b="0">
              <a:solidFill>
                <a:prstClr val="black"/>
              </a:solidFill>
              <a:latin typeface="맑은 고딕" pitchFamily="50" charset="-127"/>
            </a:endParaRPr>
          </a:p>
        </p:txBody>
      </p:sp>
      <p:sp>
        <p:nvSpPr>
          <p:cNvPr id="319" name="TextBox 20"/>
          <p:cNvSpPr txBox="1">
            <a:spLocks noChangeArrowheads="1"/>
          </p:cNvSpPr>
          <p:nvPr/>
        </p:nvSpPr>
        <p:spPr bwMode="auto">
          <a:xfrm>
            <a:off x="6973628" y="5127745"/>
            <a:ext cx="836781" cy="164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6000" tIns="18000" rIns="36000" bIns="1800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900" kern="0" dirty="0" smtClean="0">
                <a:solidFill>
                  <a:srgbClr val="000000"/>
                </a:solidFill>
                <a:latin typeface="맑은 고딕" pitchFamily="50" charset="-127"/>
                <a:cs typeface="HY태고딕"/>
              </a:rPr>
              <a:t>INWEB/WAS</a:t>
            </a:r>
            <a:endParaRPr lang="ko-KR" altLang="en-US" sz="900" kern="0" dirty="0">
              <a:solidFill>
                <a:srgbClr val="000000"/>
              </a:solidFill>
              <a:latin typeface="맑은 고딕" pitchFamily="50" charset="-127"/>
              <a:cs typeface="HY태고딕"/>
            </a:endParaRPr>
          </a:p>
        </p:txBody>
      </p:sp>
      <p:sp>
        <p:nvSpPr>
          <p:cNvPr id="320" name="TextBox 319"/>
          <p:cNvSpPr txBox="1">
            <a:spLocks/>
          </p:cNvSpPr>
          <p:nvPr/>
        </p:nvSpPr>
        <p:spPr>
          <a:xfrm>
            <a:off x="6955701" y="4594829"/>
            <a:ext cx="236775" cy="236769"/>
          </a:xfrm>
          <a:prstGeom prst="rect">
            <a:avLst/>
          </a:prstGeom>
          <a:solidFill>
            <a:sysClr val="windowText" lastClr="000000"/>
          </a:solidFill>
        </p:spPr>
        <p:txBody>
          <a:bodyPr wrap="none" lIns="36000" tIns="36000" rIns="36000" bIns="36000" rtlCol="0" anchor="ctr" anchorCtr="1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</a:rPr>
              <a:t>6</a:t>
            </a:r>
            <a:endParaRPr kumimoji="0" lang="ko-KR" altLang="en-US" sz="11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</a:endParaRPr>
          </a:p>
        </p:txBody>
      </p:sp>
      <p:sp>
        <p:nvSpPr>
          <p:cNvPr id="321" name="직사각형 320"/>
          <p:cNvSpPr/>
          <p:nvPr/>
        </p:nvSpPr>
        <p:spPr>
          <a:xfrm>
            <a:off x="7049262" y="4569353"/>
            <a:ext cx="863058" cy="2602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200" b="1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고객상</a:t>
            </a:r>
            <a:r>
              <a:rPr lang="ko-KR" altLang="en-US" sz="1200" b="1" dirty="0">
                <a:solidFill>
                  <a:prstClr val="black"/>
                </a:solidFill>
                <a:latin typeface="맑은 고딕" panose="020B0503020000020004" pitchFamily="50" charset="-127"/>
              </a:rPr>
              <a:t>담</a:t>
            </a:r>
          </a:p>
        </p:txBody>
      </p:sp>
      <p:sp>
        <p:nvSpPr>
          <p:cNvPr id="322" name="TextBox 321"/>
          <p:cNvSpPr txBox="1">
            <a:spLocks/>
          </p:cNvSpPr>
          <p:nvPr/>
        </p:nvSpPr>
        <p:spPr>
          <a:xfrm>
            <a:off x="1961582" y="3544704"/>
            <a:ext cx="236775" cy="236769"/>
          </a:xfrm>
          <a:prstGeom prst="rect">
            <a:avLst/>
          </a:prstGeom>
          <a:solidFill>
            <a:sysClr val="windowText" lastClr="000000"/>
          </a:solidFill>
        </p:spPr>
        <p:txBody>
          <a:bodyPr wrap="none" lIns="36000" tIns="36000" rIns="36000" bIns="36000" rtlCol="0" anchor="ctr" anchorCtr="1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</a:rPr>
              <a:t>10</a:t>
            </a:r>
            <a:endParaRPr kumimoji="0" lang="ko-KR" altLang="en-US" sz="11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</a:endParaRPr>
          </a:p>
        </p:txBody>
      </p:sp>
      <p:grpSp>
        <p:nvGrpSpPr>
          <p:cNvPr id="323" name="그룹 322"/>
          <p:cNvGrpSpPr/>
          <p:nvPr/>
        </p:nvGrpSpPr>
        <p:grpSpPr>
          <a:xfrm>
            <a:off x="6460721" y="1737863"/>
            <a:ext cx="777973" cy="662648"/>
            <a:chOff x="6564278" y="1941778"/>
            <a:chExt cx="827997" cy="705274"/>
          </a:xfrm>
        </p:grpSpPr>
        <p:pic>
          <p:nvPicPr>
            <p:cNvPr id="324" name="Picture 63" descr="server_gray_s"/>
            <p:cNvPicPr>
              <a:picLocks noChangeArrowheads="1"/>
            </p:cNvPicPr>
            <p:nvPr/>
          </p:nvPicPr>
          <p:blipFill>
            <a:blip r:embed="rId1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65750" y="2125107"/>
              <a:ext cx="323850" cy="360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5" name="Picture 63" descr="server_gray_s"/>
            <p:cNvPicPr>
              <a:picLocks noChangeArrowheads="1"/>
            </p:cNvPicPr>
            <p:nvPr/>
          </p:nvPicPr>
          <p:blipFill>
            <a:blip r:embed="rId1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95400" y="2118757"/>
              <a:ext cx="3238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6" name="Rectangle 722"/>
            <p:cNvSpPr>
              <a:spLocks noChangeArrowheads="1"/>
            </p:cNvSpPr>
            <p:nvPr/>
          </p:nvSpPr>
          <p:spPr bwMode="auto">
            <a:xfrm>
              <a:off x="6600112" y="2107302"/>
              <a:ext cx="792163" cy="539750"/>
            </a:xfrm>
            <a:prstGeom prst="rect">
              <a:avLst/>
            </a:prstGeom>
            <a:noFill/>
            <a:ln w="9525">
              <a:solidFill>
                <a:srgbClr val="00B05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5782" tIns="47891" rIns="95782" bIns="47891" anchor="ctr"/>
            <a:lstStyle>
              <a:lvl1pPr eaLnBrk="0" hangingPunct="0">
                <a:defRPr kumimoji="1" sz="1100" b="1">
                  <a:solidFill>
                    <a:schemeClr val="tx1"/>
                  </a:solidFill>
                  <a:latin typeface="Arial" pitchFamily="34" charset="0"/>
                  <a:ea typeface="HY태고딕" pitchFamily="18" charset="-127"/>
                </a:defRPr>
              </a:lvl1pPr>
              <a:lvl2pPr marL="742950" indent="-285750" eaLnBrk="0" hangingPunct="0">
                <a:defRPr kumimoji="1" sz="1100" b="1">
                  <a:solidFill>
                    <a:schemeClr val="tx1"/>
                  </a:solidFill>
                  <a:latin typeface="Arial" pitchFamily="34" charset="0"/>
                  <a:ea typeface="HY태고딕" pitchFamily="18" charset="-127"/>
                </a:defRPr>
              </a:lvl2pPr>
              <a:lvl3pPr marL="1143000" indent="-228600" eaLnBrk="0" hangingPunct="0">
                <a:defRPr kumimoji="1" sz="1100" b="1">
                  <a:solidFill>
                    <a:schemeClr val="tx1"/>
                  </a:solidFill>
                  <a:latin typeface="Arial" pitchFamily="34" charset="0"/>
                  <a:ea typeface="HY태고딕" pitchFamily="18" charset="-127"/>
                </a:defRPr>
              </a:lvl3pPr>
              <a:lvl4pPr marL="1600200" indent="-228600" eaLnBrk="0" hangingPunct="0">
                <a:defRPr kumimoji="1" sz="1100" b="1">
                  <a:solidFill>
                    <a:schemeClr val="tx1"/>
                  </a:solidFill>
                  <a:latin typeface="Arial" pitchFamily="34" charset="0"/>
                  <a:ea typeface="HY태고딕" pitchFamily="18" charset="-127"/>
                </a:defRPr>
              </a:lvl4pPr>
              <a:lvl5pPr marL="2057400" indent="-228600" eaLnBrk="0" hangingPunct="0">
                <a:defRPr kumimoji="1" sz="1100" b="1">
                  <a:solidFill>
                    <a:schemeClr val="tx1"/>
                  </a:solidFill>
                  <a:latin typeface="Arial" pitchFamily="34" charset="0"/>
                  <a:ea typeface="HY태고딕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 b="1">
                  <a:solidFill>
                    <a:schemeClr val="tx1"/>
                  </a:solidFill>
                  <a:latin typeface="Arial" pitchFamily="34" charset="0"/>
                  <a:ea typeface="HY태고딕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 b="1">
                  <a:solidFill>
                    <a:schemeClr val="tx1"/>
                  </a:solidFill>
                  <a:latin typeface="Arial" pitchFamily="34" charset="0"/>
                  <a:ea typeface="HY태고딕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 b="1">
                  <a:solidFill>
                    <a:schemeClr val="tx1"/>
                  </a:solidFill>
                  <a:latin typeface="Arial" pitchFamily="34" charset="0"/>
                  <a:ea typeface="HY태고딕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 b="1">
                  <a:solidFill>
                    <a:schemeClr val="tx1"/>
                  </a:solidFill>
                  <a:latin typeface="Arial" pitchFamily="34" charset="0"/>
                  <a:ea typeface="HY태고딕" pitchFamily="18" charset="-127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9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HY태고딕" pitchFamily="18" charset="-127"/>
              </a:endParaRPr>
            </a:p>
          </p:txBody>
        </p:sp>
        <p:sp>
          <p:nvSpPr>
            <p:cNvPr id="327" name="TextBox 20"/>
            <p:cNvSpPr txBox="1">
              <a:spLocks noChangeArrowheads="1"/>
            </p:cNvSpPr>
            <p:nvPr/>
          </p:nvSpPr>
          <p:spPr bwMode="auto">
            <a:xfrm>
              <a:off x="6693775" y="2459727"/>
              <a:ext cx="577850" cy="174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36000" tIns="18000" rIns="36000" bIns="1800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itchFamily="50" charset="-127"/>
                  <a:ea typeface="맑은 고딕"/>
                  <a:cs typeface="HY태고딕"/>
                </a:rPr>
                <a:t>SOI</a:t>
              </a:r>
              <a:endPara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/>
                <a:cs typeface="HY태고딕"/>
              </a:endParaRPr>
            </a:p>
          </p:txBody>
        </p:sp>
        <p:sp>
          <p:nvSpPr>
            <p:cNvPr id="328" name="TextBox 327"/>
            <p:cNvSpPr txBox="1">
              <a:spLocks/>
            </p:cNvSpPr>
            <p:nvPr/>
          </p:nvSpPr>
          <p:spPr>
            <a:xfrm>
              <a:off x="6564278" y="1941778"/>
              <a:ext cx="252000" cy="252000"/>
            </a:xfrm>
            <a:prstGeom prst="rect">
              <a:avLst/>
            </a:prstGeom>
            <a:solidFill>
              <a:sysClr val="windowText" lastClr="000000"/>
            </a:solidFill>
          </p:spPr>
          <p:txBody>
            <a:bodyPr wrap="none" lIns="36000" tIns="36000" rIns="36000" bIns="36000" rtlCol="0" anchor="ctr" anchorCtr="1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</a:rPr>
                <a:t>11</a:t>
              </a:r>
              <a:endParaRPr kumimoji="0" lang="ko-KR" altLang="en-US" sz="11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</a:endParaRPr>
            </a:p>
          </p:txBody>
        </p:sp>
      </p:grpSp>
      <p:cxnSp>
        <p:nvCxnSpPr>
          <p:cNvPr id="329" name="꺾인 연결선 328"/>
          <p:cNvCxnSpPr>
            <a:stCxn id="335" idx="0"/>
            <a:endCxn id="278" idx="0"/>
          </p:cNvCxnSpPr>
          <p:nvPr/>
        </p:nvCxnSpPr>
        <p:spPr>
          <a:xfrm rot="16200000" flipH="1" flipV="1">
            <a:off x="6117257" y="-1136187"/>
            <a:ext cx="391135" cy="4642262"/>
          </a:xfrm>
          <a:prstGeom prst="bentConnector3">
            <a:avLst>
              <a:gd name="adj1" fmla="val -58445"/>
            </a:avLst>
          </a:prstGeom>
          <a:noFill/>
          <a:ln w="50800" cap="flat" cmpd="dbl" algn="ctr">
            <a:solidFill>
              <a:srgbClr val="F79646">
                <a:lumMod val="75000"/>
                <a:alpha val="68000"/>
              </a:srgbClr>
            </a:solidFill>
            <a:prstDash val="solid"/>
            <a:headEnd type="oval" w="sm" len="sm"/>
            <a:tailEnd type="oval" w="sm" len="sm"/>
          </a:ln>
          <a:effectLst/>
        </p:spPr>
      </p:cxnSp>
      <p:sp>
        <p:nvSpPr>
          <p:cNvPr id="330" name="TextBox 329"/>
          <p:cNvSpPr txBox="1">
            <a:spLocks/>
          </p:cNvSpPr>
          <p:nvPr/>
        </p:nvSpPr>
        <p:spPr>
          <a:xfrm>
            <a:off x="3638034" y="1255324"/>
            <a:ext cx="236775" cy="236769"/>
          </a:xfrm>
          <a:prstGeom prst="rect">
            <a:avLst/>
          </a:prstGeom>
          <a:solidFill>
            <a:sysClr val="windowText" lastClr="000000"/>
          </a:solidFill>
        </p:spPr>
        <p:txBody>
          <a:bodyPr wrap="none" lIns="36000" tIns="36000" rIns="36000" bIns="36000" rtlCol="0" anchor="ctr" anchorCtr="1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</a:rPr>
              <a:t>13</a:t>
            </a:r>
            <a:endParaRPr kumimoji="0" lang="ko-KR" altLang="en-US" sz="11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</a:endParaRPr>
          </a:p>
        </p:txBody>
      </p:sp>
      <p:grpSp>
        <p:nvGrpSpPr>
          <p:cNvPr id="331" name="그룹 330"/>
          <p:cNvGrpSpPr/>
          <p:nvPr/>
        </p:nvGrpSpPr>
        <p:grpSpPr>
          <a:xfrm>
            <a:off x="425367" y="964607"/>
            <a:ext cx="1289219" cy="556378"/>
            <a:chOff x="92477" y="895729"/>
            <a:chExt cx="1372117" cy="592168"/>
          </a:xfrm>
        </p:grpSpPr>
        <p:sp>
          <p:nvSpPr>
            <p:cNvPr id="332" name="직사각형 331"/>
            <p:cNvSpPr/>
            <p:nvPr/>
          </p:nvSpPr>
          <p:spPr>
            <a:xfrm>
              <a:off x="96594" y="1055897"/>
              <a:ext cx="1368000" cy="432000"/>
            </a:xfrm>
            <a:prstGeom prst="rect">
              <a:avLst/>
            </a:prstGeom>
            <a:solidFill>
              <a:sysClr val="window" lastClr="FFFFFF"/>
            </a:solidFill>
            <a:ln w="15875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/>
                  <a:cs typeface="+mn-cs"/>
                </a:rPr>
                <a:t> </a:t>
              </a:r>
              <a:r>
                <a:rPr kumimoji="0" lang="ko-KR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/>
                  <a:cs typeface="+mn-cs"/>
                </a:rPr>
                <a:t>외부사용자</a:t>
              </a:r>
              <a:endParaRPr kumimoji="0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/>
                <a:cs typeface="+mn-cs"/>
              </a:endParaRPr>
            </a:p>
          </p:txBody>
        </p:sp>
        <p:sp>
          <p:nvSpPr>
            <p:cNvPr id="333" name="직사각형 332"/>
            <p:cNvSpPr/>
            <p:nvPr/>
          </p:nvSpPr>
          <p:spPr>
            <a:xfrm>
              <a:off x="92477" y="895729"/>
              <a:ext cx="782123" cy="213290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/>
                  <a:ea typeface="맑은 고딕"/>
                  <a:cs typeface="+mn-cs"/>
                </a:rPr>
                <a:t>인터넷망</a:t>
              </a:r>
              <a:endPara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맑은 고딕"/>
                <a:cs typeface="+mn-cs"/>
              </a:endParaRPr>
            </a:p>
          </p:txBody>
        </p:sp>
      </p:grpSp>
      <p:sp>
        <p:nvSpPr>
          <p:cNvPr id="334" name="직사각형 333"/>
          <p:cNvSpPr/>
          <p:nvPr/>
        </p:nvSpPr>
        <p:spPr>
          <a:xfrm>
            <a:off x="8266522" y="1739758"/>
            <a:ext cx="734870" cy="200399"/>
          </a:xfrm>
          <a:prstGeom prst="rect">
            <a:avLst/>
          </a:prstGeom>
          <a:solidFill>
            <a:srgbClr val="4F81BD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맑은 고딕"/>
                <a:cs typeface="+mn-cs"/>
              </a:rPr>
              <a:t>인터넷망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ea typeface="맑은 고딕"/>
              <a:cs typeface="+mn-cs"/>
            </a:endParaRPr>
          </a:p>
        </p:txBody>
      </p:sp>
      <p:sp>
        <p:nvSpPr>
          <p:cNvPr id="335" name="직사각형 334"/>
          <p:cNvSpPr/>
          <p:nvPr/>
        </p:nvSpPr>
        <p:spPr>
          <a:xfrm>
            <a:off x="8266521" y="989377"/>
            <a:ext cx="734870" cy="200399"/>
          </a:xfrm>
          <a:prstGeom prst="rect">
            <a:avLst/>
          </a:prstGeom>
          <a:solidFill>
            <a:srgbClr val="4F81BD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맑은 고딕"/>
                <a:cs typeface="+mn-cs"/>
              </a:rPr>
              <a:t>전용선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ea typeface="맑은 고딕"/>
              <a:cs typeface="+mn-cs"/>
            </a:endParaRPr>
          </a:p>
        </p:txBody>
      </p:sp>
      <p:grpSp>
        <p:nvGrpSpPr>
          <p:cNvPr id="336" name="그룹 335"/>
          <p:cNvGrpSpPr/>
          <p:nvPr/>
        </p:nvGrpSpPr>
        <p:grpSpPr>
          <a:xfrm>
            <a:off x="415925" y="3503576"/>
            <a:ext cx="1294794" cy="559568"/>
            <a:chOff x="82428" y="3836049"/>
            <a:chExt cx="1378050" cy="595564"/>
          </a:xfrm>
        </p:grpSpPr>
        <p:sp>
          <p:nvSpPr>
            <p:cNvPr id="337" name="직사각형 336"/>
            <p:cNvSpPr/>
            <p:nvPr/>
          </p:nvSpPr>
          <p:spPr>
            <a:xfrm>
              <a:off x="92478" y="3999613"/>
              <a:ext cx="1368000" cy="432000"/>
            </a:xfrm>
            <a:prstGeom prst="rect">
              <a:avLst/>
            </a:prstGeom>
            <a:solidFill>
              <a:sysClr val="window" lastClr="FFFFFF"/>
            </a:solidFill>
            <a:ln w="15875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/>
                  <a:cs typeface="+mn-cs"/>
                </a:rPr>
                <a:t> SKP </a:t>
              </a:r>
              <a:r>
                <a:rPr kumimoji="0" lang="en-US" altLang="ko-KR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/>
                  <a:cs typeface="+mn-cs"/>
                </a:rPr>
                <a:t>ERP </a:t>
              </a:r>
              <a:r>
                <a:rPr kumimoji="0" lang="ko-KR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/>
                  <a:cs typeface="+mn-cs"/>
                </a:rPr>
                <a:t>시스템</a:t>
              </a:r>
              <a:endParaRPr kumimoji="0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/>
                <a:cs typeface="+mn-cs"/>
              </a:endParaRPr>
            </a:p>
          </p:txBody>
        </p:sp>
        <p:sp>
          <p:nvSpPr>
            <p:cNvPr id="338" name="직사각형 337"/>
            <p:cNvSpPr/>
            <p:nvPr/>
          </p:nvSpPr>
          <p:spPr>
            <a:xfrm>
              <a:off x="82428" y="3836049"/>
              <a:ext cx="782123" cy="213290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/>
                  <a:ea typeface="맑은 고딕"/>
                  <a:cs typeface="+mn-cs"/>
                </a:rPr>
                <a:t>전용선</a:t>
              </a:r>
              <a:endPara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맑은 고딕"/>
                <a:cs typeface="+mn-cs"/>
              </a:endParaRPr>
            </a:p>
          </p:txBody>
        </p:sp>
      </p:grpSp>
      <p:grpSp>
        <p:nvGrpSpPr>
          <p:cNvPr id="339" name="그룹 338"/>
          <p:cNvGrpSpPr/>
          <p:nvPr/>
        </p:nvGrpSpPr>
        <p:grpSpPr>
          <a:xfrm>
            <a:off x="435881" y="4383102"/>
            <a:ext cx="1295081" cy="563403"/>
            <a:chOff x="103667" y="4765290"/>
            <a:chExt cx="1378356" cy="599645"/>
          </a:xfrm>
        </p:grpSpPr>
        <p:sp>
          <p:nvSpPr>
            <p:cNvPr id="340" name="직사각형 339"/>
            <p:cNvSpPr/>
            <p:nvPr/>
          </p:nvSpPr>
          <p:spPr>
            <a:xfrm>
              <a:off x="114023" y="4932935"/>
              <a:ext cx="1368000" cy="432000"/>
            </a:xfrm>
            <a:prstGeom prst="rect">
              <a:avLst/>
            </a:prstGeom>
            <a:solidFill>
              <a:sysClr val="window" lastClr="FFFFFF"/>
            </a:solidFill>
            <a:ln w="15875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/>
                  <a:cs typeface="+mn-cs"/>
                </a:rPr>
                <a:t>SKE LMS </a:t>
              </a:r>
              <a:r>
                <a:rPr kumimoji="0" lang="ko-KR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/>
                  <a:cs typeface="+mn-cs"/>
                </a:rPr>
                <a:t>시스템</a:t>
              </a:r>
              <a:endParaRPr kumimoji="0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/>
                <a:cs typeface="+mn-cs"/>
              </a:endParaRPr>
            </a:p>
          </p:txBody>
        </p:sp>
        <p:sp>
          <p:nvSpPr>
            <p:cNvPr id="341" name="직사각형 340"/>
            <p:cNvSpPr/>
            <p:nvPr/>
          </p:nvSpPr>
          <p:spPr>
            <a:xfrm>
              <a:off x="103667" y="4765290"/>
              <a:ext cx="782123" cy="213290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/>
                  <a:ea typeface="맑은 고딕"/>
                  <a:cs typeface="+mn-cs"/>
                </a:rPr>
                <a:t>전용선</a:t>
              </a:r>
              <a:endPara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맑은 고딕"/>
                <a:cs typeface="+mn-cs"/>
              </a:endParaRPr>
            </a:p>
          </p:txBody>
        </p:sp>
      </p:grpSp>
      <p:cxnSp>
        <p:nvCxnSpPr>
          <p:cNvPr id="342" name="직선 연결선 341"/>
          <p:cNvCxnSpPr>
            <a:stCxn id="332" idx="3"/>
            <a:endCxn id="286" idx="1"/>
          </p:cNvCxnSpPr>
          <p:nvPr/>
        </p:nvCxnSpPr>
        <p:spPr>
          <a:xfrm flipV="1">
            <a:off x="1714586" y="1315162"/>
            <a:ext cx="733901" cy="2878"/>
          </a:xfrm>
          <a:prstGeom prst="line">
            <a:avLst/>
          </a:prstGeom>
          <a:noFill/>
          <a:ln w="222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43" name="직선 연결선 342"/>
          <p:cNvCxnSpPr>
            <a:stCxn id="273" idx="2"/>
            <a:endCxn id="271" idx="0"/>
          </p:cNvCxnSpPr>
          <p:nvPr/>
        </p:nvCxnSpPr>
        <p:spPr>
          <a:xfrm>
            <a:off x="6121832" y="1726402"/>
            <a:ext cx="2392" cy="278164"/>
          </a:xfrm>
          <a:prstGeom prst="line">
            <a:avLst/>
          </a:prstGeom>
          <a:noFill/>
          <a:ln w="38100" cap="flat" cmpd="dbl" algn="ctr">
            <a:solidFill>
              <a:sysClr val="windowText" lastClr="000000"/>
            </a:solidFill>
            <a:prstDash val="solid"/>
            <a:headEnd type="none" w="sm" len="sm"/>
            <a:tailEnd type="none" w="sm" len="sm"/>
          </a:ln>
          <a:effectLst/>
        </p:spPr>
      </p:cxnSp>
      <p:pic>
        <p:nvPicPr>
          <p:cNvPr id="344" name="Picture 34" descr="Local_Director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2477" y="3736383"/>
            <a:ext cx="304284" cy="287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45" name="직선 연결선 344"/>
          <p:cNvCxnSpPr>
            <a:stCxn id="344" idx="2"/>
            <a:endCxn id="226" idx="0"/>
          </p:cNvCxnSpPr>
          <p:nvPr/>
        </p:nvCxnSpPr>
        <p:spPr>
          <a:xfrm>
            <a:off x="3534619" y="4024252"/>
            <a:ext cx="2619" cy="262746"/>
          </a:xfrm>
          <a:prstGeom prst="line">
            <a:avLst/>
          </a:prstGeom>
          <a:noFill/>
          <a:ln w="47625" cap="flat" cmpd="dbl" algn="ctr">
            <a:solidFill>
              <a:sysClr val="windowText" lastClr="000000"/>
            </a:solidFill>
            <a:prstDash val="solid"/>
          </a:ln>
          <a:effectLst/>
        </p:spPr>
      </p:cxnSp>
      <p:grpSp>
        <p:nvGrpSpPr>
          <p:cNvPr id="346" name="그룹 345"/>
          <p:cNvGrpSpPr/>
          <p:nvPr/>
        </p:nvGrpSpPr>
        <p:grpSpPr>
          <a:xfrm>
            <a:off x="2550295" y="3314017"/>
            <a:ext cx="986943" cy="1531508"/>
            <a:chOff x="2354040" y="3249141"/>
            <a:chExt cx="1050404" cy="1630026"/>
          </a:xfrm>
        </p:grpSpPr>
        <p:cxnSp>
          <p:nvCxnSpPr>
            <p:cNvPr id="347" name="직선 연결선 346"/>
            <p:cNvCxnSpPr>
              <a:stCxn id="226" idx="2"/>
              <a:endCxn id="395" idx="0"/>
            </p:cNvCxnSpPr>
            <p:nvPr/>
          </p:nvCxnSpPr>
          <p:spPr>
            <a:xfrm flipH="1">
              <a:off x="3398981" y="4437112"/>
              <a:ext cx="5463" cy="442055"/>
            </a:xfrm>
            <a:prstGeom prst="line">
              <a:avLst/>
            </a:prstGeom>
            <a:noFill/>
            <a:ln w="34925" cap="flat" cmpd="dbl" algn="ctr">
              <a:solidFill>
                <a:sysClr val="windowText" lastClr="000000"/>
              </a:solidFill>
              <a:prstDash val="solid"/>
              <a:headEnd type="none" w="sm" len="sm"/>
              <a:tailEnd type="none" w="sm" len="sm"/>
            </a:ln>
            <a:effectLst/>
          </p:spPr>
        </p:cxnSp>
        <p:cxnSp>
          <p:nvCxnSpPr>
            <p:cNvPr id="348" name="직선 연결선 347"/>
            <p:cNvCxnSpPr/>
            <p:nvPr/>
          </p:nvCxnSpPr>
          <p:spPr>
            <a:xfrm flipV="1">
              <a:off x="2354040" y="4312251"/>
              <a:ext cx="4953" cy="200820"/>
            </a:xfrm>
            <a:prstGeom prst="line">
              <a:avLst/>
            </a:prstGeom>
            <a:noFill/>
            <a:ln w="34925" cap="flat" cmpd="dbl" algn="ctr">
              <a:solidFill>
                <a:sysClr val="windowText" lastClr="000000"/>
              </a:solidFill>
              <a:prstDash val="solid"/>
              <a:headEnd type="none" w="sm" len="sm"/>
              <a:tailEnd type="none" w="sm" len="sm"/>
            </a:ln>
            <a:effectLst/>
          </p:spPr>
        </p:cxnSp>
        <p:cxnSp>
          <p:nvCxnSpPr>
            <p:cNvPr id="349" name="직선 연결선 348"/>
            <p:cNvCxnSpPr/>
            <p:nvPr/>
          </p:nvCxnSpPr>
          <p:spPr>
            <a:xfrm flipH="1">
              <a:off x="2358996" y="4312251"/>
              <a:ext cx="618504" cy="0"/>
            </a:xfrm>
            <a:prstGeom prst="line">
              <a:avLst/>
            </a:prstGeom>
            <a:noFill/>
            <a:ln w="34925" cap="flat" cmpd="dbl" algn="ctr">
              <a:solidFill>
                <a:sysClr val="windowText" lastClr="000000"/>
              </a:solidFill>
              <a:prstDash val="solid"/>
              <a:headEnd type="none" w="sm" len="sm"/>
              <a:tailEnd type="none" w="sm" len="sm"/>
            </a:ln>
            <a:effectLst/>
          </p:spPr>
        </p:cxnSp>
        <p:cxnSp>
          <p:nvCxnSpPr>
            <p:cNvPr id="350" name="직선 연결선 349"/>
            <p:cNvCxnSpPr/>
            <p:nvPr/>
          </p:nvCxnSpPr>
          <p:spPr>
            <a:xfrm flipH="1" flipV="1">
              <a:off x="2963212" y="3249141"/>
              <a:ext cx="1" cy="1063110"/>
            </a:xfrm>
            <a:prstGeom prst="line">
              <a:avLst/>
            </a:prstGeom>
            <a:noFill/>
            <a:ln w="34925" cap="flat" cmpd="dbl" algn="ctr">
              <a:solidFill>
                <a:sysClr val="windowText" lastClr="000000"/>
              </a:solidFill>
              <a:prstDash val="solid"/>
              <a:headEnd type="none" w="sm" len="sm"/>
              <a:tailEnd type="none" w="sm" len="sm"/>
            </a:ln>
            <a:effectLst/>
          </p:spPr>
        </p:cxnSp>
        <p:cxnSp>
          <p:nvCxnSpPr>
            <p:cNvPr id="351" name="직선 연결선 350"/>
            <p:cNvCxnSpPr>
              <a:stCxn id="234" idx="1"/>
            </p:cNvCxnSpPr>
            <p:nvPr/>
          </p:nvCxnSpPr>
          <p:spPr>
            <a:xfrm flipH="1" flipV="1">
              <a:off x="2977500" y="3249141"/>
              <a:ext cx="324203" cy="1"/>
            </a:xfrm>
            <a:prstGeom prst="line">
              <a:avLst/>
            </a:prstGeom>
            <a:noFill/>
            <a:ln w="34925" cap="flat" cmpd="dbl" algn="ctr">
              <a:solidFill>
                <a:sysClr val="windowText" lastClr="000000"/>
              </a:solidFill>
              <a:prstDash val="solid"/>
              <a:headEnd type="none" w="sm" len="sm"/>
              <a:tailEnd type="none" w="sm" len="sm"/>
            </a:ln>
            <a:effectLst/>
          </p:spPr>
        </p:cxnSp>
      </p:grpSp>
      <p:pic>
        <p:nvPicPr>
          <p:cNvPr id="352" name="Picture 34" descr="Local_Director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6727" y="4818877"/>
            <a:ext cx="304284" cy="287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53" name="직선 연결선 352"/>
          <p:cNvCxnSpPr>
            <a:stCxn id="352" idx="1"/>
            <a:endCxn id="242" idx="3"/>
          </p:cNvCxnSpPr>
          <p:nvPr/>
        </p:nvCxnSpPr>
        <p:spPr>
          <a:xfrm flipH="1" flipV="1">
            <a:off x="5929840" y="4497960"/>
            <a:ext cx="476887" cy="464852"/>
          </a:xfrm>
          <a:prstGeom prst="line">
            <a:avLst/>
          </a:prstGeom>
          <a:noFill/>
          <a:ln w="38100" cap="flat" cmpd="dbl" algn="ctr">
            <a:solidFill>
              <a:sysClr val="windowText" lastClr="000000"/>
            </a:solidFill>
            <a:prstDash val="solid"/>
            <a:headEnd type="none" w="sm" len="sm"/>
            <a:tailEnd type="none" w="sm" len="sm"/>
          </a:ln>
          <a:effectLst/>
        </p:spPr>
      </p:cxnSp>
      <p:cxnSp>
        <p:nvCxnSpPr>
          <p:cNvPr id="354" name="직선 연결선 353"/>
          <p:cNvCxnSpPr/>
          <p:nvPr/>
        </p:nvCxnSpPr>
        <p:spPr>
          <a:xfrm flipH="1">
            <a:off x="6683675" y="4971435"/>
            <a:ext cx="338250" cy="0"/>
          </a:xfrm>
          <a:prstGeom prst="line">
            <a:avLst/>
          </a:prstGeom>
          <a:noFill/>
          <a:ln w="38100" cap="flat" cmpd="dbl" algn="ctr">
            <a:solidFill>
              <a:sysClr val="windowText" lastClr="000000"/>
            </a:solidFill>
            <a:prstDash val="solid"/>
            <a:headEnd type="none" w="sm" len="sm"/>
            <a:tailEnd type="none" w="sm" len="sm"/>
          </a:ln>
          <a:effectLst/>
        </p:spPr>
      </p:cxnSp>
      <p:grpSp>
        <p:nvGrpSpPr>
          <p:cNvPr id="355" name="그룹 354"/>
          <p:cNvGrpSpPr/>
          <p:nvPr/>
        </p:nvGrpSpPr>
        <p:grpSpPr>
          <a:xfrm>
            <a:off x="8215934" y="4390059"/>
            <a:ext cx="915329" cy="513720"/>
            <a:chOff x="9361578" y="3419458"/>
            <a:chExt cx="974186" cy="546766"/>
          </a:xfrm>
        </p:grpSpPr>
        <p:pic>
          <p:nvPicPr>
            <p:cNvPr id="356" name="Picture 63" descr="server_gray_s"/>
            <p:cNvPicPr>
              <a:picLocks noChangeArrowheads="1"/>
            </p:cNvPicPr>
            <p:nvPr/>
          </p:nvPicPr>
          <p:blipFill>
            <a:blip r:embed="rId1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49610" y="3443643"/>
              <a:ext cx="325438" cy="360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7" name="Picture 63" descr="server_gray_s"/>
            <p:cNvPicPr>
              <a:picLocks noChangeArrowheads="1"/>
            </p:cNvPicPr>
            <p:nvPr/>
          </p:nvPicPr>
          <p:blipFill>
            <a:blip r:embed="rId1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55729" y="3437293"/>
              <a:ext cx="3238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8" name="TextBox 20"/>
            <p:cNvSpPr txBox="1">
              <a:spLocks noChangeArrowheads="1"/>
            </p:cNvSpPr>
            <p:nvPr/>
          </p:nvSpPr>
          <p:spPr bwMode="auto">
            <a:xfrm>
              <a:off x="9361578" y="3791373"/>
              <a:ext cx="974186" cy="1748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36000" tIns="18000" rIns="36000" bIns="1800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latinLnBrk="0">
                <a:defRPr/>
              </a:pPr>
              <a:r>
                <a:rPr lang="en-US" altLang="ko-KR" sz="900" kern="0" dirty="0" smtClean="0">
                  <a:solidFill>
                    <a:srgbClr val="000000"/>
                  </a:solidFill>
                  <a:latin typeface="맑은 고딕" pitchFamily="50" charset="-127"/>
                  <a:cs typeface="HY태고딕"/>
                </a:rPr>
                <a:t>Bat App</a:t>
              </a:r>
              <a:endParaRPr lang="ko-KR" altLang="en-US" sz="900" kern="0" dirty="0">
                <a:solidFill>
                  <a:srgbClr val="000000"/>
                </a:solidFill>
                <a:latin typeface="맑은 고딕" pitchFamily="50" charset="-127"/>
                <a:cs typeface="HY태고딕"/>
              </a:endParaRPr>
            </a:p>
          </p:txBody>
        </p:sp>
        <p:sp>
          <p:nvSpPr>
            <p:cNvPr id="359" name="Rectangle 722"/>
            <p:cNvSpPr>
              <a:spLocks noChangeArrowheads="1"/>
            </p:cNvSpPr>
            <p:nvPr/>
          </p:nvSpPr>
          <p:spPr bwMode="auto">
            <a:xfrm>
              <a:off x="9446114" y="3419458"/>
              <a:ext cx="828576" cy="539750"/>
            </a:xfrm>
            <a:prstGeom prst="rect">
              <a:avLst/>
            </a:prstGeom>
            <a:noFill/>
            <a:ln w="9525">
              <a:solidFill>
                <a:srgbClr val="00B05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5782" tIns="47891" rIns="95782" bIns="47891" anchor="ctr"/>
            <a:lstStyle>
              <a:lvl1pPr eaLnBrk="0" hangingPunct="0">
                <a:defRPr kumimoji="1" sz="1100" b="1">
                  <a:solidFill>
                    <a:schemeClr val="tx1"/>
                  </a:solidFill>
                  <a:latin typeface="Arial" pitchFamily="34" charset="0"/>
                  <a:ea typeface="HY태고딕" pitchFamily="18" charset="-127"/>
                </a:defRPr>
              </a:lvl1pPr>
              <a:lvl2pPr marL="742950" indent="-285750" eaLnBrk="0" hangingPunct="0">
                <a:defRPr kumimoji="1" sz="1100" b="1">
                  <a:solidFill>
                    <a:schemeClr val="tx1"/>
                  </a:solidFill>
                  <a:latin typeface="Arial" pitchFamily="34" charset="0"/>
                  <a:ea typeface="HY태고딕" pitchFamily="18" charset="-127"/>
                </a:defRPr>
              </a:lvl2pPr>
              <a:lvl3pPr marL="1143000" indent="-228600" eaLnBrk="0" hangingPunct="0">
                <a:defRPr kumimoji="1" sz="1100" b="1">
                  <a:solidFill>
                    <a:schemeClr val="tx1"/>
                  </a:solidFill>
                  <a:latin typeface="Arial" pitchFamily="34" charset="0"/>
                  <a:ea typeface="HY태고딕" pitchFamily="18" charset="-127"/>
                </a:defRPr>
              </a:lvl3pPr>
              <a:lvl4pPr marL="1600200" indent="-228600" eaLnBrk="0" hangingPunct="0">
                <a:defRPr kumimoji="1" sz="1100" b="1">
                  <a:solidFill>
                    <a:schemeClr val="tx1"/>
                  </a:solidFill>
                  <a:latin typeface="Arial" pitchFamily="34" charset="0"/>
                  <a:ea typeface="HY태고딕" pitchFamily="18" charset="-127"/>
                </a:defRPr>
              </a:lvl4pPr>
              <a:lvl5pPr marL="2057400" indent="-228600" eaLnBrk="0" hangingPunct="0">
                <a:defRPr kumimoji="1" sz="1100" b="1">
                  <a:solidFill>
                    <a:schemeClr val="tx1"/>
                  </a:solidFill>
                  <a:latin typeface="Arial" pitchFamily="34" charset="0"/>
                  <a:ea typeface="HY태고딕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 b="1">
                  <a:solidFill>
                    <a:schemeClr val="tx1"/>
                  </a:solidFill>
                  <a:latin typeface="Arial" pitchFamily="34" charset="0"/>
                  <a:ea typeface="HY태고딕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 b="1">
                  <a:solidFill>
                    <a:schemeClr val="tx1"/>
                  </a:solidFill>
                  <a:latin typeface="Arial" pitchFamily="34" charset="0"/>
                  <a:ea typeface="HY태고딕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 b="1">
                  <a:solidFill>
                    <a:schemeClr val="tx1"/>
                  </a:solidFill>
                  <a:latin typeface="Arial" pitchFamily="34" charset="0"/>
                  <a:ea typeface="HY태고딕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 b="1">
                  <a:solidFill>
                    <a:schemeClr val="tx1"/>
                  </a:solidFill>
                  <a:latin typeface="Arial" pitchFamily="34" charset="0"/>
                  <a:ea typeface="HY태고딕" pitchFamily="18" charset="-127"/>
                </a:defRPr>
              </a:lvl9pPr>
            </a:lstStyle>
            <a:p>
              <a:pPr eaLnBrk="1" hangingPunct="1"/>
              <a:endParaRPr lang="ko-KR" altLang="en-US" sz="1900" b="0">
                <a:solidFill>
                  <a:prstClr val="black"/>
                </a:solidFill>
                <a:latin typeface="맑은 고딕" pitchFamily="50" charset="-127"/>
              </a:endParaRPr>
            </a:p>
          </p:txBody>
        </p:sp>
      </p:grpSp>
      <p:sp>
        <p:nvSpPr>
          <p:cNvPr id="360" name="TextBox 359"/>
          <p:cNvSpPr txBox="1">
            <a:spLocks/>
          </p:cNvSpPr>
          <p:nvPr/>
        </p:nvSpPr>
        <p:spPr>
          <a:xfrm>
            <a:off x="8172141" y="4193810"/>
            <a:ext cx="236775" cy="236769"/>
          </a:xfrm>
          <a:prstGeom prst="rect">
            <a:avLst/>
          </a:prstGeom>
          <a:solidFill>
            <a:sysClr val="windowText" lastClr="000000"/>
          </a:solidFill>
        </p:spPr>
        <p:txBody>
          <a:bodyPr wrap="none" lIns="36000" tIns="36000" rIns="36000" bIns="36000" rtlCol="0" anchor="ctr" anchorCtr="1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</a:rPr>
              <a:t>4</a:t>
            </a:r>
            <a:endParaRPr kumimoji="0" lang="ko-KR" altLang="en-US" sz="11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</a:endParaRPr>
          </a:p>
        </p:txBody>
      </p:sp>
      <p:sp>
        <p:nvSpPr>
          <p:cNvPr id="361" name="직사각형 360"/>
          <p:cNvSpPr/>
          <p:nvPr/>
        </p:nvSpPr>
        <p:spPr>
          <a:xfrm>
            <a:off x="8300082" y="4136520"/>
            <a:ext cx="863058" cy="2602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200" b="1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정산</a:t>
            </a:r>
            <a:r>
              <a:rPr lang="en-US" altLang="ko-KR" sz="1200" b="1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/</a:t>
            </a:r>
            <a:r>
              <a:rPr lang="ko-KR" altLang="en-US" sz="1200" b="1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회원</a:t>
            </a:r>
            <a:endParaRPr lang="ko-KR" altLang="en-US" sz="1200" b="1" dirty="0">
              <a:solidFill>
                <a:prstClr val="black"/>
              </a:solidFill>
              <a:latin typeface="맑은 고딕" panose="020B0503020000020004" pitchFamily="50" charset="-127"/>
            </a:endParaRPr>
          </a:p>
        </p:txBody>
      </p:sp>
      <p:grpSp>
        <p:nvGrpSpPr>
          <p:cNvPr id="362" name="그룹 361"/>
          <p:cNvGrpSpPr/>
          <p:nvPr/>
        </p:nvGrpSpPr>
        <p:grpSpPr>
          <a:xfrm>
            <a:off x="8223849" y="5169330"/>
            <a:ext cx="915329" cy="513720"/>
            <a:chOff x="9361578" y="3419458"/>
            <a:chExt cx="974186" cy="546766"/>
          </a:xfrm>
        </p:grpSpPr>
        <p:pic>
          <p:nvPicPr>
            <p:cNvPr id="363" name="Picture 63" descr="server_gray_s"/>
            <p:cNvPicPr>
              <a:picLocks noChangeArrowheads="1"/>
            </p:cNvPicPr>
            <p:nvPr/>
          </p:nvPicPr>
          <p:blipFill>
            <a:blip r:embed="rId1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77602" y="3443643"/>
              <a:ext cx="325438" cy="360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4" name="Picture 63" descr="server_gray_s"/>
            <p:cNvPicPr>
              <a:picLocks noChangeArrowheads="1"/>
            </p:cNvPicPr>
            <p:nvPr/>
          </p:nvPicPr>
          <p:blipFill>
            <a:blip r:embed="rId1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18323" y="3437293"/>
              <a:ext cx="3238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5" name="TextBox 20"/>
            <p:cNvSpPr txBox="1">
              <a:spLocks noChangeArrowheads="1"/>
            </p:cNvSpPr>
            <p:nvPr/>
          </p:nvSpPr>
          <p:spPr bwMode="auto">
            <a:xfrm>
              <a:off x="9361578" y="3791373"/>
              <a:ext cx="974186" cy="1748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36000" tIns="18000" rIns="36000" bIns="1800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latinLnBrk="0">
                <a:defRPr/>
              </a:pPr>
              <a:r>
                <a:rPr lang="en-US" altLang="ko-KR" sz="900" kern="0" dirty="0" smtClean="0">
                  <a:solidFill>
                    <a:srgbClr val="000000"/>
                  </a:solidFill>
                  <a:latin typeface="맑은 고딕" pitchFamily="50" charset="-127"/>
                  <a:cs typeface="HY태고딕"/>
                </a:rPr>
                <a:t>MKTG</a:t>
              </a:r>
              <a:endParaRPr lang="ko-KR" altLang="en-US" sz="900" kern="0" dirty="0">
                <a:solidFill>
                  <a:srgbClr val="000000"/>
                </a:solidFill>
                <a:latin typeface="맑은 고딕" pitchFamily="50" charset="-127"/>
                <a:cs typeface="HY태고딕"/>
              </a:endParaRPr>
            </a:p>
          </p:txBody>
        </p:sp>
        <p:sp>
          <p:nvSpPr>
            <p:cNvPr id="366" name="Rectangle 722"/>
            <p:cNvSpPr>
              <a:spLocks noChangeArrowheads="1"/>
            </p:cNvSpPr>
            <p:nvPr/>
          </p:nvSpPr>
          <p:spPr bwMode="auto">
            <a:xfrm>
              <a:off x="9446114" y="3419458"/>
              <a:ext cx="828576" cy="539750"/>
            </a:xfrm>
            <a:prstGeom prst="rect">
              <a:avLst/>
            </a:prstGeom>
            <a:noFill/>
            <a:ln w="9525">
              <a:solidFill>
                <a:srgbClr val="00B05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5782" tIns="47891" rIns="95782" bIns="47891" anchor="ctr"/>
            <a:lstStyle>
              <a:lvl1pPr eaLnBrk="0" hangingPunct="0">
                <a:defRPr kumimoji="1" sz="1100" b="1">
                  <a:solidFill>
                    <a:schemeClr val="tx1"/>
                  </a:solidFill>
                  <a:latin typeface="Arial" pitchFamily="34" charset="0"/>
                  <a:ea typeface="HY태고딕" pitchFamily="18" charset="-127"/>
                </a:defRPr>
              </a:lvl1pPr>
              <a:lvl2pPr marL="742950" indent="-285750" eaLnBrk="0" hangingPunct="0">
                <a:defRPr kumimoji="1" sz="1100" b="1">
                  <a:solidFill>
                    <a:schemeClr val="tx1"/>
                  </a:solidFill>
                  <a:latin typeface="Arial" pitchFamily="34" charset="0"/>
                  <a:ea typeface="HY태고딕" pitchFamily="18" charset="-127"/>
                </a:defRPr>
              </a:lvl2pPr>
              <a:lvl3pPr marL="1143000" indent="-228600" eaLnBrk="0" hangingPunct="0">
                <a:defRPr kumimoji="1" sz="1100" b="1">
                  <a:solidFill>
                    <a:schemeClr val="tx1"/>
                  </a:solidFill>
                  <a:latin typeface="Arial" pitchFamily="34" charset="0"/>
                  <a:ea typeface="HY태고딕" pitchFamily="18" charset="-127"/>
                </a:defRPr>
              </a:lvl3pPr>
              <a:lvl4pPr marL="1600200" indent="-228600" eaLnBrk="0" hangingPunct="0">
                <a:defRPr kumimoji="1" sz="1100" b="1">
                  <a:solidFill>
                    <a:schemeClr val="tx1"/>
                  </a:solidFill>
                  <a:latin typeface="Arial" pitchFamily="34" charset="0"/>
                  <a:ea typeface="HY태고딕" pitchFamily="18" charset="-127"/>
                </a:defRPr>
              </a:lvl4pPr>
              <a:lvl5pPr marL="2057400" indent="-228600" eaLnBrk="0" hangingPunct="0">
                <a:defRPr kumimoji="1" sz="1100" b="1">
                  <a:solidFill>
                    <a:schemeClr val="tx1"/>
                  </a:solidFill>
                  <a:latin typeface="Arial" pitchFamily="34" charset="0"/>
                  <a:ea typeface="HY태고딕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 b="1">
                  <a:solidFill>
                    <a:schemeClr val="tx1"/>
                  </a:solidFill>
                  <a:latin typeface="Arial" pitchFamily="34" charset="0"/>
                  <a:ea typeface="HY태고딕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 b="1">
                  <a:solidFill>
                    <a:schemeClr val="tx1"/>
                  </a:solidFill>
                  <a:latin typeface="Arial" pitchFamily="34" charset="0"/>
                  <a:ea typeface="HY태고딕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 b="1">
                  <a:solidFill>
                    <a:schemeClr val="tx1"/>
                  </a:solidFill>
                  <a:latin typeface="Arial" pitchFamily="34" charset="0"/>
                  <a:ea typeface="HY태고딕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 b="1">
                  <a:solidFill>
                    <a:schemeClr val="tx1"/>
                  </a:solidFill>
                  <a:latin typeface="Arial" pitchFamily="34" charset="0"/>
                  <a:ea typeface="HY태고딕" pitchFamily="18" charset="-127"/>
                </a:defRPr>
              </a:lvl9pPr>
            </a:lstStyle>
            <a:p>
              <a:pPr eaLnBrk="1" hangingPunct="1"/>
              <a:endParaRPr lang="ko-KR" altLang="en-US" sz="1900" b="0">
                <a:solidFill>
                  <a:prstClr val="black"/>
                </a:solidFill>
                <a:latin typeface="맑은 고딕" pitchFamily="50" charset="-127"/>
              </a:endParaRPr>
            </a:p>
          </p:txBody>
        </p:sp>
      </p:grpSp>
      <p:sp>
        <p:nvSpPr>
          <p:cNvPr id="367" name="TextBox 366"/>
          <p:cNvSpPr txBox="1">
            <a:spLocks/>
          </p:cNvSpPr>
          <p:nvPr/>
        </p:nvSpPr>
        <p:spPr>
          <a:xfrm>
            <a:off x="8201963" y="4993668"/>
            <a:ext cx="236775" cy="236769"/>
          </a:xfrm>
          <a:prstGeom prst="rect">
            <a:avLst/>
          </a:prstGeom>
          <a:solidFill>
            <a:sysClr val="windowText" lastClr="000000"/>
          </a:solidFill>
        </p:spPr>
        <p:txBody>
          <a:bodyPr wrap="none" lIns="36000" tIns="36000" rIns="36000" bIns="36000" rtlCol="0" anchor="ctr" anchorCtr="1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</a:rPr>
              <a:t>5</a:t>
            </a:r>
            <a:endParaRPr kumimoji="0" lang="ko-KR" altLang="en-US" sz="11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</a:endParaRPr>
          </a:p>
        </p:txBody>
      </p:sp>
      <p:sp>
        <p:nvSpPr>
          <p:cNvPr id="368" name="직사각형 367"/>
          <p:cNvSpPr/>
          <p:nvPr/>
        </p:nvSpPr>
        <p:spPr>
          <a:xfrm>
            <a:off x="8329905" y="4936379"/>
            <a:ext cx="863058" cy="2602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200" b="1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마케팅</a:t>
            </a:r>
            <a:endParaRPr lang="ko-KR" altLang="en-US" sz="1200" b="1" dirty="0">
              <a:solidFill>
                <a:prstClr val="black"/>
              </a:solidFill>
              <a:latin typeface="맑은 고딕" panose="020B0503020000020004" pitchFamily="50" charset="-127"/>
            </a:endParaRPr>
          </a:p>
        </p:txBody>
      </p:sp>
      <p:grpSp>
        <p:nvGrpSpPr>
          <p:cNvPr id="369" name="그룹 368"/>
          <p:cNvGrpSpPr/>
          <p:nvPr/>
        </p:nvGrpSpPr>
        <p:grpSpPr>
          <a:xfrm>
            <a:off x="8213710" y="3578188"/>
            <a:ext cx="915329" cy="513720"/>
            <a:chOff x="8481392" y="4282063"/>
            <a:chExt cx="974186" cy="546766"/>
          </a:xfrm>
        </p:grpSpPr>
        <p:grpSp>
          <p:nvGrpSpPr>
            <p:cNvPr id="370" name="그룹 369"/>
            <p:cNvGrpSpPr/>
            <p:nvPr/>
          </p:nvGrpSpPr>
          <p:grpSpPr>
            <a:xfrm>
              <a:off x="8481392" y="4282063"/>
              <a:ext cx="974186" cy="546766"/>
              <a:chOff x="9361578" y="3419458"/>
              <a:chExt cx="974186" cy="546766"/>
            </a:xfrm>
          </p:grpSpPr>
          <p:pic>
            <p:nvPicPr>
              <p:cNvPr id="373" name="Picture 63" descr="server_gray_s"/>
              <p:cNvPicPr>
                <a:picLocks noChangeArrowheads="1"/>
              </p:cNvPicPr>
              <p:nvPr/>
            </p:nvPicPr>
            <p:blipFill>
              <a:blip r:embed="rId15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529968" y="3443643"/>
                <a:ext cx="325438" cy="3603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74" name="TextBox 20"/>
              <p:cNvSpPr txBox="1">
                <a:spLocks noChangeArrowheads="1"/>
              </p:cNvSpPr>
              <p:nvPr/>
            </p:nvSpPr>
            <p:spPr bwMode="auto">
              <a:xfrm>
                <a:off x="9361578" y="3791373"/>
                <a:ext cx="974186" cy="1748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36000" tIns="18000" rIns="36000" bIns="1800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latinLnBrk="0">
                  <a:defRPr/>
                </a:pPr>
                <a:r>
                  <a:rPr lang="en-US" altLang="ko-KR" sz="900" kern="0" dirty="0" err="1" smtClean="0">
                    <a:solidFill>
                      <a:srgbClr val="000000"/>
                    </a:solidFill>
                    <a:latin typeface="맑은 고딕" pitchFamily="50" charset="-127"/>
                    <a:cs typeface="HY태고딕"/>
                  </a:rPr>
                  <a:t>Nxm</a:t>
                </a:r>
                <a:r>
                  <a:rPr lang="en-US" altLang="ko-KR" sz="900" kern="0" dirty="0" smtClean="0">
                    <a:solidFill>
                      <a:srgbClr val="000000"/>
                    </a:solidFill>
                    <a:latin typeface="맑은 고딕" pitchFamily="50" charset="-127"/>
                    <a:cs typeface="HY태고딕"/>
                  </a:rPr>
                  <a:t> DB</a:t>
                </a:r>
                <a:endParaRPr lang="ko-KR" altLang="en-US" sz="900" kern="0" dirty="0">
                  <a:solidFill>
                    <a:srgbClr val="000000"/>
                  </a:solidFill>
                  <a:latin typeface="맑은 고딕" pitchFamily="50" charset="-127"/>
                  <a:cs typeface="HY태고딕"/>
                </a:endParaRPr>
              </a:p>
            </p:txBody>
          </p:sp>
          <p:sp>
            <p:nvSpPr>
              <p:cNvPr id="375" name="Rectangle 722"/>
              <p:cNvSpPr>
                <a:spLocks noChangeArrowheads="1"/>
              </p:cNvSpPr>
              <p:nvPr/>
            </p:nvSpPr>
            <p:spPr bwMode="auto">
              <a:xfrm>
                <a:off x="9446114" y="3419458"/>
                <a:ext cx="828576" cy="539750"/>
              </a:xfrm>
              <a:prstGeom prst="rect">
                <a:avLst/>
              </a:prstGeom>
              <a:noFill/>
              <a:ln w="9525">
                <a:solidFill>
                  <a:srgbClr val="00B05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5782" tIns="47891" rIns="95782" bIns="47891" anchor="ctr"/>
              <a:lstStyle>
                <a:lvl1pPr eaLnBrk="0" hangingPunct="0">
                  <a:defRPr kumimoji="1" sz="1100" b="1">
                    <a:solidFill>
                      <a:schemeClr val="tx1"/>
                    </a:solidFill>
                    <a:latin typeface="Arial" pitchFamily="34" charset="0"/>
                    <a:ea typeface="HY태고딕" pitchFamily="18" charset="-127"/>
                  </a:defRPr>
                </a:lvl1pPr>
                <a:lvl2pPr marL="742950" indent="-285750" eaLnBrk="0" hangingPunct="0">
                  <a:defRPr kumimoji="1" sz="1100" b="1">
                    <a:solidFill>
                      <a:schemeClr val="tx1"/>
                    </a:solidFill>
                    <a:latin typeface="Arial" pitchFamily="34" charset="0"/>
                    <a:ea typeface="HY태고딕" pitchFamily="18" charset="-127"/>
                  </a:defRPr>
                </a:lvl2pPr>
                <a:lvl3pPr marL="1143000" indent="-228600" eaLnBrk="0" hangingPunct="0">
                  <a:defRPr kumimoji="1" sz="1100" b="1">
                    <a:solidFill>
                      <a:schemeClr val="tx1"/>
                    </a:solidFill>
                    <a:latin typeface="Arial" pitchFamily="34" charset="0"/>
                    <a:ea typeface="HY태고딕" pitchFamily="18" charset="-127"/>
                  </a:defRPr>
                </a:lvl3pPr>
                <a:lvl4pPr marL="1600200" indent="-228600" eaLnBrk="0" hangingPunct="0">
                  <a:defRPr kumimoji="1" sz="1100" b="1">
                    <a:solidFill>
                      <a:schemeClr val="tx1"/>
                    </a:solidFill>
                    <a:latin typeface="Arial" pitchFamily="34" charset="0"/>
                    <a:ea typeface="HY태고딕" pitchFamily="18" charset="-127"/>
                  </a:defRPr>
                </a:lvl4pPr>
                <a:lvl5pPr marL="2057400" indent="-228600" eaLnBrk="0" hangingPunct="0">
                  <a:defRPr kumimoji="1" sz="1100" b="1">
                    <a:solidFill>
                      <a:schemeClr val="tx1"/>
                    </a:solidFill>
                    <a:latin typeface="Arial" pitchFamily="34" charset="0"/>
                    <a:ea typeface="HY태고딕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100" b="1">
                    <a:solidFill>
                      <a:schemeClr val="tx1"/>
                    </a:solidFill>
                    <a:latin typeface="Arial" pitchFamily="34" charset="0"/>
                    <a:ea typeface="HY태고딕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100" b="1">
                    <a:solidFill>
                      <a:schemeClr val="tx1"/>
                    </a:solidFill>
                    <a:latin typeface="Arial" pitchFamily="34" charset="0"/>
                    <a:ea typeface="HY태고딕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100" b="1">
                    <a:solidFill>
                      <a:schemeClr val="tx1"/>
                    </a:solidFill>
                    <a:latin typeface="Arial" pitchFamily="34" charset="0"/>
                    <a:ea typeface="HY태고딕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100" b="1">
                    <a:solidFill>
                      <a:schemeClr val="tx1"/>
                    </a:solidFill>
                    <a:latin typeface="Arial" pitchFamily="34" charset="0"/>
                    <a:ea typeface="HY태고딕" pitchFamily="18" charset="-127"/>
                  </a:defRPr>
                </a:lvl9pPr>
              </a:lstStyle>
              <a:p>
                <a:pPr eaLnBrk="1" hangingPunct="1"/>
                <a:endParaRPr lang="ko-KR" altLang="en-US" sz="1900" b="0">
                  <a:solidFill>
                    <a:prstClr val="black"/>
                  </a:solidFill>
                  <a:latin typeface="맑은 고딕" pitchFamily="50" charset="-127"/>
                </a:endParaRPr>
              </a:p>
            </p:txBody>
          </p:sp>
        </p:grpSp>
        <p:pic>
          <p:nvPicPr>
            <p:cNvPr id="371" name="Picture 63" descr="server_gray_s"/>
            <p:cNvPicPr>
              <a:picLocks noChangeArrowheads="1"/>
            </p:cNvPicPr>
            <p:nvPr/>
          </p:nvPicPr>
          <p:blipFill>
            <a:blip r:embed="rId1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41432" y="4303329"/>
              <a:ext cx="3238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72" name="Picture 63" descr="server_gray_s"/>
            <p:cNvPicPr>
              <a:picLocks noChangeArrowheads="1"/>
            </p:cNvPicPr>
            <p:nvPr/>
          </p:nvPicPr>
          <p:blipFill>
            <a:blip r:embed="rId1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10145" y="4299898"/>
              <a:ext cx="3238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76" name="직사각형 375"/>
          <p:cNvSpPr/>
          <p:nvPr/>
        </p:nvSpPr>
        <p:spPr>
          <a:xfrm>
            <a:off x="8323947" y="3347693"/>
            <a:ext cx="863058" cy="2602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200" b="1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통합</a:t>
            </a:r>
            <a:r>
              <a:rPr lang="en-US" altLang="ko-KR" sz="1200" b="1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DB</a:t>
            </a:r>
            <a:endParaRPr lang="ko-KR" altLang="en-US" sz="1200" b="1" dirty="0">
              <a:solidFill>
                <a:prstClr val="black"/>
              </a:solidFill>
              <a:latin typeface="맑은 고딕" panose="020B0503020000020004" pitchFamily="50" charset="-127"/>
            </a:endParaRPr>
          </a:p>
        </p:txBody>
      </p:sp>
      <p:cxnSp>
        <p:nvCxnSpPr>
          <p:cNvPr id="377" name="꺾인 연결선 376"/>
          <p:cNvCxnSpPr>
            <a:stCxn id="242" idx="2"/>
            <a:endCxn id="366" idx="1"/>
          </p:cNvCxnSpPr>
          <p:nvPr/>
        </p:nvCxnSpPr>
        <p:spPr>
          <a:xfrm rot="16200000" flipH="1">
            <a:off x="6690261" y="3809876"/>
            <a:ext cx="722082" cy="2503952"/>
          </a:xfrm>
          <a:prstGeom prst="bentConnector2">
            <a:avLst/>
          </a:prstGeom>
          <a:noFill/>
          <a:ln w="38100" cap="flat" cmpd="dbl" algn="ctr">
            <a:solidFill>
              <a:sysClr val="windowText" lastClr="000000"/>
            </a:solidFill>
            <a:prstDash val="solid"/>
            <a:headEnd type="none" w="sm" len="sm"/>
            <a:tailEnd type="none" w="sm" len="sm"/>
          </a:ln>
          <a:effectLst/>
        </p:spPr>
      </p:cxnSp>
      <p:cxnSp>
        <p:nvCxnSpPr>
          <p:cNvPr id="378" name="꺾인 연결선 377"/>
          <p:cNvCxnSpPr>
            <a:stCxn id="276" idx="3"/>
            <a:endCxn id="375" idx="3"/>
          </p:cNvCxnSpPr>
          <p:nvPr/>
        </p:nvCxnSpPr>
        <p:spPr>
          <a:xfrm>
            <a:off x="9068436" y="3077714"/>
            <a:ext cx="3219" cy="754038"/>
          </a:xfrm>
          <a:prstGeom prst="bentConnector3">
            <a:avLst>
              <a:gd name="adj1" fmla="val 6772504"/>
            </a:avLst>
          </a:prstGeom>
          <a:noFill/>
          <a:ln w="38100" cap="flat" cmpd="dbl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379" name="꺾인 연결선 378"/>
          <p:cNvCxnSpPr>
            <a:stCxn id="375" idx="3"/>
            <a:endCxn id="359" idx="3"/>
          </p:cNvCxnSpPr>
          <p:nvPr/>
        </p:nvCxnSpPr>
        <p:spPr>
          <a:xfrm>
            <a:off x="9071655" y="3831752"/>
            <a:ext cx="2224" cy="811871"/>
          </a:xfrm>
          <a:prstGeom prst="bentConnector3">
            <a:avLst>
              <a:gd name="adj1" fmla="val 9757795"/>
            </a:avLst>
          </a:prstGeom>
          <a:noFill/>
          <a:ln w="38100" cap="flat" cmpd="dbl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380" name="꺾인 연결선 379"/>
          <p:cNvCxnSpPr>
            <a:stCxn id="304" idx="3"/>
            <a:endCxn id="276" idx="1"/>
          </p:cNvCxnSpPr>
          <p:nvPr/>
        </p:nvCxnSpPr>
        <p:spPr>
          <a:xfrm flipV="1">
            <a:off x="7796985" y="3077714"/>
            <a:ext cx="492935" cy="180953"/>
          </a:xfrm>
          <a:prstGeom prst="bentConnector3">
            <a:avLst>
              <a:gd name="adj1" fmla="val 50000"/>
            </a:avLst>
          </a:prstGeom>
          <a:noFill/>
          <a:ln w="38100" cap="flat" cmpd="dbl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381" name="꺾인 연결선 380"/>
          <p:cNvCxnSpPr>
            <a:stCxn id="311" idx="3"/>
            <a:endCxn id="276" idx="1"/>
          </p:cNvCxnSpPr>
          <p:nvPr/>
        </p:nvCxnSpPr>
        <p:spPr>
          <a:xfrm flipV="1">
            <a:off x="7783560" y="3077714"/>
            <a:ext cx="506360" cy="1082929"/>
          </a:xfrm>
          <a:prstGeom prst="bentConnector3">
            <a:avLst>
              <a:gd name="adj1" fmla="val 53946"/>
            </a:avLst>
          </a:prstGeom>
          <a:noFill/>
          <a:ln w="38100" cap="flat" cmpd="dbl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382" name="꺾인 연결선 381"/>
          <p:cNvCxnSpPr>
            <a:stCxn id="311" idx="3"/>
            <a:endCxn id="359" idx="1"/>
          </p:cNvCxnSpPr>
          <p:nvPr/>
        </p:nvCxnSpPr>
        <p:spPr>
          <a:xfrm>
            <a:off x="7783560" y="4160644"/>
            <a:ext cx="511803" cy="482979"/>
          </a:xfrm>
          <a:prstGeom prst="bentConnector3">
            <a:avLst>
              <a:gd name="adj1" fmla="val 53904"/>
            </a:avLst>
          </a:prstGeom>
          <a:noFill/>
          <a:ln w="38100" cap="flat" cmpd="dbl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383" name="꺾인 연결선 382"/>
          <p:cNvCxnSpPr>
            <a:stCxn id="318" idx="3"/>
            <a:endCxn id="359" idx="1"/>
          </p:cNvCxnSpPr>
          <p:nvPr/>
        </p:nvCxnSpPr>
        <p:spPr>
          <a:xfrm flipV="1">
            <a:off x="7785052" y="4643623"/>
            <a:ext cx="510311" cy="411782"/>
          </a:xfrm>
          <a:prstGeom prst="bentConnector3">
            <a:avLst>
              <a:gd name="adj1" fmla="val 53915"/>
            </a:avLst>
          </a:prstGeom>
          <a:noFill/>
          <a:ln w="38100" cap="flat" cmpd="dbl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384" name="TextBox 383"/>
          <p:cNvSpPr txBox="1">
            <a:spLocks/>
          </p:cNvSpPr>
          <p:nvPr/>
        </p:nvSpPr>
        <p:spPr>
          <a:xfrm>
            <a:off x="8209827" y="836712"/>
            <a:ext cx="236775" cy="236769"/>
          </a:xfrm>
          <a:prstGeom prst="rect">
            <a:avLst/>
          </a:prstGeom>
          <a:solidFill>
            <a:sysClr val="windowText" lastClr="000000"/>
          </a:solidFill>
        </p:spPr>
        <p:txBody>
          <a:bodyPr wrap="none" lIns="36000" tIns="36000" rIns="36000" bIns="36000" rtlCol="0" anchor="ctr" anchorCtr="1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</a:rPr>
              <a:t>12</a:t>
            </a:r>
            <a:endParaRPr kumimoji="0" lang="ko-KR" altLang="en-US" sz="11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</a:endParaRPr>
          </a:p>
        </p:txBody>
      </p:sp>
      <p:grpSp>
        <p:nvGrpSpPr>
          <p:cNvPr id="385" name="그룹 384"/>
          <p:cNvGrpSpPr/>
          <p:nvPr/>
        </p:nvGrpSpPr>
        <p:grpSpPr>
          <a:xfrm>
            <a:off x="7439369" y="4822450"/>
            <a:ext cx="314563" cy="304277"/>
            <a:chOff x="7185248" y="4855691"/>
            <a:chExt cx="470797" cy="368300"/>
          </a:xfrm>
        </p:grpSpPr>
        <p:pic>
          <p:nvPicPr>
            <p:cNvPr id="386" name="Picture 63" descr="server_gray_s"/>
            <p:cNvPicPr>
              <a:picLocks noChangeArrowheads="1"/>
            </p:cNvPicPr>
            <p:nvPr/>
          </p:nvPicPr>
          <p:blipFill>
            <a:blip r:embed="rId1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85248" y="4863629"/>
              <a:ext cx="323850" cy="360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7" name="Picture 63" descr="server_gray_s"/>
            <p:cNvPicPr>
              <a:picLocks noChangeArrowheads="1"/>
            </p:cNvPicPr>
            <p:nvPr/>
          </p:nvPicPr>
          <p:blipFill>
            <a:blip r:embed="rId1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32195" y="4855691"/>
              <a:ext cx="323850" cy="360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88" name="그룹 387"/>
          <p:cNvGrpSpPr/>
          <p:nvPr/>
        </p:nvGrpSpPr>
        <p:grpSpPr>
          <a:xfrm>
            <a:off x="2866920" y="4739920"/>
            <a:ext cx="1381083" cy="840417"/>
            <a:chOff x="2691024" y="4548227"/>
            <a:chExt cx="1469888" cy="894479"/>
          </a:xfrm>
        </p:grpSpPr>
        <p:grpSp>
          <p:nvGrpSpPr>
            <p:cNvPr id="389" name="그룹 388"/>
            <p:cNvGrpSpPr/>
            <p:nvPr/>
          </p:nvGrpSpPr>
          <p:grpSpPr>
            <a:xfrm>
              <a:off x="2851500" y="4548227"/>
              <a:ext cx="943562" cy="652148"/>
              <a:chOff x="2837247" y="4548227"/>
              <a:chExt cx="943562" cy="652148"/>
            </a:xfrm>
          </p:grpSpPr>
          <p:sp>
            <p:nvSpPr>
              <p:cNvPr id="395" name="Rectangle 722"/>
              <p:cNvSpPr>
                <a:spLocks noChangeArrowheads="1"/>
              </p:cNvSpPr>
              <p:nvPr/>
            </p:nvSpPr>
            <p:spPr bwMode="auto">
              <a:xfrm>
                <a:off x="2988647" y="4660625"/>
                <a:ext cx="792162" cy="539750"/>
              </a:xfrm>
              <a:prstGeom prst="rect">
                <a:avLst/>
              </a:prstGeom>
              <a:noFill/>
              <a:ln w="9525">
                <a:solidFill>
                  <a:srgbClr val="00B05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5782" tIns="47891" rIns="95782" bIns="47891" anchor="ctr"/>
              <a:lstStyle>
                <a:lvl1pPr eaLnBrk="0" hangingPunct="0">
                  <a:defRPr kumimoji="1" sz="1100" b="1">
                    <a:solidFill>
                      <a:schemeClr val="tx1"/>
                    </a:solidFill>
                    <a:latin typeface="Arial" pitchFamily="34" charset="0"/>
                    <a:ea typeface="HY태고딕" pitchFamily="18" charset="-127"/>
                  </a:defRPr>
                </a:lvl1pPr>
                <a:lvl2pPr marL="742950" indent="-285750" eaLnBrk="0" hangingPunct="0">
                  <a:defRPr kumimoji="1" sz="1100" b="1">
                    <a:solidFill>
                      <a:schemeClr val="tx1"/>
                    </a:solidFill>
                    <a:latin typeface="Arial" pitchFamily="34" charset="0"/>
                    <a:ea typeface="HY태고딕" pitchFamily="18" charset="-127"/>
                  </a:defRPr>
                </a:lvl2pPr>
                <a:lvl3pPr marL="1143000" indent="-228600" eaLnBrk="0" hangingPunct="0">
                  <a:defRPr kumimoji="1" sz="1100" b="1">
                    <a:solidFill>
                      <a:schemeClr val="tx1"/>
                    </a:solidFill>
                    <a:latin typeface="Arial" pitchFamily="34" charset="0"/>
                    <a:ea typeface="HY태고딕" pitchFamily="18" charset="-127"/>
                  </a:defRPr>
                </a:lvl3pPr>
                <a:lvl4pPr marL="1600200" indent="-228600" eaLnBrk="0" hangingPunct="0">
                  <a:defRPr kumimoji="1" sz="1100" b="1">
                    <a:solidFill>
                      <a:schemeClr val="tx1"/>
                    </a:solidFill>
                    <a:latin typeface="Arial" pitchFamily="34" charset="0"/>
                    <a:ea typeface="HY태고딕" pitchFamily="18" charset="-127"/>
                  </a:defRPr>
                </a:lvl4pPr>
                <a:lvl5pPr marL="2057400" indent="-228600" eaLnBrk="0" hangingPunct="0">
                  <a:defRPr kumimoji="1" sz="1100" b="1">
                    <a:solidFill>
                      <a:schemeClr val="tx1"/>
                    </a:solidFill>
                    <a:latin typeface="Arial" pitchFamily="34" charset="0"/>
                    <a:ea typeface="HY태고딕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100" b="1">
                    <a:solidFill>
                      <a:schemeClr val="tx1"/>
                    </a:solidFill>
                    <a:latin typeface="Arial" pitchFamily="34" charset="0"/>
                    <a:ea typeface="HY태고딕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100" b="1">
                    <a:solidFill>
                      <a:schemeClr val="tx1"/>
                    </a:solidFill>
                    <a:latin typeface="Arial" pitchFamily="34" charset="0"/>
                    <a:ea typeface="HY태고딕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100" b="1">
                    <a:solidFill>
                      <a:schemeClr val="tx1"/>
                    </a:solidFill>
                    <a:latin typeface="Arial" pitchFamily="34" charset="0"/>
                    <a:ea typeface="HY태고딕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100" b="1">
                    <a:solidFill>
                      <a:schemeClr val="tx1"/>
                    </a:solidFill>
                    <a:latin typeface="Arial" pitchFamily="34" charset="0"/>
                    <a:ea typeface="HY태고딕" pitchFamily="18" charset="-127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9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itchFamily="50" charset="-127"/>
                  <a:ea typeface="HY태고딕" pitchFamily="18" charset="-127"/>
                </a:endParaRPr>
              </a:p>
            </p:txBody>
          </p:sp>
          <p:sp>
            <p:nvSpPr>
              <p:cNvPr id="396" name="TextBox 395"/>
              <p:cNvSpPr txBox="1">
                <a:spLocks/>
              </p:cNvSpPr>
              <p:nvPr/>
            </p:nvSpPr>
            <p:spPr>
              <a:xfrm>
                <a:off x="2837247" y="4548227"/>
                <a:ext cx="252000" cy="252000"/>
              </a:xfrm>
              <a:prstGeom prst="rect">
                <a:avLst/>
              </a:prstGeom>
              <a:solidFill>
                <a:sysClr val="windowText" lastClr="000000"/>
              </a:solidFill>
            </p:spPr>
            <p:txBody>
              <a:bodyPr wrap="none" lIns="36000" tIns="36000" rIns="36000" bIns="36000" rtlCol="0" anchor="ctr" anchorCtr="1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1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</a:rPr>
                  <a:t>8</a:t>
                </a:r>
                <a:endParaRPr kumimoji="0" lang="ko-KR" altLang="en-US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</a:endParaRPr>
              </a:p>
            </p:txBody>
          </p:sp>
        </p:grpSp>
        <p:sp>
          <p:nvSpPr>
            <p:cNvPr id="390" name="직사각형 389"/>
            <p:cNvSpPr/>
            <p:nvPr/>
          </p:nvSpPr>
          <p:spPr>
            <a:xfrm>
              <a:off x="2691024" y="5165707"/>
              <a:ext cx="146988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</a:rPr>
                <a:t>외부사용자</a:t>
              </a:r>
              <a:endPara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</a:endParaRPr>
            </a:p>
          </p:txBody>
        </p:sp>
        <p:grpSp>
          <p:nvGrpSpPr>
            <p:cNvPr id="391" name="그룹 390"/>
            <p:cNvGrpSpPr/>
            <p:nvPr/>
          </p:nvGrpSpPr>
          <p:grpSpPr>
            <a:xfrm>
              <a:off x="3152832" y="4711940"/>
              <a:ext cx="503992" cy="327558"/>
              <a:chOff x="7315472" y="4863629"/>
              <a:chExt cx="708737" cy="372517"/>
            </a:xfrm>
          </p:grpSpPr>
          <p:pic>
            <p:nvPicPr>
              <p:cNvPr id="393" name="Picture 63" descr="server_gray_s"/>
              <p:cNvPicPr>
                <a:picLocks noChangeArrowheads="1"/>
              </p:cNvPicPr>
              <p:nvPr/>
            </p:nvPicPr>
            <p:blipFill>
              <a:blip r:embed="rId18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15472" y="4863629"/>
                <a:ext cx="404999" cy="3603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94" name="Picture 63" descr="server_gray_s"/>
              <p:cNvPicPr>
                <a:picLocks noChangeArrowheads="1"/>
              </p:cNvPicPr>
              <p:nvPr/>
            </p:nvPicPr>
            <p:blipFill>
              <a:blip r:embed="rId18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19210" y="4875783"/>
                <a:ext cx="404999" cy="3603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392" name="TextBox 20"/>
            <p:cNvSpPr txBox="1">
              <a:spLocks noChangeArrowheads="1"/>
            </p:cNvSpPr>
            <p:nvPr/>
          </p:nvSpPr>
          <p:spPr bwMode="auto">
            <a:xfrm>
              <a:off x="2936776" y="5028811"/>
              <a:ext cx="890587" cy="174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36000" tIns="18000" rIns="36000" bIns="1800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itchFamily="50" charset="-127"/>
                  <a:ea typeface="맑은 고딕"/>
                  <a:cs typeface="HY태고딕"/>
                </a:rPr>
                <a:t>OUTWEB</a:t>
              </a:r>
              <a:endPara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/>
                <a:cs typeface="HY태고딕"/>
              </a:endParaRPr>
            </a:p>
          </p:txBody>
        </p:sp>
      </p:grpSp>
      <p:sp>
        <p:nvSpPr>
          <p:cNvPr id="397" name="TextBox 396"/>
          <p:cNvSpPr txBox="1">
            <a:spLocks/>
          </p:cNvSpPr>
          <p:nvPr/>
        </p:nvSpPr>
        <p:spPr>
          <a:xfrm>
            <a:off x="6920503" y="3719827"/>
            <a:ext cx="236775" cy="236769"/>
          </a:xfrm>
          <a:prstGeom prst="rect">
            <a:avLst/>
          </a:prstGeom>
          <a:solidFill>
            <a:sysClr val="windowText" lastClr="000000"/>
          </a:solidFill>
        </p:spPr>
        <p:txBody>
          <a:bodyPr wrap="none" lIns="36000" tIns="36000" rIns="36000" bIns="36000" rtlCol="0" anchor="ctr" anchorCtr="1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</a:rPr>
              <a:t>2</a:t>
            </a:r>
            <a:endParaRPr kumimoji="0" lang="ko-KR" altLang="en-US" sz="11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</a:endParaRPr>
          </a:p>
        </p:txBody>
      </p:sp>
      <p:cxnSp>
        <p:nvCxnSpPr>
          <p:cNvPr id="398" name="꺾인 연결선 397"/>
          <p:cNvCxnSpPr>
            <a:stCxn id="291" idx="1"/>
            <a:endCxn id="340" idx="3"/>
          </p:cNvCxnSpPr>
          <p:nvPr/>
        </p:nvCxnSpPr>
        <p:spPr>
          <a:xfrm rot="10800000">
            <a:off x="1730962" y="4743561"/>
            <a:ext cx="474775" cy="2008"/>
          </a:xfrm>
          <a:prstGeom prst="bentConnector3">
            <a:avLst>
              <a:gd name="adj1" fmla="val 50000"/>
            </a:avLst>
          </a:prstGeom>
          <a:noFill/>
          <a:ln w="50800" cap="flat" cmpd="dbl" algn="ctr">
            <a:solidFill>
              <a:srgbClr val="F79646">
                <a:lumMod val="75000"/>
                <a:alpha val="68000"/>
              </a:srgbClr>
            </a:solidFill>
            <a:prstDash val="solid"/>
            <a:headEnd type="oval" w="sm" len="sm"/>
            <a:tailEnd type="oval" w="sm" len="sm"/>
          </a:ln>
          <a:effectLst/>
        </p:spPr>
      </p:cxnSp>
      <p:cxnSp>
        <p:nvCxnSpPr>
          <p:cNvPr id="399" name="꺾인 연결선 398"/>
          <p:cNvCxnSpPr>
            <a:stCxn id="254" idx="1"/>
            <a:endCxn id="337" idx="3"/>
          </p:cNvCxnSpPr>
          <p:nvPr/>
        </p:nvCxnSpPr>
        <p:spPr>
          <a:xfrm rot="10800000">
            <a:off x="1710720" y="3860200"/>
            <a:ext cx="441089" cy="3115"/>
          </a:xfrm>
          <a:prstGeom prst="bentConnector3">
            <a:avLst>
              <a:gd name="adj1" fmla="val 50000"/>
            </a:avLst>
          </a:prstGeom>
          <a:noFill/>
          <a:ln w="50800" cap="flat" cmpd="dbl" algn="ctr">
            <a:solidFill>
              <a:srgbClr val="F79646">
                <a:lumMod val="75000"/>
                <a:alpha val="68000"/>
              </a:srgbClr>
            </a:solidFill>
            <a:prstDash val="solid"/>
            <a:headEnd type="oval" w="sm" len="sm"/>
            <a:tailEnd type="oval" w="sm" len="sm"/>
          </a:ln>
          <a:effectLst/>
        </p:spPr>
      </p:cxnSp>
      <p:pic>
        <p:nvPicPr>
          <p:cNvPr id="400" name="Picture 10" descr="Firewall_Vertical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5522" y="3368721"/>
            <a:ext cx="199873" cy="338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1" name="TextBox 400"/>
          <p:cNvSpPr txBox="1">
            <a:spLocks/>
          </p:cNvSpPr>
          <p:nvPr/>
        </p:nvSpPr>
        <p:spPr>
          <a:xfrm>
            <a:off x="8172141" y="3415349"/>
            <a:ext cx="236775" cy="236769"/>
          </a:xfrm>
          <a:prstGeom prst="rect">
            <a:avLst/>
          </a:prstGeom>
          <a:solidFill>
            <a:sysClr val="windowText" lastClr="000000"/>
          </a:solidFill>
        </p:spPr>
        <p:txBody>
          <a:bodyPr wrap="none" lIns="36000" tIns="36000" rIns="36000" bIns="36000" rtlCol="0" anchor="ctr" anchorCtr="1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</a:rPr>
              <a:t>14</a:t>
            </a:r>
            <a:endParaRPr kumimoji="0" lang="ko-KR" altLang="en-US" sz="11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</a:endParaRPr>
          </a:p>
        </p:txBody>
      </p:sp>
      <p:cxnSp>
        <p:nvCxnSpPr>
          <p:cNvPr id="402" name="꺾인 연결선 401"/>
          <p:cNvCxnSpPr>
            <a:stCxn id="276" idx="3"/>
            <a:endCxn id="366" idx="3"/>
          </p:cNvCxnSpPr>
          <p:nvPr/>
        </p:nvCxnSpPr>
        <p:spPr>
          <a:xfrm>
            <a:off x="9068436" y="3077714"/>
            <a:ext cx="13358" cy="2345179"/>
          </a:xfrm>
          <a:prstGeom prst="bentConnector3">
            <a:avLst>
              <a:gd name="adj1" fmla="val 1707934"/>
            </a:avLst>
          </a:prstGeom>
          <a:noFill/>
          <a:ln w="38100" cap="flat" cmpd="dbl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201" name="Rectangle 18"/>
          <p:cNvSpPr>
            <a:spLocks noGrp="1" noChangeArrowheads="1"/>
          </p:cNvSpPr>
          <p:nvPr>
            <p:ph type="title"/>
          </p:nvPr>
        </p:nvSpPr>
        <p:spPr>
          <a:xfrm>
            <a:off x="415925" y="228600"/>
            <a:ext cx="8718550" cy="339725"/>
          </a:xfrm>
        </p:spPr>
        <p:txBody>
          <a:bodyPr/>
          <a:lstStyle/>
          <a:p>
            <a:r>
              <a:rPr lang="en-US" altLang="ko-KR" sz="1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물리적 구성도</a:t>
            </a:r>
          </a:p>
        </p:txBody>
      </p:sp>
      <p:sp>
        <p:nvSpPr>
          <p:cNvPr id="202" name="TextBox 201"/>
          <p:cNvSpPr txBox="1"/>
          <p:nvPr/>
        </p:nvSpPr>
        <p:spPr>
          <a:xfrm>
            <a:off x="6980607" y="231234"/>
            <a:ext cx="25088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IT 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구조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도식화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600" b="1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03" name="직선 연결선 402"/>
          <p:cNvCxnSpPr/>
          <p:nvPr/>
        </p:nvCxnSpPr>
        <p:spPr>
          <a:xfrm flipV="1">
            <a:off x="5388255" y="1721558"/>
            <a:ext cx="0" cy="1630153"/>
          </a:xfrm>
          <a:prstGeom prst="line">
            <a:avLst/>
          </a:prstGeom>
          <a:noFill/>
          <a:ln w="47625" cap="flat" cmpd="dbl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404" name="직선 연결선 403"/>
          <p:cNvCxnSpPr/>
          <p:nvPr/>
        </p:nvCxnSpPr>
        <p:spPr>
          <a:xfrm flipV="1">
            <a:off x="4629323" y="1839791"/>
            <a:ext cx="0" cy="1630153"/>
          </a:xfrm>
          <a:prstGeom prst="line">
            <a:avLst/>
          </a:prstGeom>
          <a:noFill/>
          <a:ln w="47625" cap="flat" cmpd="dbl" algn="ctr">
            <a:solidFill>
              <a:sysClr val="windowText" lastClr="000000"/>
            </a:solidFill>
            <a:prstDash val="solid"/>
          </a:ln>
          <a:effectLst/>
        </p:spPr>
      </p:cxnSp>
    </p:spTree>
    <p:extLst>
      <p:ext uri="{BB962C8B-B14F-4D97-AF65-F5344CB8AC3E}">
        <p14:creationId xmlns:p14="http://schemas.microsoft.com/office/powerpoint/2010/main" val="2479556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3794922"/>
              </p:ext>
            </p:extLst>
          </p:nvPr>
        </p:nvGraphicFramePr>
        <p:xfrm>
          <a:off x="179068" y="692696"/>
          <a:ext cx="9526460" cy="5760641"/>
        </p:xfrm>
        <a:graphic>
          <a:graphicData uri="http://schemas.openxmlformats.org/drawingml/2006/table">
            <a:tbl>
              <a:tblPr firstRow="1" bandRow="1"/>
              <a:tblGrid>
                <a:gridCol w="1524563"/>
                <a:gridCol w="842572"/>
                <a:gridCol w="1715063"/>
                <a:gridCol w="444924"/>
                <a:gridCol w="422775"/>
                <a:gridCol w="422775"/>
                <a:gridCol w="422775"/>
                <a:gridCol w="422775"/>
                <a:gridCol w="422775"/>
                <a:gridCol w="422775"/>
                <a:gridCol w="422775"/>
                <a:gridCol w="422775"/>
                <a:gridCol w="422775"/>
                <a:gridCol w="1194363"/>
              </a:tblGrid>
              <a:tr h="460962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장애  발생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IT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구조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원인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Point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Biz. Impact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구분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gridSpan="7"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사용자 영향 범위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지역 영향</a:t>
                      </a:r>
                      <a:endParaRPr lang="en-US" altLang="ko-KR" sz="1200" b="1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범위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장애 시</a:t>
                      </a:r>
                      <a:endParaRPr lang="en-US" altLang="ko-KR" sz="1200" b="1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우회 방안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</a:tr>
              <a:tr h="3646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900" b="1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제휴사</a:t>
                      </a: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</a:p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카드사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VAN/</a:t>
                      </a:r>
                    </a:p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PG</a:t>
                      </a:r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</a:t>
                      </a:r>
                      <a:endParaRPr lang="en-US" altLang="ko-KR" sz="900" b="1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중소형</a:t>
                      </a:r>
                      <a:endParaRPr lang="en-US" altLang="ko-KR" sz="900" b="1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가맹점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상담실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외부</a:t>
                      </a:r>
                      <a:endParaRPr lang="en-US" altLang="ko-KR" sz="900" b="1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사용자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주유소</a:t>
                      </a:r>
                      <a:endParaRPr lang="en-US" altLang="ko-KR" sz="900" b="1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POS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사내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</a:t>
                      </a:r>
                      <a:r>
                        <a:rPr lang="ko-KR" altLang="en-US" sz="9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lang="en-US" altLang="ko-KR" sz="900" b="1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9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사이트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개별 </a:t>
                      </a:r>
                      <a:endParaRPr lang="en-US" altLang="ko-KR" sz="900" b="1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채널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8025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l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KT,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SKB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등 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ISP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장애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외부사용자 실적 조회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</a:p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거래승인 불가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8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외부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2341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l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SK-Net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라우터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스위치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1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1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6771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서초센터 인터넷 장애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kern="0" dirty="0" err="1" smtClean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 panose="02020603050405020304" pitchFamily="18" charset="0"/>
                          <a:sym typeface="Wingdings" pitchFamily="2" charset="2"/>
                        </a:rPr>
                        <a:t>인터넷망</a:t>
                      </a:r>
                      <a:r>
                        <a:rPr kumimoji="0" lang="ko-KR" altLang="en-US" sz="1000" kern="0" dirty="0" smtClean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 panose="02020603050405020304" pitchFamily="18" charset="0"/>
                          <a:sym typeface="Wingdings" pitchFamily="2" charset="2"/>
                        </a:rPr>
                        <a:t> 활용 </a:t>
                      </a:r>
                      <a:r>
                        <a:rPr kumimoji="0" lang="ko-KR" altLang="en-US" sz="1000" kern="0" dirty="0" err="1" smtClean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 panose="02020603050405020304" pitchFamily="18" charset="0"/>
                          <a:sym typeface="Wingdings" pitchFamily="2" charset="2"/>
                        </a:rPr>
                        <a:t>제휴사</a:t>
                      </a:r>
                      <a:r>
                        <a:rPr kumimoji="0" lang="ko-KR" altLang="en-US" sz="1000" kern="0" dirty="0" smtClean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 panose="02020603050405020304" pitchFamily="18" charset="0"/>
                          <a:sym typeface="Wingdings" pitchFamily="2" charset="2"/>
                        </a:rPr>
                        <a:t> </a:t>
                      </a:r>
                      <a:r>
                        <a:rPr kumimoji="0" lang="en-US" altLang="ko-KR" sz="1000" kern="0" dirty="0" smtClean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 panose="02020603050405020304" pitchFamily="18" charset="0"/>
                          <a:sym typeface="Wingdings" pitchFamily="2" charset="2"/>
                        </a:rPr>
                        <a:t/>
                      </a:r>
                      <a:br>
                        <a:rPr kumimoji="0" lang="en-US" altLang="ko-KR" sz="1000" kern="0" dirty="0" smtClean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 panose="02020603050405020304" pitchFamily="18" charset="0"/>
                          <a:sym typeface="Wingdings" pitchFamily="2" charset="2"/>
                        </a:rPr>
                      </a:br>
                      <a:r>
                        <a:rPr kumimoji="0" lang="ko-KR" altLang="en-US" sz="1000" kern="0" dirty="0" smtClean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 panose="02020603050405020304" pitchFamily="18" charset="0"/>
                          <a:sym typeface="Wingdings" pitchFamily="2" charset="2"/>
                        </a:rPr>
                        <a:t>거래승인 불가  </a:t>
                      </a:r>
                      <a:endParaRPr kumimoji="0" lang="en-US" altLang="ko-KR" sz="1000" kern="0" dirty="0" smtClean="0"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 panose="02020603050405020304" pitchFamily="18" charset="0"/>
                        <a:sym typeface="Wingdings" pitchFamily="2" charset="2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10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6771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l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SKE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LMS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시스템 장애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kern="0" dirty="0" smtClean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 panose="02020603050405020304" pitchFamily="18" charset="0"/>
                          <a:sym typeface="Wingdings" pitchFamily="2" charset="2"/>
                        </a:rPr>
                        <a:t>주유소 </a:t>
                      </a:r>
                      <a:r>
                        <a:rPr kumimoji="0" lang="ko-KR" altLang="en-US" sz="1000" kern="0" dirty="0" err="1" smtClean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 panose="02020603050405020304" pitchFamily="18" charset="0"/>
                          <a:sym typeface="Wingdings" pitchFamily="2" charset="2"/>
                        </a:rPr>
                        <a:t>캐쉬백</a:t>
                      </a:r>
                      <a:r>
                        <a:rPr kumimoji="0" lang="ko-KR" altLang="en-US" sz="1000" kern="0" dirty="0" smtClean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 panose="02020603050405020304" pitchFamily="18" charset="0"/>
                          <a:sym typeface="Wingdings" pitchFamily="2" charset="2"/>
                        </a:rPr>
                        <a:t> 거래승인 불가</a:t>
                      </a:r>
                      <a:endParaRPr kumimoji="0" lang="en-US" altLang="ko-KR" sz="1000" kern="0" dirty="0" smtClean="0"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 panose="02020603050405020304" pitchFamily="18" charset="0"/>
                        <a:sym typeface="Wingdings" pitchFamily="2" charset="2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1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10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주유소 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POS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대행 처리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적립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5614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l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SKP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ERP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시스템 장애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kern="0" dirty="0" smtClean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 panose="02020603050405020304" pitchFamily="18" charset="0"/>
                          <a:sym typeface="Wingdings" pitchFamily="2" charset="2"/>
                        </a:rPr>
                        <a:t>회계용 실적 자료 송신 불가 </a:t>
                      </a:r>
                      <a:endParaRPr kumimoji="0" lang="en-US" altLang="ko-KR" sz="1000" kern="0" dirty="0" smtClean="0"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 panose="02020603050405020304" pitchFamily="18" charset="0"/>
                        <a:sym typeface="Wingdings" pitchFamily="2" charset="2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10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6771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l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SKP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SOI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시스템 장애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marL="0" indent="0" algn="l" eaLnBrk="0" fontAlgn="auto" latinLnBrk="0" hangingPunct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0" lang="en-US" altLang="ko-KR" sz="1000" kern="0" dirty="0" smtClean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 panose="02020603050405020304" pitchFamily="18" charset="0"/>
                          <a:sym typeface="Wingdings" pitchFamily="2" charset="2"/>
                        </a:rPr>
                        <a:t>- </a:t>
                      </a:r>
                      <a:r>
                        <a:rPr kumimoji="0" lang="ko-KR" altLang="en-US" sz="1000" kern="0" dirty="0" smtClean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 panose="02020603050405020304" pitchFamily="18" charset="0"/>
                          <a:sym typeface="Wingdings" pitchFamily="2" charset="2"/>
                        </a:rPr>
                        <a:t>거래정보 송신 불가 </a:t>
                      </a:r>
                      <a:endParaRPr kumimoji="0" lang="en-US" altLang="ko-KR" sz="1000" kern="0" dirty="0" smtClean="0"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 panose="02020603050405020304" pitchFamily="18" charset="0"/>
                        <a:sym typeface="Wingdings" pitchFamily="2" charset="2"/>
                      </a:endParaRPr>
                    </a:p>
                    <a:p>
                      <a:pPr marL="0" indent="0" algn="l" eaLnBrk="0" fontAlgn="auto" latinLnBrk="0" hangingPunct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0" lang="en-US" altLang="ko-KR" sz="1000" kern="0" dirty="0" smtClean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 panose="02020603050405020304" pitchFamily="18" charset="0"/>
                          <a:sym typeface="Wingdings" pitchFamily="2" charset="2"/>
                        </a:rPr>
                        <a:t>- </a:t>
                      </a:r>
                      <a:r>
                        <a:rPr kumimoji="0" lang="ko-KR" altLang="en-US" sz="1000" kern="0" dirty="0" smtClean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 panose="02020603050405020304" pitchFamily="18" charset="0"/>
                          <a:sym typeface="Wingdings" pitchFamily="2" charset="2"/>
                        </a:rPr>
                        <a:t>고객 </a:t>
                      </a:r>
                      <a:r>
                        <a:rPr kumimoji="0" lang="en-US" altLang="ko-KR" sz="1000" kern="0" dirty="0" smtClean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 panose="02020603050405020304" pitchFamily="18" charset="0"/>
                          <a:sym typeface="Wingdings" pitchFamily="2" charset="2"/>
                        </a:rPr>
                        <a:t>SMS/Push </a:t>
                      </a:r>
                      <a:r>
                        <a:rPr kumimoji="0" lang="ko-KR" altLang="en-US" sz="1000" kern="0" dirty="0" smtClean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 panose="02020603050405020304" pitchFamily="18" charset="0"/>
                          <a:sym typeface="Wingdings" pitchFamily="2" charset="2"/>
                        </a:rPr>
                        <a:t>송신</a:t>
                      </a:r>
                      <a:r>
                        <a:rPr kumimoji="0" lang="en-US" altLang="ko-KR" sz="1000" kern="0" dirty="0" smtClean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 panose="02020603050405020304" pitchFamily="18" charset="0"/>
                          <a:sym typeface="Wingdings" pitchFamily="2" charset="2"/>
                        </a:rPr>
                        <a:t> </a:t>
                      </a:r>
                      <a:r>
                        <a:rPr kumimoji="0" lang="ko-KR" altLang="en-US" sz="1000" kern="0" dirty="0" smtClean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 panose="02020603050405020304" pitchFamily="18" charset="0"/>
                          <a:sym typeface="Wingdings" pitchFamily="2" charset="2"/>
                        </a:rPr>
                        <a:t>불가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latinLnBrk="1"/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latinLnBrk="1"/>
                      <a:endParaRPr lang="ko-KR" altLang="en-US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latinLnBrk="1"/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latinLnBrk="1"/>
                      <a:endParaRPr lang="ko-KR" altLang="en-US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대고객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  <a:endParaRPr lang="ko-KR" altLang="en-US" sz="800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latinLnBrk="1"/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latinLnBrk="1"/>
                      <a:endParaRPr lang="ko-KR" altLang="en-US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latinLnBrk="1"/>
                      <a:endParaRPr lang="ko-KR" altLang="en-US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100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025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i="0" kern="12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제휴사</a:t>
                      </a:r>
                      <a:r>
                        <a:rPr lang="en-US" altLang="ko-KR" sz="1000" i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</a:t>
                      </a:r>
                      <a:r>
                        <a:rPr lang="ko-KR" altLang="en-US" sz="1000" i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가맹점</a:t>
                      </a:r>
                      <a:r>
                        <a:rPr lang="en-US" altLang="ko-KR" sz="1000" i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/Card</a:t>
                      </a:r>
                      <a:r>
                        <a:rPr lang="ko-KR" altLang="en-US" sz="1000" i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사</a:t>
                      </a:r>
                    </a:p>
                  </a:txBody>
                  <a:tcPr marL="108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marL="0" indent="0" algn="l" eaLnBrk="0" fontAlgn="auto" latinLnBrk="0" hangingPunct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0" lang="en-US" altLang="ko-KR" sz="1000" kern="0" dirty="0" smtClean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 panose="02020603050405020304" pitchFamily="18" charset="0"/>
                          <a:sym typeface="Wingdings" pitchFamily="2" charset="2"/>
                        </a:rPr>
                        <a:t>- </a:t>
                      </a:r>
                      <a:r>
                        <a:rPr kumimoji="0" lang="ko-KR" altLang="en-US" sz="1000" kern="0" dirty="0" err="1" smtClean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 panose="02020603050405020304" pitchFamily="18" charset="0"/>
                          <a:sym typeface="Wingdings" pitchFamily="2" charset="2"/>
                        </a:rPr>
                        <a:t>제휴처</a:t>
                      </a:r>
                      <a:r>
                        <a:rPr kumimoji="0" lang="ko-KR" altLang="en-US" sz="1000" kern="0" dirty="0" smtClean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 panose="02020603050405020304" pitchFamily="18" charset="0"/>
                          <a:sym typeface="Wingdings" pitchFamily="2" charset="2"/>
                        </a:rPr>
                        <a:t> 통합 사용 불가 </a:t>
                      </a:r>
                      <a:endParaRPr kumimoji="0" lang="en-US" altLang="ko-KR" sz="1000" kern="0" dirty="0" smtClean="0"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 panose="02020603050405020304" pitchFamily="18" charset="0"/>
                        <a:sym typeface="Wingdings" pitchFamily="2" charset="2"/>
                      </a:endParaRPr>
                    </a:p>
                    <a:p>
                      <a:pPr marL="0" indent="0" algn="l" eaLnBrk="0" fontAlgn="auto" latinLnBrk="0" hangingPunct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0" lang="en-US" altLang="ko-KR" sz="1000" kern="0" dirty="0" smtClean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 panose="02020603050405020304" pitchFamily="18" charset="0"/>
                          <a:sym typeface="Wingdings" pitchFamily="2" charset="2"/>
                        </a:rPr>
                        <a:t>- </a:t>
                      </a:r>
                      <a:r>
                        <a:rPr kumimoji="0" lang="ko-KR" altLang="en-US" sz="1000" kern="0" dirty="0" smtClean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 panose="02020603050405020304" pitchFamily="18" charset="0"/>
                          <a:sym typeface="Wingdings" pitchFamily="2" charset="2"/>
                        </a:rPr>
                        <a:t>실적자료 송</a:t>
                      </a:r>
                      <a:r>
                        <a:rPr kumimoji="0" lang="en-US" altLang="ko-KR" sz="1000" kern="0" dirty="0" smtClean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 panose="02020603050405020304" pitchFamily="18" charset="0"/>
                          <a:sym typeface="Wingdings" pitchFamily="2" charset="2"/>
                        </a:rPr>
                        <a:t>/</a:t>
                      </a:r>
                      <a:r>
                        <a:rPr kumimoji="0" lang="ko-KR" altLang="en-US" sz="1000" kern="0" dirty="0" smtClean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 panose="02020603050405020304" pitchFamily="18" charset="0"/>
                          <a:sym typeface="Wingdings" pitchFamily="2" charset="2"/>
                        </a:rPr>
                        <a:t>수신 불가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i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1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1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1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통합사용 자동 차단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088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i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남산 </a:t>
                      </a:r>
                      <a:r>
                        <a:rPr lang="en-US" altLang="ko-KR" sz="1000" i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NOC </a:t>
                      </a:r>
                      <a:r>
                        <a:rPr lang="ko-KR" altLang="en-US" sz="1000" i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전용선 장애</a:t>
                      </a:r>
                    </a:p>
                  </a:txBody>
                  <a:tcPr marL="108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indent="0" algn="l" eaLnBrk="0" fontAlgn="auto" latinLnBrk="0" hangingPunct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i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1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1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6771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통신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승인 서버 장애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l" latinLnBrk="1"/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캐쉬백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거래승인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적립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</a:t>
                      </a:r>
                      <a:b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불가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5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내부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1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1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1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1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100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중요제휴사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/VAN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lang="en-US" altLang="ko-KR" sz="100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대행 처리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적립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87820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정산 서버 장애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marL="0" indent="0" algn="l" eaLnBrk="0" fontAlgn="auto" latinLnBrk="0" hangingPunct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0" lang="en-US" altLang="ko-KR" sz="1000" kern="0" dirty="0" smtClean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 panose="02020603050405020304" pitchFamily="18" charset="0"/>
                          <a:sym typeface="Wingdings" pitchFamily="2" charset="2"/>
                        </a:rPr>
                        <a:t>- </a:t>
                      </a:r>
                      <a:r>
                        <a:rPr kumimoji="0" lang="ko-KR" altLang="en-US" sz="1000" kern="0" dirty="0" err="1" smtClean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 panose="02020603050405020304" pitchFamily="18" charset="0"/>
                          <a:sym typeface="Wingdings" pitchFamily="2" charset="2"/>
                        </a:rPr>
                        <a:t>제휴사</a:t>
                      </a:r>
                      <a:r>
                        <a:rPr kumimoji="0" lang="en-US" altLang="ko-KR" sz="1000" kern="0" dirty="0" smtClean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 panose="02020603050405020304" pitchFamily="18" charset="0"/>
                          <a:sym typeface="Wingdings" pitchFamily="2" charset="2"/>
                        </a:rPr>
                        <a:t>/</a:t>
                      </a:r>
                      <a:r>
                        <a:rPr kumimoji="0" lang="ko-KR" altLang="en-US" sz="1000" kern="0" dirty="0" smtClean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 panose="02020603050405020304" pitchFamily="18" charset="0"/>
                          <a:sym typeface="Wingdings" pitchFamily="2" charset="2"/>
                        </a:rPr>
                        <a:t>가맹점 처리 불가</a:t>
                      </a:r>
                      <a:endParaRPr kumimoji="0" lang="en-US" altLang="ko-KR" sz="1000" kern="0" dirty="0" smtClean="0"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 panose="02020603050405020304" pitchFamily="18" charset="0"/>
                        <a:sym typeface="Wingdings" pitchFamily="2" charset="2"/>
                      </a:endParaRPr>
                    </a:p>
                    <a:p>
                      <a:pPr marL="0" indent="0" algn="l" eaLnBrk="0" fontAlgn="auto" latinLnBrk="0" hangingPunct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0" lang="en-US" altLang="ko-KR" sz="1000" kern="0" dirty="0" smtClean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 panose="02020603050405020304" pitchFamily="18" charset="0"/>
                          <a:sym typeface="Wingdings" pitchFamily="2" charset="2"/>
                        </a:rPr>
                        <a:t>- </a:t>
                      </a:r>
                      <a:r>
                        <a:rPr kumimoji="0" lang="ko-KR" altLang="en-US" sz="1000" kern="0" dirty="0" smtClean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 panose="02020603050405020304" pitchFamily="18" charset="0"/>
                          <a:sym typeface="Wingdings" pitchFamily="2" charset="2"/>
                        </a:rPr>
                        <a:t>거래실적</a:t>
                      </a:r>
                      <a:r>
                        <a:rPr kumimoji="0" lang="en-US" altLang="ko-KR" sz="1000" kern="0" dirty="0" smtClean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 panose="02020603050405020304" pitchFamily="18" charset="0"/>
                          <a:sym typeface="Wingdings" pitchFamily="2" charset="2"/>
                        </a:rPr>
                        <a:t>/</a:t>
                      </a:r>
                      <a:r>
                        <a:rPr kumimoji="0" lang="ko-KR" altLang="en-US" sz="1000" kern="0" dirty="0" smtClean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 panose="02020603050405020304" pitchFamily="18" charset="0"/>
                          <a:sym typeface="Wingdings" pitchFamily="2" charset="2"/>
                        </a:rPr>
                        <a:t>실적마감 자료</a:t>
                      </a:r>
                      <a:endParaRPr kumimoji="0" lang="en-US" altLang="ko-KR" sz="1000" kern="0" dirty="0" smtClean="0"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 panose="02020603050405020304" pitchFamily="18" charset="0"/>
                        <a:sym typeface="Wingdings" pitchFamily="2" charset="2"/>
                      </a:endParaRPr>
                    </a:p>
                    <a:p>
                      <a:pPr marL="0" indent="0" algn="l" eaLnBrk="0" fontAlgn="auto" latinLnBrk="0" hangingPunct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0" lang="en-US" altLang="ko-KR" sz="1000" kern="0" dirty="0" smtClean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 panose="02020603050405020304" pitchFamily="18" charset="0"/>
                          <a:sym typeface="Wingdings" pitchFamily="2" charset="2"/>
                        </a:rPr>
                        <a:t>  </a:t>
                      </a:r>
                      <a:r>
                        <a:rPr kumimoji="0" lang="ko-KR" altLang="en-US" sz="1000" kern="0" dirty="0" smtClean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 panose="02020603050405020304" pitchFamily="18" charset="0"/>
                          <a:sym typeface="Wingdings" pitchFamily="2" charset="2"/>
                        </a:rPr>
                        <a:t>송신 불가 </a:t>
                      </a:r>
                      <a:endParaRPr kumimoji="0" lang="en-US" altLang="ko-KR" sz="1000" kern="0" dirty="0" smtClean="0"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 panose="02020603050405020304" pitchFamily="18" charset="0"/>
                        <a:sym typeface="Wingdings" pitchFamily="2" charset="2"/>
                      </a:endParaRPr>
                    </a:p>
                    <a:p>
                      <a:pPr marL="0" indent="0" algn="l" eaLnBrk="0" fontAlgn="auto" latinLnBrk="0" hangingPunct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0" lang="en-US" altLang="ko-KR" sz="1000" kern="0" dirty="0" smtClean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 panose="02020603050405020304" pitchFamily="18" charset="0"/>
                          <a:sym typeface="Wingdings" pitchFamily="2" charset="2"/>
                        </a:rPr>
                        <a:t>- </a:t>
                      </a:r>
                      <a:r>
                        <a:rPr kumimoji="0" lang="ko-KR" altLang="en-US" sz="1000" kern="0" dirty="0" smtClean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 panose="02020603050405020304" pitchFamily="18" charset="0"/>
                          <a:sym typeface="Wingdings" pitchFamily="2" charset="2"/>
                        </a:rPr>
                        <a:t>청구 </a:t>
                      </a:r>
                      <a:r>
                        <a:rPr kumimoji="0" lang="ko-KR" altLang="en-US" sz="1000" kern="0" dirty="0" err="1" smtClean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 panose="02020603050405020304" pitchFamily="18" charset="0"/>
                          <a:sym typeface="Wingdings" pitchFamily="2" charset="2"/>
                        </a:rPr>
                        <a:t>입지급</a:t>
                      </a:r>
                      <a:r>
                        <a:rPr kumimoji="0" lang="ko-KR" altLang="en-US" sz="1000" kern="0" dirty="0" smtClean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 panose="02020603050405020304" pitchFamily="18" charset="0"/>
                          <a:sym typeface="Wingdings" pitchFamily="2" charset="2"/>
                        </a:rPr>
                        <a:t> 불가</a:t>
                      </a:r>
                      <a:endParaRPr kumimoji="0" lang="en-US" altLang="ko-KR" sz="1000" kern="0" dirty="0" smtClean="0"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 panose="02020603050405020304" pitchFamily="18" charset="0"/>
                        <a:sym typeface="Wingdings" pitchFamily="2" charset="2"/>
                      </a:endParaRPr>
                    </a:p>
                    <a:p>
                      <a:pPr marL="0" marR="0" indent="0" algn="l" defTabSz="914400" rtl="0" eaLnBrk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카드 처리 불가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latinLnBrk="1"/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latinLnBrk="1"/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latinLnBrk="1"/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latinLnBrk="1"/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100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latinLnBrk="1"/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-</a:t>
                      </a:r>
                      <a:endParaRPr lang="ko-KR" altLang="en-US" sz="1000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2341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l" latinLnBrk="1"/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마케팅 서버 장애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거래정보 송신 불가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100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072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l" latinLnBrk="1"/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상담 서버 장애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고객 상담 불가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1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O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대고객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6771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외부사용자 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웹서버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장애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외부사용자 실적 조회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</a:p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거래승인 불가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1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1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TextBox 2"/>
          <p:cNvSpPr txBox="1">
            <a:spLocks/>
          </p:cNvSpPr>
          <p:nvPr/>
        </p:nvSpPr>
        <p:spPr>
          <a:xfrm>
            <a:off x="2000911" y="6134174"/>
            <a:ext cx="252000" cy="252000"/>
          </a:xfrm>
          <a:prstGeom prst="rect">
            <a:avLst/>
          </a:prstGeom>
          <a:solidFill>
            <a:schemeClr val="tx1"/>
          </a:solidFill>
        </p:spPr>
        <p:txBody>
          <a:bodyPr wrap="none" lIns="36000" tIns="36000" rIns="36000" bIns="36000" rtlCol="0" anchor="ctr" anchorCtr="1">
            <a:noAutofit/>
          </a:bodyPr>
          <a:lstStyle/>
          <a:p>
            <a:r>
              <a:rPr lang="en-US" altLang="ko-KR" sz="1200" b="1" dirty="0" smtClean="0">
                <a:solidFill>
                  <a:prstClr val="white"/>
                </a:solidFill>
                <a:latin typeface="Cambria" panose="02040503050406030204" pitchFamily="18" charset="0"/>
              </a:rPr>
              <a:t>8</a:t>
            </a:r>
            <a:endParaRPr lang="ko-KR" altLang="en-US" sz="1200" b="1" dirty="0">
              <a:solidFill>
                <a:prstClr val="white"/>
              </a:solidFill>
              <a:latin typeface="Cambria" panose="02040503050406030204" pitchFamily="18" charset="0"/>
            </a:endParaRPr>
          </a:p>
        </p:txBody>
      </p:sp>
      <p:sp>
        <p:nvSpPr>
          <p:cNvPr id="4" name="TextBox 3"/>
          <p:cNvSpPr txBox="1">
            <a:spLocks/>
          </p:cNvSpPr>
          <p:nvPr/>
        </p:nvSpPr>
        <p:spPr>
          <a:xfrm>
            <a:off x="1842142" y="4223255"/>
            <a:ext cx="252000" cy="252000"/>
          </a:xfrm>
          <a:prstGeom prst="rect">
            <a:avLst/>
          </a:prstGeom>
          <a:solidFill>
            <a:schemeClr val="tx1"/>
          </a:solidFill>
        </p:spPr>
        <p:txBody>
          <a:bodyPr wrap="none" lIns="36000" tIns="36000" rIns="36000" bIns="36000" rtlCol="0" anchor="ctr" anchorCtr="1">
            <a:noAutofit/>
          </a:bodyPr>
          <a:lstStyle/>
          <a:p>
            <a:r>
              <a:rPr lang="en-US" altLang="ko-KR" sz="1200" b="1" dirty="0">
                <a:solidFill>
                  <a:prstClr val="white"/>
                </a:solidFill>
                <a:latin typeface="Cambria" panose="02040503050406030204" pitchFamily="18" charset="0"/>
              </a:rPr>
              <a:t>2</a:t>
            </a:r>
            <a:endParaRPr lang="ko-KR" altLang="en-US" sz="1200" b="1" dirty="0">
              <a:solidFill>
                <a:prstClr val="white"/>
              </a:solidFill>
              <a:latin typeface="Cambria" panose="02040503050406030204" pitchFamily="18" charset="0"/>
            </a:endParaRPr>
          </a:p>
        </p:txBody>
      </p:sp>
      <p:sp>
        <p:nvSpPr>
          <p:cNvPr id="5" name="TextBox 4"/>
          <p:cNvSpPr txBox="1">
            <a:spLocks/>
          </p:cNvSpPr>
          <p:nvPr/>
        </p:nvSpPr>
        <p:spPr>
          <a:xfrm>
            <a:off x="2000911" y="5465303"/>
            <a:ext cx="252000" cy="180000"/>
          </a:xfrm>
          <a:prstGeom prst="rect">
            <a:avLst/>
          </a:prstGeom>
          <a:solidFill>
            <a:schemeClr val="tx1"/>
          </a:solidFill>
        </p:spPr>
        <p:txBody>
          <a:bodyPr wrap="none" lIns="36000" tIns="36000" rIns="36000" bIns="36000" rtlCol="0" anchor="ctr" anchorCtr="1">
            <a:noAutofit/>
          </a:bodyPr>
          <a:lstStyle/>
          <a:p>
            <a:r>
              <a:rPr lang="en-US" altLang="ko-KR" sz="1200" b="1" dirty="0">
                <a:solidFill>
                  <a:prstClr val="white"/>
                </a:solidFill>
                <a:latin typeface="Cambria" panose="02040503050406030204" pitchFamily="18" charset="0"/>
              </a:rPr>
              <a:t>5</a:t>
            </a:r>
            <a:endParaRPr lang="ko-KR" altLang="en-US" sz="1200" b="1" dirty="0">
              <a:solidFill>
                <a:prstClr val="white"/>
              </a:solidFill>
              <a:latin typeface="Cambria" panose="02040503050406030204" pitchFamily="18" charset="0"/>
            </a:endParaRPr>
          </a:p>
        </p:txBody>
      </p:sp>
      <p:sp>
        <p:nvSpPr>
          <p:cNvPr id="6" name="TextBox 5"/>
          <p:cNvSpPr txBox="1">
            <a:spLocks/>
          </p:cNvSpPr>
          <p:nvPr/>
        </p:nvSpPr>
        <p:spPr>
          <a:xfrm>
            <a:off x="2000911" y="4841851"/>
            <a:ext cx="252000" cy="252000"/>
          </a:xfrm>
          <a:prstGeom prst="rect">
            <a:avLst/>
          </a:prstGeom>
          <a:solidFill>
            <a:schemeClr val="tx1"/>
          </a:solidFill>
        </p:spPr>
        <p:txBody>
          <a:bodyPr wrap="none" lIns="36000" tIns="36000" rIns="36000" bIns="36000" rtlCol="0" anchor="ctr" anchorCtr="1">
            <a:noAutofit/>
          </a:bodyPr>
          <a:lstStyle/>
          <a:p>
            <a:r>
              <a:rPr lang="en-US" altLang="ko-KR" sz="1200" b="1" dirty="0">
                <a:solidFill>
                  <a:prstClr val="white"/>
                </a:solidFill>
                <a:latin typeface="Cambria" panose="02040503050406030204" pitchFamily="18" charset="0"/>
              </a:rPr>
              <a:t>4</a:t>
            </a:r>
            <a:endParaRPr lang="ko-KR" altLang="en-US" sz="1200" b="1" dirty="0">
              <a:solidFill>
                <a:prstClr val="white"/>
              </a:solidFill>
              <a:latin typeface="Cambria" panose="02040503050406030204" pitchFamily="18" charset="0"/>
            </a:endParaRPr>
          </a:p>
        </p:txBody>
      </p:sp>
      <p:sp>
        <p:nvSpPr>
          <p:cNvPr id="7" name="TextBox 6"/>
          <p:cNvSpPr txBox="1">
            <a:spLocks/>
          </p:cNvSpPr>
          <p:nvPr/>
        </p:nvSpPr>
        <p:spPr>
          <a:xfrm>
            <a:off x="2000911" y="5738597"/>
            <a:ext cx="252000" cy="252000"/>
          </a:xfrm>
          <a:prstGeom prst="rect">
            <a:avLst/>
          </a:prstGeom>
          <a:solidFill>
            <a:schemeClr val="tx1"/>
          </a:solidFill>
        </p:spPr>
        <p:txBody>
          <a:bodyPr wrap="none" lIns="36000" tIns="36000" rIns="36000" bIns="36000" rtlCol="0" anchor="ctr" anchorCtr="1">
            <a:noAutofit/>
          </a:bodyPr>
          <a:lstStyle/>
          <a:p>
            <a:r>
              <a:rPr lang="en-US" altLang="ko-KR" sz="1200" b="1" dirty="0">
                <a:solidFill>
                  <a:prstClr val="white"/>
                </a:solidFill>
                <a:latin typeface="Cambria" panose="02040503050406030204" pitchFamily="18" charset="0"/>
              </a:rPr>
              <a:t>6</a:t>
            </a:r>
            <a:endParaRPr lang="ko-KR" altLang="en-US" sz="1200" b="1" dirty="0">
              <a:solidFill>
                <a:prstClr val="white"/>
              </a:solidFill>
              <a:latin typeface="Cambria" panose="02040503050406030204" pitchFamily="18" charset="0"/>
            </a:endParaRPr>
          </a:p>
        </p:txBody>
      </p:sp>
      <p:sp>
        <p:nvSpPr>
          <p:cNvPr id="8" name="TextBox 7"/>
          <p:cNvSpPr txBox="1">
            <a:spLocks/>
          </p:cNvSpPr>
          <p:nvPr/>
        </p:nvSpPr>
        <p:spPr>
          <a:xfrm>
            <a:off x="2166206" y="4223255"/>
            <a:ext cx="252000" cy="252000"/>
          </a:xfrm>
          <a:prstGeom prst="rect">
            <a:avLst/>
          </a:prstGeom>
          <a:solidFill>
            <a:schemeClr val="tx1"/>
          </a:solidFill>
        </p:spPr>
        <p:txBody>
          <a:bodyPr wrap="none" lIns="36000" tIns="36000" rIns="36000" bIns="36000" rtlCol="0" anchor="ctr" anchorCtr="1">
            <a:noAutofit/>
          </a:bodyPr>
          <a:lstStyle/>
          <a:p>
            <a:r>
              <a:rPr lang="en-US" altLang="ko-KR" sz="1200" b="1" dirty="0">
                <a:solidFill>
                  <a:prstClr val="white"/>
                </a:solidFill>
                <a:latin typeface="Cambria" panose="02040503050406030204" pitchFamily="18" charset="0"/>
              </a:rPr>
              <a:t>3</a:t>
            </a:r>
            <a:endParaRPr lang="ko-KR" altLang="en-US" sz="1200" b="1" dirty="0">
              <a:solidFill>
                <a:prstClr val="white"/>
              </a:solidFill>
              <a:latin typeface="Cambria" panose="02040503050406030204" pitchFamily="18" charset="0"/>
            </a:endParaRPr>
          </a:p>
        </p:txBody>
      </p:sp>
      <p:sp>
        <p:nvSpPr>
          <p:cNvPr id="9" name="TextBox 8"/>
          <p:cNvSpPr txBox="1">
            <a:spLocks/>
          </p:cNvSpPr>
          <p:nvPr/>
        </p:nvSpPr>
        <p:spPr>
          <a:xfrm>
            <a:off x="2000911" y="2132628"/>
            <a:ext cx="252000" cy="252000"/>
          </a:xfrm>
          <a:prstGeom prst="rect">
            <a:avLst/>
          </a:prstGeom>
          <a:solidFill>
            <a:schemeClr val="tx1"/>
          </a:solidFill>
        </p:spPr>
        <p:txBody>
          <a:bodyPr wrap="none" lIns="36000" tIns="36000" rIns="36000" bIns="36000" rtlCol="0" anchor="ctr" anchorCtr="1">
            <a:noAutofit/>
          </a:bodyPr>
          <a:lstStyle/>
          <a:p>
            <a:r>
              <a:rPr lang="en-US" altLang="ko-KR" sz="1200" b="1" dirty="0" smtClean="0">
                <a:solidFill>
                  <a:prstClr val="white"/>
                </a:solidFill>
                <a:latin typeface="Cambria" panose="02040503050406030204" pitchFamily="18" charset="0"/>
              </a:rPr>
              <a:t>7</a:t>
            </a:r>
            <a:endParaRPr lang="ko-KR" altLang="en-US" sz="1200" b="1" dirty="0">
              <a:solidFill>
                <a:prstClr val="white"/>
              </a:solidFill>
              <a:latin typeface="Cambria" panose="02040503050406030204" pitchFamily="18" charset="0"/>
            </a:endParaRPr>
          </a:p>
        </p:txBody>
      </p:sp>
      <p:sp>
        <p:nvSpPr>
          <p:cNvPr id="10" name="TextBox 9"/>
          <p:cNvSpPr txBox="1">
            <a:spLocks/>
          </p:cNvSpPr>
          <p:nvPr/>
        </p:nvSpPr>
        <p:spPr>
          <a:xfrm>
            <a:off x="2000911" y="2535200"/>
            <a:ext cx="252000" cy="252000"/>
          </a:xfrm>
          <a:prstGeom prst="rect">
            <a:avLst/>
          </a:prstGeom>
          <a:solidFill>
            <a:schemeClr val="tx1"/>
          </a:solidFill>
        </p:spPr>
        <p:txBody>
          <a:bodyPr wrap="none" lIns="36000" tIns="36000" rIns="36000" bIns="36000" rtlCol="0" anchor="ctr" anchorCtr="1">
            <a:noAutofit/>
          </a:bodyPr>
          <a:lstStyle/>
          <a:p>
            <a:r>
              <a:rPr lang="en-US" altLang="ko-KR" sz="1200" b="1" dirty="0">
                <a:solidFill>
                  <a:prstClr val="white"/>
                </a:solidFill>
                <a:latin typeface="Cambria" panose="02040503050406030204" pitchFamily="18" charset="0"/>
              </a:rPr>
              <a:t>9</a:t>
            </a:r>
            <a:endParaRPr lang="ko-KR" altLang="en-US" sz="1200" b="1" dirty="0">
              <a:solidFill>
                <a:prstClr val="white"/>
              </a:solidFill>
              <a:latin typeface="Cambria" panose="02040503050406030204" pitchFamily="18" charset="0"/>
            </a:endParaRPr>
          </a:p>
        </p:txBody>
      </p:sp>
      <p:sp>
        <p:nvSpPr>
          <p:cNvPr id="11" name="TextBox 10"/>
          <p:cNvSpPr txBox="1">
            <a:spLocks/>
          </p:cNvSpPr>
          <p:nvPr/>
        </p:nvSpPr>
        <p:spPr>
          <a:xfrm>
            <a:off x="2000911" y="2922674"/>
            <a:ext cx="252000" cy="216000"/>
          </a:xfrm>
          <a:prstGeom prst="rect">
            <a:avLst/>
          </a:prstGeom>
          <a:solidFill>
            <a:schemeClr val="tx1"/>
          </a:solidFill>
        </p:spPr>
        <p:txBody>
          <a:bodyPr wrap="none" lIns="36000" tIns="36000" rIns="36000" bIns="36000" rtlCol="0" anchor="ctr" anchorCtr="1">
            <a:noAutofit/>
          </a:bodyPr>
          <a:lstStyle/>
          <a:p>
            <a:r>
              <a:rPr lang="en-US" altLang="ko-KR" sz="1200" b="1" dirty="0" smtClean="0">
                <a:solidFill>
                  <a:prstClr val="white"/>
                </a:solidFill>
                <a:latin typeface="Cambria" panose="02040503050406030204" pitchFamily="18" charset="0"/>
              </a:rPr>
              <a:t>10</a:t>
            </a:r>
            <a:endParaRPr lang="ko-KR" altLang="en-US" sz="1200" b="1" dirty="0">
              <a:solidFill>
                <a:prstClr val="white"/>
              </a:solidFill>
              <a:latin typeface="Cambria" panose="02040503050406030204" pitchFamily="18" charset="0"/>
            </a:endParaRPr>
          </a:p>
        </p:txBody>
      </p:sp>
      <p:sp>
        <p:nvSpPr>
          <p:cNvPr id="12" name="TextBox 11"/>
          <p:cNvSpPr txBox="1">
            <a:spLocks/>
          </p:cNvSpPr>
          <p:nvPr/>
        </p:nvSpPr>
        <p:spPr>
          <a:xfrm>
            <a:off x="2000911" y="3625925"/>
            <a:ext cx="252000" cy="216000"/>
          </a:xfrm>
          <a:prstGeom prst="rect">
            <a:avLst/>
          </a:prstGeom>
          <a:solidFill>
            <a:schemeClr val="tx1"/>
          </a:solidFill>
        </p:spPr>
        <p:txBody>
          <a:bodyPr wrap="none" lIns="36000" tIns="36000" rIns="36000" bIns="36000" rtlCol="0" anchor="ctr" anchorCtr="1">
            <a:noAutofit/>
          </a:bodyPr>
          <a:lstStyle/>
          <a:p>
            <a:r>
              <a:rPr lang="en-US" altLang="ko-KR" sz="1200" b="1" dirty="0" smtClean="0">
                <a:solidFill>
                  <a:prstClr val="white"/>
                </a:solidFill>
                <a:latin typeface="Cambria" panose="02040503050406030204" pitchFamily="18" charset="0"/>
              </a:rPr>
              <a:t>12</a:t>
            </a:r>
            <a:endParaRPr lang="ko-KR" altLang="en-US" sz="1200" b="1" dirty="0">
              <a:solidFill>
                <a:prstClr val="white"/>
              </a:solidFill>
              <a:latin typeface="Cambria" panose="02040503050406030204" pitchFamily="18" charset="0"/>
            </a:endParaRPr>
          </a:p>
        </p:txBody>
      </p:sp>
      <p:sp>
        <p:nvSpPr>
          <p:cNvPr id="13" name="TextBox 12"/>
          <p:cNvSpPr txBox="1">
            <a:spLocks/>
          </p:cNvSpPr>
          <p:nvPr/>
        </p:nvSpPr>
        <p:spPr>
          <a:xfrm>
            <a:off x="2000911" y="3282714"/>
            <a:ext cx="252000" cy="216000"/>
          </a:xfrm>
          <a:prstGeom prst="rect">
            <a:avLst/>
          </a:prstGeom>
          <a:solidFill>
            <a:schemeClr val="tx1"/>
          </a:solidFill>
        </p:spPr>
        <p:txBody>
          <a:bodyPr wrap="none" lIns="36000" tIns="36000" rIns="36000" bIns="36000" rtlCol="0" anchor="ctr" anchorCtr="1">
            <a:noAutofit/>
          </a:bodyPr>
          <a:lstStyle/>
          <a:p>
            <a:r>
              <a:rPr lang="en-US" altLang="ko-KR" sz="1200" b="1" dirty="0" smtClean="0">
                <a:solidFill>
                  <a:prstClr val="white"/>
                </a:solidFill>
                <a:latin typeface="Cambria" panose="02040503050406030204" pitchFamily="18" charset="0"/>
              </a:rPr>
              <a:t>11</a:t>
            </a:r>
            <a:endParaRPr lang="ko-KR" altLang="en-US" sz="1200" b="1" dirty="0">
              <a:solidFill>
                <a:prstClr val="white"/>
              </a:solidFill>
              <a:latin typeface="Cambria" panose="02040503050406030204" pitchFamily="18" charset="0"/>
            </a:endParaRPr>
          </a:p>
        </p:txBody>
      </p:sp>
      <p:sp>
        <p:nvSpPr>
          <p:cNvPr id="14" name="TextBox 13"/>
          <p:cNvSpPr txBox="1">
            <a:spLocks/>
          </p:cNvSpPr>
          <p:nvPr/>
        </p:nvSpPr>
        <p:spPr>
          <a:xfrm>
            <a:off x="2000911" y="3930285"/>
            <a:ext cx="252000" cy="180000"/>
          </a:xfrm>
          <a:prstGeom prst="rect">
            <a:avLst/>
          </a:prstGeom>
          <a:solidFill>
            <a:schemeClr val="tx1"/>
          </a:solidFill>
        </p:spPr>
        <p:txBody>
          <a:bodyPr wrap="none" lIns="36000" tIns="36000" rIns="36000" bIns="36000" rtlCol="0" anchor="ctr" anchorCtr="1">
            <a:noAutofit/>
          </a:bodyPr>
          <a:lstStyle/>
          <a:p>
            <a:r>
              <a:rPr lang="en-US" altLang="ko-KR" sz="1200" b="1" dirty="0" smtClean="0">
                <a:solidFill>
                  <a:prstClr val="white"/>
                </a:solidFill>
                <a:latin typeface="Cambria" panose="02040503050406030204" pitchFamily="18" charset="0"/>
              </a:rPr>
              <a:t>13</a:t>
            </a:r>
            <a:endParaRPr lang="ko-KR" altLang="en-US" sz="1200" b="1" dirty="0">
              <a:solidFill>
                <a:prstClr val="white"/>
              </a:solidFill>
              <a:latin typeface="Cambria" panose="02040503050406030204" pitchFamily="18" charset="0"/>
            </a:endParaRPr>
          </a:p>
        </p:txBody>
      </p:sp>
      <p:sp>
        <p:nvSpPr>
          <p:cNvPr id="15" name="TextBox 14"/>
          <p:cNvSpPr txBox="1">
            <a:spLocks/>
          </p:cNvSpPr>
          <p:nvPr/>
        </p:nvSpPr>
        <p:spPr>
          <a:xfrm>
            <a:off x="2000911" y="1639433"/>
            <a:ext cx="252000" cy="252000"/>
          </a:xfrm>
          <a:prstGeom prst="rect">
            <a:avLst/>
          </a:prstGeom>
          <a:solidFill>
            <a:schemeClr val="tx1"/>
          </a:solidFill>
        </p:spPr>
        <p:txBody>
          <a:bodyPr wrap="none" lIns="36000" tIns="36000" rIns="36000" bIns="36000" rtlCol="0" anchor="ctr" anchorCtr="1">
            <a:noAutofit/>
          </a:bodyPr>
          <a:lstStyle/>
          <a:p>
            <a:r>
              <a:rPr lang="en-US" altLang="ko-KR" sz="1200" b="1" dirty="0">
                <a:solidFill>
                  <a:prstClr val="white"/>
                </a:solidFill>
                <a:latin typeface="Cambria" panose="02040503050406030204" pitchFamily="18" charset="0"/>
              </a:rPr>
              <a:t>1</a:t>
            </a:r>
            <a:endParaRPr lang="ko-KR" altLang="en-US" sz="1200" b="1" dirty="0">
              <a:solidFill>
                <a:prstClr val="white"/>
              </a:solidFill>
              <a:latin typeface="Cambria" panose="02040503050406030204" pitchFamily="18" charset="0"/>
            </a:endParaRPr>
          </a:p>
        </p:txBody>
      </p:sp>
      <p:sp>
        <p:nvSpPr>
          <p:cNvPr id="16" name="Rectangle 18"/>
          <p:cNvSpPr>
            <a:spLocks noGrp="1" noChangeArrowheads="1"/>
          </p:cNvSpPr>
          <p:nvPr>
            <p:ph type="title"/>
          </p:nvPr>
        </p:nvSpPr>
        <p:spPr>
          <a:xfrm>
            <a:off x="415925" y="228600"/>
            <a:ext cx="8718550" cy="339725"/>
          </a:xfrm>
        </p:spPr>
        <p:txBody>
          <a:bodyPr/>
          <a:lstStyle/>
          <a:p>
            <a:r>
              <a:rPr lang="en-US" altLang="ko-KR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장애발생 유형 및 </a:t>
            </a:r>
            <a:r>
              <a:rPr lang="en-US" altLang="ko-KR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Biz Impact</a:t>
            </a:r>
            <a:endParaRPr lang="ko-KR" altLang="en-US" sz="18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2938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474663" y="188640"/>
            <a:ext cx="8964612" cy="33972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91577" tIns="45789" rIns="91577" bIns="45789" anchor="ctr">
            <a:spAutoFit/>
          </a:bodyPr>
          <a:lstStyle/>
          <a:p>
            <a:pPr defTabSz="915988" eaLnBrk="0" latinLnBrk="0" hangingPunct="0">
              <a:lnSpc>
                <a:spcPct val="90000"/>
              </a:lnSpc>
              <a:spcBef>
                <a:spcPct val="50000"/>
              </a:spcBef>
            </a:pPr>
            <a:r>
              <a:rPr lang="ko-KR" altLang="en-US" sz="1800" b="1" dirty="0"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en-US" altLang="ko-KR" sz="1800" b="1" dirty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·</a:t>
            </a:r>
            <a:r>
              <a:rPr lang="ko-KR" altLang="en-US" sz="1800" b="1" dirty="0">
                <a:latin typeface="맑은 고딕" pitchFamily="50" charset="-127"/>
                <a:ea typeface="맑은 고딕" pitchFamily="50" charset="-127"/>
              </a:rPr>
              <a:t>개정 이력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371475" y="704850"/>
            <a:ext cx="912495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b"/>
          <a:lstStyle/>
          <a:p>
            <a:pPr eaLnBrk="0" latinLnBrk="0" hangingPunct="0">
              <a:lnSpc>
                <a:spcPct val="90000"/>
              </a:lnSpc>
              <a:spcBef>
                <a:spcPct val="50000"/>
              </a:spcBef>
            </a:pPr>
            <a:endParaRPr lang="ko-KR" altLang="en-US" sz="1800" b="1">
              <a:solidFill>
                <a:srgbClr val="FF7A00"/>
              </a:solidFill>
              <a:latin typeface="Arial" pitchFamily="34" charset="0"/>
            </a:endParaRPr>
          </a:p>
        </p:txBody>
      </p:sp>
      <p:graphicFrame>
        <p:nvGraphicFramePr>
          <p:cNvPr id="3018756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6331808"/>
              </p:ext>
            </p:extLst>
          </p:nvPr>
        </p:nvGraphicFramePr>
        <p:xfrm>
          <a:off x="920552" y="1164245"/>
          <a:ext cx="8051800" cy="4785035"/>
        </p:xfrm>
        <a:graphic>
          <a:graphicData uri="http://schemas.openxmlformats.org/drawingml/2006/table">
            <a:tbl>
              <a:tblPr/>
              <a:tblGrid>
                <a:gridCol w="1219200"/>
                <a:gridCol w="1193800"/>
                <a:gridCol w="4241800"/>
                <a:gridCol w="1397000"/>
              </a:tblGrid>
              <a:tr h="2423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 typeface="Optima" pitchFamily="2" charset="2"/>
                        <a:buChar char=" "/>
                        <a:tabLst/>
                      </a:pPr>
                      <a:endParaRPr kumimoji="0" lang="ko-KR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3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 typeface="Optima" pitchFamily="2" charset="2"/>
                        <a:buChar char=" "/>
                        <a:tabLst/>
                      </a:pPr>
                      <a:endParaRPr kumimoji="0" lang="ko-KR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3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 typeface="Optima" pitchFamily="2" charset="2"/>
                        <a:buChar char=" "/>
                        <a:tabLst/>
                      </a:pPr>
                      <a:endParaRPr kumimoji="0" lang="ko-KR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3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 typeface="Optima" pitchFamily="2" charset="2"/>
                        <a:buChar char=" "/>
                        <a:tabLst/>
                      </a:pPr>
                      <a:endParaRPr kumimoji="0" lang="ko-KR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3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 typeface="Optima" pitchFamily="2" charset="2"/>
                        <a:buChar char=" "/>
                        <a:tabLst/>
                      </a:pPr>
                      <a:endParaRPr kumimoji="0" lang="ko-KR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3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0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0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  <a:defRPr/>
                      </a:pPr>
                      <a:endParaRPr kumimoji="0" lang="ko-KR" altLang="en-US" sz="11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0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0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0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0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  <a:defRPr/>
                      </a:pPr>
                      <a:endParaRPr kumimoji="0" lang="ko-KR" altLang="en-US" sz="11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0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602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602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602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602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602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V1.0</a:t>
                      </a: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2015/03/13</a:t>
                      </a: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제정</a:t>
                      </a: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15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개정 일자</a:t>
                      </a: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개정 페이지 및 내용</a:t>
                      </a: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r>
                        <a:rPr kumimoji="0" lang="ko-KR" alt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개정자</a:t>
                      </a:r>
                      <a:endParaRPr kumimoji="0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214952"/>
            <a:ext cx="7342831" cy="339725"/>
          </a:xfrm>
        </p:spPr>
        <p:txBody>
          <a:bodyPr/>
          <a:lstStyle/>
          <a:p>
            <a:r>
              <a:rPr lang="en-US" altLang="ko-KR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시스템 개요</a:t>
            </a:r>
          </a:p>
        </p:txBody>
      </p:sp>
      <p:sp>
        <p:nvSpPr>
          <p:cNvPr id="141" name="Rectangle 13"/>
          <p:cNvSpPr>
            <a:spLocks noChangeArrowheads="1"/>
          </p:cNvSpPr>
          <p:nvPr/>
        </p:nvSpPr>
        <p:spPr bwMode="auto">
          <a:xfrm>
            <a:off x="392113" y="945537"/>
            <a:ext cx="1046162" cy="708867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12700" cmpd="thinThick" algn="ctr">
            <a:solidFill>
              <a:sysClr val="window" lastClr="FFFFFF">
                <a:lumMod val="75000"/>
              </a:sysClr>
            </a:solidFill>
            <a:miter lim="800000"/>
            <a:headEnd/>
            <a:tailEnd/>
          </a:ln>
        </p:spPr>
        <p:txBody>
          <a:bodyPr wrap="none" lIns="90000" anchor="ctr"/>
          <a:lstStyle/>
          <a:p>
            <a:pPr marL="0" marR="0" lvl="0" indent="0" algn="ctr" defTabSz="914400" eaLnBrk="0" fontAlgn="auto" latinLnBrk="0" hangingPunct="0">
              <a:lnSpc>
                <a:spcPct val="135000"/>
              </a:lnSpc>
              <a:spcBef>
                <a:spcPts val="0"/>
              </a:spcBef>
              <a:spcAft>
                <a:spcPct val="500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서비스 개요</a:t>
            </a:r>
            <a:endParaRPr kumimoji="0" lang="en-US" altLang="ko-KR" sz="11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4" name="Isosceles Triangle 316"/>
          <p:cNvSpPr>
            <a:spLocks noChangeArrowheads="1"/>
          </p:cNvSpPr>
          <p:nvPr/>
        </p:nvSpPr>
        <p:spPr bwMode="auto">
          <a:xfrm rot="5400000">
            <a:off x="3943845" y="4553449"/>
            <a:ext cx="3476486" cy="126000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rgbClr val="B8B8B8"/>
              </a:gs>
              <a:gs pos="50000">
                <a:srgbClr val="D3D3D3"/>
              </a:gs>
              <a:gs pos="100000">
                <a:srgbClr val="E9E9E9"/>
              </a:gs>
            </a:gsLst>
            <a:lin ang="5400000" scaled="1"/>
          </a:gradFill>
          <a:ln w="9525" algn="ctr">
            <a:noFill/>
            <a:round/>
            <a:headEnd/>
            <a:tailEnd/>
          </a:ln>
        </p:spPr>
        <p:txBody>
          <a:bodyPr anchor="ctr"/>
          <a:lstStyle/>
          <a:p>
            <a:pPr algn="ctr" latinLnBrk="0">
              <a:defRPr/>
            </a:pPr>
            <a:endParaRPr lang="ko-KR" altLang="en-US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</p:txBody>
      </p:sp>
      <p:sp>
        <p:nvSpPr>
          <p:cNvPr id="147" name="TextBox 547"/>
          <p:cNvSpPr txBox="1">
            <a:spLocks noChangeArrowheads="1"/>
          </p:cNvSpPr>
          <p:nvPr/>
        </p:nvSpPr>
        <p:spPr bwMode="auto">
          <a:xfrm>
            <a:off x="1419225" y="877748"/>
            <a:ext cx="8267520" cy="823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100">
                <a:solidFill>
                  <a:schemeClr val="tx1"/>
                </a:solidFill>
                <a:latin typeface="굴림" charset="-127"/>
                <a:ea typeface="굴림" charset="-127"/>
                <a:sym typeface="Wingdings" pitchFamily="2" charset="2"/>
              </a:defRPr>
            </a:lvl1pPr>
            <a:lvl2pPr marL="742950" indent="-285750" eaLnBrk="0" hangingPunct="0">
              <a:defRPr kumimoji="1" sz="1100">
                <a:solidFill>
                  <a:schemeClr val="tx1"/>
                </a:solidFill>
                <a:latin typeface="굴림" charset="-127"/>
                <a:ea typeface="굴림" charset="-127"/>
                <a:sym typeface="Wingdings" pitchFamily="2" charset="2"/>
              </a:defRPr>
            </a:lvl2pPr>
            <a:lvl3pPr marL="1143000" indent="-228600" eaLnBrk="0" hangingPunct="0">
              <a:defRPr kumimoji="1" sz="1100">
                <a:solidFill>
                  <a:schemeClr val="tx1"/>
                </a:solidFill>
                <a:latin typeface="굴림" charset="-127"/>
                <a:ea typeface="굴림" charset="-127"/>
                <a:sym typeface="Wingdings" pitchFamily="2" charset="2"/>
              </a:defRPr>
            </a:lvl3pPr>
            <a:lvl4pPr marL="1600200" indent="-228600" eaLnBrk="0" hangingPunct="0">
              <a:defRPr kumimoji="1" sz="1100">
                <a:solidFill>
                  <a:schemeClr val="tx1"/>
                </a:solidFill>
                <a:latin typeface="굴림" charset="-127"/>
                <a:ea typeface="굴림" charset="-127"/>
                <a:sym typeface="Wingdings" pitchFamily="2" charset="2"/>
              </a:defRPr>
            </a:lvl4pPr>
            <a:lvl5pPr marL="2057400" indent="-228600" eaLnBrk="0" hangingPunct="0">
              <a:defRPr kumimoji="1" sz="1100">
                <a:solidFill>
                  <a:schemeClr val="tx1"/>
                </a:solidFill>
                <a:latin typeface="굴림" charset="-127"/>
                <a:ea typeface="굴림" charset="-127"/>
                <a:sym typeface="Wingdings" pitchFamily="2" charset="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5000"/>
              </a:spcBef>
              <a:spcAft>
                <a:spcPct val="15000"/>
              </a:spcAft>
              <a:buChar char="•"/>
              <a:defRPr kumimoji="1" sz="1100">
                <a:solidFill>
                  <a:schemeClr val="tx1"/>
                </a:solidFill>
                <a:latin typeface="굴림" charset="-127"/>
                <a:ea typeface="굴림" charset="-127"/>
                <a:sym typeface="Wingdings" pitchFamily="2" charset="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5000"/>
              </a:spcBef>
              <a:spcAft>
                <a:spcPct val="15000"/>
              </a:spcAft>
              <a:buChar char="•"/>
              <a:defRPr kumimoji="1" sz="1100">
                <a:solidFill>
                  <a:schemeClr val="tx1"/>
                </a:solidFill>
                <a:latin typeface="굴림" charset="-127"/>
                <a:ea typeface="굴림" charset="-127"/>
                <a:sym typeface="Wingdings" pitchFamily="2" charset="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5000"/>
              </a:spcBef>
              <a:spcAft>
                <a:spcPct val="15000"/>
              </a:spcAft>
              <a:buChar char="•"/>
              <a:defRPr kumimoji="1" sz="1100">
                <a:solidFill>
                  <a:schemeClr val="tx1"/>
                </a:solidFill>
                <a:latin typeface="굴림" charset="-127"/>
                <a:ea typeface="굴림" charset="-127"/>
                <a:sym typeface="Wingdings" pitchFamily="2" charset="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5000"/>
              </a:spcBef>
              <a:spcAft>
                <a:spcPct val="15000"/>
              </a:spcAft>
              <a:buChar char="•"/>
              <a:defRPr kumimoji="1" sz="1100">
                <a:solidFill>
                  <a:schemeClr val="tx1"/>
                </a:solidFill>
                <a:latin typeface="굴림" charset="-127"/>
                <a:ea typeface="굴림" charset="-127"/>
                <a:sym typeface="Wingdings" pitchFamily="2" charset="2"/>
              </a:defRPr>
            </a:lvl9pPr>
          </a:lstStyle>
          <a:p>
            <a:pPr marL="90488" indent="-90488">
              <a:lnSpc>
                <a:spcPts val="1871"/>
              </a:lnSpc>
              <a:buFont typeface="Arial" panose="020B0604020202020204" pitchFamily="34" charset="0"/>
              <a:buChar char="•"/>
              <a:defRPr/>
            </a:pPr>
            <a:r>
              <a:rPr kumimoji="0"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OK</a:t>
            </a:r>
            <a:r>
              <a:rPr kumimoji="0" lang="ko-KR" altLang="en-US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캐쉬백</a:t>
            </a:r>
            <a:r>
              <a:rPr kumimoji="0"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카드를 </a:t>
            </a:r>
            <a:r>
              <a:rPr kumimoji="0"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소지한 고객이 </a:t>
            </a:r>
            <a:r>
              <a:rPr kumimoji="0"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OK</a:t>
            </a:r>
            <a:r>
              <a:rPr kumimoji="0" lang="ko-KR" altLang="en-US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캐쉬백</a:t>
            </a:r>
            <a:r>
              <a:rPr kumimoji="0"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가맹점을 이용할 때마다 구매금액의 일정률을 </a:t>
            </a:r>
            <a:r>
              <a:rPr kumimoji="0"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포인트로 </a:t>
            </a:r>
            <a:r>
              <a:rPr kumimoji="0"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적립 </a:t>
            </a:r>
            <a:r>
              <a:rPr kumimoji="0"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받고</a:t>
            </a:r>
            <a:r>
              <a:rPr kumimoji="0"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</a:t>
            </a:r>
            <a:r>
              <a:rPr kumimoji="0"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kumimoji="0"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kumimoji="0"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상품구매 </a:t>
            </a:r>
            <a:r>
              <a:rPr kumimoji="0"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시 </a:t>
            </a:r>
            <a:r>
              <a:rPr kumimoji="0"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이를 현금처럼 </a:t>
            </a:r>
            <a:r>
              <a:rPr kumimoji="0"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사용하거나 현금으로 </a:t>
            </a:r>
            <a:r>
              <a:rPr kumimoji="0"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상환 받을 </a:t>
            </a:r>
            <a:r>
              <a:rPr kumimoji="0"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수 있는 </a:t>
            </a:r>
            <a:r>
              <a:rPr kumimoji="0"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서비스</a:t>
            </a:r>
            <a:r>
              <a:rPr kumimoji="0"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(1Point = 1</a:t>
            </a:r>
            <a:r>
              <a:rPr kumimoji="0"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원</a:t>
            </a:r>
            <a:r>
              <a:rPr kumimoji="0"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90488" indent="-90488">
              <a:lnSpc>
                <a:spcPts val="1871"/>
              </a:lnSpc>
              <a:buFont typeface="Arial" panose="020B0604020202020204" pitchFamily="34" charset="0"/>
              <a:buChar char="•"/>
              <a:defRPr/>
            </a:pPr>
            <a:r>
              <a:rPr kumimoji="0"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현재 </a:t>
            </a:r>
            <a:r>
              <a:rPr kumimoji="0"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3,700</a:t>
            </a:r>
            <a:r>
              <a:rPr kumimoji="0"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만 고객</a:t>
            </a:r>
            <a:r>
              <a:rPr kumimoji="0"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5</a:t>
            </a:r>
            <a:r>
              <a:rPr kumimoji="0"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만개 제휴가맹점을 보유한 국내 최대 </a:t>
            </a:r>
            <a:r>
              <a:rPr kumimoji="0"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B2C </a:t>
            </a:r>
            <a:r>
              <a:rPr kumimoji="0" lang="ko-KR" altLang="en-US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마일리지</a:t>
            </a:r>
            <a:r>
              <a:rPr kumimoji="0"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서비스</a:t>
            </a:r>
            <a:endParaRPr kumimoji="0" lang="ko-KR" altLang="en-US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76949" y="2029876"/>
            <a:ext cx="5176036" cy="4345726"/>
            <a:chOff x="376949" y="3009495"/>
            <a:chExt cx="5051532" cy="3541095"/>
          </a:xfrm>
        </p:grpSpPr>
        <p:sp>
          <p:nvSpPr>
            <p:cNvPr id="138" name="직사각형 137"/>
            <p:cNvSpPr/>
            <p:nvPr/>
          </p:nvSpPr>
          <p:spPr bwMode="auto">
            <a:xfrm>
              <a:off x="1025021" y="4822398"/>
              <a:ext cx="4403460" cy="1728192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dash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9" name="직사각형 138"/>
            <p:cNvSpPr/>
            <p:nvPr/>
          </p:nvSpPr>
          <p:spPr bwMode="auto">
            <a:xfrm>
              <a:off x="1025021" y="4236809"/>
              <a:ext cx="4403460" cy="616471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dash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0" name="직사각형 139"/>
            <p:cNvSpPr/>
            <p:nvPr/>
          </p:nvSpPr>
          <p:spPr bwMode="auto">
            <a:xfrm>
              <a:off x="1025021" y="3342352"/>
              <a:ext cx="4403460" cy="891804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dash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3" name="직사각형 142"/>
            <p:cNvSpPr/>
            <p:nvPr/>
          </p:nvSpPr>
          <p:spPr bwMode="auto">
            <a:xfrm>
              <a:off x="386014" y="3009495"/>
              <a:ext cx="5042467" cy="250858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12700" algn="ctr">
              <a:solidFill>
                <a:sysClr val="window" lastClr="FFFFFF">
                  <a:lumMod val="65000"/>
                </a:sysClr>
              </a:solidFill>
              <a:miter lim="800000"/>
              <a:headEnd/>
              <a:tailEnd/>
            </a:ln>
            <a:effectLst/>
          </p:spPr>
          <p:txBody>
            <a:bodyPr wrap="none" tIns="468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NXmile</a:t>
              </a:r>
              <a:r>
                <a:rPr kumimoji="0" lang="en-US" altLang="ko-KR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시스템 구성 요소</a:t>
              </a:r>
              <a:endPara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9" name="직사각형 148"/>
            <p:cNvSpPr/>
            <p:nvPr/>
          </p:nvSpPr>
          <p:spPr bwMode="auto">
            <a:xfrm>
              <a:off x="3210612" y="5748979"/>
              <a:ext cx="670714" cy="2520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9525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</a:ln>
            <a:effectLst/>
          </p:spPr>
          <p:txBody>
            <a:bodyPr lIns="0" rIns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승</a:t>
              </a:r>
              <a:r>
                <a:rPr kumimoji="0" lang="ko-KR" altLang="en-US" sz="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인</a:t>
              </a:r>
              <a:endPara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0" name="직사각형 149"/>
            <p:cNvSpPr/>
            <p:nvPr/>
          </p:nvSpPr>
          <p:spPr bwMode="auto">
            <a:xfrm>
              <a:off x="1722422" y="5748981"/>
              <a:ext cx="670714" cy="2520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9525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</a:ln>
            <a:effectLst/>
          </p:spPr>
          <p:txBody>
            <a:bodyPr lIns="0" rIns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회원</a:t>
              </a:r>
              <a:r>
                <a:rPr kumimoji="0" lang="en-US" altLang="ko-KR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/</a:t>
              </a:r>
              <a:r>
                <a:rPr kumimoji="0" lang="ko-KR" altLang="en-US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카드</a:t>
              </a:r>
              <a:endPara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1" name="직사각형 150"/>
            <p:cNvSpPr/>
            <p:nvPr/>
          </p:nvSpPr>
          <p:spPr bwMode="auto">
            <a:xfrm>
              <a:off x="4746795" y="5116156"/>
              <a:ext cx="670714" cy="2520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9525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</a:ln>
            <a:effectLst/>
          </p:spPr>
          <p:txBody>
            <a:bodyPr lIns="0" rIns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상담</a:t>
              </a:r>
              <a:endPara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2" name="직사각형 151"/>
            <p:cNvSpPr/>
            <p:nvPr/>
          </p:nvSpPr>
          <p:spPr bwMode="auto">
            <a:xfrm>
              <a:off x="1753514" y="5086797"/>
              <a:ext cx="2835754" cy="3600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9525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</a:ln>
            <a:effectLst/>
          </p:spPr>
          <p:txBody>
            <a:bodyPr lIns="0" rIns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통신</a:t>
              </a:r>
              <a:endPara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3" name="직사각형 152"/>
            <p:cNvSpPr/>
            <p:nvPr/>
          </p:nvSpPr>
          <p:spPr bwMode="auto">
            <a:xfrm>
              <a:off x="3954707" y="5748791"/>
              <a:ext cx="670714" cy="2520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9525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</a:ln>
            <a:effectLst/>
          </p:spPr>
          <p:txBody>
            <a:bodyPr lIns="0" rIns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정</a:t>
              </a:r>
              <a:r>
                <a:rPr kumimoji="0" lang="ko-KR" altLang="en-US" sz="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산</a:t>
              </a:r>
              <a:endPara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54" name="꺾인 연결선 153"/>
            <p:cNvCxnSpPr/>
            <p:nvPr/>
          </p:nvCxnSpPr>
          <p:spPr bwMode="auto">
            <a:xfrm rot="5400000">
              <a:off x="1920598" y="5596426"/>
              <a:ext cx="288000" cy="0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ysClr val="windowText" lastClr="000000">
                  <a:lumMod val="75000"/>
                  <a:lumOff val="25000"/>
                </a:sysClr>
              </a:solidFill>
              <a:round/>
              <a:headEnd type="triangle" w="med" len="med"/>
              <a:tailEnd type="triangle" w="med" len="med"/>
            </a:ln>
          </p:spPr>
        </p:cxnSp>
        <p:sp>
          <p:nvSpPr>
            <p:cNvPr id="155" name="직사각형 154"/>
            <p:cNvSpPr/>
            <p:nvPr/>
          </p:nvSpPr>
          <p:spPr bwMode="auto">
            <a:xfrm>
              <a:off x="1095062" y="5083286"/>
              <a:ext cx="571582" cy="3600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9525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</a:ln>
            <a:effectLst/>
          </p:spPr>
          <p:txBody>
            <a:bodyPr lIns="0" rIns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외부사용자</a:t>
              </a:r>
              <a:endParaRPr kumimoji="0" lang="en-US" altLang="ko-KR" sz="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웹서비스</a:t>
              </a:r>
              <a:endPara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6" name="직사각형 155"/>
            <p:cNvSpPr/>
            <p:nvPr/>
          </p:nvSpPr>
          <p:spPr bwMode="auto">
            <a:xfrm>
              <a:off x="1116539" y="4392029"/>
              <a:ext cx="528628" cy="360000"/>
            </a:xfrm>
            <a:prstGeom prst="rect">
              <a:avLst/>
            </a:prstGeom>
            <a:solidFill>
              <a:srgbClr val="CCCCFF"/>
            </a:solidFill>
            <a:ln w="12700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</a:ln>
            <a:effectLst/>
          </p:spPr>
          <p:txBody>
            <a:bodyPr lIns="0" rIns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SK-Net</a:t>
              </a:r>
              <a:endParaRPr kumimoji="0" lang="en-US" altLang="ko-KR" sz="1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7" name="직사각형 156"/>
            <p:cNvSpPr/>
            <p:nvPr/>
          </p:nvSpPr>
          <p:spPr bwMode="auto">
            <a:xfrm>
              <a:off x="1799559" y="3391542"/>
              <a:ext cx="891770" cy="314867"/>
            </a:xfrm>
            <a:prstGeom prst="rect">
              <a:avLst/>
            </a:prstGeom>
            <a:solidFill>
              <a:srgbClr val="F79646">
                <a:lumMod val="20000"/>
                <a:lumOff val="80000"/>
              </a:srgbClr>
            </a:solidFill>
            <a:ln w="9525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</a:ln>
            <a:effectLst/>
          </p:spPr>
          <p:txBody>
            <a:bodyPr lIns="0" rIns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00" b="1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제휴사</a:t>
              </a:r>
              <a:r>
                <a:rPr kumimoji="0" lang="en-US" altLang="ko-KR" sz="9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/</a:t>
              </a:r>
              <a:r>
                <a:rPr kumimoji="0" lang="ko-KR" altLang="en-US" sz="9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가맹점</a:t>
              </a:r>
              <a:endParaRPr kumimoji="0" lang="en-US" altLang="ko-KR" sz="9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9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/</a:t>
              </a:r>
              <a:r>
                <a:rPr kumimoji="0" lang="en-US" altLang="ko-KR" sz="9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Card</a:t>
              </a:r>
              <a:r>
                <a:rPr kumimoji="0" lang="ko-KR" altLang="en-US" sz="9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사</a:t>
              </a:r>
            </a:p>
          </p:txBody>
        </p:sp>
        <p:sp>
          <p:nvSpPr>
            <p:cNvPr id="158" name="직사각형 157"/>
            <p:cNvSpPr/>
            <p:nvPr/>
          </p:nvSpPr>
          <p:spPr bwMode="auto">
            <a:xfrm>
              <a:off x="1105111" y="3391540"/>
              <a:ext cx="550104" cy="314869"/>
            </a:xfrm>
            <a:prstGeom prst="rect">
              <a:avLst/>
            </a:prstGeom>
            <a:solidFill>
              <a:srgbClr val="F79646">
                <a:lumMod val="20000"/>
                <a:lumOff val="80000"/>
              </a:srgbClr>
            </a:solidFill>
            <a:ln w="9525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</a:ln>
            <a:effectLst/>
          </p:spPr>
          <p:txBody>
            <a:bodyPr lIns="0" rIns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외부</a:t>
              </a:r>
              <a:endParaRPr kumimoji="0" lang="en-US" altLang="ko-KR" sz="9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사용자</a:t>
              </a:r>
              <a:endParaRPr kumimoji="0" lang="en-US" altLang="ko-KR" sz="9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9" name="직사각형 158"/>
            <p:cNvSpPr/>
            <p:nvPr/>
          </p:nvSpPr>
          <p:spPr bwMode="auto">
            <a:xfrm>
              <a:off x="3716708" y="3382238"/>
              <a:ext cx="720000" cy="330331"/>
            </a:xfrm>
            <a:prstGeom prst="rect">
              <a:avLst/>
            </a:prstGeom>
            <a:solidFill>
              <a:srgbClr val="F79646">
                <a:lumMod val="20000"/>
                <a:lumOff val="80000"/>
              </a:srgbClr>
            </a:solidFill>
            <a:ln w="9525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</a:ln>
            <a:effectLst/>
          </p:spPr>
          <p:txBody>
            <a:bodyPr lIns="0" rIns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중소형가맹점</a:t>
              </a:r>
              <a:endParaRPr kumimoji="0" lang="en-US" altLang="ko-KR" sz="9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60" name="직선 화살표 연결선 159"/>
            <p:cNvCxnSpPr>
              <a:stCxn id="158" idx="2"/>
              <a:endCxn id="156" idx="0"/>
            </p:cNvCxnSpPr>
            <p:nvPr/>
          </p:nvCxnSpPr>
          <p:spPr>
            <a:xfrm>
              <a:off x="1380163" y="3706409"/>
              <a:ext cx="690" cy="685620"/>
            </a:xfrm>
            <a:prstGeom prst="straightConnector1">
              <a:avLst/>
            </a:prstGeom>
            <a:noFill/>
            <a:ln w="9525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161" name="직선 화살표 연결선 160"/>
            <p:cNvCxnSpPr>
              <a:stCxn id="157" idx="2"/>
            </p:cNvCxnSpPr>
            <p:nvPr/>
          </p:nvCxnSpPr>
          <p:spPr>
            <a:xfrm>
              <a:off x="2245444" y="3706409"/>
              <a:ext cx="0" cy="684000"/>
            </a:xfrm>
            <a:prstGeom prst="straightConnector1">
              <a:avLst/>
            </a:prstGeom>
            <a:noFill/>
            <a:ln w="9525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  <a:round/>
              <a:headEnd type="none" w="med" len="med"/>
              <a:tailEnd type="triangle"/>
            </a:ln>
          </p:spPr>
        </p:cxnSp>
        <p:sp>
          <p:nvSpPr>
            <p:cNvPr id="162" name="직사각형 161"/>
            <p:cNvSpPr/>
            <p:nvPr/>
          </p:nvSpPr>
          <p:spPr bwMode="auto">
            <a:xfrm>
              <a:off x="2466517" y="5748980"/>
              <a:ext cx="670714" cy="2520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9525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</a:ln>
            <a:effectLst/>
          </p:spPr>
          <p:txBody>
            <a:bodyPr lIns="0" rIns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제휴사</a:t>
              </a:r>
              <a:r>
                <a:rPr kumimoji="0" lang="en-US" altLang="ko-KR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/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가맹점</a:t>
              </a:r>
              <a:endPara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63" name="꺾인 연결선 162"/>
            <p:cNvCxnSpPr/>
            <p:nvPr/>
          </p:nvCxnSpPr>
          <p:spPr bwMode="auto">
            <a:xfrm rot="16200000" flipH="1">
              <a:off x="2657764" y="5596426"/>
              <a:ext cx="288000" cy="0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ysClr val="windowText" lastClr="000000">
                  <a:lumMod val="75000"/>
                  <a:lumOff val="25000"/>
                </a:sysClr>
              </a:solidFill>
              <a:round/>
              <a:headEnd type="triangle" w="med" len="med"/>
              <a:tailEnd type="triangle" w="med" len="med"/>
            </a:ln>
          </p:spPr>
        </p:cxnSp>
        <p:sp>
          <p:nvSpPr>
            <p:cNvPr id="164" name="직사각형 163"/>
            <p:cNvSpPr/>
            <p:nvPr/>
          </p:nvSpPr>
          <p:spPr bwMode="auto">
            <a:xfrm>
              <a:off x="1753514" y="4392435"/>
              <a:ext cx="1779263" cy="360000"/>
            </a:xfrm>
            <a:prstGeom prst="rect">
              <a:avLst/>
            </a:prstGeom>
            <a:solidFill>
              <a:srgbClr val="CCCCFF"/>
            </a:solidFill>
            <a:ln w="12700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</a:ln>
            <a:effectLst/>
          </p:spPr>
          <p:txBody>
            <a:bodyPr lIns="0" rIns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전용선</a:t>
              </a:r>
              <a:endParaRPr kumimoji="0" lang="en-US" altLang="ko-KR" sz="1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5" name="직사각형 164"/>
            <p:cNvSpPr/>
            <p:nvPr/>
          </p:nvSpPr>
          <p:spPr bwMode="auto">
            <a:xfrm>
              <a:off x="3710459" y="4392935"/>
              <a:ext cx="720000" cy="360000"/>
            </a:xfrm>
            <a:prstGeom prst="rect">
              <a:avLst/>
            </a:prstGeom>
            <a:solidFill>
              <a:srgbClr val="CCCCFF"/>
            </a:solidFill>
            <a:ln w="12700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</a:ln>
            <a:effectLst/>
          </p:spPr>
          <p:txBody>
            <a:bodyPr lIns="0" rIns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인터넷망</a:t>
              </a:r>
              <a:endParaRPr kumimoji="0" lang="en-US" altLang="ko-KR" sz="1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kumimoji="0" lang="ko-KR" alt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서초</a:t>
              </a:r>
              <a:r>
                <a:rPr kumimoji="0" lang="en-US" altLang="ko-KR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)</a:t>
              </a:r>
              <a:endParaRPr kumimoji="0" lang="en-US" altLang="ko-KR" sz="1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66" name="꺾인 연결선 165"/>
            <p:cNvCxnSpPr/>
            <p:nvPr/>
          </p:nvCxnSpPr>
          <p:spPr>
            <a:xfrm rot="16200000" flipH="1">
              <a:off x="2480164" y="4919615"/>
              <a:ext cx="334362" cy="0"/>
            </a:xfrm>
            <a:prstGeom prst="bentConnector3">
              <a:avLst/>
            </a:prstGeom>
            <a:noFill/>
            <a:ln w="9525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167" name="꺾인 연결선 166"/>
            <p:cNvCxnSpPr/>
            <p:nvPr/>
          </p:nvCxnSpPr>
          <p:spPr>
            <a:xfrm rot="5400000">
              <a:off x="3598286" y="4584509"/>
              <a:ext cx="333862" cy="670714"/>
            </a:xfrm>
            <a:prstGeom prst="bentConnector3">
              <a:avLst/>
            </a:prstGeom>
            <a:noFill/>
            <a:ln w="9525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168" name="꺾인 연결선 167"/>
            <p:cNvCxnSpPr/>
            <p:nvPr/>
          </p:nvCxnSpPr>
          <p:spPr bwMode="auto">
            <a:xfrm rot="16200000" flipH="1">
              <a:off x="3395669" y="5596427"/>
              <a:ext cx="288000" cy="0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ysClr val="windowText" lastClr="000000">
                  <a:lumMod val="75000"/>
                  <a:lumOff val="25000"/>
                </a:sysClr>
              </a:solidFill>
              <a:round/>
              <a:headEnd type="triangle" w="med" len="med"/>
              <a:tailEnd type="triangle" w="med" len="med"/>
            </a:ln>
          </p:spPr>
        </p:cxnSp>
        <p:sp>
          <p:nvSpPr>
            <p:cNvPr id="169" name="직사각형 168"/>
            <p:cNvSpPr/>
            <p:nvPr/>
          </p:nvSpPr>
          <p:spPr bwMode="auto">
            <a:xfrm>
              <a:off x="4636093" y="3382238"/>
              <a:ext cx="720000" cy="330331"/>
            </a:xfrm>
            <a:prstGeom prst="rect">
              <a:avLst/>
            </a:prstGeom>
            <a:solidFill>
              <a:srgbClr val="F79646">
                <a:lumMod val="20000"/>
                <a:lumOff val="80000"/>
              </a:srgbClr>
            </a:solidFill>
            <a:ln w="9525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</a:ln>
            <a:effectLst/>
          </p:spPr>
          <p:txBody>
            <a:bodyPr lIns="0" rIns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상담실</a:t>
              </a:r>
              <a:endParaRPr kumimoji="0" lang="en-US" altLang="ko-KR" sz="9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0" name="직사각형 169"/>
            <p:cNvSpPr/>
            <p:nvPr/>
          </p:nvSpPr>
          <p:spPr bwMode="auto">
            <a:xfrm>
              <a:off x="2812552" y="3382238"/>
              <a:ext cx="721859" cy="330331"/>
            </a:xfrm>
            <a:prstGeom prst="rect">
              <a:avLst/>
            </a:prstGeom>
            <a:solidFill>
              <a:srgbClr val="F79646">
                <a:lumMod val="20000"/>
                <a:lumOff val="80000"/>
              </a:srgbClr>
            </a:solidFill>
            <a:ln w="9525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</a:ln>
            <a:effectLst/>
          </p:spPr>
          <p:txBody>
            <a:bodyPr lIns="0" rIns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주유소</a:t>
              </a:r>
              <a:r>
                <a:rPr kumimoji="0" lang="en-US" altLang="ko-KR" sz="9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POS</a:t>
              </a:r>
            </a:p>
          </p:txBody>
        </p:sp>
        <p:sp>
          <p:nvSpPr>
            <p:cNvPr id="171" name="직사각형 170"/>
            <p:cNvSpPr/>
            <p:nvPr/>
          </p:nvSpPr>
          <p:spPr bwMode="auto">
            <a:xfrm>
              <a:off x="2810918" y="3888672"/>
              <a:ext cx="725127" cy="263177"/>
            </a:xfrm>
            <a:prstGeom prst="rect">
              <a:avLst/>
            </a:prstGeom>
            <a:solidFill>
              <a:srgbClr val="C0504D">
                <a:lumMod val="40000"/>
                <a:lumOff val="60000"/>
              </a:srgbClr>
            </a:solidFill>
            <a:ln w="9525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</a:ln>
            <a:effectLst/>
          </p:spPr>
          <p:txBody>
            <a:bodyPr lIns="0" rIns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9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SKE LMS</a:t>
              </a:r>
              <a:endParaRPr kumimoji="0" lang="en-US" altLang="ko-KR" sz="9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72" name="직선 화살표 연결선 171"/>
            <p:cNvCxnSpPr>
              <a:stCxn id="159" idx="2"/>
              <a:endCxn id="165" idx="0"/>
            </p:cNvCxnSpPr>
            <p:nvPr/>
          </p:nvCxnSpPr>
          <p:spPr>
            <a:xfrm flipH="1">
              <a:off x="4070459" y="3712569"/>
              <a:ext cx="0" cy="680366"/>
            </a:xfrm>
            <a:prstGeom prst="straightConnector1">
              <a:avLst/>
            </a:prstGeom>
            <a:noFill/>
            <a:ln w="9525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173" name="직선 화살표 연결선 172"/>
            <p:cNvCxnSpPr/>
            <p:nvPr/>
          </p:nvCxnSpPr>
          <p:spPr>
            <a:xfrm>
              <a:off x="3172664" y="3712569"/>
              <a:ext cx="0" cy="176103"/>
            </a:xfrm>
            <a:prstGeom prst="straightConnector1">
              <a:avLst/>
            </a:prstGeom>
            <a:noFill/>
            <a:ln w="9525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174" name="직선 화살표 연결선 173"/>
            <p:cNvCxnSpPr>
              <a:stCxn id="171" idx="2"/>
            </p:cNvCxnSpPr>
            <p:nvPr/>
          </p:nvCxnSpPr>
          <p:spPr>
            <a:xfrm flipH="1">
              <a:off x="3173481" y="4151849"/>
              <a:ext cx="1" cy="217844"/>
            </a:xfrm>
            <a:prstGeom prst="straightConnector1">
              <a:avLst/>
            </a:prstGeom>
            <a:noFill/>
            <a:ln w="9525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  <a:round/>
              <a:headEnd type="none" w="med" len="med"/>
              <a:tailEnd type="triangle"/>
            </a:ln>
          </p:spPr>
        </p:cxnSp>
        <p:sp>
          <p:nvSpPr>
            <p:cNvPr id="175" name="직사각형 174"/>
            <p:cNvSpPr/>
            <p:nvPr/>
          </p:nvSpPr>
          <p:spPr bwMode="auto">
            <a:xfrm>
              <a:off x="4583746" y="4397971"/>
              <a:ext cx="720000" cy="360000"/>
            </a:xfrm>
            <a:prstGeom prst="rect">
              <a:avLst/>
            </a:prstGeom>
            <a:solidFill>
              <a:srgbClr val="CCCCFF"/>
            </a:solidFill>
            <a:ln w="12700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</a:ln>
            <a:effectLst/>
          </p:spPr>
          <p:txBody>
            <a:bodyPr lIns="0" rIns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내부망</a:t>
              </a:r>
              <a:endParaRPr kumimoji="0" lang="en-US" altLang="ko-KR" sz="1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76" name="직선 화살표 연결선 175"/>
            <p:cNvCxnSpPr>
              <a:stCxn id="156" idx="2"/>
              <a:endCxn id="155" idx="0"/>
            </p:cNvCxnSpPr>
            <p:nvPr/>
          </p:nvCxnSpPr>
          <p:spPr>
            <a:xfrm>
              <a:off x="1380853" y="4752029"/>
              <a:ext cx="0" cy="331257"/>
            </a:xfrm>
            <a:prstGeom prst="straightConnector1">
              <a:avLst/>
            </a:prstGeom>
            <a:noFill/>
            <a:ln w="9525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  <a:round/>
              <a:headEnd type="none" w="med" len="med"/>
              <a:tailEnd type="triangle"/>
            </a:ln>
          </p:spPr>
        </p:cxnSp>
        <p:sp>
          <p:nvSpPr>
            <p:cNvPr id="177" name="직사각형 176"/>
            <p:cNvSpPr/>
            <p:nvPr/>
          </p:nvSpPr>
          <p:spPr bwMode="auto">
            <a:xfrm>
              <a:off x="3211247" y="6248857"/>
              <a:ext cx="670714" cy="2520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9525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</a:ln>
            <a:effectLst/>
          </p:spPr>
          <p:txBody>
            <a:bodyPr lIns="0" rIns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마케팅서버</a:t>
              </a:r>
              <a:endParaRPr kumimoji="0" lang="en-US" altLang="ko-KR" sz="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kumimoji="0" lang="en-US" altLang="ko-KR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MKTG)</a:t>
              </a:r>
              <a:endPara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78" name="꺾인 연결선 177"/>
            <p:cNvCxnSpPr>
              <a:stCxn id="149" idx="2"/>
              <a:endCxn id="177" idx="0"/>
            </p:cNvCxnSpPr>
            <p:nvPr/>
          </p:nvCxnSpPr>
          <p:spPr bwMode="auto">
            <a:xfrm rot="16200000" flipH="1">
              <a:off x="3422347" y="6124600"/>
              <a:ext cx="247878" cy="63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ysClr val="windowText" lastClr="000000">
                  <a:lumMod val="75000"/>
                  <a:lumOff val="25000"/>
                </a:sysClr>
              </a:solidFill>
              <a:round/>
              <a:headEnd type="triangle" w="med" len="med"/>
              <a:tailEnd type="triangle" w="med" len="med"/>
            </a:ln>
          </p:spPr>
        </p:cxnSp>
        <p:cxnSp>
          <p:nvCxnSpPr>
            <p:cNvPr id="179" name="꺾인 연결선 178"/>
            <p:cNvCxnSpPr/>
            <p:nvPr/>
          </p:nvCxnSpPr>
          <p:spPr>
            <a:xfrm rot="5400000">
              <a:off x="4169006" y="5596426"/>
              <a:ext cx="288000" cy="0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  <a:round/>
              <a:headEnd type="triangle" w="med" len="med"/>
              <a:tailEnd type="triangle"/>
            </a:ln>
          </p:spPr>
        </p:cxnSp>
        <p:cxnSp>
          <p:nvCxnSpPr>
            <p:cNvPr id="180" name="꺾인 연결선 179"/>
            <p:cNvCxnSpPr/>
            <p:nvPr/>
          </p:nvCxnSpPr>
          <p:spPr>
            <a:xfrm rot="5400000">
              <a:off x="4962463" y="4937063"/>
              <a:ext cx="358185" cy="0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181" name="꺾인 연결선 180"/>
            <p:cNvCxnSpPr/>
            <p:nvPr/>
          </p:nvCxnSpPr>
          <p:spPr>
            <a:xfrm rot="5400000">
              <a:off x="4384812" y="4568396"/>
              <a:ext cx="328826" cy="707976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  <a:round/>
              <a:headEnd type="triangle" w="med" len="med"/>
              <a:tailEnd type="triangle"/>
            </a:ln>
          </p:spPr>
        </p:cxnSp>
        <p:sp>
          <p:nvSpPr>
            <p:cNvPr id="182" name="직사각형 181"/>
            <p:cNvSpPr/>
            <p:nvPr/>
          </p:nvSpPr>
          <p:spPr bwMode="auto">
            <a:xfrm>
              <a:off x="4175246" y="3881322"/>
              <a:ext cx="835839" cy="263177"/>
            </a:xfrm>
            <a:prstGeom prst="rect">
              <a:avLst/>
            </a:prstGeom>
            <a:solidFill>
              <a:srgbClr val="C0504D">
                <a:lumMod val="40000"/>
                <a:lumOff val="60000"/>
              </a:srgbClr>
            </a:solidFill>
            <a:ln w="9525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</a:ln>
            <a:effectLst/>
          </p:spPr>
          <p:txBody>
            <a:bodyPr lIns="0" rIns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9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SKP ERP</a:t>
              </a:r>
              <a:endParaRPr kumimoji="0" lang="en-US" altLang="ko-KR" sz="9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83" name="꺾인 연결선 182"/>
            <p:cNvCxnSpPr/>
            <p:nvPr/>
          </p:nvCxnSpPr>
          <p:spPr>
            <a:xfrm rot="16200000" flipH="1">
              <a:off x="4796785" y="4055970"/>
              <a:ext cx="684000" cy="1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  <a:round/>
              <a:headEnd type="triangle" w="med" len="med"/>
              <a:tailEnd type="none"/>
            </a:ln>
          </p:spPr>
        </p:cxnSp>
        <p:cxnSp>
          <p:nvCxnSpPr>
            <p:cNvPr id="184" name="꺾인 연결선 183"/>
            <p:cNvCxnSpPr>
              <a:stCxn id="182" idx="2"/>
              <a:endCxn id="175" idx="0"/>
            </p:cNvCxnSpPr>
            <p:nvPr/>
          </p:nvCxnSpPr>
          <p:spPr>
            <a:xfrm rot="16200000" flipH="1">
              <a:off x="4641720" y="4095945"/>
              <a:ext cx="253472" cy="350580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  <a:round/>
              <a:headEnd type="triangle" w="med" len="med"/>
              <a:tailEnd type="triangle"/>
            </a:ln>
          </p:spPr>
        </p:cxnSp>
        <p:sp>
          <p:nvSpPr>
            <p:cNvPr id="185" name="직사각형 184"/>
            <p:cNvSpPr/>
            <p:nvPr/>
          </p:nvSpPr>
          <p:spPr>
            <a:xfrm>
              <a:off x="376949" y="3357855"/>
              <a:ext cx="561800" cy="838200"/>
            </a:xfrm>
            <a:prstGeom prst="rect">
              <a:avLst/>
            </a:prstGeom>
            <a:solidFill>
              <a:srgbClr val="1F497D">
                <a:lumMod val="75000"/>
              </a:srgbClr>
            </a:solidFill>
            <a:ln w="9525" cap="flat" cmpd="sng" algn="ctr">
              <a:solidFill>
                <a:sysClr val="window" lastClr="FFFFFF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 rIns="36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사용자</a:t>
              </a:r>
            </a:p>
          </p:txBody>
        </p:sp>
        <p:sp>
          <p:nvSpPr>
            <p:cNvPr id="186" name="직사각형 185"/>
            <p:cNvSpPr/>
            <p:nvPr/>
          </p:nvSpPr>
          <p:spPr>
            <a:xfrm>
              <a:off x="376949" y="4265384"/>
              <a:ext cx="561800" cy="559338"/>
            </a:xfrm>
            <a:prstGeom prst="rect">
              <a:avLst/>
            </a:prstGeom>
            <a:solidFill>
              <a:srgbClr val="1F497D">
                <a:lumMod val="75000"/>
              </a:srgbClr>
            </a:solidFill>
            <a:ln w="9525" cap="flat" cmpd="sng" algn="ctr">
              <a:solidFill>
                <a:sysClr val="window" lastClr="FFFFFF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 rIns="36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네트</a:t>
              </a:r>
              <a:endPara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워크</a:t>
              </a:r>
              <a:endPara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87" name="직사각형 186"/>
            <p:cNvSpPr/>
            <p:nvPr/>
          </p:nvSpPr>
          <p:spPr>
            <a:xfrm>
              <a:off x="376949" y="4903930"/>
              <a:ext cx="561800" cy="1625749"/>
            </a:xfrm>
            <a:prstGeom prst="rect">
              <a:avLst/>
            </a:prstGeom>
            <a:solidFill>
              <a:srgbClr val="1F497D">
                <a:lumMod val="75000"/>
              </a:srgbClr>
            </a:solidFill>
            <a:ln w="9525" cap="flat" cmpd="sng" algn="ctr">
              <a:solidFill>
                <a:sysClr val="window" lastClr="FFFFFF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 rIns="36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N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X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M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I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L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E</a:t>
              </a:r>
            </a:p>
          </p:txBody>
        </p:sp>
      </p:grpSp>
      <p:sp>
        <p:nvSpPr>
          <p:cNvPr id="145" name="직사각형 144"/>
          <p:cNvSpPr/>
          <p:nvPr/>
        </p:nvSpPr>
        <p:spPr bwMode="auto">
          <a:xfrm>
            <a:off x="5792969" y="5627099"/>
            <a:ext cx="888223" cy="75422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31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ko-KR" sz="11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Arial" charset="0"/>
              </a:rPr>
              <a:t>Infra</a:t>
            </a:r>
          </a:p>
        </p:txBody>
      </p:sp>
      <p:sp>
        <p:nvSpPr>
          <p:cNvPr id="146" name="직사각형 145"/>
          <p:cNvSpPr/>
          <p:nvPr/>
        </p:nvSpPr>
        <p:spPr bwMode="auto">
          <a:xfrm>
            <a:off x="5792969" y="3759377"/>
            <a:ext cx="888223" cy="175357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31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ko-KR" sz="11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Arial" charset="0"/>
              </a:rPr>
              <a:t>Application</a:t>
            </a:r>
            <a:endParaRPr kumimoji="0" lang="ko-KR" altLang="en-US" sz="11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Arial" charset="0"/>
            </a:endParaRPr>
          </a:p>
        </p:txBody>
      </p:sp>
      <p:grpSp>
        <p:nvGrpSpPr>
          <p:cNvPr id="188" name="그룹 94"/>
          <p:cNvGrpSpPr>
            <a:grpSpLocks/>
          </p:cNvGrpSpPr>
          <p:nvPr/>
        </p:nvGrpSpPr>
        <p:grpSpPr bwMode="auto">
          <a:xfrm>
            <a:off x="5978991" y="1813852"/>
            <a:ext cx="3420805" cy="382123"/>
            <a:chOff x="5556250" y="1484887"/>
            <a:chExt cx="2632075" cy="311150"/>
          </a:xfrm>
        </p:grpSpPr>
        <p:sp>
          <p:nvSpPr>
            <p:cNvPr id="189" name="직사각형 31"/>
            <p:cNvSpPr>
              <a:spLocks noChangeArrowheads="1"/>
            </p:cNvSpPr>
            <p:nvPr/>
          </p:nvSpPr>
          <p:spPr bwMode="auto">
            <a:xfrm>
              <a:off x="5730435" y="1484887"/>
              <a:ext cx="2457450" cy="311150"/>
            </a:xfrm>
            <a:prstGeom prst="rect">
              <a:avLst/>
            </a:prstGeom>
            <a:solidFill>
              <a:sysClr val="window" lastClr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36000" rIns="0" anchor="ctr"/>
            <a:lstStyle>
              <a:lvl1pPr eaLnBrk="0" hangingPunct="0">
                <a:defRPr kumimoji="1" sz="1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Tahoma" pitchFamily="34" charset="0"/>
                </a:rPr>
                <a:t>중점 관리 포인트</a:t>
              </a:r>
              <a:endParaRPr kumimoji="1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ahoma" pitchFamily="34" charset="0"/>
              </a:endParaRPr>
            </a:p>
          </p:txBody>
        </p:sp>
        <p:cxnSp>
          <p:nvCxnSpPr>
            <p:cNvPr id="190" name="직선 연결선 21"/>
            <p:cNvCxnSpPr>
              <a:cxnSpLocks noChangeShapeType="1"/>
            </p:cNvCxnSpPr>
            <p:nvPr/>
          </p:nvCxnSpPr>
          <p:spPr bwMode="auto">
            <a:xfrm flipV="1">
              <a:off x="5556250" y="1792862"/>
              <a:ext cx="263207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91" name="모서리가 둥근 직사각형 190"/>
          <p:cNvSpPr/>
          <p:nvPr/>
        </p:nvSpPr>
        <p:spPr bwMode="auto">
          <a:xfrm>
            <a:off x="6753200" y="5627099"/>
            <a:ext cx="2880320" cy="320042"/>
          </a:xfrm>
          <a:prstGeom prst="roundRect">
            <a:avLst>
              <a:gd name="adj" fmla="val 3634"/>
            </a:avLst>
          </a:prstGeom>
          <a:solidFill>
            <a:sysClr val="window" lastClr="FFFFFF"/>
          </a:solidFill>
          <a:ln w="1905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</a:ln>
          <a:effectLst/>
        </p:spPr>
        <p:txBody>
          <a:bodyPr lIns="108000" tIns="36000" rIns="72000" bIns="36000" anchor="ctr"/>
          <a:lstStyle/>
          <a:p>
            <a:pPr marL="182563" marR="0" lvl="0" indent="-182563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Product Fault </a:t>
            </a:r>
            <a:r>
              <a:rPr kumimoji="0" lang="ko-KR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장애 대응력 강화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2" name="모서리가 둥근 직사각형 191"/>
          <p:cNvSpPr/>
          <p:nvPr/>
        </p:nvSpPr>
        <p:spPr bwMode="auto">
          <a:xfrm>
            <a:off x="6753200" y="6061286"/>
            <a:ext cx="2880320" cy="320042"/>
          </a:xfrm>
          <a:prstGeom prst="roundRect">
            <a:avLst>
              <a:gd name="adj" fmla="val 3634"/>
            </a:avLst>
          </a:prstGeom>
          <a:solidFill>
            <a:sysClr val="window" lastClr="FFFFFF"/>
          </a:solidFill>
          <a:ln w="1905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</a:ln>
          <a:effectLst/>
        </p:spPr>
        <p:txBody>
          <a:bodyPr lIns="108000" tIns="36000" rIns="72000" bIns="36000" anchor="ctr"/>
          <a:lstStyle/>
          <a:p>
            <a:pPr marL="182563" marR="0" lvl="0" indent="-182563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Infra </a:t>
            </a:r>
            <a:r>
              <a:rPr kumimoji="0" lang="ko-KR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모니터링 항목 지속 확대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3" name="모서리가 둥근 직사각형 192"/>
          <p:cNvSpPr/>
          <p:nvPr/>
        </p:nvSpPr>
        <p:spPr bwMode="auto">
          <a:xfrm>
            <a:off x="6753200" y="4549949"/>
            <a:ext cx="2880320" cy="530538"/>
          </a:xfrm>
          <a:prstGeom prst="roundRect">
            <a:avLst>
              <a:gd name="adj" fmla="val 3634"/>
            </a:avLst>
          </a:prstGeom>
          <a:solidFill>
            <a:sysClr val="window" lastClr="FFFFFF"/>
          </a:solidFill>
          <a:ln w="1905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</a:ln>
          <a:effectLst/>
        </p:spPr>
        <p:txBody>
          <a:bodyPr lIns="108000" tIns="36000" rIns="72000" bIns="36000" anchor="ctr"/>
          <a:lstStyle/>
          <a:p>
            <a:pPr marL="182563" marR="0" lvl="0" indent="-182563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고객사</a:t>
            </a:r>
            <a:r>
              <a:rPr kumimoji="0" lang="ko-KR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핵심 </a:t>
            </a:r>
            <a:r>
              <a:rPr kumimoji="0" lang="en-US" altLang="ko-KR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Biz.</a:t>
            </a:r>
            <a:r>
              <a:rPr kumimoji="0" lang="ko-KR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에 대한 적기</a:t>
            </a:r>
            <a:r>
              <a:rPr kumimoji="0" lang="en-US" altLang="ko-KR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대응 및 장애 </a:t>
            </a:r>
            <a:endParaRPr kumimoji="0" lang="en-US" altLang="ko-KR" sz="11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182563" marR="0" lvl="0" indent="-182563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Zero</a:t>
            </a:r>
            <a:r>
              <a:rPr kumimoji="0" lang="ko-KR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를 위한 </a:t>
            </a:r>
            <a:r>
              <a:rPr kumimoji="0" lang="en-US" altLang="ko-KR" sz="1100" b="0" i="0" u="sng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Test Coverage </a:t>
            </a:r>
            <a:r>
              <a:rPr kumimoji="0" lang="ko-KR" altLang="en-US" sz="1100" b="0" i="0" u="sng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제</a:t>
            </a:r>
            <a:r>
              <a:rPr kumimoji="0" lang="ko-KR" altLang="en-US" sz="1100" b="0" i="0" u="sng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고</a:t>
            </a:r>
            <a:endParaRPr kumimoji="0" lang="en-US" altLang="ko-KR" sz="1100" b="0" i="0" u="sng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4" name="모서리가 둥근 직사각형 193"/>
          <p:cNvSpPr/>
          <p:nvPr/>
        </p:nvSpPr>
        <p:spPr bwMode="auto">
          <a:xfrm>
            <a:off x="6753200" y="3759375"/>
            <a:ext cx="2880320" cy="676429"/>
          </a:xfrm>
          <a:prstGeom prst="roundRect">
            <a:avLst>
              <a:gd name="adj" fmla="val 3634"/>
            </a:avLst>
          </a:prstGeom>
          <a:solidFill>
            <a:sysClr val="window" lastClr="FFFFFF"/>
          </a:solidFill>
          <a:ln w="1905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</a:ln>
          <a:effectLst/>
        </p:spPr>
        <p:txBody>
          <a:bodyPr lIns="108000" tIns="36000" rIns="72000" bIns="36000" anchor="ctr"/>
          <a:lstStyle/>
          <a:p>
            <a:pPr marL="182563" marR="0" lvl="0" indent="-182563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장애 민감도 높은 </a:t>
            </a:r>
            <a:r>
              <a:rPr kumimoji="0" lang="en-US" altLang="ko-KR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B2C/</a:t>
            </a:r>
            <a:r>
              <a:rPr kumimoji="0" lang="ko-KR" altLang="en-US" sz="11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무중단</a:t>
            </a:r>
            <a:r>
              <a:rPr kumimoji="0" lang="ko-KR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서비스로 </a:t>
            </a:r>
            <a:endParaRPr kumimoji="0" lang="en-US" altLang="ko-KR" sz="11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182563" marR="0" lvl="0" indent="-182563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sng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실시간 </a:t>
            </a:r>
            <a:r>
              <a:rPr kumimoji="0" lang="en-US" altLang="ko-KR" sz="1100" b="0" i="0" u="sng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Transaction </a:t>
            </a:r>
            <a:r>
              <a:rPr kumimoji="0" lang="ko-KR" altLang="en-US" sz="1100" b="0" i="0" u="sng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모니터링 강화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5" name="Text Box 945"/>
          <p:cNvSpPr txBox="1">
            <a:spLocks noChangeArrowheads="1"/>
          </p:cNvSpPr>
          <p:nvPr/>
        </p:nvSpPr>
        <p:spPr bwMode="auto">
          <a:xfrm>
            <a:off x="6753201" y="2344607"/>
            <a:ext cx="2879750" cy="928442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72000" anchor="ctr"/>
          <a:lstStyle/>
          <a:p>
            <a:pPr marL="171450" marR="0" lvl="1" indent="-17145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>
                <a:tab pos="3403600" algn="l"/>
              </a:tabLst>
              <a:defRPr/>
            </a:pP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24X365 </a:t>
            </a:r>
            <a:r>
              <a:rPr kumimoji="0" lang="ko-KR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無 중단 </a:t>
            </a: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서비스</a:t>
            </a:r>
            <a:endParaRPr kumimoji="0" lang="en-US" altLang="ko-KR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171450" marR="0" lvl="1" indent="-17145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>
                <a:tab pos="3403600" algn="l"/>
              </a:tabLst>
              <a:defRPr/>
            </a:pPr>
            <a:r>
              <a:rPr kumimoji="0" lang="ko-KR" altLang="en-US" sz="1200" b="1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고객사</a:t>
            </a: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핵심 </a:t>
            </a:r>
            <a:r>
              <a:rPr kumimoji="0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Biz</a:t>
            </a: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. </a:t>
            </a:r>
            <a:r>
              <a:rPr kumimoji="0" lang="ko-KR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영역</a:t>
            </a:r>
            <a:r>
              <a:rPr kumimoji="0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캐쉬백</a:t>
            </a:r>
            <a:r>
              <a:rPr kumimoji="0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171450" marR="0" lvl="1" indent="-17145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>
                <a:tab pos="3403600" algn="l"/>
              </a:tabLst>
              <a:defRPr/>
            </a:pPr>
            <a:r>
              <a:rPr kumimoji="0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B2C </a:t>
            </a:r>
            <a:r>
              <a:rPr kumimoji="0" lang="ko-KR" altLang="en-U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大고객</a:t>
            </a:r>
            <a:r>
              <a:rPr kumimoji="0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(3,600</a:t>
            </a:r>
            <a:r>
              <a:rPr kumimoji="0" lang="ko-KR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만</a:t>
            </a:r>
            <a:r>
              <a:rPr kumimoji="0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) </a:t>
            </a:r>
            <a:r>
              <a:rPr kumimoji="0" lang="ko-KR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서비스</a:t>
            </a:r>
            <a:r>
              <a:rPr kumimoji="0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</a:t>
            </a:r>
            <a:endParaRPr kumimoji="0" lang="en-US" altLang="ko-KR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6" name="직사각형 195"/>
          <p:cNvSpPr/>
          <p:nvPr/>
        </p:nvSpPr>
        <p:spPr bwMode="auto">
          <a:xfrm>
            <a:off x="5792969" y="2344607"/>
            <a:ext cx="888223" cy="928442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31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ko-KR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Arial" charset="0"/>
              </a:rPr>
              <a:t>시스템 특성</a:t>
            </a:r>
            <a:endParaRPr kumimoji="0" lang="ko-KR" alt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Arial" charset="0"/>
            </a:endParaRPr>
          </a:p>
        </p:txBody>
      </p:sp>
      <p:sp>
        <p:nvSpPr>
          <p:cNvPr id="197" name="모서리가 둥근 직사각형 196"/>
          <p:cNvSpPr/>
          <p:nvPr/>
        </p:nvSpPr>
        <p:spPr bwMode="auto">
          <a:xfrm>
            <a:off x="6753200" y="5194632"/>
            <a:ext cx="2880320" cy="318323"/>
          </a:xfrm>
          <a:prstGeom prst="roundRect">
            <a:avLst>
              <a:gd name="adj" fmla="val 3634"/>
            </a:avLst>
          </a:prstGeom>
          <a:solidFill>
            <a:sysClr val="window" lastClr="FFFFFF"/>
          </a:solidFill>
          <a:ln w="1905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</a:ln>
          <a:effectLst/>
        </p:spPr>
        <p:txBody>
          <a:bodyPr lIns="108000" tIns="36000" rIns="72000" bIns="36000" anchor="ctr"/>
          <a:lstStyle/>
          <a:p>
            <a:pPr marL="182563" marR="0" lvl="0" indent="-182563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신속한 장애 대응 </a:t>
            </a:r>
            <a:r>
              <a:rPr kumimoji="0" lang="en-US" altLang="ko-KR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원격 대응</a:t>
            </a:r>
            <a:r>
              <a:rPr kumimoji="0" lang="en-US" altLang="ko-KR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: VDI</a:t>
            </a:r>
            <a:r>
              <a:rPr kumimoji="0" lang="ko-KR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환경</a:t>
            </a:r>
            <a:r>
              <a:rPr kumimoji="0" lang="en-US" altLang="ko-KR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sp>
        <p:nvSpPr>
          <p:cNvPr id="198" name="Isosceles Triangle 316"/>
          <p:cNvSpPr>
            <a:spLocks noChangeArrowheads="1"/>
          </p:cNvSpPr>
          <p:nvPr/>
        </p:nvSpPr>
        <p:spPr bwMode="auto">
          <a:xfrm rot="10800000">
            <a:off x="6349388" y="3427454"/>
            <a:ext cx="2780075" cy="204313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rgbClr val="B8B8B8"/>
              </a:gs>
              <a:gs pos="50000">
                <a:srgbClr val="D3D3D3"/>
              </a:gs>
              <a:gs pos="100000">
                <a:srgbClr val="E9E9E9"/>
              </a:gs>
            </a:gsLst>
            <a:lin ang="5400000" scaled="1"/>
          </a:gradFill>
          <a:ln w="9525" algn="ctr">
            <a:noFill/>
            <a:round/>
            <a:headEnd/>
            <a:tailEnd/>
          </a:ln>
        </p:spPr>
        <p:txBody>
          <a:bodyPr anchor="ctr"/>
          <a:lstStyle/>
          <a:p>
            <a:pPr algn="ctr" latinLnBrk="0">
              <a:defRPr/>
            </a:pPr>
            <a:endParaRPr lang="ko-KR" altLang="en-US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</p:txBody>
      </p:sp>
      <p:sp>
        <p:nvSpPr>
          <p:cNvPr id="200" name="TextBox 199"/>
          <p:cNvSpPr txBox="1"/>
          <p:nvPr/>
        </p:nvSpPr>
        <p:spPr>
          <a:xfrm>
            <a:off x="8337376" y="231234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b="1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개요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214952"/>
            <a:ext cx="7342831" cy="339725"/>
          </a:xfrm>
        </p:spPr>
        <p:txBody>
          <a:bodyPr/>
          <a:lstStyle/>
          <a:p>
            <a:r>
              <a:rPr lang="en-US" altLang="ko-KR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시스템 개요</a:t>
            </a:r>
          </a:p>
        </p:txBody>
      </p:sp>
      <p:grpSp>
        <p:nvGrpSpPr>
          <p:cNvPr id="14" name="그룹 13"/>
          <p:cNvGrpSpPr/>
          <p:nvPr/>
        </p:nvGrpSpPr>
        <p:grpSpPr>
          <a:xfrm>
            <a:off x="5385049" y="655173"/>
            <a:ext cx="4109216" cy="353984"/>
            <a:chOff x="452400" y="1542274"/>
            <a:chExt cx="3780504" cy="353984"/>
          </a:xfrm>
        </p:grpSpPr>
        <p:sp>
          <p:nvSpPr>
            <p:cNvPr id="15" name="Line 612"/>
            <p:cNvSpPr>
              <a:spLocks noChangeShapeType="1"/>
            </p:cNvSpPr>
            <p:nvPr>
              <p:custDataLst>
                <p:tags r:id="rId3"/>
              </p:custDataLst>
            </p:nvPr>
          </p:nvSpPr>
          <p:spPr bwMode="auto">
            <a:xfrm>
              <a:off x="452400" y="1896258"/>
              <a:ext cx="3780504" cy="0"/>
            </a:xfrm>
            <a:prstGeom prst="line">
              <a:avLst/>
            </a:prstGeom>
            <a:noFill/>
            <a:ln w="19050">
              <a:solidFill>
                <a:sysClr val="window" lastClr="FFFFFF">
                  <a:lumMod val="50000"/>
                </a:sys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cs typeface="Times New Roman" pitchFamily="18" charset="0"/>
              </a:endParaRPr>
            </a:p>
          </p:txBody>
        </p:sp>
        <p:sp>
          <p:nvSpPr>
            <p:cNvPr id="16" name="TextBox 51"/>
            <p:cNvSpPr txBox="1">
              <a:spLocks noChangeArrowheads="1"/>
            </p:cNvSpPr>
            <p:nvPr/>
          </p:nvSpPr>
          <p:spPr bwMode="auto">
            <a:xfrm>
              <a:off x="1920323" y="1542274"/>
              <a:ext cx="844775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주요 기능</a:t>
              </a:r>
            </a:p>
          </p:txBody>
        </p:sp>
      </p:grp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6135223"/>
              </p:ext>
            </p:extLst>
          </p:nvPr>
        </p:nvGraphicFramePr>
        <p:xfrm>
          <a:off x="5385050" y="1143661"/>
          <a:ext cx="4104454" cy="5358979"/>
        </p:xfrm>
        <a:graphic>
          <a:graphicData uri="http://schemas.openxmlformats.org/drawingml/2006/table">
            <a:tbl>
              <a:tblPr firstRow="1" bandRow="1"/>
              <a:tblGrid>
                <a:gridCol w="880501"/>
                <a:gridCol w="3223953"/>
              </a:tblGrid>
              <a:tr h="61624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ahoma" pitchFamily="34" charset="0"/>
                        </a:rPr>
                        <a:t>구분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ahoma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ahoma" pitchFamily="34" charset="0"/>
                        </a:rPr>
                        <a:t>기능 상세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ahoma" pitchFamily="34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</a:tr>
              <a:tr h="94854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제휴사</a:t>
                      </a:r>
                      <a:r>
                        <a:rPr lang="en-US" altLang="ko-KR" sz="10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/</a:t>
                      </a:r>
                      <a:br>
                        <a:rPr lang="en-US" altLang="ko-KR" sz="10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</a:br>
                      <a:r>
                        <a:rPr lang="ko-KR" altLang="en-US" sz="10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가맹점</a:t>
                      </a:r>
                      <a:r>
                        <a:rPr lang="en-US" altLang="ko-KR" sz="10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/</a:t>
                      </a:r>
                      <a:br>
                        <a:rPr lang="en-US" altLang="ko-KR" sz="10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</a:br>
                      <a:r>
                        <a:rPr lang="ko-KR" altLang="en-US" sz="10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회원</a:t>
                      </a:r>
                      <a:r>
                        <a:rPr lang="en-US" altLang="ko-KR" sz="10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/</a:t>
                      </a:r>
                      <a:r>
                        <a:rPr lang="ko-KR" altLang="en-US" sz="10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카드</a:t>
                      </a:r>
                      <a:r>
                        <a:rPr lang="en-US" altLang="ko-KR" sz="10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 </a:t>
                      </a:r>
                      <a:endParaRPr lang="en-US" altLang="ko-KR" sz="1000" b="0" i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eaLnBrk="1" hangingPunct="1">
                        <a:lnSpc>
                          <a:spcPts val="15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charset="0"/>
                        <a:buChar char="•"/>
                      </a:pPr>
                      <a:r>
                        <a:rPr lang="en-US" altLang="ko-KR" sz="10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OK</a:t>
                      </a:r>
                      <a:r>
                        <a:rPr lang="ko-KR" altLang="en-US" sz="1000" b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캐쉬백</a:t>
                      </a:r>
                      <a:r>
                        <a:rPr lang="ko-KR" altLang="en-US" sz="10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 거래가 가능한 </a:t>
                      </a:r>
                      <a:r>
                        <a:rPr lang="ko-KR" altLang="en-US" sz="1000" b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제휴사</a:t>
                      </a:r>
                      <a:r>
                        <a:rPr lang="en-US" altLang="ko-KR" sz="10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/</a:t>
                      </a:r>
                      <a:r>
                        <a:rPr lang="ko-KR" altLang="en-US" sz="10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가맹점 및 계약 관리</a:t>
                      </a:r>
                      <a:r>
                        <a:rPr lang="en-US" altLang="ko-KR" sz="10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,  </a:t>
                      </a:r>
                      <a:br>
                        <a:rPr lang="en-US" altLang="ko-KR" sz="10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</a:br>
                      <a:r>
                        <a:rPr lang="en-US" altLang="ko-KR" sz="10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 </a:t>
                      </a:r>
                      <a:r>
                        <a:rPr lang="ko-KR" altLang="en-US" sz="10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회원</a:t>
                      </a:r>
                      <a:r>
                        <a:rPr lang="en-US" altLang="ko-KR" sz="10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/</a:t>
                      </a:r>
                      <a:r>
                        <a:rPr lang="ko-KR" altLang="en-US" sz="10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카드 정보 관리</a:t>
                      </a:r>
                      <a:endParaRPr lang="en-US" altLang="ko-KR" sz="1000" b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 marL="108000" marR="36000" marT="108000" marB="108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94854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10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승인</a:t>
                      </a:r>
                      <a:r>
                        <a:rPr lang="en-US" altLang="ko-KR" sz="10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/</a:t>
                      </a:r>
                      <a:r>
                        <a:rPr lang="ko-KR" altLang="en-US" sz="10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마케팅서버</a:t>
                      </a:r>
                      <a:r>
                        <a:rPr lang="en-US" altLang="ko-KR" sz="10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 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eaLnBrk="1" hangingPunct="1">
                        <a:lnSpc>
                          <a:spcPts val="15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charset="0"/>
                        <a:buChar char="•"/>
                      </a:pPr>
                      <a:r>
                        <a:rPr lang="en-US" altLang="ko-KR" sz="10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OK</a:t>
                      </a:r>
                      <a:r>
                        <a:rPr lang="ko-KR" altLang="en-US" sz="1000" b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캐쉬백</a:t>
                      </a:r>
                      <a:r>
                        <a:rPr lang="ko-KR" altLang="en-US" sz="10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 포인트를 계약에 따라 적립</a:t>
                      </a:r>
                      <a:r>
                        <a:rPr lang="en-US" altLang="ko-KR" sz="10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/</a:t>
                      </a:r>
                      <a:r>
                        <a:rPr lang="ko-KR" altLang="en-US" sz="10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사용하고 처리 </a:t>
                      </a:r>
                      <a:r>
                        <a:rPr lang="en-US" altLang="ko-KR" sz="10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/>
                      </a:r>
                      <a:br>
                        <a:rPr lang="en-US" altLang="ko-KR" sz="10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</a:br>
                      <a:r>
                        <a:rPr lang="en-US" altLang="ko-KR" sz="10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  </a:t>
                      </a:r>
                      <a:r>
                        <a:rPr lang="ko-KR" altLang="en-US" sz="10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결과를 </a:t>
                      </a:r>
                      <a:r>
                        <a:rPr lang="en-US" altLang="ko-KR" sz="10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SOI(</a:t>
                      </a:r>
                      <a:r>
                        <a:rPr lang="ko-KR" altLang="en-US" sz="1000" b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대고객</a:t>
                      </a:r>
                      <a:r>
                        <a:rPr lang="ko-KR" altLang="en-US" sz="10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 </a:t>
                      </a:r>
                      <a:r>
                        <a:rPr lang="en-US" altLang="ko-KR" sz="10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App push, SMS </a:t>
                      </a:r>
                      <a:r>
                        <a:rPr lang="ko-KR" altLang="en-US" sz="10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서비스</a:t>
                      </a:r>
                      <a:r>
                        <a:rPr lang="en-US" altLang="ko-KR" sz="10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)</a:t>
                      </a:r>
                      <a:r>
                        <a:rPr lang="ko-KR" altLang="en-US" sz="10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로 전송</a:t>
                      </a:r>
                      <a:endParaRPr lang="en-US" altLang="ko-KR" sz="1000" b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 marL="108000" marR="36000" marT="108000" marB="108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94854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10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정산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eaLnBrk="1" hangingPunct="1">
                        <a:lnSpc>
                          <a:spcPts val="15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charset="0"/>
                        <a:buChar char="•"/>
                      </a:pPr>
                      <a:r>
                        <a:rPr lang="ko-KR" altLang="en-US" sz="1000" b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제휴사</a:t>
                      </a:r>
                      <a:r>
                        <a:rPr lang="en-US" altLang="ko-KR" sz="10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/</a:t>
                      </a:r>
                      <a:r>
                        <a:rPr lang="ko-KR" altLang="en-US" sz="10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가맹점 금액 정산 처리를 위해 실적 제공 및 </a:t>
                      </a:r>
                      <a:r>
                        <a:rPr lang="en-US" altLang="ko-KR" sz="10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/>
                      </a:r>
                      <a:br>
                        <a:rPr lang="en-US" altLang="ko-KR" sz="10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</a:br>
                      <a:r>
                        <a:rPr lang="en-US" altLang="ko-KR" sz="10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 </a:t>
                      </a:r>
                      <a:r>
                        <a:rPr lang="ko-KR" altLang="en-US" sz="10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청구 입</a:t>
                      </a:r>
                      <a:r>
                        <a:rPr lang="en-US" altLang="ko-KR" sz="10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/</a:t>
                      </a:r>
                      <a:r>
                        <a:rPr lang="ko-KR" altLang="en-US" sz="10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지급 처리 </a:t>
                      </a:r>
                      <a:endParaRPr lang="en-US" altLang="ko-KR" sz="1000" b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 marL="108000" marR="36000" marT="108000" marB="108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94854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10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상담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eaLnBrk="1" hangingPunct="1">
                        <a:lnSpc>
                          <a:spcPts val="15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charset="0"/>
                        <a:buChar char="•"/>
                      </a:pPr>
                      <a:r>
                        <a:rPr lang="ko-KR" altLang="en-US" sz="10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내부사용자</a:t>
                      </a:r>
                      <a:r>
                        <a:rPr lang="en-US" altLang="ko-KR" sz="10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(</a:t>
                      </a:r>
                      <a:r>
                        <a:rPr lang="ko-KR" altLang="en-US" sz="10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현업</a:t>
                      </a:r>
                      <a:r>
                        <a:rPr lang="en-US" altLang="ko-KR" sz="10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, </a:t>
                      </a:r>
                      <a:r>
                        <a:rPr lang="ko-KR" altLang="en-US" sz="10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상담원</a:t>
                      </a:r>
                      <a:r>
                        <a:rPr lang="en-US" altLang="ko-KR" sz="10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, </a:t>
                      </a:r>
                      <a:r>
                        <a:rPr lang="ko-KR" altLang="en-US" sz="10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운영자</a:t>
                      </a:r>
                      <a:r>
                        <a:rPr lang="en-US" altLang="ko-KR" sz="10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) </a:t>
                      </a:r>
                      <a:r>
                        <a:rPr lang="ko-KR" altLang="en-US" sz="10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업무 처리를 위한 </a:t>
                      </a:r>
                      <a:r>
                        <a:rPr lang="en-US" altLang="ko-KR" sz="10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/>
                      </a:r>
                      <a:br>
                        <a:rPr lang="en-US" altLang="ko-KR" sz="10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</a:br>
                      <a:r>
                        <a:rPr lang="en-US" altLang="ko-KR" sz="10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 </a:t>
                      </a:r>
                      <a:r>
                        <a:rPr lang="ko-KR" altLang="en-US" sz="1000" b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웹서비스</a:t>
                      </a:r>
                      <a:endParaRPr lang="en-US" altLang="ko-KR" sz="1000" b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 marL="108000" marR="36000" marT="108000" marB="108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94854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10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외부사용자 </a:t>
                      </a:r>
                      <a:r>
                        <a:rPr lang="en-US" altLang="ko-KR" sz="10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/>
                      </a:r>
                      <a:br>
                        <a:rPr lang="en-US" altLang="ko-KR" sz="10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</a:br>
                      <a:r>
                        <a:rPr lang="ko-KR" altLang="en-US" sz="1000" b="1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웹서비스</a:t>
                      </a:r>
                      <a:r>
                        <a:rPr lang="ko-KR" altLang="en-US" sz="10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 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eaLnBrk="1" hangingPunct="1">
                        <a:lnSpc>
                          <a:spcPts val="15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charset="0"/>
                        <a:buChar char="•"/>
                      </a:pPr>
                      <a:r>
                        <a:rPr lang="ko-KR" altLang="en-US" sz="10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외부사용자</a:t>
                      </a:r>
                      <a:r>
                        <a:rPr lang="en-US" altLang="ko-KR" sz="10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(</a:t>
                      </a:r>
                      <a:r>
                        <a:rPr lang="ko-KR" altLang="en-US" sz="10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가맹점주 등</a:t>
                      </a:r>
                      <a:r>
                        <a:rPr lang="en-US" altLang="ko-KR" sz="10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)</a:t>
                      </a:r>
                      <a:r>
                        <a:rPr lang="ko-KR" altLang="en-US" sz="10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에게 실적정보를 제공하고</a:t>
                      </a:r>
                      <a:r>
                        <a:rPr lang="en-US" altLang="ko-KR" sz="10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,</a:t>
                      </a:r>
                      <a:br>
                        <a:rPr lang="en-US" altLang="ko-KR" sz="10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</a:br>
                      <a:r>
                        <a:rPr lang="en-US" altLang="ko-KR" sz="10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 </a:t>
                      </a:r>
                      <a:r>
                        <a:rPr lang="ko-KR" altLang="en-US" sz="10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거래승인 요청을 처리하기 위한 </a:t>
                      </a:r>
                      <a:r>
                        <a:rPr lang="ko-KR" altLang="en-US" sz="1000" b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웹서비스</a:t>
                      </a:r>
                      <a:endParaRPr lang="en-US" altLang="ko-KR" sz="10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 marL="108000" marR="36000" marT="108000" marB="108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6980607" y="231234"/>
            <a:ext cx="25088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b="1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시스템</a:t>
            </a:r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 b="1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Profile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409590" y="655173"/>
            <a:ext cx="4687426" cy="353984"/>
            <a:chOff x="452400" y="1542274"/>
            <a:chExt cx="3780504" cy="353984"/>
          </a:xfrm>
        </p:grpSpPr>
        <p:sp>
          <p:nvSpPr>
            <p:cNvPr id="23" name="Line 612"/>
            <p:cNvSpPr>
              <a:spLocks noChangeShapeType="1"/>
            </p:cNvSpPr>
            <p:nvPr>
              <p:custDataLst>
                <p:tags r:id="rId2"/>
              </p:custDataLst>
            </p:nvPr>
          </p:nvSpPr>
          <p:spPr bwMode="auto">
            <a:xfrm>
              <a:off x="452400" y="1896258"/>
              <a:ext cx="3780504" cy="0"/>
            </a:xfrm>
            <a:prstGeom prst="line">
              <a:avLst/>
            </a:prstGeom>
            <a:noFill/>
            <a:ln w="19050">
              <a:solidFill>
                <a:sysClr val="window" lastClr="FFFFFF">
                  <a:lumMod val="50000"/>
                </a:sys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cs typeface="Times New Roman" pitchFamily="18" charset="0"/>
              </a:endParaRPr>
            </a:p>
          </p:txBody>
        </p:sp>
        <p:sp>
          <p:nvSpPr>
            <p:cNvPr id="24" name="TextBox 51"/>
            <p:cNvSpPr txBox="1">
              <a:spLocks noChangeArrowheads="1"/>
            </p:cNvSpPr>
            <p:nvPr/>
          </p:nvSpPr>
          <p:spPr bwMode="auto">
            <a:xfrm>
              <a:off x="1754778" y="1542274"/>
              <a:ext cx="117584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시스템 </a:t>
              </a:r>
              <a:r>
                <a:rPr kumimoji="0" lang="en-US" altLang="ko-KR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Profile</a:t>
              </a:r>
              <a:endParaRPr kumimoji="0" lang="ko-KR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409590" y="655173"/>
            <a:ext cx="4687426" cy="353984"/>
            <a:chOff x="452400" y="1542274"/>
            <a:chExt cx="3780504" cy="353984"/>
          </a:xfrm>
        </p:grpSpPr>
        <p:sp>
          <p:nvSpPr>
            <p:cNvPr id="26" name="Line 612"/>
            <p:cNvSpPr>
              <a:spLocks noChangeShapeType="1"/>
            </p:cNvSpPr>
            <p:nvPr>
              <p:custDataLst>
                <p:tags r:id="rId1"/>
              </p:custDataLst>
            </p:nvPr>
          </p:nvSpPr>
          <p:spPr bwMode="auto">
            <a:xfrm>
              <a:off x="452400" y="1896258"/>
              <a:ext cx="3780504" cy="0"/>
            </a:xfrm>
            <a:prstGeom prst="line">
              <a:avLst/>
            </a:prstGeom>
            <a:noFill/>
            <a:ln w="19050">
              <a:solidFill>
                <a:sysClr val="window" lastClr="FFFFFF">
                  <a:lumMod val="50000"/>
                </a:sys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cs typeface="Times New Roman" pitchFamily="18" charset="0"/>
              </a:endParaRPr>
            </a:p>
          </p:txBody>
        </p:sp>
        <p:sp>
          <p:nvSpPr>
            <p:cNvPr id="27" name="TextBox 51"/>
            <p:cNvSpPr txBox="1">
              <a:spLocks noChangeArrowheads="1"/>
            </p:cNvSpPr>
            <p:nvPr/>
          </p:nvSpPr>
          <p:spPr bwMode="auto">
            <a:xfrm>
              <a:off x="1754778" y="1542274"/>
              <a:ext cx="117584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시스템 </a:t>
              </a:r>
              <a:r>
                <a:rPr kumimoji="0" lang="en-US" altLang="ko-KR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Profile</a:t>
              </a:r>
              <a:endParaRPr kumimoji="0" lang="ko-KR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</a:endParaRPr>
            </a:p>
          </p:txBody>
        </p:sp>
      </p:grp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303934"/>
              </p:ext>
            </p:extLst>
          </p:nvPr>
        </p:nvGraphicFramePr>
        <p:xfrm>
          <a:off x="409590" y="1143660"/>
          <a:ext cx="4832127" cy="3048815"/>
        </p:xfrm>
        <a:graphic>
          <a:graphicData uri="http://schemas.openxmlformats.org/drawingml/2006/table">
            <a:tbl>
              <a:tblPr firstRow="1" bandRow="1"/>
              <a:tblGrid>
                <a:gridCol w="871002"/>
                <a:gridCol w="720766"/>
                <a:gridCol w="636793"/>
                <a:gridCol w="650892"/>
                <a:gridCol w="650892"/>
                <a:gridCol w="1301782"/>
              </a:tblGrid>
              <a:tr h="350102">
                <a:tc gridSpan="6"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NXmile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(</a:t>
                      </a:r>
                      <a:r>
                        <a:rPr lang="en-US" altLang="ko-KR" sz="1200" b="1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OKCashbag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고객관리시스템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en-US" altLang="ko-KR" sz="1200" b="1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0" marR="36000" marT="72000" marB="7200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51062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5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구축</a:t>
                      </a:r>
                      <a:r>
                        <a:rPr lang="en-US" altLang="ko-KR" sz="105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05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도입일</a:t>
                      </a:r>
                      <a:endParaRPr lang="ko-KR" altLang="en-US" sz="105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72000" marB="72000" anchor="ctr">
                    <a:lnL w="12700" cmpd="sng">
                      <a:solidFill>
                        <a:sysClr val="window" lastClr="FFFFFF"/>
                      </a:solidFill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gridSpan="5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’08.06</a:t>
                      </a: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 구축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0" marB="72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1745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Latest</a:t>
                      </a:r>
                    </a:p>
                    <a:p>
                      <a:pPr algn="ctr" latinLnBrk="1"/>
                      <a:r>
                        <a:rPr lang="en-US" altLang="ko-KR" sz="105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Update</a:t>
                      </a:r>
                      <a:endParaRPr lang="ko-KR" altLang="en-US" sz="105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72000" marB="72000" anchor="ctr">
                    <a:lnL w="12700" cmpd="sng">
                      <a:solidFill>
                        <a:sysClr val="window" lastClr="FFFFFF"/>
                      </a:solidFill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’14.11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0" marB="72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gridSpan="4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SKP </a:t>
                      </a:r>
                      <a:r>
                        <a:rPr lang="ko-KR" altLang="en-US" sz="10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이마트</a:t>
                      </a: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 상품권 사용 프로세스 개선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0" marB="72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72000" marR="72000" marT="72000" marB="72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31745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72000" marB="72000" anchor="ctr">
                    <a:lnL w="12700" cmpd="sng">
                      <a:solidFill>
                        <a:sysClr val="window" lastClr="FFFFFF"/>
                      </a:solidFill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‘15.03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0" marB="72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gridSpan="4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en-US" altLang="ko-KR" sz="10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SKP Syrup</a:t>
                      </a:r>
                      <a:r>
                        <a:rPr lang="en-US" altLang="ko-KR" sz="10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Pay </a:t>
                      </a:r>
                      <a:r>
                        <a:rPr lang="ko-KR" altLang="en-US" sz="10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연동 기능 개선</a:t>
                      </a:r>
                      <a:endParaRPr lang="en-US" altLang="ko-KR" sz="1000" b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72000" marR="72000" marT="72000" marB="72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317457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5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구축 형태</a:t>
                      </a:r>
                      <a:endParaRPr lang="ko-KR" altLang="en-US" sz="105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72000" marB="72000" anchor="ctr">
                    <a:lnL w="12700" cmpd="sng">
                      <a:solidFill>
                        <a:sysClr val="window" lastClr="FFFFFF"/>
                      </a:solidFill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 Package</a:t>
                      </a:r>
                    </a:p>
                  </a:txBody>
                  <a:tcPr marL="36000" marR="36000" marT="72000" marB="72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▣ In-house</a:t>
                      </a:r>
                    </a:p>
                  </a:txBody>
                  <a:tcPr marL="36000" marR="36000" marT="72000" marB="72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 Customizing</a:t>
                      </a:r>
                    </a:p>
                  </a:txBody>
                  <a:tcPr marL="36000" marR="36000" marT="72000" marB="72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31745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b="1" dirty="0"/>
                    </a:p>
                  </a:txBody>
                  <a:tcPr marL="36000" marR="36000" marT="72000" marB="72000"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Package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endParaRPr kumimoji="0" lang="en-US" altLang="ko-KR" sz="10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유지보수 업체 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</a:t>
                      </a:r>
                    </a:p>
                  </a:txBody>
                  <a:tcPr marL="72000" marR="72000" marT="72000" marB="72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8635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5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기술요소</a:t>
                      </a:r>
                      <a:endParaRPr lang="ko-KR" altLang="en-US" sz="105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72000" marB="72000" anchor="ctr">
                    <a:lnL w="12700" cmpd="sng">
                      <a:solidFill>
                        <a:sysClr val="window" lastClr="FFFFFF"/>
                      </a:solidFill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gridSpan="5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Proframe</a:t>
                      </a:r>
                      <a:r>
                        <a:rPr lang="en-US" altLang="ko-KR" sz="10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en-US" altLang="ko-KR" sz="10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baseline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Nexcore</a:t>
                      </a:r>
                      <a:r>
                        <a:rPr lang="en-US" altLang="ko-KR" sz="10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J2EE, </a:t>
                      </a:r>
                      <a:r>
                        <a:rPr lang="en-US" altLang="ko-KR" sz="1000" b="0" baseline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Miplatform</a:t>
                      </a:r>
                      <a:r>
                        <a:rPr lang="en-US" altLang="ko-KR" sz="10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TMAX, JEUS</a:t>
                      </a:r>
                      <a:endParaRPr lang="en-US" altLang="ko-KR" sz="1000" b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958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5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주관부서</a:t>
                      </a:r>
                      <a:endParaRPr lang="ko-KR" altLang="en-US" sz="105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72000" marB="72000" anchor="ctr">
                    <a:lnL w="12700" cmpd="sng">
                      <a:solidFill>
                        <a:sysClr val="window" lastClr="FFFFFF"/>
                      </a:solidFill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gridSpan="5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Merchant  Interface </a:t>
                      </a:r>
                      <a:r>
                        <a:rPr lang="ko-KR" altLang="en-US" sz="10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개발그룹</a:t>
                      </a:r>
                    </a:p>
                  </a:txBody>
                  <a:tcPr marL="72000" marR="72000" marT="72000" marB="72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187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5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주사용자</a:t>
                      </a:r>
                      <a:endParaRPr lang="ko-KR" altLang="en-US" sz="105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72000" marB="72000" anchor="ctr">
                    <a:lnL w="12700" cmpd="sng">
                      <a:solidFill>
                        <a:sysClr val="window" lastClr="FFFFFF"/>
                      </a:solidFill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gridSpan="5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Cashbag</a:t>
                      </a: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카드보유 고객</a:t>
                      </a: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고객행복센터</a:t>
                      </a: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, Merchant Product </a:t>
                      </a:r>
                      <a:r>
                        <a:rPr lang="ko-KR" altLang="en-US" sz="10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본부</a:t>
                      </a:r>
                      <a:endParaRPr lang="ko-KR" altLang="en-US" sz="10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0" marB="72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" name="Group 8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5167957"/>
              </p:ext>
            </p:extLst>
          </p:nvPr>
        </p:nvGraphicFramePr>
        <p:xfrm>
          <a:off x="390518" y="4325092"/>
          <a:ext cx="4850514" cy="2177550"/>
        </p:xfrm>
        <a:graphic>
          <a:graphicData uri="http://schemas.openxmlformats.org/drawingml/2006/table">
            <a:tbl>
              <a:tblPr/>
              <a:tblGrid>
                <a:gridCol w="1106098"/>
                <a:gridCol w="1080120"/>
                <a:gridCol w="1224136"/>
                <a:gridCol w="1440160"/>
              </a:tblGrid>
              <a:tr h="2810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 분</a:t>
                      </a: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담당자</a:t>
                      </a:r>
                      <a:endParaRPr kumimoji="1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전화번호</a:t>
                      </a: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해당팀</a:t>
                      </a:r>
                      <a:endParaRPr kumimoji="1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3265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고객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IT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조직</a:t>
                      </a: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임재홍 매니저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010-8993-7434</a:t>
                      </a: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서비스엔지니어링팀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65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고객 현업</a:t>
                      </a: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박찬원 매니저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02-6119-3637</a:t>
                      </a: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MI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개발그룹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65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Application 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권문성 과장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02-6400-2916</a:t>
                      </a: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에너지화학사업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팀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9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System(H/W, OS)</a:t>
                      </a: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석주호 대리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02-6400-6524</a:t>
                      </a: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인프라서비스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팀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9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DBMS</a:t>
                      </a: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이원경 과장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02-6400-8765</a:t>
                      </a: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인프라서비스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팀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10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Network</a:t>
                      </a: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안영태 과장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02-6400-4256</a:t>
                      </a: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네트워크서비스팀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2094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214952"/>
            <a:ext cx="7342831" cy="339725"/>
          </a:xfrm>
        </p:spPr>
        <p:txBody>
          <a:bodyPr/>
          <a:lstStyle/>
          <a:p>
            <a:r>
              <a:rPr lang="en-US" altLang="ko-KR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시스템 개요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6980607" y="231234"/>
            <a:ext cx="25088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b="1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시스템</a:t>
            </a:r>
            <a:r>
              <a:rPr lang="en-US" altLang="ko-KR" sz="1600" b="1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b="1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기능</a:t>
            </a:r>
            <a:r>
              <a:rPr lang="en-US" altLang="ko-KR" sz="1600" b="1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Diagram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8" name="직사각형 597"/>
          <p:cNvSpPr/>
          <p:nvPr/>
        </p:nvSpPr>
        <p:spPr>
          <a:xfrm>
            <a:off x="344488" y="836712"/>
            <a:ext cx="9217025" cy="5513387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</p:txBody>
      </p:sp>
      <p:sp>
        <p:nvSpPr>
          <p:cNvPr id="599" name="Line 9"/>
          <p:cNvSpPr>
            <a:spLocks noChangeShapeType="1"/>
          </p:cNvSpPr>
          <p:nvPr/>
        </p:nvSpPr>
        <p:spPr bwMode="auto">
          <a:xfrm>
            <a:off x="8367713" y="2187674"/>
            <a:ext cx="0" cy="28305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90000" tIns="46800" rIns="90000" bIns="46800" anchor="ctr"/>
          <a:lstStyle/>
          <a:p>
            <a:pPr>
              <a:defRPr/>
            </a:pPr>
            <a:endParaRPr lang="ko-KR" altLang="en-US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0" name="Line 10"/>
          <p:cNvSpPr>
            <a:spLocks noChangeShapeType="1"/>
          </p:cNvSpPr>
          <p:nvPr/>
        </p:nvSpPr>
        <p:spPr bwMode="auto">
          <a:xfrm>
            <a:off x="1670050" y="2917924"/>
            <a:ext cx="0" cy="24304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90000" tIns="46800" rIns="90000" bIns="46800" anchor="ctr"/>
          <a:lstStyle/>
          <a:p>
            <a:pPr>
              <a:defRPr/>
            </a:pPr>
            <a:endParaRPr lang="ko-KR" altLang="en-US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1" name="Rectangle 11"/>
          <p:cNvSpPr>
            <a:spLocks noChangeArrowheads="1"/>
          </p:cNvSpPr>
          <p:nvPr/>
        </p:nvSpPr>
        <p:spPr bwMode="auto">
          <a:xfrm>
            <a:off x="1200150" y="3417987"/>
            <a:ext cx="938213" cy="2841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latinLnBrk="0" hangingPunct="0">
              <a:defRPr/>
            </a:pPr>
            <a:r>
              <a:rPr kumimoji="0"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카드발급신청</a:t>
            </a:r>
          </a:p>
        </p:txBody>
      </p:sp>
      <p:sp>
        <p:nvSpPr>
          <p:cNvPr id="602" name="Text Box 12"/>
          <p:cNvSpPr txBox="1">
            <a:spLocks noChangeArrowheads="1"/>
          </p:cNvSpPr>
          <p:nvPr/>
        </p:nvSpPr>
        <p:spPr bwMode="auto">
          <a:xfrm>
            <a:off x="1200150" y="3983137"/>
            <a:ext cx="938213" cy="263525"/>
          </a:xfrm>
          <a:prstGeom prst="rect">
            <a:avLst/>
          </a:prstGeom>
          <a:solidFill>
            <a:srgbClr val="EAEAEA"/>
          </a:solidFill>
          <a:ln w="12700">
            <a:solidFill>
              <a:schemeClr val="tx1"/>
            </a:solidFill>
            <a:miter lim="800000"/>
            <a:headEnd type="none" w="sm" len="sm"/>
            <a:tailEnd type="none" w="lg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0000" tIns="46800" rIns="90000" bIns="46800">
            <a:spAutoFit/>
          </a:bodyPr>
          <a:lstStyle/>
          <a:p>
            <a:pPr algn="ctr" eaLnBrk="0" latinLnBrk="0" hangingPunct="0">
              <a:lnSpc>
                <a:spcPct val="110000"/>
              </a:lnSpc>
              <a:buFont typeface="Wingdings" pitchFamily="2" charset="2"/>
              <a:buNone/>
              <a:defRPr/>
            </a:pPr>
            <a:r>
              <a:rPr kumimoji="0" lang="ko-KR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접수</a:t>
            </a:r>
          </a:p>
        </p:txBody>
      </p:sp>
      <p:sp>
        <p:nvSpPr>
          <p:cNvPr id="603" name="Rectangle 13"/>
          <p:cNvSpPr>
            <a:spLocks noChangeArrowheads="1"/>
          </p:cNvSpPr>
          <p:nvPr/>
        </p:nvSpPr>
        <p:spPr bwMode="auto">
          <a:xfrm>
            <a:off x="1200150" y="4640362"/>
            <a:ext cx="938213" cy="2841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latinLnBrk="0" hangingPunct="0">
              <a:defRPr/>
            </a:pPr>
            <a:r>
              <a:rPr kumimoji="0"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발급정보</a:t>
            </a:r>
          </a:p>
        </p:txBody>
      </p:sp>
      <p:sp>
        <p:nvSpPr>
          <p:cNvPr id="604" name="Line 14"/>
          <p:cNvSpPr>
            <a:spLocks noChangeShapeType="1"/>
          </p:cNvSpPr>
          <p:nvPr/>
        </p:nvSpPr>
        <p:spPr bwMode="auto">
          <a:xfrm>
            <a:off x="1066800" y="5513487"/>
            <a:ext cx="2682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>
              <a:defRPr/>
            </a:pPr>
            <a:endParaRPr lang="ko-KR" altLang="en-US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5" name="Line 15"/>
          <p:cNvSpPr>
            <a:spLocks noChangeShapeType="1"/>
          </p:cNvSpPr>
          <p:nvPr/>
        </p:nvSpPr>
        <p:spPr bwMode="auto">
          <a:xfrm>
            <a:off x="1066800" y="2762349"/>
            <a:ext cx="3349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90000" tIns="46800" rIns="90000" bIns="46800" anchor="ctr"/>
          <a:lstStyle/>
          <a:p>
            <a:pPr>
              <a:defRPr/>
            </a:pPr>
            <a:endParaRPr lang="ko-KR" altLang="en-US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6" name="Line 16"/>
          <p:cNvSpPr>
            <a:spLocks noChangeShapeType="1"/>
          </p:cNvSpPr>
          <p:nvPr/>
        </p:nvSpPr>
        <p:spPr bwMode="auto">
          <a:xfrm>
            <a:off x="1066800" y="2762349"/>
            <a:ext cx="0" cy="27511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>
              <a:defRPr/>
            </a:pPr>
            <a:endParaRPr lang="ko-KR" altLang="en-US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7" name="Rectangle 17"/>
          <p:cNvSpPr>
            <a:spLocks noChangeArrowheads="1"/>
          </p:cNvSpPr>
          <p:nvPr/>
        </p:nvSpPr>
        <p:spPr bwMode="auto">
          <a:xfrm>
            <a:off x="865188" y="3044924"/>
            <a:ext cx="736600" cy="2841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latinLnBrk="0" hangingPunct="0">
              <a:defRPr/>
            </a:pPr>
            <a:r>
              <a:rPr kumimoji="0"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발급카드</a:t>
            </a:r>
          </a:p>
        </p:txBody>
      </p:sp>
      <p:sp>
        <p:nvSpPr>
          <p:cNvPr id="608" name="Line 18"/>
          <p:cNvSpPr>
            <a:spLocks noChangeShapeType="1"/>
          </p:cNvSpPr>
          <p:nvPr/>
        </p:nvSpPr>
        <p:spPr bwMode="auto">
          <a:xfrm>
            <a:off x="1936750" y="2198787"/>
            <a:ext cx="16748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90000" tIns="46800" rIns="90000" bIns="46800" anchor="ctr"/>
          <a:lstStyle/>
          <a:p>
            <a:pPr>
              <a:defRPr/>
            </a:pPr>
            <a:endParaRPr lang="ko-KR" altLang="en-US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9" name="Rectangle 19"/>
          <p:cNvSpPr>
            <a:spLocks noChangeArrowheads="1"/>
          </p:cNvSpPr>
          <p:nvPr/>
        </p:nvSpPr>
        <p:spPr bwMode="auto">
          <a:xfrm>
            <a:off x="1066800" y="2062262"/>
            <a:ext cx="1808163" cy="282575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latinLnBrk="0" hangingPunct="0">
              <a:defRPr/>
            </a:pPr>
            <a:r>
              <a:rPr kumimoji="0"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현금</a:t>
            </a:r>
            <a:r>
              <a:rPr kumimoji="0"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kumimoji="0"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신용카드</a:t>
            </a:r>
            <a:r>
              <a:rPr kumimoji="0"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kumimoji="0"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포인트매출</a:t>
            </a:r>
          </a:p>
        </p:txBody>
      </p:sp>
      <p:sp>
        <p:nvSpPr>
          <p:cNvPr id="610" name="Line 20"/>
          <p:cNvSpPr>
            <a:spLocks noChangeShapeType="1"/>
          </p:cNvSpPr>
          <p:nvPr/>
        </p:nvSpPr>
        <p:spPr bwMode="auto">
          <a:xfrm flipV="1">
            <a:off x="4684713" y="2187674"/>
            <a:ext cx="3348037" cy="158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90000" tIns="46800" rIns="90000" bIns="46800" anchor="ctr"/>
          <a:lstStyle/>
          <a:p>
            <a:pPr>
              <a:defRPr/>
            </a:pPr>
            <a:endParaRPr lang="ko-KR" altLang="en-US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1" name="Rectangle 21"/>
          <p:cNvSpPr>
            <a:spLocks noChangeArrowheads="1"/>
          </p:cNvSpPr>
          <p:nvPr/>
        </p:nvSpPr>
        <p:spPr bwMode="auto">
          <a:xfrm>
            <a:off x="6157913" y="2044799"/>
            <a:ext cx="603250" cy="2841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latinLnBrk="0" hangingPunct="0">
              <a:defRPr/>
            </a:pPr>
            <a:r>
              <a:rPr kumimoji="0"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매출정보</a:t>
            </a:r>
          </a:p>
        </p:txBody>
      </p:sp>
      <p:sp>
        <p:nvSpPr>
          <p:cNvPr id="612" name="Text Box 22"/>
          <p:cNvSpPr txBox="1">
            <a:spLocks noChangeArrowheads="1"/>
          </p:cNvSpPr>
          <p:nvPr/>
        </p:nvSpPr>
        <p:spPr bwMode="auto">
          <a:xfrm>
            <a:off x="7832725" y="3532287"/>
            <a:ext cx="1004888" cy="263791"/>
          </a:xfrm>
          <a:prstGeom prst="rect">
            <a:avLst/>
          </a:prstGeom>
          <a:solidFill>
            <a:srgbClr val="EAEAEA"/>
          </a:solidFill>
          <a:ln w="12700">
            <a:solidFill>
              <a:schemeClr val="tx1"/>
            </a:solidFill>
            <a:miter lim="800000"/>
            <a:headEnd type="none" w="sm" len="sm"/>
            <a:tailEnd type="none" w="lg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0000" tIns="46800" rIns="90000" bIns="46800">
            <a:spAutoFit/>
          </a:bodyPr>
          <a:lstStyle/>
          <a:p>
            <a:pPr algn="ctr" eaLnBrk="0" latinLnBrk="0" hangingPunct="0">
              <a:lnSpc>
                <a:spcPct val="110000"/>
              </a:lnSpc>
              <a:buFont typeface="Wingdings" pitchFamily="2" charset="2"/>
              <a:buNone/>
              <a:defRPr/>
            </a:pPr>
            <a:r>
              <a:rPr kumimoji="0" lang="ko-KR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매출정</a:t>
            </a:r>
            <a:r>
              <a:rPr kumimoji="0"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보</a:t>
            </a:r>
            <a:endParaRPr kumimoji="0" lang="ko-KR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3" name="Rectangle 23"/>
          <p:cNvSpPr>
            <a:spLocks noChangeArrowheads="1"/>
          </p:cNvSpPr>
          <p:nvPr/>
        </p:nvSpPr>
        <p:spPr bwMode="auto">
          <a:xfrm>
            <a:off x="7766050" y="4381599"/>
            <a:ext cx="1271588" cy="282575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latinLnBrk="0" hangingPunct="0">
              <a:defRPr/>
            </a:pPr>
            <a:r>
              <a:rPr kumimoji="0"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매출정보분류</a:t>
            </a:r>
            <a:r>
              <a:rPr kumimoji="0"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kumimoji="0"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처리</a:t>
            </a:r>
          </a:p>
        </p:txBody>
      </p:sp>
      <p:sp>
        <p:nvSpPr>
          <p:cNvPr id="614" name="Rectangle 24"/>
          <p:cNvSpPr>
            <a:spLocks noChangeArrowheads="1"/>
          </p:cNvSpPr>
          <p:nvPr/>
        </p:nvSpPr>
        <p:spPr bwMode="auto">
          <a:xfrm>
            <a:off x="8067675" y="2822674"/>
            <a:ext cx="601663" cy="282575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latinLnBrk="0" hangingPunct="0">
              <a:defRPr/>
            </a:pPr>
            <a:r>
              <a:rPr kumimoji="0"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매출정보</a:t>
            </a:r>
          </a:p>
        </p:txBody>
      </p:sp>
      <p:sp>
        <p:nvSpPr>
          <p:cNvPr id="615" name="AutoShape 25"/>
          <p:cNvSpPr>
            <a:spLocks noChangeArrowheads="1"/>
          </p:cNvSpPr>
          <p:nvPr/>
        </p:nvSpPr>
        <p:spPr bwMode="auto">
          <a:xfrm>
            <a:off x="3622675" y="2044799"/>
            <a:ext cx="1130300" cy="315913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 algn="ctr" eaLnBrk="0" latinLnBrk="0" hangingPunct="0">
              <a:spcBef>
                <a:spcPct val="50000"/>
              </a:spcBef>
              <a:defRPr/>
            </a:pPr>
            <a:r>
              <a:rPr kumimoji="0"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가맹점</a:t>
            </a:r>
          </a:p>
        </p:txBody>
      </p:sp>
      <p:sp>
        <p:nvSpPr>
          <p:cNvPr id="616" name="AutoShape 26"/>
          <p:cNvSpPr>
            <a:spLocks noChangeArrowheads="1"/>
          </p:cNvSpPr>
          <p:nvPr/>
        </p:nvSpPr>
        <p:spPr bwMode="auto">
          <a:xfrm>
            <a:off x="1266825" y="5348387"/>
            <a:ext cx="806450" cy="385762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 algn="ctr" eaLnBrk="0" latinLnBrk="0" hangingPunct="0">
              <a:spcBef>
                <a:spcPts val="0"/>
              </a:spcBef>
              <a:defRPr/>
            </a:pPr>
            <a:r>
              <a:rPr kumimoji="0"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카드</a:t>
            </a:r>
            <a:endParaRPr kumimoji="0"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eaLnBrk="0" latinLnBrk="0" hangingPunct="0">
              <a:spcBef>
                <a:spcPts val="0"/>
              </a:spcBef>
              <a:defRPr/>
            </a:pPr>
            <a:r>
              <a:rPr kumimoji="0"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제작사</a:t>
            </a:r>
            <a:endParaRPr kumimoji="0"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7" name="Line 27"/>
          <p:cNvSpPr>
            <a:spLocks noChangeShapeType="1"/>
          </p:cNvSpPr>
          <p:nvPr/>
        </p:nvSpPr>
        <p:spPr bwMode="auto">
          <a:xfrm>
            <a:off x="4616450" y="2363887"/>
            <a:ext cx="0" cy="212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>
            <a:spAutoFit/>
          </a:bodyPr>
          <a:lstStyle/>
          <a:p>
            <a:pPr>
              <a:defRPr/>
            </a:pPr>
            <a:endParaRPr lang="ko-KR" altLang="en-US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8" name="Line 28"/>
          <p:cNvSpPr>
            <a:spLocks noChangeShapeType="1"/>
          </p:cNvSpPr>
          <p:nvPr/>
        </p:nvSpPr>
        <p:spPr bwMode="auto">
          <a:xfrm flipV="1">
            <a:off x="8156575" y="2281337"/>
            <a:ext cx="0" cy="282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>
              <a:defRPr/>
            </a:pPr>
            <a:endParaRPr lang="ko-KR" altLang="en-US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9" name="Line 29"/>
          <p:cNvSpPr>
            <a:spLocks noChangeShapeType="1"/>
          </p:cNvSpPr>
          <p:nvPr/>
        </p:nvSpPr>
        <p:spPr bwMode="auto">
          <a:xfrm>
            <a:off x="4616450" y="2563912"/>
            <a:ext cx="35512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>
              <a:defRPr/>
            </a:pPr>
            <a:endParaRPr lang="ko-KR" altLang="en-US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0" name="Text Box 30"/>
          <p:cNvSpPr txBox="1">
            <a:spLocks noChangeArrowheads="1"/>
          </p:cNvSpPr>
          <p:nvPr/>
        </p:nvSpPr>
        <p:spPr bwMode="auto">
          <a:xfrm>
            <a:off x="8032750" y="2057499"/>
            <a:ext cx="738188" cy="263525"/>
          </a:xfrm>
          <a:prstGeom prst="rect">
            <a:avLst/>
          </a:prstGeom>
          <a:solidFill>
            <a:srgbClr val="EAEAEA"/>
          </a:solidFill>
          <a:ln w="12700">
            <a:solidFill>
              <a:schemeClr val="tx1"/>
            </a:solidFill>
            <a:miter lim="800000"/>
            <a:headEnd type="none" w="sm" len="sm"/>
            <a:tailEnd type="none" w="lg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0000" tIns="46800" rIns="90000" bIns="46800">
            <a:spAutoFit/>
          </a:bodyPr>
          <a:lstStyle/>
          <a:p>
            <a:pPr algn="ctr" eaLnBrk="0" latinLnBrk="0" hangingPunct="0">
              <a:lnSpc>
                <a:spcPct val="110000"/>
              </a:lnSpc>
              <a:buFont typeface="Wingdings" pitchFamily="2" charset="2"/>
              <a:buNone/>
              <a:defRPr/>
            </a:pPr>
            <a:r>
              <a:rPr kumimoji="0" lang="ko-KR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승인</a:t>
            </a:r>
          </a:p>
        </p:txBody>
      </p:sp>
      <p:sp>
        <p:nvSpPr>
          <p:cNvPr id="621" name="Rectangle 31"/>
          <p:cNvSpPr>
            <a:spLocks noChangeArrowheads="1"/>
          </p:cNvSpPr>
          <p:nvPr/>
        </p:nvSpPr>
        <p:spPr bwMode="auto">
          <a:xfrm>
            <a:off x="6157913" y="2422624"/>
            <a:ext cx="603250" cy="2841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latinLnBrk="0" hangingPunct="0">
              <a:defRPr/>
            </a:pPr>
            <a:r>
              <a:rPr kumimoji="0"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승인정보</a:t>
            </a:r>
          </a:p>
        </p:txBody>
      </p:sp>
      <p:sp>
        <p:nvSpPr>
          <p:cNvPr id="622" name="Line 32"/>
          <p:cNvSpPr>
            <a:spLocks noChangeShapeType="1"/>
          </p:cNvSpPr>
          <p:nvPr/>
        </p:nvSpPr>
        <p:spPr bwMode="auto">
          <a:xfrm>
            <a:off x="4214813" y="2398812"/>
            <a:ext cx="0" cy="266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pPr>
              <a:defRPr/>
            </a:pPr>
            <a:endParaRPr lang="ko-KR" altLang="en-US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3" name="Rectangle 33"/>
          <p:cNvSpPr>
            <a:spLocks noChangeArrowheads="1"/>
          </p:cNvSpPr>
          <p:nvPr/>
        </p:nvSpPr>
        <p:spPr bwMode="auto">
          <a:xfrm>
            <a:off x="3857625" y="3225899"/>
            <a:ext cx="703263" cy="282575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latinLnBrk="0" hangingPunct="0">
              <a:defRPr/>
            </a:pPr>
            <a:r>
              <a:rPr kumimoji="0"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가입신청</a:t>
            </a:r>
          </a:p>
        </p:txBody>
      </p:sp>
      <p:sp>
        <p:nvSpPr>
          <p:cNvPr id="624" name="Text Box 34"/>
          <p:cNvSpPr txBox="1">
            <a:spLocks noChangeArrowheads="1"/>
          </p:cNvSpPr>
          <p:nvPr/>
        </p:nvSpPr>
        <p:spPr bwMode="auto">
          <a:xfrm>
            <a:off x="3746500" y="4357787"/>
            <a:ext cx="938213" cy="263525"/>
          </a:xfrm>
          <a:prstGeom prst="rect">
            <a:avLst/>
          </a:prstGeom>
          <a:solidFill>
            <a:srgbClr val="EAEAEA"/>
          </a:solidFill>
          <a:ln w="12700">
            <a:solidFill>
              <a:schemeClr val="tx1"/>
            </a:solidFill>
            <a:miter lim="800000"/>
            <a:headEnd type="none" w="sm" len="sm"/>
            <a:tailEnd type="none" w="lg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0000" tIns="46800" rIns="90000" bIns="46800">
            <a:spAutoFit/>
          </a:bodyPr>
          <a:lstStyle/>
          <a:p>
            <a:pPr algn="ctr" eaLnBrk="0" latinLnBrk="0" hangingPunct="0">
              <a:lnSpc>
                <a:spcPct val="110000"/>
              </a:lnSpc>
              <a:buFont typeface="Wingdings" pitchFamily="2" charset="2"/>
              <a:buNone/>
              <a:defRPr/>
            </a:pPr>
            <a:r>
              <a:rPr kumimoji="0" lang="ko-KR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접수/심사</a:t>
            </a:r>
          </a:p>
        </p:txBody>
      </p:sp>
      <p:sp>
        <p:nvSpPr>
          <p:cNvPr id="625" name="Line 35"/>
          <p:cNvSpPr>
            <a:spLocks noChangeShapeType="1"/>
          </p:cNvSpPr>
          <p:nvPr/>
        </p:nvSpPr>
        <p:spPr bwMode="auto">
          <a:xfrm>
            <a:off x="3879850" y="2374999"/>
            <a:ext cx="0" cy="3667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>
            <a:spAutoFit/>
          </a:bodyPr>
          <a:lstStyle/>
          <a:p>
            <a:pPr>
              <a:defRPr/>
            </a:pPr>
            <a:endParaRPr lang="ko-KR" altLang="en-US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6" name="Line 36"/>
          <p:cNvSpPr>
            <a:spLocks noChangeShapeType="1"/>
          </p:cNvSpPr>
          <p:nvPr/>
        </p:nvSpPr>
        <p:spPr bwMode="auto">
          <a:xfrm>
            <a:off x="3544888" y="2871887"/>
            <a:ext cx="0" cy="2406650"/>
          </a:xfrm>
          <a:prstGeom prst="line">
            <a:avLst/>
          </a:prstGeom>
          <a:noFill/>
          <a:ln w="57150" cmpd="thinThick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>
              <a:defRPr/>
            </a:pPr>
            <a:endParaRPr lang="ko-KR" altLang="en-US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7" name="Line 37"/>
          <p:cNvSpPr>
            <a:spLocks noChangeShapeType="1"/>
          </p:cNvSpPr>
          <p:nvPr/>
        </p:nvSpPr>
        <p:spPr bwMode="auto">
          <a:xfrm>
            <a:off x="3544888" y="5261074"/>
            <a:ext cx="4016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>
              <a:defRPr/>
            </a:pPr>
            <a:endParaRPr lang="ko-KR" altLang="en-US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8" name="Line 38"/>
          <p:cNvSpPr>
            <a:spLocks noChangeShapeType="1"/>
          </p:cNvSpPr>
          <p:nvPr/>
        </p:nvSpPr>
        <p:spPr bwMode="auto">
          <a:xfrm>
            <a:off x="3411538" y="2729012"/>
            <a:ext cx="4683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>
              <a:defRPr/>
            </a:pPr>
            <a:endParaRPr lang="ko-KR" altLang="en-US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9" name="Line 39"/>
          <p:cNvSpPr>
            <a:spLocks noChangeShapeType="1"/>
          </p:cNvSpPr>
          <p:nvPr/>
        </p:nvSpPr>
        <p:spPr bwMode="auto">
          <a:xfrm>
            <a:off x="6894513" y="3783112"/>
            <a:ext cx="0" cy="919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pPr>
              <a:defRPr/>
            </a:pPr>
            <a:endParaRPr lang="ko-KR" altLang="en-US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0" name="Line 40"/>
          <p:cNvSpPr>
            <a:spLocks noChangeShapeType="1"/>
          </p:cNvSpPr>
          <p:nvPr/>
        </p:nvSpPr>
        <p:spPr bwMode="auto">
          <a:xfrm>
            <a:off x="6426200" y="3948212"/>
            <a:ext cx="0" cy="919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>
            <a:spAutoFit/>
          </a:bodyPr>
          <a:lstStyle/>
          <a:p>
            <a:pPr>
              <a:defRPr/>
            </a:pPr>
            <a:endParaRPr lang="ko-KR" altLang="en-US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1" name="Rectangle 41"/>
          <p:cNvSpPr>
            <a:spLocks noChangeArrowheads="1"/>
          </p:cNvSpPr>
          <p:nvPr/>
        </p:nvSpPr>
        <p:spPr bwMode="auto">
          <a:xfrm>
            <a:off x="5822950" y="4159349"/>
            <a:ext cx="803275" cy="2841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latinLnBrk="0" hangingPunct="0">
              <a:defRPr/>
            </a:pPr>
            <a:r>
              <a:rPr kumimoji="0"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입금</a:t>
            </a:r>
            <a:r>
              <a:rPr kumimoji="0"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data</a:t>
            </a:r>
          </a:p>
        </p:txBody>
      </p:sp>
      <p:sp>
        <p:nvSpPr>
          <p:cNvPr id="632" name="Rectangle 42"/>
          <p:cNvSpPr>
            <a:spLocks noChangeArrowheads="1"/>
          </p:cNvSpPr>
          <p:nvPr/>
        </p:nvSpPr>
        <p:spPr bwMode="auto">
          <a:xfrm>
            <a:off x="6692900" y="4159349"/>
            <a:ext cx="804863" cy="2841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latinLnBrk="0" hangingPunct="0">
              <a:defRPr/>
            </a:pPr>
            <a:r>
              <a:rPr kumimoji="0"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지급</a:t>
            </a:r>
            <a:r>
              <a:rPr kumimoji="0"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data</a:t>
            </a:r>
          </a:p>
        </p:txBody>
      </p:sp>
      <p:sp>
        <p:nvSpPr>
          <p:cNvPr id="633" name="Line 43"/>
          <p:cNvSpPr>
            <a:spLocks noChangeShapeType="1"/>
          </p:cNvSpPr>
          <p:nvPr/>
        </p:nvSpPr>
        <p:spPr bwMode="auto">
          <a:xfrm>
            <a:off x="4281488" y="2398812"/>
            <a:ext cx="0" cy="566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defRPr/>
            </a:pPr>
            <a:endParaRPr lang="ko-KR" altLang="en-US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4" name="Line 44"/>
          <p:cNvSpPr>
            <a:spLocks noChangeShapeType="1"/>
          </p:cNvSpPr>
          <p:nvPr/>
        </p:nvSpPr>
        <p:spPr bwMode="auto">
          <a:xfrm>
            <a:off x="4281488" y="2965549"/>
            <a:ext cx="669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defRPr/>
            </a:pPr>
            <a:endParaRPr lang="ko-KR" altLang="en-US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5" name="Line 45"/>
          <p:cNvSpPr>
            <a:spLocks noChangeShapeType="1"/>
          </p:cNvSpPr>
          <p:nvPr/>
        </p:nvSpPr>
        <p:spPr bwMode="auto">
          <a:xfrm>
            <a:off x="4951413" y="2965549"/>
            <a:ext cx="0" cy="1949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>
              <a:defRPr/>
            </a:pPr>
            <a:endParaRPr lang="ko-KR" altLang="en-US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6" name="Line 46"/>
          <p:cNvSpPr>
            <a:spLocks noChangeShapeType="1"/>
          </p:cNvSpPr>
          <p:nvPr/>
        </p:nvSpPr>
        <p:spPr bwMode="auto">
          <a:xfrm>
            <a:off x="4951413" y="4914999"/>
            <a:ext cx="13398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pPr>
              <a:defRPr/>
            </a:pPr>
            <a:endParaRPr lang="ko-KR" altLang="en-US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7" name="Line 47"/>
          <p:cNvSpPr>
            <a:spLocks noChangeShapeType="1"/>
          </p:cNvSpPr>
          <p:nvPr/>
        </p:nvSpPr>
        <p:spPr bwMode="auto">
          <a:xfrm>
            <a:off x="4349750" y="2363887"/>
            <a:ext cx="0" cy="530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>
            <a:spAutoFit/>
          </a:bodyPr>
          <a:lstStyle/>
          <a:p>
            <a:pPr>
              <a:defRPr/>
            </a:pPr>
            <a:endParaRPr lang="ko-KR" altLang="en-US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8" name="Line 48"/>
          <p:cNvSpPr>
            <a:spLocks noChangeShapeType="1"/>
          </p:cNvSpPr>
          <p:nvPr/>
        </p:nvSpPr>
        <p:spPr bwMode="auto">
          <a:xfrm>
            <a:off x="4349750" y="2894112"/>
            <a:ext cx="11382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>
              <a:defRPr/>
            </a:pPr>
            <a:endParaRPr lang="ko-KR" altLang="en-US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9" name="Line 49"/>
          <p:cNvSpPr>
            <a:spLocks noChangeShapeType="1"/>
          </p:cNvSpPr>
          <p:nvPr/>
        </p:nvSpPr>
        <p:spPr bwMode="auto">
          <a:xfrm>
            <a:off x="5487988" y="2894112"/>
            <a:ext cx="0" cy="1951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>
              <a:defRPr/>
            </a:pPr>
            <a:endParaRPr lang="ko-KR" altLang="en-US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0" name="Line 50"/>
          <p:cNvSpPr>
            <a:spLocks noChangeShapeType="1"/>
          </p:cNvSpPr>
          <p:nvPr/>
        </p:nvSpPr>
        <p:spPr bwMode="auto">
          <a:xfrm>
            <a:off x="5487988" y="4845149"/>
            <a:ext cx="869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>
              <a:defRPr/>
            </a:pPr>
            <a:endParaRPr lang="ko-KR" altLang="en-US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1" name="Rectangle 51"/>
          <p:cNvSpPr>
            <a:spLocks noChangeArrowheads="1"/>
          </p:cNvSpPr>
          <p:nvPr/>
        </p:nvSpPr>
        <p:spPr bwMode="auto">
          <a:xfrm>
            <a:off x="4684713" y="3319562"/>
            <a:ext cx="534987" cy="282575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latinLnBrk="0" hangingPunct="0">
              <a:defRPr/>
            </a:pPr>
            <a:r>
              <a:rPr kumimoji="0"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입금</a:t>
            </a:r>
          </a:p>
        </p:txBody>
      </p:sp>
      <p:sp>
        <p:nvSpPr>
          <p:cNvPr id="642" name="Rectangle 52"/>
          <p:cNvSpPr>
            <a:spLocks noChangeArrowheads="1"/>
          </p:cNvSpPr>
          <p:nvPr/>
        </p:nvSpPr>
        <p:spPr bwMode="auto">
          <a:xfrm>
            <a:off x="5241925" y="3956149"/>
            <a:ext cx="536575" cy="2841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latinLnBrk="0" hangingPunct="0">
              <a:defRPr/>
            </a:pPr>
            <a:r>
              <a:rPr kumimoji="0"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지급</a:t>
            </a:r>
          </a:p>
        </p:txBody>
      </p:sp>
      <p:sp>
        <p:nvSpPr>
          <p:cNvPr id="643" name="Line 53"/>
          <p:cNvSpPr>
            <a:spLocks noChangeShapeType="1"/>
          </p:cNvSpPr>
          <p:nvPr/>
        </p:nvSpPr>
        <p:spPr bwMode="auto">
          <a:xfrm>
            <a:off x="4483100" y="2363887"/>
            <a:ext cx="0" cy="425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>
            <a:spAutoFit/>
          </a:bodyPr>
          <a:lstStyle/>
          <a:p>
            <a:pPr>
              <a:defRPr/>
            </a:pPr>
            <a:endParaRPr lang="ko-KR" altLang="en-US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4" name="Line 54"/>
          <p:cNvSpPr>
            <a:spLocks noChangeShapeType="1"/>
          </p:cNvSpPr>
          <p:nvPr/>
        </p:nvSpPr>
        <p:spPr bwMode="auto">
          <a:xfrm>
            <a:off x="4483100" y="2789337"/>
            <a:ext cx="12049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>
              <a:defRPr/>
            </a:pPr>
            <a:endParaRPr lang="ko-KR" altLang="en-US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5" name="Line 55"/>
          <p:cNvSpPr>
            <a:spLocks noChangeShapeType="1"/>
          </p:cNvSpPr>
          <p:nvPr/>
        </p:nvSpPr>
        <p:spPr bwMode="auto">
          <a:xfrm>
            <a:off x="6692900" y="2824262"/>
            <a:ext cx="0" cy="814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pPr>
              <a:defRPr/>
            </a:pPr>
            <a:endParaRPr lang="ko-KR" altLang="en-US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6" name="Rectangle 56"/>
          <p:cNvSpPr>
            <a:spLocks noChangeArrowheads="1"/>
          </p:cNvSpPr>
          <p:nvPr/>
        </p:nvSpPr>
        <p:spPr bwMode="auto">
          <a:xfrm>
            <a:off x="5867400" y="3024287"/>
            <a:ext cx="1674813" cy="2841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latinLnBrk="0" hangingPunct="0">
              <a:defRPr/>
            </a:pPr>
            <a:r>
              <a:rPr kumimoji="0"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포인트사용금액 지급요청</a:t>
            </a:r>
          </a:p>
        </p:txBody>
      </p:sp>
      <p:sp>
        <p:nvSpPr>
          <p:cNvPr id="647" name="Line 57"/>
          <p:cNvSpPr>
            <a:spLocks noChangeShapeType="1"/>
          </p:cNvSpPr>
          <p:nvPr/>
        </p:nvSpPr>
        <p:spPr bwMode="auto">
          <a:xfrm>
            <a:off x="8367713" y="5337274"/>
            <a:ext cx="0" cy="671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>
              <a:defRPr/>
            </a:pPr>
            <a:endParaRPr lang="ko-KR" altLang="en-US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8" name="Line 58"/>
          <p:cNvSpPr>
            <a:spLocks noChangeShapeType="1"/>
          </p:cNvSpPr>
          <p:nvPr/>
        </p:nvSpPr>
        <p:spPr bwMode="auto">
          <a:xfrm>
            <a:off x="5822950" y="6008787"/>
            <a:ext cx="25447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>
            <a:spAutoFit/>
          </a:bodyPr>
          <a:lstStyle/>
          <a:p>
            <a:pPr>
              <a:defRPr/>
            </a:pPr>
            <a:endParaRPr lang="ko-KR" altLang="en-US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9" name="Rectangle 59"/>
          <p:cNvSpPr>
            <a:spLocks noChangeArrowheads="1"/>
          </p:cNvSpPr>
          <p:nvPr/>
        </p:nvSpPr>
        <p:spPr bwMode="auto">
          <a:xfrm>
            <a:off x="6426200" y="5867499"/>
            <a:ext cx="1473200" cy="2841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latinLnBrk="0" hangingPunct="0">
              <a:defRPr/>
            </a:pPr>
            <a:r>
              <a:rPr kumimoji="0"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인별</a:t>
            </a:r>
            <a:r>
              <a:rPr kumimoji="0"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kumimoji="0"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카드별포인트생성</a:t>
            </a:r>
          </a:p>
        </p:txBody>
      </p:sp>
      <p:sp>
        <p:nvSpPr>
          <p:cNvPr id="650" name="Line 60"/>
          <p:cNvSpPr>
            <a:spLocks noChangeShapeType="1"/>
          </p:cNvSpPr>
          <p:nvPr/>
        </p:nvSpPr>
        <p:spPr bwMode="auto">
          <a:xfrm>
            <a:off x="5610225" y="5596037"/>
            <a:ext cx="0" cy="284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defRPr/>
            </a:pPr>
            <a:endParaRPr lang="ko-KR" altLang="en-US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1" name="Line 61"/>
          <p:cNvSpPr>
            <a:spLocks noChangeShapeType="1"/>
          </p:cNvSpPr>
          <p:nvPr/>
        </p:nvSpPr>
        <p:spPr bwMode="auto">
          <a:xfrm>
            <a:off x="5621338" y="5596037"/>
            <a:ext cx="2479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defRPr/>
            </a:pPr>
            <a:endParaRPr lang="ko-KR" altLang="en-US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2" name="Line 62"/>
          <p:cNvSpPr>
            <a:spLocks noChangeShapeType="1"/>
          </p:cNvSpPr>
          <p:nvPr/>
        </p:nvSpPr>
        <p:spPr bwMode="auto">
          <a:xfrm flipV="1">
            <a:off x="8101013" y="5313462"/>
            <a:ext cx="0" cy="282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pPr>
              <a:defRPr/>
            </a:pPr>
            <a:endParaRPr lang="ko-KR" altLang="en-US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3" name="Rectangle 63"/>
          <p:cNvSpPr>
            <a:spLocks noChangeArrowheads="1"/>
          </p:cNvSpPr>
          <p:nvPr/>
        </p:nvSpPr>
        <p:spPr bwMode="auto">
          <a:xfrm>
            <a:off x="6426200" y="5419824"/>
            <a:ext cx="803275" cy="282575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latinLnBrk="0" hangingPunct="0">
              <a:defRPr/>
            </a:pPr>
            <a:r>
              <a:rPr kumimoji="0"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Cashbag</a:t>
            </a:r>
            <a:r>
              <a:rPr kumimoji="0"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요청</a:t>
            </a:r>
          </a:p>
        </p:txBody>
      </p:sp>
      <p:sp>
        <p:nvSpPr>
          <p:cNvPr id="654" name="Line 64"/>
          <p:cNvSpPr>
            <a:spLocks noChangeShapeType="1"/>
          </p:cNvSpPr>
          <p:nvPr/>
        </p:nvSpPr>
        <p:spPr bwMode="auto">
          <a:xfrm>
            <a:off x="5499100" y="5396012"/>
            <a:ext cx="0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pPr>
              <a:defRPr/>
            </a:pPr>
            <a:endParaRPr lang="ko-KR" altLang="en-US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5" name="Line 65"/>
          <p:cNvSpPr>
            <a:spLocks noChangeShapeType="1"/>
          </p:cNvSpPr>
          <p:nvPr/>
        </p:nvSpPr>
        <p:spPr bwMode="auto">
          <a:xfrm>
            <a:off x="5822950" y="5337274"/>
            <a:ext cx="869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>
              <a:defRPr/>
            </a:pPr>
            <a:endParaRPr lang="ko-KR" altLang="en-US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6" name="Line 66"/>
          <p:cNvSpPr>
            <a:spLocks noChangeShapeType="1"/>
          </p:cNvSpPr>
          <p:nvPr/>
        </p:nvSpPr>
        <p:spPr bwMode="auto">
          <a:xfrm>
            <a:off x="6692900" y="4791174"/>
            <a:ext cx="0" cy="5572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>
              <a:defRPr/>
            </a:pPr>
            <a:endParaRPr lang="ko-KR" altLang="en-US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7" name="AutoShape 67"/>
          <p:cNvSpPr>
            <a:spLocks noChangeArrowheads="1"/>
          </p:cNvSpPr>
          <p:nvPr/>
        </p:nvSpPr>
        <p:spPr bwMode="auto">
          <a:xfrm>
            <a:off x="6280150" y="4702274"/>
            <a:ext cx="771525" cy="315913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 algn="ctr" eaLnBrk="0" latinLnBrk="0" hangingPunct="0">
              <a:spcBef>
                <a:spcPct val="50000"/>
              </a:spcBef>
              <a:defRPr/>
            </a:pPr>
            <a:r>
              <a:rPr kumimoji="0"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금결원</a:t>
            </a:r>
          </a:p>
        </p:txBody>
      </p:sp>
      <p:sp>
        <p:nvSpPr>
          <p:cNvPr id="658" name="Rectangle 68"/>
          <p:cNvSpPr>
            <a:spLocks noChangeArrowheads="1"/>
          </p:cNvSpPr>
          <p:nvPr/>
        </p:nvSpPr>
        <p:spPr bwMode="auto">
          <a:xfrm>
            <a:off x="5086350" y="5207099"/>
            <a:ext cx="803275" cy="282575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latinLnBrk="0" hangingPunct="0">
              <a:defRPr/>
            </a:pPr>
            <a:r>
              <a:rPr kumimoji="0"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현금지급</a:t>
            </a:r>
          </a:p>
        </p:txBody>
      </p:sp>
      <p:sp>
        <p:nvSpPr>
          <p:cNvPr id="659" name="Line 69"/>
          <p:cNvSpPr>
            <a:spLocks noChangeShapeType="1"/>
          </p:cNvSpPr>
          <p:nvPr/>
        </p:nvSpPr>
        <p:spPr bwMode="auto">
          <a:xfrm>
            <a:off x="4014788" y="2374999"/>
            <a:ext cx="0" cy="496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>
            <a:spAutoFit/>
          </a:bodyPr>
          <a:lstStyle/>
          <a:p>
            <a:pPr>
              <a:defRPr/>
            </a:pPr>
            <a:endParaRPr lang="ko-KR" altLang="en-US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0" name="Line 70"/>
          <p:cNvSpPr>
            <a:spLocks noChangeShapeType="1"/>
          </p:cNvSpPr>
          <p:nvPr/>
        </p:nvSpPr>
        <p:spPr bwMode="auto">
          <a:xfrm>
            <a:off x="3544888" y="2859187"/>
            <a:ext cx="469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>
              <a:defRPr/>
            </a:pPr>
            <a:endParaRPr lang="ko-KR" altLang="en-US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1" name="Line 71"/>
          <p:cNvSpPr>
            <a:spLocks noChangeShapeType="1"/>
          </p:cNvSpPr>
          <p:nvPr/>
        </p:nvSpPr>
        <p:spPr bwMode="auto">
          <a:xfrm>
            <a:off x="3411538" y="2729012"/>
            <a:ext cx="0" cy="3257550"/>
          </a:xfrm>
          <a:prstGeom prst="line">
            <a:avLst/>
          </a:prstGeom>
          <a:noFill/>
          <a:ln w="57150" cmpd="thinThick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>
              <a:defRPr/>
            </a:pPr>
            <a:endParaRPr lang="ko-KR" altLang="en-US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2" name="Line 72"/>
          <p:cNvSpPr>
            <a:spLocks noChangeShapeType="1"/>
          </p:cNvSpPr>
          <p:nvPr/>
        </p:nvSpPr>
        <p:spPr bwMode="auto">
          <a:xfrm>
            <a:off x="3411538" y="5986562"/>
            <a:ext cx="19415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>
              <a:defRPr/>
            </a:pPr>
            <a:endParaRPr lang="ko-KR" altLang="en-US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3" name="AutoShape 73"/>
          <p:cNvSpPr>
            <a:spLocks noChangeArrowheads="1"/>
          </p:cNvSpPr>
          <p:nvPr/>
        </p:nvSpPr>
        <p:spPr bwMode="auto">
          <a:xfrm>
            <a:off x="5319713" y="5835749"/>
            <a:ext cx="508000" cy="315913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 algn="ctr" eaLnBrk="0" latinLnBrk="0" hangingPunct="0">
              <a:spcBef>
                <a:spcPct val="50000"/>
              </a:spcBef>
              <a:defRPr/>
            </a:pPr>
            <a:r>
              <a:rPr kumimoji="0"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회원</a:t>
            </a:r>
          </a:p>
        </p:txBody>
      </p:sp>
      <p:sp>
        <p:nvSpPr>
          <p:cNvPr id="664" name="Rectangle 74"/>
          <p:cNvSpPr>
            <a:spLocks noChangeArrowheads="1"/>
          </p:cNvSpPr>
          <p:nvPr/>
        </p:nvSpPr>
        <p:spPr bwMode="auto">
          <a:xfrm>
            <a:off x="3679825" y="5832574"/>
            <a:ext cx="869950" cy="282575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latinLnBrk="0" hangingPunct="0">
              <a:defRPr/>
            </a:pPr>
            <a:r>
              <a:rPr kumimoji="0"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포인트사용</a:t>
            </a:r>
          </a:p>
        </p:txBody>
      </p:sp>
      <p:sp>
        <p:nvSpPr>
          <p:cNvPr id="665" name="Line 75"/>
          <p:cNvSpPr>
            <a:spLocks noChangeShapeType="1"/>
          </p:cNvSpPr>
          <p:nvPr/>
        </p:nvSpPr>
        <p:spPr bwMode="auto">
          <a:xfrm>
            <a:off x="7631113" y="3886299"/>
            <a:ext cx="0" cy="1289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>
              <a:defRPr/>
            </a:pPr>
            <a:endParaRPr lang="ko-KR" altLang="en-US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6" name="Line 76"/>
          <p:cNvSpPr>
            <a:spLocks noChangeShapeType="1"/>
          </p:cNvSpPr>
          <p:nvPr/>
        </p:nvSpPr>
        <p:spPr bwMode="auto">
          <a:xfrm>
            <a:off x="7631113" y="5172174"/>
            <a:ext cx="8715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>
              <a:defRPr/>
            </a:pPr>
            <a:endParaRPr lang="ko-KR" altLang="en-US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7" name="Text Box 77"/>
          <p:cNvSpPr txBox="1">
            <a:spLocks noChangeArrowheads="1"/>
          </p:cNvSpPr>
          <p:nvPr/>
        </p:nvSpPr>
        <p:spPr bwMode="auto">
          <a:xfrm>
            <a:off x="7867650" y="5016599"/>
            <a:ext cx="938213" cy="263525"/>
          </a:xfrm>
          <a:prstGeom prst="rect">
            <a:avLst/>
          </a:prstGeom>
          <a:solidFill>
            <a:srgbClr val="EAEAEA"/>
          </a:solidFill>
          <a:ln w="12700">
            <a:solidFill>
              <a:schemeClr val="tx1"/>
            </a:solidFill>
            <a:miter lim="800000"/>
            <a:headEnd type="none" w="sm" len="sm"/>
            <a:tailEnd type="none" w="lg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0000" tIns="46800" rIns="90000" bIns="46800">
            <a:spAutoFit/>
          </a:bodyPr>
          <a:lstStyle/>
          <a:p>
            <a:pPr algn="ctr" eaLnBrk="0" latinLnBrk="0" hangingPunct="0">
              <a:lnSpc>
                <a:spcPct val="110000"/>
              </a:lnSpc>
              <a:buFont typeface="Wingdings" pitchFamily="2" charset="2"/>
              <a:buNone/>
              <a:defRPr/>
            </a:pPr>
            <a:r>
              <a:rPr kumimoji="0" lang="ko-KR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포인트정산</a:t>
            </a:r>
          </a:p>
        </p:txBody>
      </p:sp>
      <p:sp>
        <p:nvSpPr>
          <p:cNvPr id="668" name="Line 78"/>
          <p:cNvSpPr>
            <a:spLocks noChangeShapeType="1"/>
          </p:cNvSpPr>
          <p:nvPr/>
        </p:nvSpPr>
        <p:spPr bwMode="auto">
          <a:xfrm>
            <a:off x="7162800" y="3886299"/>
            <a:ext cx="4683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>
            <a:spAutoFit/>
          </a:bodyPr>
          <a:lstStyle/>
          <a:p>
            <a:pPr>
              <a:defRPr/>
            </a:pPr>
            <a:endParaRPr lang="ko-KR" altLang="en-US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9" name="Rectangle 79"/>
          <p:cNvSpPr>
            <a:spLocks noChangeArrowheads="1"/>
          </p:cNvSpPr>
          <p:nvPr/>
        </p:nvSpPr>
        <p:spPr bwMode="auto">
          <a:xfrm>
            <a:off x="7162800" y="4699099"/>
            <a:ext cx="869950" cy="2841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latinLnBrk="0" hangingPunct="0">
              <a:defRPr/>
            </a:pPr>
            <a:r>
              <a:rPr kumimoji="0"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Cashbag Data</a:t>
            </a:r>
          </a:p>
        </p:txBody>
      </p:sp>
      <p:sp>
        <p:nvSpPr>
          <p:cNvPr id="670" name="Line 80"/>
          <p:cNvSpPr>
            <a:spLocks noChangeShapeType="1"/>
          </p:cNvSpPr>
          <p:nvPr/>
        </p:nvSpPr>
        <p:spPr bwMode="auto">
          <a:xfrm>
            <a:off x="1670050" y="2340074"/>
            <a:ext cx="0" cy="3889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>
            <a:spAutoFit/>
          </a:bodyPr>
          <a:lstStyle/>
          <a:p>
            <a:pPr>
              <a:defRPr/>
            </a:pPr>
            <a:endParaRPr lang="ko-KR" altLang="en-US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1" name="AutoShape 81"/>
          <p:cNvSpPr>
            <a:spLocks noChangeArrowheads="1"/>
          </p:cNvSpPr>
          <p:nvPr/>
        </p:nvSpPr>
        <p:spPr bwMode="auto">
          <a:xfrm>
            <a:off x="1401763" y="2625824"/>
            <a:ext cx="527050" cy="315913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 algn="ctr" eaLnBrk="0" latinLnBrk="0" hangingPunct="0">
              <a:spcBef>
                <a:spcPct val="50000"/>
              </a:spcBef>
              <a:defRPr/>
            </a:pPr>
            <a:r>
              <a:rPr kumimoji="0"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회원</a:t>
            </a:r>
          </a:p>
        </p:txBody>
      </p:sp>
      <p:sp>
        <p:nvSpPr>
          <p:cNvPr id="672" name="Rectangle 87"/>
          <p:cNvSpPr>
            <a:spLocks noChangeArrowheads="1"/>
          </p:cNvSpPr>
          <p:nvPr/>
        </p:nvSpPr>
        <p:spPr bwMode="auto">
          <a:xfrm>
            <a:off x="3467100" y="3791049"/>
            <a:ext cx="703263" cy="2841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latinLnBrk="0" hangingPunct="0">
              <a:defRPr/>
            </a:pPr>
            <a:r>
              <a:rPr kumimoji="0"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가입통보</a:t>
            </a:r>
          </a:p>
        </p:txBody>
      </p:sp>
      <p:sp>
        <p:nvSpPr>
          <p:cNvPr id="673" name="Text Box 91"/>
          <p:cNvSpPr txBox="1">
            <a:spLocks noChangeArrowheads="1"/>
          </p:cNvSpPr>
          <p:nvPr/>
        </p:nvSpPr>
        <p:spPr bwMode="auto">
          <a:xfrm>
            <a:off x="3711575" y="5067399"/>
            <a:ext cx="1006475" cy="263525"/>
          </a:xfrm>
          <a:prstGeom prst="rect">
            <a:avLst/>
          </a:prstGeom>
          <a:solidFill>
            <a:srgbClr val="EAEAEA"/>
          </a:solidFill>
          <a:ln w="12700">
            <a:solidFill>
              <a:schemeClr val="tx1"/>
            </a:solidFill>
            <a:miter lim="800000"/>
            <a:headEnd type="none" w="sm" len="sm"/>
            <a:tailEnd type="none" w="lg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0000" tIns="46800" rIns="90000" bIns="46800">
            <a:spAutoFit/>
          </a:bodyPr>
          <a:lstStyle/>
          <a:p>
            <a:pPr algn="ctr" eaLnBrk="0" latinLnBrk="0" hangingPunct="0">
              <a:lnSpc>
                <a:spcPct val="110000"/>
              </a:lnSpc>
              <a:buFont typeface="Wingdings" pitchFamily="2" charset="2"/>
              <a:buNone/>
              <a:defRPr/>
            </a:pPr>
            <a:r>
              <a:rPr kumimoji="0" lang="ko-KR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가맹점업무</a:t>
            </a:r>
          </a:p>
        </p:txBody>
      </p:sp>
      <p:sp>
        <p:nvSpPr>
          <p:cNvPr id="674" name="Line 98"/>
          <p:cNvSpPr>
            <a:spLocks noChangeShapeType="1"/>
          </p:cNvSpPr>
          <p:nvPr/>
        </p:nvSpPr>
        <p:spPr bwMode="auto">
          <a:xfrm flipV="1">
            <a:off x="3276600" y="1179612"/>
            <a:ext cx="3684588" cy="174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90000" tIns="46800" rIns="90000" bIns="46800" anchor="ctr"/>
          <a:lstStyle/>
          <a:p>
            <a:pPr>
              <a:defRPr/>
            </a:pPr>
            <a:endParaRPr lang="ko-KR" altLang="en-US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5" name="Rectangle 99"/>
          <p:cNvSpPr>
            <a:spLocks noChangeArrowheads="1"/>
          </p:cNvSpPr>
          <p:nvPr/>
        </p:nvSpPr>
        <p:spPr bwMode="auto">
          <a:xfrm>
            <a:off x="4416425" y="1054199"/>
            <a:ext cx="1539875" cy="2841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latinLnBrk="0" hangingPunct="0">
              <a:defRPr/>
            </a:pPr>
            <a:r>
              <a:rPr kumimoji="0"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제휴사정보</a:t>
            </a:r>
            <a:r>
              <a:rPr kumimoji="0"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kumimoji="0"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계약정보</a:t>
            </a:r>
          </a:p>
        </p:txBody>
      </p:sp>
      <p:sp>
        <p:nvSpPr>
          <p:cNvPr id="676" name="Line 100"/>
          <p:cNvSpPr>
            <a:spLocks noChangeShapeType="1"/>
          </p:cNvSpPr>
          <p:nvPr/>
        </p:nvSpPr>
        <p:spPr bwMode="auto">
          <a:xfrm>
            <a:off x="3176588" y="1373287"/>
            <a:ext cx="0" cy="1762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>
            <a:spAutoFit/>
          </a:bodyPr>
          <a:lstStyle/>
          <a:p>
            <a:pPr>
              <a:defRPr/>
            </a:pPr>
            <a:endParaRPr lang="ko-KR" altLang="en-US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7" name="Line 101"/>
          <p:cNvSpPr>
            <a:spLocks noChangeShapeType="1"/>
          </p:cNvSpPr>
          <p:nvPr/>
        </p:nvSpPr>
        <p:spPr bwMode="auto">
          <a:xfrm>
            <a:off x="3321050" y="1549499"/>
            <a:ext cx="3808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>
            <a:spAutoFit/>
          </a:bodyPr>
          <a:lstStyle/>
          <a:p>
            <a:pPr>
              <a:defRPr/>
            </a:pPr>
            <a:endParaRPr lang="ko-KR" altLang="en-US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8" name="Rectangle 102"/>
          <p:cNvSpPr>
            <a:spLocks noChangeArrowheads="1"/>
          </p:cNvSpPr>
          <p:nvPr/>
        </p:nvSpPr>
        <p:spPr bwMode="auto">
          <a:xfrm>
            <a:off x="3879850" y="1408212"/>
            <a:ext cx="2746375" cy="282575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latinLnBrk="0" hangingPunct="0">
              <a:defRPr/>
            </a:pPr>
            <a:r>
              <a:rPr kumimoji="0"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포인트부담금청구</a:t>
            </a:r>
            <a:r>
              <a:rPr kumimoji="0"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kumimoji="0"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포인트사용금액지급</a:t>
            </a:r>
          </a:p>
        </p:txBody>
      </p:sp>
      <p:sp>
        <p:nvSpPr>
          <p:cNvPr id="679" name="Line 103"/>
          <p:cNvSpPr>
            <a:spLocks noChangeShapeType="1"/>
          </p:cNvSpPr>
          <p:nvPr/>
        </p:nvSpPr>
        <p:spPr bwMode="auto">
          <a:xfrm>
            <a:off x="7118350" y="1338362"/>
            <a:ext cx="0" cy="2111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>
              <a:defRPr/>
            </a:pPr>
            <a:endParaRPr lang="ko-KR" altLang="en-US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0" name="Line 104"/>
          <p:cNvSpPr>
            <a:spLocks noChangeShapeType="1"/>
          </p:cNvSpPr>
          <p:nvPr/>
        </p:nvSpPr>
        <p:spPr bwMode="auto">
          <a:xfrm>
            <a:off x="7497763" y="1338362"/>
            <a:ext cx="0" cy="565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>
            <a:spAutoFit/>
          </a:bodyPr>
          <a:lstStyle/>
          <a:p>
            <a:pPr>
              <a:defRPr/>
            </a:pPr>
            <a:endParaRPr lang="ko-KR" altLang="en-US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1" name="Line 105"/>
          <p:cNvSpPr>
            <a:spLocks noChangeShapeType="1"/>
          </p:cNvSpPr>
          <p:nvPr/>
        </p:nvSpPr>
        <p:spPr bwMode="auto">
          <a:xfrm flipV="1">
            <a:off x="3143250" y="1892399"/>
            <a:ext cx="4354513" cy="111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>
              <a:defRPr/>
            </a:pPr>
            <a:endParaRPr lang="ko-KR" altLang="en-US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2" name="Rectangle 106"/>
          <p:cNvSpPr>
            <a:spLocks noChangeArrowheads="1"/>
          </p:cNvSpPr>
          <p:nvPr/>
        </p:nvSpPr>
        <p:spPr bwMode="auto">
          <a:xfrm>
            <a:off x="4483100" y="1727299"/>
            <a:ext cx="1406525" cy="282575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latinLnBrk="0" hangingPunct="0">
              <a:defRPr/>
            </a:pPr>
            <a:r>
              <a:rPr kumimoji="0"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포인트부담금입금</a:t>
            </a:r>
          </a:p>
        </p:txBody>
      </p:sp>
      <p:sp>
        <p:nvSpPr>
          <p:cNvPr id="683" name="Line 107"/>
          <p:cNvSpPr>
            <a:spLocks noChangeShapeType="1"/>
          </p:cNvSpPr>
          <p:nvPr/>
        </p:nvSpPr>
        <p:spPr bwMode="auto">
          <a:xfrm>
            <a:off x="7631113" y="1195487"/>
            <a:ext cx="0" cy="2549525"/>
          </a:xfrm>
          <a:prstGeom prst="line">
            <a:avLst/>
          </a:prstGeom>
          <a:noFill/>
          <a:ln w="57150" cmpd="thinThick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>
              <a:defRPr/>
            </a:pPr>
            <a:endParaRPr lang="ko-KR" altLang="en-US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4" name="Text Box 108"/>
          <p:cNvSpPr txBox="1">
            <a:spLocks noChangeArrowheads="1"/>
          </p:cNvSpPr>
          <p:nvPr/>
        </p:nvSpPr>
        <p:spPr bwMode="auto">
          <a:xfrm>
            <a:off x="6962775" y="1052612"/>
            <a:ext cx="936625" cy="263525"/>
          </a:xfrm>
          <a:prstGeom prst="rect">
            <a:avLst/>
          </a:prstGeom>
          <a:solidFill>
            <a:srgbClr val="EAEAEA"/>
          </a:solidFill>
          <a:ln w="12700">
            <a:solidFill>
              <a:schemeClr val="tx1"/>
            </a:solidFill>
            <a:miter lim="800000"/>
            <a:headEnd type="none" w="sm" len="sm"/>
            <a:tailEnd type="none" w="lg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0000" tIns="46800" rIns="90000" bIns="46800">
            <a:spAutoFit/>
          </a:bodyPr>
          <a:lstStyle/>
          <a:p>
            <a:pPr algn="ctr" eaLnBrk="0" latinLnBrk="0" hangingPunct="0">
              <a:lnSpc>
                <a:spcPct val="110000"/>
              </a:lnSpc>
              <a:buFont typeface="Wingdings" pitchFamily="2" charset="2"/>
              <a:buNone/>
              <a:defRPr/>
            </a:pPr>
            <a:r>
              <a:rPr kumimoji="0" lang="ko-KR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제휴업무</a:t>
            </a:r>
          </a:p>
        </p:txBody>
      </p:sp>
      <p:sp>
        <p:nvSpPr>
          <p:cNvPr id="685" name="Line 109"/>
          <p:cNvSpPr>
            <a:spLocks noChangeShapeType="1"/>
          </p:cNvSpPr>
          <p:nvPr/>
        </p:nvSpPr>
        <p:spPr bwMode="auto">
          <a:xfrm>
            <a:off x="7173913" y="3745012"/>
            <a:ext cx="4683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>
            <a:spAutoFit/>
          </a:bodyPr>
          <a:lstStyle/>
          <a:p>
            <a:pPr>
              <a:defRPr/>
            </a:pPr>
            <a:endParaRPr lang="ko-KR" altLang="en-US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6" name="Rectangle 110"/>
          <p:cNvSpPr>
            <a:spLocks noChangeArrowheads="1"/>
          </p:cNvSpPr>
          <p:nvPr/>
        </p:nvSpPr>
        <p:spPr bwMode="auto">
          <a:xfrm>
            <a:off x="7096125" y="2682974"/>
            <a:ext cx="936625" cy="282575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latinLnBrk="0" hangingPunct="0">
              <a:defRPr/>
            </a:pPr>
            <a:r>
              <a:rPr kumimoji="0"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제휴계약정보</a:t>
            </a:r>
          </a:p>
        </p:txBody>
      </p:sp>
      <p:sp>
        <p:nvSpPr>
          <p:cNvPr id="687" name="AutoShape 111"/>
          <p:cNvSpPr>
            <a:spLocks noChangeArrowheads="1"/>
          </p:cNvSpPr>
          <p:nvPr/>
        </p:nvSpPr>
        <p:spPr bwMode="auto">
          <a:xfrm>
            <a:off x="931863" y="1125637"/>
            <a:ext cx="938212" cy="782637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 algn="ctr" eaLnBrk="0" latinLnBrk="0" hangingPunct="0">
              <a:spcBef>
                <a:spcPct val="50000"/>
              </a:spcBef>
              <a:defRPr/>
            </a:pPr>
            <a:r>
              <a:rPr kumimoji="0" lang="en-US" altLang="ko-KR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NXmile</a:t>
            </a:r>
            <a:endParaRPr kumimoji="0"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eaLnBrk="0" latinLnBrk="0" hangingPunct="0">
              <a:spcBef>
                <a:spcPct val="50000"/>
              </a:spcBef>
              <a:defRPr/>
            </a:pPr>
            <a:r>
              <a:rPr kumimoji="0"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시스템</a:t>
            </a:r>
          </a:p>
        </p:txBody>
      </p:sp>
      <p:sp>
        <p:nvSpPr>
          <p:cNvPr id="688" name="AutoShape 112"/>
          <p:cNvSpPr>
            <a:spLocks noChangeArrowheads="1"/>
          </p:cNvSpPr>
          <p:nvPr/>
        </p:nvSpPr>
        <p:spPr bwMode="auto">
          <a:xfrm>
            <a:off x="3009900" y="1054199"/>
            <a:ext cx="300038" cy="9144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 algn="ctr" eaLnBrk="0" latinLnBrk="0" hangingPunct="0">
              <a:spcBef>
                <a:spcPct val="50000"/>
              </a:spcBef>
              <a:defRPr/>
            </a:pPr>
            <a:r>
              <a:rPr kumimoji="0"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제</a:t>
            </a:r>
          </a:p>
          <a:p>
            <a:pPr algn="ctr" eaLnBrk="0" latinLnBrk="0" hangingPunct="0">
              <a:spcBef>
                <a:spcPct val="50000"/>
              </a:spcBef>
              <a:defRPr/>
            </a:pPr>
            <a:r>
              <a:rPr kumimoji="0"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휴</a:t>
            </a:r>
          </a:p>
          <a:p>
            <a:pPr algn="ctr" eaLnBrk="0" latinLnBrk="0" hangingPunct="0">
              <a:spcBef>
                <a:spcPct val="50000"/>
              </a:spcBef>
              <a:defRPr/>
            </a:pPr>
            <a:r>
              <a:rPr kumimoji="0"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사</a:t>
            </a:r>
          </a:p>
        </p:txBody>
      </p:sp>
      <p:sp>
        <p:nvSpPr>
          <p:cNvPr id="689" name="AutoShape 113"/>
          <p:cNvSpPr>
            <a:spLocks noChangeArrowheads="1"/>
          </p:cNvSpPr>
          <p:nvPr/>
        </p:nvSpPr>
        <p:spPr bwMode="auto">
          <a:xfrm>
            <a:off x="2008188" y="1151037"/>
            <a:ext cx="866775" cy="490537"/>
          </a:xfrm>
          <a:prstGeom prst="leftRightArrow">
            <a:avLst>
              <a:gd name="adj1" fmla="val 50000"/>
              <a:gd name="adj2" fmla="val 41679"/>
            </a:avLst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>
            <a:spAutoFit/>
          </a:bodyPr>
          <a:lstStyle/>
          <a:p>
            <a:pPr algn="ctr" eaLnBrk="0" latinLnBrk="0" hangingPunct="0">
              <a:spcBef>
                <a:spcPct val="50000"/>
              </a:spcBef>
              <a:defRPr/>
            </a:pPr>
            <a:r>
              <a:rPr kumimoji="0"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I/F</a:t>
            </a:r>
          </a:p>
        </p:txBody>
      </p:sp>
      <p:sp>
        <p:nvSpPr>
          <p:cNvPr id="690" name="Text Box 114"/>
          <p:cNvSpPr txBox="1">
            <a:spLocks noChangeArrowheads="1"/>
          </p:cNvSpPr>
          <p:nvPr/>
        </p:nvSpPr>
        <p:spPr bwMode="auto">
          <a:xfrm>
            <a:off x="2132013" y="1620937"/>
            <a:ext cx="6985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latinLnBrk="0" hangingPunct="0">
              <a:lnSpc>
                <a:spcPct val="80000"/>
              </a:lnSpc>
              <a:defRPr/>
            </a:pPr>
            <a:r>
              <a:rPr kumimoji="0"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회원정보</a:t>
            </a:r>
          </a:p>
          <a:p>
            <a:pPr algn="ctr" eaLnBrk="0" latinLnBrk="0" hangingPunct="0">
              <a:lnSpc>
                <a:spcPct val="80000"/>
              </a:lnSpc>
              <a:defRPr/>
            </a:pPr>
            <a:r>
              <a:rPr kumimoji="0"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실적정보</a:t>
            </a:r>
          </a:p>
        </p:txBody>
      </p:sp>
      <p:sp>
        <p:nvSpPr>
          <p:cNvPr id="691" name="Line 116"/>
          <p:cNvSpPr>
            <a:spLocks noChangeShapeType="1"/>
          </p:cNvSpPr>
          <p:nvPr/>
        </p:nvSpPr>
        <p:spPr bwMode="auto">
          <a:xfrm>
            <a:off x="7899400" y="1195487"/>
            <a:ext cx="4683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>
              <a:defRPr/>
            </a:pPr>
            <a:endParaRPr lang="ko-KR" altLang="en-US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2" name="Line 117"/>
          <p:cNvSpPr>
            <a:spLocks noChangeShapeType="1"/>
          </p:cNvSpPr>
          <p:nvPr/>
        </p:nvSpPr>
        <p:spPr bwMode="auto">
          <a:xfrm>
            <a:off x="8367713" y="1195487"/>
            <a:ext cx="0" cy="8493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90000" tIns="46800" rIns="90000" bIns="46800" anchor="ctr"/>
          <a:lstStyle/>
          <a:p>
            <a:pPr>
              <a:defRPr/>
            </a:pPr>
            <a:endParaRPr lang="ko-KR" altLang="en-US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3" name="Rectangle 118"/>
          <p:cNvSpPr>
            <a:spLocks noChangeArrowheads="1"/>
          </p:cNvSpPr>
          <p:nvPr/>
        </p:nvSpPr>
        <p:spPr bwMode="auto">
          <a:xfrm>
            <a:off x="7943850" y="1466949"/>
            <a:ext cx="871538" cy="2841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latinLnBrk="0" hangingPunct="0">
              <a:defRPr/>
            </a:pPr>
            <a:r>
              <a:rPr kumimoji="0"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사은품신청</a:t>
            </a:r>
          </a:p>
        </p:txBody>
      </p:sp>
      <p:sp>
        <p:nvSpPr>
          <p:cNvPr id="694" name="Line 119"/>
          <p:cNvSpPr>
            <a:spLocks noChangeShapeType="1"/>
          </p:cNvSpPr>
          <p:nvPr/>
        </p:nvSpPr>
        <p:spPr bwMode="auto">
          <a:xfrm>
            <a:off x="4549775" y="2374999"/>
            <a:ext cx="0" cy="307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>
              <a:defRPr/>
            </a:pPr>
            <a:endParaRPr lang="ko-KR" altLang="en-US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5" name="Line 120"/>
          <p:cNvSpPr>
            <a:spLocks noChangeShapeType="1"/>
          </p:cNvSpPr>
          <p:nvPr/>
        </p:nvSpPr>
        <p:spPr bwMode="auto">
          <a:xfrm>
            <a:off x="4549775" y="2682974"/>
            <a:ext cx="1406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>
              <a:defRPr/>
            </a:pPr>
            <a:endParaRPr lang="ko-KR" altLang="en-US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6" name="Line 121"/>
          <p:cNvSpPr>
            <a:spLocks noChangeShapeType="1"/>
          </p:cNvSpPr>
          <p:nvPr/>
        </p:nvSpPr>
        <p:spPr bwMode="auto">
          <a:xfrm>
            <a:off x="5956300" y="2682974"/>
            <a:ext cx="0" cy="141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>
              <a:defRPr/>
            </a:pPr>
            <a:endParaRPr lang="ko-KR" altLang="en-US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7" name="Line 122"/>
          <p:cNvSpPr>
            <a:spLocks noChangeShapeType="1"/>
          </p:cNvSpPr>
          <p:nvPr/>
        </p:nvSpPr>
        <p:spPr bwMode="auto">
          <a:xfrm>
            <a:off x="5956300" y="2824262"/>
            <a:ext cx="73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>
              <a:defRPr/>
            </a:pPr>
            <a:endParaRPr lang="ko-KR" altLang="en-US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8" name="Line 123"/>
          <p:cNvSpPr>
            <a:spLocks noChangeShapeType="1"/>
          </p:cNvSpPr>
          <p:nvPr/>
        </p:nvSpPr>
        <p:spPr bwMode="auto">
          <a:xfrm>
            <a:off x="5688013" y="2786162"/>
            <a:ext cx="0" cy="1028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>
              <a:defRPr/>
            </a:pPr>
            <a:endParaRPr lang="ko-KR" altLang="en-US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9" name="Line 124"/>
          <p:cNvSpPr>
            <a:spLocks noChangeShapeType="1"/>
          </p:cNvSpPr>
          <p:nvPr/>
        </p:nvSpPr>
        <p:spPr bwMode="auto">
          <a:xfrm>
            <a:off x="5688013" y="3814862"/>
            <a:ext cx="7381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>
              <a:defRPr/>
            </a:pPr>
            <a:endParaRPr lang="ko-KR" altLang="en-US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0" name="Text Box 125"/>
          <p:cNvSpPr txBox="1">
            <a:spLocks noChangeArrowheads="1"/>
          </p:cNvSpPr>
          <p:nvPr/>
        </p:nvSpPr>
        <p:spPr bwMode="auto">
          <a:xfrm>
            <a:off x="6159500" y="3640237"/>
            <a:ext cx="1004888" cy="263525"/>
          </a:xfrm>
          <a:prstGeom prst="rect">
            <a:avLst/>
          </a:prstGeom>
          <a:solidFill>
            <a:srgbClr val="EAEAEA"/>
          </a:solidFill>
          <a:ln w="12700">
            <a:solidFill>
              <a:schemeClr val="tx1"/>
            </a:solidFill>
            <a:miter lim="800000"/>
            <a:headEnd type="none" w="sm" len="sm"/>
            <a:tailEnd type="none" w="lg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0000" tIns="46800" rIns="90000" bIns="46800">
            <a:spAutoFit/>
          </a:bodyPr>
          <a:lstStyle/>
          <a:p>
            <a:pPr algn="ctr" eaLnBrk="0" latinLnBrk="0" hangingPunct="0">
              <a:lnSpc>
                <a:spcPct val="110000"/>
              </a:lnSpc>
              <a:buFont typeface="Wingdings" pitchFamily="2" charset="2"/>
              <a:buNone/>
              <a:defRPr/>
            </a:pPr>
            <a:r>
              <a:rPr kumimoji="0" lang="ko-KR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청구/입금</a:t>
            </a:r>
          </a:p>
        </p:txBody>
      </p:sp>
      <p:sp>
        <p:nvSpPr>
          <p:cNvPr id="701" name="Rectangle 126"/>
          <p:cNvSpPr>
            <a:spLocks noChangeArrowheads="1"/>
          </p:cNvSpPr>
          <p:nvPr/>
        </p:nvSpPr>
        <p:spPr bwMode="auto">
          <a:xfrm>
            <a:off x="5554663" y="3390999"/>
            <a:ext cx="536575" cy="282575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latinLnBrk="0" hangingPunct="0">
              <a:defRPr/>
            </a:pPr>
            <a:r>
              <a:rPr kumimoji="0"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청구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18"/>
          <p:cNvSpPr>
            <a:spLocks noGrp="1" noChangeArrowheads="1"/>
          </p:cNvSpPr>
          <p:nvPr>
            <p:ph type="title"/>
          </p:nvPr>
        </p:nvSpPr>
        <p:spPr>
          <a:xfrm>
            <a:off x="415925" y="228600"/>
            <a:ext cx="8718550" cy="339725"/>
          </a:xfrm>
        </p:spPr>
        <p:txBody>
          <a:bodyPr/>
          <a:lstStyle/>
          <a:p>
            <a:r>
              <a:rPr lang="en-US" altLang="ko-KR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논리적 구성도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695359" y="231234"/>
            <a:ext cx="37941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b="1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외부 시스템과 </a:t>
            </a:r>
            <a:r>
              <a:rPr lang="en-US" altLang="ko-KR" sz="1600" b="1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I/F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4" name="그룹 58"/>
          <p:cNvGrpSpPr>
            <a:grpSpLocks/>
          </p:cNvGrpSpPr>
          <p:nvPr/>
        </p:nvGrpSpPr>
        <p:grpSpPr bwMode="auto">
          <a:xfrm>
            <a:off x="631825" y="1084858"/>
            <a:ext cx="8569325" cy="4827746"/>
            <a:chOff x="738188" y="1543521"/>
            <a:chExt cx="8286750" cy="4486485"/>
          </a:xfrm>
        </p:grpSpPr>
        <p:sp>
          <p:nvSpPr>
            <p:cNvPr id="57" name="Text Box 1206"/>
            <p:cNvSpPr txBox="1">
              <a:spLocks noChangeArrowheads="1"/>
            </p:cNvSpPr>
            <p:nvPr/>
          </p:nvSpPr>
          <p:spPr bwMode="auto">
            <a:xfrm>
              <a:off x="738188" y="3273366"/>
              <a:ext cx="1334668" cy="3718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latinLnBrk="0" hangingPunct="0">
                <a:spcBef>
                  <a:spcPct val="50000"/>
                </a:spcBef>
              </a:pPr>
              <a:r>
                <a:rPr kumimoji="0" lang="ko-KR" altLang="en-US">
                  <a:latin typeface="맑은 고딕" pitchFamily="50" charset="-127"/>
                  <a:ea typeface="맑은 고딕" pitchFamily="50" charset="-127"/>
                </a:rPr>
                <a:t>포인트 적립</a:t>
              </a:r>
              <a:r>
                <a:rPr kumimoji="0" lang="en-US" altLang="ko-KR">
                  <a:latin typeface="맑은 고딕" pitchFamily="50" charset="-127"/>
                  <a:ea typeface="맑은 고딕" pitchFamily="50" charset="-127"/>
                </a:rPr>
                <a:t>/</a:t>
              </a:r>
              <a:r>
                <a:rPr kumimoji="0" lang="ko-KR" altLang="en-US">
                  <a:latin typeface="맑은 고딕" pitchFamily="50" charset="-127"/>
                  <a:ea typeface="맑은 고딕" pitchFamily="50" charset="-127"/>
                </a:rPr>
                <a:t>사용</a:t>
              </a:r>
            </a:p>
            <a:p>
              <a:pPr algn="ctr" eaLnBrk="0" latinLnBrk="0" hangingPunct="0"/>
              <a:r>
                <a:rPr kumimoji="0" lang="en-US" altLang="ko-KR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kumimoji="0" lang="ko-KR" altLang="en-US">
                  <a:latin typeface="맑은 고딕" pitchFamily="50" charset="-127"/>
                  <a:ea typeface="맑은 고딕" pitchFamily="50" charset="-127"/>
                </a:rPr>
                <a:t>보너스카드</a:t>
              </a:r>
              <a:r>
                <a:rPr kumimoji="0" lang="en-US" altLang="ko-KR">
                  <a:latin typeface="맑은 고딕" pitchFamily="50" charset="-127"/>
                  <a:ea typeface="맑은 고딕" pitchFamily="50" charset="-127"/>
                </a:rPr>
                <a:t>)</a:t>
              </a:r>
            </a:p>
          </p:txBody>
        </p:sp>
        <p:sp>
          <p:nvSpPr>
            <p:cNvPr id="58" name="Text Box 1190"/>
            <p:cNvSpPr txBox="1">
              <a:spLocks noChangeArrowheads="1"/>
            </p:cNvSpPr>
            <p:nvPr/>
          </p:nvSpPr>
          <p:spPr bwMode="auto">
            <a:xfrm>
              <a:off x="1138863" y="4936674"/>
              <a:ext cx="3002757" cy="106367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lIns="90000" tIns="46800" rIns="90000" bIns="46800"/>
            <a:lstStyle/>
            <a:p>
              <a:pPr algn="ctr" eaLnBrk="0" latinLnBrk="0" hangingPunct="0">
                <a:spcBef>
                  <a:spcPct val="50000"/>
                </a:spcBef>
                <a:buFont typeface="Wingdings" pitchFamily="2" charset="2"/>
                <a:buChar char="¦"/>
                <a:defRPr/>
              </a:pPr>
              <a:endParaRPr kumimoji="0" lang="ko-KR" altLang="ko-KR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" name="Line 1191"/>
            <p:cNvSpPr>
              <a:spLocks noChangeShapeType="1"/>
            </p:cNvSpPr>
            <p:nvPr/>
          </p:nvSpPr>
          <p:spPr bwMode="auto">
            <a:xfrm flipV="1">
              <a:off x="2072856" y="1942333"/>
              <a:ext cx="0" cy="3193816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" name="Text Box 1193"/>
            <p:cNvSpPr txBox="1">
              <a:spLocks noChangeArrowheads="1"/>
            </p:cNvSpPr>
            <p:nvPr/>
          </p:nvSpPr>
          <p:spPr bwMode="auto">
            <a:xfrm>
              <a:off x="4275178" y="4936674"/>
              <a:ext cx="2404048" cy="106367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lIns="90000" tIns="46800" rIns="90000" bIns="46800"/>
            <a:lstStyle/>
            <a:p>
              <a:pPr algn="ctr" eaLnBrk="0" latinLnBrk="0" hangingPunct="0">
                <a:spcBef>
                  <a:spcPct val="50000"/>
                </a:spcBef>
                <a:buFont typeface="Wingdings" pitchFamily="2" charset="2"/>
                <a:buChar char="¦"/>
                <a:defRPr/>
              </a:pPr>
              <a:endParaRPr kumimoji="0" lang="ko-KR" altLang="ko-KR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" name="Text Box 1194"/>
            <p:cNvSpPr txBox="1">
              <a:spLocks noChangeArrowheads="1"/>
            </p:cNvSpPr>
            <p:nvPr/>
          </p:nvSpPr>
          <p:spPr bwMode="auto">
            <a:xfrm>
              <a:off x="6811249" y="4936674"/>
              <a:ext cx="2202943" cy="106367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lIns="90000" tIns="46800" rIns="90000" bIns="46800"/>
            <a:lstStyle/>
            <a:p>
              <a:pPr algn="ctr" eaLnBrk="0" latinLnBrk="0" hangingPunct="0">
                <a:spcBef>
                  <a:spcPct val="50000"/>
                </a:spcBef>
                <a:buFont typeface="Wingdings" pitchFamily="2" charset="2"/>
                <a:buChar char="¦"/>
                <a:defRPr/>
              </a:pPr>
              <a:endParaRPr kumimoji="0" lang="ko-KR" altLang="ko-KR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" name="Text Box 1195"/>
            <p:cNvSpPr txBox="1">
              <a:spLocks noChangeArrowheads="1"/>
            </p:cNvSpPr>
            <p:nvPr/>
          </p:nvSpPr>
          <p:spPr bwMode="auto">
            <a:xfrm>
              <a:off x="1940212" y="5801190"/>
              <a:ext cx="1334047" cy="22881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/>
            <a:p>
              <a:pPr algn="ctr" eaLnBrk="0" latinLnBrk="0" hangingPunct="0">
                <a:defRPr/>
              </a:pPr>
              <a:r>
                <a:rPr kumimoji="0" lang="ko-KR" alt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주유소</a:t>
              </a:r>
            </a:p>
          </p:txBody>
        </p:sp>
        <p:sp>
          <p:nvSpPr>
            <p:cNvPr id="63" name="Text Box 1196"/>
            <p:cNvSpPr txBox="1">
              <a:spLocks noChangeArrowheads="1"/>
            </p:cNvSpPr>
            <p:nvPr/>
          </p:nvSpPr>
          <p:spPr bwMode="auto">
            <a:xfrm>
              <a:off x="7345482" y="5801190"/>
              <a:ext cx="1335582" cy="22881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/>
            <a:p>
              <a:pPr algn="ctr" eaLnBrk="0" latinLnBrk="0" hangingPunct="0">
                <a:defRPr/>
              </a:pPr>
              <a:r>
                <a:rPr kumimoji="0" lang="ko-KR" alt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대형 가맹점</a:t>
              </a:r>
            </a:p>
          </p:txBody>
        </p:sp>
        <p:sp>
          <p:nvSpPr>
            <p:cNvPr id="64" name="Text Box 1197"/>
            <p:cNvSpPr txBox="1">
              <a:spLocks noChangeArrowheads="1"/>
            </p:cNvSpPr>
            <p:nvPr/>
          </p:nvSpPr>
          <p:spPr bwMode="auto">
            <a:xfrm>
              <a:off x="4809411" y="5801190"/>
              <a:ext cx="1323301" cy="22881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/>
            <a:p>
              <a:pPr algn="ctr" eaLnBrk="0" latinLnBrk="0" hangingPunct="0">
                <a:defRPr/>
              </a:pPr>
              <a:r>
                <a:rPr kumimoji="0" lang="ko-KR" alt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중</a:t>
              </a:r>
              <a:r>
                <a:rPr kumimoji="0" lang="en-US" altLang="ko-KR">
                  <a:effectLst>
                    <a:outerShdw blurRad="38100" dist="38100" dir="2700000" algn="tl">
                      <a:srgbClr val="FFFFFF"/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/</a:t>
              </a:r>
              <a:r>
                <a:rPr kumimoji="0" lang="ko-KR" alt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소형 가맹점</a:t>
              </a:r>
            </a:p>
          </p:txBody>
        </p:sp>
        <p:sp>
          <p:nvSpPr>
            <p:cNvPr id="65" name="Text Box 1198"/>
            <p:cNvSpPr txBox="1">
              <a:spLocks noChangeArrowheads="1"/>
            </p:cNvSpPr>
            <p:nvPr/>
          </p:nvSpPr>
          <p:spPr bwMode="auto">
            <a:xfrm>
              <a:off x="1338433" y="5135836"/>
              <a:ext cx="1202023" cy="265551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anchor="ctr" anchorCtr="1"/>
            <a:lstStyle/>
            <a:p>
              <a:pPr algn="ctr" eaLnBrk="0" latinLnBrk="0" hangingPunct="0">
                <a:spcBef>
                  <a:spcPct val="50000"/>
                </a:spcBef>
                <a:defRPr/>
              </a:pPr>
              <a:r>
                <a:rPr kumimoji="0" lang="en-US" altLang="ko-KR">
                  <a:effectLst>
                    <a:outerShdw blurRad="38100" dist="38100" dir="2700000" algn="tl">
                      <a:srgbClr val="FFFFFF"/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Full POS</a:t>
              </a:r>
              <a:r>
                <a:rPr kumimoji="0" lang="en-US" altLang="ko-KR">
                  <a:latin typeface="맑은 고딕" pitchFamily="50" charset="-127"/>
                  <a:ea typeface="맑은 고딕" pitchFamily="50" charset="-127"/>
                </a:rPr>
                <a:t> </a:t>
              </a:r>
            </a:p>
          </p:txBody>
        </p:sp>
        <p:sp>
          <p:nvSpPr>
            <p:cNvPr id="66" name="Text Box 1199"/>
            <p:cNvSpPr txBox="1">
              <a:spLocks noChangeArrowheads="1"/>
            </p:cNvSpPr>
            <p:nvPr/>
          </p:nvSpPr>
          <p:spPr bwMode="auto">
            <a:xfrm>
              <a:off x="2740026" y="5135836"/>
              <a:ext cx="1335582" cy="265551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anchor="ctr" anchorCtr="1"/>
            <a:lstStyle/>
            <a:p>
              <a:pPr algn="ctr" eaLnBrk="0" latinLnBrk="0" hangingPunct="0">
                <a:defRPr/>
              </a:pPr>
              <a:r>
                <a:rPr kumimoji="0" lang="ko-KR" altLang="ko-KR">
                  <a:effectLst>
                    <a:outerShdw blurRad="38100" dist="38100" dir="2700000" algn="tl">
                      <a:srgbClr val="FFFFFF"/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en-US" altLang="ko-KR">
                  <a:effectLst>
                    <a:outerShdw blurRad="38100" dist="38100" dir="2700000" algn="tl">
                      <a:srgbClr val="FFFFFF"/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Easy Enclean</a:t>
              </a:r>
            </a:p>
          </p:txBody>
        </p:sp>
        <p:sp>
          <p:nvSpPr>
            <p:cNvPr id="67" name="Text Box 1200"/>
            <p:cNvSpPr txBox="1">
              <a:spLocks noChangeArrowheads="1"/>
            </p:cNvSpPr>
            <p:nvPr/>
          </p:nvSpPr>
          <p:spPr bwMode="auto">
            <a:xfrm>
              <a:off x="1338433" y="5467776"/>
              <a:ext cx="1736256" cy="26702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anchor="ctr" anchorCtr="1"/>
            <a:lstStyle/>
            <a:p>
              <a:pPr algn="ctr" eaLnBrk="0" latinLnBrk="0" hangingPunct="0">
                <a:spcBef>
                  <a:spcPct val="50000"/>
                </a:spcBef>
                <a:defRPr/>
              </a:pPr>
              <a:r>
                <a:rPr kumimoji="0" lang="ko-KR" alt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간이형</a:t>
              </a:r>
              <a:r>
                <a:rPr kumimoji="0" lang="en-US" altLang="ko-KR">
                  <a:effectLst>
                    <a:outerShdw blurRad="38100" dist="38100" dir="2700000" algn="tl">
                      <a:srgbClr val="FFFFFF"/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POS (L/L, D/U)</a:t>
              </a:r>
            </a:p>
          </p:txBody>
        </p:sp>
        <p:sp>
          <p:nvSpPr>
            <p:cNvPr id="68" name="Text Box 1201"/>
            <p:cNvSpPr txBox="1">
              <a:spLocks noChangeArrowheads="1"/>
            </p:cNvSpPr>
            <p:nvPr/>
          </p:nvSpPr>
          <p:spPr bwMode="auto">
            <a:xfrm>
              <a:off x="4342725" y="5135836"/>
              <a:ext cx="1200489" cy="265551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anchor="ctr" anchorCtr="1"/>
            <a:lstStyle/>
            <a:p>
              <a:pPr algn="ctr" eaLnBrk="0" latinLnBrk="0" hangingPunct="0">
                <a:defRPr/>
              </a:pPr>
              <a:r>
                <a:rPr kumimoji="0" lang="en-US" altLang="ko-KR">
                  <a:effectLst>
                    <a:outerShdw blurRad="38100" dist="38100" dir="2700000" algn="tl">
                      <a:srgbClr val="FFFFFF"/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CAT</a:t>
              </a:r>
            </a:p>
          </p:txBody>
        </p:sp>
        <p:sp>
          <p:nvSpPr>
            <p:cNvPr id="69" name="Text Box 1202"/>
            <p:cNvSpPr txBox="1">
              <a:spLocks noChangeArrowheads="1"/>
            </p:cNvSpPr>
            <p:nvPr/>
          </p:nvSpPr>
          <p:spPr bwMode="auto">
            <a:xfrm>
              <a:off x="5343644" y="5467776"/>
              <a:ext cx="1200489" cy="26702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anchor="ctr" anchorCtr="1"/>
            <a:lstStyle/>
            <a:p>
              <a:pPr algn="ctr" eaLnBrk="0" latinLnBrk="0" hangingPunct="0">
                <a:defRPr/>
              </a:pPr>
              <a:r>
                <a:rPr kumimoji="0" lang="en-US" altLang="ko-KR">
                  <a:effectLst>
                    <a:outerShdw blurRad="38100" dist="38100" dir="2700000" algn="tl">
                      <a:srgbClr val="FFFFFF"/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WEB Mall</a:t>
              </a:r>
            </a:p>
          </p:txBody>
        </p:sp>
        <p:sp>
          <p:nvSpPr>
            <p:cNvPr id="70" name="Text Box 1203"/>
            <p:cNvSpPr txBox="1">
              <a:spLocks noChangeArrowheads="1"/>
            </p:cNvSpPr>
            <p:nvPr/>
          </p:nvSpPr>
          <p:spPr bwMode="auto">
            <a:xfrm>
              <a:off x="6944808" y="5135836"/>
              <a:ext cx="1202023" cy="265551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anchor="ctr" anchorCtr="1"/>
            <a:lstStyle/>
            <a:p>
              <a:pPr algn="ctr" eaLnBrk="0" latinLnBrk="0" hangingPunct="0">
                <a:defRPr/>
              </a:pPr>
              <a:r>
                <a:rPr kumimoji="0" lang="ko-KR" alt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카드사</a:t>
              </a:r>
            </a:p>
          </p:txBody>
        </p:sp>
        <p:sp>
          <p:nvSpPr>
            <p:cNvPr id="71" name="Text Box 1204"/>
            <p:cNvSpPr txBox="1">
              <a:spLocks noChangeArrowheads="1"/>
            </p:cNvSpPr>
            <p:nvPr/>
          </p:nvSpPr>
          <p:spPr bwMode="auto">
            <a:xfrm>
              <a:off x="7678610" y="5467776"/>
              <a:ext cx="1202023" cy="26702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anchor="ctr" anchorCtr="1"/>
            <a:lstStyle/>
            <a:p>
              <a:pPr algn="ctr" eaLnBrk="0" latinLnBrk="0" hangingPunct="0">
                <a:defRPr/>
              </a:pPr>
              <a:r>
                <a:rPr kumimoji="0" lang="ko-KR" alt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제휴사</a:t>
              </a:r>
            </a:p>
          </p:txBody>
        </p:sp>
        <p:sp>
          <p:nvSpPr>
            <p:cNvPr id="72" name="Rectangle 1205"/>
            <p:cNvSpPr>
              <a:spLocks noChangeArrowheads="1"/>
            </p:cNvSpPr>
            <p:nvPr/>
          </p:nvSpPr>
          <p:spPr bwMode="auto">
            <a:xfrm>
              <a:off x="1137327" y="1543521"/>
              <a:ext cx="7876865" cy="39832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latinLnBrk="0" hangingPunct="0">
                <a:spcBef>
                  <a:spcPct val="50000"/>
                </a:spcBef>
                <a:defRPr/>
              </a:pPr>
              <a:r>
                <a:rPr kumimoji="0" lang="en-US" altLang="ko-KR" sz="1200" dirty="0" err="1">
                  <a:latin typeface="맑은 고딕" pitchFamily="50" charset="-127"/>
                  <a:ea typeface="맑은 고딕" pitchFamily="50" charset="-127"/>
                </a:rPr>
                <a:t>NXmile</a:t>
              </a:r>
              <a:r>
                <a:rPr kumimoji="0" lang="en-US" altLang="ko-KR" sz="1200" dirty="0">
                  <a:latin typeface="맑은 고딕" pitchFamily="50" charset="-127"/>
                  <a:ea typeface="맑은 고딕" pitchFamily="50" charset="-127"/>
                </a:rPr>
                <a:t> system</a:t>
              </a:r>
              <a:endParaRPr kumimoji="0"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3" name="Text Box 1207"/>
            <p:cNvSpPr txBox="1">
              <a:spLocks noChangeArrowheads="1"/>
            </p:cNvSpPr>
            <p:nvPr/>
          </p:nvSpPr>
          <p:spPr bwMode="auto">
            <a:xfrm>
              <a:off x="3340300" y="2941023"/>
              <a:ext cx="1336308" cy="2288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latinLnBrk="0" hangingPunct="0">
                <a:spcBef>
                  <a:spcPct val="50000"/>
                </a:spcBef>
              </a:pPr>
              <a:r>
                <a:rPr kumimoji="0" lang="ko-KR" altLang="en-US">
                  <a:latin typeface="맑은 고딕" pitchFamily="50" charset="-127"/>
                  <a:ea typeface="맑은 고딕" pitchFamily="50" charset="-127"/>
                </a:rPr>
                <a:t>포인트 적립</a:t>
              </a:r>
              <a:r>
                <a:rPr kumimoji="0" lang="en-US" altLang="ko-KR">
                  <a:latin typeface="맑은 고딕" pitchFamily="50" charset="-127"/>
                  <a:ea typeface="맑은 고딕" pitchFamily="50" charset="-127"/>
                </a:rPr>
                <a:t>/</a:t>
              </a:r>
              <a:r>
                <a:rPr kumimoji="0" lang="ko-KR" altLang="en-US">
                  <a:latin typeface="맑은 고딕" pitchFamily="50" charset="-127"/>
                  <a:ea typeface="맑은 고딕" pitchFamily="50" charset="-127"/>
                </a:rPr>
                <a:t>사용</a:t>
              </a:r>
            </a:p>
          </p:txBody>
        </p:sp>
        <p:sp>
          <p:nvSpPr>
            <p:cNvPr id="74" name="Text Box 1208"/>
            <p:cNvSpPr txBox="1">
              <a:spLocks noChangeArrowheads="1"/>
            </p:cNvSpPr>
            <p:nvPr/>
          </p:nvSpPr>
          <p:spPr bwMode="auto">
            <a:xfrm>
              <a:off x="5609564" y="2808086"/>
              <a:ext cx="1323191" cy="2288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latinLnBrk="0" hangingPunct="0">
                <a:spcBef>
                  <a:spcPct val="50000"/>
                </a:spcBef>
              </a:pPr>
              <a:r>
                <a:rPr kumimoji="0" lang="ko-KR" altLang="en-US">
                  <a:latin typeface="맑은 고딕" pitchFamily="50" charset="-127"/>
                  <a:ea typeface="맑은 고딕" pitchFamily="50" charset="-127"/>
                </a:rPr>
                <a:t>포인트 적립</a:t>
              </a:r>
              <a:r>
                <a:rPr kumimoji="0" lang="en-US" altLang="ko-KR">
                  <a:latin typeface="맑은 고딕" pitchFamily="50" charset="-127"/>
                  <a:ea typeface="맑은 고딕" pitchFamily="50" charset="-127"/>
                </a:rPr>
                <a:t>/</a:t>
              </a:r>
              <a:r>
                <a:rPr kumimoji="0" lang="ko-KR" altLang="en-US">
                  <a:latin typeface="맑은 고딕" pitchFamily="50" charset="-127"/>
                  <a:ea typeface="맑은 고딕" pitchFamily="50" charset="-127"/>
                </a:rPr>
                <a:t>사용</a:t>
              </a:r>
            </a:p>
          </p:txBody>
        </p:sp>
        <p:sp>
          <p:nvSpPr>
            <p:cNvPr id="75" name="Text Box 1209"/>
            <p:cNvSpPr txBox="1">
              <a:spLocks noChangeArrowheads="1"/>
            </p:cNvSpPr>
            <p:nvPr/>
          </p:nvSpPr>
          <p:spPr bwMode="auto">
            <a:xfrm>
              <a:off x="7411530" y="2542212"/>
              <a:ext cx="1323191" cy="3718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latinLnBrk="0" hangingPunct="0">
                <a:spcBef>
                  <a:spcPct val="50000"/>
                </a:spcBef>
              </a:pPr>
              <a:r>
                <a:rPr kumimoji="0" lang="ko-KR" altLang="en-US">
                  <a:latin typeface="맑은 고딕" pitchFamily="50" charset="-127"/>
                  <a:ea typeface="맑은 고딕" pitchFamily="50" charset="-127"/>
                </a:rPr>
                <a:t>포인트 적립</a:t>
              </a:r>
              <a:r>
                <a:rPr kumimoji="0" lang="en-US" altLang="ko-KR">
                  <a:latin typeface="맑은 고딕" pitchFamily="50" charset="-127"/>
                  <a:ea typeface="맑은 고딕" pitchFamily="50" charset="-127"/>
                </a:rPr>
                <a:t>/</a:t>
              </a:r>
              <a:r>
                <a:rPr kumimoji="0" lang="ko-KR" altLang="en-US">
                  <a:latin typeface="맑은 고딕" pitchFamily="50" charset="-127"/>
                  <a:ea typeface="맑은 고딕" pitchFamily="50" charset="-127"/>
                </a:rPr>
                <a:t>사용</a:t>
              </a:r>
            </a:p>
            <a:p>
              <a:pPr algn="ctr" eaLnBrk="0" latinLnBrk="0" hangingPunct="0"/>
              <a:r>
                <a:rPr kumimoji="0" lang="ko-KR" altLang="en-US">
                  <a:latin typeface="맑은 고딕" pitchFamily="50" charset="-127"/>
                  <a:ea typeface="맑은 고딕" pitchFamily="50" charset="-127"/>
                </a:rPr>
                <a:t>카드</a:t>
              </a:r>
              <a:r>
                <a:rPr kumimoji="0" lang="en-US" altLang="ko-KR">
                  <a:latin typeface="맑은 고딕" pitchFamily="50" charset="-127"/>
                  <a:ea typeface="맑은 고딕" pitchFamily="50" charset="-127"/>
                </a:rPr>
                <a:t>/</a:t>
              </a:r>
              <a:r>
                <a:rPr kumimoji="0" lang="ko-KR" altLang="en-US">
                  <a:latin typeface="맑은 고딕" pitchFamily="50" charset="-127"/>
                  <a:ea typeface="맑은 고딕" pitchFamily="50" charset="-127"/>
                </a:rPr>
                <a:t>회원정보</a:t>
              </a:r>
            </a:p>
          </p:txBody>
        </p:sp>
        <p:sp>
          <p:nvSpPr>
            <p:cNvPr id="76" name="Line 1210"/>
            <p:cNvSpPr>
              <a:spLocks noChangeShapeType="1"/>
            </p:cNvSpPr>
            <p:nvPr/>
          </p:nvSpPr>
          <p:spPr bwMode="auto">
            <a:xfrm flipV="1">
              <a:off x="2205667" y="1942333"/>
              <a:ext cx="0" cy="319381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" name="Line 1211"/>
            <p:cNvSpPr>
              <a:spLocks noChangeShapeType="1"/>
            </p:cNvSpPr>
            <p:nvPr/>
          </p:nvSpPr>
          <p:spPr bwMode="auto">
            <a:xfrm flipV="1">
              <a:off x="3407525" y="2808086"/>
              <a:ext cx="0" cy="2328062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" name="Line 1212"/>
            <p:cNvSpPr>
              <a:spLocks noChangeShapeType="1"/>
            </p:cNvSpPr>
            <p:nvPr/>
          </p:nvSpPr>
          <p:spPr bwMode="auto">
            <a:xfrm flipV="1">
              <a:off x="4676608" y="2808086"/>
              <a:ext cx="0" cy="2328062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" name="Line 1213"/>
            <p:cNvSpPr>
              <a:spLocks noChangeShapeType="1"/>
            </p:cNvSpPr>
            <p:nvPr/>
          </p:nvSpPr>
          <p:spPr bwMode="auto">
            <a:xfrm flipV="1">
              <a:off x="6144087" y="2675149"/>
              <a:ext cx="0" cy="2793343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" name="Line 1214"/>
            <p:cNvSpPr>
              <a:spLocks noChangeShapeType="1"/>
            </p:cNvSpPr>
            <p:nvPr/>
          </p:nvSpPr>
          <p:spPr bwMode="auto">
            <a:xfrm>
              <a:off x="2874641" y="2808086"/>
              <a:ext cx="1801966" cy="0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" name="Line 1215"/>
            <p:cNvSpPr>
              <a:spLocks noChangeShapeType="1"/>
            </p:cNvSpPr>
            <p:nvPr/>
          </p:nvSpPr>
          <p:spPr bwMode="auto">
            <a:xfrm>
              <a:off x="2874641" y="2675149"/>
              <a:ext cx="3269446" cy="0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" name="Rectangle 1216"/>
            <p:cNvSpPr>
              <a:spLocks noChangeArrowheads="1"/>
            </p:cNvSpPr>
            <p:nvPr/>
          </p:nvSpPr>
          <p:spPr bwMode="auto">
            <a:xfrm>
              <a:off x="5638393" y="3274028"/>
              <a:ext cx="1335582" cy="464715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latinLnBrk="0" hangingPunct="0">
                <a:spcBef>
                  <a:spcPct val="50000"/>
                </a:spcBef>
                <a:defRPr/>
              </a:pPr>
              <a:r>
                <a:rPr kumimoji="0" lang="en-US" altLang="ko-KR">
                  <a:latin typeface="맑은 고딕" pitchFamily="50" charset="-127"/>
                  <a:ea typeface="맑은 고딕" pitchFamily="50" charset="-127"/>
                </a:rPr>
                <a:t>P/G</a:t>
              </a:r>
              <a:r>
                <a:rPr kumimoji="0" lang="ko-KR" altLang="en-US">
                  <a:latin typeface="맑은 고딕" pitchFamily="50" charset="-127"/>
                  <a:ea typeface="맑은 고딕" pitchFamily="50" charset="-127"/>
                </a:rPr>
                <a:t>사</a:t>
              </a:r>
              <a:br>
                <a:rPr kumimoji="0" lang="ko-KR" altLang="en-US">
                  <a:latin typeface="맑은 고딕" pitchFamily="50" charset="-127"/>
                  <a:ea typeface="맑은 고딕" pitchFamily="50" charset="-127"/>
                </a:rPr>
              </a:br>
              <a:r>
                <a:rPr kumimoji="0" lang="ko-KR" altLang="en-US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en-US" altLang="ko-KR">
                  <a:latin typeface="맑은 고딕" pitchFamily="50" charset="-127"/>
                  <a:ea typeface="맑은 고딕" pitchFamily="50" charset="-127"/>
                </a:rPr>
                <a:t>(Inicis)</a:t>
              </a:r>
            </a:p>
          </p:txBody>
        </p:sp>
        <p:sp>
          <p:nvSpPr>
            <p:cNvPr id="83" name="Rectangle 1217"/>
            <p:cNvSpPr>
              <a:spLocks noChangeArrowheads="1"/>
            </p:cNvSpPr>
            <p:nvPr/>
          </p:nvSpPr>
          <p:spPr bwMode="auto">
            <a:xfrm>
              <a:off x="3074689" y="3274028"/>
              <a:ext cx="2463919" cy="50307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latinLnBrk="0" hangingPunct="0">
                <a:spcBef>
                  <a:spcPct val="50000"/>
                </a:spcBef>
                <a:defRPr/>
              </a:pPr>
              <a:r>
                <a:rPr kumimoji="0" lang="en-US" altLang="ko-KR">
                  <a:latin typeface="맑은 고딕" pitchFamily="50" charset="-127"/>
                  <a:ea typeface="맑은 고딕" pitchFamily="50" charset="-127"/>
                </a:rPr>
                <a:t>VAN</a:t>
              </a:r>
              <a:r>
                <a:rPr kumimoji="0" lang="ko-KR" altLang="en-US">
                  <a:latin typeface="맑은 고딕" pitchFamily="50" charset="-127"/>
                  <a:ea typeface="맑은 고딕" pitchFamily="50" charset="-127"/>
                </a:rPr>
                <a:t>사</a:t>
              </a:r>
              <a:br>
                <a:rPr kumimoji="0" lang="ko-KR" altLang="en-US">
                  <a:latin typeface="맑은 고딕" pitchFamily="50" charset="-127"/>
                  <a:ea typeface="맑은 고딕" pitchFamily="50" charset="-127"/>
                </a:rPr>
              </a:br>
              <a:r>
                <a:rPr kumimoji="0" lang="ko-KR" altLang="en-US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en-US" altLang="ko-KR">
                  <a:latin typeface="맑은 고딕" pitchFamily="50" charset="-127"/>
                  <a:ea typeface="맑은 고딕" pitchFamily="50" charset="-127"/>
                </a:rPr>
                <a:t>(KICC, KIS,KOVAN, KSNET, NICE</a:t>
              </a:r>
              <a:r>
                <a:rPr kumimoji="0" lang="ko-KR" altLang="en-US">
                  <a:latin typeface="맑은 고딕" pitchFamily="50" charset="-127"/>
                  <a:ea typeface="맑은 고딕" pitchFamily="50" charset="-127"/>
                </a:rPr>
                <a:t>등</a:t>
              </a:r>
              <a:r>
                <a:rPr kumimoji="0" lang="en-US" altLang="ko-KR">
                  <a:latin typeface="맑은 고딕" pitchFamily="50" charset="-127"/>
                  <a:ea typeface="맑은 고딕" pitchFamily="50" charset="-127"/>
                </a:rPr>
                <a:t>)</a:t>
              </a:r>
            </a:p>
          </p:txBody>
        </p:sp>
        <p:sp>
          <p:nvSpPr>
            <p:cNvPr id="84" name="Line 1218"/>
            <p:cNvSpPr>
              <a:spLocks noChangeShapeType="1"/>
            </p:cNvSpPr>
            <p:nvPr/>
          </p:nvSpPr>
          <p:spPr bwMode="auto">
            <a:xfrm flipV="1">
              <a:off x="7613206" y="2474081"/>
              <a:ext cx="0" cy="2662067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" name="Line 1219"/>
            <p:cNvSpPr>
              <a:spLocks noChangeShapeType="1"/>
            </p:cNvSpPr>
            <p:nvPr/>
          </p:nvSpPr>
          <p:spPr bwMode="auto">
            <a:xfrm flipV="1">
              <a:off x="8480577" y="2407613"/>
              <a:ext cx="0" cy="3060879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86" name="Group 1220"/>
            <p:cNvGrpSpPr>
              <a:grpSpLocks/>
            </p:cNvGrpSpPr>
            <p:nvPr/>
          </p:nvGrpSpPr>
          <p:grpSpPr bwMode="auto">
            <a:xfrm>
              <a:off x="7113116" y="3776866"/>
              <a:ext cx="1911822" cy="531749"/>
              <a:chOff x="4320" y="2919"/>
              <a:chExt cx="584" cy="312"/>
            </a:xfrm>
          </p:grpSpPr>
          <p:sp>
            <p:nvSpPr>
              <p:cNvPr id="101" name="Freeform 1221"/>
              <p:cNvSpPr>
                <a:spLocks/>
              </p:cNvSpPr>
              <p:nvPr/>
            </p:nvSpPr>
            <p:spPr bwMode="auto">
              <a:xfrm>
                <a:off x="4320" y="2919"/>
                <a:ext cx="584" cy="312"/>
              </a:xfrm>
              <a:custGeom>
                <a:avLst/>
                <a:gdLst>
                  <a:gd name="T0" fmla="*/ 504 w 1070"/>
                  <a:gd name="T1" fmla="*/ 83 h 255"/>
                  <a:gd name="T2" fmla="*/ 545 w 1070"/>
                  <a:gd name="T3" fmla="*/ 98 h 255"/>
                  <a:gd name="T4" fmla="*/ 574 w 1070"/>
                  <a:gd name="T5" fmla="*/ 119 h 255"/>
                  <a:gd name="T6" fmla="*/ 583 w 1070"/>
                  <a:gd name="T7" fmla="*/ 141 h 255"/>
                  <a:gd name="T8" fmla="*/ 574 w 1070"/>
                  <a:gd name="T9" fmla="*/ 155 h 255"/>
                  <a:gd name="T10" fmla="*/ 555 w 1070"/>
                  <a:gd name="T11" fmla="*/ 169 h 255"/>
                  <a:gd name="T12" fmla="*/ 524 w 1070"/>
                  <a:gd name="T13" fmla="*/ 177 h 255"/>
                  <a:gd name="T14" fmla="*/ 490 w 1070"/>
                  <a:gd name="T15" fmla="*/ 181 h 255"/>
                  <a:gd name="T16" fmla="*/ 487 w 1070"/>
                  <a:gd name="T17" fmla="*/ 187 h 255"/>
                  <a:gd name="T18" fmla="*/ 486 w 1070"/>
                  <a:gd name="T19" fmla="*/ 195 h 255"/>
                  <a:gd name="T20" fmla="*/ 475 w 1070"/>
                  <a:gd name="T21" fmla="*/ 212 h 255"/>
                  <a:gd name="T22" fmla="*/ 446 w 1070"/>
                  <a:gd name="T23" fmla="*/ 229 h 255"/>
                  <a:gd name="T24" fmla="*/ 461 w 1070"/>
                  <a:gd name="T25" fmla="*/ 246 h 255"/>
                  <a:gd name="T26" fmla="*/ 467 w 1070"/>
                  <a:gd name="T27" fmla="*/ 266 h 255"/>
                  <a:gd name="T28" fmla="*/ 455 w 1070"/>
                  <a:gd name="T29" fmla="*/ 285 h 255"/>
                  <a:gd name="T30" fmla="*/ 423 w 1070"/>
                  <a:gd name="T31" fmla="*/ 299 h 255"/>
                  <a:gd name="T32" fmla="*/ 378 w 1070"/>
                  <a:gd name="T33" fmla="*/ 307 h 255"/>
                  <a:gd name="T34" fmla="*/ 325 w 1070"/>
                  <a:gd name="T35" fmla="*/ 306 h 255"/>
                  <a:gd name="T36" fmla="*/ 308 w 1070"/>
                  <a:gd name="T37" fmla="*/ 305 h 255"/>
                  <a:gd name="T38" fmla="*/ 296 w 1070"/>
                  <a:gd name="T39" fmla="*/ 302 h 255"/>
                  <a:gd name="T40" fmla="*/ 276 w 1070"/>
                  <a:gd name="T41" fmla="*/ 306 h 255"/>
                  <a:gd name="T42" fmla="*/ 251 w 1070"/>
                  <a:gd name="T43" fmla="*/ 310 h 255"/>
                  <a:gd name="T44" fmla="*/ 224 w 1070"/>
                  <a:gd name="T45" fmla="*/ 310 h 255"/>
                  <a:gd name="T46" fmla="*/ 195 w 1070"/>
                  <a:gd name="T47" fmla="*/ 308 h 255"/>
                  <a:gd name="T48" fmla="*/ 146 w 1070"/>
                  <a:gd name="T49" fmla="*/ 299 h 255"/>
                  <a:gd name="T50" fmla="*/ 104 w 1070"/>
                  <a:gd name="T51" fmla="*/ 283 h 255"/>
                  <a:gd name="T52" fmla="*/ 75 w 1070"/>
                  <a:gd name="T53" fmla="*/ 264 h 255"/>
                  <a:gd name="T54" fmla="*/ 66 w 1070"/>
                  <a:gd name="T55" fmla="*/ 242 h 255"/>
                  <a:gd name="T56" fmla="*/ 71 w 1070"/>
                  <a:gd name="T57" fmla="*/ 230 h 255"/>
                  <a:gd name="T58" fmla="*/ 82 w 1070"/>
                  <a:gd name="T59" fmla="*/ 219 h 255"/>
                  <a:gd name="T60" fmla="*/ 53 w 1070"/>
                  <a:gd name="T61" fmla="*/ 210 h 255"/>
                  <a:gd name="T62" fmla="*/ 26 w 1070"/>
                  <a:gd name="T63" fmla="*/ 199 h 255"/>
                  <a:gd name="T64" fmla="*/ 6 w 1070"/>
                  <a:gd name="T65" fmla="*/ 185 h 255"/>
                  <a:gd name="T66" fmla="*/ 0 w 1070"/>
                  <a:gd name="T67" fmla="*/ 169 h 255"/>
                  <a:gd name="T68" fmla="*/ 9 w 1070"/>
                  <a:gd name="T69" fmla="*/ 155 h 255"/>
                  <a:gd name="T70" fmla="*/ 26 w 1070"/>
                  <a:gd name="T71" fmla="*/ 146 h 255"/>
                  <a:gd name="T72" fmla="*/ 51 w 1070"/>
                  <a:gd name="T73" fmla="*/ 139 h 255"/>
                  <a:gd name="T74" fmla="*/ 85 w 1070"/>
                  <a:gd name="T75" fmla="*/ 137 h 255"/>
                  <a:gd name="T76" fmla="*/ 73 w 1070"/>
                  <a:gd name="T77" fmla="*/ 130 h 255"/>
                  <a:gd name="T78" fmla="*/ 60 w 1070"/>
                  <a:gd name="T79" fmla="*/ 117 h 255"/>
                  <a:gd name="T80" fmla="*/ 53 w 1070"/>
                  <a:gd name="T81" fmla="*/ 106 h 255"/>
                  <a:gd name="T82" fmla="*/ 51 w 1070"/>
                  <a:gd name="T83" fmla="*/ 95 h 255"/>
                  <a:gd name="T84" fmla="*/ 63 w 1070"/>
                  <a:gd name="T85" fmla="*/ 77 h 255"/>
                  <a:gd name="T86" fmla="*/ 91 w 1070"/>
                  <a:gd name="T87" fmla="*/ 65 h 255"/>
                  <a:gd name="T88" fmla="*/ 132 w 1070"/>
                  <a:gd name="T89" fmla="*/ 56 h 255"/>
                  <a:gd name="T90" fmla="*/ 181 w 1070"/>
                  <a:gd name="T91" fmla="*/ 55 h 255"/>
                  <a:gd name="T92" fmla="*/ 185 w 1070"/>
                  <a:gd name="T93" fmla="*/ 48 h 255"/>
                  <a:gd name="T94" fmla="*/ 185 w 1070"/>
                  <a:gd name="T95" fmla="*/ 40 h 255"/>
                  <a:gd name="T96" fmla="*/ 196 w 1070"/>
                  <a:gd name="T97" fmla="*/ 22 h 255"/>
                  <a:gd name="T98" fmla="*/ 228 w 1070"/>
                  <a:gd name="T99" fmla="*/ 9 h 255"/>
                  <a:gd name="T100" fmla="*/ 272 w 1070"/>
                  <a:gd name="T101" fmla="*/ 0 h 255"/>
                  <a:gd name="T102" fmla="*/ 325 w 1070"/>
                  <a:gd name="T103" fmla="*/ 0 h 255"/>
                  <a:gd name="T104" fmla="*/ 380 w 1070"/>
                  <a:gd name="T105" fmla="*/ 11 h 255"/>
                  <a:gd name="T106" fmla="*/ 422 w 1070"/>
                  <a:gd name="T107" fmla="*/ 27 h 255"/>
                  <a:gd name="T108" fmla="*/ 450 w 1070"/>
                  <a:gd name="T109" fmla="*/ 44 h 255"/>
                  <a:gd name="T110" fmla="*/ 458 w 1070"/>
                  <a:gd name="T111" fmla="*/ 67 h 255"/>
                  <a:gd name="T112" fmla="*/ 457 w 1070"/>
                  <a:gd name="T113" fmla="*/ 73 h 25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1070" h="255">
                    <a:moveTo>
                      <a:pt x="835" y="61"/>
                    </a:moveTo>
                    <a:lnTo>
                      <a:pt x="850" y="61"/>
                    </a:lnTo>
                    <a:lnTo>
                      <a:pt x="864" y="62"/>
                    </a:lnTo>
                    <a:lnTo>
                      <a:pt x="875" y="63"/>
                    </a:lnTo>
                    <a:lnTo>
                      <a:pt x="887" y="64"/>
                    </a:lnTo>
                    <a:lnTo>
                      <a:pt x="900" y="65"/>
                    </a:lnTo>
                    <a:lnTo>
                      <a:pt x="910" y="67"/>
                    </a:lnTo>
                    <a:lnTo>
                      <a:pt x="923" y="68"/>
                    </a:lnTo>
                    <a:lnTo>
                      <a:pt x="932" y="69"/>
                    </a:lnTo>
                    <a:lnTo>
                      <a:pt x="943" y="71"/>
                    </a:lnTo>
                    <a:lnTo>
                      <a:pt x="953" y="72"/>
                    </a:lnTo>
                    <a:lnTo>
                      <a:pt x="964" y="73"/>
                    </a:lnTo>
                    <a:lnTo>
                      <a:pt x="973" y="75"/>
                    </a:lnTo>
                    <a:lnTo>
                      <a:pt x="984" y="77"/>
                    </a:lnTo>
                    <a:lnTo>
                      <a:pt x="991" y="79"/>
                    </a:lnTo>
                    <a:lnTo>
                      <a:pt x="998" y="80"/>
                    </a:lnTo>
                    <a:lnTo>
                      <a:pt x="1008" y="82"/>
                    </a:lnTo>
                    <a:lnTo>
                      <a:pt x="1014" y="85"/>
                    </a:lnTo>
                    <a:lnTo>
                      <a:pt x="1022" y="86"/>
                    </a:lnTo>
                    <a:lnTo>
                      <a:pt x="1028" y="88"/>
                    </a:lnTo>
                    <a:lnTo>
                      <a:pt x="1035" y="90"/>
                    </a:lnTo>
                    <a:lnTo>
                      <a:pt x="1042" y="92"/>
                    </a:lnTo>
                    <a:lnTo>
                      <a:pt x="1045" y="94"/>
                    </a:lnTo>
                    <a:lnTo>
                      <a:pt x="1051" y="97"/>
                    </a:lnTo>
                    <a:lnTo>
                      <a:pt x="1055" y="99"/>
                    </a:lnTo>
                    <a:lnTo>
                      <a:pt x="1062" y="101"/>
                    </a:lnTo>
                    <a:lnTo>
                      <a:pt x="1062" y="103"/>
                    </a:lnTo>
                    <a:lnTo>
                      <a:pt x="1066" y="106"/>
                    </a:lnTo>
                    <a:lnTo>
                      <a:pt x="1068" y="107"/>
                    </a:lnTo>
                    <a:lnTo>
                      <a:pt x="1069" y="110"/>
                    </a:lnTo>
                    <a:lnTo>
                      <a:pt x="1066" y="112"/>
                    </a:lnTo>
                    <a:lnTo>
                      <a:pt x="1068" y="115"/>
                    </a:lnTo>
                    <a:lnTo>
                      <a:pt x="1066" y="116"/>
                    </a:lnTo>
                    <a:lnTo>
                      <a:pt x="1068" y="119"/>
                    </a:lnTo>
                    <a:lnTo>
                      <a:pt x="1063" y="120"/>
                    </a:lnTo>
                    <a:lnTo>
                      <a:pt x="1062" y="122"/>
                    </a:lnTo>
                    <a:lnTo>
                      <a:pt x="1062" y="123"/>
                    </a:lnTo>
                    <a:lnTo>
                      <a:pt x="1058" y="125"/>
                    </a:lnTo>
                    <a:lnTo>
                      <a:pt x="1055" y="125"/>
                    </a:lnTo>
                    <a:lnTo>
                      <a:pt x="1051" y="127"/>
                    </a:lnTo>
                    <a:lnTo>
                      <a:pt x="1049" y="129"/>
                    </a:lnTo>
                    <a:lnTo>
                      <a:pt x="1045" y="130"/>
                    </a:lnTo>
                    <a:lnTo>
                      <a:pt x="1040" y="131"/>
                    </a:lnTo>
                    <a:lnTo>
                      <a:pt x="1035" y="133"/>
                    </a:lnTo>
                    <a:lnTo>
                      <a:pt x="1033" y="134"/>
                    </a:lnTo>
                    <a:lnTo>
                      <a:pt x="1027" y="135"/>
                    </a:lnTo>
                    <a:lnTo>
                      <a:pt x="1022" y="136"/>
                    </a:lnTo>
                    <a:lnTo>
                      <a:pt x="1016" y="138"/>
                    </a:lnTo>
                    <a:lnTo>
                      <a:pt x="1008" y="139"/>
                    </a:lnTo>
                    <a:lnTo>
                      <a:pt x="1002" y="139"/>
                    </a:lnTo>
                    <a:lnTo>
                      <a:pt x="998" y="141"/>
                    </a:lnTo>
                    <a:lnTo>
                      <a:pt x="991" y="142"/>
                    </a:lnTo>
                    <a:lnTo>
                      <a:pt x="985" y="142"/>
                    </a:lnTo>
                    <a:lnTo>
                      <a:pt x="977" y="143"/>
                    </a:lnTo>
                    <a:lnTo>
                      <a:pt x="969" y="144"/>
                    </a:lnTo>
                    <a:lnTo>
                      <a:pt x="960" y="145"/>
                    </a:lnTo>
                    <a:lnTo>
                      <a:pt x="955" y="146"/>
                    </a:lnTo>
                    <a:lnTo>
                      <a:pt x="947" y="146"/>
                    </a:lnTo>
                    <a:lnTo>
                      <a:pt x="938" y="146"/>
                    </a:lnTo>
                    <a:lnTo>
                      <a:pt x="929" y="147"/>
                    </a:lnTo>
                    <a:lnTo>
                      <a:pt x="922" y="147"/>
                    </a:lnTo>
                    <a:lnTo>
                      <a:pt x="912" y="147"/>
                    </a:lnTo>
                    <a:lnTo>
                      <a:pt x="904" y="148"/>
                    </a:lnTo>
                    <a:lnTo>
                      <a:pt x="898" y="148"/>
                    </a:lnTo>
                    <a:lnTo>
                      <a:pt x="889" y="149"/>
                    </a:lnTo>
                    <a:lnTo>
                      <a:pt x="887" y="149"/>
                    </a:lnTo>
                    <a:lnTo>
                      <a:pt x="890" y="149"/>
                    </a:lnTo>
                    <a:lnTo>
                      <a:pt x="890" y="150"/>
                    </a:lnTo>
                    <a:lnTo>
                      <a:pt x="888" y="151"/>
                    </a:lnTo>
                    <a:lnTo>
                      <a:pt x="891" y="152"/>
                    </a:lnTo>
                    <a:lnTo>
                      <a:pt x="890" y="152"/>
                    </a:lnTo>
                    <a:lnTo>
                      <a:pt x="892" y="153"/>
                    </a:lnTo>
                    <a:lnTo>
                      <a:pt x="891" y="153"/>
                    </a:lnTo>
                    <a:lnTo>
                      <a:pt x="891" y="154"/>
                    </a:lnTo>
                    <a:lnTo>
                      <a:pt x="893" y="156"/>
                    </a:lnTo>
                    <a:lnTo>
                      <a:pt x="892" y="156"/>
                    </a:lnTo>
                    <a:lnTo>
                      <a:pt x="890" y="158"/>
                    </a:lnTo>
                    <a:lnTo>
                      <a:pt x="891" y="159"/>
                    </a:lnTo>
                    <a:lnTo>
                      <a:pt x="890" y="161"/>
                    </a:lnTo>
                    <a:lnTo>
                      <a:pt x="887" y="163"/>
                    </a:lnTo>
                    <a:lnTo>
                      <a:pt x="882" y="166"/>
                    </a:lnTo>
                    <a:lnTo>
                      <a:pt x="880" y="168"/>
                    </a:lnTo>
                    <a:lnTo>
                      <a:pt x="876" y="170"/>
                    </a:lnTo>
                    <a:lnTo>
                      <a:pt x="872" y="171"/>
                    </a:lnTo>
                    <a:lnTo>
                      <a:pt x="870" y="173"/>
                    </a:lnTo>
                    <a:lnTo>
                      <a:pt x="864" y="175"/>
                    </a:lnTo>
                    <a:lnTo>
                      <a:pt x="859" y="177"/>
                    </a:lnTo>
                    <a:lnTo>
                      <a:pt x="853" y="179"/>
                    </a:lnTo>
                    <a:lnTo>
                      <a:pt x="845" y="181"/>
                    </a:lnTo>
                    <a:lnTo>
                      <a:pt x="839" y="183"/>
                    </a:lnTo>
                    <a:lnTo>
                      <a:pt x="832" y="184"/>
                    </a:lnTo>
                    <a:lnTo>
                      <a:pt x="824" y="185"/>
                    </a:lnTo>
                    <a:lnTo>
                      <a:pt x="818" y="187"/>
                    </a:lnTo>
                    <a:lnTo>
                      <a:pt x="806" y="188"/>
                    </a:lnTo>
                    <a:lnTo>
                      <a:pt x="815" y="190"/>
                    </a:lnTo>
                    <a:lnTo>
                      <a:pt x="819" y="192"/>
                    </a:lnTo>
                    <a:lnTo>
                      <a:pt x="826" y="193"/>
                    </a:lnTo>
                    <a:lnTo>
                      <a:pt x="830" y="195"/>
                    </a:lnTo>
                    <a:lnTo>
                      <a:pt x="835" y="198"/>
                    </a:lnTo>
                    <a:lnTo>
                      <a:pt x="838" y="199"/>
                    </a:lnTo>
                    <a:lnTo>
                      <a:pt x="845" y="201"/>
                    </a:lnTo>
                    <a:lnTo>
                      <a:pt x="847" y="203"/>
                    </a:lnTo>
                    <a:lnTo>
                      <a:pt x="850" y="206"/>
                    </a:lnTo>
                    <a:lnTo>
                      <a:pt x="852" y="207"/>
                    </a:lnTo>
                    <a:lnTo>
                      <a:pt x="854" y="210"/>
                    </a:lnTo>
                    <a:lnTo>
                      <a:pt x="855" y="211"/>
                    </a:lnTo>
                    <a:lnTo>
                      <a:pt x="855" y="213"/>
                    </a:lnTo>
                    <a:lnTo>
                      <a:pt x="856" y="215"/>
                    </a:lnTo>
                    <a:lnTo>
                      <a:pt x="855" y="217"/>
                    </a:lnTo>
                    <a:lnTo>
                      <a:pt x="856" y="219"/>
                    </a:lnTo>
                    <a:lnTo>
                      <a:pt x="854" y="222"/>
                    </a:lnTo>
                    <a:lnTo>
                      <a:pt x="853" y="223"/>
                    </a:lnTo>
                    <a:lnTo>
                      <a:pt x="848" y="226"/>
                    </a:lnTo>
                    <a:lnTo>
                      <a:pt x="843" y="228"/>
                    </a:lnTo>
                    <a:lnTo>
                      <a:pt x="842" y="230"/>
                    </a:lnTo>
                    <a:lnTo>
                      <a:pt x="836" y="231"/>
                    </a:lnTo>
                    <a:lnTo>
                      <a:pt x="833" y="233"/>
                    </a:lnTo>
                    <a:lnTo>
                      <a:pt x="828" y="234"/>
                    </a:lnTo>
                    <a:lnTo>
                      <a:pt x="819" y="236"/>
                    </a:lnTo>
                    <a:lnTo>
                      <a:pt x="815" y="238"/>
                    </a:lnTo>
                    <a:lnTo>
                      <a:pt x="805" y="239"/>
                    </a:lnTo>
                    <a:lnTo>
                      <a:pt x="799" y="241"/>
                    </a:lnTo>
                    <a:lnTo>
                      <a:pt x="792" y="242"/>
                    </a:lnTo>
                    <a:lnTo>
                      <a:pt x="784" y="243"/>
                    </a:lnTo>
                    <a:lnTo>
                      <a:pt x="775" y="244"/>
                    </a:lnTo>
                    <a:lnTo>
                      <a:pt x="766" y="246"/>
                    </a:lnTo>
                    <a:lnTo>
                      <a:pt x="758" y="247"/>
                    </a:lnTo>
                    <a:lnTo>
                      <a:pt x="746" y="248"/>
                    </a:lnTo>
                    <a:lnTo>
                      <a:pt x="738" y="248"/>
                    </a:lnTo>
                    <a:lnTo>
                      <a:pt x="727" y="249"/>
                    </a:lnTo>
                    <a:lnTo>
                      <a:pt x="716" y="249"/>
                    </a:lnTo>
                    <a:lnTo>
                      <a:pt x="704" y="250"/>
                    </a:lnTo>
                    <a:lnTo>
                      <a:pt x="693" y="251"/>
                    </a:lnTo>
                    <a:lnTo>
                      <a:pt x="682" y="251"/>
                    </a:lnTo>
                    <a:lnTo>
                      <a:pt x="673" y="251"/>
                    </a:lnTo>
                    <a:lnTo>
                      <a:pt x="658" y="251"/>
                    </a:lnTo>
                    <a:lnTo>
                      <a:pt x="646" y="251"/>
                    </a:lnTo>
                    <a:lnTo>
                      <a:pt x="637" y="251"/>
                    </a:lnTo>
                    <a:lnTo>
                      <a:pt x="623" y="251"/>
                    </a:lnTo>
                    <a:lnTo>
                      <a:pt x="610" y="250"/>
                    </a:lnTo>
                    <a:lnTo>
                      <a:pt x="596" y="250"/>
                    </a:lnTo>
                    <a:lnTo>
                      <a:pt x="582" y="249"/>
                    </a:lnTo>
                    <a:lnTo>
                      <a:pt x="579" y="249"/>
                    </a:lnTo>
                    <a:lnTo>
                      <a:pt x="576" y="249"/>
                    </a:lnTo>
                    <a:lnTo>
                      <a:pt x="573" y="249"/>
                    </a:lnTo>
                    <a:lnTo>
                      <a:pt x="569" y="249"/>
                    </a:lnTo>
                    <a:lnTo>
                      <a:pt x="567" y="249"/>
                    </a:lnTo>
                    <a:lnTo>
                      <a:pt x="564" y="249"/>
                    </a:lnTo>
                    <a:lnTo>
                      <a:pt x="563" y="248"/>
                    </a:lnTo>
                    <a:lnTo>
                      <a:pt x="560" y="248"/>
                    </a:lnTo>
                    <a:lnTo>
                      <a:pt x="557" y="248"/>
                    </a:lnTo>
                    <a:lnTo>
                      <a:pt x="554" y="248"/>
                    </a:lnTo>
                    <a:lnTo>
                      <a:pt x="551" y="247"/>
                    </a:lnTo>
                    <a:lnTo>
                      <a:pt x="548" y="248"/>
                    </a:lnTo>
                    <a:lnTo>
                      <a:pt x="543" y="247"/>
                    </a:lnTo>
                    <a:lnTo>
                      <a:pt x="541" y="246"/>
                    </a:lnTo>
                    <a:lnTo>
                      <a:pt x="537" y="247"/>
                    </a:lnTo>
                    <a:lnTo>
                      <a:pt x="531" y="248"/>
                    </a:lnTo>
                    <a:lnTo>
                      <a:pt x="527" y="248"/>
                    </a:lnTo>
                    <a:lnTo>
                      <a:pt x="525" y="249"/>
                    </a:lnTo>
                    <a:lnTo>
                      <a:pt x="517" y="250"/>
                    </a:lnTo>
                    <a:lnTo>
                      <a:pt x="511" y="249"/>
                    </a:lnTo>
                    <a:lnTo>
                      <a:pt x="506" y="250"/>
                    </a:lnTo>
                    <a:lnTo>
                      <a:pt x="501" y="251"/>
                    </a:lnTo>
                    <a:lnTo>
                      <a:pt x="494" y="251"/>
                    </a:lnTo>
                    <a:lnTo>
                      <a:pt x="491" y="251"/>
                    </a:lnTo>
                    <a:lnTo>
                      <a:pt x="482" y="251"/>
                    </a:lnTo>
                    <a:lnTo>
                      <a:pt x="479" y="251"/>
                    </a:lnTo>
                    <a:lnTo>
                      <a:pt x="473" y="252"/>
                    </a:lnTo>
                    <a:lnTo>
                      <a:pt x="469" y="252"/>
                    </a:lnTo>
                    <a:lnTo>
                      <a:pt x="460" y="253"/>
                    </a:lnTo>
                    <a:lnTo>
                      <a:pt x="454" y="253"/>
                    </a:lnTo>
                    <a:lnTo>
                      <a:pt x="449" y="253"/>
                    </a:lnTo>
                    <a:lnTo>
                      <a:pt x="441" y="253"/>
                    </a:lnTo>
                    <a:lnTo>
                      <a:pt x="435" y="253"/>
                    </a:lnTo>
                    <a:lnTo>
                      <a:pt x="430" y="254"/>
                    </a:lnTo>
                    <a:lnTo>
                      <a:pt x="423" y="253"/>
                    </a:lnTo>
                    <a:lnTo>
                      <a:pt x="419" y="253"/>
                    </a:lnTo>
                    <a:lnTo>
                      <a:pt x="411" y="253"/>
                    </a:lnTo>
                    <a:lnTo>
                      <a:pt x="404" y="253"/>
                    </a:lnTo>
                    <a:lnTo>
                      <a:pt x="398" y="253"/>
                    </a:lnTo>
                    <a:lnTo>
                      <a:pt x="393" y="253"/>
                    </a:lnTo>
                    <a:lnTo>
                      <a:pt x="385" y="252"/>
                    </a:lnTo>
                    <a:lnTo>
                      <a:pt x="379" y="253"/>
                    </a:lnTo>
                    <a:lnTo>
                      <a:pt x="371" y="253"/>
                    </a:lnTo>
                    <a:lnTo>
                      <a:pt x="367" y="252"/>
                    </a:lnTo>
                    <a:lnTo>
                      <a:pt x="358" y="252"/>
                    </a:lnTo>
                    <a:lnTo>
                      <a:pt x="350" y="251"/>
                    </a:lnTo>
                    <a:lnTo>
                      <a:pt x="337" y="251"/>
                    </a:lnTo>
                    <a:lnTo>
                      <a:pt x="325" y="250"/>
                    </a:lnTo>
                    <a:lnTo>
                      <a:pt x="315" y="248"/>
                    </a:lnTo>
                    <a:lnTo>
                      <a:pt x="302" y="248"/>
                    </a:lnTo>
                    <a:lnTo>
                      <a:pt x="290" y="247"/>
                    </a:lnTo>
                    <a:lnTo>
                      <a:pt x="276" y="246"/>
                    </a:lnTo>
                    <a:lnTo>
                      <a:pt x="267" y="244"/>
                    </a:lnTo>
                    <a:lnTo>
                      <a:pt x="255" y="243"/>
                    </a:lnTo>
                    <a:lnTo>
                      <a:pt x="245" y="241"/>
                    </a:lnTo>
                    <a:lnTo>
                      <a:pt x="235" y="240"/>
                    </a:lnTo>
                    <a:lnTo>
                      <a:pt x="223" y="239"/>
                    </a:lnTo>
                    <a:lnTo>
                      <a:pt x="213" y="237"/>
                    </a:lnTo>
                    <a:lnTo>
                      <a:pt x="204" y="235"/>
                    </a:lnTo>
                    <a:lnTo>
                      <a:pt x="197" y="233"/>
                    </a:lnTo>
                    <a:lnTo>
                      <a:pt x="190" y="231"/>
                    </a:lnTo>
                    <a:lnTo>
                      <a:pt x="181" y="230"/>
                    </a:lnTo>
                    <a:lnTo>
                      <a:pt x="173" y="228"/>
                    </a:lnTo>
                    <a:lnTo>
                      <a:pt x="165" y="227"/>
                    </a:lnTo>
                    <a:lnTo>
                      <a:pt x="158" y="223"/>
                    </a:lnTo>
                    <a:lnTo>
                      <a:pt x="151" y="222"/>
                    </a:lnTo>
                    <a:lnTo>
                      <a:pt x="146" y="220"/>
                    </a:lnTo>
                    <a:lnTo>
                      <a:pt x="141" y="218"/>
                    </a:lnTo>
                    <a:lnTo>
                      <a:pt x="138" y="216"/>
                    </a:lnTo>
                    <a:lnTo>
                      <a:pt x="132" y="213"/>
                    </a:lnTo>
                    <a:lnTo>
                      <a:pt x="129" y="211"/>
                    </a:lnTo>
                    <a:lnTo>
                      <a:pt x="125" y="209"/>
                    </a:lnTo>
                    <a:lnTo>
                      <a:pt x="125" y="207"/>
                    </a:lnTo>
                    <a:lnTo>
                      <a:pt x="122" y="204"/>
                    </a:lnTo>
                    <a:lnTo>
                      <a:pt x="122" y="202"/>
                    </a:lnTo>
                    <a:lnTo>
                      <a:pt x="119" y="200"/>
                    </a:lnTo>
                    <a:lnTo>
                      <a:pt x="121" y="198"/>
                    </a:lnTo>
                    <a:lnTo>
                      <a:pt x="121" y="196"/>
                    </a:lnTo>
                    <a:lnTo>
                      <a:pt x="121" y="194"/>
                    </a:lnTo>
                    <a:lnTo>
                      <a:pt x="122" y="193"/>
                    </a:lnTo>
                    <a:lnTo>
                      <a:pt x="123" y="192"/>
                    </a:lnTo>
                    <a:lnTo>
                      <a:pt x="126" y="191"/>
                    </a:lnTo>
                    <a:lnTo>
                      <a:pt x="125" y="189"/>
                    </a:lnTo>
                    <a:lnTo>
                      <a:pt x="128" y="188"/>
                    </a:lnTo>
                    <a:lnTo>
                      <a:pt x="131" y="188"/>
                    </a:lnTo>
                    <a:lnTo>
                      <a:pt x="133" y="186"/>
                    </a:lnTo>
                    <a:lnTo>
                      <a:pt x="136" y="185"/>
                    </a:lnTo>
                    <a:lnTo>
                      <a:pt x="139" y="184"/>
                    </a:lnTo>
                    <a:lnTo>
                      <a:pt x="140" y="183"/>
                    </a:lnTo>
                    <a:lnTo>
                      <a:pt x="142" y="182"/>
                    </a:lnTo>
                    <a:lnTo>
                      <a:pt x="146" y="181"/>
                    </a:lnTo>
                    <a:lnTo>
                      <a:pt x="149" y="180"/>
                    </a:lnTo>
                    <a:lnTo>
                      <a:pt x="150" y="179"/>
                    </a:lnTo>
                    <a:lnTo>
                      <a:pt x="155" y="179"/>
                    </a:lnTo>
                    <a:lnTo>
                      <a:pt x="147" y="179"/>
                    </a:lnTo>
                    <a:lnTo>
                      <a:pt x="140" y="177"/>
                    </a:lnTo>
                    <a:lnTo>
                      <a:pt x="130" y="176"/>
                    </a:lnTo>
                    <a:lnTo>
                      <a:pt x="121" y="176"/>
                    </a:lnTo>
                    <a:lnTo>
                      <a:pt x="114" y="174"/>
                    </a:lnTo>
                    <a:lnTo>
                      <a:pt x="105" y="173"/>
                    </a:lnTo>
                    <a:lnTo>
                      <a:pt x="98" y="172"/>
                    </a:lnTo>
                    <a:lnTo>
                      <a:pt x="90" y="171"/>
                    </a:lnTo>
                    <a:lnTo>
                      <a:pt x="82" y="170"/>
                    </a:lnTo>
                    <a:lnTo>
                      <a:pt x="76" y="170"/>
                    </a:lnTo>
                    <a:lnTo>
                      <a:pt x="69" y="168"/>
                    </a:lnTo>
                    <a:lnTo>
                      <a:pt x="63" y="167"/>
                    </a:lnTo>
                    <a:lnTo>
                      <a:pt x="59" y="166"/>
                    </a:lnTo>
                    <a:lnTo>
                      <a:pt x="52" y="164"/>
                    </a:lnTo>
                    <a:lnTo>
                      <a:pt x="48" y="163"/>
                    </a:lnTo>
                    <a:lnTo>
                      <a:pt x="41" y="161"/>
                    </a:lnTo>
                    <a:lnTo>
                      <a:pt x="36" y="160"/>
                    </a:lnTo>
                    <a:lnTo>
                      <a:pt x="29" y="158"/>
                    </a:lnTo>
                    <a:lnTo>
                      <a:pt x="26" y="157"/>
                    </a:lnTo>
                    <a:lnTo>
                      <a:pt x="22" y="156"/>
                    </a:lnTo>
                    <a:lnTo>
                      <a:pt x="18" y="154"/>
                    </a:lnTo>
                    <a:lnTo>
                      <a:pt x="14" y="153"/>
                    </a:lnTo>
                    <a:lnTo>
                      <a:pt x="11" y="151"/>
                    </a:lnTo>
                    <a:lnTo>
                      <a:pt x="8" y="149"/>
                    </a:lnTo>
                    <a:lnTo>
                      <a:pt x="7" y="147"/>
                    </a:lnTo>
                    <a:lnTo>
                      <a:pt x="3" y="146"/>
                    </a:lnTo>
                    <a:lnTo>
                      <a:pt x="3" y="145"/>
                    </a:lnTo>
                    <a:lnTo>
                      <a:pt x="0" y="143"/>
                    </a:lnTo>
                    <a:lnTo>
                      <a:pt x="2" y="142"/>
                    </a:lnTo>
                    <a:lnTo>
                      <a:pt x="2" y="140"/>
                    </a:lnTo>
                    <a:lnTo>
                      <a:pt x="0" y="138"/>
                    </a:lnTo>
                    <a:lnTo>
                      <a:pt x="1" y="137"/>
                    </a:lnTo>
                    <a:lnTo>
                      <a:pt x="1" y="136"/>
                    </a:lnTo>
                    <a:lnTo>
                      <a:pt x="2" y="133"/>
                    </a:lnTo>
                    <a:lnTo>
                      <a:pt x="5" y="132"/>
                    </a:lnTo>
                    <a:lnTo>
                      <a:pt x="8" y="131"/>
                    </a:lnTo>
                    <a:lnTo>
                      <a:pt x="9" y="130"/>
                    </a:lnTo>
                    <a:lnTo>
                      <a:pt x="11" y="129"/>
                    </a:lnTo>
                    <a:lnTo>
                      <a:pt x="16" y="127"/>
                    </a:lnTo>
                    <a:lnTo>
                      <a:pt x="20" y="126"/>
                    </a:lnTo>
                    <a:lnTo>
                      <a:pt x="21" y="125"/>
                    </a:lnTo>
                    <a:lnTo>
                      <a:pt x="27" y="124"/>
                    </a:lnTo>
                    <a:lnTo>
                      <a:pt x="28" y="123"/>
                    </a:lnTo>
                    <a:lnTo>
                      <a:pt x="33" y="122"/>
                    </a:lnTo>
                    <a:lnTo>
                      <a:pt x="37" y="121"/>
                    </a:lnTo>
                    <a:lnTo>
                      <a:pt x="43" y="120"/>
                    </a:lnTo>
                    <a:lnTo>
                      <a:pt x="48" y="119"/>
                    </a:lnTo>
                    <a:lnTo>
                      <a:pt x="55" y="118"/>
                    </a:lnTo>
                    <a:lnTo>
                      <a:pt x="59" y="117"/>
                    </a:lnTo>
                    <a:lnTo>
                      <a:pt x="65" y="117"/>
                    </a:lnTo>
                    <a:lnTo>
                      <a:pt x="70" y="116"/>
                    </a:lnTo>
                    <a:lnTo>
                      <a:pt x="75" y="115"/>
                    </a:lnTo>
                    <a:lnTo>
                      <a:pt x="81" y="115"/>
                    </a:lnTo>
                    <a:lnTo>
                      <a:pt x="90" y="114"/>
                    </a:lnTo>
                    <a:lnTo>
                      <a:pt x="94" y="114"/>
                    </a:lnTo>
                    <a:lnTo>
                      <a:pt x="101" y="113"/>
                    </a:lnTo>
                    <a:lnTo>
                      <a:pt x="111" y="114"/>
                    </a:lnTo>
                    <a:lnTo>
                      <a:pt x="116" y="113"/>
                    </a:lnTo>
                    <a:lnTo>
                      <a:pt x="125" y="112"/>
                    </a:lnTo>
                    <a:lnTo>
                      <a:pt x="130" y="113"/>
                    </a:lnTo>
                    <a:lnTo>
                      <a:pt x="137" y="112"/>
                    </a:lnTo>
                    <a:lnTo>
                      <a:pt x="147" y="112"/>
                    </a:lnTo>
                    <a:lnTo>
                      <a:pt x="155" y="112"/>
                    </a:lnTo>
                    <a:lnTo>
                      <a:pt x="162" y="112"/>
                    </a:lnTo>
                    <a:lnTo>
                      <a:pt x="159" y="111"/>
                    </a:lnTo>
                    <a:lnTo>
                      <a:pt x="155" y="110"/>
                    </a:lnTo>
                    <a:lnTo>
                      <a:pt x="151" y="109"/>
                    </a:lnTo>
                    <a:lnTo>
                      <a:pt x="146" y="108"/>
                    </a:lnTo>
                    <a:lnTo>
                      <a:pt x="141" y="107"/>
                    </a:lnTo>
                    <a:lnTo>
                      <a:pt x="138" y="105"/>
                    </a:lnTo>
                    <a:lnTo>
                      <a:pt x="134" y="106"/>
                    </a:lnTo>
                    <a:lnTo>
                      <a:pt x="130" y="104"/>
                    </a:lnTo>
                    <a:lnTo>
                      <a:pt x="126" y="103"/>
                    </a:lnTo>
                    <a:lnTo>
                      <a:pt x="125" y="102"/>
                    </a:lnTo>
                    <a:lnTo>
                      <a:pt x="120" y="101"/>
                    </a:lnTo>
                    <a:lnTo>
                      <a:pt x="119" y="100"/>
                    </a:lnTo>
                    <a:lnTo>
                      <a:pt x="116" y="98"/>
                    </a:lnTo>
                    <a:lnTo>
                      <a:pt x="112" y="97"/>
                    </a:lnTo>
                    <a:lnTo>
                      <a:pt x="110" y="96"/>
                    </a:lnTo>
                    <a:lnTo>
                      <a:pt x="110" y="94"/>
                    </a:lnTo>
                    <a:lnTo>
                      <a:pt x="107" y="93"/>
                    </a:lnTo>
                    <a:lnTo>
                      <a:pt x="104" y="92"/>
                    </a:lnTo>
                    <a:lnTo>
                      <a:pt x="103" y="91"/>
                    </a:lnTo>
                    <a:lnTo>
                      <a:pt x="100" y="90"/>
                    </a:lnTo>
                    <a:lnTo>
                      <a:pt x="97" y="89"/>
                    </a:lnTo>
                    <a:lnTo>
                      <a:pt x="97" y="87"/>
                    </a:lnTo>
                    <a:lnTo>
                      <a:pt x="95" y="86"/>
                    </a:lnTo>
                    <a:lnTo>
                      <a:pt x="96" y="84"/>
                    </a:lnTo>
                    <a:lnTo>
                      <a:pt x="94" y="83"/>
                    </a:lnTo>
                    <a:lnTo>
                      <a:pt x="94" y="82"/>
                    </a:lnTo>
                    <a:lnTo>
                      <a:pt x="94" y="81"/>
                    </a:lnTo>
                    <a:lnTo>
                      <a:pt x="93" y="80"/>
                    </a:lnTo>
                    <a:lnTo>
                      <a:pt x="92" y="79"/>
                    </a:lnTo>
                    <a:lnTo>
                      <a:pt x="94" y="78"/>
                    </a:lnTo>
                    <a:lnTo>
                      <a:pt x="95" y="76"/>
                    </a:lnTo>
                    <a:lnTo>
                      <a:pt x="95" y="75"/>
                    </a:lnTo>
                    <a:lnTo>
                      <a:pt x="98" y="73"/>
                    </a:lnTo>
                    <a:lnTo>
                      <a:pt x="103" y="70"/>
                    </a:lnTo>
                    <a:lnTo>
                      <a:pt x="104" y="68"/>
                    </a:lnTo>
                    <a:lnTo>
                      <a:pt x="106" y="67"/>
                    </a:lnTo>
                    <a:lnTo>
                      <a:pt x="111" y="65"/>
                    </a:lnTo>
                    <a:lnTo>
                      <a:pt x="116" y="63"/>
                    </a:lnTo>
                    <a:lnTo>
                      <a:pt x="120" y="62"/>
                    </a:lnTo>
                    <a:lnTo>
                      <a:pt x="128" y="60"/>
                    </a:lnTo>
                    <a:lnTo>
                      <a:pt x="131" y="59"/>
                    </a:lnTo>
                    <a:lnTo>
                      <a:pt x="138" y="57"/>
                    </a:lnTo>
                    <a:lnTo>
                      <a:pt x="145" y="56"/>
                    </a:lnTo>
                    <a:lnTo>
                      <a:pt x="152" y="54"/>
                    </a:lnTo>
                    <a:lnTo>
                      <a:pt x="160" y="53"/>
                    </a:lnTo>
                    <a:lnTo>
                      <a:pt x="166" y="53"/>
                    </a:lnTo>
                    <a:lnTo>
                      <a:pt x="174" y="51"/>
                    </a:lnTo>
                    <a:lnTo>
                      <a:pt x="184" y="50"/>
                    </a:lnTo>
                    <a:lnTo>
                      <a:pt x="193" y="49"/>
                    </a:lnTo>
                    <a:lnTo>
                      <a:pt x="201" y="48"/>
                    </a:lnTo>
                    <a:lnTo>
                      <a:pt x="212" y="47"/>
                    </a:lnTo>
                    <a:lnTo>
                      <a:pt x="223" y="47"/>
                    </a:lnTo>
                    <a:lnTo>
                      <a:pt x="231" y="46"/>
                    </a:lnTo>
                    <a:lnTo>
                      <a:pt x="241" y="46"/>
                    </a:lnTo>
                    <a:lnTo>
                      <a:pt x="253" y="45"/>
                    </a:lnTo>
                    <a:lnTo>
                      <a:pt x="263" y="45"/>
                    </a:lnTo>
                    <a:lnTo>
                      <a:pt x="275" y="45"/>
                    </a:lnTo>
                    <a:lnTo>
                      <a:pt x="286" y="45"/>
                    </a:lnTo>
                    <a:lnTo>
                      <a:pt x="297" y="45"/>
                    </a:lnTo>
                    <a:lnTo>
                      <a:pt x="308" y="45"/>
                    </a:lnTo>
                    <a:lnTo>
                      <a:pt x="320" y="45"/>
                    </a:lnTo>
                    <a:lnTo>
                      <a:pt x="332" y="45"/>
                    </a:lnTo>
                    <a:lnTo>
                      <a:pt x="344" y="46"/>
                    </a:lnTo>
                    <a:lnTo>
                      <a:pt x="342" y="44"/>
                    </a:lnTo>
                    <a:lnTo>
                      <a:pt x="342" y="43"/>
                    </a:lnTo>
                    <a:lnTo>
                      <a:pt x="340" y="43"/>
                    </a:lnTo>
                    <a:lnTo>
                      <a:pt x="340" y="42"/>
                    </a:lnTo>
                    <a:lnTo>
                      <a:pt x="340" y="41"/>
                    </a:lnTo>
                    <a:lnTo>
                      <a:pt x="339" y="41"/>
                    </a:lnTo>
                    <a:lnTo>
                      <a:pt x="339" y="39"/>
                    </a:lnTo>
                    <a:lnTo>
                      <a:pt x="338" y="38"/>
                    </a:lnTo>
                    <a:lnTo>
                      <a:pt x="338" y="37"/>
                    </a:lnTo>
                    <a:lnTo>
                      <a:pt x="338" y="36"/>
                    </a:lnTo>
                    <a:lnTo>
                      <a:pt x="338" y="35"/>
                    </a:lnTo>
                    <a:lnTo>
                      <a:pt x="338" y="34"/>
                    </a:lnTo>
                    <a:lnTo>
                      <a:pt x="339" y="33"/>
                    </a:lnTo>
                    <a:lnTo>
                      <a:pt x="339" y="32"/>
                    </a:lnTo>
                    <a:lnTo>
                      <a:pt x="339" y="29"/>
                    </a:lnTo>
                    <a:lnTo>
                      <a:pt x="342" y="27"/>
                    </a:lnTo>
                    <a:lnTo>
                      <a:pt x="345" y="26"/>
                    </a:lnTo>
                    <a:lnTo>
                      <a:pt x="347" y="23"/>
                    </a:lnTo>
                    <a:lnTo>
                      <a:pt x="350" y="21"/>
                    </a:lnTo>
                    <a:lnTo>
                      <a:pt x="356" y="20"/>
                    </a:lnTo>
                    <a:lnTo>
                      <a:pt x="360" y="18"/>
                    </a:lnTo>
                    <a:lnTo>
                      <a:pt x="367" y="17"/>
                    </a:lnTo>
                    <a:lnTo>
                      <a:pt x="373" y="14"/>
                    </a:lnTo>
                    <a:lnTo>
                      <a:pt x="381" y="13"/>
                    </a:lnTo>
                    <a:lnTo>
                      <a:pt x="385" y="11"/>
                    </a:lnTo>
                    <a:lnTo>
                      <a:pt x="391" y="10"/>
                    </a:lnTo>
                    <a:lnTo>
                      <a:pt x="399" y="9"/>
                    </a:lnTo>
                    <a:lnTo>
                      <a:pt x="410" y="7"/>
                    </a:lnTo>
                    <a:lnTo>
                      <a:pt x="418" y="7"/>
                    </a:lnTo>
                    <a:lnTo>
                      <a:pt x="428" y="5"/>
                    </a:lnTo>
                    <a:lnTo>
                      <a:pt x="436" y="4"/>
                    </a:lnTo>
                    <a:lnTo>
                      <a:pt x="444" y="3"/>
                    </a:lnTo>
                    <a:lnTo>
                      <a:pt x="454" y="3"/>
                    </a:lnTo>
                    <a:lnTo>
                      <a:pt x="466" y="2"/>
                    </a:lnTo>
                    <a:lnTo>
                      <a:pt x="477" y="1"/>
                    </a:lnTo>
                    <a:lnTo>
                      <a:pt x="489" y="1"/>
                    </a:lnTo>
                    <a:lnTo>
                      <a:pt x="499" y="0"/>
                    </a:lnTo>
                    <a:lnTo>
                      <a:pt x="511" y="0"/>
                    </a:lnTo>
                    <a:lnTo>
                      <a:pt x="524" y="0"/>
                    </a:lnTo>
                    <a:lnTo>
                      <a:pt x="535" y="0"/>
                    </a:lnTo>
                    <a:lnTo>
                      <a:pt x="546" y="0"/>
                    </a:lnTo>
                    <a:lnTo>
                      <a:pt x="559" y="0"/>
                    </a:lnTo>
                    <a:lnTo>
                      <a:pt x="572" y="0"/>
                    </a:lnTo>
                    <a:lnTo>
                      <a:pt x="584" y="0"/>
                    </a:lnTo>
                    <a:lnTo>
                      <a:pt x="595" y="0"/>
                    </a:lnTo>
                    <a:lnTo>
                      <a:pt x="611" y="1"/>
                    </a:lnTo>
                    <a:lnTo>
                      <a:pt x="623" y="2"/>
                    </a:lnTo>
                    <a:lnTo>
                      <a:pt x="636" y="3"/>
                    </a:lnTo>
                    <a:lnTo>
                      <a:pt x="647" y="3"/>
                    </a:lnTo>
                    <a:lnTo>
                      <a:pt x="660" y="5"/>
                    </a:lnTo>
                    <a:lnTo>
                      <a:pt x="673" y="7"/>
                    </a:lnTo>
                    <a:lnTo>
                      <a:pt x="686" y="7"/>
                    </a:lnTo>
                    <a:lnTo>
                      <a:pt x="696" y="9"/>
                    </a:lnTo>
                    <a:lnTo>
                      <a:pt x="706" y="10"/>
                    </a:lnTo>
                    <a:lnTo>
                      <a:pt x="715" y="11"/>
                    </a:lnTo>
                    <a:lnTo>
                      <a:pt x="728" y="12"/>
                    </a:lnTo>
                    <a:lnTo>
                      <a:pt x="737" y="14"/>
                    </a:lnTo>
                    <a:lnTo>
                      <a:pt x="747" y="16"/>
                    </a:lnTo>
                    <a:lnTo>
                      <a:pt x="757" y="18"/>
                    </a:lnTo>
                    <a:lnTo>
                      <a:pt x="764" y="19"/>
                    </a:lnTo>
                    <a:lnTo>
                      <a:pt x="773" y="22"/>
                    </a:lnTo>
                    <a:lnTo>
                      <a:pt x="780" y="23"/>
                    </a:lnTo>
                    <a:lnTo>
                      <a:pt x="789" y="25"/>
                    </a:lnTo>
                    <a:lnTo>
                      <a:pt x="796" y="27"/>
                    </a:lnTo>
                    <a:lnTo>
                      <a:pt x="801" y="29"/>
                    </a:lnTo>
                    <a:lnTo>
                      <a:pt x="808" y="31"/>
                    </a:lnTo>
                    <a:lnTo>
                      <a:pt x="815" y="32"/>
                    </a:lnTo>
                    <a:lnTo>
                      <a:pt x="820" y="35"/>
                    </a:lnTo>
                    <a:lnTo>
                      <a:pt x="824" y="36"/>
                    </a:lnTo>
                    <a:lnTo>
                      <a:pt x="828" y="40"/>
                    </a:lnTo>
                    <a:lnTo>
                      <a:pt x="832" y="41"/>
                    </a:lnTo>
                    <a:lnTo>
                      <a:pt x="835" y="44"/>
                    </a:lnTo>
                    <a:lnTo>
                      <a:pt x="836" y="46"/>
                    </a:lnTo>
                    <a:lnTo>
                      <a:pt x="839" y="48"/>
                    </a:lnTo>
                    <a:lnTo>
                      <a:pt x="840" y="50"/>
                    </a:lnTo>
                    <a:lnTo>
                      <a:pt x="840" y="52"/>
                    </a:lnTo>
                    <a:lnTo>
                      <a:pt x="839" y="55"/>
                    </a:lnTo>
                    <a:lnTo>
                      <a:pt x="841" y="57"/>
                    </a:lnTo>
                    <a:lnTo>
                      <a:pt x="839" y="58"/>
                    </a:lnTo>
                    <a:lnTo>
                      <a:pt x="838" y="59"/>
                    </a:lnTo>
                    <a:lnTo>
                      <a:pt x="837" y="60"/>
                    </a:lnTo>
                    <a:lnTo>
                      <a:pt x="835" y="61"/>
                    </a:lnTo>
                  </a:path>
                </a:pathLst>
              </a:custGeom>
              <a:gradFill rotWithShape="0">
                <a:gsLst>
                  <a:gs pos="0">
                    <a:srgbClr val="999999"/>
                  </a:gs>
                  <a:gs pos="50000">
                    <a:srgbClr val="FFFFFF"/>
                  </a:gs>
                  <a:gs pos="100000">
                    <a:srgbClr val="999999"/>
                  </a:gs>
                </a:gsLst>
                <a:lin ang="18900000" scaled="1"/>
              </a:gradFill>
              <a:ln w="12700" cap="rnd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2" name="Rectangle 1222"/>
              <p:cNvSpPr>
                <a:spLocks noChangeArrowheads="1"/>
              </p:cNvSpPr>
              <p:nvPr/>
            </p:nvSpPr>
            <p:spPr bwMode="auto">
              <a:xfrm>
                <a:off x="4457" y="2993"/>
                <a:ext cx="195" cy="1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algn="ctr" eaLnBrk="0" latinLnBrk="0" hangingPunct="0">
                  <a:lnSpc>
                    <a:spcPct val="95000"/>
                  </a:lnSpc>
                </a:pPr>
                <a:r>
                  <a:rPr kumimoji="0" lang="ko-KR" altLang="ko-KR">
                    <a:solidFill>
                      <a:srgbClr val="000000"/>
                    </a:solidFill>
                    <a:latin typeface="맑은 고딕" pitchFamily="50" charset="-127"/>
                    <a:ea typeface="맑은 고딕" pitchFamily="50" charset="-127"/>
                  </a:rPr>
                  <a:t>  </a:t>
                </a:r>
                <a:r>
                  <a:rPr kumimoji="0" lang="ko-KR" altLang="en-US">
                    <a:solidFill>
                      <a:srgbClr val="000000"/>
                    </a:solidFill>
                    <a:latin typeface="맑은 고딕" pitchFamily="50" charset="-127"/>
                    <a:ea typeface="맑은 고딕" pitchFamily="50" charset="-127"/>
                  </a:rPr>
                  <a:t>전용선</a:t>
                </a:r>
              </a:p>
            </p:txBody>
          </p:sp>
        </p:grpSp>
        <p:sp>
          <p:nvSpPr>
            <p:cNvPr id="87" name="Line 1223"/>
            <p:cNvSpPr>
              <a:spLocks noChangeShapeType="1"/>
            </p:cNvSpPr>
            <p:nvPr/>
          </p:nvSpPr>
          <p:spPr bwMode="auto">
            <a:xfrm>
              <a:off x="2874641" y="2407613"/>
              <a:ext cx="5605936" cy="0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8" name="Text Box 1224"/>
            <p:cNvSpPr txBox="1">
              <a:spLocks noChangeArrowheads="1"/>
            </p:cNvSpPr>
            <p:nvPr/>
          </p:nvSpPr>
          <p:spPr bwMode="auto">
            <a:xfrm>
              <a:off x="1940045" y="3060667"/>
              <a:ext cx="1334668" cy="3718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latinLnBrk="0" hangingPunct="0">
                <a:spcBef>
                  <a:spcPct val="50000"/>
                </a:spcBef>
              </a:pPr>
              <a:r>
                <a:rPr kumimoji="0" lang="ko-KR" altLang="en-US">
                  <a:latin typeface="맑은 고딕" pitchFamily="50" charset="-127"/>
                  <a:ea typeface="맑은 고딕" pitchFamily="50" charset="-127"/>
                </a:rPr>
                <a:t>포인트 적립</a:t>
              </a:r>
              <a:r>
                <a:rPr kumimoji="0" lang="en-US" altLang="ko-KR">
                  <a:latin typeface="맑은 고딕" pitchFamily="50" charset="-127"/>
                  <a:ea typeface="맑은 고딕" pitchFamily="50" charset="-127"/>
                </a:rPr>
                <a:t>/</a:t>
              </a:r>
              <a:r>
                <a:rPr kumimoji="0" lang="ko-KR" altLang="en-US">
                  <a:latin typeface="맑은 고딕" pitchFamily="50" charset="-127"/>
                  <a:ea typeface="맑은 고딕" pitchFamily="50" charset="-127"/>
                </a:rPr>
                <a:t>사용</a:t>
              </a:r>
            </a:p>
            <a:p>
              <a:pPr algn="ctr" eaLnBrk="0" latinLnBrk="0" hangingPunct="0"/>
              <a:r>
                <a:rPr kumimoji="0" lang="en-US" altLang="ko-KR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kumimoji="0" lang="ko-KR" altLang="en-US">
                  <a:latin typeface="맑은 고딕" pitchFamily="50" charset="-127"/>
                  <a:ea typeface="맑은 고딕" pitchFamily="50" charset="-127"/>
                </a:rPr>
                <a:t>제휴신용카드</a:t>
              </a:r>
              <a:r>
                <a:rPr kumimoji="0" lang="en-US" altLang="ko-KR">
                  <a:latin typeface="맑은 고딕" pitchFamily="50" charset="-127"/>
                  <a:ea typeface="맑은 고딕" pitchFamily="50" charset="-127"/>
                </a:rPr>
                <a:t>)</a:t>
              </a:r>
            </a:p>
          </p:txBody>
        </p:sp>
        <p:sp>
          <p:nvSpPr>
            <p:cNvPr id="89" name="Line 1225"/>
            <p:cNvSpPr>
              <a:spLocks noChangeShapeType="1"/>
            </p:cNvSpPr>
            <p:nvPr/>
          </p:nvSpPr>
          <p:spPr bwMode="auto">
            <a:xfrm flipV="1">
              <a:off x="2469650" y="2916097"/>
              <a:ext cx="6559" cy="56830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0" name="Line 1226"/>
            <p:cNvSpPr>
              <a:spLocks noChangeShapeType="1"/>
            </p:cNvSpPr>
            <p:nvPr/>
          </p:nvSpPr>
          <p:spPr bwMode="auto">
            <a:xfrm flipH="1" flipV="1">
              <a:off x="2472929" y="3459478"/>
              <a:ext cx="601749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91" name="Group 1227"/>
            <p:cNvGrpSpPr>
              <a:grpSpLocks/>
            </p:cNvGrpSpPr>
            <p:nvPr/>
          </p:nvGrpSpPr>
          <p:grpSpPr bwMode="auto">
            <a:xfrm>
              <a:off x="1338297" y="4070989"/>
              <a:ext cx="1669155" cy="531749"/>
              <a:chOff x="4320" y="2919"/>
              <a:chExt cx="584" cy="312"/>
            </a:xfrm>
          </p:grpSpPr>
          <p:sp>
            <p:nvSpPr>
              <p:cNvPr id="99" name="Freeform 1228"/>
              <p:cNvSpPr>
                <a:spLocks/>
              </p:cNvSpPr>
              <p:nvPr/>
            </p:nvSpPr>
            <p:spPr bwMode="auto">
              <a:xfrm>
                <a:off x="4320" y="2919"/>
                <a:ext cx="584" cy="312"/>
              </a:xfrm>
              <a:custGeom>
                <a:avLst/>
                <a:gdLst>
                  <a:gd name="T0" fmla="*/ 504 w 1070"/>
                  <a:gd name="T1" fmla="*/ 83 h 255"/>
                  <a:gd name="T2" fmla="*/ 545 w 1070"/>
                  <a:gd name="T3" fmla="*/ 98 h 255"/>
                  <a:gd name="T4" fmla="*/ 574 w 1070"/>
                  <a:gd name="T5" fmla="*/ 119 h 255"/>
                  <a:gd name="T6" fmla="*/ 583 w 1070"/>
                  <a:gd name="T7" fmla="*/ 141 h 255"/>
                  <a:gd name="T8" fmla="*/ 574 w 1070"/>
                  <a:gd name="T9" fmla="*/ 155 h 255"/>
                  <a:gd name="T10" fmla="*/ 555 w 1070"/>
                  <a:gd name="T11" fmla="*/ 169 h 255"/>
                  <a:gd name="T12" fmla="*/ 524 w 1070"/>
                  <a:gd name="T13" fmla="*/ 177 h 255"/>
                  <a:gd name="T14" fmla="*/ 490 w 1070"/>
                  <a:gd name="T15" fmla="*/ 181 h 255"/>
                  <a:gd name="T16" fmla="*/ 487 w 1070"/>
                  <a:gd name="T17" fmla="*/ 187 h 255"/>
                  <a:gd name="T18" fmla="*/ 486 w 1070"/>
                  <a:gd name="T19" fmla="*/ 195 h 255"/>
                  <a:gd name="T20" fmla="*/ 475 w 1070"/>
                  <a:gd name="T21" fmla="*/ 212 h 255"/>
                  <a:gd name="T22" fmla="*/ 446 w 1070"/>
                  <a:gd name="T23" fmla="*/ 229 h 255"/>
                  <a:gd name="T24" fmla="*/ 461 w 1070"/>
                  <a:gd name="T25" fmla="*/ 246 h 255"/>
                  <a:gd name="T26" fmla="*/ 467 w 1070"/>
                  <a:gd name="T27" fmla="*/ 266 h 255"/>
                  <a:gd name="T28" fmla="*/ 455 w 1070"/>
                  <a:gd name="T29" fmla="*/ 285 h 255"/>
                  <a:gd name="T30" fmla="*/ 423 w 1070"/>
                  <a:gd name="T31" fmla="*/ 299 h 255"/>
                  <a:gd name="T32" fmla="*/ 378 w 1070"/>
                  <a:gd name="T33" fmla="*/ 307 h 255"/>
                  <a:gd name="T34" fmla="*/ 325 w 1070"/>
                  <a:gd name="T35" fmla="*/ 306 h 255"/>
                  <a:gd name="T36" fmla="*/ 308 w 1070"/>
                  <a:gd name="T37" fmla="*/ 305 h 255"/>
                  <a:gd name="T38" fmla="*/ 296 w 1070"/>
                  <a:gd name="T39" fmla="*/ 302 h 255"/>
                  <a:gd name="T40" fmla="*/ 276 w 1070"/>
                  <a:gd name="T41" fmla="*/ 306 h 255"/>
                  <a:gd name="T42" fmla="*/ 251 w 1070"/>
                  <a:gd name="T43" fmla="*/ 310 h 255"/>
                  <a:gd name="T44" fmla="*/ 224 w 1070"/>
                  <a:gd name="T45" fmla="*/ 310 h 255"/>
                  <a:gd name="T46" fmla="*/ 195 w 1070"/>
                  <a:gd name="T47" fmla="*/ 308 h 255"/>
                  <a:gd name="T48" fmla="*/ 146 w 1070"/>
                  <a:gd name="T49" fmla="*/ 299 h 255"/>
                  <a:gd name="T50" fmla="*/ 104 w 1070"/>
                  <a:gd name="T51" fmla="*/ 283 h 255"/>
                  <a:gd name="T52" fmla="*/ 75 w 1070"/>
                  <a:gd name="T53" fmla="*/ 264 h 255"/>
                  <a:gd name="T54" fmla="*/ 66 w 1070"/>
                  <a:gd name="T55" fmla="*/ 242 h 255"/>
                  <a:gd name="T56" fmla="*/ 71 w 1070"/>
                  <a:gd name="T57" fmla="*/ 230 h 255"/>
                  <a:gd name="T58" fmla="*/ 82 w 1070"/>
                  <a:gd name="T59" fmla="*/ 219 h 255"/>
                  <a:gd name="T60" fmla="*/ 53 w 1070"/>
                  <a:gd name="T61" fmla="*/ 210 h 255"/>
                  <a:gd name="T62" fmla="*/ 26 w 1070"/>
                  <a:gd name="T63" fmla="*/ 199 h 255"/>
                  <a:gd name="T64" fmla="*/ 6 w 1070"/>
                  <a:gd name="T65" fmla="*/ 185 h 255"/>
                  <a:gd name="T66" fmla="*/ 0 w 1070"/>
                  <a:gd name="T67" fmla="*/ 169 h 255"/>
                  <a:gd name="T68" fmla="*/ 9 w 1070"/>
                  <a:gd name="T69" fmla="*/ 155 h 255"/>
                  <a:gd name="T70" fmla="*/ 26 w 1070"/>
                  <a:gd name="T71" fmla="*/ 146 h 255"/>
                  <a:gd name="T72" fmla="*/ 51 w 1070"/>
                  <a:gd name="T73" fmla="*/ 139 h 255"/>
                  <a:gd name="T74" fmla="*/ 85 w 1070"/>
                  <a:gd name="T75" fmla="*/ 137 h 255"/>
                  <a:gd name="T76" fmla="*/ 73 w 1070"/>
                  <a:gd name="T77" fmla="*/ 130 h 255"/>
                  <a:gd name="T78" fmla="*/ 60 w 1070"/>
                  <a:gd name="T79" fmla="*/ 117 h 255"/>
                  <a:gd name="T80" fmla="*/ 53 w 1070"/>
                  <a:gd name="T81" fmla="*/ 106 h 255"/>
                  <a:gd name="T82" fmla="*/ 51 w 1070"/>
                  <a:gd name="T83" fmla="*/ 95 h 255"/>
                  <a:gd name="T84" fmla="*/ 63 w 1070"/>
                  <a:gd name="T85" fmla="*/ 77 h 255"/>
                  <a:gd name="T86" fmla="*/ 91 w 1070"/>
                  <a:gd name="T87" fmla="*/ 65 h 255"/>
                  <a:gd name="T88" fmla="*/ 132 w 1070"/>
                  <a:gd name="T89" fmla="*/ 56 h 255"/>
                  <a:gd name="T90" fmla="*/ 181 w 1070"/>
                  <a:gd name="T91" fmla="*/ 55 h 255"/>
                  <a:gd name="T92" fmla="*/ 185 w 1070"/>
                  <a:gd name="T93" fmla="*/ 48 h 255"/>
                  <a:gd name="T94" fmla="*/ 185 w 1070"/>
                  <a:gd name="T95" fmla="*/ 40 h 255"/>
                  <a:gd name="T96" fmla="*/ 196 w 1070"/>
                  <a:gd name="T97" fmla="*/ 22 h 255"/>
                  <a:gd name="T98" fmla="*/ 228 w 1070"/>
                  <a:gd name="T99" fmla="*/ 9 h 255"/>
                  <a:gd name="T100" fmla="*/ 272 w 1070"/>
                  <a:gd name="T101" fmla="*/ 0 h 255"/>
                  <a:gd name="T102" fmla="*/ 325 w 1070"/>
                  <a:gd name="T103" fmla="*/ 0 h 255"/>
                  <a:gd name="T104" fmla="*/ 380 w 1070"/>
                  <a:gd name="T105" fmla="*/ 11 h 255"/>
                  <a:gd name="T106" fmla="*/ 422 w 1070"/>
                  <a:gd name="T107" fmla="*/ 27 h 255"/>
                  <a:gd name="T108" fmla="*/ 450 w 1070"/>
                  <a:gd name="T109" fmla="*/ 44 h 255"/>
                  <a:gd name="T110" fmla="*/ 458 w 1070"/>
                  <a:gd name="T111" fmla="*/ 67 h 255"/>
                  <a:gd name="T112" fmla="*/ 457 w 1070"/>
                  <a:gd name="T113" fmla="*/ 73 h 25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1070" h="255">
                    <a:moveTo>
                      <a:pt x="835" y="61"/>
                    </a:moveTo>
                    <a:lnTo>
                      <a:pt x="850" y="61"/>
                    </a:lnTo>
                    <a:lnTo>
                      <a:pt x="864" y="62"/>
                    </a:lnTo>
                    <a:lnTo>
                      <a:pt x="875" y="63"/>
                    </a:lnTo>
                    <a:lnTo>
                      <a:pt x="887" y="64"/>
                    </a:lnTo>
                    <a:lnTo>
                      <a:pt x="900" y="65"/>
                    </a:lnTo>
                    <a:lnTo>
                      <a:pt x="910" y="67"/>
                    </a:lnTo>
                    <a:lnTo>
                      <a:pt x="923" y="68"/>
                    </a:lnTo>
                    <a:lnTo>
                      <a:pt x="932" y="69"/>
                    </a:lnTo>
                    <a:lnTo>
                      <a:pt x="943" y="71"/>
                    </a:lnTo>
                    <a:lnTo>
                      <a:pt x="953" y="72"/>
                    </a:lnTo>
                    <a:lnTo>
                      <a:pt x="964" y="73"/>
                    </a:lnTo>
                    <a:lnTo>
                      <a:pt x="973" y="75"/>
                    </a:lnTo>
                    <a:lnTo>
                      <a:pt x="984" y="77"/>
                    </a:lnTo>
                    <a:lnTo>
                      <a:pt x="991" y="79"/>
                    </a:lnTo>
                    <a:lnTo>
                      <a:pt x="998" y="80"/>
                    </a:lnTo>
                    <a:lnTo>
                      <a:pt x="1008" y="82"/>
                    </a:lnTo>
                    <a:lnTo>
                      <a:pt x="1014" y="85"/>
                    </a:lnTo>
                    <a:lnTo>
                      <a:pt x="1022" y="86"/>
                    </a:lnTo>
                    <a:lnTo>
                      <a:pt x="1028" y="88"/>
                    </a:lnTo>
                    <a:lnTo>
                      <a:pt x="1035" y="90"/>
                    </a:lnTo>
                    <a:lnTo>
                      <a:pt x="1042" y="92"/>
                    </a:lnTo>
                    <a:lnTo>
                      <a:pt x="1045" y="94"/>
                    </a:lnTo>
                    <a:lnTo>
                      <a:pt x="1051" y="97"/>
                    </a:lnTo>
                    <a:lnTo>
                      <a:pt x="1055" y="99"/>
                    </a:lnTo>
                    <a:lnTo>
                      <a:pt x="1062" y="101"/>
                    </a:lnTo>
                    <a:lnTo>
                      <a:pt x="1062" y="103"/>
                    </a:lnTo>
                    <a:lnTo>
                      <a:pt x="1066" y="106"/>
                    </a:lnTo>
                    <a:lnTo>
                      <a:pt x="1068" y="107"/>
                    </a:lnTo>
                    <a:lnTo>
                      <a:pt x="1069" y="110"/>
                    </a:lnTo>
                    <a:lnTo>
                      <a:pt x="1066" y="112"/>
                    </a:lnTo>
                    <a:lnTo>
                      <a:pt x="1068" y="115"/>
                    </a:lnTo>
                    <a:lnTo>
                      <a:pt x="1066" y="116"/>
                    </a:lnTo>
                    <a:lnTo>
                      <a:pt x="1068" y="119"/>
                    </a:lnTo>
                    <a:lnTo>
                      <a:pt x="1063" y="120"/>
                    </a:lnTo>
                    <a:lnTo>
                      <a:pt x="1062" y="122"/>
                    </a:lnTo>
                    <a:lnTo>
                      <a:pt x="1062" y="123"/>
                    </a:lnTo>
                    <a:lnTo>
                      <a:pt x="1058" y="125"/>
                    </a:lnTo>
                    <a:lnTo>
                      <a:pt x="1055" y="125"/>
                    </a:lnTo>
                    <a:lnTo>
                      <a:pt x="1051" y="127"/>
                    </a:lnTo>
                    <a:lnTo>
                      <a:pt x="1049" y="129"/>
                    </a:lnTo>
                    <a:lnTo>
                      <a:pt x="1045" y="130"/>
                    </a:lnTo>
                    <a:lnTo>
                      <a:pt x="1040" y="131"/>
                    </a:lnTo>
                    <a:lnTo>
                      <a:pt x="1035" y="133"/>
                    </a:lnTo>
                    <a:lnTo>
                      <a:pt x="1033" y="134"/>
                    </a:lnTo>
                    <a:lnTo>
                      <a:pt x="1027" y="135"/>
                    </a:lnTo>
                    <a:lnTo>
                      <a:pt x="1022" y="136"/>
                    </a:lnTo>
                    <a:lnTo>
                      <a:pt x="1016" y="138"/>
                    </a:lnTo>
                    <a:lnTo>
                      <a:pt x="1008" y="139"/>
                    </a:lnTo>
                    <a:lnTo>
                      <a:pt x="1002" y="139"/>
                    </a:lnTo>
                    <a:lnTo>
                      <a:pt x="998" y="141"/>
                    </a:lnTo>
                    <a:lnTo>
                      <a:pt x="991" y="142"/>
                    </a:lnTo>
                    <a:lnTo>
                      <a:pt x="985" y="142"/>
                    </a:lnTo>
                    <a:lnTo>
                      <a:pt x="977" y="143"/>
                    </a:lnTo>
                    <a:lnTo>
                      <a:pt x="969" y="144"/>
                    </a:lnTo>
                    <a:lnTo>
                      <a:pt x="960" y="145"/>
                    </a:lnTo>
                    <a:lnTo>
                      <a:pt x="955" y="146"/>
                    </a:lnTo>
                    <a:lnTo>
                      <a:pt x="947" y="146"/>
                    </a:lnTo>
                    <a:lnTo>
                      <a:pt x="938" y="146"/>
                    </a:lnTo>
                    <a:lnTo>
                      <a:pt x="929" y="147"/>
                    </a:lnTo>
                    <a:lnTo>
                      <a:pt x="922" y="147"/>
                    </a:lnTo>
                    <a:lnTo>
                      <a:pt x="912" y="147"/>
                    </a:lnTo>
                    <a:lnTo>
                      <a:pt x="904" y="148"/>
                    </a:lnTo>
                    <a:lnTo>
                      <a:pt x="898" y="148"/>
                    </a:lnTo>
                    <a:lnTo>
                      <a:pt x="889" y="149"/>
                    </a:lnTo>
                    <a:lnTo>
                      <a:pt x="887" y="149"/>
                    </a:lnTo>
                    <a:lnTo>
                      <a:pt x="890" y="149"/>
                    </a:lnTo>
                    <a:lnTo>
                      <a:pt x="890" y="150"/>
                    </a:lnTo>
                    <a:lnTo>
                      <a:pt x="888" y="151"/>
                    </a:lnTo>
                    <a:lnTo>
                      <a:pt x="891" y="152"/>
                    </a:lnTo>
                    <a:lnTo>
                      <a:pt x="890" y="152"/>
                    </a:lnTo>
                    <a:lnTo>
                      <a:pt x="892" y="153"/>
                    </a:lnTo>
                    <a:lnTo>
                      <a:pt x="891" y="153"/>
                    </a:lnTo>
                    <a:lnTo>
                      <a:pt x="891" y="154"/>
                    </a:lnTo>
                    <a:lnTo>
                      <a:pt x="893" y="156"/>
                    </a:lnTo>
                    <a:lnTo>
                      <a:pt x="892" y="156"/>
                    </a:lnTo>
                    <a:lnTo>
                      <a:pt x="890" y="158"/>
                    </a:lnTo>
                    <a:lnTo>
                      <a:pt x="891" y="159"/>
                    </a:lnTo>
                    <a:lnTo>
                      <a:pt x="890" y="161"/>
                    </a:lnTo>
                    <a:lnTo>
                      <a:pt x="887" y="163"/>
                    </a:lnTo>
                    <a:lnTo>
                      <a:pt x="882" y="166"/>
                    </a:lnTo>
                    <a:lnTo>
                      <a:pt x="880" y="168"/>
                    </a:lnTo>
                    <a:lnTo>
                      <a:pt x="876" y="170"/>
                    </a:lnTo>
                    <a:lnTo>
                      <a:pt x="872" y="171"/>
                    </a:lnTo>
                    <a:lnTo>
                      <a:pt x="870" y="173"/>
                    </a:lnTo>
                    <a:lnTo>
                      <a:pt x="864" y="175"/>
                    </a:lnTo>
                    <a:lnTo>
                      <a:pt x="859" y="177"/>
                    </a:lnTo>
                    <a:lnTo>
                      <a:pt x="853" y="179"/>
                    </a:lnTo>
                    <a:lnTo>
                      <a:pt x="845" y="181"/>
                    </a:lnTo>
                    <a:lnTo>
                      <a:pt x="839" y="183"/>
                    </a:lnTo>
                    <a:lnTo>
                      <a:pt x="832" y="184"/>
                    </a:lnTo>
                    <a:lnTo>
                      <a:pt x="824" y="185"/>
                    </a:lnTo>
                    <a:lnTo>
                      <a:pt x="818" y="187"/>
                    </a:lnTo>
                    <a:lnTo>
                      <a:pt x="806" y="188"/>
                    </a:lnTo>
                    <a:lnTo>
                      <a:pt x="815" y="190"/>
                    </a:lnTo>
                    <a:lnTo>
                      <a:pt x="819" y="192"/>
                    </a:lnTo>
                    <a:lnTo>
                      <a:pt x="826" y="193"/>
                    </a:lnTo>
                    <a:lnTo>
                      <a:pt x="830" y="195"/>
                    </a:lnTo>
                    <a:lnTo>
                      <a:pt x="835" y="198"/>
                    </a:lnTo>
                    <a:lnTo>
                      <a:pt x="838" y="199"/>
                    </a:lnTo>
                    <a:lnTo>
                      <a:pt x="845" y="201"/>
                    </a:lnTo>
                    <a:lnTo>
                      <a:pt x="847" y="203"/>
                    </a:lnTo>
                    <a:lnTo>
                      <a:pt x="850" y="206"/>
                    </a:lnTo>
                    <a:lnTo>
                      <a:pt x="852" y="207"/>
                    </a:lnTo>
                    <a:lnTo>
                      <a:pt x="854" y="210"/>
                    </a:lnTo>
                    <a:lnTo>
                      <a:pt x="855" y="211"/>
                    </a:lnTo>
                    <a:lnTo>
                      <a:pt x="855" y="213"/>
                    </a:lnTo>
                    <a:lnTo>
                      <a:pt x="856" y="215"/>
                    </a:lnTo>
                    <a:lnTo>
                      <a:pt x="855" y="217"/>
                    </a:lnTo>
                    <a:lnTo>
                      <a:pt x="856" y="219"/>
                    </a:lnTo>
                    <a:lnTo>
                      <a:pt x="854" y="222"/>
                    </a:lnTo>
                    <a:lnTo>
                      <a:pt x="853" y="223"/>
                    </a:lnTo>
                    <a:lnTo>
                      <a:pt x="848" y="226"/>
                    </a:lnTo>
                    <a:lnTo>
                      <a:pt x="843" y="228"/>
                    </a:lnTo>
                    <a:lnTo>
                      <a:pt x="842" y="230"/>
                    </a:lnTo>
                    <a:lnTo>
                      <a:pt x="836" y="231"/>
                    </a:lnTo>
                    <a:lnTo>
                      <a:pt x="833" y="233"/>
                    </a:lnTo>
                    <a:lnTo>
                      <a:pt x="828" y="234"/>
                    </a:lnTo>
                    <a:lnTo>
                      <a:pt x="819" y="236"/>
                    </a:lnTo>
                    <a:lnTo>
                      <a:pt x="815" y="238"/>
                    </a:lnTo>
                    <a:lnTo>
                      <a:pt x="805" y="239"/>
                    </a:lnTo>
                    <a:lnTo>
                      <a:pt x="799" y="241"/>
                    </a:lnTo>
                    <a:lnTo>
                      <a:pt x="792" y="242"/>
                    </a:lnTo>
                    <a:lnTo>
                      <a:pt x="784" y="243"/>
                    </a:lnTo>
                    <a:lnTo>
                      <a:pt x="775" y="244"/>
                    </a:lnTo>
                    <a:lnTo>
                      <a:pt x="766" y="246"/>
                    </a:lnTo>
                    <a:lnTo>
                      <a:pt x="758" y="247"/>
                    </a:lnTo>
                    <a:lnTo>
                      <a:pt x="746" y="248"/>
                    </a:lnTo>
                    <a:lnTo>
                      <a:pt x="738" y="248"/>
                    </a:lnTo>
                    <a:lnTo>
                      <a:pt x="727" y="249"/>
                    </a:lnTo>
                    <a:lnTo>
                      <a:pt x="716" y="249"/>
                    </a:lnTo>
                    <a:lnTo>
                      <a:pt x="704" y="250"/>
                    </a:lnTo>
                    <a:lnTo>
                      <a:pt x="693" y="251"/>
                    </a:lnTo>
                    <a:lnTo>
                      <a:pt x="682" y="251"/>
                    </a:lnTo>
                    <a:lnTo>
                      <a:pt x="673" y="251"/>
                    </a:lnTo>
                    <a:lnTo>
                      <a:pt x="658" y="251"/>
                    </a:lnTo>
                    <a:lnTo>
                      <a:pt x="646" y="251"/>
                    </a:lnTo>
                    <a:lnTo>
                      <a:pt x="637" y="251"/>
                    </a:lnTo>
                    <a:lnTo>
                      <a:pt x="623" y="251"/>
                    </a:lnTo>
                    <a:lnTo>
                      <a:pt x="610" y="250"/>
                    </a:lnTo>
                    <a:lnTo>
                      <a:pt x="596" y="250"/>
                    </a:lnTo>
                    <a:lnTo>
                      <a:pt x="582" y="249"/>
                    </a:lnTo>
                    <a:lnTo>
                      <a:pt x="579" y="249"/>
                    </a:lnTo>
                    <a:lnTo>
                      <a:pt x="576" y="249"/>
                    </a:lnTo>
                    <a:lnTo>
                      <a:pt x="573" y="249"/>
                    </a:lnTo>
                    <a:lnTo>
                      <a:pt x="569" y="249"/>
                    </a:lnTo>
                    <a:lnTo>
                      <a:pt x="567" y="249"/>
                    </a:lnTo>
                    <a:lnTo>
                      <a:pt x="564" y="249"/>
                    </a:lnTo>
                    <a:lnTo>
                      <a:pt x="563" y="248"/>
                    </a:lnTo>
                    <a:lnTo>
                      <a:pt x="560" y="248"/>
                    </a:lnTo>
                    <a:lnTo>
                      <a:pt x="557" y="248"/>
                    </a:lnTo>
                    <a:lnTo>
                      <a:pt x="554" y="248"/>
                    </a:lnTo>
                    <a:lnTo>
                      <a:pt x="551" y="247"/>
                    </a:lnTo>
                    <a:lnTo>
                      <a:pt x="548" y="248"/>
                    </a:lnTo>
                    <a:lnTo>
                      <a:pt x="543" y="247"/>
                    </a:lnTo>
                    <a:lnTo>
                      <a:pt x="541" y="246"/>
                    </a:lnTo>
                    <a:lnTo>
                      <a:pt x="537" y="247"/>
                    </a:lnTo>
                    <a:lnTo>
                      <a:pt x="531" y="248"/>
                    </a:lnTo>
                    <a:lnTo>
                      <a:pt x="527" y="248"/>
                    </a:lnTo>
                    <a:lnTo>
                      <a:pt x="525" y="249"/>
                    </a:lnTo>
                    <a:lnTo>
                      <a:pt x="517" y="250"/>
                    </a:lnTo>
                    <a:lnTo>
                      <a:pt x="511" y="249"/>
                    </a:lnTo>
                    <a:lnTo>
                      <a:pt x="506" y="250"/>
                    </a:lnTo>
                    <a:lnTo>
                      <a:pt x="501" y="251"/>
                    </a:lnTo>
                    <a:lnTo>
                      <a:pt x="494" y="251"/>
                    </a:lnTo>
                    <a:lnTo>
                      <a:pt x="491" y="251"/>
                    </a:lnTo>
                    <a:lnTo>
                      <a:pt x="482" y="251"/>
                    </a:lnTo>
                    <a:lnTo>
                      <a:pt x="479" y="251"/>
                    </a:lnTo>
                    <a:lnTo>
                      <a:pt x="473" y="252"/>
                    </a:lnTo>
                    <a:lnTo>
                      <a:pt x="469" y="252"/>
                    </a:lnTo>
                    <a:lnTo>
                      <a:pt x="460" y="253"/>
                    </a:lnTo>
                    <a:lnTo>
                      <a:pt x="454" y="253"/>
                    </a:lnTo>
                    <a:lnTo>
                      <a:pt x="449" y="253"/>
                    </a:lnTo>
                    <a:lnTo>
                      <a:pt x="441" y="253"/>
                    </a:lnTo>
                    <a:lnTo>
                      <a:pt x="435" y="253"/>
                    </a:lnTo>
                    <a:lnTo>
                      <a:pt x="430" y="254"/>
                    </a:lnTo>
                    <a:lnTo>
                      <a:pt x="423" y="253"/>
                    </a:lnTo>
                    <a:lnTo>
                      <a:pt x="419" y="253"/>
                    </a:lnTo>
                    <a:lnTo>
                      <a:pt x="411" y="253"/>
                    </a:lnTo>
                    <a:lnTo>
                      <a:pt x="404" y="253"/>
                    </a:lnTo>
                    <a:lnTo>
                      <a:pt x="398" y="253"/>
                    </a:lnTo>
                    <a:lnTo>
                      <a:pt x="393" y="253"/>
                    </a:lnTo>
                    <a:lnTo>
                      <a:pt x="385" y="252"/>
                    </a:lnTo>
                    <a:lnTo>
                      <a:pt x="379" y="253"/>
                    </a:lnTo>
                    <a:lnTo>
                      <a:pt x="371" y="253"/>
                    </a:lnTo>
                    <a:lnTo>
                      <a:pt x="367" y="252"/>
                    </a:lnTo>
                    <a:lnTo>
                      <a:pt x="358" y="252"/>
                    </a:lnTo>
                    <a:lnTo>
                      <a:pt x="350" y="251"/>
                    </a:lnTo>
                    <a:lnTo>
                      <a:pt x="337" y="251"/>
                    </a:lnTo>
                    <a:lnTo>
                      <a:pt x="325" y="250"/>
                    </a:lnTo>
                    <a:lnTo>
                      <a:pt x="315" y="248"/>
                    </a:lnTo>
                    <a:lnTo>
                      <a:pt x="302" y="248"/>
                    </a:lnTo>
                    <a:lnTo>
                      <a:pt x="290" y="247"/>
                    </a:lnTo>
                    <a:lnTo>
                      <a:pt x="276" y="246"/>
                    </a:lnTo>
                    <a:lnTo>
                      <a:pt x="267" y="244"/>
                    </a:lnTo>
                    <a:lnTo>
                      <a:pt x="255" y="243"/>
                    </a:lnTo>
                    <a:lnTo>
                      <a:pt x="245" y="241"/>
                    </a:lnTo>
                    <a:lnTo>
                      <a:pt x="235" y="240"/>
                    </a:lnTo>
                    <a:lnTo>
                      <a:pt x="223" y="239"/>
                    </a:lnTo>
                    <a:lnTo>
                      <a:pt x="213" y="237"/>
                    </a:lnTo>
                    <a:lnTo>
                      <a:pt x="204" y="235"/>
                    </a:lnTo>
                    <a:lnTo>
                      <a:pt x="197" y="233"/>
                    </a:lnTo>
                    <a:lnTo>
                      <a:pt x="190" y="231"/>
                    </a:lnTo>
                    <a:lnTo>
                      <a:pt x="181" y="230"/>
                    </a:lnTo>
                    <a:lnTo>
                      <a:pt x="173" y="228"/>
                    </a:lnTo>
                    <a:lnTo>
                      <a:pt x="165" y="227"/>
                    </a:lnTo>
                    <a:lnTo>
                      <a:pt x="158" y="223"/>
                    </a:lnTo>
                    <a:lnTo>
                      <a:pt x="151" y="222"/>
                    </a:lnTo>
                    <a:lnTo>
                      <a:pt x="146" y="220"/>
                    </a:lnTo>
                    <a:lnTo>
                      <a:pt x="141" y="218"/>
                    </a:lnTo>
                    <a:lnTo>
                      <a:pt x="138" y="216"/>
                    </a:lnTo>
                    <a:lnTo>
                      <a:pt x="132" y="213"/>
                    </a:lnTo>
                    <a:lnTo>
                      <a:pt x="129" y="211"/>
                    </a:lnTo>
                    <a:lnTo>
                      <a:pt x="125" y="209"/>
                    </a:lnTo>
                    <a:lnTo>
                      <a:pt x="125" y="207"/>
                    </a:lnTo>
                    <a:lnTo>
                      <a:pt x="122" y="204"/>
                    </a:lnTo>
                    <a:lnTo>
                      <a:pt x="122" y="202"/>
                    </a:lnTo>
                    <a:lnTo>
                      <a:pt x="119" y="200"/>
                    </a:lnTo>
                    <a:lnTo>
                      <a:pt x="121" y="198"/>
                    </a:lnTo>
                    <a:lnTo>
                      <a:pt x="121" y="196"/>
                    </a:lnTo>
                    <a:lnTo>
                      <a:pt x="121" y="194"/>
                    </a:lnTo>
                    <a:lnTo>
                      <a:pt x="122" y="193"/>
                    </a:lnTo>
                    <a:lnTo>
                      <a:pt x="123" y="192"/>
                    </a:lnTo>
                    <a:lnTo>
                      <a:pt x="126" y="191"/>
                    </a:lnTo>
                    <a:lnTo>
                      <a:pt x="125" y="189"/>
                    </a:lnTo>
                    <a:lnTo>
                      <a:pt x="128" y="188"/>
                    </a:lnTo>
                    <a:lnTo>
                      <a:pt x="131" y="188"/>
                    </a:lnTo>
                    <a:lnTo>
                      <a:pt x="133" y="186"/>
                    </a:lnTo>
                    <a:lnTo>
                      <a:pt x="136" y="185"/>
                    </a:lnTo>
                    <a:lnTo>
                      <a:pt x="139" y="184"/>
                    </a:lnTo>
                    <a:lnTo>
                      <a:pt x="140" y="183"/>
                    </a:lnTo>
                    <a:lnTo>
                      <a:pt x="142" y="182"/>
                    </a:lnTo>
                    <a:lnTo>
                      <a:pt x="146" y="181"/>
                    </a:lnTo>
                    <a:lnTo>
                      <a:pt x="149" y="180"/>
                    </a:lnTo>
                    <a:lnTo>
                      <a:pt x="150" y="179"/>
                    </a:lnTo>
                    <a:lnTo>
                      <a:pt x="155" y="179"/>
                    </a:lnTo>
                    <a:lnTo>
                      <a:pt x="147" y="179"/>
                    </a:lnTo>
                    <a:lnTo>
                      <a:pt x="140" y="177"/>
                    </a:lnTo>
                    <a:lnTo>
                      <a:pt x="130" y="176"/>
                    </a:lnTo>
                    <a:lnTo>
                      <a:pt x="121" y="176"/>
                    </a:lnTo>
                    <a:lnTo>
                      <a:pt x="114" y="174"/>
                    </a:lnTo>
                    <a:lnTo>
                      <a:pt x="105" y="173"/>
                    </a:lnTo>
                    <a:lnTo>
                      <a:pt x="98" y="172"/>
                    </a:lnTo>
                    <a:lnTo>
                      <a:pt x="90" y="171"/>
                    </a:lnTo>
                    <a:lnTo>
                      <a:pt x="82" y="170"/>
                    </a:lnTo>
                    <a:lnTo>
                      <a:pt x="76" y="170"/>
                    </a:lnTo>
                    <a:lnTo>
                      <a:pt x="69" y="168"/>
                    </a:lnTo>
                    <a:lnTo>
                      <a:pt x="63" y="167"/>
                    </a:lnTo>
                    <a:lnTo>
                      <a:pt x="59" y="166"/>
                    </a:lnTo>
                    <a:lnTo>
                      <a:pt x="52" y="164"/>
                    </a:lnTo>
                    <a:lnTo>
                      <a:pt x="48" y="163"/>
                    </a:lnTo>
                    <a:lnTo>
                      <a:pt x="41" y="161"/>
                    </a:lnTo>
                    <a:lnTo>
                      <a:pt x="36" y="160"/>
                    </a:lnTo>
                    <a:lnTo>
                      <a:pt x="29" y="158"/>
                    </a:lnTo>
                    <a:lnTo>
                      <a:pt x="26" y="157"/>
                    </a:lnTo>
                    <a:lnTo>
                      <a:pt x="22" y="156"/>
                    </a:lnTo>
                    <a:lnTo>
                      <a:pt x="18" y="154"/>
                    </a:lnTo>
                    <a:lnTo>
                      <a:pt x="14" y="153"/>
                    </a:lnTo>
                    <a:lnTo>
                      <a:pt x="11" y="151"/>
                    </a:lnTo>
                    <a:lnTo>
                      <a:pt x="8" y="149"/>
                    </a:lnTo>
                    <a:lnTo>
                      <a:pt x="7" y="147"/>
                    </a:lnTo>
                    <a:lnTo>
                      <a:pt x="3" y="146"/>
                    </a:lnTo>
                    <a:lnTo>
                      <a:pt x="3" y="145"/>
                    </a:lnTo>
                    <a:lnTo>
                      <a:pt x="0" y="143"/>
                    </a:lnTo>
                    <a:lnTo>
                      <a:pt x="2" y="142"/>
                    </a:lnTo>
                    <a:lnTo>
                      <a:pt x="2" y="140"/>
                    </a:lnTo>
                    <a:lnTo>
                      <a:pt x="0" y="138"/>
                    </a:lnTo>
                    <a:lnTo>
                      <a:pt x="1" y="137"/>
                    </a:lnTo>
                    <a:lnTo>
                      <a:pt x="1" y="136"/>
                    </a:lnTo>
                    <a:lnTo>
                      <a:pt x="2" y="133"/>
                    </a:lnTo>
                    <a:lnTo>
                      <a:pt x="5" y="132"/>
                    </a:lnTo>
                    <a:lnTo>
                      <a:pt x="8" y="131"/>
                    </a:lnTo>
                    <a:lnTo>
                      <a:pt x="9" y="130"/>
                    </a:lnTo>
                    <a:lnTo>
                      <a:pt x="11" y="129"/>
                    </a:lnTo>
                    <a:lnTo>
                      <a:pt x="16" y="127"/>
                    </a:lnTo>
                    <a:lnTo>
                      <a:pt x="20" y="126"/>
                    </a:lnTo>
                    <a:lnTo>
                      <a:pt x="21" y="125"/>
                    </a:lnTo>
                    <a:lnTo>
                      <a:pt x="27" y="124"/>
                    </a:lnTo>
                    <a:lnTo>
                      <a:pt x="28" y="123"/>
                    </a:lnTo>
                    <a:lnTo>
                      <a:pt x="33" y="122"/>
                    </a:lnTo>
                    <a:lnTo>
                      <a:pt x="37" y="121"/>
                    </a:lnTo>
                    <a:lnTo>
                      <a:pt x="43" y="120"/>
                    </a:lnTo>
                    <a:lnTo>
                      <a:pt x="48" y="119"/>
                    </a:lnTo>
                    <a:lnTo>
                      <a:pt x="55" y="118"/>
                    </a:lnTo>
                    <a:lnTo>
                      <a:pt x="59" y="117"/>
                    </a:lnTo>
                    <a:lnTo>
                      <a:pt x="65" y="117"/>
                    </a:lnTo>
                    <a:lnTo>
                      <a:pt x="70" y="116"/>
                    </a:lnTo>
                    <a:lnTo>
                      <a:pt x="75" y="115"/>
                    </a:lnTo>
                    <a:lnTo>
                      <a:pt x="81" y="115"/>
                    </a:lnTo>
                    <a:lnTo>
                      <a:pt x="90" y="114"/>
                    </a:lnTo>
                    <a:lnTo>
                      <a:pt x="94" y="114"/>
                    </a:lnTo>
                    <a:lnTo>
                      <a:pt x="101" y="113"/>
                    </a:lnTo>
                    <a:lnTo>
                      <a:pt x="111" y="114"/>
                    </a:lnTo>
                    <a:lnTo>
                      <a:pt x="116" y="113"/>
                    </a:lnTo>
                    <a:lnTo>
                      <a:pt x="125" y="112"/>
                    </a:lnTo>
                    <a:lnTo>
                      <a:pt x="130" y="113"/>
                    </a:lnTo>
                    <a:lnTo>
                      <a:pt x="137" y="112"/>
                    </a:lnTo>
                    <a:lnTo>
                      <a:pt x="147" y="112"/>
                    </a:lnTo>
                    <a:lnTo>
                      <a:pt x="155" y="112"/>
                    </a:lnTo>
                    <a:lnTo>
                      <a:pt x="162" y="112"/>
                    </a:lnTo>
                    <a:lnTo>
                      <a:pt x="159" y="111"/>
                    </a:lnTo>
                    <a:lnTo>
                      <a:pt x="155" y="110"/>
                    </a:lnTo>
                    <a:lnTo>
                      <a:pt x="151" y="109"/>
                    </a:lnTo>
                    <a:lnTo>
                      <a:pt x="146" y="108"/>
                    </a:lnTo>
                    <a:lnTo>
                      <a:pt x="141" y="107"/>
                    </a:lnTo>
                    <a:lnTo>
                      <a:pt x="138" y="105"/>
                    </a:lnTo>
                    <a:lnTo>
                      <a:pt x="134" y="106"/>
                    </a:lnTo>
                    <a:lnTo>
                      <a:pt x="130" y="104"/>
                    </a:lnTo>
                    <a:lnTo>
                      <a:pt x="126" y="103"/>
                    </a:lnTo>
                    <a:lnTo>
                      <a:pt x="125" y="102"/>
                    </a:lnTo>
                    <a:lnTo>
                      <a:pt x="120" y="101"/>
                    </a:lnTo>
                    <a:lnTo>
                      <a:pt x="119" y="100"/>
                    </a:lnTo>
                    <a:lnTo>
                      <a:pt x="116" y="98"/>
                    </a:lnTo>
                    <a:lnTo>
                      <a:pt x="112" y="97"/>
                    </a:lnTo>
                    <a:lnTo>
                      <a:pt x="110" y="96"/>
                    </a:lnTo>
                    <a:lnTo>
                      <a:pt x="110" y="94"/>
                    </a:lnTo>
                    <a:lnTo>
                      <a:pt x="107" y="93"/>
                    </a:lnTo>
                    <a:lnTo>
                      <a:pt x="104" y="92"/>
                    </a:lnTo>
                    <a:lnTo>
                      <a:pt x="103" y="91"/>
                    </a:lnTo>
                    <a:lnTo>
                      <a:pt x="100" y="90"/>
                    </a:lnTo>
                    <a:lnTo>
                      <a:pt x="97" y="89"/>
                    </a:lnTo>
                    <a:lnTo>
                      <a:pt x="97" y="87"/>
                    </a:lnTo>
                    <a:lnTo>
                      <a:pt x="95" y="86"/>
                    </a:lnTo>
                    <a:lnTo>
                      <a:pt x="96" y="84"/>
                    </a:lnTo>
                    <a:lnTo>
                      <a:pt x="94" y="83"/>
                    </a:lnTo>
                    <a:lnTo>
                      <a:pt x="94" y="82"/>
                    </a:lnTo>
                    <a:lnTo>
                      <a:pt x="94" y="81"/>
                    </a:lnTo>
                    <a:lnTo>
                      <a:pt x="93" y="80"/>
                    </a:lnTo>
                    <a:lnTo>
                      <a:pt x="92" y="79"/>
                    </a:lnTo>
                    <a:lnTo>
                      <a:pt x="94" y="78"/>
                    </a:lnTo>
                    <a:lnTo>
                      <a:pt x="95" y="76"/>
                    </a:lnTo>
                    <a:lnTo>
                      <a:pt x="95" y="75"/>
                    </a:lnTo>
                    <a:lnTo>
                      <a:pt x="98" y="73"/>
                    </a:lnTo>
                    <a:lnTo>
                      <a:pt x="103" y="70"/>
                    </a:lnTo>
                    <a:lnTo>
                      <a:pt x="104" y="68"/>
                    </a:lnTo>
                    <a:lnTo>
                      <a:pt x="106" y="67"/>
                    </a:lnTo>
                    <a:lnTo>
                      <a:pt x="111" y="65"/>
                    </a:lnTo>
                    <a:lnTo>
                      <a:pt x="116" y="63"/>
                    </a:lnTo>
                    <a:lnTo>
                      <a:pt x="120" y="62"/>
                    </a:lnTo>
                    <a:lnTo>
                      <a:pt x="128" y="60"/>
                    </a:lnTo>
                    <a:lnTo>
                      <a:pt x="131" y="59"/>
                    </a:lnTo>
                    <a:lnTo>
                      <a:pt x="138" y="57"/>
                    </a:lnTo>
                    <a:lnTo>
                      <a:pt x="145" y="56"/>
                    </a:lnTo>
                    <a:lnTo>
                      <a:pt x="152" y="54"/>
                    </a:lnTo>
                    <a:lnTo>
                      <a:pt x="160" y="53"/>
                    </a:lnTo>
                    <a:lnTo>
                      <a:pt x="166" y="53"/>
                    </a:lnTo>
                    <a:lnTo>
                      <a:pt x="174" y="51"/>
                    </a:lnTo>
                    <a:lnTo>
                      <a:pt x="184" y="50"/>
                    </a:lnTo>
                    <a:lnTo>
                      <a:pt x="193" y="49"/>
                    </a:lnTo>
                    <a:lnTo>
                      <a:pt x="201" y="48"/>
                    </a:lnTo>
                    <a:lnTo>
                      <a:pt x="212" y="47"/>
                    </a:lnTo>
                    <a:lnTo>
                      <a:pt x="223" y="47"/>
                    </a:lnTo>
                    <a:lnTo>
                      <a:pt x="231" y="46"/>
                    </a:lnTo>
                    <a:lnTo>
                      <a:pt x="241" y="46"/>
                    </a:lnTo>
                    <a:lnTo>
                      <a:pt x="253" y="45"/>
                    </a:lnTo>
                    <a:lnTo>
                      <a:pt x="263" y="45"/>
                    </a:lnTo>
                    <a:lnTo>
                      <a:pt x="275" y="45"/>
                    </a:lnTo>
                    <a:lnTo>
                      <a:pt x="286" y="45"/>
                    </a:lnTo>
                    <a:lnTo>
                      <a:pt x="297" y="45"/>
                    </a:lnTo>
                    <a:lnTo>
                      <a:pt x="308" y="45"/>
                    </a:lnTo>
                    <a:lnTo>
                      <a:pt x="320" y="45"/>
                    </a:lnTo>
                    <a:lnTo>
                      <a:pt x="332" y="45"/>
                    </a:lnTo>
                    <a:lnTo>
                      <a:pt x="344" y="46"/>
                    </a:lnTo>
                    <a:lnTo>
                      <a:pt x="342" y="44"/>
                    </a:lnTo>
                    <a:lnTo>
                      <a:pt x="342" y="43"/>
                    </a:lnTo>
                    <a:lnTo>
                      <a:pt x="340" y="43"/>
                    </a:lnTo>
                    <a:lnTo>
                      <a:pt x="340" y="42"/>
                    </a:lnTo>
                    <a:lnTo>
                      <a:pt x="340" y="41"/>
                    </a:lnTo>
                    <a:lnTo>
                      <a:pt x="339" y="41"/>
                    </a:lnTo>
                    <a:lnTo>
                      <a:pt x="339" y="39"/>
                    </a:lnTo>
                    <a:lnTo>
                      <a:pt x="338" y="38"/>
                    </a:lnTo>
                    <a:lnTo>
                      <a:pt x="338" y="37"/>
                    </a:lnTo>
                    <a:lnTo>
                      <a:pt x="338" y="36"/>
                    </a:lnTo>
                    <a:lnTo>
                      <a:pt x="338" y="35"/>
                    </a:lnTo>
                    <a:lnTo>
                      <a:pt x="338" y="34"/>
                    </a:lnTo>
                    <a:lnTo>
                      <a:pt x="339" y="33"/>
                    </a:lnTo>
                    <a:lnTo>
                      <a:pt x="339" y="32"/>
                    </a:lnTo>
                    <a:lnTo>
                      <a:pt x="339" y="29"/>
                    </a:lnTo>
                    <a:lnTo>
                      <a:pt x="342" y="27"/>
                    </a:lnTo>
                    <a:lnTo>
                      <a:pt x="345" y="26"/>
                    </a:lnTo>
                    <a:lnTo>
                      <a:pt x="347" y="23"/>
                    </a:lnTo>
                    <a:lnTo>
                      <a:pt x="350" y="21"/>
                    </a:lnTo>
                    <a:lnTo>
                      <a:pt x="356" y="20"/>
                    </a:lnTo>
                    <a:lnTo>
                      <a:pt x="360" y="18"/>
                    </a:lnTo>
                    <a:lnTo>
                      <a:pt x="367" y="17"/>
                    </a:lnTo>
                    <a:lnTo>
                      <a:pt x="373" y="14"/>
                    </a:lnTo>
                    <a:lnTo>
                      <a:pt x="381" y="13"/>
                    </a:lnTo>
                    <a:lnTo>
                      <a:pt x="385" y="11"/>
                    </a:lnTo>
                    <a:lnTo>
                      <a:pt x="391" y="10"/>
                    </a:lnTo>
                    <a:lnTo>
                      <a:pt x="399" y="9"/>
                    </a:lnTo>
                    <a:lnTo>
                      <a:pt x="410" y="7"/>
                    </a:lnTo>
                    <a:lnTo>
                      <a:pt x="418" y="7"/>
                    </a:lnTo>
                    <a:lnTo>
                      <a:pt x="428" y="5"/>
                    </a:lnTo>
                    <a:lnTo>
                      <a:pt x="436" y="4"/>
                    </a:lnTo>
                    <a:lnTo>
                      <a:pt x="444" y="3"/>
                    </a:lnTo>
                    <a:lnTo>
                      <a:pt x="454" y="3"/>
                    </a:lnTo>
                    <a:lnTo>
                      <a:pt x="466" y="2"/>
                    </a:lnTo>
                    <a:lnTo>
                      <a:pt x="477" y="1"/>
                    </a:lnTo>
                    <a:lnTo>
                      <a:pt x="489" y="1"/>
                    </a:lnTo>
                    <a:lnTo>
                      <a:pt x="499" y="0"/>
                    </a:lnTo>
                    <a:lnTo>
                      <a:pt x="511" y="0"/>
                    </a:lnTo>
                    <a:lnTo>
                      <a:pt x="524" y="0"/>
                    </a:lnTo>
                    <a:lnTo>
                      <a:pt x="535" y="0"/>
                    </a:lnTo>
                    <a:lnTo>
                      <a:pt x="546" y="0"/>
                    </a:lnTo>
                    <a:lnTo>
                      <a:pt x="559" y="0"/>
                    </a:lnTo>
                    <a:lnTo>
                      <a:pt x="572" y="0"/>
                    </a:lnTo>
                    <a:lnTo>
                      <a:pt x="584" y="0"/>
                    </a:lnTo>
                    <a:lnTo>
                      <a:pt x="595" y="0"/>
                    </a:lnTo>
                    <a:lnTo>
                      <a:pt x="611" y="1"/>
                    </a:lnTo>
                    <a:lnTo>
                      <a:pt x="623" y="2"/>
                    </a:lnTo>
                    <a:lnTo>
                      <a:pt x="636" y="3"/>
                    </a:lnTo>
                    <a:lnTo>
                      <a:pt x="647" y="3"/>
                    </a:lnTo>
                    <a:lnTo>
                      <a:pt x="660" y="5"/>
                    </a:lnTo>
                    <a:lnTo>
                      <a:pt x="673" y="7"/>
                    </a:lnTo>
                    <a:lnTo>
                      <a:pt x="686" y="7"/>
                    </a:lnTo>
                    <a:lnTo>
                      <a:pt x="696" y="9"/>
                    </a:lnTo>
                    <a:lnTo>
                      <a:pt x="706" y="10"/>
                    </a:lnTo>
                    <a:lnTo>
                      <a:pt x="715" y="11"/>
                    </a:lnTo>
                    <a:lnTo>
                      <a:pt x="728" y="12"/>
                    </a:lnTo>
                    <a:lnTo>
                      <a:pt x="737" y="14"/>
                    </a:lnTo>
                    <a:lnTo>
                      <a:pt x="747" y="16"/>
                    </a:lnTo>
                    <a:lnTo>
                      <a:pt x="757" y="18"/>
                    </a:lnTo>
                    <a:lnTo>
                      <a:pt x="764" y="19"/>
                    </a:lnTo>
                    <a:lnTo>
                      <a:pt x="773" y="22"/>
                    </a:lnTo>
                    <a:lnTo>
                      <a:pt x="780" y="23"/>
                    </a:lnTo>
                    <a:lnTo>
                      <a:pt x="789" y="25"/>
                    </a:lnTo>
                    <a:lnTo>
                      <a:pt x="796" y="27"/>
                    </a:lnTo>
                    <a:lnTo>
                      <a:pt x="801" y="29"/>
                    </a:lnTo>
                    <a:lnTo>
                      <a:pt x="808" y="31"/>
                    </a:lnTo>
                    <a:lnTo>
                      <a:pt x="815" y="32"/>
                    </a:lnTo>
                    <a:lnTo>
                      <a:pt x="820" y="35"/>
                    </a:lnTo>
                    <a:lnTo>
                      <a:pt x="824" y="36"/>
                    </a:lnTo>
                    <a:lnTo>
                      <a:pt x="828" y="40"/>
                    </a:lnTo>
                    <a:lnTo>
                      <a:pt x="832" y="41"/>
                    </a:lnTo>
                    <a:lnTo>
                      <a:pt x="835" y="44"/>
                    </a:lnTo>
                    <a:lnTo>
                      <a:pt x="836" y="46"/>
                    </a:lnTo>
                    <a:lnTo>
                      <a:pt x="839" y="48"/>
                    </a:lnTo>
                    <a:lnTo>
                      <a:pt x="840" y="50"/>
                    </a:lnTo>
                    <a:lnTo>
                      <a:pt x="840" y="52"/>
                    </a:lnTo>
                    <a:lnTo>
                      <a:pt x="839" y="55"/>
                    </a:lnTo>
                    <a:lnTo>
                      <a:pt x="841" y="57"/>
                    </a:lnTo>
                    <a:lnTo>
                      <a:pt x="839" y="58"/>
                    </a:lnTo>
                    <a:lnTo>
                      <a:pt x="838" y="59"/>
                    </a:lnTo>
                    <a:lnTo>
                      <a:pt x="837" y="60"/>
                    </a:lnTo>
                    <a:lnTo>
                      <a:pt x="835" y="61"/>
                    </a:lnTo>
                  </a:path>
                </a:pathLst>
              </a:custGeom>
              <a:gradFill rotWithShape="0">
                <a:gsLst>
                  <a:gs pos="0">
                    <a:srgbClr val="999999"/>
                  </a:gs>
                  <a:gs pos="50000">
                    <a:srgbClr val="FFFFFF"/>
                  </a:gs>
                  <a:gs pos="100000">
                    <a:srgbClr val="999999"/>
                  </a:gs>
                </a:gsLst>
                <a:lin ang="18900000" scaled="1"/>
              </a:gradFill>
              <a:ln w="12700" cap="rnd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0" name="Rectangle 1229"/>
              <p:cNvSpPr>
                <a:spLocks noChangeArrowheads="1"/>
              </p:cNvSpPr>
              <p:nvPr/>
            </p:nvSpPr>
            <p:spPr bwMode="auto">
              <a:xfrm>
                <a:off x="4463" y="2993"/>
                <a:ext cx="239" cy="1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algn="ctr" eaLnBrk="0" latinLnBrk="0" hangingPunct="0">
                  <a:lnSpc>
                    <a:spcPct val="95000"/>
                  </a:lnSpc>
                </a:pPr>
                <a:r>
                  <a:rPr kumimoji="0" lang="ko-KR" altLang="ko-KR">
                    <a:solidFill>
                      <a:srgbClr val="000000"/>
                    </a:solidFill>
                    <a:latin typeface="맑은 고딕" pitchFamily="50" charset="-127"/>
                    <a:ea typeface="맑은 고딕" pitchFamily="50" charset="-127"/>
                  </a:rPr>
                  <a:t>  </a:t>
                </a:r>
                <a:r>
                  <a:rPr kumimoji="0" lang="en-US" altLang="ko-KR">
                    <a:solidFill>
                      <a:srgbClr val="000000"/>
                    </a:solidFill>
                    <a:latin typeface="맑은 고딕" pitchFamily="50" charset="-127"/>
                    <a:ea typeface="맑은 고딕" pitchFamily="50" charset="-127"/>
                  </a:rPr>
                  <a:t>SK-NET</a:t>
                </a:r>
              </a:p>
            </p:txBody>
          </p:sp>
        </p:grpSp>
        <p:sp>
          <p:nvSpPr>
            <p:cNvPr id="92" name="Rectangle 1230"/>
            <p:cNvSpPr>
              <a:spLocks noChangeArrowheads="1"/>
            </p:cNvSpPr>
            <p:nvPr/>
          </p:nvSpPr>
          <p:spPr bwMode="auto">
            <a:xfrm>
              <a:off x="1445894" y="2208873"/>
              <a:ext cx="1260359" cy="69043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latinLnBrk="0" hangingPunct="0">
                <a:spcBef>
                  <a:spcPct val="50000"/>
                </a:spcBef>
                <a:defRPr/>
              </a:pPr>
              <a:r>
                <a:rPr kumimoji="0" lang="ko-KR" altLang="en-US" dirty="0">
                  <a:latin typeface="맑은 고딕" pitchFamily="50" charset="-127"/>
                  <a:ea typeface="맑은 고딕" pitchFamily="50" charset="-127"/>
                </a:rPr>
                <a:t>통합</a:t>
              </a:r>
              <a:r>
                <a:rPr kumimoji="0" lang="en-US" altLang="ko-KR" dirty="0">
                  <a:latin typeface="맑은 고딕" pitchFamily="50" charset="-127"/>
                  <a:ea typeface="맑은 고딕" pitchFamily="50" charset="-127"/>
                </a:rPr>
                <a:t>FEP</a:t>
              </a:r>
              <a:r>
                <a:rPr kumimoji="0" lang="ko-KR" altLang="en-US" dirty="0">
                  <a:latin typeface="맑은 고딕" pitchFamily="50" charset="-127"/>
                  <a:ea typeface="맑은 고딕" pitchFamily="50" charset="-127"/>
                </a:rPr>
                <a:t>서버</a:t>
              </a:r>
            </a:p>
          </p:txBody>
        </p:sp>
        <p:grpSp>
          <p:nvGrpSpPr>
            <p:cNvPr id="93" name="Group 1231"/>
            <p:cNvGrpSpPr>
              <a:grpSpLocks/>
            </p:cNvGrpSpPr>
            <p:nvPr/>
          </p:nvGrpSpPr>
          <p:grpSpPr bwMode="auto">
            <a:xfrm>
              <a:off x="5409528" y="4137458"/>
              <a:ext cx="1467479" cy="531749"/>
              <a:chOff x="4320" y="2919"/>
              <a:chExt cx="584" cy="312"/>
            </a:xfrm>
          </p:grpSpPr>
          <p:sp>
            <p:nvSpPr>
              <p:cNvPr id="97" name="Freeform 1232"/>
              <p:cNvSpPr>
                <a:spLocks/>
              </p:cNvSpPr>
              <p:nvPr/>
            </p:nvSpPr>
            <p:spPr bwMode="auto">
              <a:xfrm>
                <a:off x="4320" y="2919"/>
                <a:ext cx="584" cy="312"/>
              </a:xfrm>
              <a:custGeom>
                <a:avLst/>
                <a:gdLst>
                  <a:gd name="T0" fmla="*/ 504 w 1070"/>
                  <a:gd name="T1" fmla="*/ 83 h 255"/>
                  <a:gd name="T2" fmla="*/ 545 w 1070"/>
                  <a:gd name="T3" fmla="*/ 98 h 255"/>
                  <a:gd name="T4" fmla="*/ 574 w 1070"/>
                  <a:gd name="T5" fmla="*/ 119 h 255"/>
                  <a:gd name="T6" fmla="*/ 583 w 1070"/>
                  <a:gd name="T7" fmla="*/ 141 h 255"/>
                  <a:gd name="T8" fmla="*/ 574 w 1070"/>
                  <a:gd name="T9" fmla="*/ 155 h 255"/>
                  <a:gd name="T10" fmla="*/ 555 w 1070"/>
                  <a:gd name="T11" fmla="*/ 169 h 255"/>
                  <a:gd name="T12" fmla="*/ 524 w 1070"/>
                  <a:gd name="T13" fmla="*/ 177 h 255"/>
                  <a:gd name="T14" fmla="*/ 490 w 1070"/>
                  <a:gd name="T15" fmla="*/ 181 h 255"/>
                  <a:gd name="T16" fmla="*/ 487 w 1070"/>
                  <a:gd name="T17" fmla="*/ 187 h 255"/>
                  <a:gd name="T18" fmla="*/ 486 w 1070"/>
                  <a:gd name="T19" fmla="*/ 195 h 255"/>
                  <a:gd name="T20" fmla="*/ 475 w 1070"/>
                  <a:gd name="T21" fmla="*/ 212 h 255"/>
                  <a:gd name="T22" fmla="*/ 446 w 1070"/>
                  <a:gd name="T23" fmla="*/ 229 h 255"/>
                  <a:gd name="T24" fmla="*/ 461 w 1070"/>
                  <a:gd name="T25" fmla="*/ 246 h 255"/>
                  <a:gd name="T26" fmla="*/ 467 w 1070"/>
                  <a:gd name="T27" fmla="*/ 266 h 255"/>
                  <a:gd name="T28" fmla="*/ 455 w 1070"/>
                  <a:gd name="T29" fmla="*/ 285 h 255"/>
                  <a:gd name="T30" fmla="*/ 423 w 1070"/>
                  <a:gd name="T31" fmla="*/ 299 h 255"/>
                  <a:gd name="T32" fmla="*/ 378 w 1070"/>
                  <a:gd name="T33" fmla="*/ 307 h 255"/>
                  <a:gd name="T34" fmla="*/ 325 w 1070"/>
                  <a:gd name="T35" fmla="*/ 306 h 255"/>
                  <a:gd name="T36" fmla="*/ 308 w 1070"/>
                  <a:gd name="T37" fmla="*/ 305 h 255"/>
                  <a:gd name="T38" fmla="*/ 296 w 1070"/>
                  <a:gd name="T39" fmla="*/ 302 h 255"/>
                  <a:gd name="T40" fmla="*/ 276 w 1070"/>
                  <a:gd name="T41" fmla="*/ 306 h 255"/>
                  <a:gd name="T42" fmla="*/ 251 w 1070"/>
                  <a:gd name="T43" fmla="*/ 310 h 255"/>
                  <a:gd name="T44" fmla="*/ 224 w 1070"/>
                  <a:gd name="T45" fmla="*/ 310 h 255"/>
                  <a:gd name="T46" fmla="*/ 195 w 1070"/>
                  <a:gd name="T47" fmla="*/ 308 h 255"/>
                  <a:gd name="T48" fmla="*/ 146 w 1070"/>
                  <a:gd name="T49" fmla="*/ 299 h 255"/>
                  <a:gd name="T50" fmla="*/ 104 w 1070"/>
                  <a:gd name="T51" fmla="*/ 283 h 255"/>
                  <a:gd name="T52" fmla="*/ 75 w 1070"/>
                  <a:gd name="T53" fmla="*/ 264 h 255"/>
                  <a:gd name="T54" fmla="*/ 66 w 1070"/>
                  <a:gd name="T55" fmla="*/ 242 h 255"/>
                  <a:gd name="T56" fmla="*/ 71 w 1070"/>
                  <a:gd name="T57" fmla="*/ 230 h 255"/>
                  <a:gd name="T58" fmla="*/ 82 w 1070"/>
                  <a:gd name="T59" fmla="*/ 219 h 255"/>
                  <a:gd name="T60" fmla="*/ 53 w 1070"/>
                  <a:gd name="T61" fmla="*/ 210 h 255"/>
                  <a:gd name="T62" fmla="*/ 26 w 1070"/>
                  <a:gd name="T63" fmla="*/ 199 h 255"/>
                  <a:gd name="T64" fmla="*/ 6 w 1070"/>
                  <a:gd name="T65" fmla="*/ 185 h 255"/>
                  <a:gd name="T66" fmla="*/ 0 w 1070"/>
                  <a:gd name="T67" fmla="*/ 169 h 255"/>
                  <a:gd name="T68" fmla="*/ 9 w 1070"/>
                  <a:gd name="T69" fmla="*/ 155 h 255"/>
                  <a:gd name="T70" fmla="*/ 26 w 1070"/>
                  <a:gd name="T71" fmla="*/ 146 h 255"/>
                  <a:gd name="T72" fmla="*/ 51 w 1070"/>
                  <a:gd name="T73" fmla="*/ 139 h 255"/>
                  <a:gd name="T74" fmla="*/ 85 w 1070"/>
                  <a:gd name="T75" fmla="*/ 137 h 255"/>
                  <a:gd name="T76" fmla="*/ 73 w 1070"/>
                  <a:gd name="T77" fmla="*/ 130 h 255"/>
                  <a:gd name="T78" fmla="*/ 60 w 1070"/>
                  <a:gd name="T79" fmla="*/ 117 h 255"/>
                  <a:gd name="T80" fmla="*/ 53 w 1070"/>
                  <a:gd name="T81" fmla="*/ 106 h 255"/>
                  <a:gd name="T82" fmla="*/ 51 w 1070"/>
                  <a:gd name="T83" fmla="*/ 95 h 255"/>
                  <a:gd name="T84" fmla="*/ 63 w 1070"/>
                  <a:gd name="T85" fmla="*/ 77 h 255"/>
                  <a:gd name="T86" fmla="*/ 91 w 1070"/>
                  <a:gd name="T87" fmla="*/ 65 h 255"/>
                  <a:gd name="T88" fmla="*/ 132 w 1070"/>
                  <a:gd name="T89" fmla="*/ 56 h 255"/>
                  <a:gd name="T90" fmla="*/ 181 w 1070"/>
                  <a:gd name="T91" fmla="*/ 55 h 255"/>
                  <a:gd name="T92" fmla="*/ 185 w 1070"/>
                  <a:gd name="T93" fmla="*/ 48 h 255"/>
                  <a:gd name="T94" fmla="*/ 185 w 1070"/>
                  <a:gd name="T95" fmla="*/ 40 h 255"/>
                  <a:gd name="T96" fmla="*/ 196 w 1070"/>
                  <a:gd name="T97" fmla="*/ 22 h 255"/>
                  <a:gd name="T98" fmla="*/ 228 w 1070"/>
                  <a:gd name="T99" fmla="*/ 9 h 255"/>
                  <a:gd name="T100" fmla="*/ 272 w 1070"/>
                  <a:gd name="T101" fmla="*/ 0 h 255"/>
                  <a:gd name="T102" fmla="*/ 325 w 1070"/>
                  <a:gd name="T103" fmla="*/ 0 h 255"/>
                  <a:gd name="T104" fmla="*/ 380 w 1070"/>
                  <a:gd name="T105" fmla="*/ 11 h 255"/>
                  <a:gd name="T106" fmla="*/ 422 w 1070"/>
                  <a:gd name="T107" fmla="*/ 27 h 255"/>
                  <a:gd name="T108" fmla="*/ 450 w 1070"/>
                  <a:gd name="T109" fmla="*/ 44 h 255"/>
                  <a:gd name="T110" fmla="*/ 458 w 1070"/>
                  <a:gd name="T111" fmla="*/ 67 h 255"/>
                  <a:gd name="T112" fmla="*/ 457 w 1070"/>
                  <a:gd name="T113" fmla="*/ 73 h 25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1070" h="255">
                    <a:moveTo>
                      <a:pt x="835" y="61"/>
                    </a:moveTo>
                    <a:lnTo>
                      <a:pt x="850" y="61"/>
                    </a:lnTo>
                    <a:lnTo>
                      <a:pt x="864" y="62"/>
                    </a:lnTo>
                    <a:lnTo>
                      <a:pt x="875" y="63"/>
                    </a:lnTo>
                    <a:lnTo>
                      <a:pt x="887" y="64"/>
                    </a:lnTo>
                    <a:lnTo>
                      <a:pt x="900" y="65"/>
                    </a:lnTo>
                    <a:lnTo>
                      <a:pt x="910" y="67"/>
                    </a:lnTo>
                    <a:lnTo>
                      <a:pt x="923" y="68"/>
                    </a:lnTo>
                    <a:lnTo>
                      <a:pt x="932" y="69"/>
                    </a:lnTo>
                    <a:lnTo>
                      <a:pt x="943" y="71"/>
                    </a:lnTo>
                    <a:lnTo>
                      <a:pt x="953" y="72"/>
                    </a:lnTo>
                    <a:lnTo>
                      <a:pt x="964" y="73"/>
                    </a:lnTo>
                    <a:lnTo>
                      <a:pt x="973" y="75"/>
                    </a:lnTo>
                    <a:lnTo>
                      <a:pt x="984" y="77"/>
                    </a:lnTo>
                    <a:lnTo>
                      <a:pt x="991" y="79"/>
                    </a:lnTo>
                    <a:lnTo>
                      <a:pt x="998" y="80"/>
                    </a:lnTo>
                    <a:lnTo>
                      <a:pt x="1008" y="82"/>
                    </a:lnTo>
                    <a:lnTo>
                      <a:pt x="1014" y="85"/>
                    </a:lnTo>
                    <a:lnTo>
                      <a:pt x="1022" y="86"/>
                    </a:lnTo>
                    <a:lnTo>
                      <a:pt x="1028" y="88"/>
                    </a:lnTo>
                    <a:lnTo>
                      <a:pt x="1035" y="90"/>
                    </a:lnTo>
                    <a:lnTo>
                      <a:pt x="1042" y="92"/>
                    </a:lnTo>
                    <a:lnTo>
                      <a:pt x="1045" y="94"/>
                    </a:lnTo>
                    <a:lnTo>
                      <a:pt x="1051" y="97"/>
                    </a:lnTo>
                    <a:lnTo>
                      <a:pt x="1055" y="99"/>
                    </a:lnTo>
                    <a:lnTo>
                      <a:pt x="1062" y="101"/>
                    </a:lnTo>
                    <a:lnTo>
                      <a:pt x="1062" y="103"/>
                    </a:lnTo>
                    <a:lnTo>
                      <a:pt x="1066" y="106"/>
                    </a:lnTo>
                    <a:lnTo>
                      <a:pt x="1068" y="107"/>
                    </a:lnTo>
                    <a:lnTo>
                      <a:pt x="1069" y="110"/>
                    </a:lnTo>
                    <a:lnTo>
                      <a:pt x="1066" y="112"/>
                    </a:lnTo>
                    <a:lnTo>
                      <a:pt x="1068" y="115"/>
                    </a:lnTo>
                    <a:lnTo>
                      <a:pt x="1066" y="116"/>
                    </a:lnTo>
                    <a:lnTo>
                      <a:pt x="1068" y="119"/>
                    </a:lnTo>
                    <a:lnTo>
                      <a:pt x="1063" y="120"/>
                    </a:lnTo>
                    <a:lnTo>
                      <a:pt x="1062" y="122"/>
                    </a:lnTo>
                    <a:lnTo>
                      <a:pt x="1062" y="123"/>
                    </a:lnTo>
                    <a:lnTo>
                      <a:pt x="1058" y="125"/>
                    </a:lnTo>
                    <a:lnTo>
                      <a:pt x="1055" y="125"/>
                    </a:lnTo>
                    <a:lnTo>
                      <a:pt x="1051" y="127"/>
                    </a:lnTo>
                    <a:lnTo>
                      <a:pt x="1049" y="129"/>
                    </a:lnTo>
                    <a:lnTo>
                      <a:pt x="1045" y="130"/>
                    </a:lnTo>
                    <a:lnTo>
                      <a:pt x="1040" y="131"/>
                    </a:lnTo>
                    <a:lnTo>
                      <a:pt x="1035" y="133"/>
                    </a:lnTo>
                    <a:lnTo>
                      <a:pt x="1033" y="134"/>
                    </a:lnTo>
                    <a:lnTo>
                      <a:pt x="1027" y="135"/>
                    </a:lnTo>
                    <a:lnTo>
                      <a:pt x="1022" y="136"/>
                    </a:lnTo>
                    <a:lnTo>
                      <a:pt x="1016" y="138"/>
                    </a:lnTo>
                    <a:lnTo>
                      <a:pt x="1008" y="139"/>
                    </a:lnTo>
                    <a:lnTo>
                      <a:pt x="1002" y="139"/>
                    </a:lnTo>
                    <a:lnTo>
                      <a:pt x="998" y="141"/>
                    </a:lnTo>
                    <a:lnTo>
                      <a:pt x="991" y="142"/>
                    </a:lnTo>
                    <a:lnTo>
                      <a:pt x="985" y="142"/>
                    </a:lnTo>
                    <a:lnTo>
                      <a:pt x="977" y="143"/>
                    </a:lnTo>
                    <a:lnTo>
                      <a:pt x="969" y="144"/>
                    </a:lnTo>
                    <a:lnTo>
                      <a:pt x="960" y="145"/>
                    </a:lnTo>
                    <a:lnTo>
                      <a:pt x="955" y="146"/>
                    </a:lnTo>
                    <a:lnTo>
                      <a:pt x="947" y="146"/>
                    </a:lnTo>
                    <a:lnTo>
                      <a:pt x="938" y="146"/>
                    </a:lnTo>
                    <a:lnTo>
                      <a:pt x="929" y="147"/>
                    </a:lnTo>
                    <a:lnTo>
                      <a:pt x="922" y="147"/>
                    </a:lnTo>
                    <a:lnTo>
                      <a:pt x="912" y="147"/>
                    </a:lnTo>
                    <a:lnTo>
                      <a:pt x="904" y="148"/>
                    </a:lnTo>
                    <a:lnTo>
                      <a:pt x="898" y="148"/>
                    </a:lnTo>
                    <a:lnTo>
                      <a:pt x="889" y="149"/>
                    </a:lnTo>
                    <a:lnTo>
                      <a:pt x="887" y="149"/>
                    </a:lnTo>
                    <a:lnTo>
                      <a:pt x="890" y="149"/>
                    </a:lnTo>
                    <a:lnTo>
                      <a:pt x="890" y="150"/>
                    </a:lnTo>
                    <a:lnTo>
                      <a:pt x="888" y="151"/>
                    </a:lnTo>
                    <a:lnTo>
                      <a:pt x="891" y="152"/>
                    </a:lnTo>
                    <a:lnTo>
                      <a:pt x="890" y="152"/>
                    </a:lnTo>
                    <a:lnTo>
                      <a:pt x="892" y="153"/>
                    </a:lnTo>
                    <a:lnTo>
                      <a:pt x="891" y="153"/>
                    </a:lnTo>
                    <a:lnTo>
                      <a:pt x="891" y="154"/>
                    </a:lnTo>
                    <a:lnTo>
                      <a:pt x="893" y="156"/>
                    </a:lnTo>
                    <a:lnTo>
                      <a:pt x="892" y="156"/>
                    </a:lnTo>
                    <a:lnTo>
                      <a:pt x="890" y="158"/>
                    </a:lnTo>
                    <a:lnTo>
                      <a:pt x="891" y="159"/>
                    </a:lnTo>
                    <a:lnTo>
                      <a:pt x="890" y="161"/>
                    </a:lnTo>
                    <a:lnTo>
                      <a:pt x="887" y="163"/>
                    </a:lnTo>
                    <a:lnTo>
                      <a:pt x="882" y="166"/>
                    </a:lnTo>
                    <a:lnTo>
                      <a:pt x="880" y="168"/>
                    </a:lnTo>
                    <a:lnTo>
                      <a:pt x="876" y="170"/>
                    </a:lnTo>
                    <a:lnTo>
                      <a:pt x="872" y="171"/>
                    </a:lnTo>
                    <a:lnTo>
                      <a:pt x="870" y="173"/>
                    </a:lnTo>
                    <a:lnTo>
                      <a:pt x="864" y="175"/>
                    </a:lnTo>
                    <a:lnTo>
                      <a:pt x="859" y="177"/>
                    </a:lnTo>
                    <a:lnTo>
                      <a:pt x="853" y="179"/>
                    </a:lnTo>
                    <a:lnTo>
                      <a:pt x="845" y="181"/>
                    </a:lnTo>
                    <a:lnTo>
                      <a:pt x="839" y="183"/>
                    </a:lnTo>
                    <a:lnTo>
                      <a:pt x="832" y="184"/>
                    </a:lnTo>
                    <a:lnTo>
                      <a:pt x="824" y="185"/>
                    </a:lnTo>
                    <a:lnTo>
                      <a:pt x="818" y="187"/>
                    </a:lnTo>
                    <a:lnTo>
                      <a:pt x="806" y="188"/>
                    </a:lnTo>
                    <a:lnTo>
                      <a:pt x="815" y="190"/>
                    </a:lnTo>
                    <a:lnTo>
                      <a:pt x="819" y="192"/>
                    </a:lnTo>
                    <a:lnTo>
                      <a:pt x="826" y="193"/>
                    </a:lnTo>
                    <a:lnTo>
                      <a:pt x="830" y="195"/>
                    </a:lnTo>
                    <a:lnTo>
                      <a:pt x="835" y="198"/>
                    </a:lnTo>
                    <a:lnTo>
                      <a:pt x="838" y="199"/>
                    </a:lnTo>
                    <a:lnTo>
                      <a:pt x="845" y="201"/>
                    </a:lnTo>
                    <a:lnTo>
                      <a:pt x="847" y="203"/>
                    </a:lnTo>
                    <a:lnTo>
                      <a:pt x="850" y="206"/>
                    </a:lnTo>
                    <a:lnTo>
                      <a:pt x="852" y="207"/>
                    </a:lnTo>
                    <a:lnTo>
                      <a:pt x="854" y="210"/>
                    </a:lnTo>
                    <a:lnTo>
                      <a:pt x="855" y="211"/>
                    </a:lnTo>
                    <a:lnTo>
                      <a:pt x="855" y="213"/>
                    </a:lnTo>
                    <a:lnTo>
                      <a:pt x="856" y="215"/>
                    </a:lnTo>
                    <a:lnTo>
                      <a:pt x="855" y="217"/>
                    </a:lnTo>
                    <a:lnTo>
                      <a:pt x="856" y="219"/>
                    </a:lnTo>
                    <a:lnTo>
                      <a:pt x="854" y="222"/>
                    </a:lnTo>
                    <a:lnTo>
                      <a:pt x="853" y="223"/>
                    </a:lnTo>
                    <a:lnTo>
                      <a:pt x="848" y="226"/>
                    </a:lnTo>
                    <a:lnTo>
                      <a:pt x="843" y="228"/>
                    </a:lnTo>
                    <a:lnTo>
                      <a:pt x="842" y="230"/>
                    </a:lnTo>
                    <a:lnTo>
                      <a:pt x="836" y="231"/>
                    </a:lnTo>
                    <a:lnTo>
                      <a:pt x="833" y="233"/>
                    </a:lnTo>
                    <a:lnTo>
                      <a:pt x="828" y="234"/>
                    </a:lnTo>
                    <a:lnTo>
                      <a:pt x="819" y="236"/>
                    </a:lnTo>
                    <a:lnTo>
                      <a:pt x="815" y="238"/>
                    </a:lnTo>
                    <a:lnTo>
                      <a:pt x="805" y="239"/>
                    </a:lnTo>
                    <a:lnTo>
                      <a:pt x="799" y="241"/>
                    </a:lnTo>
                    <a:lnTo>
                      <a:pt x="792" y="242"/>
                    </a:lnTo>
                    <a:lnTo>
                      <a:pt x="784" y="243"/>
                    </a:lnTo>
                    <a:lnTo>
                      <a:pt x="775" y="244"/>
                    </a:lnTo>
                    <a:lnTo>
                      <a:pt x="766" y="246"/>
                    </a:lnTo>
                    <a:lnTo>
                      <a:pt x="758" y="247"/>
                    </a:lnTo>
                    <a:lnTo>
                      <a:pt x="746" y="248"/>
                    </a:lnTo>
                    <a:lnTo>
                      <a:pt x="738" y="248"/>
                    </a:lnTo>
                    <a:lnTo>
                      <a:pt x="727" y="249"/>
                    </a:lnTo>
                    <a:lnTo>
                      <a:pt x="716" y="249"/>
                    </a:lnTo>
                    <a:lnTo>
                      <a:pt x="704" y="250"/>
                    </a:lnTo>
                    <a:lnTo>
                      <a:pt x="693" y="251"/>
                    </a:lnTo>
                    <a:lnTo>
                      <a:pt x="682" y="251"/>
                    </a:lnTo>
                    <a:lnTo>
                      <a:pt x="673" y="251"/>
                    </a:lnTo>
                    <a:lnTo>
                      <a:pt x="658" y="251"/>
                    </a:lnTo>
                    <a:lnTo>
                      <a:pt x="646" y="251"/>
                    </a:lnTo>
                    <a:lnTo>
                      <a:pt x="637" y="251"/>
                    </a:lnTo>
                    <a:lnTo>
                      <a:pt x="623" y="251"/>
                    </a:lnTo>
                    <a:lnTo>
                      <a:pt x="610" y="250"/>
                    </a:lnTo>
                    <a:lnTo>
                      <a:pt x="596" y="250"/>
                    </a:lnTo>
                    <a:lnTo>
                      <a:pt x="582" y="249"/>
                    </a:lnTo>
                    <a:lnTo>
                      <a:pt x="579" y="249"/>
                    </a:lnTo>
                    <a:lnTo>
                      <a:pt x="576" y="249"/>
                    </a:lnTo>
                    <a:lnTo>
                      <a:pt x="573" y="249"/>
                    </a:lnTo>
                    <a:lnTo>
                      <a:pt x="569" y="249"/>
                    </a:lnTo>
                    <a:lnTo>
                      <a:pt x="567" y="249"/>
                    </a:lnTo>
                    <a:lnTo>
                      <a:pt x="564" y="249"/>
                    </a:lnTo>
                    <a:lnTo>
                      <a:pt x="563" y="248"/>
                    </a:lnTo>
                    <a:lnTo>
                      <a:pt x="560" y="248"/>
                    </a:lnTo>
                    <a:lnTo>
                      <a:pt x="557" y="248"/>
                    </a:lnTo>
                    <a:lnTo>
                      <a:pt x="554" y="248"/>
                    </a:lnTo>
                    <a:lnTo>
                      <a:pt x="551" y="247"/>
                    </a:lnTo>
                    <a:lnTo>
                      <a:pt x="548" y="248"/>
                    </a:lnTo>
                    <a:lnTo>
                      <a:pt x="543" y="247"/>
                    </a:lnTo>
                    <a:lnTo>
                      <a:pt x="541" y="246"/>
                    </a:lnTo>
                    <a:lnTo>
                      <a:pt x="537" y="247"/>
                    </a:lnTo>
                    <a:lnTo>
                      <a:pt x="531" y="248"/>
                    </a:lnTo>
                    <a:lnTo>
                      <a:pt x="527" y="248"/>
                    </a:lnTo>
                    <a:lnTo>
                      <a:pt x="525" y="249"/>
                    </a:lnTo>
                    <a:lnTo>
                      <a:pt x="517" y="250"/>
                    </a:lnTo>
                    <a:lnTo>
                      <a:pt x="511" y="249"/>
                    </a:lnTo>
                    <a:lnTo>
                      <a:pt x="506" y="250"/>
                    </a:lnTo>
                    <a:lnTo>
                      <a:pt x="501" y="251"/>
                    </a:lnTo>
                    <a:lnTo>
                      <a:pt x="494" y="251"/>
                    </a:lnTo>
                    <a:lnTo>
                      <a:pt x="491" y="251"/>
                    </a:lnTo>
                    <a:lnTo>
                      <a:pt x="482" y="251"/>
                    </a:lnTo>
                    <a:lnTo>
                      <a:pt x="479" y="251"/>
                    </a:lnTo>
                    <a:lnTo>
                      <a:pt x="473" y="252"/>
                    </a:lnTo>
                    <a:lnTo>
                      <a:pt x="469" y="252"/>
                    </a:lnTo>
                    <a:lnTo>
                      <a:pt x="460" y="253"/>
                    </a:lnTo>
                    <a:lnTo>
                      <a:pt x="454" y="253"/>
                    </a:lnTo>
                    <a:lnTo>
                      <a:pt x="449" y="253"/>
                    </a:lnTo>
                    <a:lnTo>
                      <a:pt x="441" y="253"/>
                    </a:lnTo>
                    <a:lnTo>
                      <a:pt x="435" y="253"/>
                    </a:lnTo>
                    <a:lnTo>
                      <a:pt x="430" y="254"/>
                    </a:lnTo>
                    <a:lnTo>
                      <a:pt x="423" y="253"/>
                    </a:lnTo>
                    <a:lnTo>
                      <a:pt x="419" y="253"/>
                    </a:lnTo>
                    <a:lnTo>
                      <a:pt x="411" y="253"/>
                    </a:lnTo>
                    <a:lnTo>
                      <a:pt x="404" y="253"/>
                    </a:lnTo>
                    <a:lnTo>
                      <a:pt x="398" y="253"/>
                    </a:lnTo>
                    <a:lnTo>
                      <a:pt x="393" y="253"/>
                    </a:lnTo>
                    <a:lnTo>
                      <a:pt x="385" y="252"/>
                    </a:lnTo>
                    <a:lnTo>
                      <a:pt x="379" y="253"/>
                    </a:lnTo>
                    <a:lnTo>
                      <a:pt x="371" y="253"/>
                    </a:lnTo>
                    <a:lnTo>
                      <a:pt x="367" y="252"/>
                    </a:lnTo>
                    <a:lnTo>
                      <a:pt x="358" y="252"/>
                    </a:lnTo>
                    <a:lnTo>
                      <a:pt x="350" y="251"/>
                    </a:lnTo>
                    <a:lnTo>
                      <a:pt x="337" y="251"/>
                    </a:lnTo>
                    <a:lnTo>
                      <a:pt x="325" y="250"/>
                    </a:lnTo>
                    <a:lnTo>
                      <a:pt x="315" y="248"/>
                    </a:lnTo>
                    <a:lnTo>
                      <a:pt x="302" y="248"/>
                    </a:lnTo>
                    <a:lnTo>
                      <a:pt x="290" y="247"/>
                    </a:lnTo>
                    <a:lnTo>
                      <a:pt x="276" y="246"/>
                    </a:lnTo>
                    <a:lnTo>
                      <a:pt x="267" y="244"/>
                    </a:lnTo>
                    <a:lnTo>
                      <a:pt x="255" y="243"/>
                    </a:lnTo>
                    <a:lnTo>
                      <a:pt x="245" y="241"/>
                    </a:lnTo>
                    <a:lnTo>
                      <a:pt x="235" y="240"/>
                    </a:lnTo>
                    <a:lnTo>
                      <a:pt x="223" y="239"/>
                    </a:lnTo>
                    <a:lnTo>
                      <a:pt x="213" y="237"/>
                    </a:lnTo>
                    <a:lnTo>
                      <a:pt x="204" y="235"/>
                    </a:lnTo>
                    <a:lnTo>
                      <a:pt x="197" y="233"/>
                    </a:lnTo>
                    <a:lnTo>
                      <a:pt x="190" y="231"/>
                    </a:lnTo>
                    <a:lnTo>
                      <a:pt x="181" y="230"/>
                    </a:lnTo>
                    <a:lnTo>
                      <a:pt x="173" y="228"/>
                    </a:lnTo>
                    <a:lnTo>
                      <a:pt x="165" y="227"/>
                    </a:lnTo>
                    <a:lnTo>
                      <a:pt x="158" y="223"/>
                    </a:lnTo>
                    <a:lnTo>
                      <a:pt x="151" y="222"/>
                    </a:lnTo>
                    <a:lnTo>
                      <a:pt x="146" y="220"/>
                    </a:lnTo>
                    <a:lnTo>
                      <a:pt x="141" y="218"/>
                    </a:lnTo>
                    <a:lnTo>
                      <a:pt x="138" y="216"/>
                    </a:lnTo>
                    <a:lnTo>
                      <a:pt x="132" y="213"/>
                    </a:lnTo>
                    <a:lnTo>
                      <a:pt x="129" y="211"/>
                    </a:lnTo>
                    <a:lnTo>
                      <a:pt x="125" y="209"/>
                    </a:lnTo>
                    <a:lnTo>
                      <a:pt x="125" y="207"/>
                    </a:lnTo>
                    <a:lnTo>
                      <a:pt x="122" y="204"/>
                    </a:lnTo>
                    <a:lnTo>
                      <a:pt x="122" y="202"/>
                    </a:lnTo>
                    <a:lnTo>
                      <a:pt x="119" y="200"/>
                    </a:lnTo>
                    <a:lnTo>
                      <a:pt x="121" y="198"/>
                    </a:lnTo>
                    <a:lnTo>
                      <a:pt x="121" y="196"/>
                    </a:lnTo>
                    <a:lnTo>
                      <a:pt x="121" y="194"/>
                    </a:lnTo>
                    <a:lnTo>
                      <a:pt x="122" y="193"/>
                    </a:lnTo>
                    <a:lnTo>
                      <a:pt x="123" y="192"/>
                    </a:lnTo>
                    <a:lnTo>
                      <a:pt x="126" y="191"/>
                    </a:lnTo>
                    <a:lnTo>
                      <a:pt x="125" y="189"/>
                    </a:lnTo>
                    <a:lnTo>
                      <a:pt x="128" y="188"/>
                    </a:lnTo>
                    <a:lnTo>
                      <a:pt x="131" y="188"/>
                    </a:lnTo>
                    <a:lnTo>
                      <a:pt x="133" y="186"/>
                    </a:lnTo>
                    <a:lnTo>
                      <a:pt x="136" y="185"/>
                    </a:lnTo>
                    <a:lnTo>
                      <a:pt x="139" y="184"/>
                    </a:lnTo>
                    <a:lnTo>
                      <a:pt x="140" y="183"/>
                    </a:lnTo>
                    <a:lnTo>
                      <a:pt x="142" y="182"/>
                    </a:lnTo>
                    <a:lnTo>
                      <a:pt x="146" y="181"/>
                    </a:lnTo>
                    <a:lnTo>
                      <a:pt x="149" y="180"/>
                    </a:lnTo>
                    <a:lnTo>
                      <a:pt x="150" y="179"/>
                    </a:lnTo>
                    <a:lnTo>
                      <a:pt x="155" y="179"/>
                    </a:lnTo>
                    <a:lnTo>
                      <a:pt x="147" y="179"/>
                    </a:lnTo>
                    <a:lnTo>
                      <a:pt x="140" y="177"/>
                    </a:lnTo>
                    <a:lnTo>
                      <a:pt x="130" y="176"/>
                    </a:lnTo>
                    <a:lnTo>
                      <a:pt x="121" y="176"/>
                    </a:lnTo>
                    <a:lnTo>
                      <a:pt x="114" y="174"/>
                    </a:lnTo>
                    <a:lnTo>
                      <a:pt x="105" y="173"/>
                    </a:lnTo>
                    <a:lnTo>
                      <a:pt x="98" y="172"/>
                    </a:lnTo>
                    <a:lnTo>
                      <a:pt x="90" y="171"/>
                    </a:lnTo>
                    <a:lnTo>
                      <a:pt x="82" y="170"/>
                    </a:lnTo>
                    <a:lnTo>
                      <a:pt x="76" y="170"/>
                    </a:lnTo>
                    <a:lnTo>
                      <a:pt x="69" y="168"/>
                    </a:lnTo>
                    <a:lnTo>
                      <a:pt x="63" y="167"/>
                    </a:lnTo>
                    <a:lnTo>
                      <a:pt x="59" y="166"/>
                    </a:lnTo>
                    <a:lnTo>
                      <a:pt x="52" y="164"/>
                    </a:lnTo>
                    <a:lnTo>
                      <a:pt x="48" y="163"/>
                    </a:lnTo>
                    <a:lnTo>
                      <a:pt x="41" y="161"/>
                    </a:lnTo>
                    <a:lnTo>
                      <a:pt x="36" y="160"/>
                    </a:lnTo>
                    <a:lnTo>
                      <a:pt x="29" y="158"/>
                    </a:lnTo>
                    <a:lnTo>
                      <a:pt x="26" y="157"/>
                    </a:lnTo>
                    <a:lnTo>
                      <a:pt x="22" y="156"/>
                    </a:lnTo>
                    <a:lnTo>
                      <a:pt x="18" y="154"/>
                    </a:lnTo>
                    <a:lnTo>
                      <a:pt x="14" y="153"/>
                    </a:lnTo>
                    <a:lnTo>
                      <a:pt x="11" y="151"/>
                    </a:lnTo>
                    <a:lnTo>
                      <a:pt x="8" y="149"/>
                    </a:lnTo>
                    <a:lnTo>
                      <a:pt x="7" y="147"/>
                    </a:lnTo>
                    <a:lnTo>
                      <a:pt x="3" y="146"/>
                    </a:lnTo>
                    <a:lnTo>
                      <a:pt x="3" y="145"/>
                    </a:lnTo>
                    <a:lnTo>
                      <a:pt x="0" y="143"/>
                    </a:lnTo>
                    <a:lnTo>
                      <a:pt x="2" y="142"/>
                    </a:lnTo>
                    <a:lnTo>
                      <a:pt x="2" y="140"/>
                    </a:lnTo>
                    <a:lnTo>
                      <a:pt x="0" y="138"/>
                    </a:lnTo>
                    <a:lnTo>
                      <a:pt x="1" y="137"/>
                    </a:lnTo>
                    <a:lnTo>
                      <a:pt x="1" y="136"/>
                    </a:lnTo>
                    <a:lnTo>
                      <a:pt x="2" y="133"/>
                    </a:lnTo>
                    <a:lnTo>
                      <a:pt x="5" y="132"/>
                    </a:lnTo>
                    <a:lnTo>
                      <a:pt x="8" y="131"/>
                    </a:lnTo>
                    <a:lnTo>
                      <a:pt x="9" y="130"/>
                    </a:lnTo>
                    <a:lnTo>
                      <a:pt x="11" y="129"/>
                    </a:lnTo>
                    <a:lnTo>
                      <a:pt x="16" y="127"/>
                    </a:lnTo>
                    <a:lnTo>
                      <a:pt x="20" y="126"/>
                    </a:lnTo>
                    <a:lnTo>
                      <a:pt x="21" y="125"/>
                    </a:lnTo>
                    <a:lnTo>
                      <a:pt x="27" y="124"/>
                    </a:lnTo>
                    <a:lnTo>
                      <a:pt x="28" y="123"/>
                    </a:lnTo>
                    <a:lnTo>
                      <a:pt x="33" y="122"/>
                    </a:lnTo>
                    <a:lnTo>
                      <a:pt x="37" y="121"/>
                    </a:lnTo>
                    <a:lnTo>
                      <a:pt x="43" y="120"/>
                    </a:lnTo>
                    <a:lnTo>
                      <a:pt x="48" y="119"/>
                    </a:lnTo>
                    <a:lnTo>
                      <a:pt x="55" y="118"/>
                    </a:lnTo>
                    <a:lnTo>
                      <a:pt x="59" y="117"/>
                    </a:lnTo>
                    <a:lnTo>
                      <a:pt x="65" y="117"/>
                    </a:lnTo>
                    <a:lnTo>
                      <a:pt x="70" y="116"/>
                    </a:lnTo>
                    <a:lnTo>
                      <a:pt x="75" y="115"/>
                    </a:lnTo>
                    <a:lnTo>
                      <a:pt x="81" y="115"/>
                    </a:lnTo>
                    <a:lnTo>
                      <a:pt x="90" y="114"/>
                    </a:lnTo>
                    <a:lnTo>
                      <a:pt x="94" y="114"/>
                    </a:lnTo>
                    <a:lnTo>
                      <a:pt x="101" y="113"/>
                    </a:lnTo>
                    <a:lnTo>
                      <a:pt x="111" y="114"/>
                    </a:lnTo>
                    <a:lnTo>
                      <a:pt x="116" y="113"/>
                    </a:lnTo>
                    <a:lnTo>
                      <a:pt x="125" y="112"/>
                    </a:lnTo>
                    <a:lnTo>
                      <a:pt x="130" y="113"/>
                    </a:lnTo>
                    <a:lnTo>
                      <a:pt x="137" y="112"/>
                    </a:lnTo>
                    <a:lnTo>
                      <a:pt x="147" y="112"/>
                    </a:lnTo>
                    <a:lnTo>
                      <a:pt x="155" y="112"/>
                    </a:lnTo>
                    <a:lnTo>
                      <a:pt x="162" y="112"/>
                    </a:lnTo>
                    <a:lnTo>
                      <a:pt x="159" y="111"/>
                    </a:lnTo>
                    <a:lnTo>
                      <a:pt x="155" y="110"/>
                    </a:lnTo>
                    <a:lnTo>
                      <a:pt x="151" y="109"/>
                    </a:lnTo>
                    <a:lnTo>
                      <a:pt x="146" y="108"/>
                    </a:lnTo>
                    <a:lnTo>
                      <a:pt x="141" y="107"/>
                    </a:lnTo>
                    <a:lnTo>
                      <a:pt x="138" y="105"/>
                    </a:lnTo>
                    <a:lnTo>
                      <a:pt x="134" y="106"/>
                    </a:lnTo>
                    <a:lnTo>
                      <a:pt x="130" y="104"/>
                    </a:lnTo>
                    <a:lnTo>
                      <a:pt x="126" y="103"/>
                    </a:lnTo>
                    <a:lnTo>
                      <a:pt x="125" y="102"/>
                    </a:lnTo>
                    <a:lnTo>
                      <a:pt x="120" y="101"/>
                    </a:lnTo>
                    <a:lnTo>
                      <a:pt x="119" y="100"/>
                    </a:lnTo>
                    <a:lnTo>
                      <a:pt x="116" y="98"/>
                    </a:lnTo>
                    <a:lnTo>
                      <a:pt x="112" y="97"/>
                    </a:lnTo>
                    <a:lnTo>
                      <a:pt x="110" y="96"/>
                    </a:lnTo>
                    <a:lnTo>
                      <a:pt x="110" y="94"/>
                    </a:lnTo>
                    <a:lnTo>
                      <a:pt x="107" y="93"/>
                    </a:lnTo>
                    <a:lnTo>
                      <a:pt x="104" y="92"/>
                    </a:lnTo>
                    <a:lnTo>
                      <a:pt x="103" y="91"/>
                    </a:lnTo>
                    <a:lnTo>
                      <a:pt x="100" y="90"/>
                    </a:lnTo>
                    <a:lnTo>
                      <a:pt x="97" y="89"/>
                    </a:lnTo>
                    <a:lnTo>
                      <a:pt x="97" y="87"/>
                    </a:lnTo>
                    <a:lnTo>
                      <a:pt x="95" y="86"/>
                    </a:lnTo>
                    <a:lnTo>
                      <a:pt x="96" y="84"/>
                    </a:lnTo>
                    <a:lnTo>
                      <a:pt x="94" y="83"/>
                    </a:lnTo>
                    <a:lnTo>
                      <a:pt x="94" y="82"/>
                    </a:lnTo>
                    <a:lnTo>
                      <a:pt x="94" y="81"/>
                    </a:lnTo>
                    <a:lnTo>
                      <a:pt x="93" y="80"/>
                    </a:lnTo>
                    <a:lnTo>
                      <a:pt x="92" y="79"/>
                    </a:lnTo>
                    <a:lnTo>
                      <a:pt x="94" y="78"/>
                    </a:lnTo>
                    <a:lnTo>
                      <a:pt x="95" y="76"/>
                    </a:lnTo>
                    <a:lnTo>
                      <a:pt x="95" y="75"/>
                    </a:lnTo>
                    <a:lnTo>
                      <a:pt x="98" y="73"/>
                    </a:lnTo>
                    <a:lnTo>
                      <a:pt x="103" y="70"/>
                    </a:lnTo>
                    <a:lnTo>
                      <a:pt x="104" y="68"/>
                    </a:lnTo>
                    <a:lnTo>
                      <a:pt x="106" y="67"/>
                    </a:lnTo>
                    <a:lnTo>
                      <a:pt x="111" y="65"/>
                    </a:lnTo>
                    <a:lnTo>
                      <a:pt x="116" y="63"/>
                    </a:lnTo>
                    <a:lnTo>
                      <a:pt x="120" y="62"/>
                    </a:lnTo>
                    <a:lnTo>
                      <a:pt x="128" y="60"/>
                    </a:lnTo>
                    <a:lnTo>
                      <a:pt x="131" y="59"/>
                    </a:lnTo>
                    <a:lnTo>
                      <a:pt x="138" y="57"/>
                    </a:lnTo>
                    <a:lnTo>
                      <a:pt x="145" y="56"/>
                    </a:lnTo>
                    <a:lnTo>
                      <a:pt x="152" y="54"/>
                    </a:lnTo>
                    <a:lnTo>
                      <a:pt x="160" y="53"/>
                    </a:lnTo>
                    <a:lnTo>
                      <a:pt x="166" y="53"/>
                    </a:lnTo>
                    <a:lnTo>
                      <a:pt x="174" y="51"/>
                    </a:lnTo>
                    <a:lnTo>
                      <a:pt x="184" y="50"/>
                    </a:lnTo>
                    <a:lnTo>
                      <a:pt x="193" y="49"/>
                    </a:lnTo>
                    <a:lnTo>
                      <a:pt x="201" y="48"/>
                    </a:lnTo>
                    <a:lnTo>
                      <a:pt x="212" y="47"/>
                    </a:lnTo>
                    <a:lnTo>
                      <a:pt x="223" y="47"/>
                    </a:lnTo>
                    <a:lnTo>
                      <a:pt x="231" y="46"/>
                    </a:lnTo>
                    <a:lnTo>
                      <a:pt x="241" y="46"/>
                    </a:lnTo>
                    <a:lnTo>
                      <a:pt x="253" y="45"/>
                    </a:lnTo>
                    <a:lnTo>
                      <a:pt x="263" y="45"/>
                    </a:lnTo>
                    <a:lnTo>
                      <a:pt x="275" y="45"/>
                    </a:lnTo>
                    <a:lnTo>
                      <a:pt x="286" y="45"/>
                    </a:lnTo>
                    <a:lnTo>
                      <a:pt x="297" y="45"/>
                    </a:lnTo>
                    <a:lnTo>
                      <a:pt x="308" y="45"/>
                    </a:lnTo>
                    <a:lnTo>
                      <a:pt x="320" y="45"/>
                    </a:lnTo>
                    <a:lnTo>
                      <a:pt x="332" y="45"/>
                    </a:lnTo>
                    <a:lnTo>
                      <a:pt x="344" y="46"/>
                    </a:lnTo>
                    <a:lnTo>
                      <a:pt x="342" y="44"/>
                    </a:lnTo>
                    <a:lnTo>
                      <a:pt x="342" y="43"/>
                    </a:lnTo>
                    <a:lnTo>
                      <a:pt x="340" y="43"/>
                    </a:lnTo>
                    <a:lnTo>
                      <a:pt x="340" y="42"/>
                    </a:lnTo>
                    <a:lnTo>
                      <a:pt x="340" y="41"/>
                    </a:lnTo>
                    <a:lnTo>
                      <a:pt x="339" y="41"/>
                    </a:lnTo>
                    <a:lnTo>
                      <a:pt x="339" y="39"/>
                    </a:lnTo>
                    <a:lnTo>
                      <a:pt x="338" y="38"/>
                    </a:lnTo>
                    <a:lnTo>
                      <a:pt x="338" y="37"/>
                    </a:lnTo>
                    <a:lnTo>
                      <a:pt x="338" y="36"/>
                    </a:lnTo>
                    <a:lnTo>
                      <a:pt x="338" y="35"/>
                    </a:lnTo>
                    <a:lnTo>
                      <a:pt x="338" y="34"/>
                    </a:lnTo>
                    <a:lnTo>
                      <a:pt x="339" y="33"/>
                    </a:lnTo>
                    <a:lnTo>
                      <a:pt x="339" y="32"/>
                    </a:lnTo>
                    <a:lnTo>
                      <a:pt x="339" y="29"/>
                    </a:lnTo>
                    <a:lnTo>
                      <a:pt x="342" y="27"/>
                    </a:lnTo>
                    <a:lnTo>
                      <a:pt x="345" y="26"/>
                    </a:lnTo>
                    <a:lnTo>
                      <a:pt x="347" y="23"/>
                    </a:lnTo>
                    <a:lnTo>
                      <a:pt x="350" y="21"/>
                    </a:lnTo>
                    <a:lnTo>
                      <a:pt x="356" y="20"/>
                    </a:lnTo>
                    <a:lnTo>
                      <a:pt x="360" y="18"/>
                    </a:lnTo>
                    <a:lnTo>
                      <a:pt x="367" y="17"/>
                    </a:lnTo>
                    <a:lnTo>
                      <a:pt x="373" y="14"/>
                    </a:lnTo>
                    <a:lnTo>
                      <a:pt x="381" y="13"/>
                    </a:lnTo>
                    <a:lnTo>
                      <a:pt x="385" y="11"/>
                    </a:lnTo>
                    <a:lnTo>
                      <a:pt x="391" y="10"/>
                    </a:lnTo>
                    <a:lnTo>
                      <a:pt x="399" y="9"/>
                    </a:lnTo>
                    <a:lnTo>
                      <a:pt x="410" y="7"/>
                    </a:lnTo>
                    <a:lnTo>
                      <a:pt x="418" y="7"/>
                    </a:lnTo>
                    <a:lnTo>
                      <a:pt x="428" y="5"/>
                    </a:lnTo>
                    <a:lnTo>
                      <a:pt x="436" y="4"/>
                    </a:lnTo>
                    <a:lnTo>
                      <a:pt x="444" y="3"/>
                    </a:lnTo>
                    <a:lnTo>
                      <a:pt x="454" y="3"/>
                    </a:lnTo>
                    <a:lnTo>
                      <a:pt x="466" y="2"/>
                    </a:lnTo>
                    <a:lnTo>
                      <a:pt x="477" y="1"/>
                    </a:lnTo>
                    <a:lnTo>
                      <a:pt x="489" y="1"/>
                    </a:lnTo>
                    <a:lnTo>
                      <a:pt x="499" y="0"/>
                    </a:lnTo>
                    <a:lnTo>
                      <a:pt x="511" y="0"/>
                    </a:lnTo>
                    <a:lnTo>
                      <a:pt x="524" y="0"/>
                    </a:lnTo>
                    <a:lnTo>
                      <a:pt x="535" y="0"/>
                    </a:lnTo>
                    <a:lnTo>
                      <a:pt x="546" y="0"/>
                    </a:lnTo>
                    <a:lnTo>
                      <a:pt x="559" y="0"/>
                    </a:lnTo>
                    <a:lnTo>
                      <a:pt x="572" y="0"/>
                    </a:lnTo>
                    <a:lnTo>
                      <a:pt x="584" y="0"/>
                    </a:lnTo>
                    <a:lnTo>
                      <a:pt x="595" y="0"/>
                    </a:lnTo>
                    <a:lnTo>
                      <a:pt x="611" y="1"/>
                    </a:lnTo>
                    <a:lnTo>
                      <a:pt x="623" y="2"/>
                    </a:lnTo>
                    <a:lnTo>
                      <a:pt x="636" y="3"/>
                    </a:lnTo>
                    <a:lnTo>
                      <a:pt x="647" y="3"/>
                    </a:lnTo>
                    <a:lnTo>
                      <a:pt x="660" y="5"/>
                    </a:lnTo>
                    <a:lnTo>
                      <a:pt x="673" y="7"/>
                    </a:lnTo>
                    <a:lnTo>
                      <a:pt x="686" y="7"/>
                    </a:lnTo>
                    <a:lnTo>
                      <a:pt x="696" y="9"/>
                    </a:lnTo>
                    <a:lnTo>
                      <a:pt x="706" y="10"/>
                    </a:lnTo>
                    <a:lnTo>
                      <a:pt x="715" y="11"/>
                    </a:lnTo>
                    <a:lnTo>
                      <a:pt x="728" y="12"/>
                    </a:lnTo>
                    <a:lnTo>
                      <a:pt x="737" y="14"/>
                    </a:lnTo>
                    <a:lnTo>
                      <a:pt x="747" y="16"/>
                    </a:lnTo>
                    <a:lnTo>
                      <a:pt x="757" y="18"/>
                    </a:lnTo>
                    <a:lnTo>
                      <a:pt x="764" y="19"/>
                    </a:lnTo>
                    <a:lnTo>
                      <a:pt x="773" y="22"/>
                    </a:lnTo>
                    <a:lnTo>
                      <a:pt x="780" y="23"/>
                    </a:lnTo>
                    <a:lnTo>
                      <a:pt x="789" y="25"/>
                    </a:lnTo>
                    <a:lnTo>
                      <a:pt x="796" y="27"/>
                    </a:lnTo>
                    <a:lnTo>
                      <a:pt x="801" y="29"/>
                    </a:lnTo>
                    <a:lnTo>
                      <a:pt x="808" y="31"/>
                    </a:lnTo>
                    <a:lnTo>
                      <a:pt x="815" y="32"/>
                    </a:lnTo>
                    <a:lnTo>
                      <a:pt x="820" y="35"/>
                    </a:lnTo>
                    <a:lnTo>
                      <a:pt x="824" y="36"/>
                    </a:lnTo>
                    <a:lnTo>
                      <a:pt x="828" y="40"/>
                    </a:lnTo>
                    <a:lnTo>
                      <a:pt x="832" y="41"/>
                    </a:lnTo>
                    <a:lnTo>
                      <a:pt x="835" y="44"/>
                    </a:lnTo>
                    <a:lnTo>
                      <a:pt x="836" y="46"/>
                    </a:lnTo>
                    <a:lnTo>
                      <a:pt x="839" y="48"/>
                    </a:lnTo>
                    <a:lnTo>
                      <a:pt x="840" y="50"/>
                    </a:lnTo>
                    <a:lnTo>
                      <a:pt x="840" y="52"/>
                    </a:lnTo>
                    <a:lnTo>
                      <a:pt x="839" y="55"/>
                    </a:lnTo>
                    <a:lnTo>
                      <a:pt x="841" y="57"/>
                    </a:lnTo>
                    <a:lnTo>
                      <a:pt x="839" y="58"/>
                    </a:lnTo>
                    <a:lnTo>
                      <a:pt x="838" y="59"/>
                    </a:lnTo>
                    <a:lnTo>
                      <a:pt x="837" y="60"/>
                    </a:lnTo>
                    <a:lnTo>
                      <a:pt x="835" y="61"/>
                    </a:lnTo>
                  </a:path>
                </a:pathLst>
              </a:custGeom>
              <a:gradFill rotWithShape="0">
                <a:gsLst>
                  <a:gs pos="0">
                    <a:srgbClr val="999999"/>
                  </a:gs>
                  <a:gs pos="50000">
                    <a:srgbClr val="FFFFFF"/>
                  </a:gs>
                  <a:gs pos="100000">
                    <a:srgbClr val="999999"/>
                  </a:gs>
                </a:gsLst>
                <a:lin ang="18900000" scaled="1"/>
              </a:gradFill>
              <a:ln w="12700" cap="rnd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8" name="Rectangle 1233"/>
              <p:cNvSpPr>
                <a:spLocks noChangeArrowheads="1"/>
              </p:cNvSpPr>
              <p:nvPr/>
            </p:nvSpPr>
            <p:spPr bwMode="auto">
              <a:xfrm>
                <a:off x="4461" y="2993"/>
                <a:ext cx="247" cy="1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algn="ctr" eaLnBrk="0" latinLnBrk="0" hangingPunct="0">
                  <a:lnSpc>
                    <a:spcPct val="95000"/>
                  </a:lnSpc>
                </a:pPr>
                <a:r>
                  <a:rPr kumimoji="0" lang="en-US" altLang="ko-KR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Internet</a:t>
                </a:r>
              </a:p>
            </p:txBody>
          </p:sp>
        </p:grpSp>
        <p:grpSp>
          <p:nvGrpSpPr>
            <p:cNvPr id="94" name="Group 1234"/>
            <p:cNvGrpSpPr>
              <a:grpSpLocks/>
            </p:cNvGrpSpPr>
            <p:nvPr/>
          </p:nvGrpSpPr>
          <p:grpSpPr bwMode="auto">
            <a:xfrm>
              <a:off x="2940227" y="4137458"/>
              <a:ext cx="1890507" cy="531749"/>
              <a:chOff x="4320" y="2919"/>
              <a:chExt cx="584" cy="312"/>
            </a:xfrm>
          </p:grpSpPr>
          <p:sp>
            <p:nvSpPr>
              <p:cNvPr id="95" name="Freeform 1235"/>
              <p:cNvSpPr>
                <a:spLocks/>
              </p:cNvSpPr>
              <p:nvPr/>
            </p:nvSpPr>
            <p:spPr bwMode="auto">
              <a:xfrm>
                <a:off x="4320" y="2919"/>
                <a:ext cx="584" cy="312"/>
              </a:xfrm>
              <a:custGeom>
                <a:avLst/>
                <a:gdLst>
                  <a:gd name="T0" fmla="*/ 504 w 1070"/>
                  <a:gd name="T1" fmla="*/ 83 h 255"/>
                  <a:gd name="T2" fmla="*/ 545 w 1070"/>
                  <a:gd name="T3" fmla="*/ 98 h 255"/>
                  <a:gd name="T4" fmla="*/ 574 w 1070"/>
                  <a:gd name="T5" fmla="*/ 119 h 255"/>
                  <a:gd name="T6" fmla="*/ 583 w 1070"/>
                  <a:gd name="T7" fmla="*/ 141 h 255"/>
                  <a:gd name="T8" fmla="*/ 574 w 1070"/>
                  <a:gd name="T9" fmla="*/ 155 h 255"/>
                  <a:gd name="T10" fmla="*/ 555 w 1070"/>
                  <a:gd name="T11" fmla="*/ 169 h 255"/>
                  <a:gd name="T12" fmla="*/ 524 w 1070"/>
                  <a:gd name="T13" fmla="*/ 177 h 255"/>
                  <a:gd name="T14" fmla="*/ 490 w 1070"/>
                  <a:gd name="T15" fmla="*/ 181 h 255"/>
                  <a:gd name="T16" fmla="*/ 487 w 1070"/>
                  <a:gd name="T17" fmla="*/ 187 h 255"/>
                  <a:gd name="T18" fmla="*/ 486 w 1070"/>
                  <a:gd name="T19" fmla="*/ 195 h 255"/>
                  <a:gd name="T20" fmla="*/ 475 w 1070"/>
                  <a:gd name="T21" fmla="*/ 212 h 255"/>
                  <a:gd name="T22" fmla="*/ 446 w 1070"/>
                  <a:gd name="T23" fmla="*/ 229 h 255"/>
                  <a:gd name="T24" fmla="*/ 461 w 1070"/>
                  <a:gd name="T25" fmla="*/ 246 h 255"/>
                  <a:gd name="T26" fmla="*/ 467 w 1070"/>
                  <a:gd name="T27" fmla="*/ 266 h 255"/>
                  <a:gd name="T28" fmla="*/ 455 w 1070"/>
                  <a:gd name="T29" fmla="*/ 285 h 255"/>
                  <a:gd name="T30" fmla="*/ 423 w 1070"/>
                  <a:gd name="T31" fmla="*/ 299 h 255"/>
                  <a:gd name="T32" fmla="*/ 378 w 1070"/>
                  <a:gd name="T33" fmla="*/ 307 h 255"/>
                  <a:gd name="T34" fmla="*/ 325 w 1070"/>
                  <a:gd name="T35" fmla="*/ 306 h 255"/>
                  <a:gd name="T36" fmla="*/ 308 w 1070"/>
                  <a:gd name="T37" fmla="*/ 305 h 255"/>
                  <a:gd name="T38" fmla="*/ 296 w 1070"/>
                  <a:gd name="T39" fmla="*/ 302 h 255"/>
                  <a:gd name="T40" fmla="*/ 276 w 1070"/>
                  <a:gd name="T41" fmla="*/ 306 h 255"/>
                  <a:gd name="T42" fmla="*/ 251 w 1070"/>
                  <a:gd name="T43" fmla="*/ 310 h 255"/>
                  <a:gd name="T44" fmla="*/ 224 w 1070"/>
                  <a:gd name="T45" fmla="*/ 310 h 255"/>
                  <a:gd name="T46" fmla="*/ 195 w 1070"/>
                  <a:gd name="T47" fmla="*/ 308 h 255"/>
                  <a:gd name="T48" fmla="*/ 146 w 1070"/>
                  <a:gd name="T49" fmla="*/ 299 h 255"/>
                  <a:gd name="T50" fmla="*/ 104 w 1070"/>
                  <a:gd name="T51" fmla="*/ 283 h 255"/>
                  <a:gd name="T52" fmla="*/ 75 w 1070"/>
                  <a:gd name="T53" fmla="*/ 264 h 255"/>
                  <a:gd name="T54" fmla="*/ 66 w 1070"/>
                  <a:gd name="T55" fmla="*/ 242 h 255"/>
                  <a:gd name="T56" fmla="*/ 71 w 1070"/>
                  <a:gd name="T57" fmla="*/ 230 h 255"/>
                  <a:gd name="T58" fmla="*/ 82 w 1070"/>
                  <a:gd name="T59" fmla="*/ 219 h 255"/>
                  <a:gd name="T60" fmla="*/ 53 w 1070"/>
                  <a:gd name="T61" fmla="*/ 210 h 255"/>
                  <a:gd name="T62" fmla="*/ 26 w 1070"/>
                  <a:gd name="T63" fmla="*/ 199 h 255"/>
                  <a:gd name="T64" fmla="*/ 6 w 1070"/>
                  <a:gd name="T65" fmla="*/ 185 h 255"/>
                  <a:gd name="T66" fmla="*/ 0 w 1070"/>
                  <a:gd name="T67" fmla="*/ 169 h 255"/>
                  <a:gd name="T68" fmla="*/ 9 w 1070"/>
                  <a:gd name="T69" fmla="*/ 155 h 255"/>
                  <a:gd name="T70" fmla="*/ 26 w 1070"/>
                  <a:gd name="T71" fmla="*/ 146 h 255"/>
                  <a:gd name="T72" fmla="*/ 51 w 1070"/>
                  <a:gd name="T73" fmla="*/ 139 h 255"/>
                  <a:gd name="T74" fmla="*/ 85 w 1070"/>
                  <a:gd name="T75" fmla="*/ 137 h 255"/>
                  <a:gd name="T76" fmla="*/ 73 w 1070"/>
                  <a:gd name="T77" fmla="*/ 130 h 255"/>
                  <a:gd name="T78" fmla="*/ 60 w 1070"/>
                  <a:gd name="T79" fmla="*/ 117 h 255"/>
                  <a:gd name="T80" fmla="*/ 53 w 1070"/>
                  <a:gd name="T81" fmla="*/ 106 h 255"/>
                  <a:gd name="T82" fmla="*/ 51 w 1070"/>
                  <a:gd name="T83" fmla="*/ 95 h 255"/>
                  <a:gd name="T84" fmla="*/ 63 w 1070"/>
                  <a:gd name="T85" fmla="*/ 77 h 255"/>
                  <a:gd name="T86" fmla="*/ 91 w 1070"/>
                  <a:gd name="T87" fmla="*/ 65 h 255"/>
                  <a:gd name="T88" fmla="*/ 132 w 1070"/>
                  <a:gd name="T89" fmla="*/ 56 h 255"/>
                  <a:gd name="T90" fmla="*/ 181 w 1070"/>
                  <a:gd name="T91" fmla="*/ 55 h 255"/>
                  <a:gd name="T92" fmla="*/ 185 w 1070"/>
                  <a:gd name="T93" fmla="*/ 48 h 255"/>
                  <a:gd name="T94" fmla="*/ 185 w 1070"/>
                  <a:gd name="T95" fmla="*/ 40 h 255"/>
                  <a:gd name="T96" fmla="*/ 196 w 1070"/>
                  <a:gd name="T97" fmla="*/ 22 h 255"/>
                  <a:gd name="T98" fmla="*/ 228 w 1070"/>
                  <a:gd name="T99" fmla="*/ 9 h 255"/>
                  <a:gd name="T100" fmla="*/ 272 w 1070"/>
                  <a:gd name="T101" fmla="*/ 0 h 255"/>
                  <a:gd name="T102" fmla="*/ 325 w 1070"/>
                  <a:gd name="T103" fmla="*/ 0 h 255"/>
                  <a:gd name="T104" fmla="*/ 380 w 1070"/>
                  <a:gd name="T105" fmla="*/ 11 h 255"/>
                  <a:gd name="T106" fmla="*/ 422 w 1070"/>
                  <a:gd name="T107" fmla="*/ 27 h 255"/>
                  <a:gd name="T108" fmla="*/ 450 w 1070"/>
                  <a:gd name="T109" fmla="*/ 44 h 255"/>
                  <a:gd name="T110" fmla="*/ 458 w 1070"/>
                  <a:gd name="T111" fmla="*/ 67 h 255"/>
                  <a:gd name="T112" fmla="*/ 457 w 1070"/>
                  <a:gd name="T113" fmla="*/ 73 h 25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1070" h="255">
                    <a:moveTo>
                      <a:pt x="835" y="61"/>
                    </a:moveTo>
                    <a:lnTo>
                      <a:pt x="850" y="61"/>
                    </a:lnTo>
                    <a:lnTo>
                      <a:pt x="864" y="62"/>
                    </a:lnTo>
                    <a:lnTo>
                      <a:pt x="875" y="63"/>
                    </a:lnTo>
                    <a:lnTo>
                      <a:pt x="887" y="64"/>
                    </a:lnTo>
                    <a:lnTo>
                      <a:pt x="900" y="65"/>
                    </a:lnTo>
                    <a:lnTo>
                      <a:pt x="910" y="67"/>
                    </a:lnTo>
                    <a:lnTo>
                      <a:pt x="923" y="68"/>
                    </a:lnTo>
                    <a:lnTo>
                      <a:pt x="932" y="69"/>
                    </a:lnTo>
                    <a:lnTo>
                      <a:pt x="943" y="71"/>
                    </a:lnTo>
                    <a:lnTo>
                      <a:pt x="953" y="72"/>
                    </a:lnTo>
                    <a:lnTo>
                      <a:pt x="964" y="73"/>
                    </a:lnTo>
                    <a:lnTo>
                      <a:pt x="973" y="75"/>
                    </a:lnTo>
                    <a:lnTo>
                      <a:pt x="984" y="77"/>
                    </a:lnTo>
                    <a:lnTo>
                      <a:pt x="991" y="79"/>
                    </a:lnTo>
                    <a:lnTo>
                      <a:pt x="998" y="80"/>
                    </a:lnTo>
                    <a:lnTo>
                      <a:pt x="1008" y="82"/>
                    </a:lnTo>
                    <a:lnTo>
                      <a:pt x="1014" y="85"/>
                    </a:lnTo>
                    <a:lnTo>
                      <a:pt x="1022" y="86"/>
                    </a:lnTo>
                    <a:lnTo>
                      <a:pt x="1028" y="88"/>
                    </a:lnTo>
                    <a:lnTo>
                      <a:pt x="1035" y="90"/>
                    </a:lnTo>
                    <a:lnTo>
                      <a:pt x="1042" y="92"/>
                    </a:lnTo>
                    <a:lnTo>
                      <a:pt x="1045" y="94"/>
                    </a:lnTo>
                    <a:lnTo>
                      <a:pt x="1051" y="97"/>
                    </a:lnTo>
                    <a:lnTo>
                      <a:pt x="1055" y="99"/>
                    </a:lnTo>
                    <a:lnTo>
                      <a:pt x="1062" y="101"/>
                    </a:lnTo>
                    <a:lnTo>
                      <a:pt x="1062" y="103"/>
                    </a:lnTo>
                    <a:lnTo>
                      <a:pt x="1066" y="106"/>
                    </a:lnTo>
                    <a:lnTo>
                      <a:pt x="1068" y="107"/>
                    </a:lnTo>
                    <a:lnTo>
                      <a:pt x="1069" y="110"/>
                    </a:lnTo>
                    <a:lnTo>
                      <a:pt x="1066" y="112"/>
                    </a:lnTo>
                    <a:lnTo>
                      <a:pt x="1068" y="115"/>
                    </a:lnTo>
                    <a:lnTo>
                      <a:pt x="1066" y="116"/>
                    </a:lnTo>
                    <a:lnTo>
                      <a:pt x="1068" y="119"/>
                    </a:lnTo>
                    <a:lnTo>
                      <a:pt x="1063" y="120"/>
                    </a:lnTo>
                    <a:lnTo>
                      <a:pt x="1062" y="122"/>
                    </a:lnTo>
                    <a:lnTo>
                      <a:pt x="1062" y="123"/>
                    </a:lnTo>
                    <a:lnTo>
                      <a:pt x="1058" y="125"/>
                    </a:lnTo>
                    <a:lnTo>
                      <a:pt x="1055" y="125"/>
                    </a:lnTo>
                    <a:lnTo>
                      <a:pt x="1051" y="127"/>
                    </a:lnTo>
                    <a:lnTo>
                      <a:pt x="1049" y="129"/>
                    </a:lnTo>
                    <a:lnTo>
                      <a:pt x="1045" y="130"/>
                    </a:lnTo>
                    <a:lnTo>
                      <a:pt x="1040" y="131"/>
                    </a:lnTo>
                    <a:lnTo>
                      <a:pt x="1035" y="133"/>
                    </a:lnTo>
                    <a:lnTo>
                      <a:pt x="1033" y="134"/>
                    </a:lnTo>
                    <a:lnTo>
                      <a:pt x="1027" y="135"/>
                    </a:lnTo>
                    <a:lnTo>
                      <a:pt x="1022" y="136"/>
                    </a:lnTo>
                    <a:lnTo>
                      <a:pt x="1016" y="138"/>
                    </a:lnTo>
                    <a:lnTo>
                      <a:pt x="1008" y="139"/>
                    </a:lnTo>
                    <a:lnTo>
                      <a:pt x="1002" y="139"/>
                    </a:lnTo>
                    <a:lnTo>
                      <a:pt x="998" y="141"/>
                    </a:lnTo>
                    <a:lnTo>
                      <a:pt x="991" y="142"/>
                    </a:lnTo>
                    <a:lnTo>
                      <a:pt x="985" y="142"/>
                    </a:lnTo>
                    <a:lnTo>
                      <a:pt x="977" y="143"/>
                    </a:lnTo>
                    <a:lnTo>
                      <a:pt x="969" y="144"/>
                    </a:lnTo>
                    <a:lnTo>
                      <a:pt x="960" y="145"/>
                    </a:lnTo>
                    <a:lnTo>
                      <a:pt x="955" y="146"/>
                    </a:lnTo>
                    <a:lnTo>
                      <a:pt x="947" y="146"/>
                    </a:lnTo>
                    <a:lnTo>
                      <a:pt x="938" y="146"/>
                    </a:lnTo>
                    <a:lnTo>
                      <a:pt x="929" y="147"/>
                    </a:lnTo>
                    <a:lnTo>
                      <a:pt x="922" y="147"/>
                    </a:lnTo>
                    <a:lnTo>
                      <a:pt x="912" y="147"/>
                    </a:lnTo>
                    <a:lnTo>
                      <a:pt x="904" y="148"/>
                    </a:lnTo>
                    <a:lnTo>
                      <a:pt x="898" y="148"/>
                    </a:lnTo>
                    <a:lnTo>
                      <a:pt x="889" y="149"/>
                    </a:lnTo>
                    <a:lnTo>
                      <a:pt x="887" y="149"/>
                    </a:lnTo>
                    <a:lnTo>
                      <a:pt x="890" y="149"/>
                    </a:lnTo>
                    <a:lnTo>
                      <a:pt x="890" y="150"/>
                    </a:lnTo>
                    <a:lnTo>
                      <a:pt x="888" y="151"/>
                    </a:lnTo>
                    <a:lnTo>
                      <a:pt x="891" y="152"/>
                    </a:lnTo>
                    <a:lnTo>
                      <a:pt x="890" y="152"/>
                    </a:lnTo>
                    <a:lnTo>
                      <a:pt x="892" y="153"/>
                    </a:lnTo>
                    <a:lnTo>
                      <a:pt x="891" y="153"/>
                    </a:lnTo>
                    <a:lnTo>
                      <a:pt x="891" y="154"/>
                    </a:lnTo>
                    <a:lnTo>
                      <a:pt x="893" y="156"/>
                    </a:lnTo>
                    <a:lnTo>
                      <a:pt x="892" y="156"/>
                    </a:lnTo>
                    <a:lnTo>
                      <a:pt x="890" y="158"/>
                    </a:lnTo>
                    <a:lnTo>
                      <a:pt x="891" y="159"/>
                    </a:lnTo>
                    <a:lnTo>
                      <a:pt x="890" y="161"/>
                    </a:lnTo>
                    <a:lnTo>
                      <a:pt x="887" y="163"/>
                    </a:lnTo>
                    <a:lnTo>
                      <a:pt x="882" y="166"/>
                    </a:lnTo>
                    <a:lnTo>
                      <a:pt x="880" y="168"/>
                    </a:lnTo>
                    <a:lnTo>
                      <a:pt x="876" y="170"/>
                    </a:lnTo>
                    <a:lnTo>
                      <a:pt x="872" y="171"/>
                    </a:lnTo>
                    <a:lnTo>
                      <a:pt x="870" y="173"/>
                    </a:lnTo>
                    <a:lnTo>
                      <a:pt x="864" y="175"/>
                    </a:lnTo>
                    <a:lnTo>
                      <a:pt x="859" y="177"/>
                    </a:lnTo>
                    <a:lnTo>
                      <a:pt x="853" y="179"/>
                    </a:lnTo>
                    <a:lnTo>
                      <a:pt x="845" y="181"/>
                    </a:lnTo>
                    <a:lnTo>
                      <a:pt x="839" y="183"/>
                    </a:lnTo>
                    <a:lnTo>
                      <a:pt x="832" y="184"/>
                    </a:lnTo>
                    <a:lnTo>
                      <a:pt x="824" y="185"/>
                    </a:lnTo>
                    <a:lnTo>
                      <a:pt x="818" y="187"/>
                    </a:lnTo>
                    <a:lnTo>
                      <a:pt x="806" y="188"/>
                    </a:lnTo>
                    <a:lnTo>
                      <a:pt x="815" y="190"/>
                    </a:lnTo>
                    <a:lnTo>
                      <a:pt x="819" y="192"/>
                    </a:lnTo>
                    <a:lnTo>
                      <a:pt x="826" y="193"/>
                    </a:lnTo>
                    <a:lnTo>
                      <a:pt x="830" y="195"/>
                    </a:lnTo>
                    <a:lnTo>
                      <a:pt x="835" y="198"/>
                    </a:lnTo>
                    <a:lnTo>
                      <a:pt x="838" y="199"/>
                    </a:lnTo>
                    <a:lnTo>
                      <a:pt x="845" y="201"/>
                    </a:lnTo>
                    <a:lnTo>
                      <a:pt x="847" y="203"/>
                    </a:lnTo>
                    <a:lnTo>
                      <a:pt x="850" y="206"/>
                    </a:lnTo>
                    <a:lnTo>
                      <a:pt x="852" y="207"/>
                    </a:lnTo>
                    <a:lnTo>
                      <a:pt x="854" y="210"/>
                    </a:lnTo>
                    <a:lnTo>
                      <a:pt x="855" y="211"/>
                    </a:lnTo>
                    <a:lnTo>
                      <a:pt x="855" y="213"/>
                    </a:lnTo>
                    <a:lnTo>
                      <a:pt x="856" y="215"/>
                    </a:lnTo>
                    <a:lnTo>
                      <a:pt x="855" y="217"/>
                    </a:lnTo>
                    <a:lnTo>
                      <a:pt x="856" y="219"/>
                    </a:lnTo>
                    <a:lnTo>
                      <a:pt x="854" y="222"/>
                    </a:lnTo>
                    <a:lnTo>
                      <a:pt x="853" y="223"/>
                    </a:lnTo>
                    <a:lnTo>
                      <a:pt x="848" y="226"/>
                    </a:lnTo>
                    <a:lnTo>
                      <a:pt x="843" y="228"/>
                    </a:lnTo>
                    <a:lnTo>
                      <a:pt x="842" y="230"/>
                    </a:lnTo>
                    <a:lnTo>
                      <a:pt x="836" y="231"/>
                    </a:lnTo>
                    <a:lnTo>
                      <a:pt x="833" y="233"/>
                    </a:lnTo>
                    <a:lnTo>
                      <a:pt x="828" y="234"/>
                    </a:lnTo>
                    <a:lnTo>
                      <a:pt x="819" y="236"/>
                    </a:lnTo>
                    <a:lnTo>
                      <a:pt x="815" y="238"/>
                    </a:lnTo>
                    <a:lnTo>
                      <a:pt x="805" y="239"/>
                    </a:lnTo>
                    <a:lnTo>
                      <a:pt x="799" y="241"/>
                    </a:lnTo>
                    <a:lnTo>
                      <a:pt x="792" y="242"/>
                    </a:lnTo>
                    <a:lnTo>
                      <a:pt x="784" y="243"/>
                    </a:lnTo>
                    <a:lnTo>
                      <a:pt x="775" y="244"/>
                    </a:lnTo>
                    <a:lnTo>
                      <a:pt x="766" y="246"/>
                    </a:lnTo>
                    <a:lnTo>
                      <a:pt x="758" y="247"/>
                    </a:lnTo>
                    <a:lnTo>
                      <a:pt x="746" y="248"/>
                    </a:lnTo>
                    <a:lnTo>
                      <a:pt x="738" y="248"/>
                    </a:lnTo>
                    <a:lnTo>
                      <a:pt x="727" y="249"/>
                    </a:lnTo>
                    <a:lnTo>
                      <a:pt x="716" y="249"/>
                    </a:lnTo>
                    <a:lnTo>
                      <a:pt x="704" y="250"/>
                    </a:lnTo>
                    <a:lnTo>
                      <a:pt x="693" y="251"/>
                    </a:lnTo>
                    <a:lnTo>
                      <a:pt x="682" y="251"/>
                    </a:lnTo>
                    <a:lnTo>
                      <a:pt x="673" y="251"/>
                    </a:lnTo>
                    <a:lnTo>
                      <a:pt x="658" y="251"/>
                    </a:lnTo>
                    <a:lnTo>
                      <a:pt x="646" y="251"/>
                    </a:lnTo>
                    <a:lnTo>
                      <a:pt x="637" y="251"/>
                    </a:lnTo>
                    <a:lnTo>
                      <a:pt x="623" y="251"/>
                    </a:lnTo>
                    <a:lnTo>
                      <a:pt x="610" y="250"/>
                    </a:lnTo>
                    <a:lnTo>
                      <a:pt x="596" y="250"/>
                    </a:lnTo>
                    <a:lnTo>
                      <a:pt x="582" y="249"/>
                    </a:lnTo>
                    <a:lnTo>
                      <a:pt x="579" y="249"/>
                    </a:lnTo>
                    <a:lnTo>
                      <a:pt x="576" y="249"/>
                    </a:lnTo>
                    <a:lnTo>
                      <a:pt x="573" y="249"/>
                    </a:lnTo>
                    <a:lnTo>
                      <a:pt x="569" y="249"/>
                    </a:lnTo>
                    <a:lnTo>
                      <a:pt x="567" y="249"/>
                    </a:lnTo>
                    <a:lnTo>
                      <a:pt x="564" y="249"/>
                    </a:lnTo>
                    <a:lnTo>
                      <a:pt x="563" y="248"/>
                    </a:lnTo>
                    <a:lnTo>
                      <a:pt x="560" y="248"/>
                    </a:lnTo>
                    <a:lnTo>
                      <a:pt x="557" y="248"/>
                    </a:lnTo>
                    <a:lnTo>
                      <a:pt x="554" y="248"/>
                    </a:lnTo>
                    <a:lnTo>
                      <a:pt x="551" y="247"/>
                    </a:lnTo>
                    <a:lnTo>
                      <a:pt x="548" y="248"/>
                    </a:lnTo>
                    <a:lnTo>
                      <a:pt x="543" y="247"/>
                    </a:lnTo>
                    <a:lnTo>
                      <a:pt x="541" y="246"/>
                    </a:lnTo>
                    <a:lnTo>
                      <a:pt x="537" y="247"/>
                    </a:lnTo>
                    <a:lnTo>
                      <a:pt x="531" y="248"/>
                    </a:lnTo>
                    <a:lnTo>
                      <a:pt x="527" y="248"/>
                    </a:lnTo>
                    <a:lnTo>
                      <a:pt x="525" y="249"/>
                    </a:lnTo>
                    <a:lnTo>
                      <a:pt x="517" y="250"/>
                    </a:lnTo>
                    <a:lnTo>
                      <a:pt x="511" y="249"/>
                    </a:lnTo>
                    <a:lnTo>
                      <a:pt x="506" y="250"/>
                    </a:lnTo>
                    <a:lnTo>
                      <a:pt x="501" y="251"/>
                    </a:lnTo>
                    <a:lnTo>
                      <a:pt x="494" y="251"/>
                    </a:lnTo>
                    <a:lnTo>
                      <a:pt x="491" y="251"/>
                    </a:lnTo>
                    <a:lnTo>
                      <a:pt x="482" y="251"/>
                    </a:lnTo>
                    <a:lnTo>
                      <a:pt x="479" y="251"/>
                    </a:lnTo>
                    <a:lnTo>
                      <a:pt x="473" y="252"/>
                    </a:lnTo>
                    <a:lnTo>
                      <a:pt x="469" y="252"/>
                    </a:lnTo>
                    <a:lnTo>
                      <a:pt x="460" y="253"/>
                    </a:lnTo>
                    <a:lnTo>
                      <a:pt x="454" y="253"/>
                    </a:lnTo>
                    <a:lnTo>
                      <a:pt x="449" y="253"/>
                    </a:lnTo>
                    <a:lnTo>
                      <a:pt x="441" y="253"/>
                    </a:lnTo>
                    <a:lnTo>
                      <a:pt x="435" y="253"/>
                    </a:lnTo>
                    <a:lnTo>
                      <a:pt x="430" y="254"/>
                    </a:lnTo>
                    <a:lnTo>
                      <a:pt x="423" y="253"/>
                    </a:lnTo>
                    <a:lnTo>
                      <a:pt x="419" y="253"/>
                    </a:lnTo>
                    <a:lnTo>
                      <a:pt x="411" y="253"/>
                    </a:lnTo>
                    <a:lnTo>
                      <a:pt x="404" y="253"/>
                    </a:lnTo>
                    <a:lnTo>
                      <a:pt x="398" y="253"/>
                    </a:lnTo>
                    <a:lnTo>
                      <a:pt x="393" y="253"/>
                    </a:lnTo>
                    <a:lnTo>
                      <a:pt x="385" y="252"/>
                    </a:lnTo>
                    <a:lnTo>
                      <a:pt x="379" y="253"/>
                    </a:lnTo>
                    <a:lnTo>
                      <a:pt x="371" y="253"/>
                    </a:lnTo>
                    <a:lnTo>
                      <a:pt x="367" y="252"/>
                    </a:lnTo>
                    <a:lnTo>
                      <a:pt x="358" y="252"/>
                    </a:lnTo>
                    <a:lnTo>
                      <a:pt x="350" y="251"/>
                    </a:lnTo>
                    <a:lnTo>
                      <a:pt x="337" y="251"/>
                    </a:lnTo>
                    <a:lnTo>
                      <a:pt x="325" y="250"/>
                    </a:lnTo>
                    <a:lnTo>
                      <a:pt x="315" y="248"/>
                    </a:lnTo>
                    <a:lnTo>
                      <a:pt x="302" y="248"/>
                    </a:lnTo>
                    <a:lnTo>
                      <a:pt x="290" y="247"/>
                    </a:lnTo>
                    <a:lnTo>
                      <a:pt x="276" y="246"/>
                    </a:lnTo>
                    <a:lnTo>
                      <a:pt x="267" y="244"/>
                    </a:lnTo>
                    <a:lnTo>
                      <a:pt x="255" y="243"/>
                    </a:lnTo>
                    <a:lnTo>
                      <a:pt x="245" y="241"/>
                    </a:lnTo>
                    <a:lnTo>
                      <a:pt x="235" y="240"/>
                    </a:lnTo>
                    <a:lnTo>
                      <a:pt x="223" y="239"/>
                    </a:lnTo>
                    <a:lnTo>
                      <a:pt x="213" y="237"/>
                    </a:lnTo>
                    <a:lnTo>
                      <a:pt x="204" y="235"/>
                    </a:lnTo>
                    <a:lnTo>
                      <a:pt x="197" y="233"/>
                    </a:lnTo>
                    <a:lnTo>
                      <a:pt x="190" y="231"/>
                    </a:lnTo>
                    <a:lnTo>
                      <a:pt x="181" y="230"/>
                    </a:lnTo>
                    <a:lnTo>
                      <a:pt x="173" y="228"/>
                    </a:lnTo>
                    <a:lnTo>
                      <a:pt x="165" y="227"/>
                    </a:lnTo>
                    <a:lnTo>
                      <a:pt x="158" y="223"/>
                    </a:lnTo>
                    <a:lnTo>
                      <a:pt x="151" y="222"/>
                    </a:lnTo>
                    <a:lnTo>
                      <a:pt x="146" y="220"/>
                    </a:lnTo>
                    <a:lnTo>
                      <a:pt x="141" y="218"/>
                    </a:lnTo>
                    <a:lnTo>
                      <a:pt x="138" y="216"/>
                    </a:lnTo>
                    <a:lnTo>
                      <a:pt x="132" y="213"/>
                    </a:lnTo>
                    <a:lnTo>
                      <a:pt x="129" y="211"/>
                    </a:lnTo>
                    <a:lnTo>
                      <a:pt x="125" y="209"/>
                    </a:lnTo>
                    <a:lnTo>
                      <a:pt x="125" y="207"/>
                    </a:lnTo>
                    <a:lnTo>
                      <a:pt x="122" y="204"/>
                    </a:lnTo>
                    <a:lnTo>
                      <a:pt x="122" y="202"/>
                    </a:lnTo>
                    <a:lnTo>
                      <a:pt x="119" y="200"/>
                    </a:lnTo>
                    <a:lnTo>
                      <a:pt x="121" y="198"/>
                    </a:lnTo>
                    <a:lnTo>
                      <a:pt x="121" y="196"/>
                    </a:lnTo>
                    <a:lnTo>
                      <a:pt x="121" y="194"/>
                    </a:lnTo>
                    <a:lnTo>
                      <a:pt x="122" y="193"/>
                    </a:lnTo>
                    <a:lnTo>
                      <a:pt x="123" y="192"/>
                    </a:lnTo>
                    <a:lnTo>
                      <a:pt x="126" y="191"/>
                    </a:lnTo>
                    <a:lnTo>
                      <a:pt x="125" y="189"/>
                    </a:lnTo>
                    <a:lnTo>
                      <a:pt x="128" y="188"/>
                    </a:lnTo>
                    <a:lnTo>
                      <a:pt x="131" y="188"/>
                    </a:lnTo>
                    <a:lnTo>
                      <a:pt x="133" y="186"/>
                    </a:lnTo>
                    <a:lnTo>
                      <a:pt x="136" y="185"/>
                    </a:lnTo>
                    <a:lnTo>
                      <a:pt x="139" y="184"/>
                    </a:lnTo>
                    <a:lnTo>
                      <a:pt x="140" y="183"/>
                    </a:lnTo>
                    <a:lnTo>
                      <a:pt x="142" y="182"/>
                    </a:lnTo>
                    <a:lnTo>
                      <a:pt x="146" y="181"/>
                    </a:lnTo>
                    <a:lnTo>
                      <a:pt x="149" y="180"/>
                    </a:lnTo>
                    <a:lnTo>
                      <a:pt x="150" y="179"/>
                    </a:lnTo>
                    <a:lnTo>
                      <a:pt x="155" y="179"/>
                    </a:lnTo>
                    <a:lnTo>
                      <a:pt x="147" y="179"/>
                    </a:lnTo>
                    <a:lnTo>
                      <a:pt x="140" y="177"/>
                    </a:lnTo>
                    <a:lnTo>
                      <a:pt x="130" y="176"/>
                    </a:lnTo>
                    <a:lnTo>
                      <a:pt x="121" y="176"/>
                    </a:lnTo>
                    <a:lnTo>
                      <a:pt x="114" y="174"/>
                    </a:lnTo>
                    <a:lnTo>
                      <a:pt x="105" y="173"/>
                    </a:lnTo>
                    <a:lnTo>
                      <a:pt x="98" y="172"/>
                    </a:lnTo>
                    <a:lnTo>
                      <a:pt x="90" y="171"/>
                    </a:lnTo>
                    <a:lnTo>
                      <a:pt x="82" y="170"/>
                    </a:lnTo>
                    <a:lnTo>
                      <a:pt x="76" y="170"/>
                    </a:lnTo>
                    <a:lnTo>
                      <a:pt x="69" y="168"/>
                    </a:lnTo>
                    <a:lnTo>
                      <a:pt x="63" y="167"/>
                    </a:lnTo>
                    <a:lnTo>
                      <a:pt x="59" y="166"/>
                    </a:lnTo>
                    <a:lnTo>
                      <a:pt x="52" y="164"/>
                    </a:lnTo>
                    <a:lnTo>
                      <a:pt x="48" y="163"/>
                    </a:lnTo>
                    <a:lnTo>
                      <a:pt x="41" y="161"/>
                    </a:lnTo>
                    <a:lnTo>
                      <a:pt x="36" y="160"/>
                    </a:lnTo>
                    <a:lnTo>
                      <a:pt x="29" y="158"/>
                    </a:lnTo>
                    <a:lnTo>
                      <a:pt x="26" y="157"/>
                    </a:lnTo>
                    <a:lnTo>
                      <a:pt x="22" y="156"/>
                    </a:lnTo>
                    <a:lnTo>
                      <a:pt x="18" y="154"/>
                    </a:lnTo>
                    <a:lnTo>
                      <a:pt x="14" y="153"/>
                    </a:lnTo>
                    <a:lnTo>
                      <a:pt x="11" y="151"/>
                    </a:lnTo>
                    <a:lnTo>
                      <a:pt x="8" y="149"/>
                    </a:lnTo>
                    <a:lnTo>
                      <a:pt x="7" y="147"/>
                    </a:lnTo>
                    <a:lnTo>
                      <a:pt x="3" y="146"/>
                    </a:lnTo>
                    <a:lnTo>
                      <a:pt x="3" y="145"/>
                    </a:lnTo>
                    <a:lnTo>
                      <a:pt x="0" y="143"/>
                    </a:lnTo>
                    <a:lnTo>
                      <a:pt x="2" y="142"/>
                    </a:lnTo>
                    <a:lnTo>
                      <a:pt x="2" y="140"/>
                    </a:lnTo>
                    <a:lnTo>
                      <a:pt x="0" y="138"/>
                    </a:lnTo>
                    <a:lnTo>
                      <a:pt x="1" y="137"/>
                    </a:lnTo>
                    <a:lnTo>
                      <a:pt x="1" y="136"/>
                    </a:lnTo>
                    <a:lnTo>
                      <a:pt x="2" y="133"/>
                    </a:lnTo>
                    <a:lnTo>
                      <a:pt x="5" y="132"/>
                    </a:lnTo>
                    <a:lnTo>
                      <a:pt x="8" y="131"/>
                    </a:lnTo>
                    <a:lnTo>
                      <a:pt x="9" y="130"/>
                    </a:lnTo>
                    <a:lnTo>
                      <a:pt x="11" y="129"/>
                    </a:lnTo>
                    <a:lnTo>
                      <a:pt x="16" y="127"/>
                    </a:lnTo>
                    <a:lnTo>
                      <a:pt x="20" y="126"/>
                    </a:lnTo>
                    <a:lnTo>
                      <a:pt x="21" y="125"/>
                    </a:lnTo>
                    <a:lnTo>
                      <a:pt x="27" y="124"/>
                    </a:lnTo>
                    <a:lnTo>
                      <a:pt x="28" y="123"/>
                    </a:lnTo>
                    <a:lnTo>
                      <a:pt x="33" y="122"/>
                    </a:lnTo>
                    <a:lnTo>
                      <a:pt x="37" y="121"/>
                    </a:lnTo>
                    <a:lnTo>
                      <a:pt x="43" y="120"/>
                    </a:lnTo>
                    <a:lnTo>
                      <a:pt x="48" y="119"/>
                    </a:lnTo>
                    <a:lnTo>
                      <a:pt x="55" y="118"/>
                    </a:lnTo>
                    <a:lnTo>
                      <a:pt x="59" y="117"/>
                    </a:lnTo>
                    <a:lnTo>
                      <a:pt x="65" y="117"/>
                    </a:lnTo>
                    <a:lnTo>
                      <a:pt x="70" y="116"/>
                    </a:lnTo>
                    <a:lnTo>
                      <a:pt x="75" y="115"/>
                    </a:lnTo>
                    <a:lnTo>
                      <a:pt x="81" y="115"/>
                    </a:lnTo>
                    <a:lnTo>
                      <a:pt x="90" y="114"/>
                    </a:lnTo>
                    <a:lnTo>
                      <a:pt x="94" y="114"/>
                    </a:lnTo>
                    <a:lnTo>
                      <a:pt x="101" y="113"/>
                    </a:lnTo>
                    <a:lnTo>
                      <a:pt x="111" y="114"/>
                    </a:lnTo>
                    <a:lnTo>
                      <a:pt x="116" y="113"/>
                    </a:lnTo>
                    <a:lnTo>
                      <a:pt x="125" y="112"/>
                    </a:lnTo>
                    <a:lnTo>
                      <a:pt x="130" y="113"/>
                    </a:lnTo>
                    <a:lnTo>
                      <a:pt x="137" y="112"/>
                    </a:lnTo>
                    <a:lnTo>
                      <a:pt x="147" y="112"/>
                    </a:lnTo>
                    <a:lnTo>
                      <a:pt x="155" y="112"/>
                    </a:lnTo>
                    <a:lnTo>
                      <a:pt x="162" y="112"/>
                    </a:lnTo>
                    <a:lnTo>
                      <a:pt x="159" y="111"/>
                    </a:lnTo>
                    <a:lnTo>
                      <a:pt x="155" y="110"/>
                    </a:lnTo>
                    <a:lnTo>
                      <a:pt x="151" y="109"/>
                    </a:lnTo>
                    <a:lnTo>
                      <a:pt x="146" y="108"/>
                    </a:lnTo>
                    <a:lnTo>
                      <a:pt x="141" y="107"/>
                    </a:lnTo>
                    <a:lnTo>
                      <a:pt x="138" y="105"/>
                    </a:lnTo>
                    <a:lnTo>
                      <a:pt x="134" y="106"/>
                    </a:lnTo>
                    <a:lnTo>
                      <a:pt x="130" y="104"/>
                    </a:lnTo>
                    <a:lnTo>
                      <a:pt x="126" y="103"/>
                    </a:lnTo>
                    <a:lnTo>
                      <a:pt x="125" y="102"/>
                    </a:lnTo>
                    <a:lnTo>
                      <a:pt x="120" y="101"/>
                    </a:lnTo>
                    <a:lnTo>
                      <a:pt x="119" y="100"/>
                    </a:lnTo>
                    <a:lnTo>
                      <a:pt x="116" y="98"/>
                    </a:lnTo>
                    <a:lnTo>
                      <a:pt x="112" y="97"/>
                    </a:lnTo>
                    <a:lnTo>
                      <a:pt x="110" y="96"/>
                    </a:lnTo>
                    <a:lnTo>
                      <a:pt x="110" y="94"/>
                    </a:lnTo>
                    <a:lnTo>
                      <a:pt x="107" y="93"/>
                    </a:lnTo>
                    <a:lnTo>
                      <a:pt x="104" y="92"/>
                    </a:lnTo>
                    <a:lnTo>
                      <a:pt x="103" y="91"/>
                    </a:lnTo>
                    <a:lnTo>
                      <a:pt x="100" y="90"/>
                    </a:lnTo>
                    <a:lnTo>
                      <a:pt x="97" y="89"/>
                    </a:lnTo>
                    <a:lnTo>
                      <a:pt x="97" y="87"/>
                    </a:lnTo>
                    <a:lnTo>
                      <a:pt x="95" y="86"/>
                    </a:lnTo>
                    <a:lnTo>
                      <a:pt x="96" y="84"/>
                    </a:lnTo>
                    <a:lnTo>
                      <a:pt x="94" y="83"/>
                    </a:lnTo>
                    <a:lnTo>
                      <a:pt x="94" y="82"/>
                    </a:lnTo>
                    <a:lnTo>
                      <a:pt x="94" y="81"/>
                    </a:lnTo>
                    <a:lnTo>
                      <a:pt x="93" y="80"/>
                    </a:lnTo>
                    <a:lnTo>
                      <a:pt x="92" y="79"/>
                    </a:lnTo>
                    <a:lnTo>
                      <a:pt x="94" y="78"/>
                    </a:lnTo>
                    <a:lnTo>
                      <a:pt x="95" y="76"/>
                    </a:lnTo>
                    <a:lnTo>
                      <a:pt x="95" y="75"/>
                    </a:lnTo>
                    <a:lnTo>
                      <a:pt x="98" y="73"/>
                    </a:lnTo>
                    <a:lnTo>
                      <a:pt x="103" y="70"/>
                    </a:lnTo>
                    <a:lnTo>
                      <a:pt x="104" y="68"/>
                    </a:lnTo>
                    <a:lnTo>
                      <a:pt x="106" y="67"/>
                    </a:lnTo>
                    <a:lnTo>
                      <a:pt x="111" y="65"/>
                    </a:lnTo>
                    <a:lnTo>
                      <a:pt x="116" y="63"/>
                    </a:lnTo>
                    <a:lnTo>
                      <a:pt x="120" y="62"/>
                    </a:lnTo>
                    <a:lnTo>
                      <a:pt x="128" y="60"/>
                    </a:lnTo>
                    <a:lnTo>
                      <a:pt x="131" y="59"/>
                    </a:lnTo>
                    <a:lnTo>
                      <a:pt x="138" y="57"/>
                    </a:lnTo>
                    <a:lnTo>
                      <a:pt x="145" y="56"/>
                    </a:lnTo>
                    <a:lnTo>
                      <a:pt x="152" y="54"/>
                    </a:lnTo>
                    <a:lnTo>
                      <a:pt x="160" y="53"/>
                    </a:lnTo>
                    <a:lnTo>
                      <a:pt x="166" y="53"/>
                    </a:lnTo>
                    <a:lnTo>
                      <a:pt x="174" y="51"/>
                    </a:lnTo>
                    <a:lnTo>
                      <a:pt x="184" y="50"/>
                    </a:lnTo>
                    <a:lnTo>
                      <a:pt x="193" y="49"/>
                    </a:lnTo>
                    <a:lnTo>
                      <a:pt x="201" y="48"/>
                    </a:lnTo>
                    <a:lnTo>
                      <a:pt x="212" y="47"/>
                    </a:lnTo>
                    <a:lnTo>
                      <a:pt x="223" y="47"/>
                    </a:lnTo>
                    <a:lnTo>
                      <a:pt x="231" y="46"/>
                    </a:lnTo>
                    <a:lnTo>
                      <a:pt x="241" y="46"/>
                    </a:lnTo>
                    <a:lnTo>
                      <a:pt x="253" y="45"/>
                    </a:lnTo>
                    <a:lnTo>
                      <a:pt x="263" y="45"/>
                    </a:lnTo>
                    <a:lnTo>
                      <a:pt x="275" y="45"/>
                    </a:lnTo>
                    <a:lnTo>
                      <a:pt x="286" y="45"/>
                    </a:lnTo>
                    <a:lnTo>
                      <a:pt x="297" y="45"/>
                    </a:lnTo>
                    <a:lnTo>
                      <a:pt x="308" y="45"/>
                    </a:lnTo>
                    <a:lnTo>
                      <a:pt x="320" y="45"/>
                    </a:lnTo>
                    <a:lnTo>
                      <a:pt x="332" y="45"/>
                    </a:lnTo>
                    <a:lnTo>
                      <a:pt x="344" y="46"/>
                    </a:lnTo>
                    <a:lnTo>
                      <a:pt x="342" y="44"/>
                    </a:lnTo>
                    <a:lnTo>
                      <a:pt x="342" y="43"/>
                    </a:lnTo>
                    <a:lnTo>
                      <a:pt x="340" y="43"/>
                    </a:lnTo>
                    <a:lnTo>
                      <a:pt x="340" y="42"/>
                    </a:lnTo>
                    <a:lnTo>
                      <a:pt x="340" y="41"/>
                    </a:lnTo>
                    <a:lnTo>
                      <a:pt x="339" y="41"/>
                    </a:lnTo>
                    <a:lnTo>
                      <a:pt x="339" y="39"/>
                    </a:lnTo>
                    <a:lnTo>
                      <a:pt x="338" y="38"/>
                    </a:lnTo>
                    <a:lnTo>
                      <a:pt x="338" y="37"/>
                    </a:lnTo>
                    <a:lnTo>
                      <a:pt x="338" y="36"/>
                    </a:lnTo>
                    <a:lnTo>
                      <a:pt x="338" y="35"/>
                    </a:lnTo>
                    <a:lnTo>
                      <a:pt x="338" y="34"/>
                    </a:lnTo>
                    <a:lnTo>
                      <a:pt x="339" y="33"/>
                    </a:lnTo>
                    <a:lnTo>
                      <a:pt x="339" y="32"/>
                    </a:lnTo>
                    <a:lnTo>
                      <a:pt x="339" y="29"/>
                    </a:lnTo>
                    <a:lnTo>
                      <a:pt x="342" y="27"/>
                    </a:lnTo>
                    <a:lnTo>
                      <a:pt x="345" y="26"/>
                    </a:lnTo>
                    <a:lnTo>
                      <a:pt x="347" y="23"/>
                    </a:lnTo>
                    <a:lnTo>
                      <a:pt x="350" y="21"/>
                    </a:lnTo>
                    <a:lnTo>
                      <a:pt x="356" y="20"/>
                    </a:lnTo>
                    <a:lnTo>
                      <a:pt x="360" y="18"/>
                    </a:lnTo>
                    <a:lnTo>
                      <a:pt x="367" y="17"/>
                    </a:lnTo>
                    <a:lnTo>
                      <a:pt x="373" y="14"/>
                    </a:lnTo>
                    <a:lnTo>
                      <a:pt x="381" y="13"/>
                    </a:lnTo>
                    <a:lnTo>
                      <a:pt x="385" y="11"/>
                    </a:lnTo>
                    <a:lnTo>
                      <a:pt x="391" y="10"/>
                    </a:lnTo>
                    <a:lnTo>
                      <a:pt x="399" y="9"/>
                    </a:lnTo>
                    <a:lnTo>
                      <a:pt x="410" y="7"/>
                    </a:lnTo>
                    <a:lnTo>
                      <a:pt x="418" y="7"/>
                    </a:lnTo>
                    <a:lnTo>
                      <a:pt x="428" y="5"/>
                    </a:lnTo>
                    <a:lnTo>
                      <a:pt x="436" y="4"/>
                    </a:lnTo>
                    <a:lnTo>
                      <a:pt x="444" y="3"/>
                    </a:lnTo>
                    <a:lnTo>
                      <a:pt x="454" y="3"/>
                    </a:lnTo>
                    <a:lnTo>
                      <a:pt x="466" y="2"/>
                    </a:lnTo>
                    <a:lnTo>
                      <a:pt x="477" y="1"/>
                    </a:lnTo>
                    <a:lnTo>
                      <a:pt x="489" y="1"/>
                    </a:lnTo>
                    <a:lnTo>
                      <a:pt x="499" y="0"/>
                    </a:lnTo>
                    <a:lnTo>
                      <a:pt x="511" y="0"/>
                    </a:lnTo>
                    <a:lnTo>
                      <a:pt x="524" y="0"/>
                    </a:lnTo>
                    <a:lnTo>
                      <a:pt x="535" y="0"/>
                    </a:lnTo>
                    <a:lnTo>
                      <a:pt x="546" y="0"/>
                    </a:lnTo>
                    <a:lnTo>
                      <a:pt x="559" y="0"/>
                    </a:lnTo>
                    <a:lnTo>
                      <a:pt x="572" y="0"/>
                    </a:lnTo>
                    <a:lnTo>
                      <a:pt x="584" y="0"/>
                    </a:lnTo>
                    <a:lnTo>
                      <a:pt x="595" y="0"/>
                    </a:lnTo>
                    <a:lnTo>
                      <a:pt x="611" y="1"/>
                    </a:lnTo>
                    <a:lnTo>
                      <a:pt x="623" y="2"/>
                    </a:lnTo>
                    <a:lnTo>
                      <a:pt x="636" y="3"/>
                    </a:lnTo>
                    <a:lnTo>
                      <a:pt x="647" y="3"/>
                    </a:lnTo>
                    <a:lnTo>
                      <a:pt x="660" y="5"/>
                    </a:lnTo>
                    <a:lnTo>
                      <a:pt x="673" y="7"/>
                    </a:lnTo>
                    <a:lnTo>
                      <a:pt x="686" y="7"/>
                    </a:lnTo>
                    <a:lnTo>
                      <a:pt x="696" y="9"/>
                    </a:lnTo>
                    <a:lnTo>
                      <a:pt x="706" y="10"/>
                    </a:lnTo>
                    <a:lnTo>
                      <a:pt x="715" y="11"/>
                    </a:lnTo>
                    <a:lnTo>
                      <a:pt x="728" y="12"/>
                    </a:lnTo>
                    <a:lnTo>
                      <a:pt x="737" y="14"/>
                    </a:lnTo>
                    <a:lnTo>
                      <a:pt x="747" y="16"/>
                    </a:lnTo>
                    <a:lnTo>
                      <a:pt x="757" y="18"/>
                    </a:lnTo>
                    <a:lnTo>
                      <a:pt x="764" y="19"/>
                    </a:lnTo>
                    <a:lnTo>
                      <a:pt x="773" y="22"/>
                    </a:lnTo>
                    <a:lnTo>
                      <a:pt x="780" y="23"/>
                    </a:lnTo>
                    <a:lnTo>
                      <a:pt x="789" y="25"/>
                    </a:lnTo>
                    <a:lnTo>
                      <a:pt x="796" y="27"/>
                    </a:lnTo>
                    <a:lnTo>
                      <a:pt x="801" y="29"/>
                    </a:lnTo>
                    <a:lnTo>
                      <a:pt x="808" y="31"/>
                    </a:lnTo>
                    <a:lnTo>
                      <a:pt x="815" y="32"/>
                    </a:lnTo>
                    <a:lnTo>
                      <a:pt x="820" y="35"/>
                    </a:lnTo>
                    <a:lnTo>
                      <a:pt x="824" y="36"/>
                    </a:lnTo>
                    <a:lnTo>
                      <a:pt x="828" y="40"/>
                    </a:lnTo>
                    <a:lnTo>
                      <a:pt x="832" y="41"/>
                    </a:lnTo>
                    <a:lnTo>
                      <a:pt x="835" y="44"/>
                    </a:lnTo>
                    <a:lnTo>
                      <a:pt x="836" y="46"/>
                    </a:lnTo>
                    <a:lnTo>
                      <a:pt x="839" y="48"/>
                    </a:lnTo>
                    <a:lnTo>
                      <a:pt x="840" y="50"/>
                    </a:lnTo>
                    <a:lnTo>
                      <a:pt x="840" y="52"/>
                    </a:lnTo>
                    <a:lnTo>
                      <a:pt x="839" y="55"/>
                    </a:lnTo>
                    <a:lnTo>
                      <a:pt x="841" y="57"/>
                    </a:lnTo>
                    <a:lnTo>
                      <a:pt x="839" y="58"/>
                    </a:lnTo>
                    <a:lnTo>
                      <a:pt x="838" y="59"/>
                    </a:lnTo>
                    <a:lnTo>
                      <a:pt x="837" y="60"/>
                    </a:lnTo>
                    <a:lnTo>
                      <a:pt x="835" y="61"/>
                    </a:lnTo>
                  </a:path>
                </a:pathLst>
              </a:custGeom>
              <a:gradFill rotWithShape="0">
                <a:gsLst>
                  <a:gs pos="0">
                    <a:srgbClr val="999999"/>
                  </a:gs>
                  <a:gs pos="50000">
                    <a:srgbClr val="FFFFFF"/>
                  </a:gs>
                  <a:gs pos="100000">
                    <a:srgbClr val="999999"/>
                  </a:gs>
                </a:gsLst>
                <a:lin ang="18900000" scaled="1"/>
              </a:gradFill>
              <a:ln w="12700" cap="rnd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6" name="Rectangle 1236"/>
              <p:cNvSpPr>
                <a:spLocks noChangeArrowheads="1"/>
              </p:cNvSpPr>
              <p:nvPr/>
            </p:nvSpPr>
            <p:spPr bwMode="auto">
              <a:xfrm>
                <a:off x="4470" y="2993"/>
                <a:ext cx="306" cy="1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algn="ctr" eaLnBrk="0" latinLnBrk="0" hangingPunct="0">
                  <a:lnSpc>
                    <a:spcPct val="95000"/>
                  </a:lnSpc>
                </a:pPr>
                <a:r>
                  <a:rPr kumimoji="0" lang="ko-KR" altLang="ko-KR">
                    <a:solidFill>
                      <a:srgbClr val="000000"/>
                    </a:solidFill>
                    <a:latin typeface="맑은 고딕" pitchFamily="50" charset="-127"/>
                    <a:ea typeface="맑은 고딕" pitchFamily="50" charset="-127"/>
                  </a:rPr>
                  <a:t>CO-LAN/PSTN</a:t>
                </a:r>
                <a:endParaRPr kumimoji="0" lang="en-US" altLang="ko-KR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103" name="직사각형 102"/>
          <p:cNvSpPr/>
          <p:nvPr/>
        </p:nvSpPr>
        <p:spPr>
          <a:xfrm>
            <a:off x="344488" y="868958"/>
            <a:ext cx="9217025" cy="5440362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Rectangle 18"/>
          <p:cNvSpPr>
            <a:spLocks noGrp="1" noChangeArrowheads="1"/>
          </p:cNvSpPr>
          <p:nvPr>
            <p:ph type="title"/>
          </p:nvPr>
        </p:nvSpPr>
        <p:spPr>
          <a:xfrm>
            <a:off x="415925" y="228600"/>
            <a:ext cx="8718550" cy="339725"/>
          </a:xfrm>
        </p:spPr>
        <p:txBody>
          <a:bodyPr/>
          <a:lstStyle/>
          <a:p>
            <a:r>
              <a:rPr lang="en-US" altLang="ko-KR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논리적 구성도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6980607" y="231234"/>
            <a:ext cx="25088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내부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시스템과 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I/F</a:t>
            </a:r>
            <a:endParaRPr lang="ko-KR" altLang="en-US" sz="16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8" name="직사각형 277"/>
          <p:cNvSpPr>
            <a:spLocks noChangeArrowheads="1"/>
          </p:cNvSpPr>
          <p:nvPr/>
        </p:nvSpPr>
        <p:spPr bwMode="auto">
          <a:xfrm>
            <a:off x="8193359" y="2992649"/>
            <a:ext cx="1215603" cy="724383"/>
          </a:xfrm>
          <a:prstGeom prst="rect">
            <a:avLst/>
          </a:prstGeom>
          <a:solidFill>
            <a:srgbClr val="FFFFFF">
              <a:lumMod val="85000"/>
            </a:srgbClr>
          </a:solidFill>
          <a:ln w="6350" algn="ctr">
            <a:solidFill>
              <a:srgbClr val="000000"/>
            </a:solidFill>
            <a:miter lim="800000"/>
            <a:headEnd/>
            <a:tailEnd/>
          </a:ln>
        </p:spPr>
        <p:txBody>
          <a:bodyPr lIns="18000" rIns="18000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50" kern="0" dirty="0" smtClean="0">
                <a:latin typeface="맑은 고딕" pitchFamily="50" charset="-127"/>
                <a:ea typeface="맑은 고딕" pitchFamily="50" charset="-127"/>
              </a:rPr>
              <a:t>Syrup</a:t>
            </a:r>
            <a:endParaRPr kumimoji="0" lang="ko-KR" altLang="en-US" sz="1050" kern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9" name="직사각형 278"/>
          <p:cNvSpPr>
            <a:spLocks noChangeArrowheads="1"/>
          </p:cNvSpPr>
          <p:nvPr/>
        </p:nvSpPr>
        <p:spPr bwMode="auto">
          <a:xfrm>
            <a:off x="2016289" y="5447858"/>
            <a:ext cx="2295049" cy="1077485"/>
          </a:xfrm>
          <a:prstGeom prst="rect">
            <a:avLst/>
          </a:prstGeom>
          <a:solidFill>
            <a:srgbClr val="FFFFFF">
              <a:lumMod val="85000"/>
            </a:srgbClr>
          </a:solidFill>
          <a:ln w="6350" algn="ctr">
            <a:solidFill>
              <a:srgbClr val="000000"/>
            </a:solidFill>
            <a:miter lim="800000"/>
            <a:headEnd/>
            <a:tailEnd/>
          </a:ln>
        </p:spPr>
        <p:txBody>
          <a:bodyPr lIns="18000" rIns="18000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5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50" kern="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5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50" kern="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5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50" kern="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5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SOI</a:t>
            </a:r>
            <a:endParaRPr kumimoji="0" lang="ko-KR" altLang="en-US" sz="1050" kern="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0" name="직사각형 279"/>
          <p:cNvSpPr>
            <a:spLocks noChangeArrowheads="1"/>
          </p:cNvSpPr>
          <p:nvPr/>
        </p:nvSpPr>
        <p:spPr bwMode="auto">
          <a:xfrm>
            <a:off x="437692" y="980729"/>
            <a:ext cx="1114426" cy="2412200"/>
          </a:xfrm>
          <a:prstGeom prst="rect">
            <a:avLst/>
          </a:prstGeom>
          <a:solidFill>
            <a:srgbClr val="FFFFFF">
              <a:lumMod val="85000"/>
            </a:srgbClr>
          </a:solidFill>
          <a:ln w="6350" algn="ctr">
            <a:solidFill>
              <a:srgbClr val="000000"/>
            </a:solidFill>
            <a:miter lim="800000"/>
            <a:headEnd/>
            <a:tailEnd/>
          </a:ln>
        </p:spPr>
        <p:txBody>
          <a:bodyPr lIns="18000" rIns="18000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5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OCB.com/</a:t>
            </a:r>
          </a:p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5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Mobile OCB</a:t>
            </a:r>
            <a:endParaRPr kumimoji="0" lang="ko-KR" altLang="en-US" sz="1050" kern="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1" name="직사각형 280"/>
          <p:cNvSpPr>
            <a:spLocks noChangeArrowheads="1"/>
          </p:cNvSpPr>
          <p:nvPr/>
        </p:nvSpPr>
        <p:spPr bwMode="auto">
          <a:xfrm>
            <a:off x="437692" y="3501008"/>
            <a:ext cx="1114426" cy="1430088"/>
          </a:xfrm>
          <a:prstGeom prst="rect">
            <a:avLst/>
          </a:prstGeom>
          <a:solidFill>
            <a:srgbClr val="FFFFFF">
              <a:lumMod val="85000"/>
            </a:srgbClr>
          </a:solidFill>
          <a:ln w="6350" algn="ctr">
            <a:solidFill>
              <a:srgbClr val="000000"/>
            </a:solidFill>
            <a:miter lim="800000"/>
            <a:headEnd/>
            <a:tailEnd/>
          </a:ln>
        </p:spPr>
        <p:txBody>
          <a:bodyPr lIns="18000" rIns="18000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5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OCBPASS</a:t>
            </a:r>
            <a:endParaRPr kumimoji="0" lang="ko-KR" altLang="en-US" sz="1050" kern="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2" name="직사각형 281"/>
          <p:cNvSpPr>
            <a:spLocks noChangeArrowheads="1"/>
          </p:cNvSpPr>
          <p:nvPr/>
        </p:nvSpPr>
        <p:spPr bwMode="auto">
          <a:xfrm>
            <a:off x="6321152" y="5254440"/>
            <a:ext cx="1114426" cy="1342912"/>
          </a:xfrm>
          <a:prstGeom prst="rect">
            <a:avLst/>
          </a:prstGeom>
          <a:solidFill>
            <a:srgbClr val="FFFFFF">
              <a:lumMod val="85000"/>
            </a:srgbClr>
          </a:solidFill>
          <a:ln w="6350" algn="ctr">
            <a:solidFill>
              <a:srgbClr val="000000"/>
            </a:solidFill>
            <a:miter lim="800000"/>
            <a:headEnd/>
            <a:tailEnd/>
          </a:ln>
        </p:spPr>
        <p:txBody>
          <a:bodyPr lIns="18000" rIns="18000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50" kern="0" dirty="0" smtClean="0">
                <a:latin typeface="맑은 고딕" pitchFamily="50" charset="-127"/>
                <a:ea typeface="맑은 고딕" pitchFamily="50" charset="-127"/>
              </a:rPr>
              <a:t>IMC</a:t>
            </a:r>
            <a:endParaRPr kumimoji="0" lang="ko-KR" altLang="en-US" sz="1050" kern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3" name="직사각형 282"/>
          <p:cNvSpPr/>
          <p:nvPr/>
        </p:nvSpPr>
        <p:spPr bwMode="auto">
          <a:xfrm>
            <a:off x="344488" y="906304"/>
            <a:ext cx="9217025" cy="576305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4" name="직사각형 283"/>
          <p:cNvSpPr>
            <a:spLocks noChangeArrowheads="1"/>
          </p:cNvSpPr>
          <p:nvPr/>
        </p:nvSpPr>
        <p:spPr bwMode="auto">
          <a:xfrm>
            <a:off x="3971925" y="1214350"/>
            <a:ext cx="2003206" cy="2882223"/>
          </a:xfrm>
          <a:prstGeom prst="rect">
            <a:avLst/>
          </a:prstGeom>
          <a:solidFill>
            <a:srgbClr val="CCCCFF">
              <a:alpha val="76077"/>
            </a:srgbClr>
          </a:solidFill>
          <a:ln w="6350" algn="ctr">
            <a:solidFill>
              <a:srgbClr val="000000"/>
            </a:solidFill>
            <a:miter lim="800000"/>
            <a:headEnd/>
            <a:tailEnd/>
          </a:ln>
        </p:spPr>
        <p:txBody>
          <a:bodyPr lIns="18000" rIns="18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ker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5" name="직사각형 284"/>
          <p:cNvSpPr/>
          <p:nvPr/>
        </p:nvSpPr>
        <p:spPr bwMode="auto">
          <a:xfrm>
            <a:off x="4044885" y="1315600"/>
            <a:ext cx="1825142" cy="2603639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B2B2B2"/>
            </a:outerShdw>
          </a:effectLst>
        </p:spPr>
        <p:txBody>
          <a:bodyPr lIns="18000" tIns="72000" rIns="18000" anchor="t" anchorCtr="0"/>
          <a:lstStyle/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300" kern="0" dirty="0" err="1" smtClean="0">
                <a:latin typeface="맑은 고딕" pitchFamily="50" charset="-127"/>
                <a:ea typeface="맑은 고딕" pitchFamily="50" charset="-127"/>
              </a:rPr>
              <a:t>NXmile</a:t>
            </a:r>
            <a:endParaRPr kumimoji="1" lang="en-US" altLang="ko-KR" sz="1300" kern="0" dirty="0">
              <a:latin typeface="맑은 고딕" pitchFamily="50" charset="-127"/>
              <a:ea typeface="맑은 고딕" pitchFamily="50" charset="-127"/>
            </a:endParaRPr>
          </a:p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kumimoji="1" lang="ko-KR" altLang="en-US" sz="1300" kern="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4351116" y="1671477"/>
            <a:ext cx="1188000" cy="2022701"/>
            <a:chOff x="4351116" y="1671477"/>
            <a:chExt cx="1188000" cy="1627099"/>
          </a:xfrm>
        </p:grpSpPr>
        <p:sp>
          <p:nvSpPr>
            <p:cNvPr id="286" name="Rectangle 51"/>
            <p:cNvSpPr>
              <a:spLocks noChangeArrowheads="1"/>
            </p:cNvSpPr>
            <p:nvPr/>
          </p:nvSpPr>
          <p:spPr bwMode="auto">
            <a:xfrm>
              <a:off x="4351116" y="2111778"/>
              <a:ext cx="1188000" cy="306196"/>
            </a:xfrm>
            <a:prstGeom prst="rect">
              <a:avLst/>
            </a:prstGeom>
            <a:solidFill>
              <a:srgbClr val="FFFFFF"/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8000" tIns="72000" rIns="18000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050" kern="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승</a:t>
              </a:r>
              <a:r>
                <a:rPr kumimoji="0" lang="ko-KR" altLang="en-US" sz="1050" kern="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인</a:t>
              </a:r>
            </a:p>
          </p:txBody>
        </p:sp>
        <p:sp>
          <p:nvSpPr>
            <p:cNvPr id="287" name="Rectangle 51"/>
            <p:cNvSpPr>
              <a:spLocks noChangeArrowheads="1"/>
            </p:cNvSpPr>
            <p:nvPr/>
          </p:nvSpPr>
          <p:spPr bwMode="auto">
            <a:xfrm>
              <a:off x="4351116" y="2552079"/>
              <a:ext cx="1188000" cy="306196"/>
            </a:xfrm>
            <a:prstGeom prst="rect">
              <a:avLst/>
            </a:prstGeom>
            <a:solidFill>
              <a:srgbClr val="FFFFFF"/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8000" tIns="72000" rIns="18000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050" kern="0" dirty="0" smtClean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가맹</a:t>
              </a:r>
              <a:r>
                <a:rPr kumimoji="0" lang="ko-KR" altLang="en-US" sz="1050" kern="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점</a:t>
              </a:r>
            </a:p>
          </p:txBody>
        </p:sp>
        <p:sp>
          <p:nvSpPr>
            <p:cNvPr id="288" name="Rectangle 51"/>
            <p:cNvSpPr>
              <a:spLocks noChangeArrowheads="1"/>
            </p:cNvSpPr>
            <p:nvPr/>
          </p:nvSpPr>
          <p:spPr bwMode="auto">
            <a:xfrm>
              <a:off x="4351116" y="2992380"/>
              <a:ext cx="1188000" cy="306196"/>
            </a:xfrm>
            <a:prstGeom prst="rect">
              <a:avLst/>
            </a:prstGeom>
            <a:solidFill>
              <a:srgbClr val="FFFFFF"/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8000" tIns="72000" rIns="18000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050" kern="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정</a:t>
              </a:r>
              <a:r>
                <a:rPr kumimoji="0" lang="ko-KR" altLang="en-US" sz="1050" kern="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산</a:t>
              </a:r>
            </a:p>
          </p:txBody>
        </p:sp>
        <p:sp>
          <p:nvSpPr>
            <p:cNvPr id="289" name="Rectangle 51"/>
            <p:cNvSpPr>
              <a:spLocks noChangeArrowheads="1"/>
            </p:cNvSpPr>
            <p:nvPr/>
          </p:nvSpPr>
          <p:spPr bwMode="auto">
            <a:xfrm>
              <a:off x="4351116" y="1671477"/>
              <a:ext cx="1188000" cy="306196"/>
            </a:xfrm>
            <a:prstGeom prst="rect">
              <a:avLst/>
            </a:prstGeom>
            <a:solidFill>
              <a:srgbClr val="FFFFFF"/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8000" tIns="72000" rIns="18000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050" kern="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회</a:t>
              </a:r>
              <a:r>
                <a:rPr kumimoji="0" lang="ko-KR" altLang="en-US" sz="1050" kern="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원</a:t>
              </a:r>
            </a:p>
          </p:txBody>
        </p:sp>
      </p:grpSp>
      <p:sp>
        <p:nvSpPr>
          <p:cNvPr id="296" name="Rectangle 51"/>
          <p:cNvSpPr>
            <a:spLocks noChangeArrowheads="1"/>
          </p:cNvSpPr>
          <p:nvPr/>
        </p:nvSpPr>
        <p:spPr bwMode="auto">
          <a:xfrm>
            <a:off x="515083" y="1340768"/>
            <a:ext cx="959641" cy="335687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72000" rIns="18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현금영수증발급</a:t>
            </a:r>
            <a:endParaRPr kumimoji="0" lang="ko-KR" altLang="en-US" sz="9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7" name="Rectangle 51"/>
          <p:cNvSpPr>
            <a:spLocks noChangeArrowheads="1"/>
          </p:cNvSpPr>
          <p:nvPr/>
        </p:nvSpPr>
        <p:spPr bwMode="auto">
          <a:xfrm>
            <a:off x="3163813" y="5927320"/>
            <a:ext cx="959641" cy="335687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72000" rIns="18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회원탈퇴 정보</a:t>
            </a:r>
            <a:endParaRPr kumimoji="0" lang="ko-KR" altLang="en-US" sz="9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8" name="Rectangle 51"/>
          <p:cNvSpPr>
            <a:spLocks noChangeArrowheads="1"/>
          </p:cNvSpPr>
          <p:nvPr/>
        </p:nvSpPr>
        <p:spPr bwMode="auto">
          <a:xfrm>
            <a:off x="2126527" y="5935891"/>
            <a:ext cx="959641" cy="335687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72000" rIns="18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적립</a:t>
            </a:r>
            <a:r>
              <a:rPr kumimoji="0" lang="en-US" altLang="ko-KR" sz="9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 </a:t>
            </a:r>
            <a:r>
              <a:rPr kumimoji="0" lang="ko-KR" altLang="en-US" sz="9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거래내역 조</a:t>
            </a:r>
            <a:r>
              <a:rPr kumimoji="0" lang="ko-KR" altLang="en-US" sz="9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회</a:t>
            </a:r>
          </a:p>
        </p:txBody>
      </p:sp>
      <p:sp>
        <p:nvSpPr>
          <p:cNvPr id="300" name="Rectangle 51"/>
          <p:cNvSpPr>
            <a:spLocks noChangeArrowheads="1"/>
          </p:cNvSpPr>
          <p:nvPr/>
        </p:nvSpPr>
        <p:spPr bwMode="auto">
          <a:xfrm>
            <a:off x="509566" y="1725161"/>
            <a:ext cx="959641" cy="335687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72000" rIns="18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적립</a:t>
            </a:r>
            <a:r>
              <a:rPr kumimoji="0" lang="en-US" altLang="ko-KR" sz="9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kumimoji="0" lang="ko-KR" altLang="en-US" sz="9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사용</a:t>
            </a:r>
            <a:r>
              <a:rPr kumimoji="0" lang="en-US" altLang="ko-KR" sz="9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kumimoji="0" lang="ko-KR" altLang="en-US" sz="9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전환</a:t>
            </a:r>
            <a:endParaRPr kumimoji="0" lang="ko-KR" altLang="en-US" sz="9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1" name="Rectangle 51"/>
          <p:cNvSpPr>
            <a:spLocks noChangeArrowheads="1"/>
          </p:cNvSpPr>
          <p:nvPr/>
        </p:nvSpPr>
        <p:spPr bwMode="auto">
          <a:xfrm>
            <a:off x="8295136" y="3212698"/>
            <a:ext cx="1046765" cy="223289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72000" rIns="18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kern="0" dirty="0">
                <a:latin typeface="맑은 고딕" pitchFamily="50" charset="-127"/>
                <a:ea typeface="맑은 고딕" pitchFamily="50" charset="-127"/>
              </a:rPr>
              <a:t>회원</a:t>
            </a:r>
            <a:r>
              <a:rPr kumimoji="0" lang="en-US" altLang="ko-KR" sz="900" kern="0" dirty="0">
                <a:latin typeface="맑은 고딕" pitchFamily="50" charset="-127"/>
                <a:ea typeface="맑은 고딕" pitchFamily="50" charset="-127"/>
              </a:rPr>
              <a:t>,</a:t>
            </a:r>
            <a:r>
              <a:rPr kumimoji="0" lang="ko-KR" altLang="en-US" sz="900" kern="0" dirty="0">
                <a:latin typeface="맑은 고딕" pitchFamily="50" charset="-127"/>
                <a:ea typeface="맑은 고딕" pitchFamily="50" charset="-127"/>
              </a:rPr>
              <a:t>카드 등록</a:t>
            </a:r>
          </a:p>
        </p:txBody>
      </p:sp>
      <p:sp>
        <p:nvSpPr>
          <p:cNvPr id="302" name="Rectangle 51"/>
          <p:cNvSpPr>
            <a:spLocks noChangeArrowheads="1"/>
          </p:cNvSpPr>
          <p:nvPr/>
        </p:nvSpPr>
        <p:spPr bwMode="auto">
          <a:xfrm>
            <a:off x="6408068" y="5445224"/>
            <a:ext cx="959641" cy="335687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72000" rIns="18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kern="0" dirty="0" err="1">
                <a:latin typeface="맑은 고딕" pitchFamily="50" charset="-127"/>
                <a:ea typeface="맑은 고딕" pitchFamily="50" charset="-127"/>
              </a:rPr>
              <a:t>제휴사</a:t>
            </a:r>
            <a:r>
              <a:rPr kumimoji="0" lang="en-US" altLang="ko-KR" sz="900" kern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kumimoji="0" lang="ko-KR" altLang="en-US" sz="900" kern="0" dirty="0">
                <a:latin typeface="맑은 고딕" pitchFamily="50" charset="-127"/>
                <a:ea typeface="맑은 고딕" pitchFamily="50" charset="-127"/>
              </a:rPr>
              <a:t>가맹점 정보 제공</a:t>
            </a:r>
          </a:p>
        </p:txBody>
      </p:sp>
      <p:cxnSp>
        <p:nvCxnSpPr>
          <p:cNvPr id="307" name="꺾인 연결선 126"/>
          <p:cNvCxnSpPr>
            <a:cxnSpLocks noChangeShapeType="1"/>
          </p:cNvCxnSpPr>
          <p:nvPr/>
        </p:nvCxnSpPr>
        <p:spPr bwMode="auto">
          <a:xfrm flipV="1">
            <a:off x="1552118" y="2817096"/>
            <a:ext cx="2419807" cy="1476000"/>
          </a:xfrm>
          <a:prstGeom prst="bentConnector3">
            <a:avLst>
              <a:gd name="adj1" fmla="val 50000"/>
            </a:avLst>
          </a:prstGeom>
          <a:noFill/>
          <a:ln w="6350" cap="rnd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cxnSp>
        <p:nvCxnSpPr>
          <p:cNvPr id="311" name="꺾인 연결선 126"/>
          <p:cNvCxnSpPr>
            <a:cxnSpLocks noChangeShapeType="1"/>
            <a:endCxn id="297" idx="3"/>
          </p:cNvCxnSpPr>
          <p:nvPr/>
        </p:nvCxnSpPr>
        <p:spPr bwMode="auto">
          <a:xfrm rot="5400000">
            <a:off x="3484884" y="4735143"/>
            <a:ext cx="1998592" cy="721451"/>
          </a:xfrm>
          <a:prstGeom prst="bentConnector2">
            <a:avLst/>
          </a:prstGeom>
          <a:noFill/>
          <a:ln w="6350" cap="rnd">
            <a:solidFill>
              <a:schemeClr val="tx1"/>
            </a:solidFill>
            <a:prstDash val="dash"/>
            <a:miter lim="800000"/>
            <a:headEnd type="none" w="med" len="med"/>
            <a:tailEnd type="triangle"/>
          </a:ln>
        </p:spPr>
      </p:cxnSp>
      <p:cxnSp>
        <p:nvCxnSpPr>
          <p:cNvPr id="318" name="꺾인 연결선 126"/>
          <p:cNvCxnSpPr>
            <a:cxnSpLocks noChangeShapeType="1"/>
            <a:stCxn id="356" idx="1"/>
            <a:endCxn id="284" idx="3"/>
          </p:cNvCxnSpPr>
          <p:nvPr/>
        </p:nvCxnSpPr>
        <p:spPr bwMode="auto">
          <a:xfrm rot="10800000">
            <a:off x="5975131" y="2655463"/>
            <a:ext cx="2218228" cy="1808465"/>
          </a:xfrm>
          <a:prstGeom prst="bentConnector3">
            <a:avLst>
              <a:gd name="adj1" fmla="val 25954"/>
            </a:avLst>
          </a:prstGeom>
          <a:noFill/>
          <a:ln w="6350" cap="rnd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grpSp>
        <p:nvGrpSpPr>
          <p:cNvPr id="327" name="그룹 326"/>
          <p:cNvGrpSpPr/>
          <p:nvPr/>
        </p:nvGrpSpPr>
        <p:grpSpPr>
          <a:xfrm>
            <a:off x="7728865" y="690085"/>
            <a:ext cx="1836000" cy="144000"/>
            <a:chOff x="7760615" y="559637"/>
            <a:chExt cx="1836000" cy="144000"/>
          </a:xfrm>
        </p:grpSpPr>
        <p:sp>
          <p:nvSpPr>
            <p:cNvPr id="328" name="직사각형 327"/>
            <p:cNvSpPr>
              <a:spLocks noChangeArrowheads="1"/>
            </p:cNvSpPr>
            <p:nvPr/>
          </p:nvSpPr>
          <p:spPr bwMode="auto">
            <a:xfrm>
              <a:off x="7760615" y="559637"/>
              <a:ext cx="1836000" cy="144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44000" tIns="72000" rIns="18000" bIns="72000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800" kern="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범례</a:t>
              </a:r>
              <a:endParaRPr kumimoji="0" lang="ko-KR" altLang="en-US" sz="800" kern="0" dirty="0"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329" name="Shape 186"/>
            <p:cNvCxnSpPr>
              <a:cxnSpLocks noChangeShapeType="1"/>
            </p:cNvCxnSpPr>
            <p:nvPr/>
          </p:nvCxnSpPr>
          <p:spPr bwMode="auto">
            <a:xfrm flipV="1">
              <a:off x="8296419" y="631637"/>
              <a:ext cx="216000" cy="0"/>
            </a:xfrm>
            <a:prstGeom prst="bentConnector3">
              <a:avLst>
                <a:gd name="adj1" fmla="val 50000"/>
              </a:avLst>
            </a:prstGeom>
            <a:noFill/>
            <a:ln w="6350" cap="rnd">
              <a:solidFill>
                <a:schemeClr val="tx1"/>
              </a:solidFill>
              <a:prstDash val="dash"/>
              <a:miter lim="800000"/>
              <a:headEnd/>
              <a:tailEnd type="triangle" w="sm" len="med"/>
            </a:ln>
          </p:spPr>
        </p:cxnSp>
        <p:cxnSp>
          <p:nvCxnSpPr>
            <p:cNvPr id="330" name="꺾인 연결선 126"/>
            <p:cNvCxnSpPr>
              <a:cxnSpLocks noChangeShapeType="1"/>
            </p:cNvCxnSpPr>
            <p:nvPr/>
          </p:nvCxnSpPr>
          <p:spPr bwMode="auto">
            <a:xfrm rot="10800000" flipV="1">
              <a:off x="8971353" y="631637"/>
              <a:ext cx="216000" cy="1"/>
            </a:xfrm>
            <a:prstGeom prst="bentConnector3">
              <a:avLst>
                <a:gd name="adj1" fmla="val 50000"/>
              </a:avLst>
            </a:prstGeom>
            <a:noFill/>
            <a:ln w="6350" cap="rnd">
              <a:solidFill>
                <a:schemeClr val="tx1"/>
              </a:solidFill>
              <a:miter lim="800000"/>
              <a:headEnd type="triangle" w="sm" len="med"/>
              <a:tailEnd w="sm" len="med"/>
            </a:ln>
          </p:spPr>
        </p:cxnSp>
        <p:sp>
          <p:nvSpPr>
            <p:cNvPr id="331" name="TextBox 186"/>
            <p:cNvSpPr txBox="1">
              <a:spLocks noChangeArrowheads="1"/>
            </p:cNvSpPr>
            <p:nvPr/>
          </p:nvSpPr>
          <p:spPr bwMode="auto">
            <a:xfrm>
              <a:off x="8579254" y="575083"/>
              <a:ext cx="222818" cy="104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87313" indent="-87313" eaLnBrk="0" hangingPunct="0">
                <a:lnSpc>
                  <a:spcPct val="105000"/>
                </a:lnSpc>
                <a:spcBef>
                  <a:spcPct val="35000"/>
                </a:spcBef>
                <a:buClr>
                  <a:srgbClr val="008400"/>
                </a:buClr>
              </a:pPr>
              <a:r>
                <a:rPr lang="en-US" altLang="ko-KR" sz="7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Batch</a:t>
              </a:r>
              <a:endParaRPr lang="ko-KR" altLang="en-US" sz="7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32" name="TextBox 186"/>
            <p:cNvSpPr txBox="1">
              <a:spLocks noChangeArrowheads="1"/>
            </p:cNvSpPr>
            <p:nvPr/>
          </p:nvSpPr>
          <p:spPr bwMode="auto">
            <a:xfrm>
              <a:off x="9254188" y="575083"/>
              <a:ext cx="171522" cy="104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87313" indent="-87313" eaLnBrk="0" hangingPunct="0">
                <a:lnSpc>
                  <a:spcPct val="105000"/>
                </a:lnSpc>
                <a:spcBef>
                  <a:spcPct val="35000"/>
                </a:spcBef>
                <a:buClr>
                  <a:srgbClr val="008400"/>
                </a:buClr>
              </a:pPr>
              <a:r>
                <a:rPr lang="en-US" altLang="ko-KR" sz="7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Real</a:t>
              </a:r>
              <a:endParaRPr lang="ko-KR" altLang="en-US" sz="7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35" name="직사각형 334"/>
          <p:cNvSpPr>
            <a:spLocks noChangeArrowheads="1"/>
          </p:cNvSpPr>
          <p:nvPr/>
        </p:nvSpPr>
        <p:spPr bwMode="auto">
          <a:xfrm>
            <a:off x="437692" y="5095868"/>
            <a:ext cx="1116000" cy="1359991"/>
          </a:xfrm>
          <a:prstGeom prst="rect">
            <a:avLst/>
          </a:prstGeom>
          <a:solidFill>
            <a:srgbClr val="FFFFFF">
              <a:lumMod val="85000"/>
            </a:srgbClr>
          </a:solidFill>
          <a:ln w="6350" algn="ctr">
            <a:solidFill>
              <a:srgbClr val="000000"/>
            </a:solidFill>
            <a:miter lim="800000"/>
            <a:headEnd/>
            <a:tailEnd/>
          </a:ln>
        </p:spPr>
        <p:txBody>
          <a:bodyPr lIns="18000" rIns="18000" anchor="b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OCB App</a:t>
            </a:r>
            <a:endParaRPr kumimoji="0" lang="ko-KR" altLang="en-US" kern="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7" name="직사각형 336"/>
          <p:cNvSpPr>
            <a:spLocks noChangeArrowheads="1"/>
          </p:cNvSpPr>
          <p:nvPr/>
        </p:nvSpPr>
        <p:spPr bwMode="auto">
          <a:xfrm>
            <a:off x="4953000" y="5039437"/>
            <a:ext cx="1235589" cy="1432106"/>
          </a:xfrm>
          <a:prstGeom prst="rect">
            <a:avLst/>
          </a:prstGeom>
          <a:solidFill>
            <a:srgbClr val="FFFFFF">
              <a:lumMod val="85000"/>
            </a:srgbClr>
          </a:solidFill>
          <a:ln w="6350" algn="ctr">
            <a:solidFill>
              <a:srgbClr val="000000"/>
            </a:solidFill>
            <a:miter lim="800000"/>
            <a:headEnd/>
            <a:tailEnd/>
          </a:ln>
        </p:spPr>
        <p:txBody>
          <a:bodyPr lIns="18000" rIns="18000" anchor="b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베네피아</a:t>
            </a:r>
            <a:endParaRPr kumimoji="0" lang="en-US" altLang="ko-KR" kern="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8" name="Rectangle 51"/>
          <p:cNvSpPr>
            <a:spLocks noChangeArrowheads="1"/>
          </p:cNvSpPr>
          <p:nvPr/>
        </p:nvSpPr>
        <p:spPr bwMode="auto">
          <a:xfrm>
            <a:off x="5114689" y="5155661"/>
            <a:ext cx="961200" cy="334800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</p:spPr>
        <p:txBody>
          <a:bodyPr lIns="18000" tIns="72000" rIns="18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회원</a:t>
            </a:r>
            <a:r>
              <a:rPr kumimoji="0" lang="en-US" altLang="ko-KR" sz="9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</a:t>
            </a:r>
            <a:r>
              <a:rPr kumimoji="0" lang="ko-KR" altLang="en-US" sz="9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카드 등록</a:t>
            </a:r>
            <a:r>
              <a:rPr kumimoji="0" lang="en-US" altLang="ko-KR" sz="9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kumimoji="0" lang="ko-KR" altLang="en-US" sz="9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  <a:endParaRPr kumimoji="0" lang="en-US" altLang="ko-KR" sz="9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39" name="꺾인 연결선 126"/>
          <p:cNvCxnSpPr>
            <a:cxnSpLocks noChangeShapeType="1"/>
            <a:stCxn id="337" idx="0"/>
            <a:endCxn id="284" idx="2"/>
          </p:cNvCxnSpPr>
          <p:nvPr/>
        </p:nvCxnSpPr>
        <p:spPr bwMode="auto">
          <a:xfrm rot="16200000" flipV="1">
            <a:off x="4800730" y="4269371"/>
            <a:ext cx="942864" cy="597267"/>
          </a:xfrm>
          <a:prstGeom prst="bentConnector3">
            <a:avLst>
              <a:gd name="adj1" fmla="val 50000"/>
            </a:avLst>
          </a:prstGeom>
          <a:noFill/>
          <a:ln w="6350" cap="rnd">
            <a:solidFill>
              <a:schemeClr val="tx1"/>
            </a:solidFill>
            <a:prstDash val="solid"/>
            <a:miter lim="800000"/>
            <a:headEnd type="triangle" w="med" len="med"/>
            <a:tailEnd type="triangle"/>
          </a:ln>
        </p:spPr>
      </p:cxnSp>
      <p:sp>
        <p:nvSpPr>
          <p:cNvPr id="340" name="직사각형 339"/>
          <p:cNvSpPr/>
          <p:nvPr/>
        </p:nvSpPr>
        <p:spPr>
          <a:xfrm>
            <a:off x="5800725" y="2226636"/>
            <a:ext cx="174406" cy="27197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341" name="직사각형 340"/>
          <p:cNvSpPr/>
          <p:nvPr/>
        </p:nvSpPr>
        <p:spPr>
          <a:xfrm>
            <a:off x="1289050" y="1961605"/>
            <a:ext cx="180156" cy="18941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342" name="Rectangle 51"/>
          <p:cNvSpPr>
            <a:spLocks noChangeArrowheads="1"/>
          </p:cNvSpPr>
          <p:nvPr/>
        </p:nvSpPr>
        <p:spPr bwMode="auto">
          <a:xfrm>
            <a:off x="509564" y="2113806"/>
            <a:ext cx="959641" cy="406930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72000" rIns="18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거래내역</a:t>
            </a:r>
            <a:r>
              <a:rPr kumimoji="0" lang="en-US" altLang="ko-KR" sz="9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kumimoji="0" lang="ko-KR" altLang="en-US" sz="9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카드소유내역</a:t>
            </a:r>
            <a:r>
              <a:rPr kumimoji="0" lang="en-US" altLang="ko-KR" sz="9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kumimoji="0" lang="ko-KR" altLang="en-US" sz="9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포인트 조</a:t>
            </a:r>
            <a:r>
              <a:rPr kumimoji="0" lang="ko-KR" altLang="en-US" sz="9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회</a:t>
            </a:r>
          </a:p>
        </p:txBody>
      </p:sp>
      <p:sp>
        <p:nvSpPr>
          <p:cNvPr id="347" name="Rectangle 51"/>
          <p:cNvSpPr>
            <a:spLocks noChangeArrowheads="1"/>
          </p:cNvSpPr>
          <p:nvPr/>
        </p:nvSpPr>
        <p:spPr bwMode="auto">
          <a:xfrm>
            <a:off x="6399523" y="5836734"/>
            <a:ext cx="959641" cy="303944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72000" rIns="18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kern="0" dirty="0" smtClean="0">
                <a:latin typeface="맑은 고딕" pitchFamily="50" charset="-127"/>
                <a:ea typeface="맑은 고딕" pitchFamily="50" charset="-127"/>
              </a:rPr>
              <a:t>계약정보 제공</a:t>
            </a:r>
            <a:endParaRPr kumimoji="0" lang="ko-KR" altLang="en-US" sz="900" kern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3" name="Rectangle 51"/>
          <p:cNvSpPr>
            <a:spLocks noChangeArrowheads="1"/>
          </p:cNvSpPr>
          <p:nvPr/>
        </p:nvSpPr>
        <p:spPr bwMode="auto">
          <a:xfrm>
            <a:off x="6399523" y="6196774"/>
            <a:ext cx="959641" cy="303944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72000" rIns="18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900" kern="0" dirty="0" smtClean="0">
                <a:latin typeface="맑은 고딕" pitchFamily="50" charset="-127"/>
                <a:ea typeface="맑은 고딕" pitchFamily="50" charset="-127"/>
              </a:rPr>
              <a:t>POI</a:t>
            </a:r>
            <a:r>
              <a:rPr kumimoji="0" lang="ko-KR" altLang="en-US" sz="900" kern="0" dirty="0" smtClean="0">
                <a:latin typeface="맑은 고딕" pitchFamily="50" charset="-127"/>
                <a:ea typeface="맑은 고딕" pitchFamily="50" charset="-127"/>
              </a:rPr>
              <a:t>위치정보 제공</a:t>
            </a:r>
            <a:endParaRPr kumimoji="0" lang="ko-KR" altLang="en-US" sz="900" kern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6" name="직사각형 355"/>
          <p:cNvSpPr>
            <a:spLocks noChangeArrowheads="1"/>
          </p:cNvSpPr>
          <p:nvPr/>
        </p:nvSpPr>
        <p:spPr bwMode="auto">
          <a:xfrm>
            <a:off x="8193359" y="3789040"/>
            <a:ext cx="1215603" cy="1349774"/>
          </a:xfrm>
          <a:prstGeom prst="rect">
            <a:avLst/>
          </a:prstGeom>
          <a:solidFill>
            <a:srgbClr val="FFFFFF">
              <a:lumMod val="85000"/>
            </a:srgbClr>
          </a:solidFill>
          <a:ln w="6350" algn="ctr">
            <a:solidFill>
              <a:srgbClr val="000000"/>
            </a:solidFill>
            <a:miter lim="800000"/>
            <a:headEnd/>
            <a:tailEnd/>
          </a:ln>
        </p:spPr>
        <p:txBody>
          <a:bodyPr lIns="18000" rIns="18000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50" kern="0" dirty="0" err="1" smtClean="0">
                <a:latin typeface="맑은 고딕" pitchFamily="50" charset="-127"/>
                <a:ea typeface="맑은 고딕" pitchFamily="50" charset="-127"/>
              </a:rPr>
              <a:t>OneIDPASS</a:t>
            </a:r>
            <a:endParaRPr kumimoji="0" lang="ko-KR" altLang="en-US" sz="1050" kern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7" name="Rectangle 51"/>
          <p:cNvSpPr>
            <a:spLocks noChangeArrowheads="1"/>
          </p:cNvSpPr>
          <p:nvPr/>
        </p:nvSpPr>
        <p:spPr bwMode="auto">
          <a:xfrm>
            <a:off x="8265368" y="4047212"/>
            <a:ext cx="1046765" cy="307255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72000" rIns="18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kern="0" dirty="0" smtClean="0">
                <a:latin typeface="맑은 고딕" pitchFamily="50" charset="-127"/>
                <a:ea typeface="맑은 고딕" pitchFamily="50" charset="-127"/>
              </a:rPr>
              <a:t>회원가입</a:t>
            </a:r>
            <a:r>
              <a:rPr kumimoji="0" lang="en-US" altLang="ko-KR" sz="900" kern="0" dirty="0" smtClean="0">
                <a:latin typeface="맑은 고딕" pitchFamily="50" charset="-127"/>
                <a:ea typeface="맑은 고딕" pitchFamily="50" charset="-127"/>
              </a:rPr>
              <a:t>/</a:t>
            </a:r>
            <a:r>
              <a:rPr kumimoji="0" lang="ko-KR" altLang="en-US" sz="900" kern="0" dirty="0" smtClean="0">
                <a:latin typeface="맑은 고딕" pitchFamily="50" charset="-127"/>
                <a:ea typeface="맑은 고딕" pitchFamily="50" charset="-127"/>
              </a:rPr>
              <a:t>수정</a:t>
            </a:r>
            <a:endParaRPr kumimoji="0" lang="ko-KR" altLang="en-US" sz="900" kern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8" name="Rectangle 51"/>
          <p:cNvSpPr>
            <a:spLocks noChangeArrowheads="1"/>
          </p:cNvSpPr>
          <p:nvPr/>
        </p:nvSpPr>
        <p:spPr bwMode="auto">
          <a:xfrm>
            <a:off x="8265368" y="4389961"/>
            <a:ext cx="1046765" cy="335687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72000" rIns="18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kern="0" dirty="0" smtClean="0">
                <a:latin typeface="맑은 고딕" pitchFamily="50" charset="-127"/>
                <a:ea typeface="맑은 고딕" pitchFamily="50" charset="-127"/>
              </a:rPr>
              <a:t>카드</a:t>
            </a:r>
            <a:r>
              <a:rPr kumimoji="0" lang="en-US" altLang="ko-KR" sz="900" kern="0" dirty="0">
                <a:latin typeface="맑은 고딕" pitchFamily="50" charset="-127"/>
                <a:ea typeface="맑은 고딕" pitchFamily="50" charset="-127"/>
              </a:rPr>
              <a:t>,</a:t>
            </a:r>
            <a:r>
              <a:rPr kumimoji="0" lang="en-US" altLang="ko-KR" sz="900" kern="0" dirty="0" smtClean="0">
                <a:latin typeface="맑은 고딕" pitchFamily="50" charset="-127"/>
                <a:ea typeface="맑은 고딕" pitchFamily="50" charset="-127"/>
              </a:rPr>
              <a:t>MDN</a:t>
            </a:r>
            <a:r>
              <a:rPr kumimoji="0" lang="ko-KR" altLang="en-US" sz="900" kern="0" dirty="0" smtClean="0">
                <a:latin typeface="맑은 고딕" pitchFamily="50" charset="-127"/>
                <a:ea typeface="맑은 고딕" pitchFamily="50" charset="-127"/>
              </a:rPr>
              <a:t>등록</a:t>
            </a:r>
            <a:r>
              <a:rPr kumimoji="0" lang="en-US" altLang="ko-KR" sz="900" kern="0" dirty="0" smtClean="0">
                <a:latin typeface="맑은 고딕" pitchFamily="50" charset="-127"/>
                <a:ea typeface="맑은 고딕" pitchFamily="50" charset="-127"/>
              </a:rPr>
              <a:t>/</a:t>
            </a:r>
          </a:p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kern="0" dirty="0" smtClean="0">
                <a:latin typeface="맑은 고딕" pitchFamily="50" charset="-127"/>
                <a:ea typeface="맑은 고딕" pitchFamily="50" charset="-127"/>
              </a:rPr>
              <a:t>수정</a:t>
            </a:r>
            <a:endParaRPr kumimoji="0" lang="ko-KR" altLang="en-US" sz="900" kern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0" name="Rectangle 51"/>
          <p:cNvSpPr>
            <a:spLocks noChangeArrowheads="1"/>
          </p:cNvSpPr>
          <p:nvPr/>
        </p:nvSpPr>
        <p:spPr bwMode="auto">
          <a:xfrm>
            <a:off x="8265368" y="4797656"/>
            <a:ext cx="1046765" cy="241781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72000" rIns="18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kern="0" dirty="0" smtClean="0">
                <a:latin typeface="맑은 고딕" pitchFamily="50" charset="-127"/>
                <a:ea typeface="맑은 고딕" pitchFamily="50" charset="-127"/>
              </a:rPr>
              <a:t>회원탈퇴신청</a:t>
            </a:r>
            <a:endParaRPr kumimoji="0" lang="ko-KR" altLang="en-US" sz="900" kern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2" name="Rectangle 51"/>
          <p:cNvSpPr>
            <a:spLocks noChangeArrowheads="1"/>
          </p:cNvSpPr>
          <p:nvPr/>
        </p:nvSpPr>
        <p:spPr bwMode="auto">
          <a:xfrm>
            <a:off x="517925" y="2564904"/>
            <a:ext cx="959641" cy="320267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72000" rIns="18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포인트 상환</a:t>
            </a:r>
            <a:endParaRPr kumimoji="0" lang="ko-KR" altLang="en-US" sz="9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직사각형 84"/>
          <p:cNvSpPr>
            <a:spLocks noChangeArrowheads="1"/>
          </p:cNvSpPr>
          <p:nvPr/>
        </p:nvSpPr>
        <p:spPr bwMode="auto">
          <a:xfrm>
            <a:off x="8193359" y="5254440"/>
            <a:ext cx="1215603" cy="1342912"/>
          </a:xfrm>
          <a:prstGeom prst="rect">
            <a:avLst/>
          </a:prstGeom>
          <a:solidFill>
            <a:srgbClr val="FFFFFF">
              <a:lumMod val="85000"/>
            </a:srgbClr>
          </a:solidFill>
          <a:ln w="6350" algn="ctr">
            <a:solidFill>
              <a:srgbClr val="000000"/>
            </a:solidFill>
            <a:miter lim="800000"/>
            <a:headEnd/>
            <a:tailEnd/>
          </a:ln>
        </p:spPr>
        <p:txBody>
          <a:bodyPr lIns="18000" rIns="18000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50" kern="0" dirty="0" smtClean="0">
                <a:latin typeface="맑은 고딕" pitchFamily="50" charset="-127"/>
                <a:ea typeface="맑은 고딕" pitchFamily="50" charset="-127"/>
              </a:rPr>
              <a:t>SKTM</a:t>
            </a:r>
            <a:endParaRPr kumimoji="0" lang="ko-KR" altLang="en-US" sz="1050" kern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Rectangle 51"/>
          <p:cNvSpPr>
            <a:spLocks noChangeArrowheads="1"/>
          </p:cNvSpPr>
          <p:nvPr/>
        </p:nvSpPr>
        <p:spPr bwMode="auto">
          <a:xfrm>
            <a:off x="8271099" y="5500094"/>
            <a:ext cx="1046765" cy="305170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72000" rIns="18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kern="0" dirty="0" smtClean="0">
                <a:latin typeface="맑은 고딕" pitchFamily="50" charset="-127"/>
                <a:ea typeface="맑은 고딕" pitchFamily="50" charset="-127"/>
              </a:rPr>
              <a:t>수신동의</a:t>
            </a:r>
            <a:r>
              <a:rPr kumimoji="0" lang="en-US" altLang="ko-KR" sz="900" kern="0" dirty="0" smtClean="0">
                <a:latin typeface="맑은 고딕" pitchFamily="50" charset="-127"/>
                <a:ea typeface="맑은 고딕" pitchFamily="50" charset="-127"/>
              </a:rPr>
              <a:t>/</a:t>
            </a:r>
            <a:r>
              <a:rPr kumimoji="0" lang="ko-KR" altLang="en-US" sz="900" kern="0" dirty="0" smtClean="0">
                <a:latin typeface="맑은 고딕" pitchFamily="50" charset="-127"/>
                <a:ea typeface="맑은 고딕" pitchFamily="50" charset="-127"/>
              </a:rPr>
              <a:t>탈퇴정보</a:t>
            </a:r>
            <a:endParaRPr kumimoji="0" lang="ko-KR" altLang="en-US" sz="900" kern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Rectangle 51"/>
          <p:cNvSpPr>
            <a:spLocks noChangeArrowheads="1"/>
          </p:cNvSpPr>
          <p:nvPr/>
        </p:nvSpPr>
        <p:spPr bwMode="auto">
          <a:xfrm>
            <a:off x="8271099" y="5829617"/>
            <a:ext cx="1046765" cy="335687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72000" rIns="18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kern="0" dirty="0" smtClean="0">
                <a:latin typeface="맑은 고딕" pitchFamily="50" charset="-127"/>
                <a:ea typeface="맑은 고딕" pitchFamily="50" charset="-127"/>
              </a:rPr>
              <a:t>포인트조회</a:t>
            </a:r>
            <a:r>
              <a:rPr kumimoji="0" lang="en-US" altLang="ko-KR" sz="900" kern="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900" kern="0" dirty="0" smtClean="0">
                <a:latin typeface="맑은 고딕" pitchFamily="50" charset="-127"/>
                <a:ea typeface="맑은 고딕" pitchFamily="50" charset="-127"/>
              </a:rPr>
              <a:t>카드소유내역조회</a:t>
            </a:r>
            <a:endParaRPr kumimoji="0" lang="ko-KR" altLang="en-US" sz="900" kern="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90" name="꺾인 연결선 126"/>
          <p:cNvCxnSpPr>
            <a:cxnSpLocks noChangeShapeType="1"/>
            <a:stCxn id="340" idx="3"/>
            <a:endCxn id="87" idx="1"/>
          </p:cNvCxnSpPr>
          <p:nvPr/>
        </p:nvCxnSpPr>
        <p:spPr bwMode="auto">
          <a:xfrm>
            <a:off x="5975131" y="2362621"/>
            <a:ext cx="2295968" cy="3290058"/>
          </a:xfrm>
          <a:prstGeom prst="bentConnector3">
            <a:avLst>
              <a:gd name="adj1" fmla="val 67009"/>
            </a:avLst>
          </a:prstGeom>
          <a:noFill/>
          <a:ln w="6350" cap="rnd">
            <a:solidFill>
              <a:schemeClr val="tx1"/>
            </a:solidFill>
            <a:prstDash val="sysDash"/>
            <a:miter lim="800000"/>
            <a:headEnd type="none" w="med" len="med"/>
            <a:tailEnd type="triangle"/>
          </a:ln>
        </p:spPr>
      </p:cxnSp>
      <p:sp>
        <p:nvSpPr>
          <p:cNvPr id="98" name="Rectangle 51"/>
          <p:cNvSpPr>
            <a:spLocks noChangeArrowheads="1"/>
          </p:cNvSpPr>
          <p:nvPr/>
        </p:nvSpPr>
        <p:spPr bwMode="auto">
          <a:xfrm>
            <a:off x="8271099" y="6189657"/>
            <a:ext cx="1046765" cy="335687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72000" rIns="18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900" kern="0" dirty="0" smtClean="0">
                <a:latin typeface="맑은 고딕" pitchFamily="50" charset="-127"/>
                <a:ea typeface="맑은 고딕" pitchFamily="50" charset="-127"/>
              </a:rPr>
              <a:t>TM</a:t>
            </a:r>
            <a:r>
              <a:rPr kumimoji="0" lang="ko-KR" altLang="en-US" sz="900" kern="0" dirty="0" smtClean="0">
                <a:latin typeface="맑은 고딕" pitchFamily="50" charset="-127"/>
                <a:ea typeface="맑은 고딕" pitchFamily="50" charset="-127"/>
              </a:rPr>
              <a:t>결과 회원정보 변경</a:t>
            </a:r>
            <a:endParaRPr kumimoji="0" lang="ko-KR" altLang="en-US" sz="900" kern="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9" name="꺾인 연결선 126"/>
          <p:cNvCxnSpPr>
            <a:cxnSpLocks noChangeShapeType="1"/>
            <a:stCxn id="98" idx="1"/>
            <a:endCxn id="284" idx="3"/>
          </p:cNvCxnSpPr>
          <p:nvPr/>
        </p:nvCxnSpPr>
        <p:spPr bwMode="auto">
          <a:xfrm rot="10800000">
            <a:off x="5975131" y="2655463"/>
            <a:ext cx="2295968" cy="3702039"/>
          </a:xfrm>
          <a:prstGeom prst="bentConnector3">
            <a:avLst>
              <a:gd name="adj1" fmla="val 28427"/>
            </a:avLst>
          </a:prstGeom>
          <a:noFill/>
          <a:ln w="6350" cap="rnd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cxnSp>
        <p:nvCxnSpPr>
          <p:cNvPr id="113" name="꺾인 연결선 126"/>
          <p:cNvCxnSpPr>
            <a:cxnSpLocks noChangeShapeType="1"/>
            <a:stCxn id="88" idx="1"/>
            <a:endCxn id="284" idx="3"/>
          </p:cNvCxnSpPr>
          <p:nvPr/>
        </p:nvCxnSpPr>
        <p:spPr bwMode="auto">
          <a:xfrm rot="10800000">
            <a:off x="5975131" y="2655463"/>
            <a:ext cx="2295968" cy="3341999"/>
          </a:xfrm>
          <a:prstGeom prst="bentConnector3">
            <a:avLst>
              <a:gd name="adj1" fmla="val 28842"/>
            </a:avLst>
          </a:prstGeom>
          <a:noFill/>
          <a:ln w="6350" cap="rnd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sp>
        <p:nvSpPr>
          <p:cNvPr id="118" name="Rectangle 51"/>
          <p:cNvSpPr>
            <a:spLocks noChangeArrowheads="1"/>
          </p:cNvSpPr>
          <p:nvPr/>
        </p:nvSpPr>
        <p:spPr bwMode="auto">
          <a:xfrm>
            <a:off x="5114416" y="5523422"/>
            <a:ext cx="961200" cy="334800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</p:spPr>
        <p:txBody>
          <a:bodyPr lIns="18000" tIns="72000" rIns="18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제휴처</a:t>
            </a:r>
            <a:r>
              <a:rPr kumimoji="0" lang="ko-KR" altLang="en-US" sz="9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포인트조회</a:t>
            </a:r>
            <a:endParaRPr kumimoji="0" lang="en-US" altLang="ko-KR" sz="9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9" name="Rectangle 51"/>
          <p:cNvSpPr>
            <a:spLocks noChangeArrowheads="1"/>
          </p:cNvSpPr>
          <p:nvPr/>
        </p:nvSpPr>
        <p:spPr bwMode="auto">
          <a:xfrm>
            <a:off x="516366" y="3717032"/>
            <a:ext cx="961200" cy="334800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</p:spPr>
        <p:txBody>
          <a:bodyPr lIns="18000" tIns="72000" rIns="18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회원</a:t>
            </a:r>
            <a:r>
              <a:rPr kumimoji="0" lang="en-US" altLang="ko-KR" sz="9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</a:t>
            </a:r>
            <a:r>
              <a:rPr kumimoji="0" lang="ko-KR" altLang="en-US" sz="9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카드 등록</a:t>
            </a:r>
            <a:r>
              <a:rPr kumimoji="0" lang="en-US" altLang="ko-KR" sz="9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kumimoji="0" lang="ko-KR" altLang="en-US" sz="9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  <a:endParaRPr kumimoji="0" lang="en-US" altLang="ko-KR" sz="9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0" name="Rectangle 51"/>
          <p:cNvSpPr>
            <a:spLocks noChangeArrowheads="1"/>
          </p:cNvSpPr>
          <p:nvPr/>
        </p:nvSpPr>
        <p:spPr bwMode="auto">
          <a:xfrm>
            <a:off x="525618" y="4092786"/>
            <a:ext cx="961200" cy="404171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</p:spPr>
        <p:txBody>
          <a:bodyPr lIns="18000" tIns="72000" rIns="18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포인트 조회</a:t>
            </a:r>
            <a:r>
              <a:rPr kumimoji="0" lang="en-US" altLang="ko-KR" sz="9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kumimoji="0" lang="ko-KR" altLang="en-US" sz="9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전환</a:t>
            </a:r>
            <a:r>
              <a:rPr kumimoji="0" lang="en-US" altLang="ko-KR" sz="9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</a:p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적립</a:t>
            </a:r>
            <a:r>
              <a:rPr kumimoji="0" lang="en-US" altLang="ko-KR" sz="9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kumimoji="0" lang="ko-KR" altLang="en-US" sz="9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사용</a:t>
            </a:r>
            <a:endParaRPr kumimoji="0" lang="en-US" altLang="ko-KR" sz="9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3" name="Rectangle 51"/>
          <p:cNvSpPr>
            <a:spLocks noChangeArrowheads="1"/>
          </p:cNvSpPr>
          <p:nvPr/>
        </p:nvSpPr>
        <p:spPr bwMode="auto">
          <a:xfrm>
            <a:off x="535416" y="4544633"/>
            <a:ext cx="961200" cy="334800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</p:spPr>
        <p:txBody>
          <a:bodyPr lIns="18000" tIns="72000" rIns="18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비밀번</a:t>
            </a:r>
            <a:r>
              <a:rPr kumimoji="0" lang="ko-KR" altLang="en-US" sz="9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호 </a:t>
            </a:r>
            <a:r>
              <a:rPr kumimoji="0" lang="ko-KR" altLang="en-US" sz="9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변경</a:t>
            </a:r>
            <a:endParaRPr kumimoji="0" lang="en-US" altLang="ko-KR" sz="9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4" name="Rectangle 51"/>
          <p:cNvSpPr>
            <a:spLocks noChangeArrowheads="1"/>
          </p:cNvSpPr>
          <p:nvPr/>
        </p:nvSpPr>
        <p:spPr bwMode="auto">
          <a:xfrm>
            <a:off x="3163813" y="5515744"/>
            <a:ext cx="959641" cy="335687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72000" rIns="18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포인트</a:t>
            </a:r>
            <a:r>
              <a:rPr kumimoji="0" lang="en-US" altLang="ko-KR" sz="9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kumimoji="0" lang="ko-KR" altLang="en-US" sz="9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카드소유내역조회</a:t>
            </a:r>
            <a:endParaRPr kumimoji="0" lang="ko-KR" altLang="en-US" sz="9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0" name="Rectangle 51"/>
          <p:cNvSpPr>
            <a:spLocks noChangeArrowheads="1"/>
          </p:cNvSpPr>
          <p:nvPr/>
        </p:nvSpPr>
        <p:spPr bwMode="auto">
          <a:xfrm>
            <a:off x="2126527" y="5515744"/>
            <a:ext cx="959641" cy="335687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72000" rIns="18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회원</a:t>
            </a:r>
            <a:r>
              <a:rPr kumimoji="0" lang="en-US" altLang="ko-KR" sz="9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kumimoji="0" lang="ko-KR" altLang="en-US" sz="9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카드 등록</a:t>
            </a:r>
            <a:r>
              <a:rPr kumimoji="0" lang="en-US" altLang="ko-KR" sz="9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kumimoji="0" lang="ko-KR" altLang="en-US" sz="9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  <a:endParaRPr kumimoji="0" lang="ko-KR" altLang="en-US" sz="9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34" name="꺾인 연결선 126"/>
          <p:cNvCxnSpPr>
            <a:cxnSpLocks noChangeShapeType="1"/>
          </p:cNvCxnSpPr>
          <p:nvPr/>
        </p:nvCxnSpPr>
        <p:spPr bwMode="auto">
          <a:xfrm rot="5400000">
            <a:off x="3600257" y="4620080"/>
            <a:ext cx="1587015" cy="540000"/>
          </a:xfrm>
          <a:prstGeom prst="bentConnector2">
            <a:avLst/>
          </a:prstGeom>
          <a:noFill/>
          <a:ln w="6350" cap="rnd">
            <a:solidFill>
              <a:schemeClr val="tx1"/>
            </a:solidFill>
            <a:prstDash val="solid"/>
            <a:miter lim="800000"/>
            <a:headEnd type="triangle" w="med" len="med"/>
            <a:tailEnd type="none"/>
          </a:ln>
        </p:spPr>
      </p:cxnSp>
      <p:cxnSp>
        <p:nvCxnSpPr>
          <p:cNvPr id="141" name="꺾인 연결선 126"/>
          <p:cNvCxnSpPr>
            <a:cxnSpLocks noChangeShapeType="1"/>
            <a:stCxn id="280" idx="3"/>
            <a:endCxn id="284" idx="1"/>
          </p:cNvCxnSpPr>
          <p:nvPr/>
        </p:nvCxnSpPr>
        <p:spPr bwMode="auto">
          <a:xfrm>
            <a:off x="1552118" y="2186829"/>
            <a:ext cx="2419807" cy="468633"/>
          </a:xfrm>
          <a:prstGeom prst="bentConnector3">
            <a:avLst>
              <a:gd name="adj1" fmla="val 50000"/>
            </a:avLst>
          </a:prstGeom>
          <a:noFill/>
          <a:ln w="6350" cap="rnd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sp>
        <p:nvSpPr>
          <p:cNvPr id="147" name="Rectangle 51"/>
          <p:cNvSpPr>
            <a:spLocks noChangeArrowheads="1"/>
          </p:cNvSpPr>
          <p:nvPr/>
        </p:nvSpPr>
        <p:spPr bwMode="auto">
          <a:xfrm>
            <a:off x="535416" y="5157192"/>
            <a:ext cx="961200" cy="334800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</p:spPr>
        <p:txBody>
          <a:bodyPr lIns="18000" tIns="72000" rIns="18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포인트 조회</a:t>
            </a:r>
            <a:endParaRPr kumimoji="0" lang="en-US" altLang="ko-KR" sz="9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8" name="Rectangle 51"/>
          <p:cNvSpPr>
            <a:spLocks noChangeArrowheads="1"/>
          </p:cNvSpPr>
          <p:nvPr/>
        </p:nvSpPr>
        <p:spPr bwMode="auto">
          <a:xfrm>
            <a:off x="535416" y="5536282"/>
            <a:ext cx="961200" cy="334800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</p:spPr>
        <p:txBody>
          <a:bodyPr lIns="18000" tIns="72000" rIns="18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포인트합산 가입</a:t>
            </a:r>
            <a:endParaRPr kumimoji="0" lang="en-US" altLang="ko-KR" sz="9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49" name="꺾인 연결선 126"/>
          <p:cNvCxnSpPr>
            <a:cxnSpLocks noChangeShapeType="1"/>
          </p:cNvCxnSpPr>
          <p:nvPr/>
        </p:nvCxnSpPr>
        <p:spPr bwMode="auto">
          <a:xfrm flipV="1">
            <a:off x="1553692" y="2989284"/>
            <a:ext cx="2418233" cy="2340000"/>
          </a:xfrm>
          <a:prstGeom prst="bentConnector3">
            <a:avLst>
              <a:gd name="adj1" fmla="val 50000"/>
            </a:avLst>
          </a:prstGeom>
          <a:noFill/>
          <a:ln w="6350" cap="rnd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sp>
        <p:nvSpPr>
          <p:cNvPr id="155" name="Rectangle 51"/>
          <p:cNvSpPr>
            <a:spLocks noChangeArrowheads="1"/>
          </p:cNvSpPr>
          <p:nvPr/>
        </p:nvSpPr>
        <p:spPr bwMode="auto">
          <a:xfrm>
            <a:off x="8295136" y="3473244"/>
            <a:ext cx="1048466" cy="220934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</p:spPr>
        <p:txBody>
          <a:bodyPr lIns="18000" tIns="72000" rIns="18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kern="0" dirty="0" smtClean="0">
                <a:latin typeface="맑은 고딕" pitchFamily="50" charset="-127"/>
                <a:ea typeface="맑은 고딕" pitchFamily="50" charset="-127"/>
              </a:rPr>
              <a:t>포인트 조회</a:t>
            </a:r>
            <a:endParaRPr kumimoji="0" lang="en-US" altLang="ko-KR" sz="900" kern="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57" name="꺾인 연결선 126"/>
          <p:cNvCxnSpPr>
            <a:cxnSpLocks noChangeShapeType="1"/>
            <a:stCxn id="278" idx="1"/>
            <a:endCxn id="284" idx="3"/>
          </p:cNvCxnSpPr>
          <p:nvPr/>
        </p:nvCxnSpPr>
        <p:spPr bwMode="auto">
          <a:xfrm rot="10800000">
            <a:off x="5975131" y="2655463"/>
            <a:ext cx="2218228" cy="699379"/>
          </a:xfrm>
          <a:prstGeom prst="bentConnector3">
            <a:avLst>
              <a:gd name="adj1" fmla="val 26383"/>
            </a:avLst>
          </a:prstGeom>
          <a:noFill/>
          <a:ln w="6350" cap="rnd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cxnSp>
        <p:nvCxnSpPr>
          <p:cNvPr id="13" name="직선 연결선 12"/>
          <p:cNvCxnSpPr/>
          <p:nvPr/>
        </p:nvCxnSpPr>
        <p:spPr bwMode="auto">
          <a:xfrm>
            <a:off x="5800725" y="4096572"/>
            <a:ext cx="0" cy="683485"/>
          </a:xfrm>
          <a:prstGeom prst="line">
            <a:avLst/>
          </a:prstGeom>
          <a:noFill/>
          <a:ln w="6350" cap="flat" cmpd="sng" algn="ctr">
            <a:solidFill>
              <a:schemeClr val="tx1"/>
            </a:solidFill>
            <a:prstDash val="dash"/>
            <a:headEnd type="none" w="med" len="med"/>
            <a:tailEnd type="none" w="med" len="med"/>
          </a:ln>
          <a:effectLst/>
        </p:spPr>
      </p:cxnSp>
      <p:cxnSp>
        <p:nvCxnSpPr>
          <p:cNvPr id="79" name="직선 연결선 78"/>
          <p:cNvCxnSpPr/>
          <p:nvPr/>
        </p:nvCxnSpPr>
        <p:spPr bwMode="auto">
          <a:xfrm flipH="1">
            <a:off x="5800724" y="4780057"/>
            <a:ext cx="1080000" cy="0"/>
          </a:xfrm>
          <a:prstGeom prst="line">
            <a:avLst/>
          </a:prstGeom>
          <a:noFill/>
          <a:ln w="6350" cap="flat" cmpd="sng" algn="ctr">
            <a:solidFill>
              <a:schemeClr val="tx1"/>
            </a:solidFill>
            <a:prstDash val="dash"/>
            <a:headEnd type="none" w="med" len="med"/>
            <a:tailEnd type="none" w="med" len="med"/>
          </a:ln>
          <a:effectLst/>
        </p:spPr>
      </p:cxnSp>
      <p:cxnSp>
        <p:nvCxnSpPr>
          <p:cNvPr id="82" name="직선 연결선 81"/>
          <p:cNvCxnSpPr>
            <a:endCxn id="282" idx="0"/>
          </p:cNvCxnSpPr>
          <p:nvPr/>
        </p:nvCxnSpPr>
        <p:spPr bwMode="auto">
          <a:xfrm>
            <a:off x="6870897" y="4780057"/>
            <a:ext cx="7468" cy="474383"/>
          </a:xfrm>
          <a:prstGeom prst="line">
            <a:avLst/>
          </a:prstGeom>
          <a:noFill/>
          <a:ln w="6350" cap="flat" cmpd="sng" algn="ctr">
            <a:solidFill>
              <a:schemeClr val="tx1"/>
            </a:solidFill>
            <a:prstDash val="dash"/>
            <a:headEnd type="none" w="med" len="med"/>
            <a:tailEnd type="triangle" w="med" len="med"/>
          </a:ln>
          <a:effectLst/>
        </p:spPr>
      </p:cxnSp>
      <p:sp>
        <p:nvSpPr>
          <p:cNvPr id="100" name="직사각형 99"/>
          <p:cNvSpPr>
            <a:spLocks noChangeArrowheads="1"/>
          </p:cNvSpPr>
          <p:nvPr/>
        </p:nvSpPr>
        <p:spPr bwMode="auto">
          <a:xfrm>
            <a:off x="8187974" y="995332"/>
            <a:ext cx="1215603" cy="657295"/>
          </a:xfrm>
          <a:prstGeom prst="rect">
            <a:avLst/>
          </a:prstGeom>
          <a:solidFill>
            <a:srgbClr val="FFFFFF">
              <a:lumMod val="85000"/>
            </a:srgbClr>
          </a:solidFill>
          <a:ln w="6350" algn="ctr">
            <a:solidFill>
              <a:srgbClr val="000000"/>
            </a:solidFill>
            <a:miter lim="800000"/>
            <a:headEnd/>
            <a:tailEnd/>
          </a:ln>
        </p:spPr>
        <p:txBody>
          <a:bodyPr lIns="18000" rIns="18000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50" kern="0" dirty="0" smtClean="0">
                <a:latin typeface="맑은 고딕" pitchFamily="50" charset="-127"/>
                <a:ea typeface="맑은 고딕" pitchFamily="50" charset="-127"/>
              </a:rPr>
              <a:t>ERP</a:t>
            </a:r>
            <a:endParaRPr kumimoji="0" lang="ko-KR" altLang="en-US" sz="1050" kern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1" name="Rectangle 51"/>
          <p:cNvSpPr>
            <a:spLocks noChangeArrowheads="1"/>
          </p:cNvSpPr>
          <p:nvPr/>
        </p:nvSpPr>
        <p:spPr bwMode="auto">
          <a:xfrm>
            <a:off x="8289751" y="1196752"/>
            <a:ext cx="1046765" cy="335687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72000" rIns="18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kern="0" dirty="0" err="1" smtClean="0">
                <a:latin typeface="맑은 고딕" pitchFamily="50" charset="-127"/>
                <a:ea typeface="맑은 고딕" pitchFamily="50" charset="-127"/>
              </a:rPr>
              <a:t>제휴사</a:t>
            </a:r>
            <a:r>
              <a:rPr kumimoji="0" lang="en-US" altLang="ko-KR" sz="900" kern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900" kern="0" dirty="0" smtClean="0">
                <a:latin typeface="맑은 고딕" pitchFamily="50" charset="-127"/>
                <a:ea typeface="맑은 고딕" pitchFamily="50" charset="-127"/>
              </a:rPr>
              <a:t>정산실적</a:t>
            </a:r>
            <a:endParaRPr kumimoji="0" lang="en-US" altLang="ko-KR" sz="900" kern="0" dirty="0" smtClean="0">
              <a:latin typeface="맑은 고딕" pitchFamily="50" charset="-127"/>
              <a:ea typeface="맑은 고딕" pitchFamily="50" charset="-127"/>
            </a:endParaRPr>
          </a:p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900" kern="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kern="0" dirty="0" smtClean="0">
                <a:latin typeface="맑은 고딕" pitchFamily="50" charset="-127"/>
                <a:ea typeface="맑은 고딕" pitchFamily="50" charset="-127"/>
              </a:rPr>
              <a:t>인보이스기준</a:t>
            </a:r>
            <a:r>
              <a:rPr kumimoji="0" lang="en-US" altLang="ko-KR" sz="900" kern="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kern="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3" name="꺾인 연결선 126"/>
          <p:cNvCxnSpPr>
            <a:cxnSpLocks noChangeShapeType="1"/>
            <a:endCxn id="100" idx="1"/>
          </p:cNvCxnSpPr>
          <p:nvPr/>
        </p:nvCxnSpPr>
        <p:spPr bwMode="auto">
          <a:xfrm flipV="1">
            <a:off x="5975130" y="1323980"/>
            <a:ext cx="2212844" cy="40616"/>
          </a:xfrm>
          <a:prstGeom prst="bentConnector3">
            <a:avLst>
              <a:gd name="adj1" fmla="val 79700"/>
            </a:avLst>
          </a:prstGeom>
          <a:noFill/>
          <a:ln w="6350" cap="rnd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cxnSp>
        <p:nvCxnSpPr>
          <p:cNvPr id="106" name="꺾인 연결선 126"/>
          <p:cNvCxnSpPr>
            <a:cxnSpLocks noChangeShapeType="1"/>
            <a:stCxn id="280" idx="3"/>
          </p:cNvCxnSpPr>
          <p:nvPr/>
        </p:nvCxnSpPr>
        <p:spPr bwMode="auto">
          <a:xfrm>
            <a:off x="1552118" y="2186829"/>
            <a:ext cx="2419807" cy="621033"/>
          </a:xfrm>
          <a:prstGeom prst="bentConnector3">
            <a:avLst>
              <a:gd name="adj1" fmla="val 50000"/>
            </a:avLst>
          </a:prstGeom>
          <a:noFill/>
          <a:ln w="6350" cap="rnd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sp>
        <p:nvSpPr>
          <p:cNvPr id="110" name="직사각형 109"/>
          <p:cNvSpPr>
            <a:spLocks noChangeArrowheads="1"/>
          </p:cNvSpPr>
          <p:nvPr/>
        </p:nvSpPr>
        <p:spPr bwMode="auto">
          <a:xfrm>
            <a:off x="8193359" y="1700809"/>
            <a:ext cx="1215603" cy="525828"/>
          </a:xfrm>
          <a:prstGeom prst="rect">
            <a:avLst/>
          </a:prstGeom>
          <a:solidFill>
            <a:srgbClr val="FFFFFF">
              <a:lumMod val="85000"/>
            </a:srgbClr>
          </a:solidFill>
          <a:ln w="6350" algn="ctr">
            <a:solidFill>
              <a:srgbClr val="000000"/>
            </a:solidFill>
            <a:miter lim="800000"/>
            <a:headEnd/>
            <a:tailEnd/>
          </a:ln>
        </p:spPr>
        <p:txBody>
          <a:bodyPr lIns="18000" rIns="18000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50" kern="0" dirty="0" smtClean="0">
                <a:latin typeface="맑은 고딕" pitchFamily="50" charset="-127"/>
                <a:ea typeface="맑은 고딕" pitchFamily="50" charset="-127"/>
              </a:rPr>
              <a:t>G/W</a:t>
            </a:r>
            <a:endParaRPr kumimoji="0" lang="ko-KR" altLang="en-US" sz="1050" kern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1" name="Rectangle 51"/>
          <p:cNvSpPr>
            <a:spLocks noChangeArrowheads="1"/>
          </p:cNvSpPr>
          <p:nvPr/>
        </p:nvSpPr>
        <p:spPr bwMode="auto">
          <a:xfrm>
            <a:off x="8295136" y="1902228"/>
            <a:ext cx="1046765" cy="248789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72000" rIns="18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kern="0" dirty="0" smtClean="0">
                <a:latin typeface="맑은 고딕" pitchFamily="50" charset="-127"/>
                <a:ea typeface="맑은 고딕" pitchFamily="50" charset="-127"/>
              </a:rPr>
              <a:t>전자결</a:t>
            </a:r>
            <a:r>
              <a:rPr kumimoji="0" lang="ko-KR" altLang="en-US" sz="900" kern="0" dirty="0">
                <a:latin typeface="맑은 고딕" pitchFamily="50" charset="-127"/>
                <a:ea typeface="맑은 고딕" pitchFamily="50" charset="-127"/>
              </a:rPr>
              <a:t>재</a:t>
            </a:r>
          </a:p>
        </p:txBody>
      </p:sp>
      <p:cxnSp>
        <p:nvCxnSpPr>
          <p:cNvPr id="112" name="꺾인 연결선 126"/>
          <p:cNvCxnSpPr>
            <a:cxnSpLocks noChangeShapeType="1"/>
            <a:endCxn id="110" idx="1"/>
          </p:cNvCxnSpPr>
          <p:nvPr/>
        </p:nvCxnSpPr>
        <p:spPr bwMode="auto">
          <a:xfrm>
            <a:off x="5975130" y="1364595"/>
            <a:ext cx="2218229" cy="599128"/>
          </a:xfrm>
          <a:prstGeom prst="bentConnector3">
            <a:avLst>
              <a:gd name="adj1" fmla="val 79629"/>
            </a:avLst>
          </a:prstGeom>
          <a:noFill/>
          <a:ln w="6350" cap="rnd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sp>
        <p:nvSpPr>
          <p:cNvPr id="126" name="직사각형 125"/>
          <p:cNvSpPr>
            <a:spLocks noChangeArrowheads="1"/>
          </p:cNvSpPr>
          <p:nvPr/>
        </p:nvSpPr>
        <p:spPr bwMode="auto">
          <a:xfrm>
            <a:off x="8193360" y="2276872"/>
            <a:ext cx="1215603" cy="525828"/>
          </a:xfrm>
          <a:prstGeom prst="rect">
            <a:avLst/>
          </a:prstGeom>
          <a:solidFill>
            <a:srgbClr val="FFFFFF">
              <a:lumMod val="85000"/>
            </a:srgbClr>
          </a:solidFill>
          <a:ln w="6350" algn="ctr">
            <a:solidFill>
              <a:srgbClr val="000000"/>
            </a:solidFill>
            <a:miter lim="800000"/>
            <a:headEnd/>
            <a:tailEnd/>
          </a:ln>
        </p:spPr>
        <p:txBody>
          <a:bodyPr lIns="18000" rIns="18000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50" kern="0" dirty="0" err="1" smtClean="0">
                <a:latin typeface="맑은 고딕" pitchFamily="50" charset="-127"/>
                <a:ea typeface="맑은 고딕" pitchFamily="50" charset="-127"/>
              </a:rPr>
              <a:t>eTAX</a:t>
            </a:r>
            <a:endParaRPr kumimoji="0" lang="ko-KR" altLang="en-US" sz="1050" kern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7" name="Rectangle 51"/>
          <p:cNvSpPr>
            <a:spLocks noChangeArrowheads="1"/>
          </p:cNvSpPr>
          <p:nvPr/>
        </p:nvSpPr>
        <p:spPr bwMode="auto">
          <a:xfrm>
            <a:off x="8295137" y="2478291"/>
            <a:ext cx="1046765" cy="248789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72000" rIns="18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kern="0" dirty="0" smtClean="0">
                <a:latin typeface="맑은 고딕" pitchFamily="50" charset="-127"/>
                <a:ea typeface="맑은 고딕" pitchFamily="50" charset="-127"/>
              </a:rPr>
              <a:t>세금계산</a:t>
            </a:r>
            <a:r>
              <a:rPr kumimoji="0" lang="ko-KR" altLang="en-US" sz="900" kern="0" dirty="0">
                <a:latin typeface="맑은 고딕" pitchFamily="50" charset="-127"/>
                <a:ea typeface="맑은 고딕" pitchFamily="50" charset="-127"/>
              </a:rPr>
              <a:t>서</a:t>
            </a:r>
          </a:p>
        </p:txBody>
      </p:sp>
      <p:cxnSp>
        <p:nvCxnSpPr>
          <p:cNvPr id="128" name="꺾인 연결선 126"/>
          <p:cNvCxnSpPr>
            <a:cxnSpLocks noChangeShapeType="1"/>
            <a:endCxn id="126" idx="1"/>
          </p:cNvCxnSpPr>
          <p:nvPr/>
        </p:nvCxnSpPr>
        <p:spPr bwMode="auto">
          <a:xfrm>
            <a:off x="5975130" y="1364595"/>
            <a:ext cx="2218230" cy="1175191"/>
          </a:xfrm>
          <a:prstGeom prst="bentConnector3">
            <a:avLst>
              <a:gd name="adj1" fmla="val 79628"/>
            </a:avLst>
          </a:prstGeom>
          <a:noFill/>
          <a:ln w="6350" cap="rnd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sp>
        <p:nvSpPr>
          <p:cNvPr id="83" name="Rectangle 51"/>
          <p:cNvSpPr>
            <a:spLocks noChangeArrowheads="1"/>
          </p:cNvSpPr>
          <p:nvPr/>
        </p:nvSpPr>
        <p:spPr bwMode="auto">
          <a:xfrm>
            <a:off x="5115353" y="5905847"/>
            <a:ext cx="961200" cy="334800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</p:spPr>
        <p:txBody>
          <a:bodyPr lIns="18000" tIns="72000" rIns="18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제휴처</a:t>
            </a:r>
            <a:r>
              <a:rPr kumimoji="0" lang="ko-KR" altLang="en-US" sz="9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포인트사용 </a:t>
            </a:r>
            <a:endParaRPr kumimoji="0" lang="en-US" altLang="ko-KR" sz="9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직사각형 83"/>
          <p:cNvSpPr>
            <a:spLocks noChangeArrowheads="1"/>
          </p:cNvSpPr>
          <p:nvPr/>
        </p:nvSpPr>
        <p:spPr bwMode="auto">
          <a:xfrm>
            <a:off x="2139153" y="930940"/>
            <a:ext cx="1364313" cy="1220077"/>
          </a:xfrm>
          <a:prstGeom prst="rect">
            <a:avLst/>
          </a:prstGeom>
          <a:solidFill>
            <a:srgbClr val="FFFFFF">
              <a:lumMod val="85000"/>
            </a:srgbClr>
          </a:solidFill>
          <a:ln w="6350" algn="ctr">
            <a:solidFill>
              <a:srgbClr val="000000"/>
            </a:solidFill>
            <a:miter lim="800000"/>
            <a:headEnd/>
            <a:tailEnd/>
          </a:ln>
        </p:spPr>
        <p:txBody>
          <a:bodyPr lIns="18000" rIns="18000" anchor="b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EM</a:t>
            </a:r>
            <a:endParaRPr kumimoji="0" lang="en-US" altLang="ko-KR" kern="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86" name="꺾인 연결선 126"/>
          <p:cNvCxnSpPr>
            <a:cxnSpLocks noChangeShapeType="1"/>
            <a:stCxn id="84" idx="3"/>
          </p:cNvCxnSpPr>
          <p:nvPr/>
        </p:nvCxnSpPr>
        <p:spPr bwMode="auto">
          <a:xfrm>
            <a:off x="3503466" y="1540979"/>
            <a:ext cx="468459" cy="436694"/>
          </a:xfrm>
          <a:prstGeom prst="bentConnector3">
            <a:avLst>
              <a:gd name="adj1" fmla="val 50000"/>
            </a:avLst>
          </a:prstGeom>
          <a:noFill/>
          <a:ln w="6350" cap="rnd">
            <a:solidFill>
              <a:schemeClr val="tx1"/>
            </a:solidFill>
            <a:prstDash val="solid"/>
            <a:miter lim="800000"/>
            <a:headEnd type="triangle" w="med" len="med"/>
            <a:tailEnd type="triangle"/>
          </a:ln>
        </p:spPr>
      </p:cxnSp>
      <p:sp>
        <p:nvSpPr>
          <p:cNvPr id="89" name="Rectangle 51"/>
          <p:cNvSpPr>
            <a:spLocks noChangeArrowheads="1"/>
          </p:cNvSpPr>
          <p:nvPr/>
        </p:nvSpPr>
        <p:spPr bwMode="auto">
          <a:xfrm>
            <a:off x="2478968" y="990253"/>
            <a:ext cx="961200" cy="334800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</p:spPr>
        <p:txBody>
          <a:bodyPr lIns="18000" tIns="72000" rIns="18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회원</a:t>
            </a:r>
            <a:r>
              <a:rPr kumimoji="0" lang="en-US" altLang="ko-KR" sz="9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</a:t>
            </a:r>
            <a:r>
              <a:rPr kumimoji="0" lang="ko-KR" altLang="en-US" sz="9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카드 등록</a:t>
            </a:r>
            <a:r>
              <a:rPr kumimoji="0" lang="en-US" altLang="ko-KR" sz="9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kumimoji="0" lang="ko-KR" altLang="en-US" sz="9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  <a:endParaRPr kumimoji="0" lang="en-US" altLang="ko-KR" sz="9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Rectangle 51"/>
          <p:cNvSpPr>
            <a:spLocks noChangeArrowheads="1"/>
          </p:cNvSpPr>
          <p:nvPr/>
        </p:nvSpPr>
        <p:spPr bwMode="auto">
          <a:xfrm>
            <a:off x="2478695" y="1358014"/>
            <a:ext cx="961200" cy="334800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</p:spPr>
        <p:txBody>
          <a:bodyPr lIns="18000" tIns="72000" rIns="18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제휴처</a:t>
            </a:r>
            <a:r>
              <a:rPr kumimoji="0" lang="ko-KR" altLang="en-US" sz="9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포인트조회</a:t>
            </a:r>
            <a:endParaRPr kumimoji="0" lang="en-US" altLang="ko-KR" sz="9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Rectangle 51"/>
          <p:cNvSpPr>
            <a:spLocks noChangeArrowheads="1"/>
          </p:cNvSpPr>
          <p:nvPr/>
        </p:nvSpPr>
        <p:spPr bwMode="auto">
          <a:xfrm>
            <a:off x="2479632" y="1740439"/>
            <a:ext cx="961200" cy="334800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</p:spPr>
        <p:txBody>
          <a:bodyPr lIns="18000" tIns="72000" rIns="18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제휴처</a:t>
            </a:r>
            <a:r>
              <a:rPr kumimoji="0" lang="ko-KR" altLang="en-US" sz="9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포인트사용 </a:t>
            </a:r>
            <a:endParaRPr kumimoji="0" lang="en-US" altLang="ko-KR" sz="9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6" name="Rectangle 51"/>
          <p:cNvSpPr>
            <a:spLocks noChangeArrowheads="1"/>
          </p:cNvSpPr>
          <p:nvPr/>
        </p:nvSpPr>
        <p:spPr bwMode="auto">
          <a:xfrm>
            <a:off x="498029" y="2939772"/>
            <a:ext cx="959641" cy="335687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72000" rIns="18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사용우선순위관리</a:t>
            </a:r>
            <a:endParaRPr kumimoji="0" lang="ko-KR" altLang="en-US" sz="9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9" name="Rectangle 51"/>
          <p:cNvSpPr>
            <a:spLocks noChangeArrowheads="1"/>
          </p:cNvSpPr>
          <p:nvPr/>
        </p:nvSpPr>
        <p:spPr bwMode="auto">
          <a:xfrm>
            <a:off x="529066" y="5905847"/>
            <a:ext cx="959641" cy="335687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72000" rIns="18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적립</a:t>
            </a:r>
            <a:r>
              <a:rPr kumimoji="0" lang="en-US" altLang="ko-KR" sz="9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kumimoji="0" lang="ko-KR" altLang="en-US" sz="9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사용</a:t>
            </a:r>
            <a:endParaRPr kumimoji="0" lang="ko-KR" altLang="en-US" sz="9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681508" y="4005064"/>
            <a:ext cx="923651" cy="2169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회원</a:t>
            </a:r>
            <a:r>
              <a:rPr kumimoji="0" lang="en-US" altLang="ko-KR" sz="9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kumimoji="0" lang="ko-KR" altLang="en-US" sz="9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카드정보</a:t>
            </a:r>
            <a:endParaRPr kumimoji="0" lang="en-US" altLang="ko-KR" sz="9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1742424" y="4343588"/>
            <a:ext cx="801823" cy="2169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포인트 정보</a:t>
            </a:r>
            <a:endParaRPr kumimoji="0" lang="en-US" altLang="ko-KR" sz="9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1748999" y="5080975"/>
            <a:ext cx="801823" cy="2169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포인트 정보</a:t>
            </a:r>
            <a:endParaRPr kumimoji="0" lang="en-US" altLang="ko-KR" sz="9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1793838" y="2276872"/>
            <a:ext cx="801823" cy="2169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포인트 정보</a:t>
            </a:r>
            <a:endParaRPr kumimoji="0" lang="en-US" altLang="ko-KR" sz="9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1725213" y="2493820"/>
            <a:ext cx="963726" cy="2169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회원</a:t>
            </a:r>
            <a:r>
              <a:rPr kumimoji="0" lang="en-US" altLang="ko-KR" sz="9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kumimoji="0" lang="ko-KR" altLang="en-US" sz="9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카드 정보</a:t>
            </a:r>
            <a:endParaRPr kumimoji="0" lang="en-US" altLang="ko-KR" sz="9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3483210" y="971134"/>
            <a:ext cx="963726" cy="2169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회원</a:t>
            </a:r>
            <a:r>
              <a:rPr kumimoji="0" lang="en-US" altLang="ko-KR" sz="9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kumimoji="0" lang="ko-KR" altLang="en-US" sz="9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카드 정보</a:t>
            </a:r>
            <a:endParaRPr kumimoji="0" lang="en-US" altLang="ko-KR" sz="9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3248504" y="2179455"/>
            <a:ext cx="801823" cy="2169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포인트 정보</a:t>
            </a:r>
            <a:endParaRPr kumimoji="0" lang="en-US" altLang="ko-KR" sz="9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7155477" y="1123786"/>
            <a:ext cx="957314" cy="2169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정산 실적 정보</a:t>
            </a:r>
            <a:endParaRPr kumimoji="0" lang="en-US" altLang="ko-KR" sz="9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7041232" y="1700808"/>
            <a:ext cx="1194559" cy="2169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제휴사</a:t>
            </a:r>
            <a:r>
              <a:rPr kumimoji="0" lang="en-US" altLang="ko-KR" sz="9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kumimoji="0" lang="ko-KR" altLang="en-US" sz="9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가맹점 정보</a:t>
            </a:r>
            <a:endParaRPr kumimoji="0" lang="en-US" altLang="ko-KR" sz="9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7160705" y="2276872"/>
            <a:ext cx="1032655" cy="2169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세금계산서 정보</a:t>
            </a:r>
            <a:endParaRPr kumimoji="0" lang="en-US" altLang="ko-KR" sz="9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7205938" y="3096554"/>
            <a:ext cx="963726" cy="2169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회원</a:t>
            </a:r>
            <a:r>
              <a:rPr kumimoji="0" lang="en-US" altLang="ko-KR" sz="9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kumimoji="0" lang="ko-KR" altLang="en-US" sz="9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카드 정보</a:t>
            </a:r>
            <a:endParaRPr kumimoji="0" lang="en-US" altLang="ko-KR" sz="9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7185248" y="4149080"/>
            <a:ext cx="963726" cy="2169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회원</a:t>
            </a:r>
            <a:r>
              <a:rPr kumimoji="0" lang="en-US" altLang="ko-KR" sz="9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kumimoji="0" lang="ko-KR" altLang="en-US" sz="9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카드 정보</a:t>
            </a:r>
            <a:endParaRPr kumimoji="0" lang="en-US" altLang="ko-KR" sz="9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7373650" y="5301208"/>
            <a:ext cx="963726" cy="2169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회원</a:t>
            </a:r>
            <a:r>
              <a:rPr kumimoji="0" lang="en-US" altLang="ko-KR" sz="9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kumimoji="0" lang="ko-KR" altLang="en-US" sz="9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카드 정보</a:t>
            </a:r>
            <a:endParaRPr kumimoji="0" lang="en-US" altLang="ko-KR" sz="9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6043972" y="4494532"/>
            <a:ext cx="1194559" cy="2169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제휴사</a:t>
            </a:r>
            <a:r>
              <a:rPr kumimoji="0" lang="en-US" altLang="ko-KR" sz="9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kumimoji="0" lang="ko-KR" altLang="en-US" sz="9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가맹점 정보</a:t>
            </a:r>
            <a:endParaRPr kumimoji="0" lang="en-US" altLang="ko-KR" sz="9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3161768" y="4869160"/>
            <a:ext cx="963725" cy="4662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회원</a:t>
            </a:r>
            <a:r>
              <a:rPr kumimoji="0" lang="en-US" altLang="ko-KR" sz="9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kumimoji="0" lang="ko-KR" altLang="en-US" sz="9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카드 정보</a:t>
            </a:r>
            <a:endParaRPr kumimoji="0" lang="en-US" altLang="ko-KR" sz="9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9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포인트 정보</a:t>
            </a:r>
            <a:endParaRPr kumimoji="0" lang="en-US" altLang="ko-KR" sz="9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5" name="직사각형 124"/>
          <p:cNvSpPr/>
          <p:nvPr/>
        </p:nvSpPr>
        <p:spPr>
          <a:xfrm>
            <a:off x="4663765" y="4368344"/>
            <a:ext cx="963725" cy="4662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회원</a:t>
            </a:r>
            <a:r>
              <a:rPr kumimoji="0" lang="en-US" altLang="ko-KR" sz="9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kumimoji="0" lang="ko-KR" altLang="en-US" sz="9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카드 정보</a:t>
            </a:r>
            <a:endParaRPr kumimoji="0" lang="en-US" altLang="ko-KR" sz="9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9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포인트 정보</a:t>
            </a:r>
            <a:endParaRPr kumimoji="0" lang="en-US" altLang="ko-KR" sz="9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9715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 bwMode="auto">
          <a:xfrm>
            <a:off x="370858" y="675557"/>
            <a:ext cx="9214804" cy="6135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200" tIns="39600" rIns="79200" bIns="396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85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굴림" pitchFamily="50" charset="-127"/>
            </a:endParaRPr>
          </a:p>
        </p:txBody>
      </p:sp>
      <p:sp>
        <p:nvSpPr>
          <p:cNvPr id="3" name="Rectangle 18"/>
          <p:cNvSpPr txBox="1">
            <a:spLocks noChangeArrowheads="1"/>
          </p:cNvSpPr>
          <p:nvPr/>
        </p:nvSpPr>
        <p:spPr bwMode="auto">
          <a:xfrm>
            <a:off x="415925" y="228600"/>
            <a:ext cx="8718550" cy="33972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vert="horz" wrap="square" lIns="91577" tIns="45789" rIns="91577" bIns="45789" numCol="1" anchor="ctr" anchorCtr="0" compatLnSpc="1">
            <a:prstTxWarp prst="textNoShape">
              <a:avLst/>
            </a:prstTxWarp>
            <a:spAutoFit/>
          </a:bodyPr>
          <a:lstStyle>
            <a:lvl1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+mj-lt"/>
                <a:ea typeface="+mj-ea"/>
                <a:cs typeface="+mj-cs"/>
              </a:defRPr>
            </a:lvl1pPr>
            <a:lvl2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2pPr>
            <a:lvl3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3pPr>
            <a:lvl4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4pPr>
            <a:lvl5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5pPr>
            <a:lvl6pPr marL="457200"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6pPr>
            <a:lvl7pPr marL="914400"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7pPr>
            <a:lvl8pPr marL="1371600"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8pPr>
            <a:lvl9pPr marL="1828800"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9pPr>
          </a:lstStyle>
          <a:p>
            <a:r>
              <a:rPr lang="en-US" altLang="ko-KR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물리적 구성도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980607" y="231234"/>
            <a:ext cx="25088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서버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구성도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운영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6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Rectangle 51"/>
          <p:cNvSpPr>
            <a:spLocks noChangeArrowheads="1"/>
          </p:cNvSpPr>
          <p:nvPr/>
        </p:nvSpPr>
        <p:spPr bwMode="auto">
          <a:xfrm>
            <a:off x="461956" y="2023593"/>
            <a:ext cx="602611" cy="228580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72000" rIns="18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WEB</a:t>
            </a:r>
            <a:endParaRPr kumimoji="0" lang="ko-KR" altLang="en-US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Rectangle 51"/>
          <p:cNvSpPr>
            <a:spLocks noChangeArrowheads="1"/>
          </p:cNvSpPr>
          <p:nvPr/>
        </p:nvSpPr>
        <p:spPr bwMode="auto">
          <a:xfrm>
            <a:off x="461956" y="4443157"/>
            <a:ext cx="602611" cy="228580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72000" rIns="18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APP</a:t>
            </a:r>
            <a:endParaRPr kumimoji="0" lang="ko-KR" altLang="en-US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Rectangle 51"/>
          <p:cNvSpPr>
            <a:spLocks noChangeArrowheads="1"/>
          </p:cNvSpPr>
          <p:nvPr/>
        </p:nvSpPr>
        <p:spPr bwMode="auto">
          <a:xfrm>
            <a:off x="461956" y="5656152"/>
            <a:ext cx="602611" cy="228580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72000" rIns="18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DB</a:t>
            </a:r>
            <a:endParaRPr kumimoji="0" lang="ko-KR" altLang="en-US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7691040"/>
              </p:ext>
            </p:extLst>
          </p:nvPr>
        </p:nvGraphicFramePr>
        <p:xfrm>
          <a:off x="1160107" y="3219021"/>
          <a:ext cx="1342538" cy="1034341"/>
        </p:xfrm>
        <a:graphic>
          <a:graphicData uri="http://schemas.openxmlformats.org/drawingml/2006/table">
            <a:tbl>
              <a:tblPr/>
              <a:tblGrid>
                <a:gridCol w="671269"/>
                <a:gridCol w="671269"/>
              </a:tblGrid>
              <a:tr h="241861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NXMINWAS1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34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가상서버</a:t>
                      </a:r>
                      <a:endParaRPr lang="en-US" altLang="ko-KR" sz="7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▣ 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물리서버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7342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203.235.205.57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342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Aix 6.1 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342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WAS</a:t>
                      </a:r>
                      <a:r>
                        <a:rPr lang="en-US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(</a:t>
                      </a:r>
                      <a:r>
                        <a:rPr lang="en-US" sz="7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Jeus</a:t>
                      </a:r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5.0)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9460575"/>
              </p:ext>
            </p:extLst>
          </p:nvPr>
        </p:nvGraphicFramePr>
        <p:xfrm>
          <a:off x="2637986" y="3219021"/>
          <a:ext cx="1342538" cy="1034341"/>
        </p:xfrm>
        <a:graphic>
          <a:graphicData uri="http://schemas.openxmlformats.org/drawingml/2006/table">
            <a:tbl>
              <a:tblPr/>
              <a:tblGrid>
                <a:gridCol w="671269"/>
                <a:gridCol w="671269"/>
              </a:tblGrid>
              <a:tr h="241861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NXMINWAS2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34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가상서버</a:t>
                      </a:r>
                      <a:endParaRPr lang="en-US" altLang="ko-KR" sz="7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▣ 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물리서버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7342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203.235.205.58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342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Aix 6.1 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342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WAS</a:t>
                      </a:r>
                      <a:r>
                        <a:rPr lang="en-US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(</a:t>
                      </a:r>
                      <a:r>
                        <a:rPr lang="en-US" sz="7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Jeus</a:t>
                      </a:r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5.0)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7638138"/>
              </p:ext>
            </p:extLst>
          </p:nvPr>
        </p:nvGraphicFramePr>
        <p:xfrm>
          <a:off x="1160107" y="2027390"/>
          <a:ext cx="1342538" cy="1005840"/>
        </p:xfrm>
        <a:graphic>
          <a:graphicData uri="http://schemas.openxmlformats.org/drawingml/2006/table">
            <a:tbl>
              <a:tblPr/>
              <a:tblGrid>
                <a:gridCol w="671269"/>
                <a:gridCol w="671269"/>
              </a:tblGrid>
              <a:tr h="150464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NXMINWEB1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3971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가상서버</a:t>
                      </a:r>
                      <a:endParaRPr lang="en-US" altLang="ko-KR" sz="7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▣ 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물리서버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39717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203.235.205.31/30(VIP)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50464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Aix 6.1 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39717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WEB</a:t>
                      </a:r>
                      <a:r>
                        <a:rPr lang="en-US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(</a:t>
                      </a:r>
                      <a:r>
                        <a:rPr lang="en-US" sz="7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WebToB</a:t>
                      </a:r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)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0" name="Rectangle 51"/>
          <p:cNvSpPr>
            <a:spLocks noChangeArrowheads="1"/>
          </p:cNvSpPr>
          <p:nvPr/>
        </p:nvSpPr>
        <p:spPr bwMode="auto">
          <a:xfrm>
            <a:off x="461956" y="940994"/>
            <a:ext cx="602611" cy="228580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72000" rIns="18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통</a:t>
            </a:r>
            <a:r>
              <a:rPr kumimoji="0" lang="ko-KR" altLang="en-US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신</a:t>
            </a: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5917765"/>
              </p:ext>
            </p:extLst>
          </p:nvPr>
        </p:nvGraphicFramePr>
        <p:xfrm>
          <a:off x="1166838" y="896072"/>
          <a:ext cx="1397317" cy="1005840"/>
        </p:xfrm>
        <a:graphic>
          <a:graphicData uri="http://schemas.openxmlformats.org/drawingml/2006/table">
            <a:tbl>
              <a:tblPr/>
              <a:tblGrid>
                <a:gridCol w="671269"/>
                <a:gridCol w="726048"/>
              </a:tblGrid>
              <a:tr h="160691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NXMFEP1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921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가상서버</a:t>
                      </a:r>
                      <a:endParaRPr lang="en-US" altLang="ko-KR" sz="7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▣ 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물리서버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49213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203.235.207.140/240/132(VIP)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9213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Aix 6.1 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9213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 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</a:t>
                      </a:r>
                      <a:r>
                        <a:rPr lang="en-US" altLang="ko-KR" sz="7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Anylink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)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2350993"/>
              </p:ext>
            </p:extLst>
          </p:nvPr>
        </p:nvGraphicFramePr>
        <p:xfrm>
          <a:off x="2663600" y="896072"/>
          <a:ext cx="1446530" cy="1005840"/>
        </p:xfrm>
        <a:graphic>
          <a:graphicData uri="http://schemas.openxmlformats.org/drawingml/2006/table">
            <a:tbl>
              <a:tblPr/>
              <a:tblGrid>
                <a:gridCol w="671269"/>
                <a:gridCol w="775261"/>
              </a:tblGrid>
              <a:tr h="160691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NXMFEP2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921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가상서버</a:t>
                      </a:r>
                      <a:endParaRPr lang="en-US" altLang="ko-KR" sz="7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▣ 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물리서버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49213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203.235.207.141/241/132(VIP)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9213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Aix 6.1 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9213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 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</a:t>
                      </a:r>
                      <a:r>
                        <a:rPr lang="en-US" altLang="ko-KR" sz="7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Anylink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)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3431236"/>
              </p:ext>
            </p:extLst>
          </p:nvPr>
        </p:nvGraphicFramePr>
        <p:xfrm>
          <a:off x="4197284" y="893800"/>
          <a:ext cx="1446530" cy="1005840"/>
        </p:xfrm>
        <a:graphic>
          <a:graphicData uri="http://schemas.openxmlformats.org/drawingml/2006/table">
            <a:tbl>
              <a:tblPr/>
              <a:tblGrid>
                <a:gridCol w="671269"/>
                <a:gridCol w="775261"/>
              </a:tblGrid>
              <a:tr h="160691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NXMFEP3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921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가상서버</a:t>
                      </a:r>
                      <a:endParaRPr lang="en-US" altLang="ko-KR" sz="7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▣ 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물리서버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49213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203.235.207.151/251/132(VIP)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9213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Aix 6.1 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9213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 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</a:t>
                      </a:r>
                      <a:r>
                        <a:rPr lang="en-US" altLang="ko-KR" sz="7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Anylink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)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8110722"/>
              </p:ext>
            </p:extLst>
          </p:nvPr>
        </p:nvGraphicFramePr>
        <p:xfrm>
          <a:off x="2637986" y="2021114"/>
          <a:ext cx="1342538" cy="1005840"/>
        </p:xfrm>
        <a:graphic>
          <a:graphicData uri="http://schemas.openxmlformats.org/drawingml/2006/table">
            <a:tbl>
              <a:tblPr/>
              <a:tblGrid>
                <a:gridCol w="671269"/>
                <a:gridCol w="671269"/>
              </a:tblGrid>
              <a:tr h="150464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NXMINWEB2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3971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가상서버</a:t>
                      </a:r>
                      <a:endParaRPr lang="en-US" altLang="ko-KR" sz="7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▣ 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물리서버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39717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203.235.205.32/30(VIP)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50464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Aix 6.1 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39717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WEB</a:t>
                      </a:r>
                      <a:r>
                        <a:rPr lang="en-US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(</a:t>
                      </a:r>
                      <a:r>
                        <a:rPr lang="en-US" sz="7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WebToB</a:t>
                      </a:r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)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57664"/>
              </p:ext>
            </p:extLst>
          </p:nvPr>
        </p:nvGraphicFramePr>
        <p:xfrm>
          <a:off x="4088904" y="2029600"/>
          <a:ext cx="1342538" cy="1005840"/>
        </p:xfrm>
        <a:graphic>
          <a:graphicData uri="http://schemas.openxmlformats.org/drawingml/2006/table">
            <a:tbl>
              <a:tblPr/>
              <a:tblGrid>
                <a:gridCol w="671269"/>
                <a:gridCol w="671269"/>
              </a:tblGrid>
              <a:tr h="150464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NXMOUTWEB1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3971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가상서버</a:t>
                      </a:r>
                      <a:endParaRPr lang="en-US" altLang="ko-KR" sz="7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▣ 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물리서버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39717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211.45.55.22/21(VIP)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50464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Aix 6.1 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39717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WEB</a:t>
                      </a:r>
                      <a:r>
                        <a:rPr lang="en-US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(</a:t>
                      </a:r>
                      <a:r>
                        <a:rPr lang="en-US" sz="7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WebToB</a:t>
                      </a:r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)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4535405"/>
              </p:ext>
            </p:extLst>
          </p:nvPr>
        </p:nvGraphicFramePr>
        <p:xfrm>
          <a:off x="5543920" y="2029600"/>
          <a:ext cx="1342538" cy="1005840"/>
        </p:xfrm>
        <a:graphic>
          <a:graphicData uri="http://schemas.openxmlformats.org/drawingml/2006/table">
            <a:tbl>
              <a:tblPr/>
              <a:tblGrid>
                <a:gridCol w="671269"/>
                <a:gridCol w="671269"/>
              </a:tblGrid>
              <a:tr h="150464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NXMOUTWEB2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3971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가상서버</a:t>
                      </a:r>
                      <a:endParaRPr lang="en-US" altLang="ko-KR" sz="7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▣ 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물리서버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39717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211.45.55.23/21(VIP)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50464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Aix 6.1 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39717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WEB</a:t>
                      </a:r>
                      <a:r>
                        <a:rPr lang="en-US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(</a:t>
                      </a:r>
                      <a:r>
                        <a:rPr lang="en-US" sz="7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WebToB</a:t>
                      </a:r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)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770120"/>
              </p:ext>
            </p:extLst>
          </p:nvPr>
        </p:nvGraphicFramePr>
        <p:xfrm>
          <a:off x="4103760" y="3218937"/>
          <a:ext cx="1342538" cy="1034341"/>
        </p:xfrm>
        <a:graphic>
          <a:graphicData uri="http://schemas.openxmlformats.org/drawingml/2006/table">
            <a:tbl>
              <a:tblPr/>
              <a:tblGrid>
                <a:gridCol w="671269"/>
                <a:gridCol w="671269"/>
              </a:tblGrid>
              <a:tr h="241861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NXMOUTWAS1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34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가상서버</a:t>
                      </a:r>
                      <a:endParaRPr lang="en-US" altLang="ko-KR" sz="7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▣ 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물리서버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7342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203.235.207.41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342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Aix 6.1 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342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WAS</a:t>
                      </a:r>
                      <a:r>
                        <a:rPr lang="en-US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(</a:t>
                      </a:r>
                      <a:r>
                        <a:rPr lang="en-US" sz="7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Jeus</a:t>
                      </a:r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5.0)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390436"/>
              </p:ext>
            </p:extLst>
          </p:nvPr>
        </p:nvGraphicFramePr>
        <p:xfrm>
          <a:off x="5554678" y="3218937"/>
          <a:ext cx="1342538" cy="1034341"/>
        </p:xfrm>
        <a:graphic>
          <a:graphicData uri="http://schemas.openxmlformats.org/drawingml/2006/table">
            <a:tbl>
              <a:tblPr/>
              <a:tblGrid>
                <a:gridCol w="671269"/>
                <a:gridCol w="671269"/>
              </a:tblGrid>
              <a:tr h="241861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NXMOUTWAS2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34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가상서버</a:t>
                      </a:r>
                      <a:endParaRPr lang="en-US" altLang="ko-KR" sz="7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▣ 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물리서버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7342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203.235.207.42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342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Aix 6.1 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342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WAS</a:t>
                      </a:r>
                      <a:r>
                        <a:rPr lang="en-US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(</a:t>
                      </a:r>
                      <a:r>
                        <a:rPr lang="en-US" sz="7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Jeus</a:t>
                      </a:r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5.0)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1795277"/>
              </p:ext>
            </p:extLst>
          </p:nvPr>
        </p:nvGraphicFramePr>
        <p:xfrm>
          <a:off x="1160107" y="4443157"/>
          <a:ext cx="1342538" cy="1034341"/>
        </p:xfrm>
        <a:graphic>
          <a:graphicData uri="http://schemas.openxmlformats.org/drawingml/2006/table">
            <a:tbl>
              <a:tblPr/>
              <a:tblGrid>
                <a:gridCol w="671269"/>
                <a:gridCol w="671269"/>
              </a:tblGrid>
              <a:tr h="241861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NXMAPP1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34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가상서버</a:t>
                      </a:r>
                      <a:endParaRPr lang="en-US" altLang="ko-KR" sz="7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▣ 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물리서버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7342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203.235.205.34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342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Aix 6.1 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342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APP (TMAX 4.0</a:t>
                      </a:r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)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7454450"/>
              </p:ext>
            </p:extLst>
          </p:nvPr>
        </p:nvGraphicFramePr>
        <p:xfrm>
          <a:off x="2637986" y="4443157"/>
          <a:ext cx="1342538" cy="1034341"/>
        </p:xfrm>
        <a:graphic>
          <a:graphicData uri="http://schemas.openxmlformats.org/drawingml/2006/table">
            <a:tbl>
              <a:tblPr/>
              <a:tblGrid>
                <a:gridCol w="671269"/>
                <a:gridCol w="671269"/>
              </a:tblGrid>
              <a:tr h="241861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NXMAPP2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34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가상서버</a:t>
                      </a:r>
                      <a:endParaRPr lang="en-US" altLang="ko-KR" sz="7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▣ 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물리서버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7342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203.235.205.36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342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Aix 6.1 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342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APP (TMAX 4.0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)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7586530"/>
              </p:ext>
            </p:extLst>
          </p:nvPr>
        </p:nvGraphicFramePr>
        <p:xfrm>
          <a:off x="4103760" y="4443073"/>
          <a:ext cx="1342538" cy="1034341"/>
        </p:xfrm>
        <a:graphic>
          <a:graphicData uri="http://schemas.openxmlformats.org/drawingml/2006/table">
            <a:tbl>
              <a:tblPr/>
              <a:tblGrid>
                <a:gridCol w="671269"/>
                <a:gridCol w="671269"/>
              </a:tblGrid>
              <a:tr h="241861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BATAPP1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34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가상서버</a:t>
                      </a:r>
                      <a:endParaRPr lang="en-US" altLang="ko-KR" sz="7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▣ 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물리서버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7342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203.235.205.56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342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Aix 6.1 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342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APP (TMAX 4.0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)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3" name="표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8468836"/>
              </p:ext>
            </p:extLst>
          </p:nvPr>
        </p:nvGraphicFramePr>
        <p:xfrm>
          <a:off x="5554678" y="4443073"/>
          <a:ext cx="1342538" cy="1034341"/>
        </p:xfrm>
        <a:graphic>
          <a:graphicData uri="http://schemas.openxmlformats.org/drawingml/2006/table">
            <a:tbl>
              <a:tblPr/>
              <a:tblGrid>
                <a:gridCol w="671269"/>
                <a:gridCol w="671269"/>
              </a:tblGrid>
              <a:tr h="241861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BATAPP2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34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가상서버</a:t>
                      </a:r>
                      <a:endParaRPr lang="en-US" altLang="ko-KR" sz="7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▣ 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물리서버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7342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203.235.205.40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342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Aix 6.1 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342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APP (TMAX 4.0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)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4897879"/>
              </p:ext>
            </p:extLst>
          </p:nvPr>
        </p:nvGraphicFramePr>
        <p:xfrm>
          <a:off x="1163830" y="5663520"/>
          <a:ext cx="1397317" cy="1005840"/>
        </p:xfrm>
        <a:graphic>
          <a:graphicData uri="http://schemas.openxmlformats.org/drawingml/2006/table">
            <a:tbl>
              <a:tblPr/>
              <a:tblGrid>
                <a:gridCol w="671269"/>
                <a:gridCol w="726048"/>
              </a:tblGrid>
              <a:tr h="149511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NXMDB1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388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가상서버</a:t>
                      </a:r>
                      <a:endParaRPr lang="en-US" altLang="ko-KR" sz="7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▣ 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물리서버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38832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203.235.205.38/39(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VIP)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38832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Aix 6.1 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38832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 (</a:t>
                      </a:r>
                      <a:r>
                        <a:rPr lang="en-US" altLang="ko-KR" sz="7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Oralce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10g)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4737364"/>
              </p:ext>
            </p:extLst>
          </p:nvPr>
        </p:nvGraphicFramePr>
        <p:xfrm>
          <a:off x="2660592" y="5663520"/>
          <a:ext cx="1446530" cy="1005840"/>
        </p:xfrm>
        <a:graphic>
          <a:graphicData uri="http://schemas.openxmlformats.org/drawingml/2006/table">
            <a:tbl>
              <a:tblPr/>
              <a:tblGrid>
                <a:gridCol w="671269"/>
                <a:gridCol w="775261"/>
              </a:tblGrid>
              <a:tr h="149511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NXMDB2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388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가상서버</a:t>
                      </a:r>
                      <a:endParaRPr lang="en-US" altLang="ko-KR" sz="7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▣ 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물리서버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38832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203.235.205..43/44(VIP)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38832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Aix 6.1 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38832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 (</a:t>
                      </a:r>
                      <a:r>
                        <a:rPr lang="en-US" altLang="ko-KR" sz="7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Oralce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10g)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6" name="표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4994032"/>
              </p:ext>
            </p:extLst>
          </p:nvPr>
        </p:nvGraphicFramePr>
        <p:xfrm>
          <a:off x="4194276" y="5661248"/>
          <a:ext cx="1446530" cy="1005840"/>
        </p:xfrm>
        <a:graphic>
          <a:graphicData uri="http://schemas.openxmlformats.org/drawingml/2006/table">
            <a:tbl>
              <a:tblPr/>
              <a:tblGrid>
                <a:gridCol w="671269"/>
                <a:gridCol w="775261"/>
              </a:tblGrid>
              <a:tr h="149511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NXMBATDB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388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가상서버</a:t>
                      </a:r>
                      <a:endParaRPr lang="en-US" altLang="ko-KR" sz="7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▣ 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물리서버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38832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203.235.205.45/46()VIP)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38832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Aix 6.1 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38832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 (</a:t>
                      </a:r>
                      <a:r>
                        <a:rPr lang="en-US" altLang="ko-KR" sz="7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Oralce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10g)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7" name="Rectangle 51"/>
          <p:cNvSpPr>
            <a:spLocks noChangeArrowheads="1"/>
          </p:cNvSpPr>
          <p:nvPr/>
        </p:nvSpPr>
        <p:spPr bwMode="auto">
          <a:xfrm>
            <a:off x="461956" y="3212976"/>
            <a:ext cx="602611" cy="228580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72000" rIns="18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WAS</a:t>
            </a:r>
            <a:endParaRPr kumimoji="0" lang="ko-KR" altLang="en-US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52"/>
          <p:cNvSpPr/>
          <p:nvPr/>
        </p:nvSpPr>
        <p:spPr bwMode="auto">
          <a:xfrm>
            <a:off x="7750554" y="3743345"/>
            <a:ext cx="1683087" cy="2709991"/>
          </a:xfrm>
          <a:prstGeom prst="rect">
            <a:avLst/>
          </a:prstGeom>
          <a:solidFill>
            <a:srgbClr val="F2DCDB"/>
          </a:solidFill>
          <a:ln w="952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200" tIns="39600" rIns="79200" bIns="396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85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굴림" pitchFamily="50" charset="-127"/>
            </a:endParaRPr>
          </a:p>
        </p:txBody>
      </p:sp>
      <p:graphicFrame>
        <p:nvGraphicFramePr>
          <p:cNvPr id="54" name="표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412932"/>
              </p:ext>
            </p:extLst>
          </p:nvPr>
        </p:nvGraphicFramePr>
        <p:xfrm>
          <a:off x="7926576" y="3912175"/>
          <a:ext cx="1342538" cy="1005840"/>
        </p:xfrm>
        <a:graphic>
          <a:graphicData uri="http://schemas.openxmlformats.org/drawingml/2006/table">
            <a:tbl>
              <a:tblPr/>
              <a:tblGrid>
                <a:gridCol w="671269"/>
                <a:gridCol w="671269"/>
              </a:tblGrid>
              <a:tr h="150464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skmc-scppap1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3971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가상서버</a:t>
                      </a:r>
                      <a:endParaRPr lang="en-US" altLang="ko-KR" sz="7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▣ 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물리서버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39717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203.235.205.52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50464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Aix 6.1 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39717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APP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5" name="표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6739749"/>
              </p:ext>
            </p:extLst>
          </p:nvPr>
        </p:nvGraphicFramePr>
        <p:xfrm>
          <a:off x="7930942" y="5229284"/>
          <a:ext cx="1342538" cy="1005840"/>
        </p:xfrm>
        <a:graphic>
          <a:graphicData uri="http://schemas.openxmlformats.org/drawingml/2006/table">
            <a:tbl>
              <a:tblPr/>
              <a:tblGrid>
                <a:gridCol w="671269"/>
                <a:gridCol w="671269"/>
              </a:tblGrid>
              <a:tr h="150464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skmc-scpddb1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3971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가상서버</a:t>
                      </a:r>
                      <a:endParaRPr lang="en-US" altLang="ko-KR" sz="7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▣ 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물리서버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39717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203.235.205.51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50464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Aix 6.1 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39717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 (</a:t>
                      </a:r>
                      <a:r>
                        <a:rPr lang="en-US" sz="7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Oralce</a:t>
                      </a:r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10g</a:t>
                      </a:r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)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6" name="Rectangle 51"/>
          <p:cNvSpPr>
            <a:spLocks noChangeArrowheads="1"/>
          </p:cNvSpPr>
          <p:nvPr/>
        </p:nvSpPr>
        <p:spPr bwMode="auto">
          <a:xfrm>
            <a:off x="7230709" y="3919635"/>
            <a:ext cx="602611" cy="228580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72000" rIns="18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APP</a:t>
            </a:r>
            <a:endParaRPr kumimoji="0" lang="ko-KR" altLang="en-US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Rectangle 51"/>
          <p:cNvSpPr>
            <a:spLocks noChangeArrowheads="1"/>
          </p:cNvSpPr>
          <p:nvPr/>
        </p:nvSpPr>
        <p:spPr bwMode="auto">
          <a:xfrm>
            <a:off x="7241467" y="5226537"/>
            <a:ext cx="602611" cy="228580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72000" rIns="18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DB</a:t>
            </a:r>
            <a:endParaRPr kumimoji="0" lang="ko-KR" altLang="en-US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7750554" y="3591869"/>
            <a:ext cx="641201" cy="115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ts val="900"/>
              </a:lnSpc>
              <a:spcBef>
                <a:spcPct val="35000"/>
              </a:spcBef>
              <a:buClr>
                <a:srgbClr val="008400"/>
              </a:buClr>
            </a:pP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마케팅서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버</a:t>
            </a:r>
            <a:endParaRPr lang="ko-KR" altLang="en-US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1176855" y="732054"/>
            <a:ext cx="751809" cy="115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ts val="900"/>
              </a:lnSpc>
              <a:spcBef>
                <a:spcPct val="35000"/>
              </a:spcBef>
              <a:buClr>
                <a:srgbClr val="008400"/>
              </a:buClr>
            </a:pPr>
            <a:r>
              <a:rPr lang="en-US" altLang="ko-KR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NXMile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서버</a:t>
            </a:r>
            <a:endParaRPr lang="ko-KR" altLang="en-US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0" name="Picture 708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008" y="3021766"/>
            <a:ext cx="411846" cy="160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1" name="Shape 52"/>
          <p:cNvCxnSpPr>
            <a:endCxn id="60" idx="1"/>
          </p:cNvCxnSpPr>
          <p:nvPr/>
        </p:nvCxnSpPr>
        <p:spPr>
          <a:xfrm rot="5400000" flipH="1" flipV="1">
            <a:off x="2117633" y="2891642"/>
            <a:ext cx="131152" cy="551597"/>
          </a:xfrm>
          <a:prstGeom prst="bentConnector2">
            <a:avLst/>
          </a:prstGeom>
          <a:ln w="95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hape 52"/>
          <p:cNvCxnSpPr>
            <a:endCxn id="60" idx="3"/>
          </p:cNvCxnSpPr>
          <p:nvPr/>
        </p:nvCxnSpPr>
        <p:spPr>
          <a:xfrm rot="16200000" flipV="1">
            <a:off x="3079641" y="2893077"/>
            <a:ext cx="131152" cy="548725"/>
          </a:xfrm>
          <a:prstGeom prst="bentConnector2">
            <a:avLst/>
          </a:prstGeom>
          <a:ln w="95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Picture 708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0580" y="3000250"/>
            <a:ext cx="411846" cy="160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4" name="Shape 52"/>
          <p:cNvCxnSpPr>
            <a:endCxn id="63" idx="1"/>
          </p:cNvCxnSpPr>
          <p:nvPr/>
        </p:nvCxnSpPr>
        <p:spPr>
          <a:xfrm rot="5400000" flipH="1" flipV="1">
            <a:off x="5019205" y="2870126"/>
            <a:ext cx="131152" cy="551597"/>
          </a:xfrm>
          <a:prstGeom prst="bentConnector2">
            <a:avLst/>
          </a:prstGeom>
          <a:ln w="95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hape 52"/>
          <p:cNvCxnSpPr>
            <a:endCxn id="63" idx="3"/>
          </p:cNvCxnSpPr>
          <p:nvPr/>
        </p:nvCxnSpPr>
        <p:spPr>
          <a:xfrm rot="16200000" flipV="1">
            <a:off x="5981213" y="2871561"/>
            <a:ext cx="131152" cy="548725"/>
          </a:xfrm>
          <a:prstGeom prst="bentConnector2">
            <a:avLst/>
          </a:prstGeom>
          <a:ln w="95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9" name="표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6196785"/>
              </p:ext>
            </p:extLst>
          </p:nvPr>
        </p:nvGraphicFramePr>
        <p:xfrm>
          <a:off x="5817096" y="903532"/>
          <a:ext cx="1446530" cy="1005840"/>
        </p:xfrm>
        <a:graphic>
          <a:graphicData uri="http://schemas.openxmlformats.org/drawingml/2006/table">
            <a:tbl>
              <a:tblPr/>
              <a:tblGrid>
                <a:gridCol w="671269"/>
                <a:gridCol w="775261"/>
              </a:tblGrid>
              <a:tr h="160691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NXMWEBFEP1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921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가상서버</a:t>
                      </a:r>
                      <a:endParaRPr lang="en-US" altLang="ko-KR" sz="7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▣ 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물리서버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49213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203.235.207.8/1(VIP)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9213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Aix 6.1 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9213">
                <a:tc gridSpan="2">
                  <a:txBody>
                    <a:bodyPr/>
                    <a:lstStyle/>
                    <a:p>
                      <a:pPr algn="ctr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0" name="표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9029941"/>
              </p:ext>
            </p:extLst>
          </p:nvPr>
        </p:nvGraphicFramePr>
        <p:xfrm>
          <a:off x="7350780" y="900234"/>
          <a:ext cx="1446530" cy="1005840"/>
        </p:xfrm>
        <a:graphic>
          <a:graphicData uri="http://schemas.openxmlformats.org/drawingml/2006/table">
            <a:tbl>
              <a:tblPr/>
              <a:tblGrid>
                <a:gridCol w="671269"/>
                <a:gridCol w="775261"/>
              </a:tblGrid>
              <a:tr h="160691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NXMWEBFEP2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921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가상서버</a:t>
                      </a:r>
                      <a:endParaRPr lang="en-US" altLang="ko-KR" sz="7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▣ 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물리서버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49213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203.235.207.9/1(VIP)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9213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Aix 6.1 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9213">
                <a:tc gridSpan="2">
                  <a:txBody>
                    <a:bodyPr/>
                    <a:lstStyle/>
                    <a:p>
                      <a:pPr algn="ctr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8" name="Picture 708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0580" y="4213628"/>
            <a:ext cx="411846" cy="160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9" name="Shape 52"/>
          <p:cNvCxnSpPr>
            <a:endCxn id="48" idx="1"/>
          </p:cNvCxnSpPr>
          <p:nvPr/>
        </p:nvCxnSpPr>
        <p:spPr>
          <a:xfrm rot="5400000" flipH="1" flipV="1">
            <a:off x="5019205" y="4083504"/>
            <a:ext cx="131152" cy="551597"/>
          </a:xfrm>
          <a:prstGeom prst="bentConnector2">
            <a:avLst/>
          </a:prstGeom>
          <a:ln w="95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hape 52"/>
          <p:cNvCxnSpPr>
            <a:endCxn id="48" idx="3"/>
          </p:cNvCxnSpPr>
          <p:nvPr/>
        </p:nvCxnSpPr>
        <p:spPr>
          <a:xfrm rot="16200000" flipV="1">
            <a:off x="5981213" y="4084939"/>
            <a:ext cx="131152" cy="548725"/>
          </a:xfrm>
          <a:prstGeom prst="bentConnector2">
            <a:avLst/>
          </a:prstGeom>
          <a:ln w="95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708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9770" y="4213628"/>
            <a:ext cx="411846" cy="160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2" name="Shape 52"/>
          <p:cNvCxnSpPr>
            <a:endCxn id="51" idx="1"/>
          </p:cNvCxnSpPr>
          <p:nvPr/>
        </p:nvCxnSpPr>
        <p:spPr>
          <a:xfrm rot="5400000" flipH="1" flipV="1">
            <a:off x="2088395" y="4083504"/>
            <a:ext cx="131152" cy="551597"/>
          </a:xfrm>
          <a:prstGeom prst="bentConnector2">
            <a:avLst/>
          </a:prstGeom>
          <a:ln w="95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hape 52"/>
          <p:cNvCxnSpPr>
            <a:endCxn id="51" idx="3"/>
          </p:cNvCxnSpPr>
          <p:nvPr/>
        </p:nvCxnSpPr>
        <p:spPr>
          <a:xfrm rot="16200000" flipV="1">
            <a:off x="3050403" y="4084939"/>
            <a:ext cx="131152" cy="548725"/>
          </a:xfrm>
          <a:prstGeom prst="bentConnector2">
            <a:avLst/>
          </a:prstGeom>
          <a:ln w="95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708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254" y="1849597"/>
            <a:ext cx="411846" cy="160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8" name="Shape 52"/>
          <p:cNvCxnSpPr>
            <a:endCxn id="67" idx="1"/>
          </p:cNvCxnSpPr>
          <p:nvPr/>
        </p:nvCxnSpPr>
        <p:spPr>
          <a:xfrm rot="5400000" flipH="1" flipV="1">
            <a:off x="2066879" y="1719473"/>
            <a:ext cx="131152" cy="551597"/>
          </a:xfrm>
          <a:prstGeom prst="bentConnector2">
            <a:avLst/>
          </a:prstGeom>
          <a:ln w="95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hape 52"/>
          <p:cNvCxnSpPr>
            <a:endCxn id="67" idx="3"/>
          </p:cNvCxnSpPr>
          <p:nvPr/>
        </p:nvCxnSpPr>
        <p:spPr>
          <a:xfrm rot="16200000" flipV="1">
            <a:off x="3028887" y="1720908"/>
            <a:ext cx="131152" cy="548725"/>
          </a:xfrm>
          <a:prstGeom prst="bentConnector2">
            <a:avLst/>
          </a:prstGeom>
          <a:ln w="95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Picture 708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7056" y="1826606"/>
            <a:ext cx="411846" cy="160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3" name="Shape 52"/>
          <p:cNvCxnSpPr>
            <a:endCxn id="72" idx="1"/>
          </p:cNvCxnSpPr>
          <p:nvPr/>
        </p:nvCxnSpPr>
        <p:spPr>
          <a:xfrm rot="5400000" flipH="1" flipV="1">
            <a:off x="4925681" y="1696482"/>
            <a:ext cx="131152" cy="551597"/>
          </a:xfrm>
          <a:prstGeom prst="bentConnector2">
            <a:avLst/>
          </a:prstGeom>
          <a:ln w="95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hape 52"/>
          <p:cNvCxnSpPr>
            <a:endCxn id="72" idx="3"/>
          </p:cNvCxnSpPr>
          <p:nvPr/>
        </p:nvCxnSpPr>
        <p:spPr>
          <a:xfrm rot="16200000" flipV="1">
            <a:off x="5887689" y="1697917"/>
            <a:ext cx="131152" cy="548725"/>
          </a:xfrm>
          <a:prstGeom prst="bentConnector2">
            <a:avLst/>
          </a:prstGeom>
          <a:ln w="95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Picture 708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8772" y="697469"/>
            <a:ext cx="411846" cy="160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6" name="Shape 52"/>
          <p:cNvCxnSpPr>
            <a:endCxn id="75" idx="1"/>
          </p:cNvCxnSpPr>
          <p:nvPr/>
        </p:nvCxnSpPr>
        <p:spPr>
          <a:xfrm rot="5400000" flipH="1" flipV="1">
            <a:off x="6747397" y="567345"/>
            <a:ext cx="131152" cy="551597"/>
          </a:xfrm>
          <a:prstGeom prst="bentConnector2">
            <a:avLst/>
          </a:prstGeom>
          <a:ln w="95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hape 52"/>
          <p:cNvCxnSpPr>
            <a:endCxn id="75" idx="3"/>
          </p:cNvCxnSpPr>
          <p:nvPr/>
        </p:nvCxnSpPr>
        <p:spPr>
          <a:xfrm rot="16200000" flipV="1">
            <a:off x="7709405" y="568780"/>
            <a:ext cx="131152" cy="548725"/>
          </a:xfrm>
          <a:prstGeom prst="bentConnector2">
            <a:avLst/>
          </a:prstGeom>
          <a:ln w="95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8" name="Picture 708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1383" y="697073"/>
            <a:ext cx="411846" cy="160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5" name="Shape 52"/>
          <p:cNvCxnSpPr>
            <a:stCxn id="31" idx="0"/>
            <a:endCxn id="88" idx="1"/>
          </p:cNvCxnSpPr>
          <p:nvPr/>
        </p:nvCxnSpPr>
        <p:spPr>
          <a:xfrm rot="5400000" flipH="1" flipV="1">
            <a:off x="2463989" y="178679"/>
            <a:ext cx="118901" cy="1315887"/>
          </a:xfrm>
          <a:prstGeom prst="bentConnector2">
            <a:avLst/>
          </a:prstGeom>
          <a:ln w="95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hape 52"/>
          <p:cNvCxnSpPr>
            <a:stCxn id="34" idx="0"/>
            <a:endCxn id="88" idx="3"/>
          </p:cNvCxnSpPr>
          <p:nvPr/>
        </p:nvCxnSpPr>
        <p:spPr>
          <a:xfrm rot="16200000" flipV="1">
            <a:off x="4198575" y="171826"/>
            <a:ext cx="116629" cy="1327320"/>
          </a:xfrm>
          <a:prstGeom prst="bentConnector2">
            <a:avLst/>
          </a:prstGeom>
          <a:ln w="95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hape 52"/>
          <p:cNvCxnSpPr>
            <a:stCxn id="33" idx="0"/>
            <a:endCxn id="88" idx="2"/>
          </p:cNvCxnSpPr>
          <p:nvPr/>
        </p:nvCxnSpPr>
        <p:spPr>
          <a:xfrm rot="5400000" flipH="1" flipV="1">
            <a:off x="3367684" y="876451"/>
            <a:ext cx="38803" cy="441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" name="Picture 708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83" y="5445224"/>
            <a:ext cx="411846" cy="160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6" name="Shape 52"/>
          <p:cNvCxnSpPr>
            <a:endCxn id="105" idx="1"/>
          </p:cNvCxnSpPr>
          <p:nvPr/>
        </p:nvCxnSpPr>
        <p:spPr>
          <a:xfrm rot="5400000" flipH="1" flipV="1">
            <a:off x="2616389" y="4926830"/>
            <a:ext cx="118901" cy="1315887"/>
          </a:xfrm>
          <a:prstGeom prst="bentConnector2">
            <a:avLst/>
          </a:prstGeom>
          <a:ln w="95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hape 52"/>
          <p:cNvCxnSpPr>
            <a:endCxn id="105" idx="3"/>
          </p:cNvCxnSpPr>
          <p:nvPr/>
        </p:nvCxnSpPr>
        <p:spPr>
          <a:xfrm rot="16200000" flipV="1">
            <a:off x="4350975" y="4919977"/>
            <a:ext cx="116629" cy="1327320"/>
          </a:xfrm>
          <a:prstGeom prst="bentConnector2">
            <a:avLst/>
          </a:prstGeom>
          <a:ln w="95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hape 52"/>
          <p:cNvCxnSpPr>
            <a:endCxn id="105" idx="2"/>
          </p:cNvCxnSpPr>
          <p:nvPr/>
        </p:nvCxnSpPr>
        <p:spPr>
          <a:xfrm rot="5400000" flipH="1" flipV="1">
            <a:off x="3520084" y="5624602"/>
            <a:ext cx="38803" cy="441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774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 bwMode="auto">
          <a:xfrm>
            <a:off x="551944" y="978585"/>
            <a:ext cx="8856984" cy="525872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200" tIns="39600" rIns="79200" bIns="396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85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굴림" pitchFamily="50" charset="-127"/>
            </a:endParaRPr>
          </a:p>
        </p:txBody>
      </p:sp>
      <p:sp>
        <p:nvSpPr>
          <p:cNvPr id="3" name="Rectangle 18"/>
          <p:cNvSpPr txBox="1">
            <a:spLocks noChangeArrowheads="1"/>
          </p:cNvSpPr>
          <p:nvPr/>
        </p:nvSpPr>
        <p:spPr bwMode="auto">
          <a:xfrm>
            <a:off x="415925" y="228600"/>
            <a:ext cx="8718550" cy="33972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vert="horz" wrap="square" lIns="91577" tIns="45789" rIns="91577" bIns="45789" numCol="1" anchor="ctr" anchorCtr="0" compatLnSpc="1">
            <a:prstTxWarp prst="textNoShape">
              <a:avLst/>
            </a:prstTxWarp>
            <a:spAutoFit/>
          </a:bodyPr>
          <a:lstStyle>
            <a:lvl1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+mj-lt"/>
                <a:ea typeface="+mj-ea"/>
                <a:cs typeface="+mj-cs"/>
              </a:defRPr>
            </a:lvl1pPr>
            <a:lvl2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2pPr>
            <a:lvl3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3pPr>
            <a:lvl4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4pPr>
            <a:lvl5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5pPr>
            <a:lvl6pPr marL="457200"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6pPr>
            <a:lvl7pPr marL="914400"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7pPr>
            <a:lvl8pPr marL="1371600"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8pPr>
            <a:lvl9pPr marL="1828800"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9pPr>
          </a:lstStyle>
          <a:p>
            <a:r>
              <a:rPr lang="en-US" altLang="ko-KR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물리적 구성도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980607" y="231234"/>
            <a:ext cx="25088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서버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구성도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개발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6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사각형 4"/>
          <p:cNvSpPr/>
          <p:nvPr/>
        </p:nvSpPr>
        <p:spPr bwMode="auto">
          <a:xfrm>
            <a:off x="1050919" y="1391637"/>
            <a:ext cx="3542042" cy="1429350"/>
          </a:xfrm>
          <a:prstGeom prst="rect">
            <a:avLst/>
          </a:prstGeom>
          <a:solidFill>
            <a:srgbClr val="F7F7F7"/>
          </a:solidFill>
          <a:ln w="12700" cap="flat" cmpd="sng" algn="ctr">
            <a:solidFill>
              <a:schemeClr val="accent2">
                <a:lumMod val="60000"/>
                <a:lumOff val="40000"/>
              </a:schemeClr>
            </a:solidFill>
            <a:prstDash val="dash"/>
            <a:round/>
            <a:headEnd type="none" w="med" len="med"/>
            <a:tailEnd type="none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vert="horz" wrap="square" lIns="79200" tIns="39600" rIns="79200" bIns="396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85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굴림" pitchFamily="50" charset="-127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1050918" y="4591938"/>
            <a:ext cx="3542042" cy="1429350"/>
          </a:xfrm>
          <a:prstGeom prst="rect">
            <a:avLst/>
          </a:prstGeom>
          <a:solidFill>
            <a:srgbClr val="E0DCE0"/>
          </a:solidFill>
          <a:ln w="12700" cap="flat" cmpd="sng" algn="ctr">
            <a:solidFill>
              <a:schemeClr val="accent2">
                <a:lumMod val="60000"/>
                <a:lumOff val="4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79200" tIns="39600" rIns="79200" bIns="396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85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굴림" pitchFamily="50" charset="-127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1050917" y="3012964"/>
            <a:ext cx="3542043" cy="1424148"/>
          </a:xfrm>
          <a:prstGeom prst="rect">
            <a:avLst/>
          </a:prstGeom>
          <a:solidFill>
            <a:srgbClr val="E9E7E9"/>
          </a:solidFill>
          <a:ln w="12700" cap="flat" cmpd="sng" algn="ctr">
            <a:solidFill>
              <a:schemeClr val="accent2">
                <a:lumMod val="60000"/>
                <a:lumOff val="4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79200" tIns="39600" rIns="79200" bIns="396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85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굴림" pitchFamily="50" charset="-127"/>
            </a:endParaRPr>
          </a:p>
        </p:txBody>
      </p:sp>
      <p:sp>
        <p:nvSpPr>
          <p:cNvPr id="12" name="Rectangle 51"/>
          <p:cNvSpPr>
            <a:spLocks noChangeArrowheads="1"/>
          </p:cNvSpPr>
          <p:nvPr/>
        </p:nvSpPr>
        <p:spPr bwMode="auto">
          <a:xfrm>
            <a:off x="697797" y="1268760"/>
            <a:ext cx="602611" cy="228580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72000" rIns="18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WEB</a:t>
            </a:r>
            <a:endParaRPr kumimoji="0" lang="ko-KR" altLang="en-US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Rectangle 51"/>
          <p:cNvSpPr>
            <a:spLocks noChangeArrowheads="1"/>
          </p:cNvSpPr>
          <p:nvPr/>
        </p:nvSpPr>
        <p:spPr bwMode="auto">
          <a:xfrm>
            <a:off x="707729" y="2914102"/>
            <a:ext cx="602611" cy="228580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72000" rIns="18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WAS</a:t>
            </a:r>
            <a:endParaRPr kumimoji="0" lang="ko-KR" altLang="en-US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Rectangle 51"/>
          <p:cNvSpPr>
            <a:spLocks noChangeArrowheads="1"/>
          </p:cNvSpPr>
          <p:nvPr/>
        </p:nvSpPr>
        <p:spPr bwMode="auto">
          <a:xfrm>
            <a:off x="724344" y="4498354"/>
            <a:ext cx="602611" cy="228580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72000" rIns="18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DB</a:t>
            </a:r>
            <a:endParaRPr kumimoji="0" lang="ko-KR" altLang="en-US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8548688"/>
              </p:ext>
            </p:extLst>
          </p:nvPr>
        </p:nvGraphicFramePr>
        <p:xfrm>
          <a:off x="1236142" y="3284984"/>
          <a:ext cx="1342538" cy="1034341"/>
        </p:xfrm>
        <a:graphic>
          <a:graphicData uri="http://schemas.openxmlformats.org/drawingml/2006/table">
            <a:tbl>
              <a:tblPr/>
              <a:tblGrid>
                <a:gridCol w="671269"/>
                <a:gridCol w="671269"/>
              </a:tblGrid>
              <a:tr h="241861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NXDEV_NXMWAS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34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가상서버</a:t>
                      </a:r>
                      <a:endParaRPr lang="en-US" altLang="ko-KR" sz="7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▣ 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물리서버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7342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203.235.207.154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342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Aix 6.1 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342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WAS</a:t>
                      </a:r>
                      <a:r>
                        <a:rPr lang="en-US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(</a:t>
                      </a:r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Jeus 6.0)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6593032"/>
              </p:ext>
            </p:extLst>
          </p:nvPr>
        </p:nvGraphicFramePr>
        <p:xfrm>
          <a:off x="1236142" y="1687840"/>
          <a:ext cx="1342538" cy="1005840"/>
        </p:xfrm>
        <a:graphic>
          <a:graphicData uri="http://schemas.openxmlformats.org/drawingml/2006/table">
            <a:tbl>
              <a:tblPr/>
              <a:tblGrid>
                <a:gridCol w="671269"/>
                <a:gridCol w="671269"/>
              </a:tblGrid>
              <a:tr h="150464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NXDEV_FEP1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3971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가상서버</a:t>
                      </a:r>
                      <a:endParaRPr lang="en-US" altLang="ko-KR" sz="7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▣ 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물리서버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39717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203.235.207.4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50464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Aix 6.1 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39717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 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</a:t>
                      </a:r>
                      <a:r>
                        <a:rPr lang="en-US" altLang="ko-KR" sz="7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Anylink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)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6032648"/>
              </p:ext>
            </p:extLst>
          </p:nvPr>
        </p:nvGraphicFramePr>
        <p:xfrm>
          <a:off x="1236142" y="4869160"/>
          <a:ext cx="1342538" cy="1034341"/>
        </p:xfrm>
        <a:graphic>
          <a:graphicData uri="http://schemas.openxmlformats.org/drawingml/2006/table">
            <a:tbl>
              <a:tblPr/>
              <a:tblGrid>
                <a:gridCol w="671269"/>
                <a:gridCol w="671269"/>
              </a:tblGrid>
              <a:tr h="241861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NXDEV_NXMDB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34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가상서버</a:t>
                      </a:r>
                      <a:endParaRPr lang="en-US" altLang="ko-KR" sz="7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▣ 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물리서버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7342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203.235.207.157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342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Aix 6.1 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342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 (Oracle 10g)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8739922"/>
              </p:ext>
            </p:extLst>
          </p:nvPr>
        </p:nvGraphicFramePr>
        <p:xfrm>
          <a:off x="2818374" y="1681564"/>
          <a:ext cx="1342538" cy="1005840"/>
        </p:xfrm>
        <a:graphic>
          <a:graphicData uri="http://schemas.openxmlformats.org/drawingml/2006/table">
            <a:tbl>
              <a:tblPr/>
              <a:tblGrid>
                <a:gridCol w="671269"/>
                <a:gridCol w="671269"/>
              </a:tblGrid>
              <a:tr h="150464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NXDEV_FEP2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3971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가상서버</a:t>
                      </a:r>
                      <a:endParaRPr lang="en-US" altLang="ko-KR" sz="7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▣ 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물리서버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39717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203.235.207.155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50464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Aix 6.1 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39717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 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</a:t>
                      </a:r>
                      <a:r>
                        <a:rPr lang="en-US" altLang="ko-KR" sz="7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Anylink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)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1" name="직사각형 30"/>
          <p:cNvSpPr/>
          <p:nvPr/>
        </p:nvSpPr>
        <p:spPr bwMode="auto">
          <a:xfrm>
            <a:off x="5083365" y="3023806"/>
            <a:ext cx="4190115" cy="1424148"/>
          </a:xfrm>
          <a:prstGeom prst="rect">
            <a:avLst/>
          </a:prstGeom>
          <a:solidFill>
            <a:srgbClr val="E9E7E9"/>
          </a:solidFill>
          <a:ln w="12700" cap="flat" cmpd="sng" algn="ctr">
            <a:solidFill>
              <a:schemeClr val="accent2">
                <a:lumMod val="60000"/>
                <a:lumOff val="4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79200" tIns="39600" rIns="79200" bIns="396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85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굴림" pitchFamily="50" charset="-127"/>
            </a:endParaRPr>
          </a:p>
        </p:txBody>
      </p:sp>
      <p:sp>
        <p:nvSpPr>
          <p:cNvPr id="32" name="Rectangle 51"/>
          <p:cNvSpPr>
            <a:spLocks noChangeArrowheads="1"/>
          </p:cNvSpPr>
          <p:nvPr/>
        </p:nvSpPr>
        <p:spPr bwMode="auto">
          <a:xfrm>
            <a:off x="4740177" y="2924944"/>
            <a:ext cx="602611" cy="228580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72000" rIns="18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APP</a:t>
            </a:r>
            <a:endParaRPr kumimoji="0" lang="ko-KR" altLang="en-US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4924634"/>
              </p:ext>
            </p:extLst>
          </p:nvPr>
        </p:nvGraphicFramePr>
        <p:xfrm>
          <a:off x="5268590" y="3295826"/>
          <a:ext cx="1342538" cy="1034341"/>
        </p:xfrm>
        <a:graphic>
          <a:graphicData uri="http://schemas.openxmlformats.org/drawingml/2006/table">
            <a:tbl>
              <a:tblPr/>
              <a:tblGrid>
                <a:gridCol w="671269"/>
                <a:gridCol w="671269"/>
              </a:tblGrid>
              <a:tr h="241861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NXDEV_NXMAPP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34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가상서버</a:t>
                      </a:r>
                      <a:endParaRPr lang="en-US" altLang="ko-KR" sz="7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▣ 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물리서버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7342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203.235.207.149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342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Aix 6.1 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342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TMAX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8643298"/>
              </p:ext>
            </p:extLst>
          </p:nvPr>
        </p:nvGraphicFramePr>
        <p:xfrm>
          <a:off x="6780758" y="3295826"/>
          <a:ext cx="1342538" cy="1034341"/>
        </p:xfrm>
        <a:graphic>
          <a:graphicData uri="http://schemas.openxmlformats.org/drawingml/2006/table">
            <a:tbl>
              <a:tblPr/>
              <a:tblGrid>
                <a:gridCol w="671269"/>
                <a:gridCol w="671269"/>
              </a:tblGrid>
              <a:tr h="241861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NXDEV_TXTAPP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34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가상서버</a:t>
                      </a:r>
                      <a:endParaRPr lang="en-US" altLang="ko-KR" sz="7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▣ 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물리서버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7342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203.235.207.152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342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Aix 6.1 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342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TMAX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946478"/>
              </p:ext>
            </p:extLst>
          </p:nvPr>
        </p:nvGraphicFramePr>
        <p:xfrm>
          <a:off x="2720752" y="4869160"/>
          <a:ext cx="1342538" cy="1034341"/>
        </p:xfrm>
        <a:graphic>
          <a:graphicData uri="http://schemas.openxmlformats.org/drawingml/2006/table">
            <a:tbl>
              <a:tblPr/>
              <a:tblGrid>
                <a:gridCol w="671269"/>
                <a:gridCol w="671269"/>
              </a:tblGrid>
              <a:tr h="241861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SKMC_SCPDB1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34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가상서버</a:t>
                      </a:r>
                      <a:endParaRPr lang="en-US" altLang="ko-KR" sz="7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▣ 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물리서버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7342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203.235.205.41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342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Aix 6.1 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342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 (Oracle 10g)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7" name="Picture 708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252" y="1423534"/>
            <a:ext cx="411846" cy="160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8" name="Shape 52"/>
          <p:cNvCxnSpPr>
            <a:endCxn id="37" idx="1"/>
          </p:cNvCxnSpPr>
          <p:nvPr/>
        </p:nvCxnSpPr>
        <p:spPr>
          <a:xfrm rot="5400000" flipH="1" flipV="1">
            <a:off x="2066877" y="1293410"/>
            <a:ext cx="131152" cy="551597"/>
          </a:xfrm>
          <a:prstGeom prst="bentConnector2">
            <a:avLst/>
          </a:prstGeom>
          <a:ln w="95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hape 52"/>
          <p:cNvCxnSpPr>
            <a:endCxn id="37" idx="3"/>
          </p:cNvCxnSpPr>
          <p:nvPr/>
        </p:nvCxnSpPr>
        <p:spPr>
          <a:xfrm rot="16200000" flipV="1">
            <a:off x="3028885" y="1294845"/>
            <a:ext cx="131152" cy="548725"/>
          </a:xfrm>
          <a:prstGeom prst="bentConnector2">
            <a:avLst/>
          </a:prstGeom>
          <a:ln w="95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204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yMJ36YtYR0iMY.1eyfGll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yMJ36YtYR0iMY.1eyfGll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yMJ36YtYR0iMY.1eyfGllw"/>
</p:tagLst>
</file>

<file path=ppt/theme/theme1.xml><?xml version="1.0" encoding="utf-8"?>
<a:theme xmlns:a="http://schemas.openxmlformats.org/drawingml/2006/main" name="1_other">
  <a:themeElements>
    <a:clrScheme name="1_oth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other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79200" tIns="39600" rIns="79200" bIns="39600" numCol="1" anchor="ctr" anchorCtr="0" compatLnSpc="1">
        <a:prstTxWarp prst="textNoShape">
          <a:avLst/>
        </a:prstTxWarp>
      </a:bodyPr>
      <a:lstStyle>
        <a:defPPr marL="0" marR="0" indent="0" algn="ctr" defTabSz="78581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  <a:ea typeface="굴림" pitchFamily="50" charset="-127"/>
          </a:defRPr>
        </a:defPPr>
      </a:lstStyle>
    </a:spDef>
    <a:lnDef>
      <a:spPr bwMode="auto">
        <a:noFill/>
        <a:ln w="19050" cap="flat" cmpd="sng" algn="ctr">
          <a:solidFill>
            <a:srgbClr val="FF0000"/>
          </a:solidFill>
          <a:prstDash val="solid"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1_oth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ther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ther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ther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ther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ther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ther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FF00"/>
      </a:dk2>
      <a:lt2>
        <a:srgbClr val="FF0000"/>
      </a:lt2>
      <a:accent1>
        <a:srgbClr val="0000FF"/>
      </a:accent1>
      <a:accent2>
        <a:srgbClr val="00FFFF"/>
      </a:accent2>
      <a:accent3>
        <a:srgbClr val="FFFFFF"/>
      </a:accent3>
      <a:accent4>
        <a:srgbClr val="000000"/>
      </a:accent4>
      <a:accent5>
        <a:srgbClr val="AAAAFF"/>
      </a:accent5>
      <a:accent6>
        <a:srgbClr val="00E7E7"/>
      </a:accent6>
      <a:hlink>
        <a:srgbClr val="FF00FF"/>
      </a:hlink>
      <a:folHlink>
        <a:srgbClr val="FFFF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FF00"/>
      </a:dk2>
      <a:lt2>
        <a:srgbClr val="FF0000"/>
      </a:lt2>
      <a:accent1>
        <a:srgbClr val="0000FF"/>
      </a:accent1>
      <a:accent2>
        <a:srgbClr val="00FFFF"/>
      </a:accent2>
      <a:accent3>
        <a:srgbClr val="FFFFFF"/>
      </a:accent3>
      <a:accent4>
        <a:srgbClr val="000000"/>
      </a:accent4>
      <a:accent5>
        <a:srgbClr val="AAAAFF"/>
      </a:accent5>
      <a:accent6>
        <a:srgbClr val="00E7E7"/>
      </a:accent6>
      <a:hlink>
        <a:srgbClr val="FF00FF"/>
      </a:hlink>
      <a:folHlink>
        <a:srgbClr val="FFFF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NGM New 표준</Template>
  <TotalTime>1472371170</TotalTime>
  <Pages>39</Pages>
  <Words>1842</Words>
  <Application>Microsoft Office PowerPoint</Application>
  <PresentationFormat>A4 용지(210x297mm)</PresentationFormat>
  <Paragraphs>878</Paragraphs>
  <Slides>12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1_other</vt:lpstr>
      <vt:lpstr>Architecture 설계서 -  SKP NXmile(OK캐쉬백) System</vt:lpstr>
      <vt:lpstr>PowerPoint 프레젠테이션</vt:lpstr>
      <vt:lpstr>1. 시스템 개요</vt:lpstr>
      <vt:lpstr>1. 시스템 개요</vt:lpstr>
      <vt:lpstr>1. 시스템 개요</vt:lpstr>
      <vt:lpstr>2. 논리적 구성도</vt:lpstr>
      <vt:lpstr>2. 논리적 구성도</vt:lpstr>
      <vt:lpstr>PowerPoint 프레젠테이션</vt:lpstr>
      <vt:lpstr>PowerPoint 프레젠테이션</vt:lpstr>
      <vt:lpstr>PowerPoint 프레젠테이션</vt:lpstr>
      <vt:lpstr>3. 물리적 구성도</vt:lpstr>
      <vt:lpstr>4. 장애발생 유형 및 Biz Impact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Coopers &amp; Lybrand Consulting has a distinctive presentation style</dc:title>
  <dc:creator>석주호(Seok Jooho)/인프라서비스2팀/SKCC</dc:creator>
  <cp:lastModifiedBy>Windows 사용자</cp:lastModifiedBy>
  <cp:revision>2348</cp:revision>
  <cp:lastPrinted>2014-12-12T04:13:00Z</cp:lastPrinted>
  <dcterms:created xsi:type="dcterms:W3CDTF">1996-10-14T12:11:22Z</dcterms:created>
  <dcterms:modified xsi:type="dcterms:W3CDTF">2015-03-26T10:20:35Z</dcterms:modified>
</cp:coreProperties>
</file>