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163" r:id="rId2"/>
    <p:sldId id="2164" r:id="rId3"/>
    <p:sldId id="2206" r:id="rId4"/>
    <p:sldId id="2207" r:id="rId5"/>
    <p:sldId id="2208" r:id="rId6"/>
    <p:sldId id="2209" r:id="rId7"/>
    <p:sldId id="2178" r:id="rId8"/>
    <p:sldId id="2160" r:id="rId9"/>
    <p:sldId id="2191" r:id="rId10"/>
    <p:sldId id="2199" r:id="rId11"/>
    <p:sldId id="2192" r:id="rId12"/>
    <p:sldId id="2202" r:id="rId13"/>
    <p:sldId id="2201" r:id="rId14"/>
    <p:sldId id="2189" r:id="rId15"/>
    <p:sldId id="2197" r:id="rId16"/>
    <p:sldId id="2194" r:id="rId17"/>
    <p:sldId id="2198" r:id="rId18"/>
    <p:sldId id="2188" r:id="rId19"/>
    <p:sldId id="2171" r:id="rId20"/>
    <p:sldId id="2173" r:id="rId21"/>
    <p:sldId id="2205" r:id="rId22"/>
    <p:sldId id="2203" r:id="rId23"/>
    <p:sldId id="2204" r:id="rId24"/>
  </p:sldIdLst>
  <p:sldSz cx="9906000" cy="6858000" type="A4"/>
  <p:notesSz cx="6754813" cy="98663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748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pos="398">
          <p15:clr>
            <a:srgbClr val="A4A3A4"/>
          </p15:clr>
        </p15:guide>
        <p15:guide id="5" pos="3120">
          <p15:clr>
            <a:srgbClr val="A4A3A4"/>
          </p15:clr>
        </p15:guide>
        <p15:guide id="6" pos="5842">
          <p15:clr>
            <a:srgbClr val="A4A3A4"/>
          </p15:clr>
        </p15:guide>
        <p15:guide id="7" pos="353">
          <p15:clr>
            <a:srgbClr val="A4A3A4"/>
          </p15:clr>
        </p15:guide>
        <p15:guide id="8" pos="2167">
          <p15:clr>
            <a:srgbClr val="A4A3A4"/>
          </p15:clr>
        </p15:guide>
        <p15:guide id="9" pos="407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CCFF"/>
    <a:srgbClr val="66FF33"/>
    <a:srgbClr val="CC9900"/>
    <a:srgbClr val="FF99CC"/>
    <a:srgbClr val="FF99FF"/>
    <a:srgbClr val="336600"/>
    <a:srgbClr val="33CCCC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 autoAdjust="0"/>
    <p:restoredTop sz="94043" autoAdjust="0"/>
  </p:normalViewPr>
  <p:slideViewPr>
    <p:cSldViewPr snapToObjects="1" showGuides="1">
      <p:cViewPr>
        <p:scale>
          <a:sx n="100" d="100"/>
          <a:sy n="100" d="100"/>
        </p:scale>
        <p:origin x="-1122" y="192"/>
      </p:cViewPr>
      <p:guideLst>
        <p:guide orient="horz" pos="2160"/>
        <p:guide orient="horz" pos="3748"/>
        <p:guide orient="horz" pos="572"/>
        <p:guide pos="398"/>
        <p:guide pos="3120"/>
        <p:guide pos="5842"/>
        <p:guide pos="353"/>
        <p:guide pos="2167"/>
        <p:guide pos="40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3288" y="-78"/>
      </p:cViewPr>
      <p:guideLst>
        <p:guide orient="horz" pos="3107"/>
        <p:guide pos="2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50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635000"/>
            <a:ext cx="5319712" cy="368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32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6275" y="4748213"/>
            <a:ext cx="5403850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296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635000"/>
            <a:ext cx="5318125" cy="368141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5437" cy="4438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001" tIns="45501" rIns="91001" bIns="45501"/>
          <a:lstStyle/>
          <a:p>
            <a:r>
              <a:rPr lang="ko-KR" altLang="en-US" dirty="0" smtClean="0"/>
              <a:t>사용자 유형별로 정의 필요</a:t>
            </a:r>
          </a:p>
        </p:txBody>
      </p:sp>
    </p:spTree>
    <p:extLst>
      <p:ext uri="{BB962C8B-B14F-4D97-AF65-F5344CB8AC3E}">
        <p14:creationId xmlns:p14="http://schemas.microsoft.com/office/powerpoint/2010/main" val="102325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635000"/>
            <a:ext cx="5318125" cy="368141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5437" cy="4438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001" tIns="45501" rIns="91001" bIns="45501"/>
          <a:lstStyle/>
          <a:p>
            <a:r>
              <a:rPr lang="ko-KR" altLang="en-US" smtClean="0"/>
              <a:t>사용자 유형별로 정의 필요</a:t>
            </a:r>
          </a:p>
        </p:txBody>
      </p:sp>
    </p:spTree>
    <p:extLst>
      <p:ext uri="{BB962C8B-B14F-4D97-AF65-F5344CB8AC3E}">
        <p14:creationId xmlns:p14="http://schemas.microsoft.com/office/powerpoint/2010/main" val="193661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26463" y="9372050"/>
            <a:ext cx="2926770" cy="492684"/>
          </a:xfrm>
          <a:prstGeom prst="rect">
            <a:avLst/>
          </a:prstGeom>
          <a:noFill/>
        </p:spPr>
        <p:txBody>
          <a:bodyPr lIns="91001" tIns="45501" rIns="91001" bIns="45501"/>
          <a:lstStyle/>
          <a:p>
            <a:fld id="{3C84C97B-3A92-4D77-BC35-2E3F7E7F01ED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166" y="4686815"/>
            <a:ext cx="5404483" cy="4438894"/>
          </a:xfrm>
          <a:prstGeom prst="rect">
            <a:avLst/>
          </a:prstGeom>
          <a:noFill/>
          <a:ln/>
        </p:spPr>
        <p:txBody>
          <a:bodyPr lIns="91001" tIns="45501" rIns="91001" bIns="45501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7112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26463" y="9372050"/>
            <a:ext cx="2926770" cy="492684"/>
          </a:xfrm>
          <a:prstGeom prst="rect">
            <a:avLst/>
          </a:prstGeom>
          <a:noFill/>
        </p:spPr>
        <p:txBody>
          <a:bodyPr lIns="91001" tIns="45501" rIns="91001" bIns="45501"/>
          <a:lstStyle/>
          <a:p>
            <a:fld id="{3C84C97B-3A92-4D77-BC35-2E3F7E7F01ED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166" y="4686815"/>
            <a:ext cx="5404483" cy="4438894"/>
          </a:xfrm>
          <a:prstGeom prst="rect">
            <a:avLst/>
          </a:prstGeom>
          <a:noFill/>
          <a:ln/>
        </p:spPr>
        <p:txBody>
          <a:bodyPr lIns="91001" tIns="45501" rIns="91001" bIns="45501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1754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26463" y="9372050"/>
            <a:ext cx="2926770" cy="492684"/>
          </a:xfrm>
          <a:prstGeom prst="rect">
            <a:avLst/>
          </a:prstGeom>
          <a:noFill/>
        </p:spPr>
        <p:txBody>
          <a:bodyPr lIns="91001" tIns="45501" rIns="91001" bIns="45501"/>
          <a:lstStyle/>
          <a:p>
            <a:fld id="{3C84C97B-3A92-4D77-BC35-2E3F7E7F01ED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166" y="4686815"/>
            <a:ext cx="5404483" cy="4438894"/>
          </a:xfrm>
          <a:prstGeom prst="rect">
            <a:avLst/>
          </a:prstGeom>
          <a:noFill/>
          <a:ln/>
        </p:spPr>
        <p:txBody>
          <a:bodyPr lIns="91001" tIns="45501" rIns="91001" bIns="45501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17549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26463" y="9372050"/>
            <a:ext cx="2926770" cy="492684"/>
          </a:xfrm>
          <a:prstGeom prst="rect">
            <a:avLst/>
          </a:prstGeom>
          <a:noFill/>
        </p:spPr>
        <p:txBody>
          <a:bodyPr lIns="91001" tIns="45501" rIns="91001" bIns="45501"/>
          <a:lstStyle/>
          <a:p>
            <a:fld id="{3C84C97B-3A92-4D77-BC35-2E3F7E7F01ED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166" y="4686815"/>
            <a:ext cx="5404483" cy="4438894"/>
          </a:xfrm>
          <a:prstGeom prst="rect">
            <a:avLst/>
          </a:prstGeom>
          <a:noFill/>
          <a:ln/>
        </p:spPr>
        <p:txBody>
          <a:bodyPr lIns="91001" tIns="45501" rIns="91001" bIns="45501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2697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26463" y="9372050"/>
            <a:ext cx="2926770" cy="492684"/>
          </a:xfrm>
          <a:prstGeom prst="rect">
            <a:avLst/>
          </a:prstGeom>
          <a:noFill/>
        </p:spPr>
        <p:txBody>
          <a:bodyPr lIns="91001" tIns="45501" rIns="91001" bIns="45501"/>
          <a:lstStyle/>
          <a:p>
            <a:fld id="{3C84C97B-3A92-4D77-BC35-2E3F7E7F01ED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166" y="4686815"/>
            <a:ext cx="5404483" cy="4438894"/>
          </a:xfrm>
          <a:prstGeom prst="rect">
            <a:avLst/>
          </a:prstGeom>
          <a:noFill/>
          <a:ln/>
        </p:spPr>
        <p:txBody>
          <a:bodyPr lIns="91001" tIns="45501" rIns="91001" bIns="45501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1123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6275" y="4686300"/>
            <a:ext cx="5403850" cy="44402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0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635000"/>
            <a:ext cx="5318125" cy="368141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5437" cy="4438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001" tIns="45501" rIns="91001" bIns="45501"/>
          <a:lstStyle/>
          <a:p>
            <a:r>
              <a:rPr lang="ko-KR" altLang="en-US" smtClean="0"/>
              <a:t>사용자 유형별로 정의 필요</a:t>
            </a:r>
          </a:p>
        </p:txBody>
      </p:sp>
    </p:spTree>
    <p:extLst>
      <p:ext uri="{BB962C8B-B14F-4D97-AF65-F5344CB8AC3E}">
        <p14:creationId xmlns:p14="http://schemas.microsoft.com/office/powerpoint/2010/main" val="336739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635000"/>
            <a:ext cx="5318125" cy="368141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5437" cy="4438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001" tIns="45501" rIns="91001" bIns="45501"/>
          <a:lstStyle/>
          <a:p>
            <a:r>
              <a:rPr lang="ko-KR" altLang="en-US" smtClean="0"/>
              <a:t>사용자 유형별로 정의 필요</a:t>
            </a:r>
          </a:p>
        </p:txBody>
      </p:sp>
    </p:spTree>
    <p:extLst>
      <p:ext uri="{BB962C8B-B14F-4D97-AF65-F5344CB8AC3E}">
        <p14:creationId xmlns:p14="http://schemas.microsoft.com/office/powerpoint/2010/main" val="121024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635000"/>
            <a:ext cx="5318125" cy="368141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5437" cy="4438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001" tIns="45501" rIns="91001" bIns="45501"/>
          <a:lstStyle/>
          <a:p>
            <a:r>
              <a:rPr lang="ko-KR" altLang="en-US" smtClean="0"/>
              <a:t>사용자 유형별로 정의 필요</a:t>
            </a:r>
          </a:p>
        </p:txBody>
      </p:sp>
    </p:spTree>
    <p:extLst>
      <p:ext uri="{BB962C8B-B14F-4D97-AF65-F5344CB8AC3E}">
        <p14:creationId xmlns:p14="http://schemas.microsoft.com/office/powerpoint/2010/main" val="7996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635000"/>
            <a:ext cx="5318125" cy="368141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5437" cy="4438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001" tIns="45501" rIns="91001" bIns="45501"/>
          <a:lstStyle/>
          <a:p>
            <a:r>
              <a:rPr lang="ko-KR" altLang="en-US" smtClean="0"/>
              <a:t>사용자 유형별로 정의 필요</a:t>
            </a:r>
          </a:p>
        </p:txBody>
      </p:sp>
    </p:spTree>
    <p:extLst>
      <p:ext uri="{BB962C8B-B14F-4D97-AF65-F5344CB8AC3E}">
        <p14:creationId xmlns:p14="http://schemas.microsoft.com/office/powerpoint/2010/main" val="66702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635000"/>
            <a:ext cx="5318125" cy="368141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5437" cy="4438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001" tIns="45501" rIns="91001" bIns="45501"/>
          <a:lstStyle/>
          <a:p>
            <a:r>
              <a:rPr lang="ko-KR" altLang="en-US" smtClean="0"/>
              <a:t>사용자 유형별로 정의 필요</a:t>
            </a:r>
          </a:p>
        </p:txBody>
      </p:sp>
    </p:spTree>
    <p:extLst>
      <p:ext uri="{BB962C8B-B14F-4D97-AF65-F5344CB8AC3E}">
        <p14:creationId xmlns:p14="http://schemas.microsoft.com/office/powerpoint/2010/main" val="66702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635000"/>
            <a:ext cx="5318125" cy="368141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5437" cy="4438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001" tIns="45501" rIns="91001" bIns="45501"/>
          <a:lstStyle/>
          <a:p>
            <a:r>
              <a:rPr lang="ko-KR" altLang="en-US" smtClean="0"/>
              <a:t>사용자 유형별로 정의 필요</a:t>
            </a:r>
          </a:p>
        </p:txBody>
      </p:sp>
    </p:spTree>
    <p:extLst>
      <p:ext uri="{BB962C8B-B14F-4D97-AF65-F5344CB8AC3E}">
        <p14:creationId xmlns:p14="http://schemas.microsoft.com/office/powerpoint/2010/main" val="667022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635000"/>
            <a:ext cx="5318125" cy="368141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686300"/>
            <a:ext cx="5405437" cy="4438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001" tIns="45501" rIns="91001" bIns="45501"/>
          <a:lstStyle/>
          <a:p>
            <a:r>
              <a:rPr lang="ko-KR" altLang="en-US" smtClean="0"/>
              <a:t>사용자 유형별로 정의 필요</a:t>
            </a:r>
          </a:p>
        </p:txBody>
      </p:sp>
    </p:spTree>
    <p:extLst>
      <p:ext uri="{BB962C8B-B14F-4D97-AF65-F5344CB8AC3E}">
        <p14:creationId xmlns:p14="http://schemas.microsoft.com/office/powerpoint/2010/main" val="309249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 Gulim  Font size </a:t>
            </a:r>
            <a:r>
              <a:rPr lang="ko-KR" altLang="en-US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5925" y="166688"/>
            <a:ext cx="6610350" cy="669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300852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  <a:effectLst/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www.unixmall.co.kr/shop/003002000001.jpg','0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3.wmf"/><Relationship Id="rId21" Type="http://schemas.openxmlformats.org/officeDocument/2006/relationships/image" Target="../media/image16.jpeg"/><Relationship Id="rId7" Type="http://schemas.openxmlformats.org/officeDocument/2006/relationships/image" Target="../media/image2.png"/><Relationship Id="rId12" Type="http://schemas.openxmlformats.org/officeDocument/2006/relationships/image" Target="../media/image8.jpe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.png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jpeg"/><Relationship Id="rId5" Type="http://schemas.openxmlformats.org/officeDocument/2006/relationships/image" Target="../media/image1.wmf"/><Relationship Id="rId15" Type="http://schemas.openxmlformats.org/officeDocument/2006/relationships/image" Target="../media/image10.jpeg"/><Relationship Id="rId10" Type="http://schemas.openxmlformats.org/officeDocument/2006/relationships/image" Target="../media/image6.jpeg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9.jpeg"/><Relationship Id="rId22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477805"/>
          </a:xfrm>
          <a:ln w="12700"/>
        </p:spPr>
        <p:txBody>
          <a:bodyPr/>
          <a:lstStyle/>
          <a:p>
            <a:r>
              <a:rPr lang="en-US" altLang="ko-KR" dirty="0" smtClean="0"/>
              <a:t>Technical Architecture </a:t>
            </a:r>
            <a:r>
              <a:rPr lang="ko-KR" altLang="en-US" dirty="0" smtClean="0"/>
              <a:t>설계서 </a:t>
            </a:r>
            <a:r>
              <a:rPr lang="en-US" altLang="ko-KR" dirty="0" smtClean="0"/>
              <a:t>-  SKC ERP</a:t>
            </a:r>
            <a:r>
              <a:rPr lang="ko-KR" altLang="en-US" dirty="0" smtClean="0"/>
              <a:t>시스템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338554"/>
          </a:xfrm>
          <a:ln w="12700"/>
        </p:spPr>
        <p:txBody>
          <a:bodyPr/>
          <a:lstStyle/>
          <a:p>
            <a:pPr marL="0" indent="0"/>
            <a:r>
              <a:rPr lang="en-US" altLang="ko-KR" dirty="0" smtClean="0"/>
              <a:t>2015.04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5)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IFRS2)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622" y="3562849"/>
          <a:ext cx="2679688" cy="2463444"/>
        </p:xfrm>
        <a:graphic>
          <a:graphicData uri="http://schemas.openxmlformats.org/drawingml/2006/table">
            <a:tbl>
              <a:tblPr/>
              <a:tblGrid>
                <a:gridCol w="1108052"/>
                <a:gridCol w="1571636"/>
              </a:tblGrid>
              <a:tr h="2052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항  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내  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자산 번호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UX-CPU-HP-10292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Hostname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IFRS2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 rx3600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IP Address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203.242.74.45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Serial No.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SGH4903K58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 type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Intel(R) Itanium 2 9100 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1.6GHz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2core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OS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UX  11.23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146GB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* </a:t>
                      </a:r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2EA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Paging space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40GB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32" name="Picture 4" descr="C:\Users\Administrator\Pictures\dspn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786" y="634291"/>
            <a:ext cx="2376648" cy="2656253"/>
          </a:xfrm>
          <a:prstGeom prst="rect">
            <a:avLst/>
          </a:prstGeom>
          <a:noFill/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202044" y="1825075"/>
          <a:ext cx="5286412" cy="4353618"/>
        </p:xfrm>
        <a:graphic>
          <a:graphicData uri="http://schemas.openxmlformats.org/drawingml/2006/table">
            <a:tbl>
              <a:tblPr/>
              <a:tblGrid>
                <a:gridCol w="1382609"/>
                <a:gridCol w="1961062"/>
                <a:gridCol w="1942741"/>
              </a:tblGrid>
              <a:tr h="4098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Processor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 GHz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Side bus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667 MHz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cache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L1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-16 KB inst + 16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L2 - 1MB inst + 256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L3 -  18MB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20GB(1024M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12 / 2048GB *4)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96GB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146GB * 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1.2TB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I/O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slot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개 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(8 PCI-X, 7 PCI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-E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Power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fan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USB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포트 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개</a:t>
                      </a:r>
                      <a:endParaRPr lang="en-US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fr-FR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HP PCI-X 2.0 1PORT 4GB FIBRE CHANNEL HBA * 2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개</a:t>
                      </a:r>
                      <a:endParaRPr lang="fr-FR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fr-FR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PCI-X 2 PORT 1000BASE-T</a:t>
                      </a:r>
                      <a:endParaRPr lang="en-US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>
                <a:solidFill>
                  <a:srgbClr val="FF7A00"/>
                </a:solidFill>
                <a:latin typeface="Arial" charset="0"/>
              </a:rPr>
              <a:t>5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ERP_DSP 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622" y="3562849"/>
          <a:ext cx="2679688" cy="2463444"/>
        </p:xfrm>
        <a:graphic>
          <a:graphicData uri="http://schemas.openxmlformats.org/drawingml/2006/table">
            <a:tbl>
              <a:tblPr/>
              <a:tblGrid>
                <a:gridCol w="1108052"/>
                <a:gridCol w="1571636"/>
              </a:tblGrid>
              <a:tr h="2052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항  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내  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자산 번호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UX-CPU-HP-10291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Hostname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erp_dsp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 rx3600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IP Address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203.242.74.44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Serial No.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SGH4903K57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 type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Intel(R) Itanium 2 9100 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1.6GHz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2core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12GB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OS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UX  11.23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146GB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* </a:t>
                      </a:r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2EA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Paging space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24GB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32" name="Picture 4" descr="C:\Users\Administrator\Pictures\dspn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786" y="634291"/>
            <a:ext cx="2376648" cy="2656253"/>
          </a:xfrm>
          <a:prstGeom prst="rect">
            <a:avLst/>
          </a:prstGeom>
          <a:noFill/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202044" y="1825075"/>
          <a:ext cx="5286412" cy="4353618"/>
        </p:xfrm>
        <a:graphic>
          <a:graphicData uri="http://schemas.openxmlformats.org/drawingml/2006/table">
            <a:tbl>
              <a:tblPr/>
              <a:tblGrid>
                <a:gridCol w="1382609"/>
                <a:gridCol w="1961062"/>
                <a:gridCol w="1942741"/>
              </a:tblGrid>
              <a:tr h="4098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Processor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 GHz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Side bus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667 MHz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cache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L1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-16 KB inst + 16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L2 - 1MB inst + 256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L3 -  18MB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12GB(1024M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12)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96GB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146GB * 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1.2TB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I/O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slot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개 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(8 PCI-X, 7 PCI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-E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Power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fan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USB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포트 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개</a:t>
                      </a:r>
                      <a:endParaRPr lang="en-US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fr-FR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HP PCI-X 2.0 2PORT 4GB FIBRE CHANNEL HBA * 2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개</a:t>
                      </a:r>
                      <a:endParaRPr lang="fr-FR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fr-FR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PCI-X 2 PORT 1000BASE-T</a:t>
                      </a:r>
                      <a:endParaRPr lang="en-US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>
                <a:solidFill>
                  <a:srgbClr val="FF7A00"/>
                </a:solidFill>
                <a:latin typeface="Arial" charset="0"/>
              </a:rPr>
              <a:t>5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SKC-ERPQ 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622" y="3562849"/>
          <a:ext cx="2679688" cy="2463444"/>
        </p:xfrm>
        <a:graphic>
          <a:graphicData uri="http://schemas.openxmlformats.org/drawingml/2006/table">
            <a:tbl>
              <a:tblPr/>
              <a:tblGrid>
                <a:gridCol w="1108052"/>
                <a:gridCol w="1571636"/>
              </a:tblGrid>
              <a:tr h="2052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항  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내  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자산 번호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UX-CPU-HP-10568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Hostname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SKC-ERPQ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 rx3600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IP Address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203.242.74.46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Serial No.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SGH5240B5A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 type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Intel(R) Itanium 2 9100 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1.6GHz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2core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16GB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OS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UX  11.23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300GB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* </a:t>
                      </a:r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2EA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Paging space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20GB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32" name="Picture 4" descr="C:\Users\Administrator\Pictures\dspn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786" y="634291"/>
            <a:ext cx="2376648" cy="2656253"/>
          </a:xfrm>
          <a:prstGeom prst="rect">
            <a:avLst/>
          </a:prstGeom>
          <a:noFill/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202044" y="1825075"/>
          <a:ext cx="5286412" cy="4353618"/>
        </p:xfrm>
        <a:graphic>
          <a:graphicData uri="http://schemas.openxmlformats.org/drawingml/2006/table">
            <a:tbl>
              <a:tblPr/>
              <a:tblGrid>
                <a:gridCol w="1382609"/>
                <a:gridCol w="1961062"/>
                <a:gridCol w="1942741"/>
              </a:tblGrid>
              <a:tr h="4098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Processor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 GHz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Side bus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667 MHz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cache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L1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-16 KB inst + 16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L2 - 1MB inst + 256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L3 -  18MB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16GB(1024M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16)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96GB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300GB * 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1.2TB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I/O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slot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개 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(8 PCI-X, 7 PCI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-E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Power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fan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USB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포트 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개</a:t>
                      </a:r>
                      <a:endParaRPr lang="en-US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fr-FR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HP PCI-X 2.0 2Port 4Gb Fibre Channel HBA 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개</a:t>
                      </a:r>
                      <a:endParaRPr lang="en-US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fr-FR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PCI-X 2 port 1000Base-SX</a:t>
                      </a:r>
                      <a:endParaRPr lang="en-US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>
                <a:solidFill>
                  <a:srgbClr val="FF7A00"/>
                </a:solidFill>
                <a:latin typeface="Arial" charset="0"/>
              </a:rPr>
              <a:t>5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SKC1)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622" y="3562849"/>
          <a:ext cx="2679688" cy="2463444"/>
        </p:xfrm>
        <a:graphic>
          <a:graphicData uri="http://schemas.openxmlformats.org/drawingml/2006/table">
            <a:tbl>
              <a:tblPr/>
              <a:tblGrid>
                <a:gridCol w="1108052"/>
                <a:gridCol w="1571636"/>
              </a:tblGrid>
              <a:tr h="2052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항  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내  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자산 번호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UX-CPU-SUN-10244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Hostname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SKC1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Sun Fire V245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IP Address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203.242.79.3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Serial No.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0744FML001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 type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SUNW,UltraSPARC-IIIi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1.5GHz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2core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OS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Sun Solaris 5.10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146GB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* </a:t>
                      </a:r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2EA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Paging space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8GB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202044" y="1825075"/>
          <a:ext cx="5286412" cy="4534549"/>
        </p:xfrm>
        <a:graphic>
          <a:graphicData uri="http://schemas.openxmlformats.org/drawingml/2006/table">
            <a:tbl>
              <a:tblPr/>
              <a:tblGrid>
                <a:gridCol w="1382609"/>
                <a:gridCol w="1961062"/>
                <a:gridCol w="1942741"/>
              </a:tblGrid>
              <a:tr h="4098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Processor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1.5 GHz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Side bus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3.4 MHz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cache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64 KB data, 32 KB instruction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and 1 MB integrated L2 cache</a:t>
                      </a: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2GB(1024M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2)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128GB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146GB * 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584GB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I/O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slot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개 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(8 PCI-X, 7 PCI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-E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Power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fan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Two USB 1.1 ports supporting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speeds of 12 Mbps and two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USB 2.0 ports supporting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speeds of 480 Mbps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One TIA/EIA-232-F (RJ45) port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10/100/1000Base-T Ethernet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622" y="1556792"/>
            <a:ext cx="289486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>
                <a:solidFill>
                  <a:srgbClr val="FF7A00"/>
                </a:solidFill>
                <a:latin typeface="Arial" charset="0"/>
              </a:rPr>
              <a:t>6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EMC CX4-120 - Storage 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86"/>
              </p:ext>
            </p:extLst>
          </p:nvPr>
        </p:nvGraphicFramePr>
        <p:xfrm>
          <a:off x="416496" y="2636912"/>
          <a:ext cx="9001125" cy="1467360"/>
        </p:xfrm>
        <a:graphic>
          <a:graphicData uri="http://schemas.openxmlformats.org/drawingml/2006/table">
            <a:tbl>
              <a:tblPr/>
              <a:tblGrid>
                <a:gridCol w="864096"/>
                <a:gridCol w="1224136"/>
                <a:gridCol w="1512168"/>
                <a:gridCol w="3384376"/>
                <a:gridCol w="720080"/>
                <a:gridCol w="864096"/>
                <a:gridCol w="432173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구분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STORAGE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내역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46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INTERNAL DISK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EXTERNAL DISK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SAN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OS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358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GB (146 GB * 5ea)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Usable : 2,035GB ( RAID 1+0 )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3,684GB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IFRS2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OS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358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GB (146 GB * 5ea)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Usable : 849GB ( RAID 1+0 )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3,684GB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SKC-ERPQ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OS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358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GB (146 GB * 5ea)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Usable : 1,881GB ( RAID 1+0 )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2,219GB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61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미할당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OS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Usable : 15GB / 464GB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 RAID 1+0 )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1,005GB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31264"/>
              </p:ext>
            </p:extLst>
          </p:nvPr>
        </p:nvGraphicFramePr>
        <p:xfrm>
          <a:off x="416496" y="620688"/>
          <a:ext cx="9001125" cy="1944215"/>
        </p:xfrm>
        <a:graphic>
          <a:graphicData uri="http://schemas.openxmlformats.org/drawingml/2006/table">
            <a:tbl>
              <a:tblPr firstRow="1" bandRow="1"/>
              <a:tblGrid>
                <a:gridCol w="1644437"/>
                <a:gridCol w="2319548"/>
                <a:gridCol w="2143140"/>
                <a:gridCol w="2894000"/>
              </a:tblGrid>
              <a:tr h="2880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EMC CX4-120C</a:t>
                      </a:r>
                    </a:p>
                  </a:txBody>
                  <a:tcPr marL="43200" marR="43200" marT="39600" marB="39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3200" marR="43200" marT="39600" marB="39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3200" marR="43200" marT="39600" marB="39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</a:tr>
              <a:tr h="504170"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번호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UX-Storage-EMC-10048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DDM Total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[146GB*53ea (R1+0)]+[146GB*5ea(R5)]</a:t>
                      </a:r>
                    </a:p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[300GB*21ea (R1+0)]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880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EMC CLARIX CX4-120C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스토리지 전체 용량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(usable)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3,699 GB / 2,683GB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80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CKM00091100104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LUN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880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Plare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-Code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Release 29 ( 04.29.000.5.017 )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할당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LUN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80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Cache memory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 533 MB, Read 65 MB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할당 용량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(usable)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3,684GB / 2,219GB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>
            <a:cxnSpLocks noChangeShapeType="1"/>
          </p:cNvCxnSpPr>
          <p:nvPr/>
        </p:nvCxnSpPr>
        <p:spPr bwMode="auto">
          <a:xfrm>
            <a:off x="416496" y="2276872"/>
            <a:ext cx="90011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38990"/>
              </p:ext>
            </p:extLst>
          </p:nvPr>
        </p:nvGraphicFramePr>
        <p:xfrm>
          <a:off x="5025008" y="4149080"/>
          <a:ext cx="4392613" cy="2590800"/>
        </p:xfrm>
        <a:graphic>
          <a:graphicData uri="http://schemas.openxmlformats.org/drawingml/2006/table">
            <a:tbl>
              <a:tblPr/>
              <a:tblGrid>
                <a:gridCol w="1512168"/>
                <a:gridCol w="828155"/>
                <a:gridCol w="2052290"/>
              </a:tblGrid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/dev/vg01/lvol11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/oracle/CEP/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mirrlogB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/dev/vg01/lvol12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20971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/oracle/CEP/oraarch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/oracle/CEP/sapreorg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/dev/vg04/lvol1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/dev/vg05/lvol1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/dev/vg06/lvol1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/dev/vg07/lvol1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278855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/sapcd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/dev/vg08/lvol1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/dev/vg09/lvol1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/dev/vg12/lvol1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dev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/vg13/lvol1</a:t>
                      </a:r>
                    </a:p>
                  </a:txBody>
                  <a:tcPr marL="36000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139427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/oracle/CEP/sapdata11</a:t>
                      </a:r>
                    </a:p>
                  </a:txBody>
                  <a:tcPr marL="36000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dev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/vg14/lvol1</a:t>
                      </a:r>
                    </a:p>
                  </a:txBody>
                  <a:tcPr marL="36000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139427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/oracle/CEP/sapdata12</a:t>
                      </a:r>
                    </a:p>
                  </a:txBody>
                  <a:tcPr marL="36000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>
            <a:cxnSpLocks noChangeShapeType="1"/>
          </p:cNvCxnSpPr>
          <p:nvPr/>
        </p:nvCxnSpPr>
        <p:spPr bwMode="auto">
          <a:xfrm>
            <a:off x="416496" y="2563316"/>
            <a:ext cx="90011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직선 연결선 8"/>
          <p:cNvCxnSpPr>
            <a:cxnSpLocks noChangeShapeType="1"/>
          </p:cNvCxnSpPr>
          <p:nvPr/>
        </p:nvCxnSpPr>
        <p:spPr bwMode="auto">
          <a:xfrm>
            <a:off x="416496" y="1988840"/>
            <a:ext cx="90011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>
            <a:cxnSpLocks noChangeShapeType="1"/>
          </p:cNvCxnSpPr>
          <p:nvPr/>
        </p:nvCxnSpPr>
        <p:spPr bwMode="auto">
          <a:xfrm>
            <a:off x="416496" y="1700808"/>
            <a:ext cx="90011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직선 연결선 10"/>
          <p:cNvCxnSpPr>
            <a:cxnSpLocks noChangeShapeType="1"/>
          </p:cNvCxnSpPr>
          <p:nvPr/>
        </p:nvCxnSpPr>
        <p:spPr bwMode="auto">
          <a:xfrm>
            <a:off x="416496" y="1412776"/>
            <a:ext cx="90011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18239"/>
              </p:ext>
            </p:extLst>
          </p:nvPr>
        </p:nvGraphicFramePr>
        <p:xfrm>
          <a:off x="416496" y="4149080"/>
          <a:ext cx="4464496" cy="2698998"/>
        </p:xfrm>
        <a:graphic>
          <a:graphicData uri="http://schemas.openxmlformats.org/drawingml/2006/table">
            <a:tbl>
              <a:tblPr/>
              <a:tblGrid>
                <a:gridCol w="1656184"/>
                <a:gridCol w="720080"/>
                <a:gridCol w="2088232"/>
              </a:tblGrid>
              <a:tr h="21602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ERP_MAIN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(ERP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Filesystem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Size(MB)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Mount Point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/dev/vg00/lvol3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41943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2097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/stand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/dev/vg00/lvol6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/dev/vg00/lvol4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15728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/dev/vg00/lvol5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4194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/export/sapmnt/CEP_new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IFRS2:/usr/sap/trans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20971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/usr/sap/trans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15728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/export/interface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/export/sapmnt/CEP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/usr/sap/CEP/DVEBMGS00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6291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/oracle/CEP/102_64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/oracle/CEP/origlogA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/oracle/CEP/origlogB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/dev/vg01/lvol10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/oracle/CEP/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mirrlogA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>
                <a:solidFill>
                  <a:srgbClr val="FF7A00"/>
                </a:solidFill>
                <a:latin typeface="Arial" charset="0"/>
              </a:rPr>
              <a:t>6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EMC CX4-120 - Storage 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31293"/>
              </p:ext>
            </p:extLst>
          </p:nvPr>
        </p:nvGraphicFramePr>
        <p:xfrm>
          <a:off x="488504" y="692696"/>
          <a:ext cx="4320480" cy="3742556"/>
        </p:xfrm>
        <a:graphic>
          <a:graphicData uri="http://schemas.openxmlformats.org/drawingml/2006/table">
            <a:tbl>
              <a:tblPr/>
              <a:tblGrid>
                <a:gridCol w="1512168"/>
                <a:gridCol w="864096"/>
                <a:gridCol w="1944216"/>
              </a:tblGrid>
              <a:tr h="28803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IFRS2 (ERP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Filesystem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Size(MB)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Mount Point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1835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/stand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41943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20971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/usr/sap/trans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/oracle/CD1/mirrlogB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8388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/oracle/CD1/102_64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/export/sapmnt/CD1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/export/interface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15728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/usr/sap/CD1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sapcd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/oracle/CD1/sapreorg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/oracle/CD1/oraarch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/oracle/CD1/origlogA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/oracle/CD1/origlogB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/oracle/CD1/mirrlogA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/oracle/CD1/sapdata1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/oracle/CD1/sapdata2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/dev/vg04/lvol1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163840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/oracle/CD1/sapdata3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/dev/vg04/lvol2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115015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/oracle/CD1/sapdata4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/dev/vg05/lvol1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139427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/oracle/CD1/sapdata5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31293"/>
              </p:ext>
            </p:extLst>
          </p:nvPr>
        </p:nvGraphicFramePr>
        <p:xfrm>
          <a:off x="4961384" y="692696"/>
          <a:ext cx="4320480" cy="5523731"/>
        </p:xfrm>
        <a:graphic>
          <a:graphicData uri="http://schemas.openxmlformats.org/drawingml/2006/table">
            <a:tbl>
              <a:tblPr/>
              <a:tblGrid>
                <a:gridCol w="1512168"/>
                <a:gridCol w="864096"/>
                <a:gridCol w="1944216"/>
              </a:tblGrid>
              <a:tr h="28803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SKC-ERPQ (ERP QA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Filesystem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Size(MB)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Mount Point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99" marR="499" marT="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2097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/stand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41943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15728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4194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/export/sapmnt/CEQ_new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/dev/vg04/lvol1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/dev/vg05/lvol1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/dev/vg06/lvol1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/dev/vg07/lvol1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/dev/vg08/lvol1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/dev/vg09/lvol1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/oracle/CEQ/origlogA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/sapmnt/CEQ_new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/usr/sap/CEQ/DVEBMGS00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31457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15728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/oracle/CEQ/origlogB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/oracle/CEQ/mirrlogA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/oracle/CEQ/mirrlogB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20971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/oracle/CEQ/oraarch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/oracle/CEQ/sapreorg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6291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/oracle/CEQ/102_64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/dev/vg10/lvol9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/sapmnt/CEQ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/dev/vg13/lvol1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146735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/oracle/CEQ/sapdata12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IFRS2:/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usr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/sap/trans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20971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usr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/sap/trans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88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6)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EMC VNX5100 -  Storage 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2410"/>
              </p:ext>
            </p:extLst>
          </p:nvPr>
        </p:nvGraphicFramePr>
        <p:xfrm>
          <a:off x="416496" y="2233296"/>
          <a:ext cx="9001125" cy="979680"/>
        </p:xfrm>
        <a:graphic>
          <a:graphicData uri="http://schemas.openxmlformats.org/drawingml/2006/table">
            <a:tbl>
              <a:tblPr/>
              <a:tblGrid>
                <a:gridCol w="864096"/>
                <a:gridCol w="1242500"/>
                <a:gridCol w="1519254"/>
                <a:gridCol w="2909902"/>
                <a:gridCol w="823898"/>
                <a:gridCol w="762000"/>
                <a:gridCol w="879475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구분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STORAGE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내역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52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INTERNAL DISK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EXTERNAL DISK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SAN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erp_dsp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OS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1,834GB (1TB * 4ea)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Usable :  2,779GB ( RAID 6 )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3,626GB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bwci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OS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1,834GB (1TB * 4ea)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Usable :    847GB ( RAID 6 )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3,626GB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15082"/>
              </p:ext>
            </p:extLst>
          </p:nvPr>
        </p:nvGraphicFramePr>
        <p:xfrm>
          <a:off x="416496" y="620688"/>
          <a:ext cx="9001125" cy="1551228"/>
        </p:xfrm>
        <a:graphic>
          <a:graphicData uri="http://schemas.openxmlformats.org/drawingml/2006/table">
            <a:tbl>
              <a:tblPr firstRow="1" bandRow="1"/>
              <a:tblGrid>
                <a:gridCol w="1644437"/>
                <a:gridCol w="2319548"/>
                <a:gridCol w="2143140"/>
                <a:gridCol w="2894000"/>
              </a:tblGrid>
              <a:tr h="25853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EMC VNX5100</a:t>
                      </a:r>
                    </a:p>
                  </a:txBody>
                  <a:tcPr marL="43200" marR="43200" marT="39600" marB="39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3200" marR="43200" marT="39600" marB="39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3200" marR="43200" marT="39600" marB="39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</a:tr>
              <a:tr h="258538"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번호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UX-Storage-EMC-10126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DDM Total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1TB * 13EA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 RAID 6 ]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5853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EMC VNX5100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스토리지 전체 용량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(usable)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5,493 GB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853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CKM00133800175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LUN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5853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Micro-Code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Release 32 ( 05.32.000.5.207 )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할당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LUN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853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Cache memory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4,096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할당 용량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(usable)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3,626GB (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2,779GB / BW : 847GB )</a:t>
                      </a:r>
                    </a:p>
                  </a:txBody>
                  <a:tcPr marL="43200" marR="43200" marT="39600" marB="39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6"/>
          <p:cNvCxnSpPr>
            <a:cxnSpLocks noChangeShapeType="1"/>
          </p:cNvCxnSpPr>
          <p:nvPr/>
        </p:nvCxnSpPr>
        <p:spPr bwMode="auto">
          <a:xfrm>
            <a:off x="416496" y="2171675"/>
            <a:ext cx="90011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56687"/>
              </p:ext>
            </p:extLst>
          </p:nvPr>
        </p:nvGraphicFramePr>
        <p:xfrm>
          <a:off x="416496" y="3252514"/>
          <a:ext cx="4464496" cy="3560862"/>
        </p:xfrm>
        <a:graphic>
          <a:graphicData uri="http://schemas.openxmlformats.org/drawingml/2006/table">
            <a:tbl>
              <a:tblPr/>
              <a:tblGrid>
                <a:gridCol w="1584176"/>
                <a:gridCol w="936104"/>
                <a:gridCol w="1944216"/>
              </a:tblGrid>
              <a:tr h="26826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ERP_DSP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(ERP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Filesystem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Size(MB)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Mount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Point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1835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/stand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40960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/dev/vg51/lvol1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/dev/vg52/lvol1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/dev/vg54/lvol1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/dev/vg55/lvol1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/dev/vg56/lvol1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/dev/vg57/lvol1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/dev/vg58/lvol1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/dev/vg59/lvol1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6291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/oracle/CEP/920_64_old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/dev/vg60/lvol2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6455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/oracle/CEP/920_64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/dev/vg60/lvol3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/hrcont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/dev/vg60/lvol4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18710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/dev/vg64/lvol1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38244"/>
              </p:ext>
            </p:extLst>
          </p:nvPr>
        </p:nvGraphicFramePr>
        <p:xfrm>
          <a:off x="4953001" y="3263718"/>
          <a:ext cx="4456083" cy="3391192"/>
        </p:xfrm>
        <a:graphic>
          <a:graphicData uri="http://schemas.openxmlformats.org/drawingml/2006/table">
            <a:tbl>
              <a:tblPr/>
              <a:tblGrid>
                <a:gridCol w="1584175"/>
                <a:gridCol w="783676"/>
                <a:gridCol w="208823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/dev/vg65/lvol1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/dev/vg66/lvol1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/dev/vg67/lvol1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/dev/vg68/lvol1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/dev/vg69/lvol1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6455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/oracle/stage/920_64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17760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3244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/export/sapmnt/CEP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6455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/oracle/CEP/sapreorg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/instdir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6455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/export/interface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/oracle/CEP/mirrlogA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/oracle/CEP/mirrlogB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/oracle/CEP/origlogA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/oracle/CEP/origlogB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3244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/dev/vg71/lvol9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3244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/usr/sap/CEP/DVEBMGS00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/dev/vg72/lvol1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/dev/vg73/lvol1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118456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/oracle/CEP/sapdata22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dev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/vg74/lvol1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209682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36000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/ignitebackup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>
                <a:solidFill>
                  <a:srgbClr val="FF7A00"/>
                </a:solidFill>
                <a:latin typeface="Arial" charset="0"/>
              </a:rPr>
              <a:t>6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EMC VNX5100 -  Storage 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02201"/>
              </p:ext>
            </p:extLst>
          </p:nvPr>
        </p:nvGraphicFramePr>
        <p:xfrm>
          <a:off x="416496" y="704846"/>
          <a:ext cx="4320480" cy="5187731"/>
        </p:xfrm>
        <a:graphic>
          <a:graphicData uri="http://schemas.openxmlformats.org/drawingml/2006/table">
            <a:tbl>
              <a:tblPr/>
              <a:tblGrid>
                <a:gridCol w="1296144"/>
                <a:gridCol w="1008112"/>
                <a:gridCol w="2016224"/>
              </a:tblGrid>
              <a:tr h="27588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BWCI (BW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Filesystem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Size(MB)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Mount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Point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92" marR="292" marT="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/dev/vg00/lvol1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2097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/stand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41943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3145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/sapmnt_new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/usr/sap_new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/dev/vg00/lvol6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68157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/oracle_new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4194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/oracle/BWP/920_64_old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/dev/vg51/lvol10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/sapmnt/BWP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/dev/vg51/lvol2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/oracle_old/stage/920_64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/dev/vg51/lvol3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/oracle_old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/dev/vg51/lvol4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2097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/oracle/BWP/sapreorg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/dev/vg51/lvol5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/usr/sap/BWP_old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/dev/vg51/lvol6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/oracle/BWP/origlogA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/dev/vg51/lvol7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/oracle/BWP/mirrlogA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/dev/vg51/lvol8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10485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/dev/vg51/lvol9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/usr/sap/BWP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6291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/instdir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/dev/vg52/lvol2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10747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/oracle/BWP/oraarch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/dev/vg52/lvol3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/oracle/BWP/origlogB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/dev/vg52/lvol4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/oracle/BWP/mirrlogB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/dev/vg52/lvol5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5242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/oracle/BWP/920_64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/dev/vg52/lvol6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10813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/dev/vg54/lvol1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/dev/vg55/lvol1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/dev/vg56/lvol1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/dev/vg57/lvol1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/dev/vg58/lvol1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/dev/vg59/lvol1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22180"/>
              </p:ext>
            </p:extLst>
          </p:nvPr>
        </p:nvGraphicFramePr>
        <p:xfrm>
          <a:off x="4808984" y="715528"/>
          <a:ext cx="4608512" cy="2105025"/>
        </p:xfrm>
        <a:graphic>
          <a:graphicData uri="http://schemas.openxmlformats.org/drawingml/2006/table">
            <a:tbl>
              <a:tblPr/>
              <a:tblGrid>
                <a:gridCol w="1656184"/>
                <a:gridCol w="1008112"/>
                <a:gridCol w="1944216"/>
              </a:tblGrid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/dev/vg64/lvol1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/dev/vg65/lvol1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/dev/vg66/lvol1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/dev/vg67/lvol1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/dev/vg68/lvol1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/dev/vg69/lvol1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/dev/vg70/lvol1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/dev/vg71/lvol1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/dev/vg72/lvol1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/dev/vg73/lvol1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37715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/oracle/BWP/sapdata21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89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297"/>
          <p:cNvGrpSpPr/>
          <p:nvPr/>
        </p:nvGrpSpPr>
        <p:grpSpPr>
          <a:xfrm>
            <a:off x="359892" y="964071"/>
            <a:ext cx="8950826" cy="5279676"/>
            <a:chOff x="296895" y="884260"/>
            <a:chExt cx="9460573" cy="5759450"/>
          </a:xfrm>
        </p:grpSpPr>
        <p:sp>
          <p:nvSpPr>
            <p:cNvPr id="282" name="AutoShape 421"/>
            <p:cNvSpPr>
              <a:spLocks noChangeArrowheads="1"/>
            </p:cNvSpPr>
            <p:nvPr/>
          </p:nvSpPr>
          <p:spPr bwMode="auto">
            <a:xfrm>
              <a:off x="296895" y="884260"/>
              <a:ext cx="9460573" cy="5759450"/>
            </a:xfrm>
            <a:prstGeom prst="roundRect">
              <a:avLst>
                <a:gd name="adj" fmla="val 1306"/>
              </a:avLst>
            </a:prstGeom>
            <a:solidFill>
              <a:srgbClr val="42A9CE"/>
            </a:solidFill>
            <a:ln w="9525" algn="ctr">
              <a:solidFill>
                <a:srgbClr val="226C9E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3" name="AutoShape 422"/>
            <p:cNvSpPr>
              <a:spLocks noChangeArrowheads="1"/>
            </p:cNvSpPr>
            <p:nvPr/>
          </p:nvSpPr>
          <p:spPr bwMode="auto">
            <a:xfrm>
              <a:off x="341674" y="901231"/>
              <a:ext cx="9281455" cy="572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6E6FE"/>
                </a:gs>
                <a:gs pos="100000">
                  <a:srgbClr val="42A9CE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AutoShape 429"/>
            <p:cNvSpPr>
              <a:spLocks noChangeArrowheads="1"/>
            </p:cNvSpPr>
            <p:nvPr/>
          </p:nvSpPr>
          <p:spPr bwMode="auto">
            <a:xfrm>
              <a:off x="374684" y="1235291"/>
              <a:ext cx="9293224" cy="5221289"/>
            </a:xfrm>
            <a:prstGeom prst="roundRect">
              <a:avLst>
                <a:gd name="adj" fmla="val 1704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lIns="54000" rIns="54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pPr marL="88900" indent="-88900" latinLnBrk="0">
                <a:lnSpc>
                  <a:spcPct val="90000"/>
                </a:lnSpc>
                <a:spcBef>
                  <a:spcPct val="40000"/>
                </a:spcBef>
              </a:pPr>
              <a:endParaRPr lang="ko-KR" altLang="ko-KR" sz="1100" b="0">
                <a:latin typeface="가는각진제목체"/>
                <a:ea typeface="HY견고딕" pitchFamily="18" charset="-127"/>
              </a:endParaRPr>
            </a:p>
          </p:txBody>
        </p:sp>
        <p:sp>
          <p:nvSpPr>
            <p:cNvPr id="284" name="AutoShape 430"/>
            <p:cNvSpPr>
              <a:spLocks noChangeArrowheads="1"/>
            </p:cNvSpPr>
            <p:nvPr/>
          </p:nvSpPr>
          <p:spPr bwMode="auto">
            <a:xfrm>
              <a:off x="3027054" y="928808"/>
              <a:ext cx="4252643" cy="20364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pPr eaLnBrk="0" latinLnBrk="0" hangingPunct="0"/>
              <a:r>
                <a:rPr lang="en-US" altLang="ko-KR" b="0" dirty="0">
                  <a:solidFill>
                    <a:schemeClr val="bg1"/>
                  </a:solidFill>
                  <a:latin typeface="산돌고딕B"/>
                  <a:ea typeface="산돌고딕B"/>
                  <a:cs typeface="산돌고딕B"/>
                </a:rPr>
                <a:t> </a:t>
              </a:r>
              <a:r>
                <a:rPr lang="ko-KR" altLang="en-US" b="0" dirty="0" err="1" smtClean="0">
                  <a:solidFill>
                    <a:schemeClr val="bg1"/>
                  </a:solidFill>
                  <a:latin typeface="산돌고딕B"/>
                  <a:ea typeface="산돌고딕B"/>
                  <a:cs typeface="산돌고딕B"/>
                </a:rPr>
                <a:t>시스템별</a:t>
              </a:r>
              <a:r>
                <a:rPr lang="ko-KR" altLang="en-US" b="0" dirty="0" smtClean="0">
                  <a:solidFill>
                    <a:schemeClr val="bg1"/>
                  </a:solidFill>
                  <a:latin typeface="산돌고딕B"/>
                  <a:ea typeface="산돌고딕B"/>
                  <a:cs typeface="산돌고딕B"/>
                </a:rPr>
                <a:t> </a:t>
              </a:r>
              <a:r>
                <a:rPr lang="en-US" altLang="ko-KR" b="0" dirty="0" smtClean="0">
                  <a:solidFill>
                    <a:schemeClr val="bg1"/>
                  </a:solidFill>
                  <a:latin typeface="산돌고딕B"/>
                  <a:ea typeface="산돌고딕B"/>
                  <a:cs typeface="산돌고딕B"/>
                </a:rPr>
                <a:t>S/W</a:t>
              </a:r>
              <a:r>
                <a:rPr lang="ko-KR" altLang="en-US" b="0" dirty="0">
                  <a:solidFill>
                    <a:schemeClr val="bg1"/>
                  </a:solidFill>
                  <a:latin typeface="산돌고딕B"/>
                  <a:ea typeface="산돌고딕B"/>
                  <a:cs typeface="산돌고딕B"/>
                </a:rPr>
                <a:t>구성도</a:t>
              </a:r>
            </a:p>
          </p:txBody>
        </p:sp>
      </p:grpSp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>
                <a:solidFill>
                  <a:srgbClr val="FF7A00"/>
                </a:solidFill>
                <a:latin typeface="Arial" charset="0"/>
              </a:rPr>
              <a:t>7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) </a:t>
            </a:r>
            <a:r>
              <a:rPr kumimoji="1" lang="ko-KR" altLang="en-US" sz="1800" b="1" dirty="0" err="1" smtClean="0">
                <a:solidFill>
                  <a:srgbClr val="FF7A00"/>
                </a:solidFill>
                <a:latin typeface="Arial" charset="0"/>
              </a:rPr>
              <a:t>시스템별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S/W </a:t>
            </a:r>
            <a:r>
              <a:rPr kumimoji="1" lang="ko-KR" altLang="en-US" sz="1800" b="1" dirty="0">
                <a:solidFill>
                  <a:srgbClr val="FF7A00"/>
                </a:solidFill>
                <a:latin typeface="Arial" charset="0"/>
              </a:rPr>
              <a:t>구성도</a:t>
            </a:r>
          </a:p>
        </p:txBody>
      </p:sp>
      <p:sp>
        <p:nvSpPr>
          <p:cNvPr id="301" name="Rectangle 145"/>
          <p:cNvSpPr>
            <a:spLocks noChangeArrowheads="1"/>
          </p:cNvSpPr>
          <p:nvPr/>
        </p:nvSpPr>
        <p:spPr bwMode="auto">
          <a:xfrm>
            <a:off x="1483468" y="2987495"/>
            <a:ext cx="2683714" cy="40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endParaRPr lang="en-US" sz="1000" b="0" dirty="0" smtClean="0">
              <a:latin typeface="맑은 고딕" pitchFamily="50" charset="-127"/>
              <a:cs typeface="Arial" pitchFamily="34" charset="0"/>
            </a:endParaRPr>
          </a:p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endParaRPr lang="en-US" altLang="ko-KR" sz="1000" b="0" dirty="0">
              <a:latin typeface="맑은 고딕" pitchFamily="50" charset="-127"/>
              <a:cs typeface="산돌고딕 L"/>
            </a:endParaRPr>
          </a:p>
        </p:txBody>
      </p:sp>
      <p:sp>
        <p:nvSpPr>
          <p:cNvPr id="307" name="Rectangle 145"/>
          <p:cNvSpPr>
            <a:spLocks noChangeArrowheads="1"/>
          </p:cNvSpPr>
          <p:nvPr/>
        </p:nvSpPr>
        <p:spPr bwMode="auto">
          <a:xfrm>
            <a:off x="1483468" y="3396353"/>
            <a:ext cx="2683714" cy="40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endParaRPr lang="en-US" altLang="ko-KR" sz="1000" b="0" dirty="0">
              <a:latin typeface="맑은 고딕" pitchFamily="50" charset="-127"/>
              <a:cs typeface="산돌고딕 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4528" y="1726014"/>
            <a:ext cx="2354502" cy="1777618"/>
            <a:chOff x="1309662" y="1726014"/>
            <a:chExt cx="2354502" cy="1777618"/>
          </a:xfrm>
        </p:grpSpPr>
        <p:grpSp>
          <p:nvGrpSpPr>
            <p:cNvPr id="300" name="그룹 299"/>
            <p:cNvGrpSpPr/>
            <p:nvPr/>
          </p:nvGrpSpPr>
          <p:grpSpPr>
            <a:xfrm>
              <a:off x="1309662" y="1726014"/>
              <a:ext cx="2354502" cy="1777618"/>
              <a:chOff x="-1681163" y="669981"/>
              <a:chExt cx="1698689" cy="1201738"/>
            </a:xfrm>
          </p:grpSpPr>
          <p:sp>
            <p:nvSpPr>
              <p:cNvPr id="18" name="Rectangle 143"/>
              <p:cNvSpPr>
                <a:spLocks noChangeArrowheads="1"/>
              </p:cNvSpPr>
              <p:nvPr/>
            </p:nvSpPr>
            <p:spPr bwMode="auto">
              <a:xfrm>
                <a:off x="-1681163" y="1158931"/>
                <a:ext cx="1681163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endParaRPr lang="en-US" altLang="ko-KR" sz="1000" b="0">
                  <a:latin typeface="맑은 고딕" pitchFamily="50" charset="-127"/>
                  <a:cs typeface="산돌고딕 L"/>
                </a:endParaRPr>
              </a:p>
            </p:txBody>
          </p:sp>
          <p:sp>
            <p:nvSpPr>
              <p:cNvPr id="19" name="Rectangle 145"/>
              <p:cNvSpPr>
                <a:spLocks noChangeArrowheads="1"/>
              </p:cNvSpPr>
              <p:nvPr/>
            </p:nvSpPr>
            <p:spPr bwMode="auto">
              <a:xfrm>
                <a:off x="-1681163" y="954108"/>
                <a:ext cx="1681163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r>
                  <a:rPr lang="en-US" sz="1000" b="0" dirty="0" smtClean="0">
                    <a:latin typeface="맑은 고딕" pitchFamily="50" charset="-127"/>
                    <a:cs typeface="Arial" pitchFamily="34" charset="0"/>
                  </a:rPr>
                  <a:t>HP UX  11.23</a:t>
                </a:r>
              </a:p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endParaRPr lang="en-US" altLang="ko-KR" sz="1000" b="0" dirty="0">
                  <a:latin typeface="맑은 고딕" pitchFamily="50" charset="-127"/>
                  <a:cs typeface="산돌고딕 L"/>
                </a:endParaRPr>
              </a:p>
            </p:txBody>
          </p:sp>
          <p:sp>
            <p:nvSpPr>
              <p:cNvPr id="20" name="Rectangle 147"/>
              <p:cNvSpPr>
                <a:spLocks noChangeArrowheads="1"/>
              </p:cNvSpPr>
              <p:nvPr/>
            </p:nvSpPr>
            <p:spPr bwMode="auto">
              <a:xfrm>
                <a:off x="-1681163" y="677919"/>
                <a:ext cx="1681163" cy="238125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endParaRPr lang="ko-KR" altLang="ko-KR" sz="1000" b="0">
                  <a:latin typeface="맑은 고딕" pitchFamily="50" charset="-127"/>
                  <a:cs typeface="산돌고딕 L"/>
                </a:endParaRPr>
              </a:p>
            </p:txBody>
          </p:sp>
          <p:sp>
            <p:nvSpPr>
              <p:cNvPr id="21" name="Line 148"/>
              <p:cNvSpPr>
                <a:spLocks noChangeShapeType="1"/>
              </p:cNvSpPr>
              <p:nvPr/>
            </p:nvSpPr>
            <p:spPr bwMode="auto">
              <a:xfrm>
                <a:off x="-1681163" y="677919"/>
                <a:ext cx="1681163" cy="0"/>
              </a:xfrm>
              <a:prstGeom prst="line">
                <a:avLst/>
              </a:prstGeom>
              <a:noFill/>
              <a:ln w="6350" cap="sq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25" name="Line 149"/>
              <p:cNvSpPr>
                <a:spLocks noChangeShapeType="1"/>
              </p:cNvSpPr>
              <p:nvPr/>
            </p:nvSpPr>
            <p:spPr bwMode="auto">
              <a:xfrm>
                <a:off x="-1681163" y="916044"/>
                <a:ext cx="1681163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26" name="Line 150"/>
              <p:cNvSpPr>
                <a:spLocks noChangeShapeType="1"/>
              </p:cNvSpPr>
              <p:nvPr/>
            </p:nvSpPr>
            <p:spPr bwMode="auto">
              <a:xfrm>
                <a:off x="-1681163" y="1155756"/>
                <a:ext cx="1681163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27" name="Line 151"/>
              <p:cNvSpPr>
                <a:spLocks noChangeShapeType="1"/>
              </p:cNvSpPr>
              <p:nvPr/>
            </p:nvSpPr>
            <p:spPr bwMode="auto">
              <a:xfrm>
                <a:off x="-1681163" y="1393881"/>
                <a:ext cx="1681163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28" name="Line 152"/>
              <p:cNvSpPr>
                <a:spLocks noChangeShapeType="1"/>
              </p:cNvSpPr>
              <p:nvPr/>
            </p:nvSpPr>
            <p:spPr bwMode="auto">
              <a:xfrm>
                <a:off x="-1681163" y="1633594"/>
                <a:ext cx="1681163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29" name="Line 153"/>
              <p:cNvSpPr>
                <a:spLocks noChangeShapeType="1"/>
              </p:cNvSpPr>
              <p:nvPr/>
            </p:nvSpPr>
            <p:spPr bwMode="auto">
              <a:xfrm>
                <a:off x="-1681163" y="1871719"/>
                <a:ext cx="1681163" cy="0"/>
              </a:xfrm>
              <a:prstGeom prst="line">
                <a:avLst/>
              </a:prstGeom>
              <a:noFill/>
              <a:ln w="6350" cap="sq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30" name="Line 154"/>
              <p:cNvSpPr>
                <a:spLocks noChangeShapeType="1"/>
              </p:cNvSpPr>
              <p:nvPr/>
            </p:nvSpPr>
            <p:spPr bwMode="auto">
              <a:xfrm>
                <a:off x="-1681163" y="677919"/>
                <a:ext cx="0" cy="1193800"/>
              </a:xfrm>
              <a:prstGeom prst="line">
                <a:avLst/>
              </a:prstGeom>
              <a:noFill/>
              <a:ln w="6350" cap="sq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31" name="Line 155"/>
              <p:cNvSpPr>
                <a:spLocks noChangeShapeType="1"/>
              </p:cNvSpPr>
              <p:nvPr/>
            </p:nvSpPr>
            <p:spPr bwMode="auto">
              <a:xfrm>
                <a:off x="0" y="669981"/>
                <a:ext cx="0" cy="1193800"/>
              </a:xfrm>
              <a:prstGeom prst="line">
                <a:avLst/>
              </a:prstGeom>
              <a:noFill/>
              <a:ln w="6350" cap="sq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32" name="Rectangle 156"/>
              <p:cNvSpPr>
                <a:spLocks noChangeArrowheads="1"/>
              </p:cNvSpPr>
              <p:nvPr/>
            </p:nvSpPr>
            <p:spPr bwMode="auto">
              <a:xfrm>
                <a:off x="-1617663" y="708081"/>
                <a:ext cx="1562100" cy="1524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/>
                <a:r>
                  <a:rPr lang="en-US" altLang="ko-KR" sz="1000" b="0" dirty="0" smtClean="0">
                    <a:latin typeface="맑은 고딕" pitchFamily="50" charset="-127"/>
                    <a:cs typeface="산돌고딕B"/>
                  </a:rPr>
                  <a:t>ERP_MAIN</a:t>
                </a:r>
                <a:endParaRPr lang="ko-KR" altLang="en-US" sz="1000" b="0" dirty="0">
                  <a:latin typeface="맑은 고딕" pitchFamily="50" charset="-127"/>
                  <a:cs typeface="산돌고딕B"/>
                </a:endParaRPr>
              </a:p>
            </p:txBody>
          </p:sp>
          <p:sp>
            <p:nvSpPr>
              <p:cNvPr id="287" name="Rectangle 145"/>
              <p:cNvSpPr>
                <a:spLocks noChangeArrowheads="1"/>
              </p:cNvSpPr>
              <p:nvPr/>
            </p:nvSpPr>
            <p:spPr bwMode="auto">
              <a:xfrm>
                <a:off x="-1663637" y="1172722"/>
                <a:ext cx="1681163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r>
                  <a:rPr lang="en-US" altLang="ko-KR" sz="1000" b="0" dirty="0" smtClean="0">
                    <a:latin typeface="맑은 고딕" pitchFamily="50" charset="-127"/>
                    <a:cs typeface="산돌고딕 L"/>
                  </a:rPr>
                  <a:t>DB : Oracle 10.2.0.4</a:t>
                </a:r>
                <a:endParaRPr lang="en-US" altLang="ko-KR" sz="1000" b="0" dirty="0">
                  <a:latin typeface="맑은 고딕" pitchFamily="50" charset="-127"/>
                  <a:cs typeface="산돌고딕 L"/>
                </a:endParaRPr>
              </a:p>
            </p:txBody>
          </p:sp>
        </p:grpSp>
        <p:sp>
          <p:nvSpPr>
            <p:cNvPr id="87" name="Rectangle 145"/>
            <p:cNvSpPr>
              <a:spLocks noChangeArrowheads="1"/>
            </p:cNvSpPr>
            <p:nvPr/>
          </p:nvSpPr>
          <p:spPr bwMode="auto">
            <a:xfrm>
              <a:off x="1309662" y="2815547"/>
              <a:ext cx="2330210" cy="35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pPr defTabSz="1279525" fontAlgn="ctr" latinLnBrk="0">
                <a:lnSpc>
                  <a:spcPct val="12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69696"/>
                </a:buClr>
              </a:pPr>
              <a:r>
                <a:rPr lang="en-US" altLang="ko-KR" sz="1000" b="0" dirty="0" smtClean="0">
                  <a:latin typeface="맑은 고딕" pitchFamily="50" charset="-127"/>
                  <a:cs typeface="산돌고딕 L"/>
                </a:rPr>
                <a:t>SAP 6.0</a:t>
              </a:r>
              <a:endParaRPr lang="en-US" altLang="ko-KR" sz="1000" b="0" dirty="0">
                <a:latin typeface="맑은 고딕" pitchFamily="50" charset="-127"/>
                <a:cs typeface="산돌고딕 L"/>
              </a:endParaRPr>
            </a:p>
          </p:txBody>
        </p:sp>
        <p:sp>
          <p:nvSpPr>
            <p:cNvPr id="90" name="Rectangle 145"/>
            <p:cNvSpPr>
              <a:spLocks noChangeArrowheads="1"/>
            </p:cNvSpPr>
            <p:nvPr/>
          </p:nvSpPr>
          <p:spPr bwMode="auto">
            <a:xfrm>
              <a:off x="1333954" y="3139654"/>
              <a:ext cx="2330210" cy="35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pPr defTabSz="1279525" fontAlgn="ctr" latinLnBrk="0">
                <a:lnSpc>
                  <a:spcPct val="12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69696"/>
                </a:buClr>
              </a:pPr>
              <a:r>
                <a:rPr lang="en-US" altLang="ko-KR" sz="1000" b="0" dirty="0" smtClean="0">
                  <a:latin typeface="맑은 고딕" pitchFamily="50" charset="-127"/>
                  <a:cs typeface="산돌고딕 L"/>
                </a:rPr>
                <a:t>Patrol, </a:t>
              </a:r>
              <a:r>
                <a:rPr lang="en-US" altLang="ko-KR" sz="1000" b="0" dirty="0" err="1" smtClean="0">
                  <a:latin typeface="맑은 고딕" pitchFamily="50" charset="-127"/>
                  <a:cs typeface="산돌고딕 L"/>
                </a:rPr>
                <a:t>Opsware</a:t>
              </a:r>
              <a:endParaRPr lang="en-US" altLang="ko-KR" sz="1000" b="0" dirty="0">
                <a:latin typeface="맑은 고딕" pitchFamily="50" charset="-127"/>
                <a:cs typeface="산돌고딕 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68824" y="1721207"/>
            <a:ext cx="2344796" cy="1779801"/>
            <a:chOff x="5381628" y="1681046"/>
            <a:chExt cx="2344796" cy="1779801"/>
          </a:xfrm>
        </p:grpSpPr>
        <p:grpSp>
          <p:nvGrpSpPr>
            <p:cNvPr id="71" name="그룹 70"/>
            <p:cNvGrpSpPr/>
            <p:nvPr/>
          </p:nvGrpSpPr>
          <p:grpSpPr>
            <a:xfrm>
              <a:off x="5381628" y="1681046"/>
              <a:ext cx="2344796" cy="1779801"/>
              <a:chOff x="3809992" y="1683229"/>
              <a:chExt cx="2428892" cy="1779801"/>
            </a:xfrm>
          </p:grpSpPr>
          <p:grpSp>
            <p:nvGrpSpPr>
              <p:cNvPr id="299" name="그룹 298"/>
              <p:cNvGrpSpPr/>
              <p:nvPr/>
            </p:nvGrpSpPr>
            <p:grpSpPr>
              <a:xfrm>
                <a:off x="3809992" y="1683229"/>
                <a:ext cx="2428892" cy="1779801"/>
                <a:chOff x="-1764142" y="2387623"/>
                <a:chExt cx="1708579" cy="1193800"/>
              </a:xfrm>
            </p:grpSpPr>
            <p:sp>
              <p:nvSpPr>
                <p:cNvPr id="33" name="Line 183"/>
                <p:cNvSpPr>
                  <a:spLocks noChangeShapeType="1"/>
                </p:cNvSpPr>
                <p:nvPr/>
              </p:nvSpPr>
              <p:spPr bwMode="auto">
                <a:xfrm>
                  <a:off x="-1748267" y="3581423"/>
                  <a:ext cx="1682750" cy="0"/>
                </a:xfrm>
                <a:prstGeom prst="line">
                  <a:avLst/>
                </a:prstGeom>
                <a:noFill/>
                <a:ln w="6350" cap="sq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endParaRPr lang="ko-KR" altLang="en-US" sz="1000">
                    <a:latin typeface="맑은 고딕" pitchFamily="50" charset="-127"/>
                  </a:endParaRPr>
                </a:p>
              </p:txBody>
            </p:sp>
            <p:sp>
              <p:nvSpPr>
                <p:cNvPr id="55" name="Rectangle 173"/>
                <p:cNvSpPr>
                  <a:spLocks noChangeArrowheads="1"/>
                </p:cNvSpPr>
                <p:nvPr/>
              </p:nvSpPr>
              <p:spPr bwMode="auto">
                <a:xfrm>
                  <a:off x="-1764142" y="3343298"/>
                  <a:ext cx="1682750" cy="238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36000" bIns="36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endParaRPr lang="en-US" altLang="ko-KR" sz="1000" b="0">
                    <a:latin typeface="맑은 고딕" pitchFamily="50" charset="-127"/>
                    <a:cs typeface="산돌고딕 L"/>
                  </a:endParaRPr>
                </a:p>
              </p:txBody>
            </p:sp>
            <p:sp>
              <p:nvSpPr>
                <p:cNvPr id="56" name="Rectangle 174"/>
                <p:cNvSpPr>
                  <a:spLocks noChangeArrowheads="1"/>
                </p:cNvSpPr>
                <p:nvPr/>
              </p:nvSpPr>
              <p:spPr bwMode="auto">
                <a:xfrm>
                  <a:off x="-1764142" y="3103585"/>
                  <a:ext cx="1682750" cy="239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36000" bIns="36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endParaRPr lang="en-US" altLang="ko-KR" sz="1000" b="0" dirty="0">
                    <a:latin typeface="맑은 고딕" pitchFamily="50" charset="-127"/>
                    <a:cs typeface="산돌고딕 L"/>
                  </a:endParaRPr>
                </a:p>
              </p:txBody>
            </p:sp>
            <p:sp>
              <p:nvSpPr>
                <p:cNvPr id="57" name="Rectangle 175"/>
                <p:cNvSpPr>
                  <a:spLocks noChangeArrowheads="1"/>
                </p:cNvSpPr>
                <p:nvPr/>
              </p:nvSpPr>
              <p:spPr bwMode="auto">
                <a:xfrm>
                  <a:off x="-1764142" y="2865460"/>
                  <a:ext cx="1682750" cy="238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36000" bIns="36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endParaRPr lang="en-US" altLang="ko-KR" sz="1000" b="0" dirty="0">
                    <a:latin typeface="맑은 고딕" pitchFamily="50" charset="-127"/>
                    <a:cs typeface="산돌고딕 L"/>
                  </a:endParaRPr>
                </a:p>
              </p:txBody>
            </p:sp>
            <p:sp>
              <p:nvSpPr>
                <p:cNvPr id="58" name="Rectangle 176"/>
                <p:cNvSpPr>
                  <a:spLocks noChangeArrowheads="1"/>
                </p:cNvSpPr>
                <p:nvPr/>
              </p:nvSpPr>
              <p:spPr bwMode="auto">
                <a:xfrm>
                  <a:off x="-1764142" y="2625748"/>
                  <a:ext cx="1682750" cy="239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36000" bIns="36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endParaRPr lang="en-US" altLang="ko-KR" sz="1000" b="0" dirty="0">
                    <a:latin typeface="맑은 고딕" pitchFamily="50" charset="-127"/>
                    <a:cs typeface="산돌고딕 L"/>
                  </a:endParaRPr>
                </a:p>
              </p:txBody>
            </p:sp>
            <p:sp>
              <p:nvSpPr>
                <p:cNvPr id="59" name="Rectangle 177"/>
                <p:cNvSpPr>
                  <a:spLocks noChangeArrowheads="1"/>
                </p:cNvSpPr>
                <p:nvPr/>
              </p:nvSpPr>
              <p:spPr bwMode="auto">
                <a:xfrm>
                  <a:off x="-1764142" y="2387623"/>
                  <a:ext cx="1682750" cy="238125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36000" bIns="36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endParaRPr lang="ko-KR" altLang="ko-KR" sz="1000" b="0">
                    <a:latin typeface="맑은 고딕" pitchFamily="50" charset="-127"/>
                    <a:cs typeface="산돌고딕 L"/>
                  </a:endParaRPr>
                </a:p>
              </p:txBody>
            </p:sp>
            <p:sp>
              <p:nvSpPr>
                <p:cNvPr id="60" name="Line 178"/>
                <p:cNvSpPr>
                  <a:spLocks noChangeShapeType="1"/>
                </p:cNvSpPr>
                <p:nvPr/>
              </p:nvSpPr>
              <p:spPr bwMode="auto">
                <a:xfrm>
                  <a:off x="-1764142" y="2387623"/>
                  <a:ext cx="1682750" cy="0"/>
                </a:xfrm>
                <a:prstGeom prst="line">
                  <a:avLst/>
                </a:prstGeom>
                <a:noFill/>
                <a:ln w="6350" cap="sq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endParaRPr lang="ko-KR" altLang="en-US" sz="100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179"/>
                <p:cNvSpPr>
                  <a:spLocks noChangeShapeType="1"/>
                </p:cNvSpPr>
                <p:nvPr/>
              </p:nvSpPr>
              <p:spPr bwMode="auto">
                <a:xfrm>
                  <a:off x="-1764142" y="2625748"/>
                  <a:ext cx="1682750" cy="0"/>
                </a:xfrm>
                <a:prstGeom prst="line">
                  <a:avLst/>
                </a:prstGeom>
                <a:noFill/>
                <a:ln w="6350">
                  <a:solidFill>
                    <a:srgbClr val="969696"/>
                  </a:solidFill>
                  <a:prstDash val="sysDash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endParaRPr lang="ko-KR" altLang="en-US" sz="100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180"/>
                <p:cNvSpPr>
                  <a:spLocks noChangeShapeType="1"/>
                </p:cNvSpPr>
                <p:nvPr/>
              </p:nvSpPr>
              <p:spPr bwMode="auto">
                <a:xfrm>
                  <a:off x="-1764142" y="2865460"/>
                  <a:ext cx="1682750" cy="0"/>
                </a:xfrm>
                <a:prstGeom prst="line">
                  <a:avLst/>
                </a:prstGeom>
                <a:noFill/>
                <a:ln w="6350">
                  <a:solidFill>
                    <a:srgbClr val="969696"/>
                  </a:solidFill>
                  <a:prstDash val="sysDash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endParaRPr lang="ko-KR" altLang="en-US" sz="100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181"/>
                <p:cNvSpPr>
                  <a:spLocks noChangeShapeType="1"/>
                </p:cNvSpPr>
                <p:nvPr/>
              </p:nvSpPr>
              <p:spPr bwMode="auto">
                <a:xfrm>
                  <a:off x="-1764142" y="3103585"/>
                  <a:ext cx="1682750" cy="0"/>
                </a:xfrm>
                <a:prstGeom prst="line">
                  <a:avLst/>
                </a:prstGeom>
                <a:noFill/>
                <a:ln w="6350">
                  <a:solidFill>
                    <a:srgbClr val="969696"/>
                  </a:solidFill>
                  <a:prstDash val="sysDash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endParaRPr lang="ko-KR" altLang="en-US" sz="100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182"/>
                <p:cNvSpPr>
                  <a:spLocks noChangeShapeType="1"/>
                </p:cNvSpPr>
                <p:nvPr/>
              </p:nvSpPr>
              <p:spPr bwMode="auto">
                <a:xfrm>
                  <a:off x="-1764142" y="3343298"/>
                  <a:ext cx="1682750" cy="0"/>
                </a:xfrm>
                <a:prstGeom prst="line">
                  <a:avLst/>
                </a:prstGeom>
                <a:noFill/>
                <a:ln w="6350">
                  <a:solidFill>
                    <a:srgbClr val="969696"/>
                  </a:solidFill>
                  <a:prstDash val="sysDash"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endParaRPr lang="ko-KR" altLang="en-US" sz="100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183"/>
                <p:cNvSpPr>
                  <a:spLocks noChangeShapeType="1"/>
                </p:cNvSpPr>
                <p:nvPr/>
              </p:nvSpPr>
              <p:spPr bwMode="auto">
                <a:xfrm>
                  <a:off x="-1764142" y="3581423"/>
                  <a:ext cx="1682750" cy="0"/>
                </a:xfrm>
                <a:prstGeom prst="line">
                  <a:avLst/>
                </a:prstGeom>
                <a:noFill/>
                <a:ln w="6350" cap="sq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endParaRPr lang="ko-KR" altLang="en-US" sz="100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184"/>
                <p:cNvSpPr>
                  <a:spLocks noChangeShapeType="1"/>
                </p:cNvSpPr>
                <p:nvPr/>
              </p:nvSpPr>
              <p:spPr bwMode="auto">
                <a:xfrm>
                  <a:off x="-1764142" y="2387623"/>
                  <a:ext cx="0" cy="1193800"/>
                </a:xfrm>
                <a:prstGeom prst="line">
                  <a:avLst/>
                </a:prstGeom>
                <a:noFill/>
                <a:ln w="6350" cap="sq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endParaRPr lang="ko-KR" altLang="en-US" sz="100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185"/>
                <p:cNvSpPr>
                  <a:spLocks noChangeShapeType="1"/>
                </p:cNvSpPr>
                <p:nvPr/>
              </p:nvSpPr>
              <p:spPr bwMode="auto">
                <a:xfrm>
                  <a:off x="-81392" y="2387623"/>
                  <a:ext cx="0" cy="1193800"/>
                </a:xfrm>
                <a:prstGeom prst="line">
                  <a:avLst/>
                </a:prstGeom>
                <a:noFill/>
                <a:ln w="6350" cap="sq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endParaRPr lang="ko-KR" altLang="en-US" sz="1000">
                    <a:latin typeface="맑은 고딕" pitchFamily="50" charset="-127"/>
                  </a:endParaRPr>
                </a:p>
              </p:txBody>
            </p:sp>
            <p:sp>
              <p:nvSpPr>
                <p:cNvPr id="68" name="Rectangle 186"/>
                <p:cNvSpPr>
                  <a:spLocks noChangeArrowheads="1"/>
                </p:cNvSpPr>
                <p:nvPr/>
              </p:nvSpPr>
              <p:spPr bwMode="auto">
                <a:xfrm>
                  <a:off x="-1700642" y="2417785"/>
                  <a:ext cx="1563688" cy="152400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/>
                  <a:r>
                    <a:rPr lang="en-US" altLang="ko-KR" sz="1000" b="0" dirty="0" smtClean="0">
                      <a:latin typeface="맑은 고딕" pitchFamily="50" charset="-127"/>
                      <a:cs typeface="산돌고딕B"/>
                    </a:rPr>
                    <a:t>ERP_AP1</a:t>
                  </a:r>
                  <a:endParaRPr lang="ko-KR" altLang="en-US" sz="1000" b="0" dirty="0">
                    <a:latin typeface="맑은 고딕" pitchFamily="50" charset="-127"/>
                    <a:cs typeface="산돌고딕B"/>
                  </a:endParaRPr>
                </a:p>
              </p:txBody>
            </p:sp>
            <p:sp>
              <p:nvSpPr>
                <p:cNvPr id="288" name="Rectangle 174"/>
                <p:cNvSpPr>
                  <a:spLocks noChangeArrowheads="1"/>
                </p:cNvSpPr>
                <p:nvPr/>
              </p:nvSpPr>
              <p:spPr bwMode="auto">
                <a:xfrm>
                  <a:off x="-1748267" y="2662224"/>
                  <a:ext cx="1682750" cy="239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36000" bIns="36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endParaRPr lang="en-US" altLang="ko-KR" sz="1000" b="0" dirty="0">
                    <a:latin typeface="맑은 고딕" pitchFamily="50" charset="-127"/>
                    <a:cs typeface="산돌고딕 L"/>
                  </a:endParaRPr>
                </a:p>
              </p:txBody>
            </p:sp>
            <p:sp>
              <p:nvSpPr>
                <p:cNvPr id="289" name="Rectangle 174"/>
                <p:cNvSpPr>
                  <a:spLocks noChangeArrowheads="1"/>
                </p:cNvSpPr>
                <p:nvPr/>
              </p:nvSpPr>
              <p:spPr bwMode="auto">
                <a:xfrm>
                  <a:off x="-1738313" y="2873993"/>
                  <a:ext cx="1682750" cy="239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36000" bIns="36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r>
                    <a:rPr lang="en-US" altLang="ko-KR" sz="1000" b="0" dirty="0" smtClean="0">
                      <a:latin typeface="맑은 고딕" pitchFamily="50" charset="-127"/>
                      <a:cs typeface="산돌고딕 L"/>
                    </a:rPr>
                    <a:t>SAP 6.0</a:t>
                  </a:r>
                  <a:endParaRPr lang="en-US" altLang="ko-KR" sz="1000" b="0" dirty="0">
                    <a:latin typeface="맑은 고딕" pitchFamily="50" charset="-127"/>
                    <a:cs typeface="산돌고딕 L"/>
                  </a:endParaRPr>
                </a:p>
              </p:txBody>
            </p:sp>
          </p:grpSp>
          <p:sp>
            <p:nvSpPr>
              <p:cNvPr id="308" name="Rectangle 145"/>
              <p:cNvSpPr>
                <a:spLocks noChangeArrowheads="1"/>
              </p:cNvSpPr>
              <p:nvPr/>
            </p:nvSpPr>
            <p:spPr bwMode="auto">
              <a:xfrm>
                <a:off x="3832560" y="2062997"/>
                <a:ext cx="2373582" cy="40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r>
                  <a:rPr lang="en-US" sz="1000" b="0" dirty="0" smtClean="0">
                    <a:latin typeface="맑은 고딕" pitchFamily="50" charset="-127"/>
                    <a:cs typeface="Arial" pitchFamily="34" charset="0"/>
                  </a:rPr>
                  <a:t>HP UX  11.23</a:t>
                </a:r>
              </a:p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endParaRPr lang="en-US" altLang="ko-KR" sz="1000" b="0" dirty="0">
                  <a:latin typeface="맑은 고딕" pitchFamily="50" charset="-127"/>
                  <a:cs typeface="산돌고딕 L"/>
                </a:endParaRPr>
              </a:p>
            </p:txBody>
          </p:sp>
        </p:grpSp>
        <p:sp>
          <p:nvSpPr>
            <p:cNvPr id="91" name="Rectangle 145"/>
            <p:cNvSpPr>
              <a:spLocks noChangeArrowheads="1"/>
            </p:cNvSpPr>
            <p:nvPr/>
          </p:nvSpPr>
          <p:spPr bwMode="auto">
            <a:xfrm>
              <a:off x="5441829" y="2747257"/>
              <a:ext cx="2238355" cy="35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pPr defTabSz="1279525" fontAlgn="ctr" latinLnBrk="0">
                <a:lnSpc>
                  <a:spcPct val="12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69696"/>
                </a:buClr>
              </a:pPr>
              <a:r>
                <a:rPr lang="en-US" altLang="ko-KR" sz="1000" b="0" dirty="0" smtClean="0">
                  <a:latin typeface="맑은 고딕" pitchFamily="50" charset="-127"/>
                  <a:cs typeface="산돌고딕 L"/>
                </a:rPr>
                <a:t>Patrol</a:t>
              </a:r>
              <a:endParaRPr lang="en-US" altLang="ko-KR" sz="1000" b="0" dirty="0">
                <a:latin typeface="맑은 고딕" pitchFamily="50" charset="-127"/>
                <a:cs typeface="산돌고딕 L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01999" y="3667606"/>
            <a:ext cx="2378793" cy="1777618"/>
            <a:chOff x="1285370" y="3885053"/>
            <a:chExt cx="2378793" cy="1777618"/>
          </a:xfrm>
        </p:grpSpPr>
        <p:grpSp>
          <p:nvGrpSpPr>
            <p:cNvPr id="43" name="그룹 42"/>
            <p:cNvGrpSpPr/>
            <p:nvPr/>
          </p:nvGrpSpPr>
          <p:grpSpPr>
            <a:xfrm>
              <a:off x="1285370" y="3885053"/>
              <a:ext cx="2378793" cy="1777618"/>
              <a:chOff x="-1681163" y="669981"/>
              <a:chExt cx="1716214" cy="1201738"/>
            </a:xfrm>
          </p:grpSpPr>
          <p:sp>
            <p:nvSpPr>
              <p:cNvPr id="44" name="Rectangle 143"/>
              <p:cNvSpPr>
                <a:spLocks noChangeArrowheads="1"/>
              </p:cNvSpPr>
              <p:nvPr/>
            </p:nvSpPr>
            <p:spPr bwMode="auto">
              <a:xfrm>
                <a:off x="-1681163" y="1158931"/>
                <a:ext cx="1681163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endParaRPr lang="en-US" altLang="ko-KR" sz="1000" b="0">
                  <a:latin typeface="맑은 고딕" pitchFamily="50" charset="-127"/>
                  <a:cs typeface="산돌고딕 L"/>
                </a:endParaRPr>
              </a:p>
            </p:txBody>
          </p:sp>
          <p:sp>
            <p:nvSpPr>
              <p:cNvPr id="45" name="Rectangle 145"/>
              <p:cNvSpPr>
                <a:spLocks noChangeArrowheads="1"/>
              </p:cNvSpPr>
              <p:nvPr/>
            </p:nvSpPr>
            <p:spPr bwMode="auto">
              <a:xfrm>
                <a:off x="-1681163" y="954108"/>
                <a:ext cx="1681163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r>
                  <a:rPr lang="en-US" sz="1000" b="0" dirty="0" smtClean="0">
                    <a:latin typeface="맑은 고딕" pitchFamily="50" charset="-127"/>
                    <a:cs typeface="Arial" pitchFamily="34" charset="0"/>
                  </a:rPr>
                  <a:t>HP UX  11.23</a:t>
                </a:r>
              </a:p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endParaRPr lang="en-US" altLang="ko-KR" sz="1000" b="0" dirty="0">
                  <a:latin typeface="맑은 고딕" pitchFamily="50" charset="-127"/>
                  <a:cs typeface="산돌고딕 L"/>
                </a:endParaRPr>
              </a:p>
            </p:txBody>
          </p:sp>
          <p:sp>
            <p:nvSpPr>
              <p:cNvPr id="46" name="Rectangle 147"/>
              <p:cNvSpPr>
                <a:spLocks noChangeArrowheads="1"/>
              </p:cNvSpPr>
              <p:nvPr/>
            </p:nvSpPr>
            <p:spPr bwMode="auto">
              <a:xfrm>
                <a:off x="-1681163" y="677919"/>
                <a:ext cx="1681163" cy="238125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endParaRPr lang="ko-KR" altLang="ko-KR" sz="1000" b="0">
                  <a:latin typeface="맑은 고딕" pitchFamily="50" charset="-127"/>
                  <a:cs typeface="산돌고딕 L"/>
                </a:endParaRPr>
              </a:p>
            </p:txBody>
          </p:sp>
          <p:sp>
            <p:nvSpPr>
              <p:cNvPr id="47" name="Line 148"/>
              <p:cNvSpPr>
                <a:spLocks noChangeShapeType="1"/>
              </p:cNvSpPr>
              <p:nvPr/>
            </p:nvSpPr>
            <p:spPr bwMode="auto">
              <a:xfrm>
                <a:off x="-1681163" y="677919"/>
                <a:ext cx="1681163" cy="0"/>
              </a:xfrm>
              <a:prstGeom prst="line">
                <a:avLst/>
              </a:prstGeom>
              <a:noFill/>
              <a:ln w="6350" cap="sq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48" name="Line 149"/>
              <p:cNvSpPr>
                <a:spLocks noChangeShapeType="1"/>
              </p:cNvSpPr>
              <p:nvPr/>
            </p:nvSpPr>
            <p:spPr bwMode="auto">
              <a:xfrm>
                <a:off x="-1681163" y="916044"/>
                <a:ext cx="1681163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49" name="Line 150"/>
              <p:cNvSpPr>
                <a:spLocks noChangeShapeType="1"/>
              </p:cNvSpPr>
              <p:nvPr/>
            </p:nvSpPr>
            <p:spPr bwMode="auto">
              <a:xfrm>
                <a:off x="-1681163" y="1155756"/>
                <a:ext cx="1681163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50" name="Line 151"/>
              <p:cNvSpPr>
                <a:spLocks noChangeShapeType="1"/>
              </p:cNvSpPr>
              <p:nvPr/>
            </p:nvSpPr>
            <p:spPr bwMode="auto">
              <a:xfrm>
                <a:off x="-1681163" y="1393881"/>
                <a:ext cx="1681163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51" name="Line 152"/>
              <p:cNvSpPr>
                <a:spLocks noChangeShapeType="1"/>
              </p:cNvSpPr>
              <p:nvPr/>
            </p:nvSpPr>
            <p:spPr bwMode="auto">
              <a:xfrm>
                <a:off x="-1681163" y="1633594"/>
                <a:ext cx="1681163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52" name="Line 153"/>
              <p:cNvSpPr>
                <a:spLocks noChangeShapeType="1"/>
              </p:cNvSpPr>
              <p:nvPr/>
            </p:nvSpPr>
            <p:spPr bwMode="auto">
              <a:xfrm>
                <a:off x="-1681163" y="1871719"/>
                <a:ext cx="1681163" cy="0"/>
              </a:xfrm>
              <a:prstGeom prst="line">
                <a:avLst/>
              </a:prstGeom>
              <a:noFill/>
              <a:ln w="6350" cap="sq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53" name="Line 154"/>
              <p:cNvSpPr>
                <a:spLocks noChangeShapeType="1"/>
              </p:cNvSpPr>
              <p:nvPr/>
            </p:nvSpPr>
            <p:spPr bwMode="auto">
              <a:xfrm>
                <a:off x="-1681163" y="677919"/>
                <a:ext cx="0" cy="1193800"/>
              </a:xfrm>
              <a:prstGeom prst="line">
                <a:avLst/>
              </a:prstGeom>
              <a:noFill/>
              <a:ln w="6350" cap="sq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54" name="Line 155"/>
              <p:cNvSpPr>
                <a:spLocks noChangeShapeType="1"/>
              </p:cNvSpPr>
              <p:nvPr/>
            </p:nvSpPr>
            <p:spPr bwMode="auto">
              <a:xfrm>
                <a:off x="0" y="669981"/>
                <a:ext cx="0" cy="1193800"/>
              </a:xfrm>
              <a:prstGeom prst="line">
                <a:avLst/>
              </a:prstGeom>
              <a:noFill/>
              <a:ln w="6350" cap="sq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endParaRPr lang="ko-KR" altLang="en-US" sz="1000">
                  <a:latin typeface="맑은 고딕" pitchFamily="50" charset="-127"/>
                </a:endParaRPr>
              </a:p>
            </p:txBody>
          </p:sp>
          <p:sp>
            <p:nvSpPr>
              <p:cNvPr id="69" name="Rectangle 156"/>
              <p:cNvSpPr>
                <a:spLocks noChangeArrowheads="1"/>
              </p:cNvSpPr>
              <p:nvPr/>
            </p:nvSpPr>
            <p:spPr bwMode="auto">
              <a:xfrm>
                <a:off x="-1617663" y="708081"/>
                <a:ext cx="1562100" cy="15240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/>
                <a:r>
                  <a:rPr lang="en-US" altLang="ko-KR" sz="1000" b="0" dirty="0" smtClean="0">
                    <a:latin typeface="맑은 고딕" pitchFamily="50" charset="-127"/>
                    <a:cs typeface="산돌고딕B"/>
                  </a:rPr>
                  <a:t>ERP_DSP</a:t>
                </a:r>
                <a:endParaRPr lang="ko-KR" altLang="en-US" sz="1000" b="0" dirty="0">
                  <a:latin typeface="맑은 고딕" pitchFamily="50" charset="-127"/>
                  <a:cs typeface="산돌고딕B"/>
                </a:endParaRPr>
              </a:p>
            </p:txBody>
          </p:sp>
          <p:sp>
            <p:nvSpPr>
              <p:cNvPr id="70" name="Rectangle 145"/>
              <p:cNvSpPr>
                <a:spLocks noChangeArrowheads="1"/>
              </p:cNvSpPr>
              <p:nvPr/>
            </p:nvSpPr>
            <p:spPr bwMode="auto">
              <a:xfrm>
                <a:off x="-1646112" y="1168422"/>
                <a:ext cx="1681163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r>
                  <a:rPr lang="en-US" altLang="ko-KR" sz="1000" b="0" dirty="0" smtClean="0">
                    <a:latin typeface="맑은 고딕" pitchFamily="50" charset="-127"/>
                    <a:cs typeface="산돌고딕 L"/>
                  </a:rPr>
                  <a:t>DB : Oracle 9.2.0.6</a:t>
                </a:r>
                <a:endParaRPr lang="en-US" altLang="ko-KR" sz="1000" b="0" dirty="0">
                  <a:latin typeface="맑은 고딕" pitchFamily="50" charset="-127"/>
                  <a:cs typeface="산돌고딕 L"/>
                </a:endParaRPr>
              </a:p>
            </p:txBody>
          </p:sp>
        </p:grpSp>
        <p:sp>
          <p:nvSpPr>
            <p:cNvPr id="88" name="Rectangle 145"/>
            <p:cNvSpPr>
              <a:spLocks noChangeArrowheads="1"/>
            </p:cNvSpPr>
            <p:nvPr/>
          </p:nvSpPr>
          <p:spPr bwMode="auto">
            <a:xfrm>
              <a:off x="1309662" y="4932366"/>
              <a:ext cx="2305918" cy="408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pPr defTabSz="1279525" fontAlgn="ctr" latinLnBrk="0">
                <a:lnSpc>
                  <a:spcPct val="12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69696"/>
                </a:buClr>
              </a:pPr>
              <a:r>
                <a:rPr lang="en-US" sz="1000" b="0" dirty="0" smtClean="0">
                  <a:latin typeface="맑은 고딕" pitchFamily="50" charset="-127"/>
                  <a:cs typeface="Arial" pitchFamily="34" charset="0"/>
                </a:rPr>
                <a:t>SAP 5.0</a:t>
              </a:r>
            </a:p>
          </p:txBody>
        </p:sp>
        <p:sp>
          <p:nvSpPr>
            <p:cNvPr id="92" name="Rectangle 145"/>
            <p:cNvSpPr>
              <a:spLocks noChangeArrowheads="1"/>
            </p:cNvSpPr>
            <p:nvPr/>
          </p:nvSpPr>
          <p:spPr bwMode="auto">
            <a:xfrm>
              <a:off x="1309662" y="5286951"/>
              <a:ext cx="2305918" cy="35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pPr defTabSz="1279525" fontAlgn="ctr" latinLnBrk="0">
                <a:lnSpc>
                  <a:spcPct val="12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69696"/>
                </a:buClr>
              </a:pPr>
              <a:r>
                <a:rPr lang="en-US" altLang="ko-KR" sz="1000" b="0" dirty="0" smtClean="0">
                  <a:latin typeface="맑은 고딕" pitchFamily="50" charset="-127"/>
                  <a:cs typeface="산돌고딕 L"/>
                </a:rPr>
                <a:t>Patrol, </a:t>
              </a:r>
              <a:r>
                <a:rPr lang="en-US" altLang="ko-KR" sz="1000" b="0" dirty="0" err="1" smtClean="0">
                  <a:latin typeface="맑은 고딕" pitchFamily="50" charset="-127"/>
                  <a:cs typeface="산돌고딕 L"/>
                </a:rPr>
                <a:t>Opsware</a:t>
              </a:r>
              <a:endParaRPr lang="en-US" altLang="ko-KR" sz="1000" b="0" dirty="0">
                <a:latin typeface="맑은 고딕" pitchFamily="50" charset="-127"/>
                <a:cs typeface="산돌고딕 L"/>
              </a:endParaRPr>
            </a:p>
          </p:txBody>
        </p:sp>
      </p:grpSp>
      <p:sp>
        <p:nvSpPr>
          <p:cNvPr id="74" name="Rectangle 143"/>
          <p:cNvSpPr>
            <a:spLocks noChangeArrowheads="1"/>
          </p:cNvSpPr>
          <p:nvPr/>
        </p:nvSpPr>
        <p:spPr bwMode="auto">
          <a:xfrm>
            <a:off x="3383270" y="4368282"/>
            <a:ext cx="2330210" cy="35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endParaRPr lang="en-US" altLang="ko-KR" sz="1000" b="0">
              <a:latin typeface="맑은 고딕" pitchFamily="50" charset="-127"/>
              <a:cs typeface="산돌고딕 L"/>
            </a:endParaRPr>
          </a:p>
        </p:txBody>
      </p:sp>
      <p:sp>
        <p:nvSpPr>
          <p:cNvPr id="75" name="Rectangle 145"/>
          <p:cNvSpPr>
            <a:spLocks noChangeArrowheads="1"/>
          </p:cNvSpPr>
          <p:nvPr/>
        </p:nvSpPr>
        <p:spPr bwMode="auto">
          <a:xfrm>
            <a:off x="3383270" y="4065306"/>
            <a:ext cx="2330210" cy="35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r>
              <a:rPr lang="en-US" sz="1000" b="0" dirty="0" smtClean="0">
                <a:latin typeface="맑은 고딕" pitchFamily="50" charset="-127"/>
                <a:cs typeface="Arial" pitchFamily="34" charset="0"/>
              </a:rPr>
              <a:t>HP UX  11.23</a:t>
            </a:r>
          </a:p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endParaRPr lang="en-US" altLang="ko-KR" sz="1000" b="0" dirty="0">
              <a:latin typeface="맑은 고딕" pitchFamily="50" charset="-127"/>
              <a:cs typeface="산돌고딕 L"/>
            </a:endParaRPr>
          </a:p>
        </p:txBody>
      </p:sp>
      <p:sp>
        <p:nvSpPr>
          <p:cNvPr id="76" name="Rectangle 147"/>
          <p:cNvSpPr>
            <a:spLocks noChangeArrowheads="1"/>
          </p:cNvSpPr>
          <p:nvPr/>
        </p:nvSpPr>
        <p:spPr bwMode="auto">
          <a:xfrm>
            <a:off x="3383270" y="3656766"/>
            <a:ext cx="2330210" cy="35223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endParaRPr lang="ko-KR" altLang="ko-KR" sz="1000" b="0">
              <a:latin typeface="맑은 고딕" pitchFamily="50" charset="-127"/>
              <a:cs typeface="산돌고딕 L"/>
            </a:endParaRPr>
          </a:p>
        </p:txBody>
      </p:sp>
      <p:sp>
        <p:nvSpPr>
          <p:cNvPr id="77" name="Line 148"/>
          <p:cNvSpPr>
            <a:spLocks noChangeShapeType="1"/>
          </p:cNvSpPr>
          <p:nvPr/>
        </p:nvSpPr>
        <p:spPr bwMode="auto">
          <a:xfrm>
            <a:off x="3377758" y="3656766"/>
            <a:ext cx="2330210" cy="0"/>
          </a:xfrm>
          <a:prstGeom prst="line">
            <a:avLst/>
          </a:prstGeom>
          <a:noFill/>
          <a:ln w="6350" cap="sq">
            <a:solidFill>
              <a:srgbClr val="969696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1000">
              <a:latin typeface="맑은 고딕" pitchFamily="50" charset="-127"/>
            </a:endParaRPr>
          </a:p>
        </p:txBody>
      </p:sp>
      <p:sp>
        <p:nvSpPr>
          <p:cNvPr id="78" name="Line 149"/>
          <p:cNvSpPr>
            <a:spLocks noChangeShapeType="1"/>
          </p:cNvSpPr>
          <p:nvPr/>
        </p:nvSpPr>
        <p:spPr bwMode="auto">
          <a:xfrm>
            <a:off x="3383270" y="4009002"/>
            <a:ext cx="2330210" cy="0"/>
          </a:xfrm>
          <a:prstGeom prst="line">
            <a:avLst/>
          </a:prstGeom>
          <a:noFill/>
          <a:ln w="6350">
            <a:solidFill>
              <a:srgbClr val="969696"/>
            </a:solidFill>
            <a:prstDash val="sysDash"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1000">
              <a:latin typeface="맑은 고딕" pitchFamily="50" charset="-127"/>
            </a:endParaRPr>
          </a:p>
        </p:txBody>
      </p:sp>
      <p:sp>
        <p:nvSpPr>
          <p:cNvPr id="79" name="Line 150"/>
          <p:cNvSpPr>
            <a:spLocks noChangeShapeType="1"/>
          </p:cNvSpPr>
          <p:nvPr/>
        </p:nvSpPr>
        <p:spPr bwMode="auto">
          <a:xfrm>
            <a:off x="3383270" y="4363585"/>
            <a:ext cx="2330210" cy="0"/>
          </a:xfrm>
          <a:prstGeom prst="line">
            <a:avLst/>
          </a:prstGeom>
          <a:noFill/>
          <a:ln w="6350">
            <a:solidFill>
              <a:srgbClr val="969696"/>
            </a:solidFill>
            <a:prstDash val="sysDash"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1000">
              <a:latin typeface="맑은 고딕" pitchFamily="50" charset="-127"/>
            </a:endParaRPr>
          </a:p>
        </p:txBody>
      </p:sp>
      <p:sp>
        <p:nvSpPr>
          <p:cNvPr id="80" name="Line 151"/>
          <p:cNvSpPr>
            <a:spLocks noChangeShapeType="1"/>
          </p:cNvSpPr>
          <p:nvPr/>
        </p:nvSpPr>
        <p:spPr bwMode="auto">
          <a:xfrm>
            <a:off x="3383270" y="4715821"/>
            <a:ext cx="2330210" cy="0"/>
          </a:xfrm>
          <a:prstGeom prst="line">
            <a:avLst/>
          </a:prstGeom>
          <a:noFill/>
          <a:ln w="6350">
            <a:solidFill>
              <a:srgbClr val="969696"/>
            </a:solidFill>
            <a:prstDash val="sysDash"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1000">
              <a:latin typeface="맑은 고딕" pitchFamily="50" charset="-127"/>
            </a:endParaRPr>
          </a:p>
        </p:txBody>
      </p:sp>
      <p:sp>
        <p:nvSpPr>
          <p:cNvPr id="81" name="Line 152"/>
          <p:cNvSpPr>
            <a:spLocks noChangeShapeType="1"/>
          </p:cNvSpPr>
          <p:nvPr/>
        </p:nvSpPr>
        <p:spPr bwMode="auto">
          <a:xfrm>
            <a:off x="3383270" y="5070406"/>
            <a:ext cx="2330210" cy="0"/>
          </a:xfrm>
          <a:prstGeom prst="line">
            <a:avLst/>
          </a:prstGeom>
          <a:noFill/>
          <a:ln w="6350">
            <a:solidFill>
              <a:srgbClr val="969696"/>
            </a:solidFill>
            <a:prstDash val="sysDash"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1000">
              <a:latin typeface="맑은 고딕" pitchFamily="50" charset="-127"/>
            </a:endParaRPr>
          </a:p>
        </p:txBody>
      </p:sp>
      <p:sp>
        <p:nvSpPr>
          <p:cNvPr id="82" name="Line 153"/>
          <p:cNvSpPr>
            <a:spLocks noChangeShapeType="1"/>
          </p:cNvSpPr>
          <p:nvPr/>
        </p:nvSpPr>
        <p:spPr bwMode="auto">
          <a:xfrm>
            <a:off x="3383270" y="5422642"/>
            <a:ext cx="2330210" cy="0"/>
          </a:xfrm>
          <a:prstGeom prst="line">
            <a:avLst/>
          </a:prstGeom>
          <a:noFill/>
          <a:ln w="6350" cap="sq">
            <a:solidFill>
              <a:srgbClr val="969696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1000">
              <a:latin typeface="맑은 고딕" pitchFamily="50" charset="-127"/>
            </a:endParaRPr>
          </a:p>
        </p:txBody>
      </p:sp>
      <p:sp>
        <p:nvSpPr>
          <p:cNvPr id="83" name="Line 154"/>
          <p:cNvSpPr>
            <a:spLocks noChangeShapeType="1"/>
          </p:cNvSpPr>
          <p:nvPr/>
        </p:nvSpPr>
        <p:spPr bwMode="auto">
          <a:xfrm>
            <a:off x="3383270" y="3656766"/>
            <a:ext cx="0" cy="1765876"/>
          </a:xfrm>
          <a:prstGeom prst="line">
            <a:avLst/>
          </a:prstGeom>
          <a:noFill/>
          <a:ln w="6350" cap="sq">
            <a:solidFill>
              <a:srgbClr val="969696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1000">
              <a:latin typeface="맑은 고딕" pitchFamily="50" charset="-127"/>
            </a:endParaRPr>
          </a:p>
        </p:txBody>
      </p:sp>
      <p:sp>
        <p:nvSpPr>
          <p:cNvPr id="84" name="Line 155"/>
          <p:cNvSpPr>
            <a:spLocks noChangeShapeType="1"/>
          </p:cNvSpPr>
          <p:nvPr/>
        </p:nvSpPr>
        <p:spPr bwMode="auto">
          <a:xfrm>
            <a:off x="5713480" y="3645024"/>
            <a:ext cx="0" cy="1765876"/>
          </a:xfrm>
          <a:prstGeom prst="line">
            <a:avLst/>
          </a:prstGeom>
          <a:noFill/>
          <a:ln w="6350" cap="sq">
            <a:solidFill>
              <a:srgbClr val="969696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1000">
              <a:latin typeface="맑은 고딕" pitchFamily="50" charset="-127"/>
            </a:endParaRPr>
          </a:p>
        </p:txBody>
      </p:sp>
      <p:sp>
        <p:nvSpPr>
          <p:cNvPr id="85" name="Rectangle 156"/>
          <p:cNvSpPr>
            <a:spLocks noChangeArrowheads="1"/>
          </p:cNvSpPr>
          <p:nvPr/>
        </p:nvSpPr>
        <p:spPr bwMode="auto">
          <a:xfrm>
            <a:off x="3471286" y="3701382"/>
            <a:ext cx="2165180" cy="2254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/>
            <a:r>
              <a:rPr lang="en-US" altLang="ko-KR" sz="1000" b="0" dirty="0" smtClean="0">
                <a:latin typeface="맑은 고딕" pitchFamily="50" charset="-127"/>
                <a:cs typeface="산돌고딕B"/>
              </a:rPr>
              <a:t>SKC-ERPQ</a:t>
            </a:r>
            <a:endParaRPr lang="ko-KR" altLang="en-US" sz="1000" b="0" dirty="0">
              <a:latin typeface="맑은 고딕" pitchFamily="50" charset="-127"/>
              <a:cs typeface="산돌고딕B"/>
            </a:endParaRPr>
          </a:p>
        </p:txBody>
      </p:sp>
      <p:sp>
        <p:nvSpPr>
          <p:cNvPr id="86" name="Rectangle 145"/>
          <p:cNvSpPr>
            <a:spLocks noChangeArrowheads="1"/>
          </p:cNvSpPr>
          <p:nvPr/>
        </p:nvSpPr>
        <p:spPr bwMode="auto">
          <a:xfrm>
            <a:off x="3414878" y="4368282"/>
            <a:ext cx="2330210" cy="35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r>
              <a:rPr lang="en-US" altLang="ko-KR" sz="1000" b="0" dirty="0" smtClean="0">
                <a:latin typeface="맑은 고딕" pitchFamily="50" charset="-127"/>
                <a:cs typeface="산돌고딕 L"/>
              </a:rPr>
              <a:t>DB : Oracle 10.2.0.4</a:t>
            </a:r>
            <a:endParaRPr lang="en-US" altLang="ko-KR" sz="1000" b="0" dirty="0">
              <a:latin typeface="맑은 고딕" pitchFamily="50" charset="-127"/>
              <a:cs typeface="산돌고딕 L"/>
            </a:endParaRPr>
          </a:p>
        </p:txBody>
      </p:sp>
      <p:sp>
        <p:nvSpPr>
          <p:cNvPr id="89" name="Rectangle 145"/>
          <p:cNvSpPr>
            <a:spLocks noChangeArrowheads="1"/>
          </p:cNvSpPr>
          <p:nvPr/>
        </p:nvSpPr>
        <p:spPr bwMode="auto">
          <a:xfrm>
            <a:off x="3400292" y="4720518"/>
            <a:ext cx="2309349" cy="40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r>
              <a:rPr lang="en-US" sz="1000" b="0" dirty="0" smtClean="0">
                <a:latin typeface="맑은 고딕" pitchFamily="50" charset="-127"/>
                <a:cs typeface="Arial" pitchFamily="34" charset="0"/>
              </a:rPr>
              <a:t>SAP 6.0</a:t>
            </a:r>
          </a:p>
        </p:txBody>
      </p:sp>
      <p:sp>
        <p:nvSpPr>
          <p:cNvPr id="93" name="Rectangle 145"/>
          <p:cNvSpPr>
            <a:spLocks noChangeArrowheads="1"/>
          </p:cNvSpPr>
          <p:nvPr/>
        </p:nvSpPr>
        <p:spPr bwMode="auto">
          <a:xfrm>
            <a:off x="3400292" y="5070406"/>
            <a:ext cx="2330210" cy="35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r>
              <a:rPr lang="en-US" altLang="ko-KR" sz="1000" b="0" dirty="0" smtClean="0">
                <a:latin typeface="맑은 고딕" pitchFamily="50" charset="-127"/>
                <a:cs typeface="산돌고딕 L"/>
              </a:rPr>
              <a:t>Patrol, </a:t>
            </a:r>
            <a:r>
              <a:rPr lang="en-US" altLang="ko-KR" sz="1000" b="0" dirty="0" err="1" smtClean="0">
                <a:latin typeface="맑은 고딕" pitchFamily="50" charset="-127"/>
                <a:cs typeface="산돌고딕 L"/>
              </a:rPr>
              <a:t>Opsware</a:t>
            </a:r>
            <a:endParaRPr lang="en-US" altLang="ko-KR" sz="1000" b="0" dirty="0">
              <a:latin typeface="맑은 고딕" pitchFamily="50" charset="-127"/>
              <a:cs typeface="산돌고딕 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64588" y="1721207"/>
            <a:ext cx="2344796" cy="1779801"/>
            <a:chOff x="6064588" y="1721207"/>
            <a:chExt cx="2344796" cy="1779801"/>
          </a:xfrm>
        </p:grpSpPr>
        <p:grpSp>
          <p:nvGrpSpPr>
            <p:cNvPr id="94" name="그룹 93"/>
            <p:cNvGrpSpPr/>
            <p:nvPr/>
          </p:nvGrpSpPr>
          <p:grpSpPr>
            <a:xfrm>
              <a:off x="6064588" y="1721207"/>
              <a:ext cx="2344796" cy="1779801"/>
              <a:chOff x="5381628" y="1681046"/>
              <a:chExt cx="2344796" cy="1779801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5381628" y="1681046"/>
                <a:ext cx="2344796" cy="1779801"/>
                <a:chOff x="3809992" y="1683229"/>
                <a:chExt cx="2428892" cy="1779801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3809992" y="1683229"/>
                  <a:ext cx="2428892" cy="1779801"/>
                  <a:chOff x="-1764142" y="2387623"/>
                  <a:chExt cx="1708579" cy="1193800"/>
                </a:xfrm>
              </p:grpSpPr>
              <p:sp>
                <p:nvSpPr>
                  <p:cNvPr id="99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-1748267" y="3581423"/>
                    <a:ext cx="1682750" cy="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0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3343298"/>
                    <a:ext cx="1682750" cy="238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01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3103585"/>
                    <a:ext cx="1682750" cy="2397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02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2865460"/>
                    <a:ext cx="1682750" cy="238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03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2625748"/>
                    <a:ext cx="1682750" cy="2397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04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2387623"/>
                    <a:ext cx="1682750" cy="238125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ko-KR" altLang="ko-KR" sz="1000" b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05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2387623"/>
                    <a:ext cx="1682750" cy="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2625748"/>
                    <a:ext cx="1682750" cy="0"/>
                  </a:xfrm>
                  <a:prstGeom prst="line">
                    <a:avLst/>
                  </a:prstGeom>
                  <a:noFill/>
                  <a:ln w="6350">
                    <a:solidFill>
                      <a:srgbClr val="969696"/>
                    </a:solidFill>
                    <a:prstDash val="sysDash"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7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2865460"/>
                    <a:ext cx="1682750" cy="0"/>
                  </a:xfrm>
                  <a:prstGeom prst="line">
                    <a:avLst/>
                  </a:prstGeom>
                  <a:noFill/>
                  <a:ln w="6350">
                    <a:solidFill>
                      <a:srgbClr val="969696"/>
                    </a:solidFill>
                    <a:prstDash val="sysDash"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8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3103585"/>
                    <a:ext cx="1682750" cy="0"/>
                  </a:xfrm>
                  <a:prstGeom prst="line">
                    <a:avLst/>
                  </a:prstGeom>
                  <a:noFill/>
                  <a:ln w="6350">
                    <a:solidFill>
                      <a:srgbClr val="969696"/>
                    </a:solidFill>
                    <a:prstDash val="sysDash"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9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3343298"/>
                    <a:ext cx="1682750" cy="0"/>
                  </a:xfrm>
                  <a:prstGeom prst="line">
                    <a:avLst/>
                  </a:prstGeom>
                  <a:noFill/>
                  <a:ln w="6350">
                    <a:solidFill>
                      <a:srgbClr val="969696"/>
                    </a:solidFill>
                    <a:prstDash val="sysDash"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0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3581423"/>
                    <a:ext cx="1682750" cy="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1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2387623"/>
                    <a:ext cx="0" cy="119380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2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-81392" y="2387623"/>
                    <a:ext cx="0" cy="119380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3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-1700642" y="2417785"/>
                    <a:ext cx="1563688" cy="15240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/>
                    <a:r>
                      <a:rPr lang="en-US" altLang="ko-KR" sz="1000" b="0" dirty="0" smtClean="0">
                        <a:latin typeface="맑은 고딕" pitchFamily="50" charset="-127"/>
                        <a:cs typeface="산돌고딕B"/>
                      </a:rPr>
                      <a:t>IFRS2</a:t>
                    </a:r>
                    <a:endParaRPr lang="ko-KR" altLang="en-US" sz="1000" b="0" dirty="0">
                      <a:latin typeface="맑은 고딕" pitchFamily="50" charset="-127"/>
                      <a:cs typeface="산돌고딕B"/>
                    </a:endParaRPr>
                  </a:p>
                </p:txBody>
              </p:sp>
              <p:sp>
                <p:nvSpPr>
                  <p:cNvPr id="114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-1748267" y="2662224"/>
                    <a:ext cx="1682750" cy="2397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15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-1738313" y="2873993"/>
                    <a:ext cx="1682750" cy="2397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r>
                      <a:rPr lang="en-US" altLang="ko-KR" sz="1000" b="0" dirty="0" smtClean="0">
                        <a:latin typeface="맑은 고딕" pitchFamily="50" charset="-127"/>
                        <a:cs typeface="산돌고딕 L"/>
                      </a:rPr>
                      <a:t>DB : Oracle 10.2.0.4</a:t>
                    </a: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</p:grpSp>
            <p:sp>
              <p:nvSpPr>
                <p:cNvPr id="98" name="Rectangle 145"/>
                <p:cNvSpPr>
                  <a:spLocks noChangeArrowheads="1"/>
                </p:cNvSpPr>
                <p:nvPr/>
              </p:nvSpPr>
              <p:spPr bwMode="auto">
                <a:xfrm>
                  <a:off x="3832560" y="2062997"/>
                  <a:ext cx="2373582" cy="332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36000" bIns="36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r>
                    <a:rPr lang="en-US" sz="1000" b="0" dirty="0" smtClean="0">
                      <a:latin typeface="맑은 고딕" pitchFamily="50" charset="-127"/>
                      <a:cs typeface="Arial" pitchFamily="34" charset="0"/>
                    </a:rPr>
                    <a:t>HP UX  11.23</a:t>
                  </a:r>
                </a:p>
              </p:txBody>
            </p:sp>
          </p:grpSp>
          <p:sp>
            <p:nvSpPr>
              <p:cNvPr id="96" name="Rectangle 145"/>
              <p:cNvSpPr>
                <a:spLocks noChangeArrowheads="1"/>
              </p:cNvSpPr>
              <p:nvPr/>
            </p:nvSpPr>
            <p:spPr bwMode="auto">
              <a:xfrm>
                <a:off x="5452622" y="2748452"/>
                <a:ext cx="2238355" cy="352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r>
                  <a:rPr lang="en-US" altLang="ko-KR" sz="1000" b="0" dirty="0" smtClean="0">
                    <a:latin typeface="맑은 고딕" pitchFamily="50" charset="-127"/>
                    <a:cs typeface="산돌고딕 L"/>
                  </a:rPr>
                  <a:t>SAP 6.0</a:t>
                </a:r>
                <a:endParaRPr lang="en-US" altLang="ko-KR" sz="1000" b="0" dirty="0">
                  <a:latin typeface="맑은 고딕" pitchFamily="50" charset="-127"/>
                  <a:cs typeface="산돌고딕 L"/>
                </a:endParaRPr>
              </a:p>
            </p:txBody>
          </p:sp>
        </p:grpSp>
        <p:sp>
          <p:nvSpPr>
            <p:cNvPr id="116" name="Rectangle 145"/>
            <p:cNvSpPr>
              <a:spLocks noChangeArrowheads="1"/>
            </p:cNvSpPr>
            <p:nvPr/>
          </p:nvSpPr>
          <p:spPr bwMode="auto">
            <a:xfrm>
              <a:off x="6143870" y="3148772"/>
              <a:ext cx="2238355" cy="35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pPr defTabSz="1279525" fontAlgn="ctr" latinLnBrk="0">
                <a:lnSpc>
                  <a:spcPct val="12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69696"/>
                </a:buClr>
              </a:pPr>
              <a:r>
                <a:rPr lang="en-US" altLang="ko-KR" sz="1000" b="0" dirty="0" smtClean="0">
                  <a:latin typeface="맑은 고딕" pitchFamily="50" charset="-127"/>
                  <a:cs typeface="산돌고딕 L"/>
                </a:rPr>
                <a:t>Patrol, </a:t>
              </a:r>
              <a:r>
                <a:rPr lang="en-US" altLang="ko-KR" sz="1000" b="0" dirty="0" err="1" smtClean="0">
                  <a:latin typeface="맑은 고딕" pitchFamily="50" charset="-127"/>
                  <a:cs typeface="산돌고딕 L"/>
                </a:rPr>
                <a:t>Opsware</a:t>
              </a:r>
              <a:endParaRPr lang="en-US" altLang="ko-KR" sz="1000" b="0" dirty="0">
                <a:latin typeface="맑은 고딕" pitchFamily="50" charset="-127"/>
                <a:cs typeface="산돌고딕 L"/>
              </a:endParaRPr>
            </a:p>
          </p:txBody>
        </p:sp>
      </p:grpSp>
      <p:sp>
        <p:nvSpPr>
          <p:cNvPr id="117" name="Rectangle 145"/>
          <p:cNvSpPr>
            <a:spLocks noChangeArrowheads="1"/>
          </p:cNvSpPr>
          <p:nvPr/>
        </p:nvSpPr>
        <p:spPr bwMode="auto">
          <a:xfrm>
            <a:off x="3404271" y="3148772"/>
            <a:ext cx="2330210" cy="35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 defTabSz="1279525" fontAlgn="ctr" latinLnBrk="0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969696"/>
              </a:buClr>
            </a:pPr>
            <a:r>
              <a:rPr lang="en-US" altLang="ko-KR" sz="1000" b="0" dirty="0" err="1" smtClean="0">
                <a:latin typeface="맑은 고딕" pitchFamily="50" charset="-127"/>
                <a:cs typeface="산돌고딕 L"/>
              </a:rPr>
              <a:t>Opsware</a:t>
            </a:r>
            <a:endParaRPr lang="en-US" altLang="ko-KR" sz="1000" b="0" dirty="0">
              <a:latin typeface="맑은 고딕" pitchFamily="50" charset="-127"/>
              <a:cs typeface="산돌고딕 L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064588" y="3644157"/>
            <a:ext cx="2344796" cy="1779801"/>
            <a:chOff x="6064588" y="1721207"/>
            <a:chExt cx="2344796" cy="1779801"/>
          </a:xfrm>
        </p:grpSpPr>
        <p:grpSp>
          <p:nvGrpSpPr>
            <p:cNvPr id="119" name="그룹 93"/>
            <p:cNvGrpSpPr/>
            <p:nvPr/>
          </p:nvGrpSpPr>
          <p:grpSpPr>
            <a:xfrm>
              <a:off x="6064588" y="1721207"/>
              <a:ext cx="2344796" cy="1779801"/>
              <a:chOff x="5381628" y="1681046"/>
              <a:chExt cx="2344796" cy="1779801"/>
            </a:xfrm>
          </p:grpSpPr>
          <p:grpSp>
            <p:nvGrpSpPr>
              <p:cNvPr id="121" name="그룹 94"/>
              <p:cNvGrpSpPr/>
              <p:nvPr/>
            </p:nvGrpSpPr>
            <p:grpSpPr>
              <a:xfrm>
                <a:off x="5381628" y="1681046"/>
                <a:ext cx="2344796" cy="1779801"/>
                <a:chOff x="3809992" y="1683229"/>
                <a:chExt cx="2428892" cy="1779801"/>
              </a:xfrm>
            </p:grpSpPr>
            <p:grpSp>
              <p:nvGrpSpPr>
                <p:cNvPr id="123" name="그룹 96"/>
                <p:cNvGrpSpPr/>
                <p:nvPr/>
              </p:nvGrpSpPr>
              <p:grpSpPr>
                <a:xfrm>
                  <a:off x="3809992" y="1683229"/>
                  <a:ext cx="2428892" cy="1779801"/>
                  <a:chOff x="-1764142" y="2387623"/>
                  <a:chExt cx="1708579" cy="1193800"/>
                </a:xfrm>
              </p:grpSpPr>
              <p:sp>
                <p:nvSpPr>
                  <p:cNvPr id="125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-1748267" y="3581423"/>
                    <a:ext cx="1682750" cy="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26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3343298"/>
                    <a:ext cx="1682750" cy="238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27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3103585"/>
                    <a:ext cx="1682750" cy="2397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28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2865460"/>
                    <a:ext cx="1682750" cy="238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29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2625748"/>
                    <a:ext cx="1682750" cy="2397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30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-1764142" y="2387623"/>
                    <a:ext cx="1682750" cy="238125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ko-KR" altLang="ko-KR" sz="1000" b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31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2387623"/>
                    <a:ext cx="1682750" cy="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32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2625748"/>
                    <a:ext cx="1682750" cy="0"/>
                  </a:xfrm>
                  <a:prstGeom prst="line">
                    <a:avLst/>
                  </a:prstGeom>
                  <a:noFill/>
                  <a:ln w="6350">
                    <a:solidFill>
                      <a:srgbClr val="969696"/>
                    </a:solidFill>
                    <a:prstDash val="sysDash"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33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2865460"/>
                    <a:ext cx="1682750" cy="0"/>
                  </a:xfrm>
                  <a:prstGeom prst="line">
                    <a:avLst/>
                  </a:prstGeom>
                  <a:noFill/>
                  <a:ln w="6350">
                    <a:solidFill>
                      <a:srgbClr val="969696"/>
                    </a:solidFill>
                    <a:prstDash val="sysDash"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34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3103585"/>
                    <a:ext cx="1682750" cy="0"/>
                  </a:xfrm>
                  <a:prstGeom prst="line">
                    <a:avLst/>
                  </a:prstGeom>
                  <a:noFill/>
                  <a:ln w="6350">
                    <a:solidFill>
                      <a:srgbClr val="969696"/>
                    </a:solidFill>
                    <a:prstDash val="sysDash"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35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3343298"/>
                    <a:ext cx="1682750" cy="0"/>
                  </a:xfrm>
                  <a:prstGeom prst="line">
                    <a:avLst/>
                  </a:prstGeom>
                  <a:noFill/>
                  <a:ln w="6350">
                    <a:solidFill>
                      <a:srgbClr val="969696"/>
                    </a:solidFill>
                    <a:prstDash val="sysDash"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36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3581423"/>
                    <a:ext cx="1682750" cy="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37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-1764142" y="2387623"/>
                    <a:ext cx="0" cy="119380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38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-81392" y="2387623"/>
                    <a:ext cx="0" cy="119380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endParaRPr lang="ko-KR" altLang="en-US" sz="100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39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-1700642" y="2417785"/>
                    <a:ext cx="1563688" cy="15240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/>
                    <a:r>
                      <a:rPr lang="en-US" altLang="ko-KR" sz="1000" b="0" dirty="0" smtClean="0">
                        <a:latin typeface="맑은 고딕" pitchFamily="50" charset="-127"/>
                        <a:cs typeface="산돌고딕B"/>
                      </a:rPr>
                      <a:t>SKC1</a:t>
                    </a:r>
                    <a:endParaRPr lang="ko-KR" altLang="en-US" sz="1000" b="0" dirty="0">
                      <a:latin typeface="맑은 고딕" pitchFamily="50" charset="-127"/>
                      <a:cs typeface="산돌고딕B"/>
                    </a:endParaRPr>
                  </a:p>
                </p:txBody>
              </p:sp>
              <p:sp>
                <p:nvSpPr>
                  <p:cNvPr id="140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-1748267" y="2662224"/>
                    <a:ext cx="1682750" cy="2397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141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-1738313" y="2873993"/>
                    <a:ext cx="1682750" cy="2397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36000" tIns="36000" rIns="36000" bIns="36000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b="1" kern="120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defRPr>
                    </a:lvl9pPr>
                  </a:lstStyle>
                  <a:p>
                    <a:pPr defTabSz="1279525" fontAlgn="ctr" latinLnBrk="0">
                      <a:lnSpc>
                        <a:spcPct val="12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>
                        <a:srgbClr val="969696"/>
                      </a:buClr>
                    </a:pPr>
                    <a:r>
                      <a:rPr lang="en-US" altLang="ko-KR" sz="1000" b="0" dirty="0" smtClean="0">
                        <a:latin typeface="맑은 고딕" pitchFamily="50" charset="-127"/>
                        <a:cs typeface="산돌고딕 L"/>
                      </a:rPr>
                      <a:t>DB : Oracle 9.2.0.4</a:t>
                    </a:r>
                    <a:endParaRPr lang="en-US" altLang="ko-KR" sz="1000" b="0" dirty="0">
                      <a:latin typeface="맑은 고딕" pitchFamily="50" charset="-127"/>
                      <a:cs typeface="산돌고딕 L"/>
                    </a:endParaRPr>
                  </a:p>
                </p:txBody>
              </p:sp>
            </p:grpSp>
            <p:sp>
              <p:nvSpPr>
                <p:cNvPr id="124" name="Rectangle 145"/>
                <p:cNvSpPr>
                  <a:spLocks noChangeArrowheads="1"/>
                </p:cNvSpPr>
                <p:nvPr/>
              </p:nvSpPr>
              <p:spPr bwMode="auto">
                <a:xfrm>
                  <a:off x="3832560" y="2062997"/>
                  <a:ext cx="2373582" cy="332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36000" tIns="36000" rIns="36000" bIns="36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b="1" kern="1200">
                      <a:solidFill>
                        <a:schemeClr val="tx1"/>
                      </a:solidFill>
                      <a:latin typeface="Arial" pitchFamily="34" charset="0"/>
                      <a:ea typeface="맑은 고딕" pitchFamily="50" charset="-127"/>
                      <a:cs typeface="+mn-cs"/>
                    </a:defRPr>
                  </a:lvl9pPr>
                </a:lstStyle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r>
                    <a:rPr lang="en-US" altLang="ko-KR" sz="1000" b="0" dirty="0" smtClean="0">
                      <a:cs typeface="Arial" pitchFamily="34" charset="0"/>
                    </a:rPr>
                    <a:t>Sun Solaris 5.10</a:t>
                  </a:r>
                </a:p>
                <a:p>
                  <a:pPr defTabSz="1279525" fontAlgn="ctr" latinLnBrk="0">
                    <a:lnSpc>
                      <a:spcPct val="12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rgbClr val="969696"/>
                    </a:buClr>
                  </a:pPr>
                  <a:endParaRPr lang="en-US" sz="1000" b="0" dirty="0" smtClean="0">
                    <a:latin typeface="맑은 고딕" pitchFamily="50" charset="-127"/>
                    <a:cs typeface="Arial" pitchFamily="34" charset="0"/>
                  </a:endParaRPr>
                </a:p>
              </p:txBody>
            </p:sp>
          </p:grpSp>
          <p:sp>
            <p:nvSpPr>
              <p:cNvPr id="122" name="Rectangle 145"/>
              <p:cNvSpPr>
                <a:spLocks noChangeArrowheads="1"/>
              </p:cNvSpPr>
              <p:nvPr/>
            </p:nvSpPr>
            <p:spPr bwMode="auto">
              <a:xfrm>
                <a:off x="5452622" y="2748452"/>
                <a:ext cx="2238355" cy="352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  <a:cs typeface="+mn-cs"/>
                  </a:defRPr>
                </a:lvl9pPr>
              </a:lstStyle>
              <a:p>
                <a:pPr defTabSz="1279525" fontAlgn="ctr" latinLnBrk="0">
                  <a:lnSpc>
                    <a:spcPct val="120000"/>
                  </a:lnSpc>
                  <a:spcBef>
                    <a:spcPct val="40000"/>
                  </a:spcBef>
                  <a:spcAft>
                    <a:spcPct val="40000"/>
                  </a:spcAft>
                  <a:buClr>
                    <a:srgbClr val="969696"/>
                  </a:buClr>
                </a:pPr>
                <a:r>
                  <a:rPr lang="en-US" altLang="ko-KR" sz="1000" b="0" dirty="0" smtClean="0">
                    <a:latin typeface="맑은 고딕" pitchFamily="50" charset="-127"/>
                    <a:cs typeface="산돌고딕 L"/>
                  </a:rPr>
                  <a:t>AWCS(</a:t>
                </a:r>
                <a:r>
                  <a:rPr lang="ko-KR" altLang="en-US" sz="1000" b="0" dirty="0" smtClean="0">
                    <a:latin typeface="맑은 고딕" pitchFamily="50" charset="-127"/>
                    <a:cs typeface="산돌고딕 L"/>
                  </a:rPr>
                  <a:t>입출고</a:t>
                </a:r>
                <a:r>
                  <a:rPr lang="en-US" altLang="ko-KR" sz="1000" b="0" dirty="0" smtClean="0">
                    <a:latin typeface="맑은 고딕" pitchFamily="50" charset="-127"/>
                    <a:cs typeface="산돌고딕 L"/>
                  </a:rPr>
                  <a:t>), </a:t>
                </a:r>
                <a:r>
                  <a:rPr lang="en-US" altLang="ko-KR" sz="1000" b="0" dirty="0" err="1" smtClean="0">
                    <a:latin typeface="맑은 고딕" pitchFamily="50" charset="-127"/>
                    <a:cs typeface="산돌고딕 L"/>
                  </a:rPr>
                  <a:t>sapnrfc</a:t>
                </a:r>
                <a:r>
                  <a:rPr lang="en-US" altLang="ko-KR" sz="1000" b="0" dirty="0" smtClean="0">
                    <a:latin typeface="맑은 고딕" pitchFamily="50" charset="-127"/>
                    <a:cs typeface="산돌고딕 L"/>
                  </a:rPr>
                  <a:t>(ERP</a:t>
                </a:r>
                <a:r>
                  <a:rPr lang="ko-KR" altLang="en-US" sz="1000" b="0" dirty="0" smtClean="0">
                    <a:latin typeface="맑은 고딕" pitchFamily="50" charset="-127"/>
                    <a:cs typeface="산돌고딕 L"/>
                  </a:rPr>
                  <a:t>연계</a:t>
                </a:r>
                <a:r>
                  <a:rPr lang="en-US" altLang="ko-KR" sz="1000" b="0" dirty="0" smtClean="0">
                    <a:latin typeface="맑은 고딕" pitchFamily="50" charset="-127"/>
                    <a:cs typeface="산돌고딕 L"/>
                  </a:rPr>
                  <a:t>)</a:t>
                </a:r>
                <a:endParaRPr lang="en-US" altLang="ko-KR" sz="1000" b="0" dirty="0">
                  <a:latin typeface="맑은 고딕" pitchFamily="50" charset="-127"/>
                  <a:cs typeface="산돌고딕 L"/>
                </a:endParaRPr>
              </a:p>
            </p:txBody>
          </p:sp>
        </p:grpSp>
        <p:sp>
          <p:nvSpPr>
            <p:cNvPr id="120" name="Rectangle 145"/>
            <p:cNvSpPr>
              <a:spLocks noChangeArrowheads="1"/>
            </p:cNvSpPr>
            <p:nvPr/>
          </p:nvSpPr>
          <p:spPr bwMode="auto">
            <a:xfrm>
              <a:off x="6143870" y="3148772"/>
              <a:ext cx="2238355" cy="35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pPr defTabSz="1279525" fontAlgn="ctr" latinLnBrk="0">
                <a:lnSpc>
                  <a:spcPct val="12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69696"/>
                </a:buClr>
              </a:pPr>
              <a:r>
                <a:rPr lang="en-US" altLang="ko-KR" sz="1000" b="0" dirty="0" smtClean="0">
                  <a:latin typeface="맑은 고딕" pitchFamily="50" charset="-127"/>
                  <a:cs typeface="산돌고딕 L"/>
                </a:rPr>
                <a:t>Patrol</a:t>
              </a:r>
              <a:endParaRPr lang="en-US" altLang="ko-KR" sz="1000" b="0" dirty="0">
                <a:latin typeface="맑은 고딕" pitchFamily="50" charset="-127"/>
                <a:cs typeface="산돌고딕 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19" y="231755"/>
            <a:ext cx="9015413" cy="339725"/>
          </a:xfrm>
        </p:spPr>
        <p:txBody>
          <a:bodyPr/>
          <a:lstStyle/>
          <a:p>
            <a:r>
              <a:rPr lang="en-US" altLang="ko-KR" sz="1800" dirty="0" smtClean="0"/>
              <a:t>8) Batch </a:t>
            </a:r>
            <a:r>
              <a:rPr lang="en-US" altLang="ko-KR" dirty="0" smtClean="0"/>
              <a:t>job</a:t>
            </a:r>
            <a:r>
              <a:rPr lang="ko-KR" altLang="en-US" sz="1800" dirty="0" smtClean="0"/>
              <a:t>현황</a:t>
            </a:r>
            <a:r>
              <a:rPr lang="en-US" altLang="ko-KR" sz="1800" dirty="0" smtClean="0"/>
              <a:t>(ERP_MAIN)</a:t>
            </a:r>
            <a:endParaRPr lang="ko-KR" altLang="en-US" sz="1800" dirty="0" smtClean="0"/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1738290" y="650532"/>
            <a:ext cx="6858000" cy="59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1000" dirty="0" smtClean="0"/>
              <a:t># Entry for monitoring status of the </a:t>
            </a:r>
            <a:r>
              <a:rPr lang="en-US" altLang="ko-KR" sz="1000" dirty="0" err="1" smtClean="0"/>
              <a:t>EMSHAProvider</a:t>
            </a:r>
            <a:endParaRPr lang="en-US" altLang="ko-KR" sz="1000" dirty="0" smtClean="0"/>
          </a:p>
          <a:p>
            <a:r>
              <a:rPr lang="en-US" altLang="ko-KR" sz="1000" dirty="0" smtClean="0"/>
              <a:t>*   *    *    *    *   sleep 15;/etc/opt/</a:t>
            </a:r>
            <a:r>
              <a:rPr lang="en-US" altLang="ko-KR" sz="1000" dirty="0" err="1" smtClean="0"/>
              <a:t>resmon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lbin</a:t>
            </a:r>
            <a:r>
              <a:rPr lang="en-US" altLang="ko-KR" sz="1000" dirty="0" smtClean="0"/>
              <a:t>/mon_EMSHAProvider_state.sh</a:t>
            </a:r>
          </a:p>
          <a:p>
            <a:r>
              <a:rPr lang="en-US" altLang="ko-KR" sz="1000" dirty="0" smtClean="0"/>
              <a:t># Entry for vacuuming the EMT CER DB</a:t>
            </a:r>
          </a:p>
          <a:p>
            <a:r>
              <a:rPr lang="en-US" altLang="ko-KR" sz="1000" dirty="0" smtClean="0"/>
              <a:t>5   1    *    *    *    /opt/</a:t>
            </a:r>
            <a:r>
              <a:rPr lang="en-US" altLang="ko-KR" sz="1000" dirty="0" err="1" smtClean="0"/>
              <a:t>sfm</a:t>
            </a:r>
            <a:r>
              <a:rPr lang="en-US" altLang="ko-KR" sz="1000" dirty="0" smtClean="0"/>
              <a:t>/vacuum</a:t>
            </a:r>
          </a:p>
          <a:p>
            <a:r>
              <a:rPr lang="en-US" altLang="ko-KR" sz="1000" dirty="0" smtClean="0"/>
              <a:t>5,20,35,50   *    *    *    *    /opt/</a:t>
            </a:r>
            <a:r>
              <a:rPr lang="en-US" altLang="ko-KR" sz="1000" dirty="0" err="1" smtClean="0"/>
              <a:t>sfm</a:t>
            </a:r>
            <a:r>
              <a:rPr lang="en-US" altLang="ko-KR" sz="1000" dirty="0" smtClean="0"/>
              <a:t>/bin/restart_sfm.sh</a:t>
            </a:r>
          </a:p>
          <a:p>
            <a:r>
              <a:rPr lang="en-US" altLang="ko-KR" sz="1000" dirty="0" smtClean="0"/>
              <a:t>1 0 1 1 * </a:t>
            </a:r>
            <a:r>
              <a:rPr lang="en-US" altLang="ko-KR" sz="1000" dirty="0" err="1" smtClean="0"/>
              <a:t>rm</a:t>
            </a:r>
            <a:r>
              <a:rPr lang="en-US" altLang="ko-KR" sz="1000" dirty="0" smtClean="0"/>
              <a:t> -f /home/</a:t>
            </a:r>
            <a:r>
              <a:rPr lang="en-US" altLang="ko-KR" sz="1000" dirty="0" err="1" smtClean="0"/>
              <a:t>skcc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ctl</a:t>
            </a:r>
            <a:r>
              <a:rPr lang="en-US" altLang="ko-KR" sz="1000" dirty="0" smtClean="0"/>
              <a:t>/CTL/*</a:t>
            </a:r>
          </a:p>
          <a:p>
            <a:r>
              <a:rPr lang="en-US" altLang="ko-KR" sz="1000" dirty="0" smtClean="0"/>
              <a:t>10,40 * * * * /home/</a:t>
            </a:r>
            <a:r>
              <a:rPr lang="en-US" altLang="ko-KR" sz="1000" dirty="0" err="1" smtClean="0"/>
              <a:t>skcc</a:t>
            </a:r>
            <a:r>
              <a:rPr lang="en-US" altLang="ko-KR" sz="1000" dirty="0" smtClean="0"/>
              <a:t>/script/SYS_hpux_cron.sh &gt;/dev/null 2&gt;&amp;1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 Monthly Server Configuration Gathering</a:t>
            </a:r>
          </a:p>
          <a:p>
            <a:r>
              <a:rPr lang="en-US" altLang="ko-KR" sz="1000" dirty="0" smtClean="0"/>
              <a:t>0 0 1 * * /backup/config.sh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sar</a:t>
            </a:r>
            <a:r>
              <a:rPr lang="en-US" altLang="ko-KR" sz="1000" dirty="0" smtClean="0"/>
              <a:t> data gathering</a:t>
            </a:r>
          </a:p>
          <a:p>
            <a:r>
              <a:rPr lang="en-US" altLang="ko-KR" sz="1000" dirty="0" smtClean="0"/>
              <a:t>0 0 * * * 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lbin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sa</a:t>
            </a:r>
            <a:r>
              <a:rPr lang="en-US" altLang="ko-KR" sz="1000" dirty="0" smtClean="0"/>
              <a:t>/sa1 600 144</a:t>
            </a:r>
          </a:p>
          <a:p>
            <a:r>
              <a:rPr lang="en-US" altLang="ko-KR" sz="1000" dirty="0" smtClean="0"/>
              <a:t># Entry(s) in /opt/</a:t>
            </a:r>
            <a:r>
              <a:rPr lang="en-US" altLang="ko-KR" sz="1000" dirty="0" err="1" smtClean="0"/>
              <a:t>hpservices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RemoteSupport</a:t>
            </a:r>
            <a:r>
              <a:rPr lang="en-US" altLang="ko-KR" sz="1000" dirty="0" smtClean="0"/>
              <a:t> are for HP Instant Support Enterprise Edition</a:t>
            </a:r>
          </a:p>
          <a:p>
            <a:r>
              <a:rPr lang="en-US" altLang="ko-KR" sz="1000" dirty="0" smtClean="0"/>
              <a:t> 0  0  *  *  1  /opt/</a:t>
            </a:r>
            <a:r>
              <a:rPr lang="en-US" altLang="ko-KR" sz="1000" dirty="0" err="1" smtClean="0"/>
              <a:t>hpservices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RemoteSupport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/pruneIncidents.sh &gt; /dev/null 2&gt;&amp;1 </a:t>
            </a:r>
          </a:p>
          <a:p>
            <a:r>
              <a:rPr lang="en-US" altLang="ko-KR" sz="1000" dirty="0" smtClean="0"/>
              <a:t>00 01 * * 0 /opt/</a:t>
            </a:r>
            <a:r>
              <a:rPr lang="en-US" altLang="ko-KR" sz="1000" dirty="0" err="1" smtClean="0"/>
              <a:t>hpservices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contrib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SysInfo</a:t>
            </a:r>
            <a:r>
              <a:rPr lang="en-US" altLang="ko-KR" sz="1000" dirty="0" smtClean="0"/>
              <a:t>/bin/SysInfoRunMap.sh 1&gt;&gt; /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/opt/</a:t>
            </a:r>
            <a:r>
              <a:rPr lang="en-US" altLang="ko-KR" sz="1000" dirty="0" err="1" smtClean="0"/>
              <a:t>hpservices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contrib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SysInfo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adm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SysInfoRunMap.cronlog</a:t>
            </a:r>
            <a:r>
              <a:rPr lang="en-US" altLang="ko-KR" sz="1000" dirty="0" smtClean="0"/>
              <a:t> 2&gt;&amp;1 &amp;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 </a:t>
            </a:r>
            <a:r>
              <a:rPr lang="en-US" altLang="ko-KR" sz="1000" dirty="0" err="1" smtClean="0"/>
              <a:t>perf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 0 * * * /SSVC/NYW/vmstat_hp.ksh 2&gt;&amp;1 &amp;</a:t>
            </a:r>
          </a:p>
          <a:p>
            <a:r>
              <a:rPr lang="en-US" altLang="ko-KR" sz="1000" dirty="0" smtClean="0"/>
              <a:t>15 6 * * * /SSVC/NYW/monitor_hp.ksh 2&gt;&amp;1 &amp;</a:t>
            </a:r>
          </a:p>
          <a:p>
            <a:r>
              <a:rPr lang="en-US" altLang="ko-KR" sz="1000" dirty="0" smtClean="0"/>
              <a:t>1 8,10,15,18 * * * /SSVC/NYW/message_check.ksh&amp; 2&gt;&amp;1</a:t>
            </a:r>
          </a:p>
          <a:p>
            <a:r>
              <a:rPr lang="en-US" altLang="ko-KR" sz="1000" dirty="0" smtClean="0"/>
              <a:t>2 8,10,15,18 * * * /SSVC/NYW/ora_message.ksh&amp; 2&gt;&amp;1</a:t>
            </a:r>
          </a:p>
          <a:p>
            <a:r>
              <a:rPr lang="en-US" altLang="ko-KR" sz="1000" dirty="0" smtClean="0"/>
              <a:t>0 8 * * * /SSVC/NYW/monitor_arch.ksh&amp; 2&gt;&amp;1</a:t>
            </a:r>
          </a:p>
          <a:p>
            <a:r>
              <a:rPr lang="en-US" altLang="ko-KR" sz="1000" dirty="0" smtClean="0"/>
              <a:t>0 6 * * 1 </a:t>
            </a:r>
            <a:r>
              <a:rPr lang="en-US" altLang="ko-KR" sz="1000" dirty="0" err="1" smtClean="0"/>
              <a:t>ksh</a:t>
            </a:r>
            <a:r>
              <a:rPr lang="en-US" altLang="ko-KR" sz="1000" dirty="0" smtClean="0"/>
              <a:t> /SSVC/NYW/sys_check_hp.sh save 2&gt;&amp;1 &amp;</a:t>
            </a:r>
          </a:p>
          <a:p>
            <a:r>
              <a:rPr lang="en-US" altLang="ko-KR" sz="1000" dirty="0" smtClean="0"/>
              <a:t>0 9 * * * </a:t>
            </a:r>
            <a:r>
              <a:rPr lang="en-US" altLang="ko-KR" sz="1000" dirty="0" err="1" smtClean="0"/>
              <a:t>ksh</a:t>
            </a:r>
            <a:r>
              <a:rPr lang="en-US" altLang="ko-KR" sz="1000" dirty="0" smtClean="0"/>
              <a:t> /SSVC/NYW/sys_perf_hp.ksh 2&gt;&amp;1 &amp;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####  FBS Start  ####</a:t>
            </a:r>
          </a:p>
          <a:p>
            <a:r>
              <a:rPr lang="en-US" altLang="ko-KR" sz="1000" dirty="0" smtClean="0"/>
              <a:t>10 8 * * * /interface/</a:t>
            </a:r>
            <a:r>
              <a:rPr lang="en-US" altLang="ko-KR" sz="1000" dirty="0" err="1" smtClean="0"/>
              <a:t>firmbank</a:t>
            </a:r>
            <a:r>
              <a:rPr lang="en-US" altLang="ko-KR" sz="1000" dirty="0" smtClean="0"/>
              <a:t>/EXE/fbstart_w.sh</a:t>
            </a:r>
          </a:p>
          <a:p>
            <a:r>
              <a:rPr lang="en-US" altLang="ko-KR" sz="1000" dirty="0" smtClean="0"/>
              <a:t>11 8 * * * /interface/</a:t>
            </a:r>
            <a:r>
              <a:rPr lang="en-US" altLang="ko-KR" sz="1000" dirty="0" err="1" smtClean="0"/>
              <a:t>firmbank</a:t>
            </a:r>
            <a:r>
              <a:rPr lang="en-US" altLang="ko-KR" sz="1000" dirty="0" smtClean="0"/>
              <a:t>/FEXE/fbstart_f.sh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#DMTOOL</a:t>
            </a:r>
          </a:p>
          <a:p>
            <a:r>
              <a:rPr lang="en-US" altLang="ko-KR" sz="1000" dirty="0" smtClean="0"/>
              <a:t>00 8 * * * </a:t>
            </a:r>
            <a:r>
              <a:rPr lang="en-US" altLang="ko-KR" sz="1000" dirty="0" err="1" smtClean="0"/>
              <a:t>ksh</a:t>
            </a:r>
            <a:r>
              <a:rPr lang="en-US" altLang="ko-KR" sz="1000" dirty="0" smtClean="0"/>
              <a:t> /SSVC/ORACLE/DMTOOL/o_dailycheck_cron.sh</a:t>
            </a:r>
          </a:p>
          <a:p>
            <a:r>
              <a:rPr lang="en-US" altLang="ko-KR" sz="1000" dirty="0" smtClean="0"/>
              <a:t>00,10,20,30,40,50 * * * * /SSVC/ORACLE/DMTOOL/CRON/TBS_MON/o_tbs_check_cron.sh</a:t>
            </a:r>
          </a:p>
          <a:p>
            <a:r>
              <a:rPr lang="en-US" altLang="ko-KR" sz="1000" dirty="0" smtClean="0"/>
              <a:t>00,10,20,30,40,50 * * * * /SSVC/ORACLE/DMTOOL/CRON/lock_check_cron.sh</a:t>
            </a:r>
          </a:p>
          <a:p>
            <a:r>
              <a:rPr lang="en-US" altLang="ko-KR" sz="1000" dirty="0" smtClean="0"/>
              <a:t>00,10,20,30,40,50 * * * * /SSVC/ORACLE/DMTOOL/CRON/logfile_check_cron.sh</a:t>
            </a:r>
          </a:p>
          <a:p>
            <a:r>
              <a:rPr lang="en-US" altLang="ko-KR" sz="1000" dirty="0" smtClean="0"/>
              <a:t>00,10,20,30,40,50 * * * * /SSVC/ORACLE/DMTOOL/CRON/process_check_cron.sh</a:t>
            </a:r>
          </a:p>
          <a:p>
            <a:r>
              <a:rPr lang="en-US" altLang="ko-KR" sz="1000" dirty="0" smtClean="0"/>
              <a:t>00,10,20,30,40,50 * * * * /SSVC/ORACLE/DMTOOL/CRON/user_check_cron.sh</a:t>
            </a:r>
            <a:endParaRPr lang="en-US" altLang="ko-KR" sz="1000" dirty="0"/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95282" y="650532"/>
            <a:ext cx="2500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Crontab</a:t>
            </a:r>
            <a:r>
              <a:rPr lang="en-US" altLang="ko-KR" dirty="0"/>
              <a:t> –l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23844" y="231755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ko-KR" altLang="en-US" sz="1800" b="1">
                <a:solidFill>
                  <a:srgbClr val="FF7A00"/>
                </a:solidFill>
                <a:latin typeface="Arial" charset="0"/>
              </a:rPr>
              <a:t>제</a:t>
            </a:r>
            <a:r>
              <a:rPr kumimoji="1" lang="en-US" altLang="ko-KR" sz="1800" b="1">
                <a:solidFill>
                  <a:srgbClr val="FF7A00"/>
                </a:solidFill>
                <a:latin typeface="Arial" charset="0"/>
                <a:cs typeface="Times New Roman" pitchFamily="18" charset="0"/>
              </a:rPr>
              <a:t>·</a:t>
            </a:r>
            <a:r>
              <a:rPr kumimoji="1" lang="ko-KR" altLang="en-US" sz="1800" b="1">
                <a:solidFill>
                  <a:srgbClr val="FF7A00"/>
                </a:solidFill>
                <a:latin typeface="Arial" charset="0"/>
              </a:rPr>
              <a:t>개정 이력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kumimoji="1" lang="ko-KR" altLang="en-US" sz="1800" b="1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23883"/>
              </p:ext>
            </p:extLst>
          </p:nvPr>
        </p:nvGraphicFramePr>
        <p:xfrm>
          <a:off x="849312" y="2000240"/>
          <a:ext cx="8207375" cy="3230630"/>
        </p:xfrm>
        <a:graphic>
          <a:graphicData uri="http://schemas.openxmlformats.org/drawingml/2006/table">
            <a:tbl>
              <a:tblPr/>
              <a:tblGrid>
                <a:gridCol w="1218013"/>
                <a:gridCol w="1192638"/>
                <a:gridCol w="3493237"/>
                <a:gridCol w="230348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2015/04/12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ERP-DB/AP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Memory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증설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16G)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황효성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2014/11/11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구성도 현행화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백본 스위치 및 스토리지 교체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황효성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2013/10/30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BW / ERP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스토리지 신규도입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(VNX 5100)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스토리지 서비스 종료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(HP XP128)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황효성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2013/02/28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BW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(BWCI / BWDEV)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종료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생산관리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(SKC_MES))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종료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황효성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2012/11/21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ERP QA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신규 도입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(SKC-ERPQ)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황효성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2010/10/01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송대희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2010/02/10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나영원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19" y="231755"/>
            <a:ext cx="9015413" cy="339725"/>
          </a:xfrm>
        </p:spPr>
        <p:txBody>
          <a:bodyPr/>
          <a:lstStyle/>
          <a:p>
            <a:r>
              <a:rPr lang="en-US" altLang="ko-KR" dirty="0" smtClean="0"/>
              <a:t>9) </a:t>
            </a:r>
            <a:r>
              <a:rPr lang="ko-KR" altLang="en-US" sz="1800" dirty="0" smtClean="0"/>
              <a:t>백업 </a:t>
            </a:r>
            <a:r>
              <a:rPr lang="en-US" altLang="ko-KR" sz="1800" dirty="0" smtClean="0"/>
              <a:t>Target </a:t>
            </a:r>
            <a:r>
              <a:rPr lang="ko-KR" altLang="en-US" sz="1800" dirty="0" smtClean="0"/>
              <a:t>및 주기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23431"/>
              </p:ext>
            </p:extLst>
          </p:nvPr>
        </p:nvGraphicFramePr>
        <p:xfrm>
          <a:off x="416496" y="785794"/>
          <a:ext cx="8929749" cy="5998887"/>
        </p:xfrm>
        <a:graphic>
          <a:graphicData uri="http://schemas.openxmlformats.org/drawingml/2006/table">
            <a:tbl>
              <a:tblPr/>
              <a:tblGrid>
                <a:gridCol w="792088"/>
                <a:gridCol w="864096"/>
                <a:gridCol w="1512168"/>
                <a:gridCol w="643681"/>
                <a:gridCol w="1081661"/>
                <a:gridCol w="515706"/>
                <a:gridCol w="625056"/>
                <a:gridCol w="763958"/>
                <a:gridCol w="763958"/>
                <a:gridCol w="625056"/>
                <a:gridCol w="742321"/>
              </a:tblGrid>
              <a:tr h="364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Backup Policy Name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Schedule Name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Backup</a:t>
                      </a:r>
                      <a:b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Method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보관</a:t>
                      </a:r>
                      <a:endParaRPr lang="en-US" altLang="ko-KR" sz="1000" b="0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백업주기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소요시간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백업용량</a:t>
                      </a:r>
                      <a:endParaRPr lang="en-US" altLang="ko-KR" sz="1000" b="0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GB) 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</a:tr>
              <a:tr h="331352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ERP_MAIN</a:t>
                      </a:r>
                      <a:br>
                        <a:rPr lang="en-US" sz="900" b="0" i="0" u="none" strike="noStrike" dirty="0">
                          <a:latin typeface="Tahoma"/>
                        </a:rPr>
                      </a:br>
                      <a:r>
                        <a:rPr lang="en-US" sz="900" b="0" i="0" u="none" strike="noStrike" dirty="0">
                          <a:latin typeface="Tahoma"/>
                        </a:rPr>
                        <a:t>(ERP </a:t>
                      </a:r>
                      <a:r>
                        <a:rPr lang="ko-KR" altLang="en-US" sz="900" b="0" i="0" u="none" strike="noStrike" dirty="0">
                          <a:latin typeface="굴림"/>
                        </a:rPr>
                        <a:t>운영</a:t>
                      </a:r>
                      <a:r>
                        <a:rPr lang="en-US" altLang="ko-KR" sz="900" b="0" i="0" u="none" strike="noStrike" dirty="0">
                          <a:latin typeface="Tahoma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SAP ERP_MAIN_SAP_CEP_O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NLINE_BACK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Oracle Hot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(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BR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- SAP)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6 Days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01:00:00 AM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04:50:00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03:50:00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1,293GB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SAP ERP_MAIN_SAP_CEP_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SAVEDELETE_BACK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Oracle Archive Backup(BR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- SAP)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8 Days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06:00:00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06:02:00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00:02:00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2.1GB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09:00:00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09:02:00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00:02:00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1.6GB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12:00:00 PM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12:03:00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00:03:00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2.5GB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15:00:00 PM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15:01:00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00:01:00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1.5GB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18:00:00 PM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18:02:00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00:02:00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1.7GB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21:00:00 PM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19:02:00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00:02:00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1.6GB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12:00:00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12:02:00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00:02:00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1.2GB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03:00:00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03:03:00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00:03:00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2.8GB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ERP_MAIN_FILE_BACK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File 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6 Days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02:15:00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02:40:00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00:25:00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48.1GB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Tahoma"/>
                        </a:rPr>
                        <a:t>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Tahoma"/>
                        </a:rPr>
                        <a:t>OS Backup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OS </a:t>
                      </a:r>
                      <a:r>
                        <a:rPr lang="ko-KR" altLang="en-US" sz="900" b="0" i="0" u="none" strike="noStrike" dirty="0">
                          <a:latin typeface="돋움"/>
                        </a:rPr>
                        <a:t>영역</a:t>
                      </a:r>
                      <a:r>
                        <a:rPr lang="en-US" altLang="ko-KR" sz="900" b="0" i="0" u="none" strike="noStrike" dirty="0">
                          <a:latin typeface="Tahoma"/>
                        </a:rPr>
                        <a:t>(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Ignite) </a:t>
                      </a:r>
                      <a:endParaRPr lang="en-US" sz="900" b="0" i="0" u="none" strike="noStrike" dirty="0" smtClean="0">
                        <a:latin typeface="Tahoma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-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DAT160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3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Month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latin typeface="맑은 고딕"/>
                        </a:rPr>
                        <a:t>월말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ERP_AP1</a:t>
                      </a:r>
                      <a:br>
                        <a:rPr lang="en-US" sz="900" b="0" i="0" u="none" strike="noStrike" dirty="0">
                          <a:latin typeface="Tahoma"/>
                        </a:rPr>
                      </a:br>
                      <a:r>
                        <a:rPr lang="en-US" sz="900" b="0" i="0" u="none" strike="noStrike" dirty="0">
                          <a:latin typeface="Tahoma"/>
                        </a:rPr>
                        <a:t>(ERP Standby)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FILE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kern="1200" dirty="0" smtClean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ERP_AP1_FILE_BACK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File 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6 Days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02:00:00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02:03:00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00:03:00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6.4GB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52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latin typeface="Tahoma"/>
                        </a:rPr>
                        <a:t>OS Backup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OS </a:t>
                      </a:r>
                      <a:r>
                        <a:rPr lang="ko-KR" altLang="en-US" sz="900" b="0" i="0" u="none" strike="noStrike" dirty="0">
                          <a:latin typeface="돋움"/>
                        </a:rPr>
                        <a:t>영역</a:t>
                      </a:r>
                      <a:r>
                        <a:rPr lang="en-US" altLang="ko-KR" sz="900" b="0" i="0" u="none" strike="noStrike" dirty="0">
                          <a:latin typeface="Tahoma"/>
                        </a:rPr>
                        <a:t>(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Ignite) </a:t>
                      </a:r>
                      <a:endParaRPr lang="en-US" sz="900" b="0" i="0" u="none" strike="noStrike" dirty="0" smtClean="0">
                        <a:latin typeface="Tahoma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-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DAT160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3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Month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latin typeface="맑은 고딕"/>
                        </a:rPr>
                        <a:t>월말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52"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latin typeface="Tahoma"/>
                        </a:rPr>
                        <a:t>ERP_DSP</a:t>
                      </a:r>
                      <a:br>
                        <a:rPr lang="en-US" sz="900" b="0" i="0" u="none" strike="noStrike" dirty="0" smtClean="0">
                          <a:latin typeface="Tahoma"/>
                        </a:rPr>
                      </a:br>
                      <a:r>
                        <a:rPr lang="en-US" sz="900" b="0" i="0" u="none" strike="noStrike" dirty="0" smtClean="0">
                          <a:latin typeface="Tahoma"/>
                        </a:rPr>
                        <a:t>(ERP </a:t>
                      </a:r>
                      <a:r>
                        <a:rPr lang="ko-KR" altLang="en-US" sz="900" b="0" i="0" u="none" strike="noStrike" dirty="0" smtClean="0">
                          <a:latin typeface="굴림"/>
                        </a:rPr>
                        <a:t>조회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SAP ERP_DSP_SAP_CEP_ONLINE_WK_BACK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Oracle Hot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(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BR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- SAP)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2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 weeks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week(</a:t>
                      </a:r>
                      <a:r>
                        <a:rPr lang="ko-KR" altLang="en-US" sz="900" b="0" i="0" u="none" strike="noStrike" dirty="0" smtClean="0">
                          <a:latin typeface="Tahoma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14:00:00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18:10:00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04:10:00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1,808GB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52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SAP ERP_DSP_SAP_CEP_SAVEDELETE_BACK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Oracle Archive Backup(BR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- SAP)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2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 weeks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19:00:00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19:01:00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00:01:00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0.4GB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35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ERP_DSP_FILE_WK_BACK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File 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2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 weeks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week(</a:t>
                      </a:r>
                      <a:r>
                        <a:rPr lang="ko-KR" altLang="en-US" sz="900" b="0" i="0" u="none" strike="noStrike" dirty="0" smtClean="0">
                          <a:latin typeface="Tahoma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09:00:00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09:17:00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00:17:00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46.9GB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52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latin typeface="Tahoma"/>
                        </a:rPr>
                        <a:t>OS Backup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OS </a:t>
                      </a:r>
                      <a:r>
                        <a:rPr lang="ko-KR" altLang="en-US" sz="900" b="0" i="0" u="none" strike="noStrike" dirty="0" smtClean="0">
                          <a:latin typeface="돋움"/>
                        </a:rPr>
                        <a:t>영역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(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Ignite)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– DAT72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3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 Month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latin typeface="맑은 고딕"/>
                        </a:rPr>
                        <a:t>월초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52">
                <a:tc rowSpan="6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SKC-ERPQ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(ERP</a:t>
                      </a:r>
                      <a:r>
                        <a:rPr lang="en-US" altLang="ko-KR" sz="900" b="0" i="0" u="none" strike="noStrike" baseline="0" dirty="0" smtClean="0">
                          <a:latin typeface="Tahoma"/>
                        </a:rPr>
                        <a:t> QA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HOT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SAP SKC-ERPQ_SAP_CEQ_ONLINE_WK_BACK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Oracle Hot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(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BR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- SAP)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2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 weeks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1 week(</a:t>
                      </a:r>
                      <a:r>
                        <a:rPr lang="ko-KR" altLang="en-US" sz="900" b="0" i="0" u="none" strike="noStrike" dirty="0" smtClean="0">
                          <a:latin typeface="Tahoma"/>
                        </a:rPr>
                        <a:t>토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1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3:00:00 </a:t>
                      </a:r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PM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20:55:00 PM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07:55:00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1,268GB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ARCH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SAP SKC-ERPQ_SAP_CEQ_SAVEDELETE_BACK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Oracle Archive Backup(BR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- SAP)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6 Days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Day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08:00:00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08:01:00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00:01:00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1.4GB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17:00:00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17:02:00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00:02:00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0.5GB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21:00:00 PM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21:02:00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00:02:00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0.2GB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848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FILE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SKC-ERPQ_FILE_WEEKLY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File System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2 weeks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1 week(</a:t>
                      </a:r>
                      <a:r>
                        <a:rPr lang="ko-KR" altLang="en-US" sz="900" b="0" i="0" u="none" strike="noStrike" dirty="0" smtClean="0">
                          <a:latin typeface="Tahoma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09:00:00 AM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09:10:00 AM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00:10:00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35.5GB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52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FILE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OS Backup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OS </a:t>
                      </a:r>
                      <a:r>
                        <a:rPr lang="ko-KR" altLang="en-US" sz="900" b="0" i="0" u="none" strike="noStrike" dirty="0" smtClean="0">
                          <a:latin typeface="돋움"/>
                        </a:rPr>
                        <a:t>영역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(Ignite) 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- DAT160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3 Months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Month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latin typeface="맑은 고딕"/>
                        </a:rPr>
                        <a:t>월초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19" y="231755"/>
            <a:ext cx="9015413" cy="339725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) </a:t>
            </a:r>
            <a:r>
              <a:rPr lang="ko-KR" altLang="en-US" sz="1800" dirty="0" smtClean="0"/>
              <a:t>백업 </a:t>
            </a:r>
            <a:r>
              <a:rPr lang="en-US" altLang="ko-KR" sz="1800" dirty="0" smtClean="0"/>
              <a:t>Target </a:t>
            </a:r>
            <a:r>
              <a:rPr lang="ko-KR" altLang="en-US" sz="1800" dirty="0" smtClean="0"/>
              <a:t>및 주기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82972"/>
              </p:ext>
            </p:extLst>
          </p:nvPr>
        </p:nvGraphicFramePr>
        <p:xfrm>
          <a:off x="416496" y="785794"/>
          <a:ext cx="8929749" cy="4468155"/>
        </p:xfrm>
        <a:graphic>
          <a:graphicData uri="http://schemas.openxmlformats.org/drawingml/2006/table">
            <a:tbl>
              <a:tblPr/>
              <a:tblGrid>
                <a:gridCol w="792088"/>
                <a:gridCol w="864096"/>
                <a:gridCol w="1512168"/>
                <a:gridCol w="643681"/>
                <a:gridCol w="1081661"/>
                <a:gridCol w="515706"/>
                <a:gridCol w="625056"/>
                <a:gridCol w="763958"/>
                <a:gridCol w="763958"/>
                <a:gridCol w="625056"/>
                <a:gridCol w="742321"/>
              </a:tblGrid>
              <a:tr h="382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Backup Policy Name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Schedule Name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Backup</a:t>
                      </a:r>
                      <a:b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Method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보관</a:t>
                      </a:r>
                      <a:endParaRPr lang="en-US" altLang="ko-KR" sz="1000" b="0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백업주기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소요시간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백업용량</a:t>
                      </a:r>
                      <a:endParaRPr lang="en-US" altLang="ko-KR" sz="1000" b="0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GB) </a:t>
                      </a:r>
                    </a:p>
                  </a:txBody>
                  <a:tcPr marL="7505" marR="7505" marT="750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</a:tr>
              <a:tr h="347390"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IFRS2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(ERP </a:t>
                      </a:r>
                      <a:r>
                        <a:rPr lang="ko-KR" altLang="en-US" sz="900" b="0" i="0" u="none" strike="noStrike" dirty="0" smtClean="0">
                          <a:latin typeface="Tahoma"/>
                        </a:rPr>
                        <a:t>개발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HOT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SAP IFRS2_SAP_CD1_ONLINE_WK_BACK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Oracle Hot Backup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(BR Backup - SAP)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2 weeks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week(</a:t>
                      </a:r>
                      <a:r>
                        <a:rPr lang="ko-KR" altLang="en-US" sz="900" b="0" i="0" u="none" strike="noStrike" dirty="0" smtClean="0">
                          <a:latin typeface="Tahoma"/>
                        </a:rPr>
                        <a:t>토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13:00:00 PM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15:30:00 PM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02:30:00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latin typeface="Tahoma"/>
                        </a:rPr>
                        <a:t>506GB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77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ARCH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SAP IFRS2_SAP_CD1_SAVEDELETE_BACK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latin typeface="Tahoma"/>
                        </a:rPr>
                        <a:t>Oracle Archive Backup(BR Backup - SAP)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6 Days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Day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08:00:00 AM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08:01:00 AM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00:01:00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1.3GB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FILE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IFRS2_FILE_WEEKLY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File System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2 weeks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1 week(</a:t>
                      </a:r>
                      <a:r>
                        <a:rPr lang="ko-KR" altLang="en-US" sz="900" b="0" i="0" u="none" strike="noStrike" dirty="0" smtClean="0">
                          <a:latin typeface="Tahoma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10:00:00 AM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10:20:00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00:20:00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114.6GB</a:t>
                      </a:r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90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FILE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OS Backup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OS</a:t>
                      </a:r>
                      <a:r>
                        <a:rPr lang="en-US" sz="900" b="0" i="0" u="none" strike="noStrike" baseline="0" dirty="0" smtClean="0">
                          <a:latin typeface="Tahom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latin typeface="Tahoma"/>
                        </a:rPr>
                        <a:t>영역</a:t>
                      </a:r>
                      <a:r>
                        <a:rPr lang="en-US" altLang="ko-KR" sz="900" b="0" i="0" u="none" strike="noStrike" baseline="0" dirty="0" smtClean="0">
                          <a:latin typeface="Tahoma"/>
                        </a:rPr>
                        <a:t>(Ignite)</a:t>
                      </a:r>
                      <a:endParaRPr lang="en-US" altLang="ko-KR" sz="900" b="0" i="0" u="none" strike="noStrike" baseline="0" dirty="0">
                        <a:latin typeface="Tahoma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latin typeface="Tahoma"/>
                        </a:rPr>
                        <a:t>- DAT72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3 Months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Month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latin typeface="맑은 고딕"/>
                        </a:rPr>
                        <a:t>월초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9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SKC1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/>
                      </a:r>
                      <a:br>
                        <a:rPr lang="en-US" sz="900" b="0" i="0" u="none" strike="noStrike" dirty="0">
                          <a:latin typeface="Tahoma"/>
                        </a:rPr>
                      </a:br>
                      <a:r>
                        <a:rPr lang="en-US" sz="900" b="0" i="0" u="none" strike="noStrike" dirty="0" smtClean="0">
                          <a:latin typeface="Tahoma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latin typeface="Tahoma"/>
                        </a:rPr>
                        <a:t>수원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AWCS)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SKC1_ORACLE_ONLINE_BACK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Oracle Hot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Backup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6 Days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04:00:00 AM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05:00:00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01:00:00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121.5GB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SKC1_ORACLE_ARCH_BACK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Oracle Archive </a:t>
                      </a:r>
                      <a:endParaRPr lang="en-US" sz="900" b="0" i="0" u="none" strike="noStrike" dirty="0" smtClean="0">
                        <a:latin typeface="Tahoma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Backup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8 Days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07:00:00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07:10:00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00:10:00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13.5GB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DB</a:t>
                      </a:r>
                      <a:r>
                        <a:rPr lang="en-US" sz="900" b="0" i="0" u="none" strike="noStrike" baseline="0" dirty="0" smtClean="0">
                          <a:latin typeface="Tahoma"/>
                        </a:rPr>
                        <a:t> Export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Exp.sh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File 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6 Days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1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12:00:00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12:15:00 </a:t>
                      </a:r>
                      <a:r>
                        <a:rPr lang="en-US" sz="900" b="0" i="0" u="none" strike="noStrike" dirty="0">
                          <a:latin typeface="Tahoma"/>
                        </a:rPr>
                        <a:t>P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M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00:15:00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5.1GB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DB</a:t>
                      </a:r>
                      <a:r>
                        <a:rPr lang="en-US" altLang="ko-KR" sz="900" b="0" i="0" u="none" strike="noStrike" baseline="0" dirty="0" smtClean="0">
                          <a:latin typeface="Tahoma"/>
                        </a:rPr>
                        <a:t> Export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exp_mon.sh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Tahoma"/>
                        </a:rPr>
                        <a:t>Full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File System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Month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Month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03:00:00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03:15:00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00:15:00</a:t>
                      </a:r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latin typeface="Tahoma"/>
                        </a:rPr>
                        <a:t> </a:t>
                      </a:r>
                      <a:r>
                        <a:rPr lang="en-US" sz="900" b="0" i="0" u="none" strike="noStrike" dirty="0" smtClean="0">
                          <a:latin typeface="Tahoma"/>
                        </a:rPr>
                        <a:t>5.1GB 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90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File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OS Backup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Full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OS</a:t>
                      </a:r>
                      <a:r>
                        <a:rPr lang="en-US" sz="900" b="0" i="0" u="none" strike="noStrike" baseline="0" dirty="0" smtClean="0">
                          <a:latin typeface="Tahom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latin typeface="Tahoma"/>
                        </a:rPr>
                        <a:t>영역</a:t>
                      </a:r>
                      <a:r>
                        <a:rPr lang="en-US" altLang="ko-KR" sz="900" b="0" i="0" u="none" strike="noStrike" baseline="0" dirty="0" smtClean="0">
                          <a:latin typeface="Tahoma"/>
                        </a:rPr>
                        <a:t>(Ignite)</a:t>
                      </a:r>
                      <a:endParaRPr lang="en-US" altLang="ko-KR" sz="900" b="0" i="0" u="none" strike="noStrike" baseline="0" dirty="0">
                        <a:latin typeface="Tahoma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latin typeface="Tahoma"/>
                        </a:rPr>
                        <a:t>- DAT72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Month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latin typeface="Tahoma"/>
                        </a:rPr>
                        <a:t>1 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week(</a:t>
                      </a:r>
                      <a:r>
                        <a:rPr lang="ko-KR" altLang="en-US" sz="900" b="0" i="0" u="none" strike="noStrike" dirty="0" smtClean="0">
                          <a:latin typeface="Tahoma"/>
                        </a:rPr>
                        <a:t>금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)</a:t>
                      </a:r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latin typeface="맑은 고딕"/>
                        </a:rPr>
                        <a:t>매주</a:t>
                      </a:r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latin typeface="맑은 고딕"/>
                        </a:rPr>
                        <a:t>금</a:t>
                      </a:r>
                      <a:r>
                        <a:rPr lang="en-US" altLang="ko-KR" sz="900" b="0" i="0" u="none" strike="noStrike" dirty="0" smtClean="0">
                          <a:latin typeface="맑은 고딕"/>
                        </a:rPr>
                        <a:t>)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latin typeface="Tahoma"/>
                        </a:rPr>
                        <a:t>00:00:00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569"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51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90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latin typeface="Tahom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19" y="231755"/>
            <a:ext cx="9015413" cy="339725"/>
          </a:xfrm>
        </p:spPr>
        <p:txBody>
          <a:bodyPr/>
          <a:lstStyle/>
          <a:p>
            <a:r>
              <a:rPr lang="en-US" altLang="ko-KR" dirty="0" smtClean="0"/>
              <a:t>10) </a:t>
            </a:r>
            <a:r>
              <a:rPr lang="ko-KR" altLang="en-US" dirty="0" smtClean="0"/>
              <a:t>업무 별 담당자 현황</a:t>
            </a:r>
            <a:endParaRPr lang="ko-KR" altLang="en-US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80638"/>
              </p:ext>
            </p:extLst>
          </p:nvPr>
        </p:nvGraphicFramePr>
        <p:xfrm>
          <a:off x="666720" y="772292"/>
          <a:ext cx="8502545" cy="5321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99"/>
                <a:gridCol w="1151841"/>
                <a:gridCol w="1802328"/>
                <a:gridCol w="967649"/>
                <a:gridCol w="1259909"/>
                <a:gridCol w="1245849"/>
                <a:gridCol w="1100770"/>
              </a:tblGrid>
              <a:tr h="2679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담당업무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유선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(CP)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8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정보시스템팀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CIO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김건 실장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02-3787-1520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010-6390-5973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정보시스템팀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신창우 차장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02-3787-1512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010-9474-4839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정보시스템팀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이한빛 대리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02-3787-1642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010-9158-3599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정보시스템팀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차대원 기사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02-3787-1294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010-5209-1861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Infra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 C&amp;C</a:t>
                      </a:r>
                      <a:endParaRPr lang="ko-KR" altLang="en-US" sz="900" b="1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인프라서비스 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장기주 팀장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02-6400-4130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010-3869-6082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Infra SSM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방동호 부장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02-6400-4072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010-8713-1689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Infra  SPOC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신승철 차장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031-250-7883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010-3741-7083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Unix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운영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황효성 과장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031-250-7884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010-6225-8586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네트워크서비스 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조완기 과장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02-6400-2075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010-9259-9132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 C&amp;C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SKC Account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Manager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이철우 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02-3787-1640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010-4760-6256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3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ERP Logistics Part </a:t>
                      </a:r>
                      <a:r>
                        <a:rPr lang="ko-KR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리더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-MM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자재관리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장건태 과장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1004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010-4938-8746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ERP Logistics Part </a:t>
                      </a:r>
                      <a:r>
                        <a:rPr lang="ko-KR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ABAP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이인용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1945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010-9370-5603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SD(</a:t>
                      </a:r>
                      <a:r>
                        <a:rPr lang="ko-KR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영업관리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)/SkyJUMP/e-PET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한정욱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02-6400-5646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010-8789-6160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PP(</a:t>
                      </a:r>
                      <a:r>
                        <a:rPr lang="ko-KR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생산관리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김창수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1346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010-2245-6124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PM(</a:t>
                      </a:r>
                      <a:r>
                        <a:rPr lang="ko-KR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설비관리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이승규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과장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02-6400-3485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010-3706-8280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FI(</a:t>
                      </a:r>
                      <a:r>
                        <a:rPr lang="ko-KR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재무회계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윤재호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과장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1944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010-5341-9804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TR(</a:t>
                      </a:r>
                      <a:r>
                        <a:rPr lang="ko-KR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자금관리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박윤미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1037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010-4670-8107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CO(</a:t>
                      </a:r>
                      <a:r>
                        <a:rPr lang="ko-KR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관리회계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홍승희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과장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1942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010-4154-0429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CO(</a:t>
                      </a:r>
                      <a:r>
                        <a:rPr lang="ko-KR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관리회계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박석민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1943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010-7139-1736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BC(Basis Component)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김종호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차장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02-6400-4387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010-3215-0945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BC(Basis Component)</a:t>
                      </a:r>
                      <a:endParaRPr lang="ko-KR" altLang="ko-KR" sz="9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이두연 대리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02-6400-4218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010-3083-2068</a:t>
                      </a:r>
                      <a:endParaRPr lang="ko-KR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19" y="231755"/>
            <a:ext cx="9015413" cy="339725"/>
          </a:xfrm>
        </p:spPr>
        <p:txBody>
          <a:bodyPr/>
          <a:lstStyle/>
          <a:p>
            <a:r>
              <a:rPr lang="en-US" altLang="ko-KR" dirty="0" smtClean="0"/>
              <a:t>11) </a:t>
            </a:r>
            <a:r>
              <a:rPr lang="ko-KR" altLang="en-US" sz="1800" dirty="0" smtClean="0"/>
              <a:t>장애 발생시 대응 방안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74660"/>
              </p:ext>
            </p:extLst>
          </p:nvPr>
        </p:nvGraphicFramePr>
        <p:xfrm>
          <a:off x="595282" y="781829"/>
          <a:ext cx="8534182" cy="2616405"/>
        </p:xfrm>
        <a:graphic>
          <a:graphicData uri="http://schemas.openxmlformats.org/drawingml/2006/table">
            <a:tbl>
              <a:tblPr/>
              <a:tblGrid>
                <a:gridCol w="525559"/>
                <a:gridCol w="866546"/>
                <a:gridCol w="1797750"/>
                <a:gridCol w="2175975"/>
                <a:gridCol w="2304256"/>
                <a:gridCol w="864096"/>
              </a:tblGrid>
              <a:tr h="239245"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장애 영향도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장애 유형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상세조치 내용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조치 시간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39245">
                <a:tc rowSpan="4"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UNIX</a:t>
                      </a: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ERP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접속불가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H/W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장애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Part Delivery 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6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245">
                <a:tc vMerge="1">
                  <a:txBody>
                    <a:bodyPr/>
                    <a:lstStyle/>
                    <a:p>
                      <a:pPr marL="0" marR="0" lvl="0" indent="0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OS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ERP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접속불가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System File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일부 손상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Data Restore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6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245">
                <a:tc vMerge="1">
                  <a:txBody>
                    <a:bodyPr/>
                    <a:lstStyle/>
                    <a:p>
                      <a:pPr marL="0" marR="0" lvl="0" indent="0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245">
                <a:tc vMerge="1">
                  <a:txBody>
                    <a:bodyPr/>
                    <a:lstStyle/>
                    <a:p>
                      <a:pPr marL="0" marR="0" lvl="0" indent="0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569"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Oracle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ERP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사용불가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DB Data file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손상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DB Data Restore/Recovery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48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245">
                <a:tc rowSpan="3"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NW</a:t>
                      </a: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Router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통신 불가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Router Port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불량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여유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Port Setting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 교체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245">
                <a:tc vMerge="1">
                  <a:txBody>
                    <a:bodyPr/>
                    <a:lstStyle/>
                    <a:p>
                      <a:pPr marL="0" marR="0" lvl="0" indent="0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Switch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통신 불가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Switch Port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장애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유휴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Port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교체하여 서비스 가동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245">
                <a:tc vMerge="1">
                  <a:txBody>
                    <a:bodyPr/>
                    <a:lstStyle/>
                    <a:p>
                      <a:pPr marL="0" marR="0" lvl="0" indent="0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방화벽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외부 사용자 접속불가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Session Full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장애 원인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분석후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복구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155">
                <a:tc rowSpan="2"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UPS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전체서비스 불가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전원장애 시   비상발전설비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가동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신고 복구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48</a:t>
                      </a:r>
                      <a:r>
                        <a:rPr kumimoji="1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245">
                <a:tc vMerge="1">
                  <a:txBody>
                    <a:bodyPr/>
                    <a:lstStyle/>
                    <a:p>
                      <a:pPr marL="0" marR="0" lvl="0" indent="0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73" marR="85773" marT="39600" marB="396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just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항온항습기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1588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전체서비스 불가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항온항습기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Down </a:t>
                      </a: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문제되는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Part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교체 후 복구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상황반영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5773" marR="8577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30" y="228600"/>
            <a:ext cx="8718550" cy="339725"/>
          </a:xfrm>
        </p:spPr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시스템 개요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99532"/>
              </p:ext>
            </p:extLst>
          </p:nvPr>
        </p:nvGraphicFramePr>
        <p:xfrm>
          <a:off x="488950" y="981075"/>
          <a:ext cx="8928100" cy="4305313"/>
        </p:xfrm>
        <a:graphic>
          <a:graphicData uri="http://schemas.openxmlformats.org/drawingml/2006/table">
            <a:tbl>
              <a:tblPr/>
              <a:tblGrid>
                <a:gridCol w="1150938"/>
                <a:gridCol w="6384946"/>
                <a:gridCol w="1392216"/>
              </a:tblGrid>
              <a:tr h="358999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94591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설명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Account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부분에서 물류부분까지의 전사적 자원관리 기능 제공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사용자의 편리성을 극대화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통합된 정보의 제공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기능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관리 회계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(FI) /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재무 회계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(CO) /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자금 관리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(TR)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자재 관리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(MM) /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판매 관리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(SD) /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생산 관리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(PP) /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설비 관리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(PM)</a:t>
                      </a:r>
                    </a:p>
                    <a:p>
                      <a:pPr latinLnBrk="1"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Firmbanking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IFRS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구현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관세환급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,MES, WEB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Skywalk, BW, CRM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Interface</a:t>
                      </a:r>
                    </a:p>
                    <a:p>
                      <a:pPr latinLnBrk="1">
                        <a:buClr>
                          <a:srgbClr val="C00000"/>
                        </a:buClr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Global ERP (SKC, Jiangsu, SKC Inc)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요건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Oracle Version : 10.2.0.4</a:t>
                      </a:r>
                    </a:p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Oracle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oracep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ERP Version : SAP ERP 6.0</a:t>
                      </a:r>
                    </a:p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이중화 구성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MC/SG ( A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 S )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8"/>
          <p:cNvSpPr>
            <a:spLocks noGrp="1" noChangeArrowheads="1"/>
          </p:cNvSpPr>
          <p:nvPr>
            <p:ph type="title"/>
          </p:nvPr>
        </p:nvSpPr>
        <p:spPr>
          <a:xfrm>
            <a:off x="520730" y="228600"/>
            <a:ext cx="8718550" cy="339725"/>
          </a:xfrm>
        </p:spPr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논리 시스템 구성도</a:t>
            </a:r>
          </a:p>
        </p:txBody>
      </p:sp>
      <p:sp>
        <p:nvSpPr>
          <p:cNvPr id="81" name="Rectangle 134"/>
          <p:cNvSpPr>
            <a:spLocks noChangeArrowheads="1"/>
          </p:cNvSpPr>
          <p:nvPr/>
        </p:nvSpPr>
        <p:spPr bwMode="auto">
          <a:xfrm>
            <a:off x="8529638" y="2490788"/>
            <a:ext cx="977900" cy="35909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86400" tIns="43200" rIns="86400" bIns="43200"/>
          <a:lstStyle/>
          <a:p>
            <a:pPr marL="101600" indent="-101600" algn="ctr" eaLnBrk="0" latinLnBrk="0" hangingPunct="0">
              <a:defRPr/>
            </a:pPr>
            <a:r>
              <a:rPr kumimoji="0" lang="ko-KR" altLang="en-US" sz="1200" b="0" dirty="0">
                <a:latin typeface="맑은 고딕" pitchFamily="50" charset="-127"/>
                <a:ea typeface="맑은 고딕" pitchFamily="50" charset="-127"/>
              </a:rPr>
              <a:t>외부</a:t>
            </a:r>
            <a:endParaRPr kumimoji="0"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marL="101600" indent="-101600" algn="ctr" eaLnBrk="0" latinLnBrk="0" hangingPunct="0">
              <a:defRPr/>
            </a:pPr>
            <a:endParaRPr kumimoji="0" lang="en-US" altLang="ko-KR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2" name="Rectangle 134"/>
          <p:cNvSpPr>
            <a:spLocks noChangeArrowheads="1"/>
          </p:cNvSpPr>
          <p:nvPr/>
        </p:nvSpPr>
        <p:spPr bwMode="auto">
          <a:xfrm>
            <a:off x="417513" y="2489200"/>
            <a:ext cx="977900" cy="35925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86400" tIns="43200" rIns="86400" bIns="43200"/>
          <a:lstStyle/>
          <a:p>
            <a:pPr marL="101600" indent="-101600" algn="ctr" eaLnBrk="0" latinLnBrk="0" hangingPunct="0">
              <a:defRPr/>
            </a:pPr>
            <a:r>
              <a:rPr kumimoji="0" lang="ko-KR" altLang="en-US" sz="1200" b="0" dirty="0">
                <a:latin typeface="맑은 고딕" pitchFamily="50" charset="-127"/>
                <a:ea typeface="맑은 고딕" pitchFamily="50" charset="-127"/>
              </a:rPr>
              <a:t>타 시스템</a:t>
            </a:r>
            <a:endParaRPr kumimoji="0"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marL="101600" indent="-101600" algn="ctr" eaLnBrk="0" latinLnBrk="0" hangingPunct="0">
              <a:defRPr/>
            </a:pPr>
            <a:endParaRPr kumimoji="0" lang="en-US" altLang="ko-KR" sz="1100" b="0" dirty="0">
              <a:latin typeface="-윤고딕140" pitchFamily="18" charset="-127"/>
              <a:ea typeface="-윤고딕140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01600" indent="-101600" algn="ctr" eaLnBrk="0" latinLnBrk="0" hangingPunct="0">
              <a:defRPr/>
            </a:pPr>
            <a:endParaRPr kumimoji="0" lang="ko-KR" altLang="en-US" sz="10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3" name="Rectangle 5" descr="어두운 하향 대각선"/>
          <p:cNvSpPr>
            <a:spLocks noChangeArrowheads="1"/>
          </p:cNvSpPr>
          <p:nvPr/>
        </p:nvSpPr>
        <p:spPr bwMode="auto">
          <a:xfrm>
            <a:off x="1601788" y="1346200"/>
            <a:ext cx="6621462" cy="48021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86400" tIns="43200" rIns="86400" bIns="43200"/>
          <a:lstStyle/>
          <a:p>
            <a:pPr marL="101600" indent="-101600" algn="ctr" eaLnBrk="0" latinLnBrk="0" hangingPunct="0"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SKC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1773238" y="2860675"/>
            <a:ext cx="4094162" cy="320833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86400" tIns="43200" rIns="86400" bIns="432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SAP ERP (ECC 6.0)</a:t>
            </a:r>
            <a:endParaRPr kumimoji="0" lang="ko-KR" altLang="en-US" sz="18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7" descr="25%"/>
          <p:cNvSpPr>
            <a:spLocks noChangeArrowheads="1"/>
          </p:cNvSpPr>
          <p:nvPr/>
        </p:nvSpPr>
        <p:spPr bwMode="auto">
          <a:xfrm>
            <a:off x="1939925" y="3187700"/>
            <a:ext cx="3708400" cy="28130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tIns="46800" bIns="0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en-US" altLang="ko-KR" sz="1600" b="0">
              <a:solidFill>
                <a:srgbClr val="006699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9" name="왼쪽/오른쪽 화살표 158"/>
          <p:cNvSpPr>
            <a:spLocks noChangeArrowheads="1"/>
          </p:cNvSpPr>
          <p:nvPr/>
        </p:nvSpPr>
        <p:spPr bwMode="auto">
          <a:xfrm>
            <a:off x="1303338" y="4116388"/>
            <a:ext cx="530225" cy="474662"/>
          </a:xfrm>
          <a:prstGeom prst="leftRightArrow">
            <a:avLst>
              <a:gd name="adj1" fmla="val 65176"/>
              <a:gd name="adj2" fmla="val 31028"/>
            </a:avLst>
          </a:prstGeom>
          <a:solidFill>
            <a:schemeClr val="bg1"/>
          </a:solidFill>
          <a:ln w="158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rIns="0" anchor="ctr" anchorCtr="1"/>
          <a:lstStyle/>
          <a:p>
            <a:pPr algn="ctr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왼쪽/오른쪽 화살표 126"/>
          <p:cNvSpPr>
            <a:spLocks noChangeArrowheads="1"/>
          </p:cNvSpPr>
          <p:nvPr/>
        </p:nvSpPr>
        <p:spPr bwMode="auto">
          <a:xfrm>
            <a:off x="8123238" y="3914775"/>
            <a:ext cx="530225" cy="482600"/>
          </a:xfrm>
          <a:prstGeom prst="leftRightArrow">
            <a:avLst>
              <a:gd name="adj1" fmla="val 65176"/>
              <a:gd name="adj2" fmla="val 31028"/>
            </a:avLst>
          </a:prstGeom>
          <a:solidFill>
            <a:schemeClr val="bg1"/>
          </a:solidFill>
          <a:ln w="158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rIns="0" anchor="ctr" anchorCtr="1"/>
          <a:lstStyle/>
          <a:p>
            <a:pPr algn="ctr">
              <a:defRPr/>
            </a:pPr>
            <a:r>
              <a:rPr lang="en-US" altLang="ko-KR" sz="1000" spc="-1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000" spc="-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54"/>
          <p:cNvGrpSpPr>
            <a:grpSpLocks/>
          </p:cNvGrpSpPr>
          <p:nvPr/>
        </p:nvGrpSpPr>
        <p:grpSpPr bwMode="auto">
          <a:xfrm>
            <a:off x="2230438" y="3249613"/>
            <a:ext cx="3171825" cy="1266825"/>
            <a:chOff x="2144713" y="4802188"/>
            <a:chExt cx="3171825" cy="1266825"/>
          </a:xfrm>
        </p:grpSpPr>
        <p:sp>
          <p:nvSpPr>
            <p:cNvPr id="129" name="Text Box 66" descr="s10-3단-강"/>
            <p:cNvSpPr txBox="1">
              <a:spLocks noChangeArrowheads="1"/>
            </p:cNvSpPr>
            <p:nvPr/>
          </p:nvSpPr>
          <p:spPr bwMode="auto">
            <a:xfrm>
              <a:off x="3789363" y="4802188"/>
              <a:ext cx="1527175" cy="20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재무회계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4297363" y="5046663"/>
              <a:ext cx="447675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일반회계</a:t>
              </a:r>
            </a:p>
          </p:txBody>
        </p:sp>
        <p:sp>
          <p:nvSpPr>
            <p:cNvPr id="131" name="Text Box 66"/>
            <p:cNvSpPr txBox="1">
              <a:spLocks noChangeArrowheads="1"/>
            </p:cNvSpPr>
            <p:nvPr/>
          </p:nvSpPr>
          <p:spPr bwMode="auto">
            <a:xfrm>
              <a:off x="4813300" y="5046663"/>
              <a:ext cx="449263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>
                  <a:latin typeface="맑은 고딕" pitchFamily="50" charset="-127"/>
                  <a:ea typeface="맑은 고딕" pitchFamily="50" charset="-127"/>
                </a:rPr>
                <a:t>채권관리</a:t>
              </a:r>
            </a:p>
          </p:txBody>
        </p:sp>
        <p:sp>
          <p:nvSpPr>
            <p:cNvPr id="132" name="Text Box 66"/>
            <p:cNvSpPr txBox="1">
              <a:spLocks noChangeArrowheads="1"/>
            </p:cNvSpPr>
            <p:nvPr/>
          </p:nvSpPr>
          <p:spPr bwMode="auto">
            <a:xfrm>
              <a:off x="3787775" y="5262563"/>
              <a:ext cx="449263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채무관리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4287838" y="5262563"/>
              <a:ext cx="447675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고정자산</a:t>
              </a:r>
            </a:p>
          </p:txBody>
        </p:sp>
        <p:sp>
          <p:nvSpPr>
            <p:cNvPr id="134" name="Text Box 66"/>
            <p:cNvSpPr txBox="1">
              <a:spLocks noChangeArrowheads="1"/>
            </p:cNvSpPr>
            <p:nvPr/>
          </p:nvSpPr>
          <p:spPr bwMode="auto">
            <a:xfrm>
              <a:off x="3800475" y="5046663"/>
              <a:ext cx="449263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기준정보</a:t>
              </a:r>
            </a:p>
          </p:txBody>
        </p:sp>
        <p:sp>
          <p:nvSpPr>
            <p:cNvPr id="135" name="Text Box 66" descr="s10-3단-강"/>
            <p:cNvSpPr txBox="1">
              <a:spLocks noChangeArrowheads="1"/>
            </p:cNvSpPr>
            <p:nvPr/>
          </p:nvSpPr>
          <p:spPr bwMode="auto">
            <a:xfrm>
              <a:off x="2157413" y="4802188"/>
              <a:ext cx="1527175" cy="204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관리회계</a:t>
              </a:r>
            </a:p>
          </p:txBody>
        </p:sp>
        <p:sp>
          <p:nvSpPr>
            <p:cNvPr id="136" name="Text Box 66"/>
            <p:cNvSpPr txBox="1">
              <a:spLocks noChangeArrowheads="1"/>
            </p:cNvSpPr>
            <p:nvPr/>
          </p:nvSpPr>
          <p:spPr bwMode="auto">
            <a:xfrm>
              <a:off x="2160588" y="5043488"/>
              <a:ext cx="449262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기준정보</a:t>
              </a:r>
            </a:p>
          </p:txBody>
        </p:sp>
        <p:sp>
          <p:nvSpPr>
            <p:cNvPr id="137" name="Text Box 66"/>
            <p:cNvSpPr txBox="1">
              <a:spLocks noChangeArrowheads="1"/>
            </p:cNvSpPr>
            <p:nvPr/>
          </p:nvSpPr>
          <p:spPr bwMode="auto">
            <a:xfrm>
              <a:off x="2676525" y="5043488"/>
              <a:ext cx="449263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제품원가</a:t>
              </a:r>
            </a:p>
          </p:txBody>
        </p:sp>
        <p:sp>
          <p:nvSpPr>
            <p:cNvPr id="138" name="Text Box 66"/>
            <p:cNvSpPr txBox="1">
              <a:spLocks noChangeArrowheads="1"/>
            </p:cNvSpPr>
            <p:nvPr/>
          </p:nvSpPr>
          <p:spPr bwMode="auto">
            <a:xfrm>
              <a:off x="3209925" y="5043488"/>
              <a:ext cx="450850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손익분석</a:t>
              </a:r>
            </a:p>
          </p:txBody>
        </p:sp>
        <p:sp>
          <p:nvSpPr>
            <p:cNvPr id="139" name="Text Box 66"/>
            <p:cNvSpPr txBox="1">
              <a:spLocks noChangeArrowheads="1"/>
            </p:cNvSpPr>
            <p:nvPr/>
          </p:nvSpPr>
          <p:spPr bwMode="auto">
            <a:xfrm>
              <a:off x="2152631" y="5241925"/>
              <a:ext cx="449262" cy="1571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비용관리</a:t>
              </a:r>
            </a:p>
          </p:txBody>
        </p:sp>
        <p:sp>
          <p:nvSpPr>
            <p:cNvPr id="140" name="Text Box 66"/>
            <p:cNvSpPr txBox="1">
              <a:spLocks noChangeArrowheads="1"/>
            </p:cNvSpPr>
            <p:nvPr/>
          </p:nvSpPr>
          <p:spPr bwMode="auto">
            <a:xfrm>
              <a:off x="2676525" y="5241925"/>
              <a:ext cx="449263" cy="1571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사업계획</a:t>
              </a:r>
            </a:p>
          </p:txBody>
        </p:sp>
        <p:sp>
          <p:nvSpPr>
            <p:cNvPr id="141" name="Text Box 66" descr="s10-3단-강"/>
            <p:cNvSpPr txBox="1">
              <a:spLocks noChangeArrowheads="1"/>
            </p:cNvSpPr>
            <p:nvPr/>
          </p:nvSpPr>
          <p:spPr bwMode="auto">
            <a:xfrm>
              <a:off x="2144713" y="5478463"/>
              <a:ext cx="1527175" cy="20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자금관리</a:t>
              </a:r>
            </a:p>
          </p:txBody>
        </p:sp>
        <p:sp>
          <p:nvSpPr>
            <p:cNvPr id="142" name="Text Box 66"/>
            <p:cNvSpPr txBox="1">
              <a:spLocks noChangeArrowheads="1"/>
            </p:cNvSpPr>
            <p:nvPr/>
          </p:nvSpPr>
          <p:spPr bwMode="auto">
            <a:xfrm>
              <a:off x="2146300" y="5713413"/>
              <a:ext cx="447675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기준정보</a:t>
              </a:r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	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Text Box 66"/>
            <p:cNvSpPr txBox="1">
              <a:spLocks noChangeArrowheads="1"/>
            </p:cNvSpPr>
            <p:nvPr/>
          </p:nvSpPr>
          <p:spPr bwMode="auto">
            <a:xfrm>
              <a:off x="2662238" y="5713413"/>
              <a:ext cx="449262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입출금</a:t>
              </a:r>
            </a:p>
          </p:txBody>
        </p:sp>
        <p:sp>
          <p:nvSpPr>
            <p:cNvPr id="144" name="Text Box 66"/>
            <p:cNvSpPr txBox="1">
              <a:spLocks noChangeArrowheads="1"/>
            </p:cNvSpPr>
            <p:nvPr/>
          </p:nvSpPr>
          <p:spPr bwMode="auto">
            <a:xfrm>
              <a:off x="3197225" y="5713413"/>
              <a:ext cx="449263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자금수지</a:t>
              </a:r>
            </a:p>
          </p:txBody>
        </p:sp>
        <p:sp>
          <p:nvSpPr>
            <p:cNvPr id="145" name="Text Box 66"/>
            <p:cNvSpPr txBox="1">
              <a:spLocks noChangeArrowheads="1"/>
            </p:cNvSpPr>
            <p:nvPr/>
          </p:nvSpPr>
          <p:spPr bwMode="auto">
            <a:xfrm>
              <a:off x="2146300" y="5911850"/>
              <a:ext cx="447675" cy="1571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자금조달</a:t>
              </a:r>
            </a:p>
          </p:txBody>
        </p:sp>
        <p:sp>
          <p:nvSpPr>
            <p:cNvPr id="146" name="Text Box 66"/>
            <p:cNvSpPr txBox="1">
              <a:spLocks noChangeArrowheads="1"/>
            </p:cNvSpPr>
            <p:nvPr/>
          </p:nvSpPr>
          <p:spPr bwMode="auto">
            <a:xfrm>
              <a:off x="2662238" y="5911850"/>
              <a:ext cx="449262" cy="1571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자금운영</a:t>
              </a:r>
            </a:p>
          </p:txBody>
        </p:sp>
      </p:grpSp>
      <p:sp>
        <p:nvSpPr>
          <p:cNvPr id="147" name="Rectangle 17"/>
          <p:cNvSpPr>
            <a:spLocks noChangeArrowheads="1"/>
          </p:cNvSpPr>
          <p:nvPr/>
        </p:nvSpPr>
        <p:spPr bwMode="auto">
          <a:xfrm>
            <a:off x="1773238" y="2078038"/>
            <a:ext cx="4122737" cy="6937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86400" tIns="43200" rIns="86400" bIns="43200" anchor="ctr"/>
          <a:lstStyle/>
          <a:p>
            <a:pPr marL="101600" indent="-101600" algn="ctr" eaLnBrk="0" latinLnBrk="0" hangingPunct="0">
              <a:buFont typeface="Optima" pitchFamily="2" charset="2"/>
              <a:buChar char=" "/>
              <a:defRPr/>
            </a:pPr>
            <a:r>
              <a:rPr kumimoji="0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고객관계관리 </a:t>
            </a:r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(CRM)</a:t>
            </a:r>
          </a:p>
          <a:p>
            <a:pPr marL="101600" indent="-101600" algn="ctr" eaLnBrk="0" latinLnBrk="0" hangingPunct="0">
              <a:buFont typeface="Optima" pitchFamily="2" charset="2"/>
              <a:buChar char=" "/>
              <a:defRPr/>
            </a:pPr>
            <a:endParaRPr kumimoji="0" lang="en-US" altLang="ko-KR" sz="1200" dirty="0">
              <a:solidFill>
                <a:srgbClr val="000000"/>
              </a:solidFill>
              <a:latin typeface="Optima" pitchFamily="2" charset="2"/>
              <a:ea typeface="가는각진제목체" pitchFamily="18" charset="-127"/>
            </a:endParaRPr>
          </a:p>
          <a:p>
            <a:pPr marL="101600" indent="-101600" algn="ctr" eaLnBrk="0" latinLnBrk="0" hangingPunct="0">
              <a:buFont typeface="Optima" pitchFamily="2" charset="2"/>
              <a:buChar char=" "/>
              <a:defRPr/>
            </a:pPr>
            <a:endParaRPr kumimoji="0" lang="en-US" altLang="ko-KR" sz="1200" dirty="0">
              <a:solidFill>
                <a:srgbClr val="000000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48" name="AutoShape 18"/>
          <p:cNvSpPr>
            <a:spLocks noChangeArrowheads="1"/>
          </p:cNvSpPr>
          <p:nvPr/>
        </p:nvSpPr>
        <p:spPr bwMode="auto">
          <a:xfrm>
            <a:off x="3332697" y="2374900"/>
            <a:ext cx="900223" cy="3508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채널관리</a:t>
            </a:r>
          </a:p>
        </p:txBody>
      </p:sp>
      <p:sp>
        <p:nvSpPr>
          <p:cNvPr id="149" name="AutoShape 19"/>
          <p:cNvSpPr>
            <a:spLocks noChangeArrowheads="1"/>
          </p:cNvSpPr>
          <p:nvPr/>
        </p:nvSpPr>
        <p:spPr bwMode="auto">
          <a:xfrm>
            <a:off x="4557056" y="2374900"/>
            <a:ext cx="900000" cy="3508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성과분석</a:t>
            </a:r>
          </a:p>
        </p:txBody>
      </p:sp>
      <p:sp>
        <p:nvSpPr>
          <p:cNvPr id="150" name="AutoShape 158"/>
          <p:cNvSpPr>
            <a:spLocks noChangeArrowheads="1"/>
          </p:cNvSpPr>
          <p:nvPr/>
        </p:nvSpPr>
        <p:spPr bwMode="auto">
          <a:xfrm>
            <a:off x="2072678" y="2374900"/>
            <a:ext cx="900000" cy="3508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마케팅</a:t>
            </a:r>
          </a:p>
        </p:txBody>
      </p:sp>
      <p:grpSp>
        <p:nvGrpSpPr>
          <p:cNvPr id="3" name="그룹 156"/>
          <p:cNvGrpSpPr>
            <a:grpSpLocks/>
          </p:cNvGrpSpPr>
          <p:nvPr/>
        </p:nvGrpSpPr>
        <p:grpSpPr bwMode="auto">
          <a:xfrm>
            <a:off x="3886200" y="3917950"/>
            <a:ext cx="1527175" cy="588963"/>
            <a:chOff x="5410200" y="4756150"/>
            <a:chExt cx="1527175" cy="588963"/>
          </a:xfrm>
        </p:grpSpPr>
        <p:sp>
          <p:nvSpPr>
            <p:cNvPr id="152" name="Text Box 66" descr="s10-3단-강"/>
            <p:cNvSpPr txBox="1">
              <a:spLocks noChangeArrowheads="1"/>
            </p:cNvSpPr>
            <p:nvPr/>
          </p:nvSpPr>
          <p:spPr bwMode="auto">
            <a:xfrm>
              <a:off x="5411788" y="4756150"/>
              <a:ext cx="1525587" cy="204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구매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자재</a:t>
              </a:r>
            </a:p>
          </p:txBody>
        </p:sp>
        <p:sp>
          <p:nvSpPr>
            <p:cNvPr id="153" name="Text Box 66"/>
            <p:cNvSpPr txBox="1">
              <a:spLocks noChangeArrowheads="1"/>
            </p:cNvSpPr>
            <p:nvPr/>
          </p:nvSpPr>
          <p:spPr bwMode="auto">
            <a:xfrm>
              <a:off x="5410200" y="4989513"/>
              <a:ext cx="447675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기준정보</a:t>
              </a:r>
            </a:p>
          </p:txBody>
        </p:sp>
        <p:sp>
          <p:nvSpPr>
            <p:cNvPr id="154" name="Text Box 66"/>
            <p:cNvSpPr txBox="1">
              <a:spLocks noChangeArrowheads="1"/>
            </p:cNvSpPr>
            <p:nvPr/>
          </p:nvSpPr>
          <p:spPr bwMode="auto">
            <a:xfrm>
              <a:off x="5926138" y="4989513"/>
              <a:ext cx="447675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구매계획</a:t>
              </a: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6459538" y="4989513"/>
              <a:ext cx="449262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구매관리</a:t>
              </a:r>
            </a:p>
          </p:txBody>
        </p:sp>
        <p:sp>
          <p:nvSpPr>
            <p:cNvPr id="156" name="Text Box 66"/>
            <p:cNvSpPr txBox="1">
              <a:spLocks noChangeArrowheads="1"/>
            </p:cNvSpPr>
            <p:nvPr/>
          </p:nvSpPr>
          <p:spPr bwMode="auto">
            <a:xfrm>
              <a:off x="5410200" y="5187950"/>
              <a:ext cx="447675" cy="1571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자재관리</a:t>
              </a:r>
            </a:p>
          </p:txBody>
        </p:sp>
        <p:sp>
          <p:nvSpPr>
            <p:cNvPr id="157" name="Text Box 66"/>
            <p:cNvSpPr txBox="1">
              <a:spLocks noChangeArrowheads="1"/>
            </p:cNvSpPr>
            <p:nvPr/>
          </p:nvSpPr>
          <p:spPr bwMode="auto">
            <a:xfrm>
              <a:off x="5926138" y="5187950"/>
              <a:ext cx="447675" cy="1571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송장관리</a:t>
              </a:r>
            </a:p>
          </p:txBody>
        </p:sp>
      </p:grpSp>
      <p:grpSp>
        <p:nvGrpSpPr>
          <p:cNvPr id="4" name="그룹 155"/>
          <p:cNvGrpSpPr>
            <a:grpSpLocks/>
          </p:cNvGrpSpPr>
          <p:nvPr/>
        </p:nvGrpSpPr>
        <p:grpSpPr bwMode="auto">
          <a:xfrm>
            <a:off x="2244725" y="4621213"/>
            <a:ext cx="3157538" cy="1252537"/>
            <a:chOff x="2159000" y="4754563"/>
            <a:chExt cx="3157538" cy="1252537"/>
          </a:xfrm>
        </p:grpSpPr>
        <p:sp>
          <p:nvSpPr>
            <p:cNvPr id="159" name="Text Box 66" descr="s10-3단-강"/>
            <p:cNvSpPr txBox="1">
              <a:spLocks noChangeArrowheads="1"/>
            </p:cNvSpPr>
            <p:nvPr/>
          </p:nvSpPr>
          <p:spPr bwMode="auto">
            <a:xfrm>
              <a:off x="2159000" y="4754563"/>
              <a:ext cx="1525588" cy="206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영업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물류</a:t>
              </a:r>
            </a:p>
          </p:txBody>
        </p:sp>
        <p:sp>
          <p:nvSpPr>
            <p:cNvPr id="160" name="Text Box 66"/>
            <p:cNvSpPr txBox="1">
              <a:spLocks noChangeArrowheads="1"/>
            </p:cNvSpPr>
            <p:nvPr/>
          </p:nvSpPr>
          <p:spPr bwMode="auto">
            <a:xfrm>
              <a:off x="2165350" y="5002213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기준정보</a:t>
              </a:r>
            </a:p>
          </p:txBody>
        </p:sp>
        <p:sp>
          <p:nvSpPr>
            <p:cNvPr id="161" name="Text Box 66"/>
            <p:cNvSpPr txBox="1">
              <a:spLocks noChangeArrowheads="1"/>
            </p:cNvSpPr>
            <p:nvPr/>
          </p:nvSpPr>
          <p:spPr bwMode="auto">
            <a:xfrm>
              <a:off x="2681288" y="5002213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>
                  <a:latin typeface="맑은 고딕" pitchFamily="50" charset="-127"/>
                  <a:ea typeface="맑은 고딕" pitchFamily="50" charset="-127"/>
                </a:rPr>
                <a:t>수주관리</a:t>
              </a:r>
            </a:p>
          </p:txBody>
        </p:sp>
        <p:sp>
          <p:nvSpPr>
            <p:cNvPr id="162" name="Text Box 66"/>
            <p:cNvSpPr txBox="1">
              <a:spLocks noChangeArrowheads="1"/>
            </p:cNvSpPr>
            <p:nvPr/>
          </p:nvSpPr>
          <p:spPr bwMode="auto">
            <a:xfrm>
              <a:off x="3214688" y="5002213"/>
              <a:ext cx="449262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>
                  <a:latin typeface="맑은 고딕" pitchFamily="50" charset="-127"/>
                  <a:ea typeface="맑은 고딕" pitchFamily="50" charset="-127"/>
                </a:rPr>
                <a:t>출하</a:t>
              </a:r>
              <a:r>
                <a:rPr lang="en-US" altLang="ko-KR" sz="900" b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900" b="0">
                  <a:latin typeface="맑은 고딕" pitchFamily="50" charset="-127"/>
                  <a:ea typeface="맑은 고딕" pitchFamily="50" charset="-127"/>
                </a:rPr>
                <a:t>배송</a:t>
              </a:r>
            </a:p>
          </p:txBody>
        </p:sp>
        <p:sp>
          <p:nvSpPr>
            <p:cNvPr id="163" name="Text Box 66"/>
            <p:cNvSpPr txBox="1">
              <a:spLocks noChangeArrowheads="1"/>
            </p:cNvSpPr>
            <p:nvPr/>
          </p:nvSpPr>
          <p:spPr bwMode="auto">
            <a:xfrm>
              <a:off x="2165350" y="5200650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>
                  <a:latin typeface="맑은 고딕" pitchFamily="50" charset="-127"/>
                  <a:ea typeface="맑은 고딕" pitchFamily="50" charset="-127"/>
                </a:rPr>
                <a:t>판매계획</a:t>
              </a:r>
            </a:p>
          </p:txBody>
        </p:sp>
        <p:sp>
          <p:nvSpPr>
            <p:cNvPr id="164" name="Text Box 66"/>
            <p:cNvSpPr txBox="1">
              <a:spLocks noChangeArrowheads="1"/>
            </p:cNvSpPr>
            <p:nvPr/>
          </p:nvSpPr>
          <p:spPr bwMode="auto">
            <a:xfrm>
              <a:off x="2681288" y="5200650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고객관리</a:t>
              </a:r>
            </a:p>
          </p:txBody>
        </p:sp>
        <p:sp>
          <p:nvSpPr>
            <p:cNvPr id="165" name="Text Box 66" descr="s10-3단-강"/>
            <p:cNvSpPr txBox="1">
              <a:spLocks noChangeArrowheads="1"/>
            </p:cNvSpPr>
            <p:nvPr/>
          </p:nvSpPr>
          <p:spPr bwMode="auto">
            <a:xfrm>
              <a:off x="3789363" y="4756150"/>
              <a:ext cx="1527175" cy="20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생산</a:t>
              </a:r>
            </a:p>
          </p:txBody>
        </p:sp>
        <p:sp>
          <p:nvSpPr>
            <p:cNvPr id="166" name="Text Box 66"/>
            <p:cNvSpPr txBox="1">
              <a:spLocks noChangeArrowheads="1"/>
            </p:cNvSpPr>
            <p:nvPr/>
          </p:nvSpPr>
          <p:spPr bwMode="auto">
            <a:xfrm>
              <a:off x="3781425" y="4989513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기준정보</a:t>
              </a:r>
            </a:p>
          </p:txBody>
        </p:sp>
        <p:sp>
          <p:nvSpPr>
            <p:cNvPr id="167" name="Text Box 66"/>
            <p:cNvSpPr txBox="1">
              <a:spLocks noChangeArrowheads="1"/>
            </p:cNvSpPr>
            <p:nvPr/>
          </p:nvSpPr>
          <p:spPr bwMode="auto">
            <a:xfrm>
              <a:off x="4297363" y="4989513"/>
              <a:ext cx="449262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>
                  <a:latin typeface="맑은 고딕" pitchFamily="50" charset="-127"/>
                  <a:ea typeface="맑은 고딕" pitchFamily="50" charset="-127"/>
                </a:rPr>
                <a:t>생산계획</a:t>
              </a:r>
            </a:p>
          </p:txBody>
        </p:sp>
        <p:sp>
          <p:nvSpPr>
            <p:cNvPr id="168" name="Text Box 66"/>
            <p:cNvSpPr txBox="1">
              <a:spLocks noChangeArrowheads="1"/>
            </p:cNvSpPr>
            <p:nvPr/>
          </p:nvSpPr>
          <p:spPr bwMode="auto">
            <a:xfrm>
              <a:off x="4832350" y="4989513"/>
              <a:ext cx="449263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>
                  <a:latin typeface="맑은 고딕" pitchFamily="50" charset="-127"/>
                  <a:ea typeface="맑은 고딕" pitchFamily="50" charset="-127"/>
                </a:rPr>
                <a:t>공정관리</a:t>
              </a:r>
            </a:p>
          </p:txBody>
        </p:sp>
        <p:sp>
          <p:nvSpPr>
            <p:cNvPr id="169" name="Text Box 66"/>
            <p:cNvSpPr txBox="1">
              <a:spLocks noChangeArrowheads="1"/>
            </p:cNvSpPr>
            <p:nvPr/>
          </p:nvSpPr>
          <p:spPr bwMode="auto">
            <a:xfrm>
              <a:off x="3781425" y="5186363"/>
              <a:ext cx="447675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실적관리</a:t>
              </a:r>
            </a:p>
          </p:txBody>
        </p:sp>
        <p:sp>
          <p:nvSpPr>
            <p:cNvPr id="170" name="Text Box 66"/>
            <p:cNvSpPr txBox="1">
              <a:spLocks noChangeArrowheads="1"/>
            </p:cNvSpPr>
            <p:nvPr/>
          </p:nvSpPr>
          <p:spPr bwMode="auto">
            <a:xfrm>
              <a:off x="4297363" y="5186363"/>
              <a:ext cx="449262" cy="1571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실적분석</a:t>
              </a:r>
            </a:p>
          </p:txBody>
        </p:sp>
        <p:sp>
          <p:nvSpPr>
            <p:cNvPr id="171" name="Text Box 66" descr="s10-3단-강"/>
            <p:cNvSpPr txBox="1">
              <a:spLocks noChangeArrowheads="1"/>
            </p:cNvSpPr>
            <p:nvPr/>
          </p:nvSpPr>
          <p:spPr bwMode="auto">
            <a:xfrm>
              <a:off x="3789363" y="5407025"/>
              <a:ext cx="1527175" cy="20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설비관리</a:t>
              </a:r>
            </a:p>
          </p:txBody>
        </p:sp>
        <p:sp>
          <p:nvSpPr>
            <p:cNvPr id="172" name="Text Box 66"/>
            <p:cNvSpPr txBox="1">
              <a:spLocks noChangeArrowheads="1"/>
            </p:cNvSpPr>
            <p:nvPr/>
          </p:nvSpPr>
          <p:spPr bwMode="auto">
            <a:xfrm>
              <a:off x="3771900" y="5653088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기준정보</a:t>
              </a:r>
            </a:p>
          </p:txBody>
        </p:sp>
        <p:sp>
          <p:nvSpPr>
            <p:cNvPr id="173" name="Text Box 66"/>
            <p:cNvSpPr txBox="1">
              <a:spLocks noChangeArrowheads="1"/>
            </p:cNvSpPr>
            <p:nvPr/>
          </p:nvSpPr>
          <p:spPr bwMode="auto">
            <a:xfrm>
              <a:off x="4287838" y="5653088"/>
              <a:ext cx="449262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설비보전</a:t>
              </a:r>
            </a:p>
          </p:txBody>
        </p:sp>
        <p:sp>
          <p:nvSpPr>
            <p:cNvPr id="174" name="Text Box 66"/>
            <p:cNvSpPr txBox="1">
              <a:spLocks noChangeArrowheads="1"/>
            </p:cNvSpPr>
            <p:nvPr/>
          </p:nvSpPr>
          <p:spPr bwMode="auto">
            <a:xfrm>
              <a:off x="4822825" y="5653088"/>
              <a:ext cx="449263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부품관리</a:t>
              </a:r>
            </a:p>
          </p:txBody>
        </p:sp>
        <p:sp>
          <p:nvSpPr>
            <p:cNvPr id="175" name="Text Box 66"/>
            <p:cNvSpPr txBox="1">
              <a:spLocks noChangeArrowheads="1"/>
            </p:cNvSpPr>
            <p:nvPr/>
          </p:nvSpPr>
          <p:spPr bwMode="auto">
            <a:xfrm>
              <a:off x="3771900" y="5851525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보전이력</a:t>
              </a:r>
            </a:p>
          </p:txBody>
        </p:sp>
        <p:sp>
          <p:nvSpPr>
            <p:cNvPr id="176" name="Text Box 66"/>
            <p:cNvSpPr txBox="1">
              <a:spLocks noChangeArrowheads="1"/>
            </p:cNvSpPr>
            <p:nvPr/>
          </p:nvSpPr>
          <p:spPr bwMode="auto">
            <a:xfrm>
              <a:off x="4287838" y="5851525"/>
              <a:ext cx="449262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비용관리</a:t>
              </a:r>
            </a:p>
          </p:txBody>
        </p:sp>
        <p:sp>
          <p:nvSpPr>
            <p:cNvPr id="177" name="Text Box 66"/>
            <p:cNvSpPr txBox="1">
              <a:spLocks noChangeArrowheads="1"/>
            </p:cNvSpPr>
            <p:nvPr/>
          </p:nvSpPr>
          <p:spPr bwMode="auto">
            <a:xfrm>
              <a:off x="3224213" y="5199063"/>
              <a:ext cx="449262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대금청구</a:t>
              </a:r>
            </a:p>
          </p:txBody>
        </p:sp>
      </p:grpSp>
      <p:sp>
        <p:nvSpPr>
          <p:cNvPr id="178" name="Text Box 66" descr="s10-3단-강"/>
          <p:cNvSpPr txBox="1">
            <a:spLocks noChangeArrowheads="1"/>
          </p:cNvSpPr>
          <p:nvPr/>
        </p:nvSpPr>
        <p:spPr bwMode="auto">
          <a:xfrm>
            <a:off x="8739188" y="3146425"/>
            <a:ext cx="631825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 type="none" w="sm" len="sm"/>
            <a:tailEnd/>
          </a:ln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구매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포탈</a:t>
            </a:r>
          </a:p>
        </p:txBody>
      </p:sp>
      <p:sp>
        <p:nvSpPr>
          <p:cNvPr id="179" name="Text Box 66" descr="s10-3단-강"/>
          <p:cNvSpPr txBox="1">
            <a:spLocks noChangeArrowheads="1"/>
          </p:cNvSpPr>
          <p:nvPr/>
        </p:nvSpPr>
        <p:spPr bwMode="auto">
          <a:xfrm>
            <a:off x="8739188" y="4051300"/>
            <a:ext cx="631825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 type="none" w="sm" len="sm"/>
            <a:tailEnd/>
          </a:ln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수출입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시스템</a:t>
            </a:r>
          </a:p>
        </p:txBody>
      </p:sp>
      <p:sp>
        <p:nvSpPr>
          <p:cNvPr id="180" name="Text Box 66" descr="s10-3단-강"/>
          <p:cNvSpPr txBox="1">
            <a:spLocks noChangeArrowheads="1"/>
          </p:cNvSpPr>
          <p:nvPr/>
        </p:nvSpPr>
        <p:spPr bwMode="auto">
          <a:xfrm>
            <a:off x="8739188" y="4956175"/>
            <a:ext cx="631825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 type="none" w="sm" len="sm"/>
            <a:tailEnd/>
          </a:ln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펌뱅킹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Text Box 66" descr="s10-3단-강"/>
          <p:cNvSpPr txBox="1">
            <a:spLocks noChangeArrowheads="1"/>
          </p:cNvSpPr>
          <p:nvPr/>
        </p:nvSpPr>
        <p:spPr bwMode="auto">
          <a:xfrm>
            <a:off x="566738" y="3232150"/>
            <a:ext cx="631825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 type="none" w="sm" len="sm"/>
            <a:tailEnd/>
          </a:ln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창고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182" name="Text Box 66" descr="s10-3단-강"/>
          <p:cNvSpPr txBox="1">
            <a:spLocks noChangeArrowheads="1"/>
          </p:cNvSpPr>
          <p:nvPr/>
        </p:nvSpPr>
        <p:spPr bwMode="auto">
          <a:xfrm>
            <a:off x="566738" y="4137025"/>
            <a:ext cx="631825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 type="none" w="sm" len="sm"/>
            <a:tailEnd/>
          </a:ln>
        </p:spPr>
        <p:txBody>
          <a:bodyPr anchor="ctr"/>
          <a:lstStyle/>
          <a:p>
            <a:pPr algn="ctr" latinLnBrk="0"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MES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 Box 66" descr="s10-3단-강"/>
          <p:cNvSpPr txBox="1">
            <a:spLocks noChangeArrowheads="1"/>
          </p:cNvSpPr>
          <p:nvPr/>
        </p:nvSpPr>
        <p:spPr bwMode="auto">
          <a:xfrm>
            <a:off x="566738" y="5041900"/>
            <a:ext cx="631825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 type="none" w="sm" len="sm"/>
            <a:tailEnd/>
          </a:ln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184" name="Rectangle 6"/>
          <p:cNvSpPr>
            <a:spLocks noChangeArrowheads="1"/>
          </p:cNvSpPr>
          <p:nvPr/>
        </p:nvSpPr>
        <p:spPr bwMode="auto">
          <a:xfrm>
            <a:off x="5981700" y="2860675"/>
            <a:ext cx="2009775" cy="320833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86400" tIns="43200" rIns="86400" bIns="432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Portal</a:t>
            </a:r>
            <a:endParaRPr kumimoji="0" lang="ko-KR" altLang="en-US" sz="18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Rectangle 7" descr="25%"/>
          <p:cNvSpPr>
            <a:spLocks noChangeArrowheads="1"/>
          </p:cNvSpPr>
          <p:nvPr/>
        </p:nvSpPr>
        <p:spPr bwMode="auto">
          <a:xfrm>
            <a:off x="6143625" y="3187700"/>
            <a:ext cx="1733550" cy="28130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tIns="46800" bIns="0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en-US" altLang="ko-KR" sz="1600" b="0">
              <a:solidFill>
                <a:srgbClr val="006699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5" name="그룹 158"/>
          <p:cNvGrpSpPr>
            <a:grpSpLocks/>
          </p:cNvGrpSpPr>
          <p:nvPr/>
        </p:nvGrpSpPr>
        <p:grpSpPr bwMode="auto">
          <a:xfrm>
            <a:off x="6253163" y="3263900"/>
            <a:ext cx="1527175" cy="593725"/>
            <a:chOff x="6253163" y="3425825"/>
            <a:chExt cx="1527175" cy="593725"/>
          </a:xfrm>
        </p:grpSpPr>
        <p:sp>
          <p:nvSpPr>
            <p:cNvPr id="187" name="Text Box 66" descr="s10-3단-강"/>
            <p:cNvSpPr txBox="1">
              <a:spLocks noChangeArrowheads="1"/>
            </p:cNvSpPr>
            <p:nvPr/>
          </p:nvSpPr>
          <p:spPr bwMode="auto">
            <a:xfrm>
              <a:off x="6253163" y="3425825"/>
              <a:ext cx="1527175" cy="20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인사</a:t>
              </a:r>
            </a:p>
          </p:txBody>
        </p:sp>
        <p:sp>
          <p:nvSpPr>
            <p:cNvPr id="188" name="Text Box 66"/>
            <p:cNvSpPr txBox="1">
              <a:spLocks noChangeArrowheads="1"/>
            </p:cNvSpPr>
            <p:nvPr/>
          </p:nvSpPr>
          <p:spPr bwMode="auto">
            <a:xfrm>
              <a:off x="6261100" y="3662363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조직관리</a:t>
              </a:r>
            </a:p>
          </p:txBody>
        </p:sp>
        <p:sp>
          <p:nvSpPr>
            <p:cNvPr id="189" name="Text Box 66"/>
            <p:cNvSpPr txBox="1">
              <a:spLocks noChangeArrowheads="1"/>
            </p:cNvSpPr>
            <p:nvPr/>
          </p:nvSpPr>
          <p:spPr bwMode="auto">
            <a:xfrm>
              <a:off x="6777038" y="3662363"/>
              <a:ext cx="449262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인사행정</a:t>
              </a:r>
            </a:p>
          </p:txBody>
        </p:sp>
        <p:sp>
          <p:nvSpPr>
            <p:cNvPr id="190" name="Text Box 66"/>
            <p:cNvSpPr txBox="1">
              <a:spLocks noChangeArrowheads="1"/>
            </p:cNvSpPr>
            <p:nvPr/>
          </p:nvSpPr>
          <p:spPr bwMode="auto">
            <a:xfrm>
              <a:off x="7312025" y="3662363"/>
              <a:ext cx="449263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채용관리</a:t>
              </a:r>
            </a:p>
          </p:txBody>
        </p:sp>
        <p:sp>
          <p:nvSpPr>
            <p:cNvPr id="191" name="Text Box 66"/>
            <p:cNvSpPr txBox="1">
              <a:spLocks noChangeArrowheads="1"/>
            </p:cNvSpPr>
            <p:nvPr/>
          </p:nvSpPr>
          <p:spPr bwMode="auto">
            <a:xfrm>
              <a:off x="6261100" y="3860800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급여관리</a:t>
              </a:r>
            </a:p>
          </p:txBody>
        </p:sp>
        <p:sp>
          <p:nvSpPr>
            <p:cNvPr id="192" name="Text Box 66"/>
            <p:cNvSpPr txBox="1">
              <a:spLocks noChangeArrowheads="1"/>
            </p:cNvSpPr>
            <p:nvPr/>
          </p:nvSpPr>
          <p:spPr bwMode="auto">
            <a:xfrm>
              <a:off x="6777038" y="3860800"/>
              <a:ext cx="449262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퇴직관리</a:t>
              </a:r>
            </a:p>
          </p:txBody>
        </p:sp>
        <p:sp>
          <p:nvSpPr>
            <p:cNvPr id="193" name="Text Box 66"/>
            <p:cNvSpPr txBox="1">
              <a:spLocks noChangeArrowheads="1"/>
            </p:cNvSpPr>
            <p:nvPr/>
          </p:nvSpPr>
          <p:spPr bwMode="auto">
            <a:xfrm>
              <a:off x="7312025" y="3863975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근태관리</a:t>
              </a:r>
            </a:p>
          </p:txBody>
        </p:sp>
      </p:grpSp>
      <p:grpSp>
        <p:nvGrpSpPr>
          <p:cNvPr id="6" name="그룹 159"/>
          <p:cNvGrpSpPr>
            <a:grpSpLocks/>
          </p:cNvGrpSpPr>
          <p:nvPr/>
        </p:nvGrpSpPr>
        <p:grpSpPr bwMode="auto">
          <a:xfrm>
            <a:off x="6237288" y="3940175"/>
            <a:ext cx="1527175" cy="604838"/>
            <a:chOff x="8228013" y="6464300"/>
            <a:chExt cx="1527175" cy="604838"/>
          </a:xfrm>
        </p:grpSpPr>
        <p:sp>
          <p:nvSpPr>
            <p:cNvPr id="195" name="Text Box 66" descr="s10-3단-강"/>
            <p:cNvSpPr txBox="1">
              <a:spLocks noChangeArrowheads="1"/>
            </p:cNvSpPr>
            <p:nvPr/>
          </p:nvSpPr>
          <p:spPr bwMode="auto">
            <a:xfrm>
              <a:off x="8228013" y="6464300"/>
              <a:ext cx="1527175" cy="204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/>
            </a:ln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총무</a:t>
              </a:r>
            </a:p>
          </p:txBody>
        </p:sp>
        <p:sp>
          <p:nvSpPr>
            <p:cNvPr id="196" name="Text Box 66"/>
            <p:cNvSpPr txBox="1">
              <a:spLocks noChangeArrowheads="1"/>
            </p:cNvSpPr>
            <p:nvPr/>
          </p:nvSpPr>
          <p:spPr bwMode="auto">
            <a:xfrm>
              <a:off x="8228013" y="6711950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자산관리</a:t>
              </a:r>
            </a:p>
          </p:txBody>
        </p:sp>
        <p:sp>
          <p:nvSpPr>
            <p:cNvPr id="197" name="Text Box 66"/>
            <p:cNvSpPr txBox="1">
              <a:spLocks noChangeArrowheads="1"/>
            </p:cNvSpPr>
            <p:nvPr/>
          </p:nvSpPr>
          <p:spPr bwMode="auto">
            <a:xfrm>
              <a:off x="8743950" y="6711950"/>
              <a:ext cx="449263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차량관리</a:t>
              </a:r>
            </a:p>
          </p:txBody>
        </p:sp>
        <p:sp>
          <p:nvSpPr>
            <p:cNvPr id="198" name="Text Box 66"/>
            <p:cNvSpPr txBox="1">
              <a:spLocks noChangeArrowheads="1"/>
            </p:cNvSpPr>
            <p:nvPr/>
          </p:nvSpPr>
          <p:spPr bwMode="auto">
            <a:xfrm>
              <a:off x="9278938" y="6711950"/>
              <a:ext cx="449262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법률사무</a:t>
              </a:r>
            </a:p>
          </p:txBody>
        </p: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8228013" y="6910388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복리후생</a:t>
              </a:r>
            </a:p>
          </p:txBody>
        </p:sp>
        <p:sp>
          <p:nvSpPr>
            <p:cNvPr id="200" name="Text Box 66"/>
            <p:cNvSpPr txBox="1">
              <a:spLocks noChangeArrowheads="1"/>
            </p:cNvSpPr>
            <p:nvPr/>
          </p:nvSpPr>
          <p:spPr bwMode="auto">
            <a:xfrm>
              <a:off x="8743950" y="6910388"/>
              <a:ext cx="449263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서무지원</a:t>
              </a:r>
            </a:p>
          </p:txBody>
        </p:sp>
        <p:sp>
          <p:nvSpPr>
            <p:cNvPr id="201" name="Text Box 66"/>
            <p:cNvSpPr txBox="1">
              <a:spLocks noChangeArrowheads="1"/>
            </p:cNvSpPr>
            <p:nvPr/>
          </p:nvSpPr>
          <p:spPr bwMode="auto">
            <a:xfrm>
              <a:off x="9278938" y="6913563"/>
              <a:ext cx="447675" cy="1555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IT</a:t>
              </a:r>
              <a:r>
                <a:rPr lang="ko-KR" altLang="en-US" sz="900" b="0" dirty="0">
                  <a:latin typeface="맑은 고딕" pitchFamily="50" charset="-127"/>
                  <a:ea typeface="맑은 고딕" pitchFamily="50" charset="-127"/>
                </a:rPr>
                <a:t>지원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8"/>
          <p:cNvSpPr>
            <a:spLocks noGrp="1" noChangeArrowheads="1"/>
          </p:cNvSpPr>
          <p:nvPr>
            <p:ph type="title"/>
          </p:nvPr>
        </p:nvSpPr>
        <p:spPr>
          <a:xfrm>
            <a:off x="520730" y="228600"/>
            <a:ext cx="8718550" cy="339725"/>
          </a:xfrm>
        </p:spPr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논리 시스템 구성도</a:t>
            </a:r>
          </a:p>
        </p:txBody>
      </p:sp>
      <p:grpSp>
        <p:nvGrpSpPr>
          <p:cNvPr id="2" name="그룹 39"/>
          <p:cNvGrpSpPr/>
          <p:nvPr/>
        </p:nvGrpSpPr>
        <p:grpSpPr>
          <a:xfrm>
            <a:off x="738158" y="1030646"/>
            <a:ext cx="8501122" cy="5285580"/>
            <a:chOff x="273050" y="765175"/>
            <a:chExt cx="9302750" cy="5646738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5168900" y="1268413"/>
              <a:ext cx="2016125" cy="23764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ERP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운영서버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(CI)</a:t>
              </a:r>
            </a:p>
            <a:p>
              <a:pPr algn="l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Hostname : </a:t>
              </a:r>
              <a:r>
                <a:rPr lang="en-US" altLang="ko-KR" sz="1200" dirty="0" err="1" smtClean="0">
                  <a:latin typeface="맑은 고딕" pitchFamily="50" charset="-127"/>
                  <a:ea typeface="맑은 고딕" pitchFamily="50" charset="-127"/>
                </a:rPr>
                <a:t>erp_main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IP address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: 203.242.74.3</a:t>
              </a:r>
            </a:p>
            <a:p>
              <a:pPr algn="l"/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7545388" y="1268413"/>
              <a:ext cx="2016125" cy="23764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ERP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운영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APP</a:t>
              </a:r>
            </a:p>
            <a:p>
              <a:pPr algn="l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Hostname : erp_ap1</a:t>
              </a:r>
            </a:p>
            <a:p>
              <a:pPr algn="l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IP address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: 203.242.74.4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73050" y="765175"/>
              <a:ext cx="2087563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200" dirty="0" err="1">
                  <a:latin typeface="맑은 고딕" pitchFamily="50" charset="-127"/>
                  <a:ea typeface="맑은 고딕" pitchFamily="50" charset="-127"/>
                </a:rPr>
                <a:t>Firmbanking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 err="1">
                  <a:latin typeface="맑은 고딕" pitchFamily="50" charset="-127"/>
                  <a:ea typeface="맑은 고딕" pitchFamily="50" charset="-127"/>
                </a:rPr>
                <a:t>자금팀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73050" y="1268413"/>
              <a:ext cx="2087563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관세환급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200" dirty="0" err="1" smtClean="0">
                  <a:latin typeface="맑은 고딕" pitchFamily="50" charset="-127"/>
                  <a:ea typeface="맑은 고딕" pitchFamily="50" charset="-127"/>
                </a:rPr>
                <a:t>infosys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273050" y="1773238"/>
              <a:ext cx="2087563" cy="4333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SKTT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273050" y="5373688"/>
              <a:ext cx="2087563" cy="9350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MES System(PPITS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포함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(UNIX/ORACLE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73050" y="2276475"/>
              <a:ext cx="2087563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1200">
                  <a:latin typeface="맑은 고딕" pitchFamily="50" charset="-127"/>
                  <a:ea typeface="맑은 고딕" pitchFamily="50" charset="-127"/>
                </a:rPr>
                <a:t>울산 출하시스템</a:t>
              </a:r>
              <a:endParaRPr lang="en-US" altLang="ko-KR" sz="120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MM/SD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73050" y="2781300"/>
              <a:ext cx="2087563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수출입 통합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물류시스템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9" name="AutoShape 17"/>
            <p:cNvCxnSpPr>
              <a:cxnSpLocks noChangeShapeType="1"/>
              <a:stCxn id="43" idx="3"/>
            </p:cNvCxnSpPr>
            <p:nvPr/>
          </p:nvCxnSpPr>
          <p:spPr bwMode="auto">
            <a:xfrm>
              <a:off x="2360613" y="981075"/>
              <a:ext cx="2736850" cy="466725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H="1" flipV="1">
              <a:off x="2360613" y="1484313"/>
              <a:ext cx="2808287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2360613" y="1989138"/>
              <a:ext cx="2808287" cy="1444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3081338" y="836613"/>
              <a:ext cx="1622425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X.25/RFC</a:t>
              </a:r>
            </a:p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/interface/firmbank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165475" y="1341438"/>
              <a:ext cx="1473200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FTP</a:t>
              </a:r>
            </a:p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/interface/infosys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960688" y="1916113"/>
              <a:ext cx="1538287" cy="2762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FTP(</a:t>
              </a:r>
              <a:r>
                <a:rPr lang="ko-KR" altLang="en-US" sz="1200">
                  <a:latin typeface="맑은 고딕" pitchFamily="50" charset="-127"/>
                  <a:ea typeface="맑은 고딕" pitchFamily="50" charset="-127"/>
                </a:rPr>
                <a:t>현재 사용안함</a:t>
              </a: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3297237" y="5021263"/>
              <a:ext cx="5847320" cy="8877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>
                <a:buFontTx/>
                <a:buAutoNum type="arabicPeriod"/>
              </a:pPr>
              <a:r>
                <a:rPr lang="en-US" altLang="ko-KR" sz="1200" dirty="0" err="1">
                  <a:latin typeface="맑은 고딕" pitchFamily="50" charset="-127"/>
                  <a:ea typeface="맑은 고딕" pitchFamily="50" charset="-127"/>
                </a:rPr>
                <a:t>SQLPlus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 : CEP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에 별도의 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listener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사용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(LISTENNERM)-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현재 </a:t>
              </a:r>
              <a:r>
                <a:rPr lang="ko-KR" altLang="en-US" sz="1200" dirty="0" err="1">
                  <a:latin typeface="맑은 고딕" pitchFamily="50" charset="-127"/>
                  <a:ea typeface="맑은 고딕" pitchFamily="50" charset="-127"/>
                </a:rPr>
                <a:t>사용안함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indent="-342900" algn="l">
                <a:buFontTx/>
                <a:buAutoNum type="arabicPeriod"/>
              </a:pPr>
              <a:r>
                <a:rPr lang="en-US" altLang="ko-KR" sz="1200" dirty="0" err="1">
                  <a:latin typeface="맑은 고딕" pitchFamily="50" charset="-127"/>
                  <a:ea typeface="맑은 고딕" pitchFamily="50" charset="-127"/>
                </a:rPr>
                <a:t>SQLPlus+ABAP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 : oracle procedure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를 생성하여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ABAP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에서 실행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indent="-342900" algn="l">
                <a:buFontTx/>
                <a:buAutoNum type="arabicPeriod"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RFC  : RFC_DEST(BJRFC)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사용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, MES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서버에 </a:t>
              </a:r>
              <a:r>
                <a:rPr lang="en-US" altLang="ko-KR" sz="1200" dirty="0" err="1" smtClean="0">
                  <a:latin typeface="맑은 고딕" pitchFamily="50" charset="-127"/>
                  <a:ea typeface="맑은 고딕" pitchFamily="50" charset="-127"/>
                </a:rPr>
                <a:t>sapgw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프로세스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올라감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indent="-342900" algn="l">
                <a:buFontTx/>
                <a:buAutoNum type="arabicPeriod"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JCO : User SKCNMES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사용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V="1">
              <a:off x="2360613" y="2349500"/>
              <a:ext cx="2808287" cy="1428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V="1">
              <a:off x="2360613" y="2565400"/>
              <a:ext cx="2808287" cy="431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224213" y="2636838"/>
              <a:ext cx="911225" cy="2762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RFC(.NET)</a:t>
              </a: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2360613" y="3644900"/>
              <a:ext cx="2808287" cy="23764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273050" y="3284538"/>
              <a:ext cx="2087563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Web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구매시스템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V="1">
              <a:off x="2360613" y="2781300"/>
              <a:ext cx="2808287" cy="71913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Text Box 34"/>
            <p:cNvSpPr txBox="1">
              <a:spLocks noChangeArrowheads="1"/>
            </p:cNvSpPr>
            <p:nvPr/>
          </p:nvSpPr>
          <p:spPr bwMode="auto">
            <a:xfrm>
              <a:off x="2936875" y="2924175"/>
              <a:ext cx="12954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RFC</a:t>
              </a:r>
            </a:p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ID:GUME1 </a:t>
              </a:r>
              <a:r>
                <a:rPr lang="ko-KR" altLang="en-US" sz="1200">
                  <a:latin typeface="맑은 고딕" pitchFamily="50" charset="-127"/>
                  <a:ea typeface="맑은 고딕" pitchFamily="50" charset="-127"/>
                </a:rPr>
                <a:t>사용</a:t>
              </a:r>
            </a:p>
          </p:txBody>
        </p:sp>
        <p:sp>
          <p:nvSpPr>
            <p:cNvPr id="65" name="Rectangle 37"/>
            <p:cNvSpPr>
              <a:spLocks noChangeArrowheads="1"/>
            </p:cNvSpPr>
            <p:nvPr/>
          </p:nvSpPr>
          <p:spPr bwMode="auto">
            <a:xfrm>
              <a:off x="273050" y="4292600"/>
              <a:ext cx="2087563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skywalk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>
                  <a:latin typeface="맑은 고딕" pitchFamily="50" charset="-127"/>
                  <a:ea typeface="맑은 고딕" pitchFamily="50" charset="-127"/>
                </a:rPr>
                <a:t>구매결재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>
                  <a:latin typeface="맑은 고딕" pitchFamily="50" charset="-127"/>
                  <a:ea typeface="맑은 고딕" pitchFamily="50" charset="-127"/>
                </a:rPr>
                <a:t>월급명세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V="1">
              <a:off x="2360613" y="3284538"/>
              <a:ext cx="2808287" cy="12239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73050" y="4797425"/>
              <a:ext cx="2087563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1200">
                  <a:latin typeface="맑은 고딕" pitchFamily="50" charset="-127"/>
                  <a:ea typeface="맑은 고딕" pitchFamily="50" charset="-127"/>
                </a:rPr>
                <a:t>미국공장</a:t>
              </a:r>
            </a:p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Curly Server</a:t>
              </a: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 flipV="1">
              <a:off x="2360613" y="3500438"/>
              <a:ext cx="2808287" cy="15128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Text Box 42"/>
            <p:cNvSpPr txBox="1">
              <a:spLocks noChangeArrowheads="1"/>
            </p:cNvSpPr>
            <p:nvPr/>
          </p:nvSpPr>
          <p:spPr bwMode="auto">
            <a:xfrm>
              <a:off x="2855913" y="4221163"/>
              <a:ext cx="1290637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SQLPlus+ABAP</a:t>
              </a:r>
            </a:p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(MES 2</a:t>
              </a:r>
              <a:r>
                <a:rPr lang="ko-KR" altLang="en-US" sz="1200">
                  <a:latin typeface="맑은 고딕" pitchFamily="50" charset="-127"/>
                  <a:ea typeface="맑은 고딕" pitchFamily="50" charset="-127"/>
                </a:rPr>
                <a:t>번방법</a:t>
              </a: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70" name="Text Box 43"/>
            <p:cNvSpPr txBox="1">
              <a:spLocks noChangeArrowheads="1"/>
            </p:cNvSpPr>
            <p:nvPr/>
          </p:nvSpPr>
          <p:spPr bwMode="auto">
            <a:xfrm>
              <a:off x="3287713" y="3860800"/>
              <a:ext cx="463550" cy="2762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RFC</a:t>
              </a:r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3167063" y="2214563"/>
              <a:ext cx="1143000" cy="2762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SQLPlus, RFC</a:t>
              </a:r>
            </a:p>
          </p:txBody>
        </p:sp>
        <p:sp>
          <p:nvSpPr>
            <p:cNvPr id="73" name="Rectangle 40"/>
            <p:cNvSpPr>
              <a:spLocks noChangeArrowheads="1"/>
            </p:cNvSpPr>
            <p:nvPr/>
          </p:nvSpPr>
          <p:spPr bwMode="auto">
            <a:xfrm>
              <a:off x="3595688" y="5929313"/>
              <a:ext cx="2087562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1200">
                  <a:latin typeface="맑은 고딕" pitchFamily="50" charset="-127"/>
                  <a:ea typeface="맑은 고딕" pitchFamily="50" charset="-127"/>
                </a:rPr>
                <a:t>유럽 </a:t>
              </a: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ERP (RFC)</a:t>
              </a: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5816600" y="5949950"/>
              <a:ext cx="37592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Char char="•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관세환급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: /interface/</a:t>
              </a:r>
              <a:r>
                <a:rPr lang="en-US" altLang="ko-KR" sz="1200" dirty="0" err="1">
                  <a:latin typeface="맑은 고딕" pitchFamily="50" charset="-127"/>
                  <a:ea typeface="맑은 고딕" pitchFamily="50" charset="-127"/>
                </a:rPr>
                <a:t>infosys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/bin/</a:t>
              </a:r>
              <a:r>
                <a:rPr lang="en-US" altLang="ko-KR" sz="1200" dirty="0" err="1">
                  <a:latin typeface="맑은 고딕" pitchFamily="50" charset="-127"/>
                  <a:ea typeface="맑은 고딕" pitchFamily="50" charset="-127"/>
                </a:rPr>
                <a:t>edi_daemon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이 </a:t>
              </a:r>
              <a:b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Background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로 올라와 있어야 함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622578" y="571480"/>
            <a:ext cx="90011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2000" tIns="0" rIns="72000" bIns="0" anchor="ctr"/>
          <a:lstStyle/>
          <a:p>
            <a:pPr algn="l" defTabSz="190500">
              <a:spcBef>
                <a:spcPct val="20000"/>
              </a:spcBef>
              <a:buClr>
                <a:schemeClr val="tx1"/>
              </a:buClr>
              <a:buSzPct val="100000"/>
              <a:tabLst>
                <a:tab pos="228600" algn="l"/>
              </a:tabLs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Interface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직선 연결선 424"/>
          <p:cNvCxnSpPr/>
          <p:nvPr/>
        </p:nvCxnSpPr>
        <p:spPr bwMode="auto">
          <a:xfrm>
            <a:off x="7565281" y="4359475"/>
            <a:ext cx="886" cy="697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9" name="직선 연결선 348"/>
          <p:cNvCxnSpPr/>
          <p:nvPr/>
        </p:nvCxnSpPr>
        <p:spPr bwMode="auto">
          <a:xfrm>
            <a:off x="3760141" y="4349469"/>
            <a:ext cx="21572" cy="2048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AutoShape 43"/>
          <p:cNvCxnSpPr>
            <a:cxnSpLocks noChangeShapeType="1"/>
          </p:cNvCxnSpPr>
          <p:nvPr/>
        </p:nvCxnSpPr>
        <p:spPr bwMode="auto">
          <a:xfrm flipH="1">
            <a:off x="7534941" y="5003916"/>
            <a:ext cx="275461" cy="709576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4" name="직선 연결선 323"/>
          <p:cNvCxnSpPr/>
          <p:nvPr/>
        </p:nvCxnSpPr>
        <p:spPr bwMode="auto">
          <a:xfrm>
            <a:off x="3773612" y="4853107"/>
            <a:ext cx="114263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직선 연결선 315"/>
          <p:cNvCxnSpPr/>
          <p:nvPr/>
        </p:nvCxnSpPr>
        <p:spPr bwMode="auto">
          <a:xfrm flipV="1">
            <a:off x="4903826" y="5042646"/>
            <a:ext cx="2602954" cy="88148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8771" y="1432648"/>
            <a:ext cx="64928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285082"/>
              </p:ext>
            </p:extLst>
          </p:nvPr>
        </p:nvGraphicFramePr>
        <p:xfrm>
          <a:off x="4067465" y="1385023"/>
          <a:ext cx="373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클립" r:id="rId4" imgW="3032125" imgH="4533900" progId="">
                  <p:embed/>
                </p:oleObj>
              </mc:Choice>
              <mc:Fallback>
                <p:oleObj name="클립" r:id="rId4" imgW="3032125" imgH="4533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465" y="1385023"/>
                        <a:ext cx="3730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352952" y="1231250"/>
            <a:ext cx="412292" cy="2308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40M</a:t>
            </a:r>
            <a:endParaRPr lang="en-US" altLang="ko-KR" sz="9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826785"/>
              </p:ext>
            </p:extLst>
          </p:nvPr>
        </p:nvGraphicFramePr>
        <p:xfrm>
          <a:off x="2352953" y="1813651"/>
          <a:ext cx="835025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Photo Editor 사진" r:id="rId6" imgW="2381582" imgH="724001" progId="">
                  <p:embed/>
                </p:oleObj>
              </mc:Choice>
              <mc:Fallback>
                <p:oleObj name="Photo Editor 사진" r:id="rId6" imgW="2381582" imgH="7240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53" y="1813651"/>
                        <a:ext cx="835025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781581" y="1599337"/>
            <a:ext cx="500066" cy="21431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20740" y="1099273"/>
            <a:ext cx="880369" cy="246221"/>
          </a:xfrm>
          <a:prstGeom prst="rect">
            <a:avLst/>
          </a:prstGeom>
          <a:solidFill>
            <a:srgbClr val="FFCC66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en-US" altLang="ko-KR" sz="1000" b="1" dirty="0" err="1" smtClean="0">
                <a:latin typeface="Times New Roman" pitchFamily="18" charset="0"/>
                <a:ea typeface="돋움" pitchFamily="50" charset="-127"/>
              </a:rPr>
              <a:t>SKC_Suwon</a:t>
            </a:r>
            <a:endParaRPr lang="en-US" altLang="ko-KR" sz="1000" b="1" dirty="0"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H="1" flipV="1">
            <a:off x="2710142" y="1956527"/>
            <a:ext cx="1071571" cy="3571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151157" y="2021831"/>
            <a:ext cx="881973" cy="215444"/>
          </a:xfrm>
          <a:prstGeom prst="rect">
            <a:avLst/>
          </a:prstGeom>
          <a:solidFill>
            <a:srgbClr val="FFCC66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Cisco ASA 5525X</a:t>
            </a:r>
          </a:p>
        </p:txBody>
      </p:sp>
      <p:sp>
        <p:nvSpPr>
          <p:cNvPr id="102" name="Line 160"/>
          <p:cNvSpPr>
            <a:spLocks noChangeShapeType="1"/>
          </p:cNvSpPr>
          <p:nvPr/>
        </p:nvSpPr>
        <p:spPr bwMode="auto">
          <a:xfrm>
            <a:off x="3789647" y="1519967"/>
            <a:ext cx="304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3" name="Text Box 169"/>
          <p:cNvSpPr txBox="1">
            <a:spLocks noChangeArrowheads="1"/>
          </p:cNvSpPr>
          <p:nvPr/>
        </p:nvSpPr>
        <p:spPr bwMode="auto">
          <a:xfrm>
            <a:off x="4353217" y="2654389"/>
            <a:ext cx="1752600" cy="2308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762000" latinLnBrk="1">
              <a:spcBef>
                <a:spcPct val="50000"/>
              </a:spcBef>
            </a:pPr>
            <a:r>
              <a:rPr kumimoji="1" lang="en-US" altLang="ko-KR" sz="900" dirty="0">
                <a:solidFill>
                  <a:srgbClr val="000000"/>
                </a:solidFill>
              </a:rPr>
              <a:t>SKC_Suwon_Cat2924_FW</a:t>
            </a:r>
            <a:endParaRPr kumimoji="1" lang="en-US" altLang="ko-KR" sz="90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Text Box 236"/>
          <p:cNvSpPr txBox="1">
            <a:spLocks noChangeArrowheads="1"/>
          </p:cNvSpPr>
          <p:nvPr/>
        </p:nvSpPr>
        <p:spPr bwMode="auto">
          <a:xfrm>
            <a:off x="2162452" y="2174232"/>
            <a:ext cx="9286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ko-KR" altLang="en-US" b="1" dirty="0">
                <a:solidFill>
                  <a:srgbClr val="000000"/>
                </a:solidFill>
              </a:rPr>
              <a:t> </a:t>
            </a:r>
            <a:r>
              <a:rPr kumimoji="1" lang="en-US" altLang="ko-KR" b="1" dirty="0">
                <a:solidFill>
                  <a:srgbClr val="000000"/>
                </a:solidFill>
              </a:rPr>
              <a:t>VPN (</a:t>
            </a:r>
            <a:r>
              <a:rPr kumimoji="1" lang="ko-KR" altLang="en-US" b="1" dirty="0">
                <a:solidFill>
                  <a:srgbClr val="000000"/>
                </a:solidFill>
              </a:rPr>
              <a:t>이중화</a:t>
            </a:r>
            <a:r>
              <a:rPr kumimoji="1" lang="en-US" altLang="ko-KR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09" name="직선 연결선 108"/>
          <p:cNvCxnSpPr>
            <a:stCxn id="226" idx="0"/>
          </p:cNvCxnSpPr>
          <p:nvPr/>
        </p:nvCxnSpPr>
        <p:spPr bwMode="auto">
          <a:xfrm flipV="1">
            <a:off x="4272257" y="1600131"/>
            <a:ext cx="10315" cy="1144992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Line 149"/>
          <p:cNvSpPr>
            <a:spLocks noChangeShapeType="1"/>
          </p:cNvSpPr>
          <p:nvPr/>
        </p:nvSpPr>
        <p:spPr bwMode="auto">
          <a:xfrm flipH="1" flipV="1">
            <a:off x="2743484" y="2817172"/>
            <a:ext cx="14859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151" name="Group 118"/>
          <p:cNvGrpSpPr>
            <a:grpSpLocks/>
          </p:cNvGrpSpPr>
          <p:nvPr/>
        </p:nvGrpSpPr>
        <p:grpSpPr bwMode="auto">
          <a:xfrm>
            <a:off x="2560918" y="2628062"/>
            <a:ext cx="220663" cy="252413"/>
            <a:chOff x="3504" y="1770"/>
            <a:chExt cx="124" cy="276"/>
          </a:xfrm>
        </p:grpSpPr>
        <p:grpSp>
          <p:nvGrpSpPr>
            <p:cNvPr id="152" name="Group 119"/>
            <p:cNvGrpSpPr>
              <a:grpSpLocks/>
            </p:cNvGrpSpPr>
            <p:nvPr/>
          </p:nvGrpSpPr>
          <p:grpSpPr bwMode="auto">
            <a:xfrm>
              <a:off x="3524" y="2043"/>
              <a:ext cx="89" cy="3"/>
              <a:chOff x="3524" y="2043"/>
              <a:chExt cx="89" cy="3"/>
            </a:xfrm>
          </p:grpSpPr>
          <p:sp>
            <p:nvSpPr>
              <p:cNvPr id="176" name="Rectangle 120"/>
              <p:cNvSpPr>
                <a:spLocks noChangeArrowheads="1"/>
              </p:cNvSpPr>
              <p:nvPr/>
            </p:nvSpPr>
            <p:spPr bwMode="auto">
              <a:xfrm>
                <a:off x="3610" y="2043"/>
                <a:ext cx="3" cy="3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Rectangle 121"/>
              <p:cNvSpPr>
                <a:spLocks noChangeArrowheads="1"/>
              </p:cNvSpPr>
              <p:nvPr/>
            </p:nvSpPr>
            <p:spPr bwMode="auto">
              <a:xfrm>
                <a:off x="3524" y="2043"/>
                <a:ext cx="2" cy="3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3" name="AutoShape 122"/>
            <p:cNvSpPr>
              <a:spLocks noChangeArrowheads="1"/>
            </p:cNvSpPr>
            <p:nvPr/>
          </p:nvSpPr>
          <p:spPr bwMode="auto">
            <a:xfrm>
              <a:off x="3530" y="1770"/>
              <a:ext cx="76" cy="82"/>
            </a:xfrm>
            <a:prstGeom prst="roundRect">
              <a:avLst>
                <a:gd name="adj" fmla="val 5676"/>
              </a:avLst>
            </a:prstGeom>
            <a:solidFill>
              <a:srgbClr val="FF0000"/>
            </a:solidFill>
            <a:ln w="12700">
              <a:solidFill>
                <a:srgbClr val="47474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" name="Freeform 123"/>
            <p:cNvSpPr>
              <a:spLocks/>
            </p:cNvSpPr>
            <p:nvPr/>
          </p:nvSpPr>
          <p:spPr bwMode="auto">
            <a:xfrm>
              <a:off x="3510" y="1770"/>
              <a:ext cx="118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0"/>
                </a:cxn>
                <a:cxn ang="0">
                  <a:pos x="101" y="0"/>
                </a:cxn>
                <a:cxn ang="0">
                  <a:pos x="117" y="21"/>
                </a:cxn>
                <a:cxn ang="0">
                  <a:pos x="0" y="21"/>
                </a:cxn>
              </a:cxnLst>
              <a:rect l="0" t="0" r="r" b="b"/>
              <a:pathLst>
                <a:path w="118" h="22">
                  <a:moveTo>
                    <a:pt x="0" y="21"/>
                  </a:moveTo>
                  <a:lnTo>
                    <a:pt x="16" y="0"/>
                  </a:lnTo>
                  <a:lnTo>
                    <a:pt x="101" y="0"/>
                  </a:lnTo>
                  <a:lnTo>
                    <a:pt x="117" y="21"/>
                  </a:lnTo>
                  <a:lnTo>
                    <a:pt x="0" y="21"/>
                  </a:lnTo>
                </a:path>
              </a:pathLst>
            </a:custGeom>
            <a:solidFill>
              <a:srgbClr val="FF000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AutoShape 124"/>
            <p:cNvSpPr>
              <a:spLocks noChangeArrowheads="1"/>
            </p:cNvSpPr>
            <p:nvPr/>
          </p:nvSpPr>
          <p:spPr bwMode="auto">
            <a:xfrm>
              <a:off x="3510" y="1797"/>
              <a:ext cx="116" cy="240"/>
            </a:xfrm>
            <a:prstGeom prst="roundRect">
              <a:avLst>
                <a:gd name="adj" fmla="val 5852"/>
              </a:avLst>
            </a:prstGeom>
            <a:solidFill>
              <a:srgbClr val="FF0000"/>
            </a:solidFill>
            <a:ln w="12700">
              <a:solidFill>
                <a:srgbClr val="47474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6" name="Freeform 125"/>
            <p:cNvSpPr>
              <a:spLocks/>
            </p:cNvSpPr>
            <p:nvPr/>
          </p:nvSpPr>
          <p:spPr bwMode="auto">
            <a:xfrm>
              <a:off x="3559" y="1825"/>
              <a:ext cx="61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0"/>
                </a:cxn>
                <a:cxn ang="0">
                  <a:pos x="60" y="0"/>
                </a:cxn>
              </a:cxnLst>
              <a:rect l="0" t="0" r="r" b="b"/>
              <a:pathLst>
                <a:path w="61" h="8">
                  <a:moveTo>
                    <a:pt x="0" y="7"/>
                  </a:moveTo>
                  <a:lnTo>
                    <a:pt x="0" y="0"/>
                  </a:lnTo>
                  <a:lnTo>
                    <a:pt x="60" y="0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47474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126"/>
            <p:cNvSpPr>
              <a:spLocks/>
            </p:cNvSpPr>
            <p:nvPr/>
          </p:nvSpPr>
          <p:spPr bwMode="auto">
            <a:xfrm>
              <a:off x="3559" y="1825"/>
              <a:ext cx="61" cy="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7"/>
                </a:cxn>
                <a:cxn ang="0">
                  <a:pos x="0" y="7"/>
                </a:cxn>
              </a:cxnLst>
              <a:rect l="0" t="0" r="r" b="b"/>
              <a:pathLst>
                <a:path w="61" h="8">
                  <a:moveTo>
                    <a:pt x="60" y="0"/>
                  </a:moveTo>
                  <a:lnTo>
                    <a:pt x="60" y="7"/>
                  </a:lnTo>
                  <a:lnTo>
                    <a:pt x="0" y="7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127"/>
            <p:cNvSpPr>
              <a:spLocks/>
            </p:cNvSpPr>
            <p:nvPr/>
          </p:nvSpPr>
          <p:spPr bwMode="auto">
            <a:xfrm>
              <a:off x="3559" y="1845"/>
              <a:ext cx="61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0"/>
                </a:cxn>
                <a:cxn ang="0">
                  <a:pos x="60" y="0"/>
                </a:cxn>
              </a:cxnLst>
              <a:rect l="0" t="0" r="r" b="b"/>
              <a:pathLst>
                <a:path w="61" h="8">
                  <a:moveTo>
                    <a:pt x="0" y="7"/>
                  </a:moveTo>
                  <a:lnTo>
                    <a:pt x="0" y="0"/>
                  </a:lnTo>
                  <a:lnTo>
                    <a:pt x="60" y="0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47474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128"/>
            <p:cNvSpPr>
              <a:spLocks/>
            </p:cNvSpPr>
            <p:nvPr/>
          </p:nvSpPr>
          <p:spPr bwMode="auto">
            <a:xfrm>
              <a:off x="3559" y="1845"/>
              <a:ext cx="61" cy="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7"/>
                </a:cxn>
                <a:cxn ang="0">
                  <a:pos x="0" y="7"/>
                </a:cxn>
              </a:cxnLst>
              <a:rect l="0" t="0" r="r" b="b"/>
              <a:pathLst>
                <a:path w="61" h="8">
                  <a:moveTo>
                    <a:pt x="60" y="0"/>
                  </a:moveTo>
                  <a:lnTo>
                    <a:pt x="60" y="7"/>
                  </a:lnTo>
                  <a:lnTo>
                    <a:pt x="0" y="7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129"/>
            <p:cNvSpPr>
              <a:spLocks/>
            </p:cNvSpPr>
            <p:nvPr/>
          </p:nvSpPr>
          <p:spPr bwMode="auto">
            <a:xfrm>
              <a:off x="3559" y="1865"/>
              <a:ext cx="61" cy="7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60" y="0"/>
                </a:cxn>
              </a:cxnLst>
              <a:rect l="0" t="0" r="r" b="b"/>
              <a:pathLst>
                <a:path w="61" h="7">
                  <a:moveTo>
                    <a:pt x="0" y="6"/>
                  </a:moveTo>
                  <a:lnTo>
                    <a:pt x="0" y="0"/>
                  </a:lnTo>
                  <a:lnTo>
                    <a:pt x="60" y="0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47474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130"/>
            <p:cNvSpPr>
              <a:spLocks/>
            </p:cNvSpPr>
            <p:nvPr/>
          </p:nvSpPr>
          <p:spPr bwMode="auto">
            <a:xfrm>
              <a:off x="3559" y="1865"/>
              <a:ext cx="61" cy="7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6"/>
                </a:cxn>
                <a:cxn ang="0">
                  <a:pos x="0" y="6"/>
                </a:cxn>
              </a:cxnLst>
              <a:rect l="0" t="0" r="r" b="b"/>
              <a:pathLst>
                <a:path w="61" h="7">
                  <a:moveTo>
                    <a:pt x="60" y="0"/>
                  </a:moveTo>
                  <a:lnTo>
                    <a:pt x="60" y="6"/>
                  </a:lnTo>
                  <a:lnTo>
                    <a:pt x="0" y="6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62" name="Group 131"/>
            <p:cNvGrpSpPr>
              <a:grpSpLocks/>
            </p:cNvGrpSpPr>
            <p:nvPr/>
          </p:nvGrpSpPr>
          <p:grpSpPr bwMode="auto">
            <a:xfrm>
              <a:off x="3559" y="1898"/>
              <a:ext cx="61" cy="126"/>
              <a:chOff x="3559" y="1898"/>
              <a:chExt cx="61" cy="126"/>
            </a:xfrm>
          </p:grpSpPr>
          <p:sp>
            <p:nvSpPr>
              <p:cNvPr id="174" name="Freeform 132"/>
              <p:cNvSpPr>
                <a:spLocks/>
              </p:cNvSpPr>
              <p:nvPr/>
            </p:nvSpPr>
            <p:spPr bwMode="auto">
              <a:xfrm>
                <a:off x="3559" y="1898"/>
                <a:ext cx="61" cy="126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0" y="0"/>
                  </a:cxn>
                  <a:cxn ang="0">
                    <a:pos x="60" y="0"/>
                  </a:cxn>
                </a:cxnLst>
                <a:rect l="0" t="0" r="r" b="b"/>
                <a:pathLst>
                  <a:path w="61" h="126">
                    <a:moveTo>
                      <a:pt x="0" y="125"/>
                    </a:moveTo>
                    <a:lnTo>
                      <a:pt x="0" y="0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47474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Freeform 133"/>
              <p:cNvSpPr>
                <a:spLocks/>
              </p:cNvSpPr>
              <p:nvPr/>
            </p:nvSpPr>
            <p:spPr bwMode="auto">
              <a:xfrm>
                <a:off x="3559" y="1898"/>
                <a:ext cx="61" cy="126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125"/>
                  </a:cxn>
                  <a:cxn ang="0">
                    <a:pos x="0" y="125"/>
                  </a:cxn>
                </a:cxnLst>
                <a:rect l="0" t="0" r="r" b="b"/>
                <a:pathLst>
                  <a:path w="61" h="126">
                    <a:moveTo>
                      <a:pt x="60" y="0"/>
                    </a:moveTo>
                    <a:lnTo>
                      <a:pt x="60" y="125"/>
                    </a:lnTo>
                    <a:lnTo>
                      <a:pt x="0" y="125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63" name="Line 134"/>
            <p:cNvSpPr>
              <a:spLocks noChangeShapeType="1"/>
            </p:cNvSpPr>
            <p:nvPr/>
          </p:nvSpPr>
          <p:spPr bwMode="auto">
            <a:xfrm>
              <a:off x="3521" y="1803"/>
              <a:ext cx="0" cy="227"/>
            </a:xfrm>
            <a:prstGeom prst="line">
              <a:avLst/>
            </a:prstGeom>
            <a:noFill/>
            <a:ln w="12700">
              <a:solidFill>
                <a:srgbClr val="47474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Line 135"/>
            <p:cNvSpPr>
              <a:spLocks noChangeShapeType="1"/>
            </p:cNvSpPr>
            <p:nvPr/>
          </p:nvSpPr>
          <p:spPr bwMode="auto">
            <a:xfrm>
              <a:off x="3528" y="1803"/>
              <a:ext cx="0" cy="227"/>
            </a:xfrm>
            <a:prstGeom prst="line">
              <a:avLst/>
            </a:prstGeom>
            <a:noFill/>
            <a:ln w="12700">
              <a:solidFill>
                <a:srgbClr val="47474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" name="Line 136"/>
            <p:cNvSpPr>
              <a:spLocks noChangeShapeType="1"/>
            </p:cNvSpPr>
            <p:nvPr/>
          </p:nvSpPr>
          <p:spPr bwMode="auto">
            <a:xfrm>
              <a:off x="3534" y="1803"/>
              <a:ext cx="0" cy="227"/>
            </a:xfrm>
            <a:prstGeom prst="line">
              <a:avLst/>
            </a:prstGeom>
            <a:noFill/>
            <a:ln w="12700">
              <a:solidFill>
                <a:srgbClr val="47474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" name="Line 137"/>
            <p:cNvSpPr>
              <a:spLocks noChangeShapeType="1"/>
            </p:cNvSpPr>
            <p:nvPr/>
          </p:nvSpPr>
          <p:spPr bwMode="auto">
            <a:xfrm>
              <a:off x="3541" y="1803"/>
              <a:ext cx="0" cy="227"/>
            </a:xfrm>
            <a:prstGeom prst="line">
              <a:avLst/>
            </a:prstGeom>
            <a:noFill/>
            <a:ln w="12700">
              <a:solidFill>
                <a:srgbClr val="47474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7" name="Group 138"/>
            <p:cNvGrpSpPr>
              <a:grpSpLocks/>
            </p:cNvGrpSpPr>
            <p:nvPr/>
          </p:nvGrpSpPr>
          <p:grpSpPr bwMode="auto">
            <a:xfrm>
              <a:off x="3523" y="1804"/>
              <a:ext cx="20" cy="227"/>
              <a:chOff x="3523" y="1804"/>
              <a:chExt cx="20" cy="227"/>
            </a:xfrm>
          </p:grpSpPr>
          <p:sp>
            <p:nvSpPr>
              <p:cNvPr id="170" name="Line 139"/>
              <p:cNvSpPr>
                <a:spLocks noChangeShapeType="1"/>
              </p:cNvSpPr>
              <p:nvPr/>
            </p:nvSpPr>
            <p:spPr bwMode="auto">
              <a:xfrm>
                <a:off x="3523" y="1804"/>
                <a:ext cx="0" cy="227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1" name="Line 140"/>
              <p:cNvSpPr>
                <a:spLocks noChangeShapeType="1"/>
              </p:cNvSpPr>
              <p:nvPr/>
            </p:nvSpPr>
            <p:spPr bwMode="auto">
              <a:xfrm>
                <a:off x="3529" y="1804"/>
                <a:ext cx="0" cy="227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2" name="Line 141"/>
              <p:cNvSpPr>
                <a:spLocks noChangeShapeType="1"/>
              </p:cNvSpPr>
              <p:nvPr/>
            </p:nvSpPr>
            <p:spPr bwMode="auto">
              <a:xfrm>
                <a:off x="3536" y="1804"/>
                <a:ext cx="0" cy="227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3" name="Line 142"/>
              <p:cNvSpPr>
                <a:spLocks noChangeShapeType="1"/>
              </p:cNvSpPr>
              <p:nvPr/>
            </p:nvSpPr>
            <p:spPr bwMode="auto">
              <a:xfrm>
                <a:off x="3543" y="1804"/>
                <a:ext cx="0" cy="227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8" name="Line 143"/>
            <p:cNvSpPr>
              <a:spLocks noChangeShapeType="1"/>
            </p:cNvSpPr>
            <p:nvPr/>
          </p:nvSpPr>
          <p:spPr bwMode="auto">
            <a:xfrm flipH="1">
              <a:off x="3504" y="1772"/>
              <a:ext cx="28" cy="20"/>
            </a:xfrm>
            <a:prstGeom prst="line">
              <a:avLst/>
            </a:prstGeom>
            <a:noFill/>
            <a:ln w="12700">
              <a:solidFill>
                <a:srgbClr val="47474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" name="Line 144"/>
            <p:cNvSpPr>
              <a:spLocks noChangeShapeType="1"/>
            </p:cNvSpPr>
            <p:nvPr/>
          </p:nvSpPr>
          <p:spPr bwMode="auto">
            <a:xfrm>
              <a:off x="3615" y="1772"/>
              <a:ext cx="11" cy="19"/>
            </a:xfrm>
            <a:prstGeom prst="line">
              <a:avLst/>
            </a:prstGeom>
            <a:noFill/>
            <a:ln w="12700">
              <a:solidFill>
                <a:srgbClr val="47474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1" name="Group 35"/>
          <p:cNvGrpSpPr>
            <a:grpSpLocks/>
          </p:cNvGrpSpPr>
          <p:nvPr/>
        </p:nvGrpSpPr>
        <p:grpSpPr bwMode="auto">
          <a:xfrm>
            <a:off x="3794410" y="2258155"/>
            <a:ext cx="954088" cy="127000"/>
            <a:chOff x="1300" y="1702"/>
            <a:chExt cx="3819" cy="880"/>
          </a:xfrm>
        </p:grpSpPr>
        <p:grpSp>
          <p:nvGrpSpPr>
            <p:cNvPr id="182" name="Group 36"/>
            <p:cNvGrpSpPr>
              <a:grpSpLocks/>
            </p:cNvGrpSpPr>
            <p:nvPr/>
          </p:nvGrpSpPr>
          <p:grpSpPr bwMode="auto">
            <a:xfrm>
              <a:off x="1300" y="1702"/>
              <a:ext cx="3819" cy="880"/>
              <a:chOff x="1300" y="1702"/>
              <a:chExt cx="3819" cy="880"/>
            </a:xfrm>
          </p:grpSpPr>
          <p:sp>
            <p:nvSpPr>
              <p:cNvPr id="184" name="Freeform 37"/>
              <p:cNvSpPr>
                <a:spLocks/>
              </p:cNvSpPr>
              <p:nvPr/>
            </p:nvSpPr>
            <p:spPr bwMode="auto">
              <a:xfrm>
                <a:off x="1300" y="1702"/>
                <a:ext cx="3819" cy="880"/>
              </a:xfrm>
              <a:custGeom>
                <a:avLst/>
                <a:gdLst/>
                <a:ahLst/>
                <a:cxnLst>
                  <a:cxn ang="0">
                    <a:pos x="272" y="0"/>
                  </a:cxn>
                  <a:cxn ang="0">
                    <a:pos x="0" y="272"/>
                  </a:cxn>
                  <a:cxn ang="0">
                    <a:pos x="0" y="1759"/>
                  </a:cxn>
                  <a:cxn ang="0">
                    <a:pos x="7366" y="1759"/>
                  </a:cxn>
                  <a:cxn ang="0">
                    <a:pos x="7638" y="1487"/>
                  </a:cxn>
                  <a:cxn ang="0">
                    <a:pos x="7638" y="0"/>
                  </a:cxn>
                  <a:cxn ang="0">
                    <a:pos x="272" y="0"/>
                  </a:cxn>
                </a:cxnLst>
                <a:rect l="0" t="0" r="r" b="b"/>
                <a:pathLst>
                  <a:path w="7638" h="1759">
                    <a:moveTo>
                      <a:pt x="272" y="0"/>
                    </a:moveTo>
                    <a:lnTo>
                      <a:pt x="0" y="272"/>
                    </a:lnTo>
                    <a:lnTo>
                      <a:pt x="0" y="1759"/>
                    </a:lnTo>
                    <a:lnTo>
                      <a:pt x="7366" y="1759"/>
                    </a:lnTo>
                    <a:lnTo>
                      <a:pt x="7638" y="1487"/>
                    </a:lnTo>
                    <a:lnTo>
                      <a:pt x="7638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2366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" name="Freeform 38"/>
              <p:cNvSpPr>
                <a:spLocks/>
              </p:cNvSpPr>
              <p:nvPr/>
            </p:nvSpPr>
            <p:spPr bwMode="auto">
              <a:xfrm>
                <a:off x="1300" y="1702"/>
                <a:ext cx="3819" cy="136"/>
              </a:xfrm>
              <a:custGeom>
                <a:avLst/>
                <a:gdLst/>
                <a:ahLst/>
                <a:cxnLst>
                  <a:cxn ang="0">
                    <a:pos x="0" y="272"/>
                  </a:cxn>
                  <a:cxn ang="0">
                    <a:pos x="7366" y="272"/>
                  </a:cxn>
                  <a:cxn ang="0">
                    <a:pos x="7638" y="0"/>
                  </a:cxn>
                  <a:cxn ang="0">
                    <a:pos x="272" y="0"/>
                  </a:cxn>
                  <a:cxn ang="0">
                    <a:pos x="0" y="272"/>
                  </a:cxn>
                </a:cxnLst>
                <a:rect l="0" t="0" r="r" b="b"/>
                <a:pathLst>
                  <a:path w="7638" h="272">
                    <a:moveTo>
                      <a:pt x="0" y="272"/>
                    </a:moveTo>
                    <a:lnTo>
                      <a:pt x="7366" y="272"/>
                    </a:lnTo>
                    <a:lnTo>
                      <a:pt x="7638" y="0"/>
                    </a:lnTo>
                    <a:lnTo>
                      <a:pt x="272" y="0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4E84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" name="Freeform 39"/>
              <p:cNvSpPr>
                <a:spLocks/>
              </p:cNvSpPr>
              <p:nvPr/>
            </p:nvSpPr>
            <p:spPr bwMode="auto">
              <a:xfrm>
                <a:off x="4983" y="1702"/>
                <a:ext cx="136" cy="880"/>
              </a:xfrm>
              <a:custGeom>
                <a:avLst/>
                <a:gdLst/>
                <a:ahLst/>
                <a:cxnLst>
                  <a:cxn ang="0">
                    <a:pos x="0" y="272"/>
                  </a:cxn>
                  <a:cxn ang="0">
                    <a:pos x="272" y="0"/>
                  </a:cxn>
                  <a:cxn ang="0">
                    <a:pos x="272" y="1487"/>
                  </a:cxn>
                  <a:cxn ang="0">
                    <a:pos x="0" y="1759"/>
                  </a:cxn>
                  <a:cxn ang="0">
                    <a:pos x="0" y="272"/>
                  </a:cxn>
                </a:cxnLst>
                <a:rect l="0" t="0" r="r" b="b"/>
                <a:pathLst>
                  <a:path w="272" h="1759">
                    <a:moveTo>
                      <a:pt x="0" y="272"/>
                    </a:moveTo>
                    <a:lnTo>
                      <a:pt x="272" y="0"/>
                    </a:lnTo>
                    <a:lnTo>
                      <a:pt x="272" y="1487"/>
                    </a:lnTo>
                    <a:lnTo>
                      <a:pt x="0" y="1759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1C52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83" name="Picture 4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12" y="1845"/>
              <a:ext cx="3667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3" name="Rectangle 286"/>
          <p:cNvSpPr>
            <a:spLocks noChangeArrowheads="1"/>
          </p:cNvSpPr>
          <p:nvPr/>
        </p:nvSpPr>
        <p:spPr bwMode="auto">
          <a:xfrm>
            <a:off x="2352952" y="816910"/>
            <a:ext cx="486030" cy="276999"/>
          </a:xfrm>
          <a:prstGeom prst="rect">
            <a:avLst/>
          </a:prstGeom>
          <a:solidFill>
            <a:srgbClr val="FFCC66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ko-KR" altLang="en-US" sz="1200" b="1" dirty="0" smtClean="0">
                <a:latin typeface="Times New Roman" pitchFamily="18" charset="0"/>
              </a:rPr>
              <a:t>수원</a:t>
            </a:r>
            <a:endParaRPr lang="en-US" altLang="ko-KR" sz="1200" b="1" dirty="0">
              <a:latin typeface="Times New Roman" pitchFamily="18" charset="0"/>
            </a:endParaRPr>
          </a:p>
        </p:txBody>
      </p:sp>
      <p:sp>
        <p:nvSpPr>
          <p:cNvPr id="194" name="Freeform 1525"/>
          <p:cNvSpPr>
            <a:spLocks/>
          </p:cNvSpPr>
          <p:nvPr/>
        </p:nvSpPr>
        <p:spPr bwMode="auto">
          <a:xfrm rot="2219764">
            <a:off x="2224775" y="1130168"/>
            <a:ext cx="970737" cy="373615"/>
          </a:xfrm>
          <a:custGeom>
            <a:avLst/>
            <a:gdLst/>
            <a:ahLst/>
            <a:cxnLst>
              <a:cxn ang="0">
                <a:pos x="400" y="0"/>
              </a:cxn>
              <a:cxn ang="0">
                <a:pos x="194" y="327"/>
              </a:cxn>
              <a:cxn ang="0">
                <a:pos x="276" y="79"/>
              </a:cxn>
              <a:cxn ang="0">
                <a:pos x="0" y="476"/>
              </a:cxn>
              <a:cxn ang="0">
                <a:pos x="400" y="0"/>
              </a:cxn>
            </a:cxnLst>
            <a:rect l="0" t="0" r="r" b="b"/>
            <a:pathLst>
              <a:path w="400" h="476">
                <a:moveTo>
                  <a:pt x="400" y="0"/>
                </a:moveTo>
                <a:lnTo>
                  <a:pt x="194" y="327"/>
                </a:lnTo>
                <a:lnTo>
                  <a:pt x="276" y="79"/>
                </a:lnTo>
                <a:lnTo>
                  <a:pt x="0" y="476"/>
                </a:lnTo>
                <a:lnTo>
                  <a:pt x="400" y="0"/>
                </a:lnTo>
                <a:close/>
              </a:path>
            </a:pathLst>
          </a:custGeom>
          <a:solidFill>
            <a:srgbClr val="E5581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5" name="Text Box 159"/>
          <p:cNvSpPr txBox="1">
            <a:spLocks noChangeArrowheads="1"/>
          </p:cNvSpPr>
          <p:nvPr/>
        </p:nvSpPr>
        <p:spPr bwMode="auto">
          <a:xfrm rot="19931827">
            <a:off x="6086042" y="3270467"/>
            <a:ext cx="1847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 sz="80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96" name="Picture 3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7068" y="816910"/>
            <a:ext cx="121444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Text Box 4"/>
          <p:cNvSpPr txBox="1">
            <a:spLocks noChangeArrowheads="1"/>
          </p:cNvSpPr>
          <p:nvPr/>
        </p:nvSpPr>
        <p:spPr bwMode="auto">
          <a:xfrm>
            <a:off x="1421088" y="959785"/>
            <a:ext cx="723275" cy="27699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1200" b="1" dirty="0">
                <a:latin typeface="Times New Roman" pitchFamily="18" charset="0"/>
                <a:ea typeface="돋움" pitchFamily="50" charset="-127"/>
              </a:rPr>
              <a:t>Internet</a:t>
            </a:r>
          </a:p>
        </p:txBody>
      </p:sp>
      <p:sp>
        <p:nvSpPr>
          <p:cNvPr id="199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19" y="228600"/>
            <a:ext cx="9015413" cy="339725"/>
          </a:xfrm>
        </p:spPr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시스템 구성도 </a:t>
            </a:r>
          </a:p>
        </p:txBody>
      </p:sp>
      <p:sp>
        <p:nvSpPr>
          <p:cNvPr id="203" name="Text Box 57"/>
          <p:cNvSpPr txBox="1">
            <a:spLocks noChangeArrowheads="1"/>
          </p:cNvSpPr>
          <p:nvPr/>
        </p:nvSpPr>
        <p:spPr bwMode="auto">
          <a:xfrm>
            <a:off x="3449908" y="4595211"/>
            <a:ext cx="292655" cy="28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ko-KR" altLang="ko-KR" sz="700" b="1"/>
          </a:p>
        </p:txBody>
      </p:sp>
      <p:cxnSp>
        <p:nvCxnSpPr>
          <p:cNvPr id="208" name="AutoShape 11"/>
          <p:cNvCxnSpPr>
            <a:cxnSpLocks noChangeShapeType="1"/>
          </p:cNvCxnSpPr>
          <p:nvPr/>
        </p:nvCxnSpPr>
        <p:spPr bwMode="auto">
          <a:xfrm>
            <a:off x="2953001" y="5180571"/>
            <a:ext cx="298527" cy="67296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09" name="AutoShape 12"/>
          <p:cNvCxnSpPr>
            <a:cxnSpLocks noChangeShapeType="1"/>
          </p:cNvCxnSpPr>
          <p:nvPr/>
        </p:nvCxnSpPr>
        <p:spPr bwMode="auto">
          <a:xfrm flipH="1">
            <a:off x="3251526" y="5167004"/>
            <a:ext cx="316087" cy="68653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pic>
        <p:nvPicPr>
          <p:cNvPr id="210" name="Picture 13"/>
          <p:cNvPicPr>
            <a:picLocks noChangeAspect="1" noChangeArrowheads="1"/>
          </p:cNvPicPr>
          <p:nvPr/>
        </p:nvPicPr>
        <p:blipFill>
          <a:blip r:embed="rId10" cstate="print"/>
          <a:srcRect l="5272" t="2396" r="5507" b="4523"/>
          <a:stretch>
            <a:fillRect/>
          </a:stretch>
        </p:blipFill>
        <p:spPr bwMode="gray">
          <a:xfrm>
            <a:off x="2571595" y="4667027"/>
            <a:ext cx="602667" cy="51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" name="Picture 14"/>
          <p:cNvPicPr>
            <a:picLocks noChangeAspect="1" noChangeArrowheads="1"/>
          </p:cNvPicPr>
          <p:nvPr/>
        </p:nvPicPr>
        <p:blipFill>
          <a:blip r:embed="rId11" cstate="print"/>
          <a:srcRect l="5272" t="2396" r="5507" b="4523"/>
          <a:stretch>
            <a:fillRect/>
          </a:stretch>
        </p:blipFill>
        <p:spPr bwMode="gray">
          <a:xfrm>
            <a:off x="3345767" y="4653460"/>
            <a:ext cx="598884" cy="55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" name="Rectangle 16"/>
          <p:cNvSpPr>
            <a:spLocks noChangeArrowheads="1"/>
          </p:cNvSpPr>
          <p:nvPr/>
        </p:nvSpPr>
        <p:spPr bwMode="auto">
          <a:xfrm>
            <a:off x="3345768" y="4730926"/>
            <a:ext cx="596280" cy="407909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lIns="54000" tIns="10800" rIns="54000" bIns="10800" anchor="ctr"/>
          <a:lstStyle/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err="1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ERP_Main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8Core/36GB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3" name="Rectangle 16"/>
          <p:cNvSpPr>
            <a:spLocks noChangeArrowheads="1"/>
          </p:cNvSpPr>
          <p:nvPr/>
        </p:nvSpPr>
        <p:spPr bwMode="auto">
          <a:xfrm>
            <a:off x="2607185" y="4730926"/>
            <a:ext cx="531585" cy="375361"/>
          </a:xfrm>
          <a:prstGeom prst="rect">
            <a:avLst/>
          </a:prstGeom>
          <a:solidFill>
            <a:srgbClr val="FFFF99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54000" tIns="10800" rIns="54000" bIns="10800" anchor="ctr"/>
          <a:lstStyle/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ERP_AP1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8Core/36GB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4" name="AutoShape 17"/>
          <p:cNvSpPr>
            <a:spLocks noChangeArrowheads="1"/>
          </p:cNvSpPr>
          <p:nvPr/>
        </p:nvSpPr>
        <p:spPr bwMode="auto">
          <a:xfrm>
            <a:off x="3129776" y="4839340"/>
            <a:ext cx="260309" cy="147211"/>
          </a:xfrm>
          <a:prstGeom prst="leftRightArrow">
            <a:avLst>
              <a:gd name="adj1" fmla="val 50000"/>
              <a:gd name="adj2" fmla="val 44428"/>
            </a:avLst>
          </a:prstGeom>
          <a:gradFill rotWithShape="1">
            <a:gsLst>
              <a:gs pos="0">
                <a:srgbClr val="00FF00">
                  <a:alpha val="10001"/>
                </a:srgbClr>
              </a:gs>
              <a:gs pos="100000">
                <a:srgbClr val="AEFFAE"/>
              </a:gs>
            </a:gsLst>
            <a:path path="rect">
              <a:fillToRect l="50000" t="50000" r="50000" b="5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</a:pPr>
            <a:endParaRPr kumimoji="0" lang="ko-KR" altLang="ko-KR" sz="700">
              <a:solidFill>
                <a:srgbClr val="000000"/>
              </a:solidFill>
              <a:latin typeface="Futura Bk"/>
              <a:cs typeface="Arial" pitchFamily="34" charset="0"/>
            </a:endParaRPr>
          </a:p>
        </p:txBody>
      </p:sp>
      <p:sp>
        <p:nvSpPr>
          <p:cNvPr id="216" name="Rectangle 25"/>
          <p:cNvSpPr>
            <a:spLocks noChangeArrowheads="1"/>
          </p:cNvSpPr>
          <p:nvPr/>
        </p:nvSpPr>
        <p:spPr bwMode="auto">
          <a:xfrm>
            <a:off x="2281515" y="4686229"/>
            <a:ext cx="277584" cy="141179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eaLnBrk="0" fontAlgn="t" hangingPunct="0"/>
            <a:r>
              <a:rPr lang="en-US" altLang="ko-KR" sz="700" b="1" dirty="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  <a:cs typeface="Arial" pitchFamily="34" charset="0"/>
              </a:rPr>
              <a:t>rx7640</a:t>
            </a:r>
          </a:p>
        </p:txBody>
      </p:sp>
      <p:sp>
        <p:nvSpPr>
          <p:cNvPr id="218" name="Oval 69"/>
          <p:cNvSpPr>
            <a:spLocks noChangeArrowheads="1"/>
          </p:cNvSpPr>
          <p:nvPr/>
        </p:nvSpPr>
        <p:spPr bwMode="auto">
          <a:xfrm flipH="1">
            <a:off x="3053949" y="4827117"/>
            <a:ext cx="412899" cy="215529"/>
          </a:xfrm>
          <a:prstGeom prst="ellipse">
            <a:avLst/>
          </a:prstGeom>
          <a:solidFill>
            <a:srgbClr val="66CCFF">
              <a:alpha val="20000"/>
            </a:srgbClr>
          </a:solidFill>
          <a:ln w="9525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 sz="700"/>
          </a:p>
        </p:txBody>
      </p:sp>
      <p:cxnSp>
        <p:nvCxnSpPr>
          <p:cNvPr id="220" name="AutoShape 11"/>
          <p:cNvCxnSpPr>
            <a:cxnSpLocks noChangeShapeType="1"/>
          </p:cNvCxnSpPr>
          <p:nvPr/>
        </p:nvCxnSpPr>
        <p:spPr bwMode="auto">
          <a:xfrm>
            <a:off x="2963584" y="5150410"/>
            <a:ext cx="298527" cy="67296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21" name="AutoShape 12"/>
          <p:cNvCxnSpPr>
            <a:cxnSpLocks noChangeShapeType="1"/>
          </p:cNvCxnSpPr>
          <p:nvPr/>
        </p:nvCxnSpPr>
        <p:spPr bwMode="auto">
          <a:xfrm flipH="1">
            <a:off x="3287672" y="5146818"/>
            <a:ext cx="316087" cy="68653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223" name="그룹 301"/>
          <p:cNvGrpSpPr>
            <a:grpSpLocks/>
          </p:cNvGrpSpPr>
          <p:nvPr/>
        </p:nvGrpSpPr>
        <p:grpSpPr bwMode="auto">
          <a:xfrm>
            <a:off x="2791727" y="5539124"/>
            <a:ext cx="792502" cy="948729"/>
            <a:chOff x="7226500" y="4761390"/>
            <a:chExt cx="1357443" cy="1228587"/>
          </a:xfrm>
        </p:grpSpPr>
        <p:pic>
          <p:nvPicPr>
            <p:cNvPr id="231" name="Picture 6" descr="RPR20070723021900353_02_i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711373" y="4761390"/>
              <a:ext cx="540895" cy="986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2" name="Text Box 71"/>
            <p:cNvSpPr txBox="1">
              <a:spLocks noChangeArrowheads="1"/>
            </p:cNvSpPr>
            <p:nvPr/>
          </p:nvSpPr>
          <p:spPr bwMode="auto">
            <a:xfrm>
              <a:off x="7226500" y="5688228"/>
              <a:ext cx="1357443" cy="301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latinLnBrk="0" hangingPunct="0"/>
              <a:r>
                <a:rPr lang="en-US" altLang="ko-KR" sz="900" b="1" dirty="0" smtClean="0"/>
                <a:t>EMC CX4-120</a:t>
              </a:r>
              <a:endParaRPr kumimoji="0" lang="en-US" altLang="ko-KR" sz="900" b="1" dirty="0"/>
            </a:p>
          </p:txBody>
        </p:sp>
        <p:sp>
          <p:nvSpPr>
            <p:cNvPr id="233" name="Rectangle 16"/>
            <p:cNvSpPr>
              <a:spLocks noChangeArrowheads="1"/>
            </p:cNvSpPr>
            <p:nvPr/>
          </p:nvSpPr>
          <p:spPr bwMode="auto">
            <a:xfrm>
              <a:off x="7625039" y="4871124"/>
              <a:ext cx="713560" cy="257507"/>
            </a:xfrm>
            <a:prstGeom prst="rect">
              <a:avLst/>
            </a:prstGeom>
            <a:solidFill>
              <a:srgbClr val="FFFF99">
                <a:alpha val="79999"/>
              </a:srgbClr>
            </a:solidFill>
            <a:ln w="9525" algn="ctr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lIns="54000" tIns="10800" rIns="54000" bIns="10800" anchor="ctr"/>
            <a:lstStyle/>
            <a:p>
              <a:pPr algn="ctr">
                <a:buClr>
                  <a:srgbClr val="215E9B"/>
                </a:buClr>
                <a:buFont typeface="Wingdings" pitchFamily="2" charset="2"/>
                <a:buNone/>
                <a:defRPr/>
              </a:pPr>
              <a:r>
                <a:rPr lang="en-US" altLang="ko-KR" sz="700" dirty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ERP_MAIN</a:t>
              </a:r>
            </a:p>
            <a:p>
              <a:pPr algn="ctr">
                <a:buClr>
                  <a:srgbClr val="215E9B"/>
                </a:buClr>
                <a:buFont typeface="Wingdings" pitchFamily="2" charset="2"/>
                <a:buNone/>
                <a:defRPr/>
              </a:pPr>
              <a:r>
                <a:rPr lang="en-US" altLang="ko-KR" sz="700" dirty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2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T/3.4T(R1</a:t>
              </a:r>
              <a:r>
                <a:rPr lang="en-US" altLang="ko-KR" sz="700" dirty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</a:t>
              </a:r>
            </a:p>
          </p:txBody>
        </p:sp>
        <p:sp>
          <p:nvSpPr>
            <p:cNvPr id="234" name="Rectangle 16"/>
            <p:cNvSpPr>
              <a:spLocks noChangeArrowheads="1"/>
            </p:cNvSpPr>
            <p:nvPr/>
          </p:nvSpPr>
          <p:spPr bwMode="auto">
            <a:xfrm>
              <a:off x="7586454" y="5154162"/>
              <a:ext cx="713707" cy="307045"/>
            </a:xfrm>
            <a:prstGeom prst="rect">
              <a:avLst/>
            </a:prstGeom>
            <a:solidFill>
              <a:srgbClr val="FFFF99">
                <a:alpha val="79999"/>
              </a:srgbClr>
            </a:solidFill>
            <a:ln w="9525" algn="ctr">
              <a:solidFill>
                <a:srgbClr val="CCCCFF"/>
              </a:solidFill>
              <a:miter lim="800000"/>
              <a:headEnd/>
              <a:tailEnd/>
            </a:ln>
          </p:spPr>
          <p:txBody>
            <a:bodyPr wrap="none" lIns="54000" tIns="10800" rIns="54000" bIns="10800" anchor="ctr"/>
            <a:lstStyle/>
            <a:p>
              <a:pPr algn="ctr">
                <a:buClr>
                  <a:srgbClr val="215E9B"/>
                </a:buClr>
                <a:buFont typeface="Wingdings" pitchFamily="2" charset="2"/>
                <a:buNone/>
              </a:pPr>
              <a:r>
                <a:rPr lang="en-US" altLang="ko-KR" sz="700" dirty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IFRS2</a:t>
              </a:r>
            </a:p>
            <a:p>
              <a:pPr algn="ctr">
                <a:buClr>
                  <a:srgbClr val="215E9B"/>
                </a:buClr>
                <a:buFont typeface="Wingdings" pitchFamily="2" charset="2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849GB/3.4T(R1</a:t>
              </a:r>
              <a:r>
                <a:rPr lang="en-US" altLang="ko-KR" sz="700" dirty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)</a:t>
              </a:r>
            </a:p>
          </p:txBody>
        </p:sp>
      </p:grpSp>
      <p:pic>
        <p:nvPicPr>
          <p:cNvPr id="224" name="Picture 13" descr="http://www.unixmall.co.kr/shopimages/mooksc/0030020000012.jpg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2312" y="5681067"/>
            <a:ext cx="517212" cy="48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" name="Text Box 71"/>
          <p:cNvSpPr txBox="1">
            <a:spLocks noChangeArrowheads="1"/>
          </p:cNvSpPr>
          <p:nvPr/>
        </p:nvSpPr>
        <p:spPr bwMode="auto">
          <a:xfrm>
            <a:off x="3622373" y="6040172"/>
            <a:ext cx="420606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latinLnBrk="0" hangingPunct="0"/>
            <a:r>
              <a:rPr kumimoji="0" lang="en-US" altLang="ko-KR" sz="800" dirty="0"/>
              <a:t>IFRS2</a:t>
            </a:r>
          </a:p>
        </p:txBody>
      </p:sp>
      <p:cxnSp>
        <p:nvCxnSpPr>
          <p:cNvPr id="227" name="직선 연결선 311"/>
          <p:cNvCxnSpPr>
            <a:cxnSpLocks noChangeShapeType="1"/>
          </p:cNvCxnSpPr>
          <p:nvPr/>
        </p:nvCxnSpPr>
        <p:spPr bwMode="auto">
          <a:xfrm flipH="1">
            <a:off x="3405317" y="5924127"/>
            <a:ext cx="198442" cy="16446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28" name="직선 연결선 312"/>
          <p:cNvCxnSpPr>
            <a:cxnSpLocks noChangeShapeType="1"/>
          </p:cNvCxnSpPr>
          <p:nvPr/>
        </p:nvCxnSpPr>
        <p:spPr bwMode="auto">
          <a:xfrm flipH="1">
            <a:off x="3374507" y="5940573"/>
            <a:ext cx="256388" cy="89129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69" name="Text Box 71"/>
          <p:cNvSpPr txBox="1">
            <a:spLocks noChangeArrowheads="1"/>
          </p:cNvSpPr>
          <p:nvPr/>
        </p:nvSpPr>
        <p:spPr bwMode="auto">
          <a:xfrm>
            <a:off x="7053793" y="6426520"/>
            <a:ext cx="843407" cy="23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 eaLnBrk="0" latinLnBrk="0" hangingPunct="0"/>
            <a:r>
              <a:rPr lang="en-US" altLang="ko-KR" sz="900" b="1" dirty="0" smtClean="0"/>
              <a:t>HP 3Par 7400</a:t>
            </a:r>
            <a:endParaRPr kumimoji="0" lang="en-US" altLang="ko-KR" sz="900" b="1" dirty="0"/>
          </a:p>
        </p:txBody>
      </p:sp>
      <p:cxnSp>
        <p:nvCxnSpPr>
          <p:cNvPr id="298" name="직선 연결선 297"/>
          <p:cNvCxnSpPr/>
          <p:nvPr/>
        </p:nvCxnSpPr>
        <p:spPr bwMode="auto">
          <a:xfrm>
            <a:off x="1782725" y="4351339"/>
            <a:ext cx="588994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직선 연결선 299"/>
          <p:cNvCxnSpPr/>
          <p:nvPr/>
        </p:nvCxnSpPr>
        <p:spPr bwMode="auto">
          <a:xfrm>
            <a:off x="4273134" y="4250209"/>
            <a:ext cx="0" cy="1011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직선 연결선 301"/>
          <p:cNvCxnSpPr/>
          <p:nvPr/>
        </p:nvCxnSpPr>
        <p:spPr bwMode="auto">
          <a:xfrm>
            <a:off x="2950067" y="4351339"/>
            <a:ext cx="886" cy="32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직선 연결선 303"/>
          <p:cNvCxnSpPr/>
          <p:nvPr/>
        </p:nvCxnSpPr>
        <p:spPr bwMode="auto">
          <a:xfrm>
            <a:off x="3583962" y="4351339"/>
            <a:ext cx="886" cy="32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1" name="AutoShape 43"/>
          <p:cNvCxnSpPr>
            <a:cxnSpLocks noChangeShapeType="1"/>
          </p:cNvCxnSpPr>
          <p:nvPr/>
        </p:nvCxnSpPr>
        <p:spPr bwMode="auto">
          <a:xfrm flipH="1">
            <a:off x="7506780" y="5003916"/>
            <a:ext cx="275461" cy="709576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9" name="직선 연결선 328"/>
          <p:cNvCxnSpPr/>
          <p:nvPr/>
        </p:nvCxnSpPr>
        <p:spPr bwMode="auto">
          <a:xfrm flipV="1">
            <a:off x="4924501" y="5180571"/>
            <a:ext cx="0" cy="72884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7" name="AutoShape 43"/>
          <p:cNvCxnSpPr>
            <a:cxnSpLocks noChangeShapeType="1"/>
          </p:cNvCxnSpPr>
          <p:nvPr/>
        </p:nvCxnSpPr>
        <p:spPr bwMode="auto">
          <a:xfrm>
            <a:off x="5005421" y="5940573"/>
            <a:ext cx="448192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pic>
        <p:nvPicPr>
          <p:cNvPr id="326" name="Picture 13" descr="http://www.unixmall.co.kr/shopimages/mooksc/0030020000012.jpg">
            <a:hlinkClick r:id="rId13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62532" y="5767863"/>
            <a:ext cx="523939" cy="38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" name="Text Box 71"/>
          <p:cNvSpPr txBox="1">
            <a:spLocks noChangeArrowheads="1"/>
          </p:cNvSpPr>
          <p:nvPr/>
        </p:nvSpPr>
        <p:spPr bwMode="auto">
          <a:xfrm>
            <a:off x="4659492" y="6002459"/>
            <a:ext cx="574494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latinLnBrk="0" hangingPunct="0"/>
            <a:r>
              <a:rPr kumimoji="0" lang="en-US" altLang="ko-KR" sz="800" dirty="0"/>
              <a:t>ERP_DSP</a:t>
            </a:r>
          </a:p>
        </p:txBody>
      </p:sp>
      <p:sp>
        <p:nvSpPr>
          <p:cNvPr id="341" name="TextBox 564"/>
          <p:cNvSpPr txBox="1">
            <a:spLocks noChangeArrowheads="1"/>
          </p:cNvSpPr>
          <p:nvPr/>
        </p:nvSpPr>
        <p:spPr bwMode="auto">
          <a:xfrm>
            <a:off x="4846366" y="511694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dirty="0" smtClean="0"/>
              <a:t>Dxi6701 VTL</a:t>
            </a:r>
          </a:p>
          <a:p>
            <a:pPr eaLnBrk="1" hangingPunct="1"/>
            <a:r>
              <a:rPr lang="ko-KR" altLang="en-US" sz="900" dirty="0" smtClean="0"/>
              <a:t>통합백업장비</a:t>
            </a:r>
            <a:endParaRPr lang="ko-KR" altLang="en-US" sz="900" dirty="0"/>
          </a:p>
        </p:txBody>
      </p:sp>
      <p:pic>
        <p:nvPicPr>
          <p:cNvPr id="342" name="Picture 11" descr="359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97" y="4517338"/>
            <a:ext cx="535874" cy="6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13" descr="http://www.unixmall.co.kr/shopimages/mooksc/0030020000012.jpg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70674" y="6213411"/>
            <a:ext cx="517212" cy="48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" name="직선 연결선 312"/>
          <p:cNvCxnSpPr>
            <a:cxnSpLocks noChangeShapeType="1"/>
            <a:endCxn id="235" idx="3"/>
          </p:cNvCxnSpPr>
          <p:nvPr/>
        </p:nvCxnSpPr>
        <p:spPr bwMode="auto">
          <a:xfrm flipH="1" flipV="1">
            <a:off x="3418551" y="6198083"/>
            <a:ext cx="212344" cy="139126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3001875" y="6079531"/>
            <a:ext cx="416676" cy="237104"/>
          </a:xfrm>
          <a:prstGeom prst="rect">
            <a:avLst/>
          </a:prstGeom>
          <a:solidFill>
            <a:srgbClr val="FFFF99">
              <a:alpha val="79999"/>
            </a:srgbClr>
          </a:solidFill>
          <a:ln w="9525" algn="ctr">
            <a:solidFill>
              <a:srgbClr val="CCCCFF"/>
            </a:solidFill>
            <a:miter lim="800000"/>
            <a:headEnd/>
            <a:tailEnd/>
          </a:ln>
        </p:spPr>
        <p:txBody>
          <a:bodyPr wrap="none" lIns="54000" tIns="10800" rIns="54000" bIns="10800" anchor="ctr"/>
          <a:lstStyle/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SKC-ERPQ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1.9T/2.5T(R1</a:t>
            </a:r>
            <a:r>
              <a:rPr lang="en-US" altLang="ko-KR" sz="7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</p:txBody>
      </p:sp>
      <p:cxnSp>
        <p:nvCxnSpPr>
          <p:cNvPr id="240" name="직선 연결선 312"/>
          <p:cNvCxnSpPr>
            <a:cxnSpLocks noChangeShapeType="1"/>
          </p:cNvCxnSpPr>
          <p:nvPr/>
        </p:nvCxnSpPr>
        <p:spPr bwMode="auto">
          <a:xfrm flipH="1" flipV="1">
            <a:off x="3381454" y="6211357"/>
            <a:ext cx="212344" cy="139126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42" name="Text Box 71"/>
          <p:cNvSpPr txBox="1">
            <a:spLocks noChangeArrowheads="1"/>
          </p:cNvSpPr>
          <p:nvPr/>
        </p:nvSpPr>
        <p:spPr bwMode="auto">
          <a:xfrm>
            <a:off x="3575246" y="6638906"/>
            <a:ext cx="620982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latinLnBrk="0" hangingPunct="0"/>
            <a:r>
              <a:rPr kumimoji="0" lang="en-US" altLang="ko-KR" sz="800" dirty="0" smtClean="0"/>
              <a:t>SKC-ERPQ</a:t>
            </a:r>
            <a:endParaRPr kumimoji="0" lang="en-US" altLang="ko-KR" sz="800" dirty="0"/>
          </a:p>
        </p:txBody>
      </p:sp>
      <p:sp>
        <p:nvSpPr>
          <p:cNvPr id="243" name="Rectangle 16"/>
          <p:cNvSpPr>
            <a:spLocks noChangeArrowheads="1"/>
          </p:cNvSpPr>
          <p:nvPr/>
        </p:nvSpPr>
        <p:spPr bwMode="auto">
          <a:xfrm>
            <a:off x="4025033" y="5865943"/>
            <a:ext cx="455772" cy="283041"/>
          </a:xfrm>
          <a:prstGeom prst="rect">
            <a:avLst/>
          </a:prstGeom>
          <a:solidFill>
            <a:srgbClr val="FFFF99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54000" tIns="10800" rIns="54000" bIns="10800" anchor="ctr"/>
          <a:lstStyle/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IFRS2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2Core/20GB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246" name="Picture 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53613" y="5842427"/>
            <a:ext cx="698773" cy="27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AutoShape 43"/>
          <p:cNvCxnSpPr>
            <a:cxnSpLocks noChangeShapeType="1"/>
          </p:cNvCxnSpPr>
          <p:nvPr/>
        </p:nvCxnSpPr>
        <p:spPr bwMode="auto">
          <a:xfrm>
            <a:off x="5090880" y="5980902"/>
            <a:ext cx="448192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48" name="Text Box 71"/>
          <p:cNvSpPr txBox="1">
            <a:spLocks noChangeArrowheads="1"/>
          </p:cNvSpPr>
          <p:nvPr/>
        </p:nvSpPr>
        <p:spPr bwMode="auto">
          <a:xfrm>
            <a:off x="5371027" y="6113808"/>
            <a:ext cx="872653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latinLnBrk="0" hangingPunct="0"/>
            <a:r>
              <a:rPr lang="en-US" altLang="ko-KR" sz="800" b="1" dirty="0" smtClean="0"/>
              <a:t>EMC VNX5100</a:t>
            </a:r>
            <a:endParaRPr kumimoji="0" lang="en-US" altLang="ko-KR" sz="800" b="1" dirty="0"/>
          </a:p>
        </p:txBody>
      </p:sp>
      <p:sp>
        <p:nvSpPr>
          <p:cNvPr id="250" name="Rectangle 16"/>
          <p:cNvSpPr>
            <a:spLocks noChangeArrowheads="1"/>
          </p:cNvSpPr>
          <p:nvPr/>
        </p:nvSpPr>
        <p:spPr bwMode="auto">
          <a:xfrm>
            <a:off x="5515233" y="5822712"/>
            <a:ext cx="590583" cy="206990"/>
          </a:xfrm>
          <a:prstGeom prst="rect">
            <a:avLst/>
          </a:prstGeom>
          <a:solidFill>
            <a:srgbClr val="FFFF99">
              <a:alpha val="79999"/>
            </a:srgbClr>
          </a:solidFill>
          <a:ln w="9525" algn="ctr">
            <a:solidFill>
              <a:schemeClr val="accent5"/>
            </a:solidFill>
            <a:miter lim="800000"/>
            <a:headEnd/>
            <a:tailEnd/>
          </a:ln>
        </p:spPr>
        <p:txBody>
          <a:bodyPr wrap="none" lIns="54000" tIns="10800" rIns="54000" bIns="10800" anchor="ctr"/>
          <a:lstStyle/>
          <a:p>
            <a:pPr algn="ctr">
              <a:buClr>
                <a:srgbClr val="215E9B"/>
              </a:buClr>
              <a:buFont typeface="Wingdings" pitchFamily="2" charset="2"/>
              <a:buNone/>
              <a:defRPr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ERP_DSP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Clr>
                <a:srgbClr val="215E9B"/>
              </a:buClr>
              <a:buFont typeface="Wingdings" pitchFamily="2" charset="2"/>
              <a:buNone/>
              <a:defRPr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2.8T/5.2T(R6)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251" name="Picture 2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383747" y="4968688"/>
            <a:ext cx="811733" cy="18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4" name="Text Box 71"/>
          <p:cNvSpPr txBox="1">
            <a:spLocks noChangeArrowheads="1"/>
          </p:cNvSpPr>
          <p:nvPr/>
        </p:nvSpPr>
        <p:spPr bwMode="auto">
          <a:xfrm>
            <a:off x="7782241" y="5167004"/>
            <a:ext cx="401370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latinLnBrk="0" hangingPunct="0"/>
            <a:r>
              <a:rPr kumimoji="0" lang="en-US" altLang="ko-KR" sz="800" dirty="0" smtClean="0"/>
              <a:t>SKC1</a:t>
            </a:r>
            <a:endParaRPr kumimoji="0" lang="en-US" altLang="ko-KR" sz="800" dirty="0"/>
          </a:p>
        </p:txBody>
      </p:sp>
      <p:sp>
        <p:nvSpPr>
          <p:cNvPr id="256" name="Rectangle 16"/>
          <p:cNvSpPr>
            <a:spLocks noChangeArrowheads="1"/>
          </p:cNvSpPr>
          <p:nvPr/>
        </p:nvSpPr>
        <p:spPr bwMode="auto">
          <a:xfrm>
            <a:off x="7757039" y="6134272"/>
            <a:ext cx="590583" cy="206990"/>
          </a:xfrm>
          <a:prstGeom prst="rect">
            <a:avLst/>
          </a:prstGeom>
          <a:solidFill>
            <a:srgbClr val="FFFF99">
              <a:alpha val="79999"/>
            </a:srgbClr>
          </a:solidFill>
          <a:ln w="9525" algn="ctr">
            <a:solidFill>
              <a:schemeClr val="accent5"/>
            </a:solidFill>
            <a:miter lim="800000"/>
            <a:headEnd/>
            <a:tailEnd/>
          </a:ln>
        </p:spPr>
        <p:txBody>
          <a:bodyPr wrap="none" lIns="54000" tIns="10800" rIns="54000" bIns="10800" anchor="ctr"/>
          <a:lstStyle/>
          <a:p>
            <a:pPr algn="ctr">
              <a:buClr>
                <a:srgbClr val="215E9B"/>
              </a:buClr>
              <a:buFont typeface="Wingdings" pitchFamily="2" charset="2"/>
              <a:buNone/>
              <a:defRPr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SKC1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Clr>
                <a:srgbClr val="215E9B"/>
              </a:buClr>
              <a:buFont typeface="Wingdings" pitchFamily="2" charset="2"/>
              <a:buNone/>
              <a:defRPr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64G/100G(R1)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58" name="직선 연결선 257"/>
          <p:cNvCxnSpPr/>
          <p:nvPr/>
        </p:nvCxnSpPr>
        <p:spPr bwMode="auto">
          <a:xfrm flipV="1">
            <a:off x="3761027" y="4704798"/>
            <a:ext cx="1242068" cy="111791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직선 연결선 262"/>
          <p:cNvCxnSpPr/>
          <p:nvPr/>
        </p:nvCxnSpPr>
        <p:spPr bwMode="auto">
          <a:xfrm flipV="1">
            <a:off x="3844214" y="4872848"/>
            <a:ext cx="1223307" cy="145858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1" name="Rectangle 25"/>
          <p:cNvSpPr>
            <a:spLocks noChangeArrowheads="1"/>
          </p:cNvSpPr>
          <p:nvPr/>
        </p:nvSpPr>
        <p:spPr bwMode="auto">
          <a:xfrm>
            <a:off x="3928673" y="4667946"/>
            <a:ext cx="277584" cy="141179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eaLnBrk="0" fontAlgn="t" hangingPunct="0"/>
            <a:r>
              <a:rPr lang="en-US" altLang="ko-KR" sz="700" b="1" dirty="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  <a:cs typeface="Arial" pitchFamily="34" charset="0"/>
              </a:rPr>
              <a:t>rx7640</a:t>
            </a:r>
          </a:p>
        </p:txBody>
      </p:sp>
      <p:sp>
        <p:nvSpPr>
          <p:cNvPr id="272" name="Rectangle 25"/>
          <p:cNvSpPr>
            <a:spLocks noChangeArrowheads="1"/>
          </p:cNvSpPr>
          <p:nvPr/>
        </p:nvSpPr>
        <p:spPr bwMode="auto">
          <a:xfrm>
            <a:off x="3519824" y="5959112"/>
            <a:ext cx="277584" cy="141179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eaLnBrk="0" fontAlgn="t" hangingPunct="0"/>
            <a:r>
              <a:rPr lang="en-US" altLang="ko-KR" sz="700" b="1" dirty="0" smtClean="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  <a:cs typeface="Arial" pitchFamily="34" charset="0"/>
              </a:rPr>
              <a:t>rx3600</a:t>
            </a:r>
            <a:endParaRPr lang="en-US" altLang="ko-KR" sz="700" b="1" dirty="0">
              <a:solidFill>
                <a:srgbClr val="0000FF"/>
              </a:solidFill>
              <a:latin typeface="돋움체" pitchFamily="49" charset="-127"/>
              <a:ea typeface="돋움체" pitchFamily="49" charset="-127"/>
              <a:cs typeface="Arial" pitchFamily="34" charset="0"/>
            </a:endParaRPr>
          </a:p>
        </p:txBody>
      </p:sp>
      <p:sp>
        <p:nvSpPr>
          <p:cNvPr id="273" name="Rectangle 25"/>
          <p:cNvSpPr>
            <a:spLocks noChangeArrowheads="1"/>
          </p:cNvSpPr>
          <p:nvPr/>
        </p:nvSpPr>
        <p:spPr bwMode="auto">
          <a:xfrm>
            <a:off x="3466848" y="6520691"/>
            <a:ext cx="277584" cy="141179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eaLnBrk="0" fontAlgn="t" hangingPunct="0"/>
            <a:r>
              <a:rPr lang="en-US" altLang="ko-KR" sz="700" b="1" dirty="0" smtClean="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  <a:cs typeface="Arial" pitchFamily="34" charset="0"/>
              </a:rPr>
              <a:t>rx3600</a:t>
            </a:r>
            <a:endParaRPr lang="en-US" altLang="ko-KR" sz="700" b="1" dirty="0">
              <a:solidFill>
                <a:srgbClr val="0000FF"/>
              </a:solidFill>
              <a:latin typeface="돋움체" pitchFamily="49" charset="-127"/>
              <a:ea typeface="돋움체" pitchFamily="49" charset="-127"/>
              <a:cs typeface="Arial" pitchFamily="34" charset="0"/>
            </a:endParaRPr>
          </a:p>
        </p:txBody>
      </p:sp>
      <p:sp>
        <p:nvSpPr>
          <p:cNvPr id="275" name="Rectangle 25"/>
          <p:cNvSpPr>
            <a:spLocks noChangeArrowheads="1"/>
          </p:cNvSpPr>
          <p:nvPr/>
        </p:nvSpPr>
        <p:spPr bwMode="auto">
          <a:xfrm>
            <a:off x="4477882" y="5959112"/>
            <a:ext cx="277584" cy="141179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eaLnBrk="0" fontAlgn="t" hangingPunct="0"/>
            <a:r>
              <a:rPr lang="en-US" altLang="ko-KR" sz="700" b="1" dirty="0" smtClean="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  <a:cs typeface="Arial" pitchFamily="34" charset="0"/>
              </a:rPr>
              <a:t>rx3600</a:t>
            </a:r>
            <a:endParaRPr lang="en-US" altLang="ko-KR" sz="700" b="1" dirty="0">
              <a:solidFill>
                <a:srgbClr val="0000FF"/>
              </a:solidFill>
              <a:latin typeface="돋움체" pitchFamily="49" charset="-127"/>
              <a:ea typeface="돋움체" pitchFamily="49" charset="-127"/>
              <a:cs typeface="Arial" pitchFamily="34" charset="0"/>
            </a:endParaRPr>
          </a:p>
        </p:txBody>
      </p:sp>
      <p:sp>
        <p:nvSpPr>
          <p:cNvPr id="276" name="Rectangle 25"/>
          <p:cNvSpPr>
            <a:spLocks noChangeArrowheads="1"/>
          </p:cNvSpPr>
          <p:nvPr/>
        </p:nvSpPr>
        <p:spPr bwMode="auto">
          <a:xfrm>
            <a:off x="7106163" y="4915961"/>
            <a:ext cx="277584" cy="141179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eaLnBrk="0" fontAlgn="t" hangingPunct="0"/>
            <a:r>
              <a:rPr lang="en-US" altLang="ko-KR" sz="700" b="1" dirty="0" smtClean="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  <a:cs typeface="Arial" pitchFamily="34" charset="0"/>
              </a:rPr>
              <a:t>V 245</a:t>
            </a:r>
            <a:endParaRPr lang="en-US" altLang="ko-KR" sz="700" b="1" dirty="0">
              <a:solidFill>
                <a:srgbClr val="0000FF"/>
              </a:solidFill>
              <a:latin typeface="돋움체" pitchFamily="49" charset="-127"/>
              <a:ea typeface="돋움체" pitchFamily="49" charset="-127"/>
              <a:cs typeface="Arial" pitchFamily="34" charset="0"/>
            </a:endParaRPr>
          </a:p>
        </p:txBody>
      </p:sp>
      <p:sp>
        <p:nvSpPr>
          <p:cNvPr id="277" name="Rectangle 16"/>
          <p:cNvSpPr>
            <a:spLocks noChangeArrowheads="1"/>
          </p:cNvSpPr>
          <p:nvPr/>
        </p:nvSpPr>
        <p:spPr bwMode="auto">
          <a:xfrm>
            <a:off x="7444786" y="4855794"/>
            <a:ext cx="455772" cy="283041"/>
          </a:xfrm>
          <a:prstGeom prst="rect">
            <a:avLst/>
          </a:prstGeom>
          <a:solidFill>
            <a:srgbClr val="FFFF99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54000" tIns="10800" rIns="54000" bIns="10800" anchor="ctr"/>
          <a:lstStyle/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SKC1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2Core/2GB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78" name="Rectangle 16"/>
          <p:cNvSpPr>
            <a:spLocks noChangeArrowheads="1"/>
          </p:cNvSpPr>
          <p:nvPr/>
        </p:nvSpPr>
        <p:spPr bwMode="auto">
          <a:xfrm>
            <a:off x="4748501" y="6166696"/>
            <a:ext cx="455772" cy="283041"/>
          </a:xfrm>
          <a:prstGeom prst="rect">
            <a:avLst/>
          </a:prstGeom>
          <a:solidFill>
            <a:srgbClr val="FFFF99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54000" tIns="10800" rIns="54000" bIns="10800" anchor="ctr"/>
          <a:lstStyle/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ERP_DSP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2Core/12GB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206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5295" y="2857271"/>
            <a:ext cx="650081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" name="Picture 17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310618" y="3402043"/>
            <a:ext cx="359437" cy="331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15" name="Line 149"/>
          <p:cNvSpPr>
            <a:spLocks noChangeShapeType="1"/>
          </p:cNvSpPr>
          <p:nvPr/>
        </p:nvSpPr>
        <p:spPr bwMode="auto">
          <a:xfrm flipH="1" flipV="1">
            <a:off x="2333245" y="3438294"/>
            <a:ext cx="14859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 latinLnBrk="1"/>
            <a:endParaRPr kumimoji="1" lang="ko-KR" altLang="en-US">
              <a:solidFill>
                <a:srgbClr val="000000"/>
              </a:solidFill>
              <a:latin typeface="굴림" pitchFamily="50" charset="-127"/>
            </a:endParaRPr>
          </a:p>
        </p:txBody>
      </p:sp>
      <p:pic>
        <p:nvPicPr>
          <p:cNvPr id="219" name="Picture 2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687" y="3335091"/>
            <a:ext cx="5245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2" name="Group 162"/>
          <p:cNvGrpSpPr>
            <a:grpSpLocks/>
          </p:cNvGrpSpPr>
          <p:nvPr/>
        </p:nvGrpSpPr>
        <p:grpSpPr bwMode="auto">
          <a:xfrm>
            <a:off x="3891445" y="2745123"/>
            <a:ext cx="675878" cy="247650"/>
            <a:chOff x="1804" y="3571"/>
            <a:chExt cx="536" cy="278"/>
          </a:xfrm>
        </p:grpSpPr>
        <p:pic>
          <p:nvPicPr>
            <p:cNvPr id="226" name="Picture 163"/>
            <p:cNvPicPr>
              <a:picLocks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1872" y="3571"/>
              <a:ext cx="46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29" name="Text Box 164"/>
            <p:cNvSpPr txBox="1">
              <a:spLocks noChangeArrowheads="1"/>
            </p:cNvSpPr>
            <p:nvPr/>
          </p:nvSpPr>
          <p:spPr bwMode="auto">
            <a:xfrm>
              <a:off x="1804" y="3607"/>
              <a:ext cx="14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endParaRPr kumimoji="1" lang="ko-KR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30" name="Group 45"/>
          <p:cNvGrpSpPr>
            <a:grpSpLocks noChangeAspect="1"/>
          </p:cNvGrpSpPr>
          <p:nvPr/>
        </p:nvGrpSpPr>
        <p:grpSpPr bwMode="auto">
          <a:xfrm>
            <a:off x="3761027" y="3259330"/>
            <a:ext cx="424788" cy="442913"/>
            <a:chOff x="1465" y="2718"/>
            <a:chExt cx="240" cy="380"/>
          </a:xfrm>
        </p:grpSpPr>
        <p:sp>
          <p:nvSpPr>
            <p:cNvPr id="236" name="AutoShape 46"/>
            <p:cNvSpPr>
              <a:spLocks noChangeAspect="1" noChangeArrowheads="1" noTextEdit="1"/>
            </p:cNvSpPr>
            <p:nvPr/>
          </p:nvSpPr>
          <p:spPr bwMode="auto">
            <a:xfrm>
              <a:off x="1465" y="2718"/>
              <a:ext cx="24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37" name="Rectangle 47"/>
            <p:cNvSpPr>
              <a:spLocks noChangeArrowheads="1"/>
            </p:cNvSpPr>
            <p:nvPr/>
          </p:nvSpPr>
          <p:spPr bwMode="auto">
            <a:xfrm>
              <a:off x="1467" y="2870"/>
              <a:ext cx="208" cy="226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38" name="Rectangle 48"/>
            <p:cNvSpPr>
              <a:spLocks noChangeArrowheads="1"/>
            </p:cNvSpPr>
            <p:nvPr/>
          </p:nvSpPr>
          <p:spPr bwMode="auto">
            <a:xfrm>
              <a:off x="1468" y="2871"/>
              <a:ext cx="206" cy="224"/>
            </a:xfrm>
            <a:prstGeom prst="rect">
              <a:avLst/>
            </a:prstGeom>
            <a:solidFill>
              <a:srgbClr val="0096D5"/>
            </a:solidFill>
            <a:ln w="3175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39" name="Freeform 49"/>
            <p:cNvSpPr>
              <a:spLocks/>
            </p:cNvSpPr>
            <p:nvPr/>
          </p:nvSpPr>
          <p:spPr bwMode="auto">
            <a:xfrm>
              <a:off x="1467" y="2843"/>
              <a:ext cx="234" cy="27"/>
            </a:xfrm>
            <a:custGeom>
              <a:avLst/>
              <a:gdLst>
                <a:gd name="T0" fmla="*/ 0 w 234"/>
                <a:gd name="T1" fmla="*/ 27 h 27"/>
                <a:gd name="T2" fmla="*/ 26 w 234"/>
                <a:gd name="T3" fmla="*/ 0 h 27"/>
                <a:gd name="T4" fmla="*/ 234 w 234"/>
                <a:gd name="T5" fmla="*/ 0 h 27"/>
                <a:gd name="T6" fmla="*/ 208 w 234"/>
                <a:gd name="T7" fmla="*/ 27 h 27"/>
                <a:gd name="T8" fmla="*/ 0 w 234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7"/>
                <a:gd name="T17" fmla="*/ 234 w 23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7">
                  <a:moveTo>
                    <a:pt x="0" y="27"/>
                  </a:moveTo>
                  <a:lnTo>
                    <a:pt x="26" y="0"/>
                  </a:lnTo>
                  <a:lnTo>
                    <a:pt x="234" y="0"/>
                  </a:lnTo>
                  <a:lnTo>
                    <a:pt x="208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41" name="Freeform 50"/>
            <p:cNvSpPr>
              <a:spLocks/>
            </p:cNvSpPr>
            <p:nvPr/>
          </p:nvSpPr>
          <p:spPr bwMode="auto">
            <a:xfrm>
              <a:off x="1467" y="2843"/>
              <a:ext cx="234" cy="27"/>
            </a:xfrm>
            <a:custGeom>
              <a:avLst/>
              <a:gdLst>
                <a:gd name="T0" fmla="*/ 0 w 234"/>
                <a:gd name="T1" fmla="*/ 27 h 27"/>
                <a:gd name="T2" fmla="*/ 26 w 234"/>
                <a:gd name="T3" fmla="*/ 0 h 27"/>
                <a:gd name="T4" fmla="*/ 234 w 234"/>
                <a:gd name="T5" fmla="*/ 0 h 27"/>
                <a:gd name="T6" fmla="*/ 208 w 234"/>
                <a:gd name="T7" fmla="*/ 27 h 27"/>
                <a:gd name="T8" fmla="*/ 0 w 234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7"/>
                <a:gd name="T17" fmla="*/ 234 w 23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7">
                  <a:moveTo>
                    <a:pt x="0" y="27"/>
                  </a:moveTo>
                  <a:lnTo>
                    <a:pt x="26" y="0"/>
                  </a:lnTo>
                  <a:lnTo>
                    <a:pt x="234" y="0"/>
                  </a:lnTo>
                  <a:lnTo>
                    <a:pt x="208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45" name="Freeform 51"/>
            <p:cNvSpPr>
              <a:spLocks/>
            </p:cNvSpPr>
            <p:nvPr/>
          </p:nvSpPr>
          <p:spPr bwMode="auto">
            <a:xfrm>
              <a:off x="1675" y="2843"/>
              <a:ext cx="26" cy="251"/>
            </a:xfrm>
            <a:custGeom>
              <a:avLst/>
              <a:gdLst>
                <a:gd name="T0" fmla="*/ 0 w 26"/>
                <a:gd name="T1" fmla="*/ 27 h 251"/>
                <a:gd name="T2" fmla="*/ 26 w 26"/>
                <a:gd name="T3" fmla="*/ 0 h 251"/>
                <a:gd name="T4" fmla="*/ 26 w 26"/>
                <a:gd name="T5" fmla="*/ 224 h 251"/>
                <a:gd name="T6" fmla="*/ 0 w 26"/>
                <a:gd name="T7" fmla="*/ 251 h 251"/>
                <a:gd name="T8" fmla="*/ 0 w 26"/>
                <a:gd name="T9" fmla="*/ 27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51"/>
                <a:gd name="T17" fmla="*/ 26 w 26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51">
                  <a:moveTo>
                    <a:pt x="0" y="27"/>
                  </a:moveTo>
                  <a:lnTo>
                    <a:pt x="26" y="0"/>
                  </a:lnTo>
                  <a:lnTo>
                    <a:pt x="26" y="224"/>
                  </a:lnTo>
                  <a:lnTo>
                    <a:pt x="0" y="25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49" name="Freeform 52"/>
            <p:cNvSpPr>
              <a:spLocks/>
            </p:cNvSpPr>
            <p:nvPr/>
          </p:nvSpPr>
          <p:spPr bwMode="auto">
            <a:xfrm>
              <a:off x="1675" y="2843"/>
              <a:ext cx="26" cy="251"/>
            </a:xfrm>
            <a:custGeom>
              <a:avLst/>
              <a:gdLst>
                <a:gd name="T0" fmla="*/ 0 w 26"/>
                <a:gd name="T1" fmla="*/ 27 h 251"/>
                <a:gd name="T2" fmla="*/ 26 w 26"/>
                <a:gd name="T3" fmla="*/ 0 h 251"/>
                <a:gd name="T4" fmla="*/ 26 w 26"/>
                <a:gd name="T5" fmla="*/ 224 h 251"/>
                <a:gd name="T6" fmla="*/ 0 w 26"/>
                <a:gd name="T7" fmla="*/ 251 h 251"/>
                <a:gd name="T8" fmla="*/ 0 w 26"/>
                <a:gd name="T9" fmla="*/ 27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51"/>
                <a:gd name="T17" fmla="*/ 26 w 26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51">
                  <a:moveTo>
                    <a:pt x="0" y="27"/>
                  </a:moveTo>
                  <a:lnTo>
                    <a:pt x="26" y="0"/>
                  </a:lnTo>
                  <a:lnTo>
                    <a:pt x="26" y="224"/>
                  </a:lnTo>
                  <a:lnTo>
                    <a:pt x="0" y="25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5A80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52" name="Freeform 53"/>
            <p:cNvSpPr>
              <a:spLocks/>
            </p:cNvSpPr>
            <p:nvPr/>
          </p:nvSpPr>
          <p:spPr bwMode="auto">
            <a:xfrm>
              <a:off x="1476" y="2963"/>
              <a:ext cx="72" cy="35"/>
            </a:xfrm>
            <a:custGeom>
              <a:avLst/>
              <a:gdLst>
                <a:gd name="T0" fmla="*/ 72 w 72"/>
                <a:gd name="T1" fmla="*/ 8 h 35"/>
                <a:gd name="T2" fmla="*/ 17 w 72"/>
                <a:gd name="T3" fmla="*/ 8 h 35"/>
                <a:gd name="T4" fmla="*/ 17 w 72"/>
                <a:gd name="T5" fmla="*/ 0 h 35"/>
                <a:gd name="T6" fmla="*/ 0 w 72"/>
                <a:gd name="T7" fmla="*/ 17 h 35"/>
                <a:gd name="T8" fmla="*/ 17 w 72"/>
                <a:gd name="T9" fmla="*/ 35 h 35"/>
                <a:gd name="T10" fmla="*/ 17 w 72"/>
                <a:gd name="T11" fmla="*/ 27 h 35"/>
                <a:gd name="T12" fmla="*/ 72 w 72"/>
                <a:gd name="T13" fmla="*/ 27 h 35"/>
                <a:gd name="T14" fmla="*/ 72 w 72"/>
                <a:gd name="T15" fmla="*/ 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72" y="8"/>
                  </a:moveTo>
                  <a:lnTo>
                    <a:pt x="17" y="8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53" name="Freeform 54"/>
            <p:cNvSpPr>
              <a:spLocks/>
            </p:cNvSpPr>
            <p:nvPr/>
          </p:nvSpPr>
          <p:spPr bwMode="auto">
            <a:xfrm>
              <a:off x="1476" y="2963"/>
              <a:ext cx="72" cy="35"/>
            </a:xfrm>
            <a:custGeom>
              <a:avLst/>
              <a:gdLst>
                <a:gd name="T0" fmla="*/ 72 w 72"/>
                <a:gd name="T1" fmla="*/ 8 h 35"/>
                <a:gd name="T2" fmla="*/ 17 w 72"/>
                <a:gd name="T3" fmla="*/ 8 h 35"/>
                <a:gd name="T4" fmla="*/ 17 w 72"/>
                <a:gd name="T5" fmla="*/ 0 h 35"/>
                <a:gd name="T6" fmla="*/ 0 w 72"/>
                <a:gd name="T7" fmla="*/ 17 h 35"/>
                <a:gd name="T8" fmla="*/ 17 w 72"/>
                <a:gd name="T9" fmla="*/ 35 h 35"/>
                <a:gd name="T10" fmla="*/ 17 w 72"/>
                <a:gd name="T11" fmla="*/ 27 h 35"/>
                <a:gd name="T12" fmla="*/ 72 w 72"/>
                <a:gd name="T13" fmla="*/ 27 h 35"/>
                <a:gd name="T14" fmla="*/ 72 w 72"/>
                <a:gd name="T15" fmla="*/ 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72" y="8"/>
                  </a:moveTo>
                  <a:lnTo>
                    <a:pt x="17" y="8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55" name="Freeform 55"/>
            <p:cNvSpPr>
              <a:spLocks/>
            </p:cNvSpPr>
            <p:nvPr/>
          </p:nvSpPr>
          <p:spPr bwMode="auto">
            <a:xfrm>
              <a:off x="1503" y="2909"/>
              <a:ext cx="56" cy="62"/>
            </a:xfrm>
            <a:custGeom>
              <a:avLst/>
              <a:gdLst>
                <a:gd name="T0" fmla="*/ 56 w 56"/>
                <a:gd name="T1" fmla="*/ 50 h 62"/>
                <a:gd name="T2" fmla="*/ 17 w 56"/>
                <a:gd name="T3" fmla="*/ 6 h 62"/>
                <a:gd name="T4" fmla="*/ 22 w 56"/>
                <a:gd name="T5" fmla="*/ 0 h 62"/>
                <a:gd name="T6" fmla="*/ 0 w 56"/>
                <a:gd name="T7" fmla="*/ 0 h 62"/>
                <a:gd name="T8" fmla="*/ 0 w 56"/>
                <a:gd name="T9" fmla="*/ 25 h 62"/>
                <a:gd name="T10" fmla="*/ 5 w 56"/>
                <a:gd name="T11" fmla="*/ 19 h 62"/>
                <a:gd name="T12" fmla="*/ 45 w 56"/>
                <a:gd name="T13" fmla="*/ 62 h 62"/>
                <a:gd name="T14" fmla="*/ 56 w 56"/>
                <a:gd name="T15" fmla="*/ 5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56" y="50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19"/>
                  </a:lnTo>
                  <a:lnTo>
                    <a:pt x="45" y="62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59" name="Freeform 56"/>
            <p:cNvSpPr>
              <a:spLocks/>
            </p:cNvSpPr>
            <p:nvPr/>
          </p:nvSpPr>
          <p:spPr bwMode="auto">
            <a:xfrm>
              <a:off x="1503" y="2909"/>
              <a:ext cx="56" cy="62"/>
            </a:xfrm>
            <a:custGeom>
              <a:avLst/>
              <a:gdLst>
                <a:gd name="T0" fmla="*/ 56 w 56"/>
                <a:gd name="T1" fmla="*/ 50 h 62"/>
                <a:gd name="T2" fmla="*/ 17 w 56"/>
                <a:gd name="T3" fmla="*/ 6 h 62"/>
                <a:gd name="T4" fmla="*/ 22 w 56"/>
                <a:gd name="T5" fmla="*/ 0 h 62"/>
                <a:gd name="T6" fmla="*/ 0 w 56"/>
                <a:gd name="T7" fmla="*/ 0 h 62"/>
                <a:gd name="T8" fmla="*/ 0 w 56"/>
                <a:gd name="T9" fmla="*/ 25 h 62"/>
                <a:gd name="T10" fmla="*/ 5 w 56"/>
                <a:gd name="T11" fmla="*/ 19 h 62"/>
                <a:gd name="T12" fmla="*/ 45 w 56"/>
                <a:gd name="T13" fmla="*/ 62 h 62"/>
                <a:gd name="T14" fmla="*/ 56 w 56"/>
                <a:gd name="T15" fmla="*/ 5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56" y="50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19"/>
                  </a:lnTo>
                  <a:lnTo>
                    <a:pt x="45" y="62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60" name="Freeform 57"/>
            <p:cNvSpPr>
              <a:spLocks/>
            </p:cNvSpPr>
            <p:nvPr/>
          </p:nvSpPr>
          <p:spPr bwMode="auto">
            <a:xfrm>
              <a:off x="1552" y="2880"/>
              <a:ext cx="32" cy="79"/>
            </a:xfrm>
            <a:custGeom>
              <a:avLst/>
              <a:gdLst>
                <a:gd name="T0" fmla="*/ 24 w 32"/>
                <a:gd name="T1" fmla="*/ 79 h 79"/>
                <a:gd name="T2" fmla="*/ 24 w 32"/>
                <a:gd name="T3" fmla="*/ 17 h 79"/>
                <a:gd name="T4" fmla="*/ 32 w 32"/>
                <a:gd name="T5" fmla="*/ 17 h 79"/>
                <a:gd name="T6" fmla="*/ 17 w 32"/>
                <a:gd name="T7" fmla="*/ 0 h 79"/>
                <a:gd name="T8" fmla="*/ 0 w 32"/>
                <a:gd name="T9" fmla="*/ 17 h 79"/>
                <a:gd name="T10" fmla="*/ 7 w 32"/>
                <a:gd name="T11" fmla="*/ 17 h 79"/>
                <a:gd name="T12" fmla="*/ 7 w 32"/>
                <a:gd name="T13" fmla="*/ 79 h 79"/>
                <a:gd name="T14" fmla="*/ 24 w 32"/>
                <a:gd name="T15" fmla="*/ 79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24" y="79"/>
                  </a:moveTo>
                  <a:lnTo>
                    <a:pt x="24" y="17"/>
                  </a:lnTo>
                  <a:lnTo>
                    <a:pt x="32" y="17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79"/>
                  </a:lnTo>
                  <a:lnTo>
                    <a:pt x="24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61" name="Freeform 58"/>
            <p:cNvSpPr>
              <a:spLocks/>
            </p:cNvSpPr>
            <p:nvPr/>
          </p:nvSpPr>
          <p:spPr bwMode="auto">
            <a:xfrm>
              <a:off x="1552" y="2880"/>
              <a:ext cx="32" cy="79"/>
            </a:xfrm>
            <a:custGeom>
              <a:avLst/>
              <a:gdLst>
                <a:gd name="T0" fmla="*/ 24 w 32"/>
                <a:gd name="T1" fmla="*/ 79 h 79"/>
                <a:gd name="T2" fmla="*/ 24 w 32"/>
                <a:gd name="T3" fmla="*/ 17 h 79"/>
                <a:gd name="T4" fmla="*/ 32 w 32"/>
                <a:gd name="T5" fmla="*/ 17 h 79"/>
                <a:gd name="T6" fmla="*/ 17 w 32"/>
                <a:gd name="T7" fmla="*/ 0 h 79"/>
                <a:gd name="T8" fmla="*/ 0 w 32"/>
                <a:gd name="T9" fmla="*/ 17 h 79"/>
                <a:gd name="T10" fmla="*/ 7 w 32"/>
                <a:gd name="T11" fmla="*/ 17 h 79"/>
                <a:gd name="T12" fmla="*/ 7 w 32"/>
                <a:gd name="T13" fmla="*/ 79 h 79"/>
                <a:gd name="T14" fmla="*/ 24 w 32"/>
                <a:gd name="T15" fmla="*/ 79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24" y="79"/>
                  </a:moveTo>
                  <a:lnTo>
                    <a:pt x="24" y="17"/>
                  </a:lnTo>
                  <a:lnTo>
                    <a:pt x="32" y="17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79"/>
                  </a:lnTo>
                  <a:lnTo>
                    <a:pt x="24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62" name="Freeform 59"/>
            <p:cNvSpPr>
              <a:spLocks/>
            </p:cNvSpPr>
            <p:nvPr/>
          </p:nvSpPr>
          <p:spPr bwMode="auto">
            <a:xfrm>
              <a:off x="1576" y="2909"/>
              <a:ext cx="57" cy="62"/>
            </a:xfrm>
            <a:custGeom>
              <a:avLst/>
              <a:gdLst>
                <a:gd name="T0" fmla="*/ 12 w 57"/>
                <a:gd name="T1" fmla="*/ 62 h 62"/>
                <a:gd name="T2" fmla="*/ 52 w 57"/>
                <a:gd name="T3" fmla="*/ 19 h 62"/>
                <a:gd name="T4" fmla="*/ 57 w 57"/>
                <a:gd name="T5" fmla="*/ 25 h 62"/>
                <a:gd name="T6" fmla="*/ 57 w 57"/>
                <a:gd name="T7" fmla="*/ 0 h 62"/>
                <a:gd name="T8" fmla="*/ 35 w 57"/>
                <a:gd name="T9" fmla="*/ 0 h 62"/>
                <a:gd name="T10" fmla="*/ 40 w 57"/>
                <a:gd name="T11" fmla="*/ 6 h 62"/>
                <a:gd name="T12" fmla="*/ 0 w 57"/>
                <a:gd name="T13" fmla="*/ 50 h 62"/>
                <a:gd name="T14" fmla="*/ 12 w 57"/>
                <a:gd name="T15" fmla="*/ 6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12" y="62"/>
                  </a:moveTo>
                  <a:lnTo>
                    <a:pt x="52" y="19"/>
                  </a:lnTo>
                  <a:lnTo>
                    <a:pt x="57" y="25"/>
                  </a:lnTo>
                  <a:lnTo>
                    <a:pt x="57" y="0"/>
                  </a:lnTo>
                  <a:lnTo>
                    <a:pt x="35" y="0"/>
                  </a:lnTo>
                  <a:lnTo>
                    <a:pt x="40" y="6"/>
                  </a:lnTo>
                  <a:lnTo>
                    <a:pt x="0" y="50"/>
                  </a:lnTo>
                  <a:lnTo>
                    <a:pt x="12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64" name="Freeform 60"/>
            <p:cNvSpPr>
              <a:spLocks/>
            </p:cNvSpPr>
            <p:nvPr/>
          </p:nvSpPr>
          <p:spPr bwMode="auto">
            <a:xfrm>
              <a:off x="1576" y="2909"/>
              <a:ext cx="57" cy="62"/>
            </a:xfrm>
            <a:custGeom>
              <a:avLst/>
              <a:gdLst>
                <a:gd name="T0" fmla="*/ 12 w 57"/>
                <a:gd name="T1" fmla="*/ 62 h 62"/>
                <a:gd name="T2" fmla="*/ 52 w 57"/>
                <a:gd name="T3" fmla="*/ 19 h 62"/>
                <a:gd name="T4" fmla="*/ 57 w 57"/>
                <a:gd name="T5" fmla="*/ 25 h 62"/>
                <a:gd name="T6" fmla="*/ 57 w 57"/>
                <a:gd name="T7" fmla="*/ 0 h 62"/>
                <a:gd name="T8" fmla="*/ 35 w 57"/>
                <a:gd name="T9" fmla="*/ 0 h 62"/>
                <a:gd name="T10" fmla="*/ 40 w 57"/>
                <a:gd name="T11" fmla="*/ 6 h 62"/>
                <a:gd name="T12" fmla="*/ 0 w 57"/>
                <a:gd name="T13" fmla="*/ 50 h 62"/>
                <a:gd name="T14" fmla="*/ 12 w 57"/>
                <a:gd name="T15" fmla="*/ 6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12" y="62"/>
                  </a:moveTo>
                  <a:lnTo>
                    <a:pt x="52" y="19"/>
                  </a:lnTo>
                  <a:lnTo>
                    <a:pt x="57" y="25"/>
                  </a:lnTo>
                  <a:lnTo>
                    <a:pt x="57" y="0"/>
                  </a:lnTo>
                  <a:lnTo>
                    <a:pt x="35" y="0"/>
                  </a:lnTo>
                  <a:lnTo>
                    <a:pt x="40" y="6"/>
                  </a:lnTo>
                  <a:lnTo>
                    <a:pt x="0" y="50"/>
                  </a:lnTo>
                  <a:lnTo>
                    <a:pt x="12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65" name="Freeform 61"/>
            <p:cNvSpPr>
              <a:spLocks/>
            </p:cNvSpPr>
            <p:nvPr/>
          </p:nvSpPr>
          <p:spPr bwMode="auto">
            <a:xfrm>
              <a:off x="1588" y="2963"/>
              <a:ext cx="72" cy="35"/>
            </a:xfrm>
            <a:custGeom>
              <a:avLst/>
              <a:gdLst>
                <a:gd name="T0" fmla="*/ 0 w 72"/>
                <a:gd name="T1" fmla="*/ 27 h 35"/>
                <a:gd name="T2" fmla="*/ 57 w 72"/>
                <a:gd name="T3" fmla="*/ 27 h 35"/>
                <a:gd name="T4" fmla="*/ 57 w 72"/>
                <a:gd name="T5" fmla="*/ 35 h 35"/>
                <a:gd name="T6" fmla="*/ 72 w 72"/>
                <a:gd name="T7" fmla="*/ 17 h 35"/>
                <a:gd name="T8" fmla="*/ 57 w 72"/>
                <a:gd name="T9" fmla="*/ 0 h 35"/>
                <a:gd name="T10" fmla="*/ 57 w 72"/>
                <a:gd name="T11" fmla="*/ 8 h 35"/>
                <a:gd name="T12" fmla="*/ 0 w 72"/>
                <a:gd name="T13" fmla="*/ 8 h 35"/>
                <a:gd name="T14" fmla="*/ 0 w 72"/>
                <a:gd name="T15" fmla="*/ 27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0" y="27"/>
                  </a:moveTo>
                  <a:lnTo>
                    <a:pt x="57" y="27"/>
                  </a:lnTo>
                  <a:lnTo>
                    <a:pt x="57" y="35"/>
                  </a:lnTo>
                  <a:lnTo>
                    <a:pt x="72" y="17"/>
                  </a:lnTo>
                  <a:lnTo>
                    <a:pt x="57" y="0"/>
                  </a:lnTo>
                  <a:lnTo>
                    <a:pt x="57" y="8"/>
                  </a:lnTo>
                  <a:lnTo>
                    <a:pt x="0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66" name="Freeform 62"/>
            <p:cNvSpPr>
              <a:spLocks/>
            </p:cNvSpPr>
            <p:nvPr/>
          </p:nvSpPr>
          <p:spPr bwMode="auto">
            <a:xfrm>
              <a:off x="1588" y="2963"/>
              <a:ext cx="72" cy="35"/>
            </a:xfrm>
            <a:custGeom>
              <a:avLst/>
              <a:gdLst>
                <a:gd name="T0" fmla="*/ 0 w 72"/>
                <a:gd name="T1" fmla="*/ 27 h 35"/>
                <a:gd name="T2" fmla="*/ 57 w 72"/>
                <a:gd name="T3" fmla="*/ 27 h 35"/>
                <a:gd name="T4" fmla="*/ 57 w 72"/>
                <a:gd name="T5" fmla="*/ 35 h 35"/>
                <a:gd name="T6" fmla="*/ 72 w 72"/>
                <a:gd name="T7" fmla="*/ 17 h 35"/>
                <a:gd name="T8" fmla="*/ 57 w 72"/>
                <a:gd name="T9" fmla="*/ 0 h 35"/>
                <a:gd name="T10" fmla="*/ 57 w 72"/>
                <a:gd name="T11" fmla="*/ 8 h 35"/>
                <a:gd name="T12" fmla="*/ 0 w 72"/>
                <a:gd name="T13" fmla="*/ 8 h 35"/>
                <a:gd name="T14" fmla="*/ 0 w 72"/>
                <a:gd name="T15" fmla="*/ 27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0" y="27"/>
                  </a:moveTo>
                  <a:lnTo>
                    <a:pt x="57" y="27"/>
                  </a:lnTo>
                  <a:lnTo>
                    <a:pt x="57" y="35"/>
                  </a:lnTo>
                  <a:lnTo>
                    <a:pt x="72" y="17"/>
                  </a:lnTo>
                  <a:lnTo>
                    <a:pt x="57" y="0"/>
                  </a:lnTo>
                  <a:lnTo>
                    <a:pt x="57" y="8"/>
                  </a:lnTo>
                  <a:lnTo>
                    <a:pt x="0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67" name="Freeform 63"/>
            <p:cNvSpPr>
              <a:spLocks/>
            </p:cNvSpPr>
            <p:nvPr/>
          </p:nvSpPr>
          <p:spPr bwMode="auto">
            <a:xfrm>
              <a:off x="1576" y="2990"/>
              <a:ext cx="57" cy="62"/>
            </a:xfrm>
            <a:custGeom>
              <a:avLst/>
              <a:gdLst>
                <a:gd name="T0" fmla="*/ 0 w 57"/>
                <a:gd name="T1" fmla="*/ 12 h 62"/>
                <a:gd name="T2" fmla="*/ 40 w 57"/>
                <a:gd name="T3" fmla="*/ 56 h 62"/>
                <a:gd name="T4" fmla="*/ 35 w 57"/>
                <a:gd name="T5" fmla="*/ 62 h 62"/>
                <a:gd name="T6" fmla="*/ 57 w 57"/>
                <a:gd name="T7" fmla="*/ 60 h 62"/>
                <a:gd name="T8" fmla="*/ 57 w 57"/>
                <a:gd name="T9" fmla="*/ 37 h 62"/>
                <a:gd name="T10" fmla="*/ 52 w 57"/>
                <a:gd name="T11" fmla="*/ 44 h 62"/>
                <a:gd name="T12" fmla="*/ 12 w 57"/>
                <a:gd name="T13" fmla="*/ 0 h 62"/>
                <a:gd name="T14" fmla="*/ 0 w 57"/>
                <a:gd name="T15" fmla="*/ 1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0" y="12"/>
                  </a:moveTo>
                  <a:lnTo>
                    <a:pt x="40" y="56"/>
                  </a:lnTo>
                  <a:lnTo>
                    <a:pt x="35" y="62"/>
                  </a:lnTo>
                  <a:lnTo>
                    <a:pt x="57" y="60"/>
                  </a:lnTo>
                  <a:lnTo>
                    <a:pt x="57" y="37"/>
                  </a:lnTo>
                  <a:lnTo>
                    <a:pt x="52" y="44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70" name="Freeform 64"/>
            <p:cNvSpPr>
              <a:spLocks/>
            </p:cNvSpPr>
            <p:nvPr/>
          </p:nvSpPr>
          <p:spPr bwMode="auto">
            <a:xfrm>
              <a:off x="1576" y="2990"/>
              <a:ext cx="57" cy="62"/>
            </a:xfrm>
            <a:custGeom>
              <a:avLst/>
              <a:gdLst>
                <a:gd name="T0" fmla="*/ 0 w 57"/>
                <a:gd name="T1" fmla="*/ 12 h 62"/>
                <a:gd name="T2" fmla="*/ 40 w 57"/>
                <a:gd name="T3" fmla="*/ 56 h 62"/>
                <a:gd name="T4" fmla="*/ 35 w 57"/>
                <a:gd name="T5" fmla="*/ 62 h 62"/>
                <a:gd name="T6" fmla="*/ 57 w 57"/>
                <a:gd name="T7" fmla="*/ 60 h 62"/>
                <a:gd name="T8" fmla="*/ 57 w 57"/>
                <a:gd name="T9" fmla="*/ 37 h 62"/>
                <a:gd name="T10" fmla="*/ 52 w 57"/>
                <a:gd name="T11" fmla="*/ 44 h 62"/>
                <a:gd name="T12" fmla="*/ 12 w 57"/>
                <a:gd name="T13" fmla="*/ 0 h 62"/>
                <a:gd name="T14" fmla="*/ 0 w 57"/>
                <a:gd name="T15" fmla="*/ 1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0" y="12"/>
                  </a:moveTo>
                  <a:lnTo>
                    <a:pt x="40" y="56"/>
                  </a:lnTo>
                  <a:lnTo>
                    <a:pt x="35" y="62"/>
                  </a:lnTo>
                  <a:lnTo>
                    <a:pt x="57" y="60"/>
                  </a:lnTo>
                  <a:lnTo>
                    <a:pt x="57" y="37"/>
                  </a:lnTo>
                  <a:lnTo>
                    <a:pt x="52" y="44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74" name="Freeform 65"/>
            <p:cNvSpPr>
              <a:spLocks/>
            </p:cNvSpPr>
            <p:nvPr/>
          </p:nvSpPr>
          <p:spPr bwMode="auto">
            <a:xfrm>
              <a:off x="1552" y="3002"/>
              <a:ext cx="32" cy="79"/>
            </a:xfrm>
            <a:custGeom>
              <a:avLst/>
              <a:gdLst>
                <a:gd name="T0" fmla="*/ 7 w 32"/>
                <a:gd name="T1" fmla="*/ 0 h 79"/>
                <a:gd name="T2" fmla="*/ 7 w 32"/>
                <a:gd name="T3" fmla="*/ 63 h 79"/>
                <a:gd name="T4" fmla="*/ 0 w 32"/>
                <a:gd name="T5" fmla="*/ 63 h 79"/>
                <a:gd name="T6" fmla="*/ 17 w 32"/>
                <a:gd name="T7" fmla="*/ 79 h 79"/>
                <a:gd name="T8" fmla="*/ 32 w 32"/>
                <a:gd name="T9" fmla="*/ 63 h 79"/>
                <a:gd name="T10" fmla="*/ 24 w 32"/>
                <a:gd name="T11" fmla="*/ 63 h 79"/>
                <a:gd name="T12" fmla="*/ 24 w 32"/>
                <a:gd name="T13" fmla="*/ 0 h 79"/>
                <a:gd name="T14" fmla="*/ 7 w 32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7" y="0"/>
                  </a:moveTo>
                  <a:lnTo>
                    <a:pt x="7" y="63"/>
                  </a:lnTo>
                  <a:lnTo>
                    <a:pt x="0" y="63"/>
                  </a:lnTo>
                  <a:lnTo>
                    <a:pt x="17" y="79"/>
                  </a:lnTo>
                  <a:lnTo>
                    <a:pt x="32" y="63"/>
                  </a:lnTo>
                  <a:lnTo>
                    <a:pt x="24" y="63"/>
                  </a:lnTo>
                  <a:lnTo>
                    <a:pt x="2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79" name="Freeform 66"/>
            <p:cNvSpPr>
              <a:spLocks/>
            </p:cNvSpPr>
            <p:nvPr/>
          </p:nvSpPr>
          <p:spPr bwMode="auto">
            <a:xfrm>
              <a:off x="1552" y="3002"/>
              <a:ext cx="32" cy="79"/>
            </a:xfrm>
            <a:custGeom>
              <a:avLst/>
              <a:gdLst>
                <a:gd name="T0" fmla="*/ 7 w 32"/>
                <a:gd name="T1" fmla="*/ 0 h 79"/>
                <a:gd name="T2" fmla="*/ 7 w 32"/>
                <a:gd name="T3" fmla="*/ 63 h 79"/>
                <a:gd name="T4" fmla="*/ 0 w 32"/>
                <a:gd name="T5" fmla="*/ 63 h 79"/>
                <a:gd name="T6" fmla="*/ 17 w 32"/>
                <a:gd name="T7" fmla="*/ 79 h 79"/>
                <a:gd name="T8" fmla="*/ 32 w 32"/>
                <a:gd name="T9" fmla="*/ 63 h 79"/>
                <a:gd name="T10" fmla="*/ 24 w 32"/>
                <a:gd name="T11" fmla="*/ 63 h 79"/>
                <a:gd name="T12" fmla="*/ 24 w 32"/>
                <a:gd name="T13" fmla="*/ 0 h 79"/>
                <a:gd name="T14" fmla="*/ 7 w 32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7" y="0"/>
                  </a:moveTo>
                  <a:lnTo>
                    <a:pt x="7" y="63"/>
                  </a:lnTo>
                  <a:lnTo>
                    <a:pt x="0" y="63"/>
                  </a:lnTo>
                  <a:lnTo>
                    <a:pt x="17" y="79"/>
                  </a:lnTo>
                  <a:lnTo>
                    <a:pt x="32" y="63"/>
                  </a:lnTo>
                  <a:lnTo>
                    <a:pt x="24" y="63"/>
                  </a:lnTo>
                  <a:lnTo>
                    <a:pt x="2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0" name="Freeform 67"/>
            <p:cNvSpPr>
              <a:spLocks/>
            </p:cNvSpPr>
            <p:nvPr/>
          </p:nvSpPr>
          <p:spPr bwMode="auto">
            <a:xfrm>
              <a:off x="1503" y="2990"/>
              <a:ext cx="56" cy="62"/>
            </a:xfrm>
            <a:custGeom>
              <a:avLst/>
              <a:gdLst>
                <a:gd name="T0" fmla="*/ 45 w 56"/>
                <a:gd name="T1" fmla="*/ 0 h 62"/>
                <a:gd name="T2" fmla="*/ 5 w 56"/>
                <a:gd name="T3" fmla="*/ 44 h 62"/>
                <a:gd name="T4" fmla="*/ 0 w 56"/>
                <a:gd name="T5" fmla="*/ 37 h 62"/>
                <a:gd name="T6" fmla="*/ 0 w 56"/>
                <a:gd name="T7" fmla="*/ 62 h 62"/>
                <a:gd name="T8" fmla="*/ 22 w 56"/>
                <a:gd name="T9" fmla="*/ 62 h 62"/>
                <a:gd name="T10" fmla="*/ 17 w 56"/>
                <a:gd name="T11" fmla="*/ 56 h 62"/>
                <a:gd name="T12" fmla="*/ 56 w 56"/>
                <a:gd name="T13" fmla="*/ 12 h 62"/>
                <a:gd name="T14" fmla="*/ 45 w 56"/>
                <a:gd name="T15" fmla="*/ 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45" y="0"/>
                  </a:moveTo>
                  <a:lnTo>
                    <a:pt x="5" y="44"/>
                  </a:lnTo>
                  <a:lnTo>
                    <a:pt x="0" y="37"/>
                  </a:lnTo>
                  <a:lnTo>
                    <a:pt x="0" y="62"/>
                  </a:lnTo>
                  <a:lnTo>
                    <a:pt x="22" y="62"/>
                  </a:lnTo>
                  <a:lnTo>
                    <a:pt x="17" y="56"/>
                  </a:lnTo>
                  <a:lnTo>
                    <a:pt x="5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1" name="Freeform 68"/>
            <p:cNvSpPr>
              <a:spLocks/>
            </p:cNvSpPr>
            <p:nvPr/>
          </p:nvSpPr>
          <p:spPr bwMode="auto">
            <a:xfrm>
              <a:off x="1503" y="2990"/>
              <a:ext cx="56" cy="62"/>
            </a:xfrm>
            <a:custGeom>
              <a:avLst/>
              <a:gdLst>
                <a:gd name="T0" fmla="*/ 45 w 56"/>
                <a:gd name="T1" fmla="*/ 0 h 62"/>
                <a:gd name="T2" fmla="*/ 5 w 56"/>
                <a:gd name="T3" fmla="*/ 44 h 62"/>
                <a:gd name="T4" fmla="*/ 0 w 56"/>
                <a:gd name="T5" fmla="*/ 37 h 62"/>
                <a:gd name="T6" fmla="*/ 0 w 56"/>
                <a:gd name="T7" fmla="*/ 62 h 62"/>
                <a:gd name="T8" fmla="*/ 22 w 56"/>
                <a:gd name="T9" fmla="*/ 62 h 62"/>
                <a:gd name="T10" fmla="*/ 17 w 56"/>
                <a:gd name="T11" fmla="*/ 56 h 62"/>
                <a:gd name="T12" fmla="*/ 56 w 56"/>
                <a:gd name="T13" fmla="*/ 12 h 62"/>
                <a:gd name="T14" fmla="*/ 45 w 56"/>
                <a:gd name="T15" fmla="*/ 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45" y="0"/>
                  </a:moveTo>
                  <a:lnTo>
                    <a:pt x="5" y="44"/>
                  </a:lnTo>
                  <a:lnTo>
                    <a:pt x="0" y="37"/>
                  </a:lnTo>
                  <a:lnTo>
                    <a:pt x="0" y="62"/>
                  </a:lnTo>
                  <a:lnTo>
                    <a:pt x="22" y="62"/>
                  </a:lnTo>
                  <a:lnTo>
                    <a:pt x="17" y="56"/>
                  </a:lnTo>
                  <a:lnTo>
                    <a:pt x="5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2" name="Freeform 69"/>
            <p:cNvSpPr>
              <a:spLocks/>
            </p:cNvSpPr>
            <p:nvPr/>
          </p:nvSpPr>
          <p:spPr bwMode="auto">
            <a:xfrm>
              <a:off x="1478" y="2965"/>
              <a:ext cx="72" cy="35"/>
            </a:xfrm>
            <a:custGeom>
              <a:avLst/>
              <a:gdLst>
                <a:gd name="T0" fmla="*/ 72 w 72"/>
                <a:gd name="T1" fmla="*/ 8 h 35"/>
                <a:gd name="T2" fmla="*/ 17 w 72"/>
                <a:gd name="T3" fmla="*/ 8 h 35"/>
                <a:gd name="T4" fmla="*/ 17 w 72"/>
                <a:gd name="T5" fmla="*/ 0 h 35"/>
                <a:gd name="T6" fmla="*/ 0 w 72"/>
                <a:gd name="T7" fmla="*/ 17 h 35"/>
                <a:gd name="T8" fmla="*/ 17 w 72"/>
                <a:gd name="T9" fmla="*/ 35 h 35"/>
                <a:gd name="T10" fmla="*/ 17 w 72"/>
                <a:gd name="T11" fmla="*/ 27 h 35"/>
                <a:gd name="T12" fmla="*/ 72 w 72"/>
                <a:gd name="T13" fmla="*/ 27 h 35"/>
                <a:gd name="T14" fmla="*/ 72 w 72"/>
                <a:gd name="T15" fmla="*/ 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72" y="8"/>
                  </a:moveTo>
                  <a:lnTo>
                    <a:pt x="17" y="8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3" name="Freeform 70"/>
            <p:cNvSpPr>
              <a:spLocks/>
            </p:cNvSpPr>
            <p:nvPr/>
          </p:nvSpPr>
          <p:spPr bwMode="auto">
            <a:xfrm>
              <a:off x="1478" y="2965"/>
              <a:ext cx="72" cy="35"/>
            </a:xfrm>
            <a:custGeom>
              <a:avLst/>
              <a:gdLst>
                <a:gd name="T0" fmla="*/ 72 w 72"/>
                <a:gd name="T1" fmla="*/ 8 h 35"/>
                <a:gd name="T2" fmla="*/ 17 w 72"/>
                <a:gd name="T3" fmla="*/ 8 h 35"/>
                <a:gd name="T4" fmla="*/ 17 w 72"/>
                <a:gd name="T5" fmla="*/ 0 h 35"/>
                <a:gd name="T6" fmla="*/ 0 w 72"/>
                <a:gd name="T7" fmla="*/ 17 h 35"/>
                <a:gd name="T8" fmla="*/ 17 w 72"/>
                <a:gd name="T9" fmla="*/ 35 h 35"/>
                <a:gd name="T10" fmla="*/ 17 w 72"/>
                <a:gd name="T11" fmla="*/ 27 h 35"/>
                <a:gd name="T12" fmla="*/ 72 w 72"/>
                <a:gd name="T13" fmla="*/ 27 h 35"/>
                <a:gd name="T14" fmla="*/ 72 w 72"/>
                <a:gd name="T15" fmla="*/ 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72" y="8"/>
                  </a:moveTo>
                  <a:lnTo>
                    <a:pt x="17" y="8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4" name="Freeform 71"/>
            <p:cNvSpPr>
              <a:spLocks/>
            </p:cNvSpPr>
            <p:nvPr/>
          </p:nvSpPr>
          <p:spPr bwMode="auto">
            <a:xfrm>
              <a:off x="1505" y="2911"/>
              <a:ext cx="56" cy="62"/>
            </a:xfrm>
            <a:custGeom>
              <a:avLst/>
              <a:gdLst>
                <a:gd name="T0" fmla="*/ 56 w 56"/>
                <a:gd name="T1" fmla="*/ 50 h 62"/>
                <a:gd name="T2" fmla="*/ 17 w 56"/>
                <a:gd name="T3" fmla="*/ 6 h 62"/>
                <a:gd name="T4" fmla="*/ 22 w 56"/>
                <a:gd name="T5" fmla="*/ 0 h 62"/>
                <a:gd name="T6" fmla="*/ 0 w 56"/>
                <a:gd name="T7" fmla="*/ 0 h 62"/>
                <a:gd name="T8" fmla="*/ 0 w 56"/>
                <a:gd name="T9" fmla="*/ 25 h 62"/>
                <a:gd name="T10" fmla="*/ 5 w 56"/>
                <a:gd name="T11" fmla="*/ 19 h 62"/>
                <a:gd name="T12" fmla="*/ 45 w 56"/>
                <a:gd name="T13" fmla="*/ 62 h 62"/>
                <a:gd name="T14" fmla="*/ 56 w 56"/>
                <a:gd name="T15" fmla="*/ 5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56" y="50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19"/>
                  </a:lnTo>
                  <a:lnTo>
                    <a:pt x="45" y="62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5" name="Freeform 72"/>
            <p:cNvSpPr>
              <a:spLocks/>
            </p:cNvSpPr>
            <p:nvPr/>
          </p:nvSpPr>
          <p:spPr bwMode="auto">
            <a:xfrm>
              <a:off x="1505" y="2911"/>
              <a:ext cx="56" cy="62"/>
            </a:xfrm>
            <a:custGeom>
              <a:avLst/>
              <a:gdLst>
                <a:gd name="T0" fmla="*/ 56 w 56"/>
                <a:gd name="T1" fmla="*/ 50 h 62"/>
                <a:gd name="T2" fmla="*/ 17 w 56"/>
                <a:gd name="T3" fmla="*/ 6 h 62"/>
                <a:gd name="T4" fmla="*/ 22 w 56"/>
                <a:gd name="T5" fmla="*/ 0 h 62"/>
                <a:gd name="T6" fmla="*/ 0 w 56"/>
                <a:gd name="T7" fmla="*/ 0 h 62"/>
                <a:gd name="T8" fmla="*/ 0 w 56"/>
                <a:gd name="T9" fmla="*/ 25 h 62"/>
                <a:gd name="T10" fmla="*/ 5 w 56"/>
                <a:gd name="T11" fmla="*/ 19 h 62"/>
                <a:gd name="T12" fmla="*/ 45 w 56"/>
                <a:gd name="T13" fmla="*/ 62 h 62"/>
                <a:gd name="T14" fmla="*/ 56 w 56"/>
                <a:gd name="T15" fmla="*/ 5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56" y="50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19"/>
                  </a:lnTo>
                  <a:lnTo>
                    <a:pt x="45" y="62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6" name="Freeform 73"/>
            <p:cNvSpPr>
              <a:spLocks/>
            </p:cNvSpPr>
            <p:nvPr/>
          </p:nvSpPr>
          <p:spPr bwMode="auto">
            <a:xfrm>
              <a:off x="1554" y="2882"/>
              <a:ext cx="32" cy="79"/>
            </a:xfrm>
            <a:custGeom>
              <a:avLst/>
              <a:gdLst>
                <a:gd name="T0" fmla="*/ 24 w 32"/>
                <a:gd name="T1" fmla="*/ 79 h 79"/>
                <a:gd name="T2" fmla="*/ 24 w 32"/>
                <a:gd name="T3" fmla="*/ 17 h 79"/>
                <a:gd name="T4" fmla="*/ 32 w 32"/>
                <a:gd name="T5" fmla="*/ 17 h 79"/>
                <a:gd name="T6" fmla="*/ 17 w 32"/>
                <a:gd name="T7" fmla="*/ 0 h 79"/>
                <a:gd name="T8" fmla="*/ 0 w 32"/>
                <a:gd name="T9" fmla="*/ 17 h 79"/>
                <a:gd name="T10" fmla="*/ 7 w 32"/>
                <a:gd name="T11" fmla="*/ 17 h 79"/>
                <a:gd name="T12" fmla="*/ 7 w 32"/>
                <a:gd name="T13" fmla="*/ 79 h 79"/>
                <a:gd name="T14" fmla="*/ 24 w 32"/>
                <a:gd name="T15" fmla="*/ 79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24" y="79"/>
                  </a:moveTo>
                  <a:lnTo>
                    <a:pt x="24" y="17"/>
                  </a:lnTo>
                  <a:lnTo>
                    <a:pt x="32" y="17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79"/>
                  </a:lnTo>
                  <a:lnTo>
                    <a:pt x="24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7" name="Freeform 74"/>
            <p:cNvSpPr>
              <a:spLocks/>
            </p:cNvSpPr>
            <p:nvPr/>
          </p:nvSpPr>
          <p:spPr bwMode="auto">
            <a:xfrm>
              <a:off x="1554" y="2882"/>
              <a:ext cx="32" cy="79"/>
            </a:xfrm>
            <a:custGeom>
              <a:avLst/>
              <a:gdLst>
                <a:gd name="T0" fmla="*/ 24 w 32"/>
                <a:gd name="T1" fmla="*/ 79 h 79"/>
                <a:gd name="T2" fmla="*/ 24 w 32"/>
                <a:gd name="T3" fmla="*/ 17 h 79"/>
                <a:gd name="T4" fmla="*/ 32 w 32"/>
                <a:gd name="T5" fmla="*/ 17 h 79"/>
                <a:gd name="T6" fmla="*/ 17 w 32"/>
                <a:gd name="T7" fmla="*/ 0 h 79"/>
                <a:gd name="T8" fmla="*/ 0 w 32"/>
                <a:gd name="T9" fmla="*/ 17 h 79"/>
                <a:gd name="T10" fmla="*/ 7 w 32"/>
                <a:gd name="T11" fmla="*/ 17 h 79"/>
                <a:gd name="T12" fmla="*/ 7 w 32"/>
                <a:gd name="T13" fmla="*/ 79 h 79"/>
                <a:gd name="T14" fmla="*/ 24 w 32"/>
                <a:gd name="T15" fmla="*/ 79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24" y="79"/>
                  </a:moveTo>
                  <a:lnTo>
                    <a:pt x="24" y="17"/>
                  </a:lnTo>
                  <a:lnTo>
                    <a:pt x="32" y="17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79"/>
                  </a:lnTo>
                  <a:lnTo>
                    <a:pt x="24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8" name="Freeform 75"/>
            <p:cNvSpPr>
              <a:spLocks/>
            </p:cNvSpPr>
            <p:nvPr/>
          </p:nvSpPr>
          <p:spPr bwMode="auto">
            <a:xfrm>
              <a:off x="1578" y="2911"/>
              <a:ext cx="57" cy="62"/>
            </a:xfrm>
            <a:custGeom>
              <a:avLst/>
              <a:gdLst>
                <a:gd name="T0" fmla="*/ 12 w 57"/>
                <a:gd name="T1" fmla="*/ 62 h 62"/>
                <a:gd name="T2" fmla="*/ 51 w 57"/>
                <a:gd name="T3" fmla="*/ 19 h 62"/>
                <a:gd name="T4" fmla="*/ 57 w 57"/>
                <a:gd name="T5" fmla="*/ 25 h 62"/>
                <a:gd name="T6" fmla="*/ 57 w 57"/>
                <a:gd name="T7" fmla="*/ 0 h 62"/>
                <a:gd name="T8" fmla="*/ 34 w 57"/>
                <a:gd name="T9" fmla="*/ 0 h 62"/>
                <a:gd name="T10" fmla="*/ 40 w 57"/>
                <a:gd name="T11" fmla="*/ 6 h 62"/>
                <a:gd name="T12" fmla="*/ 0 w 57"/>
                <a:gd name="T13" fmla="*/ 50 h 62"/>
                <a:gd name="T14" fmla="*/ 12 w 57"/>
                <a:gd name="T15" fmla="*/ 6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12" y="62"/>
                  </a:moveTo>
                  <a:lnTo>
                    <a:pt x="51" y="19"/>
                  </a:lnTo>
                  <a:lnTo>
                    <a:pt x="57" y="25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0" y="50"/>
                  </a:lnTo>
                  <a:lnTo>
                    <a:pt x="12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89" name="Freeform 76"/>
            <p:cNvSpPr>
              <a:spLocks/>
            </p:cNvSpPr>
            <p:nvPr/>
          </p:nvSpPr>
          <p:spPr bwMode="auto">
            <a:xfrm>
              <a:off x="1578" y="2911"/>
              <a:ext cx="57" cy="62"/>
            </a:xfrm>
            <a:custGeom>
              <a:avLst/>
              <a:gdLst>
                <a:gd name="T0" fmla="*/ 12 w 57"/>
                <a:gd name="T1" fmla="*/ 62 h 62"/>
                <a:gd name="T2" fmla="*/ 51 w 57"/>
                <a:gd name="T3" fmla="*/ 19 h 62"/>
                <a:gd name="T4" fmla="*/ 57 w 57"/>
                <a:gd name="T5" fmla="*/ 25 h 62"/>
                <a:gd name="T6" fmla="*/ 57 w 57"/>
                <a:gd name="T7" fmla="*/ 0 h 62"/>
                <a:gd name="T8" fmla="*/ 34 w 57"/>
                <a:gd name="T9" fmla="*/ 0 h 62"/>
                <a:gd name="T10" fmla="*/ 40 w 57"/>
                <a:gd name="T11" fmla="*/ 6 h 62"/>
                <a:gd name="T12" fmla="*/ 0 w 57"/>
                <a:gd name="T13" fmla="*/ 50 h 62"/>
                <a:gd name="T14" fmla="*/ 12 w 57"/>
                <a:gd name="T15" fmla="*/ 6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12" y="62"/>
                  </a:moveTo>
                  <a:lnTo>
                    <a:pt x="51" y="19"/>
                  </a:lnTo>
                  <a:lnTo>
                    <a:pt x="57" y="25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0" y="50"/>
                  </a:lnTo>
                  <a:lnTo>
                    <a:pt x="12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90" name="Freeform 77"/>
            <p:cNvSpPr>
              <a:spLocks/>
            </p:cNvSpPr>
            <p:nvPr/>
          </p:nvSpPr>
          <p:spPr bwMode="auto">
            <a:xfrm>
              <a:off x="1590" y="2965"/>
              <a:ext cx="72" cy="35"/>
            </a:xfrm>
            <a:custGeom>
              <a:avLst/>
              <a:gdLst>
                <a:gd name="T0" fmla="*/ 0 w 72"/>
                <a:gd name="T1" fmla="*/ 27 h 35"/>
                <a:gd name="T2" fmla="*/ 56 w 72"/>
                <a:gd name="T3" fmla="*/ 27 h 35"/>
                <a:gd name="T4" fmla="*/ 56 w 72"/>
                <a:gd name="T5" fmla="*/ 35 h 35"/>
                <a:gd name="T6" fmla="*/ 72 w 72"/>
                <a:gd name="T7" fmla="*/ 17 h 35"/>
                <a:gd name="T8" fmla="*/ 56 w 72"/>
                <a:gd name="T9" fmla="*/ 0 h 35"/>
                <a:gd name="T10" fmla="*/ 56 w 72"/>
                <a:gd name="T11" fmla="*/ 8 h 35"/>
                <a:gd name="T12" fmla="*/ 0 w 72"/>
                <a:gd name="T13" fmla="*/ 8 h 35"/>
                <a:gd name="T14" fmla="*/ 0 w 72"/>
                <a:gd name="T15" fmla="*/ 27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0" y="27"/>
                  </a:moveTo>
                  <a:lnTo>
                    <a:pt x="56" y="27"/>
                  </a:lnTo>
                  <a:lnTo>
                    <a:pt x="56" y="35"/>
                  </a:lnTo>
                  <a:lnTo>
                    <a:pt x="72" y="17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0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91" name="Freeform 78"/>
            <p:cNvSpPr>
              <a:spLocks/>
            </p:cNvSpPr>
            <p:nvPr/>
          </p:nvSpPr>
          <p:spPr bwMode="auto">
            <a:xfrm>
              <a:off x="1590" y="2965"/>
              <a:ext cx="72" cy="35"/>
            </a:xfrm>
            <a:custGeom>
              <a:avLst/>
              <a:gdLst>
                <a:gd name="T0" fmla="*/ 0 w 72"/>
                <a:gd name="T1" fmla="*/ 27 h 35"/>
                <a:gd name="T2" fmla="*/ 56 w 72"/>
                <a:gd name="T3" fmla="*/ 27 h 35"/>
                <a:gd name="T4" fmla="*/ 56 w 72"/>
                <a:gd name="T5" fmla="*/ 35 h 35"/>
                <a:gd name="T6" fmla="*/ 72 w 72"/>
                <a:gd name="T7" fmla="*/ 17 h 35"/>
                <a:gd name="T8" fmla="*/ 56 w 72"/>
                <a:gd name="T9" fmla="*/ 0 h 35"/>
                <a:gd name="T10" fmla="*/ 56 w 72"/>
                <a:gd name="T11" fmla="*/ 8 h 35"/>
                <a:gd name="T12" fmla="*/ 0 w 72"/>
                <a:gd name="T13" fmla="*/ 8 h 35"/>
                <a:gd name="T14" fmla="*/ 0 w 72"/>
                <a:gd name="T15" fmla="*/ 27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0" y="27"/>
                  </a:moveTo>
                  <a:lnTo>
                    <a:pt x="56" y="27"/>
                  </a:lnTo>
                  <a:lnTo>
                    <a:pt x="56" y="35"/>
                  </a:lnTo>
                  <a:lnTo>
                    <a:pt x="72" y="17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0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92" name="Freeform 79"/>
            <p:cNvSpPr>
              <a:spLocks/>
            </p:cNvSpPr>
            <p:nvPr/>
          </p:nvSpPr>
          <p:spPr bwMode="auto">
            <a:xfrm>
              <a:off x="1578" y="2992"/>
              <a:ext cx="57" cy="62"/>
            </a:xfrm>
            <a:custGeom>
              <a:avLst/>
              <a:gdLst>
                <a:gd name="T0" fmla="*/ 0 w 57"/>
                <a:gd name="T1" fmla="*/ 13 h 62"/>
                <a:gd name="T2" fmla="*/ 40 w 57"/>
                <a:gd name="T3" fmla="*/ 56 h 62"/>
                <a:gd name="T4" fmla="*/ 34 w 57"/>
                <a:gd name="T5" fmla="*/ 62 h 62"/>
                <a:gd name="T6" fmla="*/ 57 w 57"/>
                <a:gd name="T7" fmla="*/ 60 h 62"/>
                <a:gd name="T8" fmla="*/ 57 w 57"/>
                <a:gd name="T9" fmla="*/ 37 h 62"/>
                <a:gd name="T10" fmla="*/ 51 w 57"/>
                <a:gd name="T11" fmla="*/ 44 h 62"/>
                <a:gd name="T12" fmla="*/ 12 w 57"/>
                <a:gd name="T13" fmla="*/ 0 h 62"/>
                <a:gd name="T14" fmla="*/ 0 w 57"/>
                <a:gd name="T15" fmla="*/ 13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0" y="13"/>
                  </a:moveTo>
                  <a:lnTo>
                    <a:pt x="40" y="56"/>
                  </a:lnTo>
                  <a:lnTo>
                    <a:pt x="34" y="62"/>
                  </a:lnTo>
                  <a:lnTo>
                    <a:pt x="57" y="60"/>
                  </a:lnTo>
                  <a:lnTo>
                    <a:pt x="57" y="37"/>
                  </a:lnTo>
                  <a:lnTo>
                    <a:pt x="51" y="44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93" name="Freeform 80"/>
            <p:cNvSpPr>
              <a:spLocks/>
            </p:cNvSpPr>
            <p:nvPr/>
          </p:nvSpPr>
          <p:spPr bwMode="auto">
            <a:xfrm>
              <a:off x="1578" y="2992"/>
              <a:ext cx="57" cy="62"/>
            </a:xfrm>
            <a:custGeom>
              <a:avLst/>
              <a:gdLst>
                <a:gd name="T0" fmla="*/ 0 w 57"/>
                <a:gd name="T1" fmla="*/ 13 h 62"/>
                <a:gd name="T2" fmla="*/ 40 w 57"/>
                <a:gd name="T3" fmla="*/ 56 h 62"/>
                <a:gd name="T4" fmla="*/ 34 w 57"/>
                <a:gd name="T5" fmla="*/ 62 h 62"/>
                <a:gd name="T6" fmla="*/ 57 w 57"/>
                <a:gd name="T7" fmla="*/ 60 h 62"/>
                <a:gd name="T8" fmla="*/ 57 w 57"/>
                <a:gd name="T9" fmla="*/ 37 h 62"/>
                <a:gd name="T10" fmla="*/ 51 w 57"/>
                <a:gd name="T11" fmla="*/ 44 h 62"/>
                <a:gd name="T12" fmla="*/ 12 w 57"/>
                <a:gd name="T13" fmla="*/ 0 h 62"/>
                <a:gd name="T14" fmla="*/ 0 w 57"/>
                <a:gd name="T15" fmla="*/ 13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0" y="13"/>
                  </a:moveTo>
                  <a:lnTo>
                    <a:pt x="40" y="56"/>
                  </a:lnTo>
                  <a:lnTo>
                    <a:pt x="34" y="62"/>
                  </a:lnTo>
                  <a:lnTo>
                    <a:pt x="57" y="60"/>
                  </a:lnTo>
                  <a:lnTo>
                    <a:pt x="57" y="37"/>
                  </a:lnTo>
                  <a:lnTo>
                    <a:pt x="51" y="44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94" name="Freeform 81"/>
            <p:cNvSpPr>
              <a:spLocks/>
            </p:cNvSpPr>
            <p:nvPr/>
          </p:nvSpPr>
          <p:spPr bwMode="auto">
            <a:xfrm>
              <a:off x="1554" y="3005"/>
              <a:ext cx="32" cy="78"/>
            </a:xfrm>
            <a:custGeom>
              <a:avLst/>
              <a:gdLst>
                <a:gd name="T0" fmla="*/ 7 w 32"/>
                <a:gd name="T1" fmla="*/ 0 h 78"/>
                <a:gd name="T2" fmla="*/ 7 w 32"/>
                <a:gd name="T3" fmla="*/ 62 h 78"/>
                <a:gd name="T4" fmla="*/ 0 w 32"/>
                <a:gd name="T5" fmla="*/ 62 h 78"/>
                <a:gd name="T6" fmla="*/ 17 w 32"/>
                <a:gd name="T7" fmla="*/ 78 h 78"/>
                <a:gd name="T8" fmla="*/ 32 w 32"/>
                <a:gd name="T9" fmla="*/ 62 h 78"/>
                <a:gd name="T10" fmla="*/ 24 w 32"/>
                <a:gd name="T11" fmla="*/ 62 h 78"/>
                <a:gd name="T12" fmla="*/ 24 w 32"/>
                <a:gd name="T13" fmla="*/ 0 h 78"/>
                <a:gd name="T14" fmla="*/ 7 w 3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8"/>
                <a:gd name="T26" fmla="*/ 32 w 3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8">
                  <a:moveTo>
                    <a:pt x="7" y="0"/>
                  </a:moveTo>
                  <a:lnTo>
                    <a:pt x="7" y="62"/>
                  </a:lnTo>
                  <a:lnTo>
                    <a:pt x="0" y="62"/>
                  </a:lnTo>
                  <a:lnTo>
                    <a:pt x="17" y="78"/>
                  </a:lnTo>
                  <a:lnTo>
                    <a:pt x="32" y="62"/>
                  </a:lnTo>
                  <a:lnTo>
                    <a:pt x="24" y="62"/>
                  </a:lnTo>
                  <a:lnTo>
                    <a:pt x="2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95" name="Freeform 82"/>
            <p:cNvSpPr>
              <a:spLocks/>
            </p:cNvSpPr>
            <p:nvPr/>
          </p:nvSpPr>
          <p:spPr bwMode="auto">
            <a:xfrm>
              <a:off x="1554" y="3005"/>
              <a:ext cx="32" cy="78"/>
            </a:xfrm>
            <a:custGeom>
              <a:avLst/>
              <a:gdLst>
                <a:gd name="T0" fmla="*/ 7 w 32"/>
                <a:gd name="T1" fmla="*/ 0 h 78"/>
                <a:gd name="T2" fmla="*/ 7 w 32"/>
                <a:gd name="T3" fmla="*/ 62 h 78"/>
                <a:gd name="T4" fmla="*/ 0 w 32"/>
                <a:gd name="T5" fmla="*/ 62 h 78"/>
                <a:gd name="T6" fmla="*/ 17 w 32"/>
                <a:gd name="T7" fmla="*/ 78 h 78"/>
                <a:gd name="T8" fmla="*/ 32 w 32"/>
                <a:gd name="T9" fmla="*/ 62 h 78"/>
                <a:gd name="T10" fmla="*/ 24 w 32"/>
                <a:gd name="T11" fmla="*/ 62 h 78"/>
                <a:gd name="T12" fmla="*/ 24 w 32"/>
                <a:gd name="T13" fmla="*/ 0 h 78"/>
                <a:gd name="T14" fmla="*/ 7 w 3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8"/>
                <a:gd name="T26" fmla="*/ 32 w 3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8">
                  <a:moveTo>
                    <a:pt x="7" y="0"/>
                  </a:moveTo>
                  <a:lnTo>
                    <a:pt x="7" y="62"/>
                  </a:lnTo>
                  <a:lnTo>
                    <a:pt x="0" y="62"/>
                  </a:lnTo>
                  <a:lnTo>
                    <a:pt x="17" y="78"/>
                  </a:lnTo>
                  <a:lnTo>
                    <a:pt x="32" y="62"/>
                  </a:lnTo>
                  <a:lnTo>
                    <a:pt x="24" y="62"/>
                  </a:lnTo>
                  <a:lnTo>
                    <a:pt x="2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96" name="Freeform 83"/>
            <p:cNvSpPr>
              <a:spLocks/>
            </p:cNvSpPr>
            <p:nvPr/>
          </p:nvSpPr>
          <p:spPr bwMode="auto">
            <a:xfrm>
              <a:off x="1505" y="2992"/>
              <a:ext cx="56" cy="62"/>
            </a:xfrm>
            <a:custGeom>
              <a:avLst/>
              <a:gdLst>
                <a:gd name="T0" fmla="*/ 45 w 56"/>
                <a:gd name="T1" fmla="*/ 0 h 62"/>
                <a:gd name="T2" fmla="*/ 5 w 56"/>
                <a:gd name="T3" fmla="*/ 44 h 62"/>
                <a:gd name="T4" fmla="*/ 0 w 56"/>
                <a:gd name="T5" fmla="*/ 37 h 62"/>
                <a:gd name="T6" fmla="*/ 0 w 56"/>
                <a:gd name="T7" fmla="*/ 62 h 62"/>
                <a:gd name="T8" fmla="*/ 22 w 56"/>
                <a:gd name="T9" fmla="*/ 62 h 62"/>
                <a:gd name="T10" fmla="*/ 17 w 56"/>
                <a:gd name="T11" fmla="*/ 56 h 62"/>
                <a:gd name="T12" fmla="*/ 56 w 56"/>
                <a:gd name="T13" fmla="*/ 13 h 62"/>
                <a:gd name="T14" fmla="*/ 45 w 56"/>
                <a:gd name="T15" fmla="*/ 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45" y="0"/>
                  </a:moveTo>
                  <a:lnTo>
                    <a:pt x="5" y="44"/>
                  </a:lnTo>
                  <a:lnTo>
                    <a:pt x="0" y="37"/>
                  </a:lnTo>
                  <a:lnTo>
                    <a:pt x="0" y="62"/>
                  </a:lnTo>
                  <a:lnTo>
                    <a:pt x="22" y="62"/>
                  </a:lnTo>
                  <a:lnTo>
                    <a:pt x="17" y="56"/>
                  </a:lnTo>
                  <a:lnTo>
                    <a:pt x="56" y="1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97" name="Freeform 84"/>
            <p:cNvSpPr>
              <a:spLocks/>
            </p:cNvSpPr>
            <p:nvPr/>
          </p:nvSpPr>
          <p:spPr bwMode="auto">
            <a:xfrm>
              <a:off x="1505" y="2992"/>
              <a:ext cx="56" cy="62"/>
            </a:xfrm>
            <a:custGeom>
              <a:avLst/>
              <a:gdLst>
                <a:gd name="T0" fmla="*/ 45 w 56"/>
                <a:gd name="T1" fmla="*/ 0 h 62"/>
                <a:gd name="T2" fmla="*/ 5 w 56"/>
                <a:gd name="T3" fmla="*/ 44 h 62"/>
                <a:gd name="T4" fmla="*/ 0 w 56"/>
                <a:gd name="T5" fmla="*/ 37 h 62"/>
                <a:gd name="T6" fmla="*/ 0 w 56"/>
                <a:gd name="T7" fmla="*/ 62 h 62"/>
                <a:gd name="T8" fmla="*/ 22 w 56"/>
                <a:gd name="T9" fmla="*/ 62 h 62"/>
                <a:gd name="T10" fmla="*/ 17 w 56"/>
                <a:gd name="T11" fmla="*/ 56 h 62"/>
                <a:gd name="T12" fmla="*/ 56 w 56"/>
                <a:gd name="T13" fmla="*/ 13 h 62"/>
                <a:gd name="T14" fmla="*/ 45 w 56"/>
                <a:gd name="T15" fmla="*/ 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45" y="0"/>
                  </a:moveTo>
                  <a:lnTo>
                    <a:pt x="5" y="44"/>
                  </a:lnTo>
                  <a:lnTo>
                    <a:pt x="0" y="37"/>
                  </a:lnTo>
                  <a:lnTo>
                    <a:pt x="0" y="62"/>
                  </a:lnTo>
                  <a:lnTo>
                    <a:pt x="22" y="62"/>
                  </a:lnTo>
                  <a:lnTo>
                    <a:pt x="17" y="56"/>
                  </a:lnTo>
                  <a:lnTo>
                    <a:pt x="56" y="1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299" name="Oval 85"/>
            <p:cNvSpPr>
              <a:spLocks noChangeArrowheads="1"/>
            </p:cNvSpPr>
            <p:nvPr/>
          </p:nvSpPr>
          <p:spPr bwMode="auto">
            <a:xfrm>
              <a:off x="1537" y="2948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1" name="Oval 86"/>
            <p:cNvSpPr>
              <a:spLocks noChangeArrowheads="1"/>
            </p:cNvSpPr>
            <p:nvPr/>
          </p:nvSpPr>
          <p:spPr bwMode="auto">
            <a:xfrm>
              <a:off x="1541" y="2953"/>
              <a:ext cx="62" cy="6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3" name="Oval 87"/>
            <p:cNvSpPr>
              <a:spLocks noChangeArrowheads="1"/>
            </p:cNvSpPr>
            <p:nvPr/>
          </p:nvSpPr>
          <p:spPr bwMode="auto">
            <a:xfrm>
              <a:off x="1539" y="2951"/>
              <a:ext cx="62" cy="68"/>
            </a:xfrm>
            <a:prstGeom prst="ellipse">
              <a:avLst/>
            </a:prstGeom>
            <a:solidFill>
              <a:srgbClr val="E540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88"/>
            <p:cNvSpPr>
              <a:spLocks noChangeArrowheads="1"/>
            </p:cNvSpPr>
            <p:nvPr/>
          </p:nvSpPr>
          <p:spPr bwMode="auto">
            <a:xfrm>
              <a:off x="1467" y="2747"/>
              <a:ext cx="208" cy="123"/>
            </a:xfrm>
            <a:prstGeom prst="rect">
              <a:avLst/>
            </a:prstGeom>
            <a:solidFill>
              <a:srgbClr val="CF0E3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6" name="Rectangle 89"/>
            <p:cNvSpPr>
              <a:spLocks noChangeArrowheads="1"/>
            </p:cNvSpPr>
            <p:nvPr/>
          </p:nvSpPr>
          <p:spPr bwMode="auto">
            <a:xfrm>
              <a:off x="1468" y="2748"/>
              <a:ext cx="206" cy="121"/>
            </a:xfrm>
            <a:prstGeom prst="rect">
              <a:avLst/>
            </a:prstGeom>
            <a:solidFill>
              <a:srgbClr val="CF0E30"/>
            </a:solidFill>
            <a:ln w="3175">
              <a:solidFill>
                <a:srgbClr val="FDA4B5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90"/>
            <p:cNvSpPr>
              <a:spLocks/>
            </p:cNvSpPr>
            <p:nvPr/>
          </p:nvSpPr>
          <p:spPr bwMode="auto">
            <a:xfrm>
              <a:off x="1467" y="2720"/>
              <a:ext cx="234" cy="27"/>
            </a:xfrm>
            <a:custGeom>
              <a:avLst/>
              <a:gdLst>
                <a:gd name="T0" fmla="*/ 0 w 234"/>
                <a:gd name="T1" fmla="*/ 27 h 27"/>
                <a:gd name="T2" fmla="*/ 26 w 234"/>
                <a:gd name="T3" fmla="*/ 0 h 27"/>
                <a:gd name="T4" fmla="*/ 234 w 234"/>
                <a:gd name="T5" fmla="*/ 0 h 27"/>
                <a:gd name="T6" fmla="*/ 208 w 234"/>
                <a:gd name="T7" fmla="*/ 27 h 27"/>
                <a:gd name="T8" fmla="*/ 0 w 234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7"/>
                <a:gd name="T17" fmla="*/ 234 w 23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7">
                  <a:moveTo>
                    <a:pt x="0" y="27"/>
                  </a:moveTo>
                  <a:lnTo>
                    <a:pt x="26" y="0"/>
                  </a:lnTo>
                  <a:lnTo>
                    <a:pt x="234" y="0"/>
                  </a:lnTo>
                  <a:lnTo>
                    <a:pt x="208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540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08" name="Freeform 91"/>
            <p:cNvSpPr>
              <a:spLocks/>
            </p:cNvSpPr>
            <p:nvPr/>
          </p:nvSpPr>
          <p:spPr bwMode="auto">
            <a:xfrm>
              <a:off x="1467" y="2720"/>
              <a:ext cx="234" cy="27"/>
            </a:xfrm>
            <a:custGeom>
              <a:avLst/>
              <a:gdLst>
                <a:gd name="T0" fmla="*/ 0 w 234"/>
                <a:gd name="T1" fmla="*/ 27 h 27"/>
                <a:gd name="T2" fmla="*/ 26 w 234"/>
                <a:gd name="T3" fmla="*/ 0 h 27"/>
                <a:gd name="T4" fmla="*/ 234 w 234"/>
                <a:gd name="T5" fmla="*/ 0 h 27"/>
                <a:gd name="T6" fmla="*/ 208 w 234"/>
                <a:gd name="T7" fmla="*/ 27 h 27"/>
                <a:gd name="T8" fmla="*/ 0 w 234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7"/>
                <a:gd name="T17" fmla="*/ 234 w 23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7">
                  <a:moveTo>
                    <a:pt x="0" y="27"/>
                  </a:moveTo>
                  <a:lnTo>
                    <a:pt x="26" y="0"/>
                  </a:lnTo>
                  <a:lnTo>
                    <a:pt x="234" y="0"/>
                  </a:lnTo>
                  <a:lnTo>
                    <a:pt x="208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5405C"/>
            </a:solidFill>
            <a:ln w="3175">
              <a:solidFill>
                <a:srgbClr val="FDA4B5"/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09" name="Freeform 92"/>
            <p:cNvSpPr>
              <a:spLocks/>
            </p:cNvSpPr>
            <p:nvPr/>
          </p:nvSpPr>
          <p:spPr bwMode="auto">
            <a:xfrm>
              <a:off x="1675" y="2720"/>
              <a:ext cx="26" cy="150"/>
            </a:xfrm>
            <a:custGeom>
              <a:avLst/>
              <a:gdLst>
                <a:gd name="T0" fmla="*/ 0 w 26"/>
                <a:gd name="T1" fmla="*/ 27 h 150"/>
                <a:gd name="T2" fmla="*/ 26 w 26"/>
                <a:gd name="T3" fmla="*/ 0 h 150"/>
                <a:gd name="T4" fmla="*/ 26 w 26"/>
                <a:gd name="T5" fmla="*/ 123 h 150"/>
                <a:gd name="T6" fmla="*/ 0 w 26"/>
                <a:gd name="T7" fmla="*/ 150 h 150"/>
                <a:gd name="T8" fmla="*/ 0 w 26"/>
                <a:gd name="T9" fmla="*/ 2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27"/>
                  </a:moveTo>
                  <a:lnTo>
                    <a:pt x="26" y="0"/>
                  </a:lnTo>
                  <a:lnTo>
                    <a:pt x="26" y="123"/>
                  </a:lnTo>
                  <a:lnTo>
                    <a:pt x="0" y="15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900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10" name="Freeform 93"/>
            <p:cNvSpPr>
              <a:spLocks/>
            </p:cNvSpPr>
            <p:nvPr/>
          </p:nvSpPr>
          <p:spPr bwMode="auto">
            <a:xfrm>
              <a:off x="1675" y="2720"/>
              <a:ext cx="26" cy="150"/>
            </a:xfrm>
            <a:custGeom>
              <a:avLst/>
              <a:gdLst>
                <a:gd name="T0" fmla="*/ 0 w 26"/>
                <a:gd name="T1" fmla="*/ 27 h 150"/>
                <a:gd name="T2" fmla="*/ 26 w 26"/>
                <a:gd name="T3" fmla="*/ 0 h 150"/>
                <a:gd name="T4" fmla="*/ 26 w 26"/>
                <a:gd name="T5" fmla="*/ 123 h 150"/>
                <a:gd name="T6" fmla="*/ 0 w 26"/>
                <a:gd name="T7" fmla="*/ 150 h 150"/>
                <a:gd name="T8" fmla="*/ 0 w 26"/>
                <a:gd name="T9" fmla="*/ 2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27"/>
                  </a:moveTo>
                  <a:lnTo>
                    <a:pt x="26" y="0"/>
                  </a:lnTo>
                  <a:lnTo>
                    <a:pt x="26" y="123"/>
                  </a:lnTo>
                  <a:lnTo>
                    <a:pt x="0" y="15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90015"/>
            </a:solidFill>
            <a:ln w="3175">
              <a:solidFill>
                <a:srgbClr val="FDA4B5"/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grpSp>
          <p:nvGrpSpPr>
            <p:cNvPr id="312" name="Group 94"/>
            <p:cNvGrpSpPr>
              <a:grpSpLocks/>
            </p:cNvGrpSpPr>
            <p:nvPr/>
          </p:nvGrpSpPr>
          <p:grpSpPr bwMode="auto">
            <a:xfrm>
              <a:off x="1481" y="2763"/>
              <a:ext cx="172" cy="87"/>
              <a:chOff x="1481" y="2763"/>
              <a:chExt cx="172" cy="87"/>
            </a:xfrm>
          </p:grpSpPr>
          <p:sp>
            <p:nvSpPr>
              <p:cNvPr id="330" name="Line 95"/>
              <p:cNvSpPr>
                <a:spLocks noChangeShapeType="1"/>
              </p:cNvSpPr>
              <p:nvPr/>
            </p:nvSpPr>
            <p:spPr bwMode="auto">
              <a:xfrm>
                <a:off x="1522" y="2783"/>
                <a:ext cx="94" cy="4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331" name="Line 96"/>
              <p:cNvSpPr>
                <a:spLocks noChangeShapeType="1"/>
              </p:cNvSpPr>
              <p:nvPr/>
            </p:nvSpPr>
            <p:spPr bwMode="auto">
              <a:xfrm>
                <a:off x="1493" y="2774"/>
                <a:ext cx="1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332" name="Line 97"/>
              <p:cNvSpPr>
                <a:spLocks noChangeShapeType="1"/>
              </p:cNvSpPr>
              <p:nvPr/>
            </p:nvSpPr>
            <p:spPr bwMode="auto">
              <a:xfrm>
                <a:off x="1493" y="2836"/>
                <a:ext cx="1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333" name="Rectangle 98"/>
              <p:cNvSpPr>
                <a:spLocks noChangeArrowheads="1"/>
              </p:cNvSpPr>
              <p:nvPr/>
            </p:nvSpPr>
            <p:spPr bwMode="auto">
              <a:xfrm>
                <a:off x="1481" y="2763"/>
                <a:ext cx="45" cy="25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4" name="Rectangle 99"/>
              <p:cNvSpPr>
                <a:spLocks noChangeArrowheads="1"/>
              </p:cNvSpPr>
              <p:nvPr/>
            </p:nvSpPr>
            <p:spPr bwMode="auto">
              <a:xfrm>
                <a:off x="1610" y="2763"/>
                <a:ext cx="43" cy="25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5" name="Rectangle 100"/>
              <p:cNvSpPr>
                <a:spLocks noChangeArrowheads="1"/>
              </p:cNvSpPr>
              <p:nvPr/>
            </p:nvSpPr>
            <p:spPr bwMode="auto">
              <a:xfrm>
                <a:off x="1481" y="2825"/>
                <a:ext cx="45" cy="25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6" name="Rectangle 101"/>
              <p:cNvSpPr>
                <a:spLocks noChangeArrowheads="1"/>
              </p:cNvSpPr>
              <p:nvPr/>
            </p:nvSpPr>
            <p:spPr bwMode="auto">
              <a:xfrm>
                <a:off x="1610" y="2825"/>
                <a:ext cx="43" cy="25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8" name="Line 102"/>
              <p:cNvSpPr>
                <a:spLocks noChangeShapeType="1"/>
              </p:cNvSpPr>
              <p:nvPr/>
            </p:nvSpPr>
            <p:spPr bwMode="auto">
              <a:xfrm flipH="1">
                <a:off x="1520" y="2783"/>
                <a:ext cx="94" cy="4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</p:grpSp>
        <p:grpSp>
          <p:nvGrpSpPr>
            <p:cNvPr id="313" name="Group 103"/>
            <p:cNvGrpSpPr>
              <a:grpSpLocks/>
            </p:cNvGrpSpPr>
            <p:nvPr/>
          </p:nvGrpSpPr>
          <p:grpSpPr bwMode="auto">
            <a:xfrm>
              <a:off x="1483" y="2765"/>
              <a:ext cx="172" cy="87"/>
              <a:chOff x="1483" y="2765"/>
              <a:chExt cx="172" cy="87"/>
            </a:xfrm>
          </p:grpSpPr>
          <p:sp>
            <p:nvSpPr>
              <p:cNvPr id="318" name="Line 104"/>
              <p:cNvSpPr>
                <a:spLocks noChangeShapeType="1"/>
              </p:cNvSpPr>
              <p:nvPr/>
            </p:nvSpPr>
            <p:spPr bwMode="auto">
              <a:xfrm>
                <a:off x="1524" y="2785"/>
                <a:ext cx="94" cy="45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319" name="Line 105"/>
              <p:cNvSpPr>
                <a:spLocks noChangeShapeType="1"/>
              </p:cNvSpPr>
              <p:nvPr/>
            </p:nvSpPr>
            <p:spPr bwMode="auto">
              <a:xfrm>
                <a:off x="1495" y="2776"/>
                <a:ext cx="150" cy="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320" name="Line 106"/>
              <p:cNvSpPr>
                <a:spLocks noChangeShapeType="1"/>
              </p:cNvSpPr>
              <p:nvPr/>
            </p:nvSpPr>
            <p:spPr bwMode="auto">
              <a:xfrm>
                <a:off x="1495" y="2838"/>
                <a:ext cx="150" cy="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321" name="Rectangle 107"/>
              <p:cNvSpPr>
                <a:spLocks noChangeArrowheads="1"/>
              </p:cNvSpPr>
              <p:nvPr/>
            </p:nvSpPr>
            <p:spPr bwMode="auto">
              <a:xfrm>
                <a:off x="1483" y="2765"/>
                <a:ext cx="45" cy="2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2" name="Rectangle 108"/>
              <p:cNvSpPr>
                <a:spLocks noChangeArrowheads="1"/>
              </p:cNvSpPr>
              <p:nvPr/>
            </p:nvSpPr>
            <p:spPr bwMode="auto">
              <a:xfrm>
                <a:off x="1612" y="2765"/>
                <a:ext cx="43" cy="2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3" name="Rectangle 109"/>
              <p:cNvSpPr>
                <a:spLocks noChangeArrowheads="1"/>
              </p:cNvSpPr>
              <p:nvPr/>
            </p:nvSpPr>
            <p:spPr bwMode="auto">
              <a:xfrm>
                <a:off x="1483" y="2827"/>
                <a:ext cx="45" cy="2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Rectangle 110"/>
              <p:cNvSpPr>
                <a:spLocks noChangeArrowheads="1"/>
              </p:cNvSpPr>
              <p:nvPr/>
            </p:nvSpPr>
            <p:spPr bwMode="auto">
              <a:xfrm>
                <a:off x="1612" y="2827"/>
                <a:ext cx="43" cy="2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" name="Line 111"/>
              <p:cNvSpPr>
                <a:spLocks noChangeShapeType="1"/>
              </p:cNvSpPr>
              <p:nvPr/>
            </p:nvSpPr>
            <p:spPr bwMode="auto">
              <a:xfrm flipH="1">
                <a:off x="1522" y="2785"/>
                <a:ext cx="94" cy="45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</p:grpSp>
        <p:grpSp>
          <p:nvGrpSpPr>
            <p:cNvPr id="314" name="Group 112"/>
            <p:cNvGrpSpPr>
              <a:grpSpLocks/>
            </p:cNvGrpSpPr>
            <p:nvPr/>
          </p:nvGrpSpPr>
          <p:grpSpPr bwMode="auto">
            <a:xfrm>
              <a:off x="1546" y="2952"/>
              <a:ext cx="41" cy="81"/>
              <a:chOff x="1546" y="2952"/>
              <a:chExt cx="41" cy="81"/>
            </a:xfrm>
          </p:grpSpPr>
          <p:sp>
            <p:nvSpPr>
              <p:cNvPr id="315" name="Rectangle 113"/>
              <p:cNvSpPr>
                <a:spLocks noChangeArrowheads="1"/>
              </p:cNvSpPr>
              <p:nvPr/>
            </p:nvSpPr>
            <p:spPr bwMode="auto">
              <a:xfrm>
                <a:off x="1546" y="2954"/>
                <a:ext cx="41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/>
                </a:pPr>
                <a:r>
                  <a:rPr kumimoji="1" lang="en-US" altLang="ko-KR" sz="600" b="1">
                    <a:solidFill>
                      <a:srgbClr val="000000"/>
                    </a:solidFill>
                    <a:latin typeface="Arial" pitchFamily="34" charset="0"/>
                    <a:ea typeface="굴림체" pitchFamily="49" charset="-127"/>
                  </a:rPr>
                  <a:t>Si</a:t>
                </a:r>
                <a:endParaRPr kumimoji="1" lang="en-US" altLang="ko-KR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체" pitchFamily="49" charset="-127"/>
                  <a:ea typeface="굴림체" pitchFamily="49" charset="-127"/>
                </a:endParaRPr>
              </a:p>
            </p:txBody>
          </p:sp>
          <p:sp>
            <p:nvSpPr>
              <p:cNvPr id="317" name="Rectangle 114"/>
              <p:cNvSpPr>
                <a:spLocks noChangeArrowheads="1"/>
              </p:cNvSpPr>
              <p:nvPr/>
            </p:nvSpPr>
            <p:spPr bwMode="auto">
              <a:xfrm>
                <a:off x="1546" y="2952"/>
                <a:ext cx="41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/>
                </a:pPr>
                <a:r>
                  <a:rPr kumimoji="1" lang="en-US" altLang="ko-KR" sz="600" b="1">
                    <a:solidFill>
                      <a:srgbClr val="FFFFFF"/>
                    </a:solidFill>
                    <a:latin typeface="Arial" pitchFamily="34" charset="0"/>
                    <a:ea typeface="굴림체" pitchFamily="49" charset="-127"/>
                  </a:rPr>
                  <a:t>Si</a:t>
                </a:r>
                <a:endParaRPr kumimoji="1" lang="en-US" altLang="ko-KR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체" pitchFamily="49" charset="-127"/>
                  <a:ea typeface="굴림체" pitchFamily="49" charset="-127"/>
                </a:endParaRPr>
              </a:p>
            </p:txBody>
          </p:sp>
        </p:grpSp>
      </p:grpSp>
      <p:grpSp>
        <p:nvGrpSpPr>
          <p:cNvPr id="339" name="그룹 338"/>
          <p:cNvGrpSpPr/>
          <p:nvPr/>
        </p:nvGrpSpPr>
        <p:grpSpPr>
          <a:xfrm>
            <a:off x="3715278" y="3909822"/>
            <a:ext cx="432000" cy="239258"/>
            <a:chOff x="3999726" y="2196438"/>
            <a:chExt cx="432000" cy="239258"/>
          </a:xfrm>
        </p:grpSpPr>
        <p:pic>
          <p:nvPicPr>
            <p:cNvPr id="340" name="Picture 1644" descr="catalyst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726" y="2196438"/>
              <a:ext cx="432000" cy="19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3" name="TextBox 342"/>
            <p:cNvSpPr txBox="1"/>
            <p:nvPr/>
          </p:nvSpPr>
          <p:spPr>
            <a:xfrm>
              <a:off x="4016896" y="2204864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L2</a:t>
              </a:r>
              <a:endParaRPr lang="ko-KR" altLang="en-US" sz="900">
                <a:solidFill>
                  <a:schemeClr val="bg1"/>
                </a:solidFill>
              </a:endParaRPr>
            </a:p>
          </p:txBody>
        </p:sp>
      </p:grpSp>
      <p:cxnSp>
        <p:nvCxnSpPr>
          <p:cNvPr id="345" name="직선 연결선 198"/>
          <p:cNvCxnSpPr>
            <a:cxnSpLocks noChangeShapeType="1"/>
            <a:endCxn id="226" idx="2"/>
          </p:cNvCxnSpPr>
          <p:nvPr/>
        </p:nvCxnSpPr>
        <p:spPr bwMode="auto">
          <a:xfrm flipV="1">
            <a:off x="3960684" y="2899236"/>
            <a:ext cx="311573" cy="49585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46" name="Group 146"/>
          <p:cNvGrpSpPr>
            <a:grpSpLocks/>
          </p:cNvGrpSpPr>
          <p:nvPr/>
        </p:nvGrpSpPr>
        <p:grpSpPr bwMode="auto">
          <a:xfrm>
            <a:off x="3983495" y="2945880"/>
            <a:ext cx="3506303" cy="428124"/>
            <a:chOff x="2041" y="2841"/>
            <a:chExt cx="2410" cy="260"/>
          </a:xfrm>
        </p:grpSpPr>
        <p:sp>
          <p:nvSpPr>
            <p:cNvPr id="347" name="Line 147"/>
            <p:cNvSpPr>
              <a:spLocks noChangeShapeType="1"/>
            </p:cNvSpPr>
            <p:nvPr/>
          </p:nvSpPr>
          <p:spPr bwMode="auto">
            <a:xfrm flipV="1">
              <a:off x="2496" y="2841"/>
              <a:ext cx="1955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48" name="Line 148"/>
            <p:cNvSpPr>
              <a:spLocks noChangeShapeType="1"/>
            </p:cNvSpPr>
            <p:nvPr/>
          </p:nvSpPr>
          <p:spPr bwMode="auto">
            <a:xfrm flipH="1">
              <a:off x="2041" y="2907"/>
              <a:ext cx="458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4409636" y="3909321"/>
            <a:ext cx="432000" cy="239258"/>
            <a:chOff x="3999726" y="2196438"/>
            <a:chExt cx="432000" cy="239258"/>
          </a:xfrm>
        </p:grpSpPr>
        <p:pic>
          <p:nvPicPr>
            <p:cNvPr id="351" name="Picture 1644" descr="catalyst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726" y="2196438"/>
              <a:ext cx="432000" cy="19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" name="TextBox 351"/>
            <p:cNvSpPr txBox="1"/>
            <p:nvPr/>
          </p:nvSpPr>
          <p:spPr>
            <a:xfrm>
              <a:off x="4016896" y="2204864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L2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3" name="직선 연결선 198"/>
          <p:cNvCxnSpPr>
            <a:cxnSpLocks noChangeShapeType="1"/>
            <a:stCxn id="343" idx="0"/>
            <a:endCxn id="287" idx="2"/>
          </p:cNvCxnSpPr>
          <p:nvPr/>
        </p:nvCxnSpPr>
        <p:spPr bwMode="auto">
          <a:xfrm flipV="1">
            <a:off x="3888901" y="3470296"/>
            <a:ext cx="86290" cy="44795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54" name="Group 45"/>
          <p:cNvGrpSpPr>
            <a:grpSpLocks noChangeAspect="1"/>
          </p:cNvGrpSpPr>
          <p:nvPr/>
        </p:nvGrpSpPr>
        <p:grpSpPr bwMode="auto">
          <a:xfrm>
            <a:off x="4404280" y="3274119"/>
            <a:ext cx="424788" cy="442913"/>
            <a:chOff x="1465" y="2718"/>
            <a:chExt cx="240" cy="380"/>
          </a:xfrm>
        </p:grpSpPr>
        <p:sp>
          <p:nvSpPr>
            <p:cNvPr id="355" name="AutoShape 46"/>
            <p:cNvSpPr>
              <a:spLocks noChangeAspect="1" noChangeArrowheads="1" noTextEdit="1"/>
            </p:cNvSpPr>
            <p:nvPr/>
          </p:nvSpPr>
          <p:spPr bwMode="auto">
            <a:xfrm>
              <a:off x="1465" y="2718"/>
              <a:ext cx="24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56" name="Rectangle 47"/>
            <p:cNvSpPr>
              <a:spLocks noChangeArrowheads="1"/>
            </p:cNvSpPr>
            <p:nvPr/>
          </p:nvSpPr>
          <p:spPr bwMode="auto">
            <a:xfrm>
              <a:off x="1467" y="2870"/>
              <a:ext cx="208" cy="226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57" name="Rectangle 48"/>
            <p:cNvSpPr>
              <a:spLocks noChangeArrowheads="1"/>
            </p:cNvSpPr>
            <p:nvPr/>
          </p:nvSpPr>
          <p:spPr bwMode="auto">
            <a:xfrm>
              <a:off x="1468" y="2871"/>
              <a:ext cx="206" cy="224"/>
            </a:xfrm>
            <a:prstGeom prst="rect">
              <a:avLst/>
            </a:prstGeom>
            <a:solidFill>
              <a:srgbClr val="0096D5"/>
            </a:solidFill>
            <a:ln w="3175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58" name="Freeform 49"/>
            <p:cNvSpPr>
              <a:spLocks/>
            </p:cNvSpPr>
            <p:nvPr/>
          </p:nvSpPr>
          <p:spPr bwMode="auto">
            <a:xfrm>
              <a:off x="1467" y="2843"/>
              <a:ext cx="234" cy="27"/>
            </a:xfrm>
            <a:custGeom>
              <a:avLst/>
              <a:gdLst>
                <a:gd name="T0" fmla="*/ 0 w 234"/>
                <a:gd name="T1" fmla="*/ 27 h 27"/>
                <a:gd name="T2" fmla="*/ 26 w 234"/>
                <a:gd name="T3" fmla="*/ 0 h 27"/>
                <a:gd name="T4" fmla="*/ 234 w 234"/>
                <a:gd name="T5" fmla="*/ 0 h 27"/>
                <a:gd name="T6" fmla="*/ 208 w 234"/>
                <a:gd name="T7" fmla="*/ 27 h 27"/>
                <a:gd name="T8" fmla="*/ 0 w 234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7"/>
                <a:gd name="T17" fmla="*/ 234 w 23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7">
                  <a:moveTo>
                    <a:pt x="0" y="27"/>
                  </a:moveTo>
                  <a:lnTo>
                    <a:pt x="26" y="0"/>
                  </a:lnTo>
                  <a:lnTo>
                    <a:pt x="234" y="0"/>
                  </a:lnTo>
                  <a:lnTo>
                    <a:pt x="208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59" name="Freeform 50"/>
            <p:cNvSpPr>
              <a:spLocks/>
            </p:cNvSpPr>
            <p:nvPr/>
          </p:nvSpPr>
          <p:spPr bwMode="auto">
            <a:xfrm>
              <a:off x="1467" y="2843"/>
              <a:ext cx="234" cy="27"/>
            </a:xfrm>
            <a:custGeom>
              <a:avLst/>
              <a:gdLst>
                <a:gd name="T0" fmla="*/ 0 w 234"/>
                <a:gd name="T1" fmla="*/ 27 h 27"/>
                <a:gd name="T2" fmla="*/ 26 w 234"/>
                <a:gd name="T3" fmla="*/ 0 h 27"/>
                <a:gd name="T4" fmla="*/ 234 w 234"/>
                <a:gd name="T5" fmla="*/ 0 h 27"/>
                <a:gd name="T6" fmla="*/ 208 w 234"/>
                <a:gd name="T7" fmla="*/ 27 h 27"/>
                <a:gd name="T8" fmla="*/ 0 w 234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7"/>
                <a:gd name="T17" fmla="*/ 234 w 23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7">
                  <a:moveTo>
                    <a:pt x="0" y="27"/>
                  </a:moveTo>
                  <a:lnTo>
                    <a:pt x="26" y="0"/>
                  </a:lnTo>
                  <a:lnTo>
                    <a:pt x="234" y="0"/>
                  </a:lnTo>
                  <a:lnTo>
                    <a:pt x="208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0" name="Freeform 51"/>
            <p:cNvSpPr>
              <a:spLocks/>
            </p:cNvSpPr>
            <p:nvPr/>
          </p:nvSpPr>
          <p:spPr bwMode="auto">
            <a:xfrm>
              <a:off x="1675" y="2843"/>
              <a:ext cx="26" cy="251"/>
            </a:xfrm>
            <a:custGeom>
              <a:avLst/>
              <a:gdLst>
                <a:gd name="T0" fmla="*/ 0 w 26"/>
                <a:gd name="T1" fmla="*/ 27 h 251"/>
                <a:gd name="T2" fmla="*/ 26 w 26"/>
                <a:gd name="T3" fmla="*/ 0 h 251"/>
                <a:gd name="T4" fmla="*/ 26 w 26"/>
                <a:gd name="T5" fmla="*/ 224 h 251"/>
                <a:gd name="T6" fmla="*/ 0 w 26"/>
                <a:gd name="T7" fmla="*/ 251 h 251"/>
                <a:gd name="T8" fmla="*/ 0 w 26"/>
                <a:gd name="T9" fmla="*/ 27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51"/>
                <a:gd name="T17" fmla="*/ 26 w 26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51">
                  <a:moveTo>
                    <a:pt x="0" y="27"/>
                  </a:moveTo>
                  <a:lnTo>
                    <a:pt x="26" y="0"/>
                  </a:lnTo>
                  <a:lnTo>
                    <a:pt x="26" y="224"/>
                  </a:lnTo>
                  <a:lnTo>
                    <a:pt x="0" y="25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1" name="Freeform 52"/>
            <p:cNvSpPr>
              <a:spLocks/>
            </p:cNvSpPr>
            <p:nvPr/>
          </p:nvSpPr>
          <p:spPr bwMode="auto">
            <a:xfrm>
              <a:off x="1675" y="2843"/>
              <a:ext cx="26" cy="251"/>
            </a:xfrm>
            <a:custGeom>
              <a:avLst/>
              <a:gdLst>
                <a:gd name="T0" fmla="*/ 0 w 26"/>
                <a:gd name="T1" fmla="*/ 27 h 251"/>
                <a:gd name="T2" fmla="*/ 26 w 26"/>
                <a:gd name="T3" fmla="*/ 0 h 251"/>
                <a:gd name="T4" fmla="*/ 26 w 26"/>
                <a:gd name="T5" fmla="*/ 224 h 251"/>
                <a:gd name="T6" fmla="*/ 0 w 26"/>
                <a:gd name="T7" fmla="*/ 251 h 251"/>
                <a:gd name="T8" fmla="*/ 0 w 26"/>
                <a:gd name="T9" fmla="*/ 27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51"/>
                <a:gd name="T17" fmla="*/ 26 w 26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51">
                  <a:moveTo>
                    <a:pt x="0" y="27"/>
                  </a:moveTo>
                  <a:lnTo>
                    <a:pt x="26" y="0"/>
                  </a:lnTo>
                  <a:lnTo>
                    <a:pt x="26" y="224"/>
                  </a:lnTo>
                  <a:lnTo>
                    <a:pt x="0" y="25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5A80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2" name="Freeform 53"/>
            <p:cNvSpPr>
              <a:spLocks/>
            </p:cNvSpPr>
            <p:nvPr/>
          </p:nvSpPr>
          <p:spPr bwMode="auto">
            <a:xfrm>
              <a:off x="1476" y="2963"/>
              <a:ext cx="72" cy="35"/>
            </a:xfrm>
            <a:custGeom>
              <a:avLst/>
              <a:gdLst>
                <a:gd name="T0" fmla="*/ 72 w 72"/>
                <a:gd name="T1" fmla="*/ 8 h 35"/>
                <a:gd name="T2" fmla="*/ 17 w 72"/>
                <a:gd name="T3" fmla="*/ 8 h 35"/>
                <a:gd name="T4" fmla="*/ 17 w 72"/>
                <a:gd name="T5" fmla="*/ 0 h 35"/>
                <a:gd name="T6" fmla="*/ 0 w 72"/>
                <a:gd name="T7" fmla="*/ 17 h 35"/>
                <a:gd name="T8" fmla="*/ 17 w 72"/>
                <a:gd name="T9" fmla="*/ 35 h 35"/>
                <a:gd name="T10" fmla="*/ 17 w 72"/>
                <a:gd name="T11" fmla="*/ 27 h 35"/>
                <a:gd name="T12" fmla="*/ 72 w 72"/>
                <a:gd name="T13" fmla="*/ 27 h 35"/>
                <a:gd name="T14" fmla="*/ 72 w 72"/>
                <a:gd name="T15" fmla="*/ 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72" y="8"/>
                  </a:moveTo>
                  <a:lnTo>
                    <a:pt x="17" y="8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3" name="Freeform 54"/>
            <p:cNvSpPr>
              <a:spLocks/>
            </p:cNvSpPr>
            <p:nvPr/>
          </p:nvSpPr>
          <p:spPr bwMode="auto">
            <a:xfrm>
              <a:off x="1476" y="2963"/>
              <a:ext cx="72" cy="35"/>
            </a:xfrm>
            <a:custGeom>
              <a:avLst/>
              <a:gdLst>
                <a:gd name="T0" fmla="*/ 72 w 72"/>
                <a:gd name="T1" fmla="*/ 8 h 35"/>
                <a:gd name="T2" fmla="*/ 17 w 72"/>
                <a:gd name="T3" fmla="*/ 8 h 35"/>
                <a:gd name="T4" fmla="*/ 17 w 72"/>
                <a:gd name="T5" fmla="*/ 0 h 35"/>
                <a:gd name="T6" fmla="*/ 0 w 72"/>
                <a:gd name="T7" fmla="*/ 17 h 35"/>
                <a:gd name="T8" fmla="*/ 17 w 72"/>
                <a:gd name="T9" fmla="*/ 35 h 35"/>
                <a:gd name="T10" fmla="*/ 17 w 72"/>
                <a:gd name="T11" fmla="*/ 27 h 35"/>
                <a:gd name="T12" fmla="*/ 72 w 72"/>
                <a:gd name="T13" fmla="*/ 27 h 35"/>
                <a:gd name="T14" fmla="*/ 72 w 72"/>
                <a:gd name="T15" fmla="*/ 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72" y="8"/>
                  </a:moveTo>
                  <a:lnTo>
                    <a:pt x="17" y="8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4" name="Freeform 55"/>
            <p:cNvSpPr>
              <a:spLocks/>
            </p:cNvSpPr>
            <p:nvPr/>
          </p:nvSpPr>
          <p:spPr bwMode="auto">
            <a:xfrm>
              <a:off x="1503" y="2909"/>
              <a:ext cx="56" cy="62"/>
            </a:xfrm>
            <a:custGeom>
              <a:avLst/>
              <a:gdLst>
                <a:gd name="T0" fmla="*/ 56 w 56"/>
                <a:gd name="T1" fmla="*/ 50 h 62"/>
                <a:gd name="T2" fmla="*/ 17 w 56"/>
                <a:gd name="T3" fmla="*/ 6 h 62"/>
                <a:gd name="T4" fmla="*/ 22 w 56"/>
                <a:gd name="T5" fmla="*/ 0 h 62"/>
                <a:gd name="T6" fmla="*/ 0 w 56"/>
                <a:gd name="T7" fmla="*/ 0 h 62"/>
                <a:gd name="T8" fmla="*/ 0 w 56"/>
                <a:gd name="T9" fmla="*/ 25 h 62"/>
                <a:gd name="T10" fmla="*/ 5 w 56"/>
                <a:gd name="T11" fmla="*/ 19 h 62"/>
                <a:gd name="T12" fmla="*/ 45 w 56"/>
                <a:gd name="T13" fmla="*/ 62 h 62"/>
                <a:gd name="T14" fmla="*/ 56 w 56"/>
                <a:gd name="T15" fmla="*/ 5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56" y="50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19"/>
                  </a:lnTo>
                  <a:lnTo>
                    <a:pt x="45" y="62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5" name="Freeform 56"/>
            <p:cNvSpPr>
              <a:spLocks/>
            </p:cNvSpPr>
            <p:nvPr/>
          </p:nvSpPr>
          <p:spPr bwMode="auto">
            <a:xfrm>
              <a:off x="1503" y="2909"/>
              <a:ext cx="56" cy="62"/>
            </a:xfrm>
            <a:custGeom>
              <a:avLst/>
              <a:gdLst>
                <a:gd name="T0" fmla="*/ 56 w 56"/>
                <a:gd name="T1" fmla="*/ 50 h 62"/>
                <a:gd name="T2" fmla="*/ 17 w 56"/>
                <a:gd name="T3" fmla="*/ 6 h 62"/>
                <a:gd name="T4" fmla="*/ 22 w 56"/>
                <a:gd name="T5" fmla="*/ 0 h 62"/>
                <a:gd name="T6" fmla="*/ 0 w 56"/>
                <a:gd name="T7" fmla="*/ 0 h 62"/>
                <a:gd name="T8" fmla="*/ 0 w 56"/>
                <a:gd name="T9" fmla="*/ 25 h 62"/>
                <a:gd name="T10" fmla="*/ 5 w 56"/>
                <a:gd name="T11" fmla="*/ 19 h 62"/>
                <a:gd name="T12" fmla="*/ 45 w 56"/>
                <a:gd name="T13" fmla="*/ 62 h 62"/>
                <a:gd name="T14" fmla="*/ 56 w 56"/>
                <a:gd name="T15" fmla="*/ 5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56" y="50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19"/>
                  </a:lnTo>
                  <a:lnTo>
                    <a:pt x="45" y="62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6" name="Freeform 57"/>
            <p:cNvSpPr>
              <a:spLocks/>
            </p:cNvSpPr>
            <p:nvPr/>
          </p:nvSpPr>
          <p:spPr bwMode="auto">
            <a:xfrm>
              <a:off x="1552" y="2880"/>
              <a:ext cx="32" cy="79"/>
            </a:xfrm>
            <a:custGeom>
              <a:avLst/>
              <a:gdLst>
                <a:gd name="T0" fmla="*/ 24 w 32"/>
                <a:gd name="T1" fmla="*/ 79 h 79"/>
                <a:gd name="T2" fmla="*/ 24 w 32"/>
                <a:gd name="T3" fmla="*/ 17 h 79"/>
                <a:gd name="T4" fmla="*/ 32 w 32"/>
                <a:gd name="T5" fmla="*/ 17 h 79"/>
                <a:gd name="T6" fmla="*/ 17 w 32"/>
                <a:gd name="T7" fmla="*/ 0 h 79"/>
                <a:gd name="T8" fmla="*/ 0 w 32"/>
                <a:gd name="T9" fmla="*/ 17 h 79"/>
                <a:gd name="T10" fmla="*/ 7 w 32"/>
                <a:gd name="T11" fmla="*/ 17 h 79"/>
                <a:gd name="T12" fmla="*/ 7 w 32"/>
                <a:gd name="T13" fmla="*/ 79 h 79"/>
                <a:gd name="T14" fmla="*/ 24 w 32"/>
                <a:gd name="T15" fmla="*/ 79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24" y="79"/>
                  </a:moveTo>
                  <a:lnTo>
                    <a:pt x="24" y="17"/>
                  </a:lnTo>
                  <a:lnTo>
                    <a:pt x="32" y="17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79"/>
                  </a:lnTo>
                  <a:lnTo>
                    <a:pt x="24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7" name="Freeform 58"/>
            <p:cNvSpPr>
              <a:spLocks/>
            </p:cNvSpPr>
            <p:nvPr/>
          </p:nvSpPr>
          <p:spPr bwMode="auto">
            <a:xfrm>
              <a:off x="1552" y="2880"/>
              <a:ext cx="32" cy="79"/>
            </a:xfrm>
            <a:custGeom>
              <a:avLst/>
              <a:gdLst>
                <a:gd name="T0" fmla="*/ 24 w 32"/>
                <a:gd name="T1" fmla="*/ 79 h 79"/>
                <a:gd name="T2" fmla="*/ 24 w 32"/>
                <a:gd name="T3" fmla="*/ 17 h 79"/>
                <a:gd name="T4" fmla="*/ 32 w 32"/>
                <a:gd name="T5" fmla="*/ 17 h 79"/>
                <a:gd name="T6" fmla="*/ 17 w 32"/>
                <a:gd name="T7" fmla="*/ 0 h 79"/>
                <a:gd name="T8" fmla="*/ 0 w 32"/>
                <a:gd name="T9" fmla="*/ 17 h 79"/>
                <a:gd name="T10" fmla="*/ 7 w 32"/>
                <a:gd name="T11" fmla="*/ 17 h 79"/>
                <a:gd name="T12" fmla="*/ 7 w 32"/>
                <a:gd name="T13" fmla="*/ 79 h 79"/>
                <a:gd name="T14" fmla="*/ 24 w 32"/>
                <a:gd name="T15" fmla="*/ 79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24" y="79"/>
                  </a:moveTo>
                  <a:lnTo>
                    <a:pt x="24" y="17"/>
                  </a:lnTo>
                  <a:lnTo>
                    <a:pt x="32" y="17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79"/>
                  </a:lnTo>
                  <a:lnTo>
                    <a:pt x="24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8" name="Freeform 59"/>
            <p:cNvSpPr>
              <a:spLocks/>
            </p:cNvSpPr>
            <p:nvPr/>
          </p:nvSpPr>
          <p:spPr bwMode="auto">
            <a:xfrm>
              <a:off x="1576" y="2909"/>
              <a:ext cx="57" cy="62"/>
            </a:xfrm>
            <a:custGeom>
              <a:avLst/>
              <a:gdLst>
                <a:gd name="T0" fmla="*/ 12 w 57"/>
                <a:gd name="T1" fmla="*/ 62 h 62"/>
                <a:gd name="T2" fmla="*/ 52 w 57"/>
                <a:gd name="T3" fmla="*/ 19 h 62"/>
                <a:gd name="T4" fmla="*/ 57 w 57"/>
                <a:gd name="T5" fmla="*/ 25 h 62"/>
                <a:gd name="T6" fmla="*/ 57 w 57"/>
                <a:gd name="T7" fmla="*/ 0 h 62"/>
                <a:gd name="T8" fmla="*/ 35 w 57"/>
                <a:gd name="T9" fmla="*/ 0 h 62"/>
                <a:gd name="T10" fmla="*/ 40 w 57"/>
                <a:gd name="T11" fmla="*/ 6 h 62"/>
                <a:gd name="T12" fmla="*/ 0 w 57"/>
                <a:gd name="T13" fmla="*/ 50 h 62"/>
                <a:gd name="T14" fmla="*/ 12 w 57"/>
                <a:gd name="T15" fmla="*/ 6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12" y="62"/>
                  </a:moveTo>
                  <a:lnTo>
                    <a:pt x="52" y="19"/>
                  </a:lnTo>
                  <a:lnTo>
                    <a:pt x="57" y="25"/>
                  </a:lnTo>
                  <a:lnTo>
                    <a:pt x="57" y="0"/>
                  </a:lnTo>
                  <a:lnTo>
                    <a:pt x="35" y="0"/>
                  </a:lnTo>
                  <a:lnTo>
                    <a:pt x="40" y="6"/>
                  </a:lnTo>
                  <a:lnTo>
                    <a:pt x="0" y="50"/>
                  </a:lnTo>
                  <a:lnTo>
                    <a:pt x="12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69" name="Freeform 60"/>
            <p:cNvSpPr>
              <a:spLocks/>
            </p:cNvSpPr>
            <p:nvPr/>
          </p:nvSpPr>
          <p:spPr bwMode="auto">
            <a:xfrm>
              <a:off x="1576" y="2909"/>
              <a:ext cx="57" cy="62"/>
            </a:xfrm>
            <a:custGeom>
              <a:avLst/>
              <a:gdLst>
                <a:gd name="T0" fmla="*/ 12 w 57"/>
                <a:gd name="T1" fmla="*/ 62 h 62"/>
                <a:gd name="T2" fmla="*/ 52 w 57"/>
                <a:gd name="T3" fmla="*/ 19 h 62"/>
                <a:gd name="T4" fmla="*/ 57 w 57"/>
                <a:gd name="T5" fmla="*/ 25 h 62"/>
                <a:gd name="T6" fmla="*/ 57 w 57"/>
                <a:gd name="T7" fmla="*/ 0 h 62"/>
                <a:gd name="T8" fmla="*/ 35 w 57"/>
                <a:gd name="T9" fmla="*/ 0 h 62"/>
                <a:gd name="T10" fmla="*/ 40 w 57"/>
                <a:gd name="T11" fmla="*/ 6 h 62"/>
                <a:gd name="T12" fmla="*/ 0 w 57"/>
                <a:gd name="T13" fmla="*/ 50 h 62"/>
                <a:gd name="T14" fmla="*/ 12 w 57"/>
                <a:gd name="T15" fmla="*/ 6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12" y="62"/>
                  </a:moveTo>
                  <a:lnTo>
                    <a:pt x="52" y="19"/>
                  </a:lnTo>
                  <a:lnTo>
                    <a:pt x="57" y="25"/>
                  </a:lnTo>
                  <a:lnTo>
                    <a:pt x="57" y="0"/>
                  </a:lnTo>
                  <a:lnTo>
                    <a:pt x="35" y="0"/>
                  </a:lnTo>
                  <a:lnTo>
                    <a:pt x="40" y="6"/>
                  </a:lnTo>
                  <a:lnTo>
                    <a:pt x="0" y="50"/>
                  </a:lnTo>
                  <a:lnTo>
                    <a:pt x="12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0" name="Freeform 61"/>
            <p:cNvSpPr>
              <a:spLocks/>
            </p:cNvSpPr>
            <p:nvPr/>
          </p:nvSpPr>
          <p:spPr bwMode="auto">
            <a:xfrm>
              <a:off x="1588" y="2963"/>
              <a:ext cx="72" cy="35"/>
            </a:xfrm>
            <a:custGeom>
              <a:avLst/>
              <a:gdLst>
                <a:gd name="T0" fmla="*/ 0 w 72"/>
                <a:gd name="T1" fmla="*/ 27 h 35"/>
                <a:gd name="T2" fmla="*/ 57 w 72"/>
                <a:gd name="T3" fmla="*/ 27 h 35"/>
                <a:gd name="T4" fmla="*/ 57 w 72"/>
                <a:gd name="T5" fmla="*/ 35 h 35"/>
                <a:gd name="T6" fmla="*/ 72 w 72"/>
                <a:gd name="T7" fmla="*/ 17 h 35"/>
                <a:gd name="T8" fmla="*/ 57 w 72"/>
                <a:gd name="T9" fmla="*/ 0 h 35"/>
                <a:gd name="T10" fmla="*/ 57 w 72"/>
                <a:gd name="T11" fmla="*/ 8 h 35"/>
                <a:gd name="T12" fmla="*/ 0 w 72"/>
                <a:gd name="T13" fmla="*/ 8 h 35"/>
                <a:gd name="T14" fmla="*/ 0 w 72"/>
                <a:gd name="T15" fmla="*/ 27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0" y="27"/>
                  </a:moveTo>
                  <a:lnTo>
                    <a:pt x="57" y="27"/>
                  </a:lnTo>
                  <a:lnTo>
                    <a:pt x="57" y="35"/>
                  </a:lnTo>
                  <a:lnTo>
                    <a:pt x="72" y="17"/>
                  </a:lnTo>
                  <a:lnTo>
                    <a:pt x="57" y="0"/>
                  </a:lnTo>
                  <a:lnTo>
                    <a:pt x="57" y="8"/>
                  </a:lnTo>
                  <a:lnTo>
                    <a:pt x="0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1" name="Freeform 62"/>
            <p:cNvSpPr>
              <a:spLocks/>
            </p:cNvSpPr>
            <p:nvPr/>
          </p:nvSpPr>
          <p:spPr bwMode="auto">
            <a:xfrm>
              <a:off x="1588" y="2963"/>
              <a:ext cx="72" cy="35"/>
            </a:xfrm>
            <a:custGeom>
              <a:avLst/>
              <a:gdLst>
                <a:gd name="T0" fmla="*/ 0 w 72"/>
                <a:gd name="T1" fmla="*/ 27 h 35"/>
                <a:gd name="T2" fmla="*/ 57 w 72"/>
                <a:gd name="T3" fmla="*/ 27 h 35"/>
                <a:gd name="T4" fmla="*/ 57 w 72"/>
                <a:gd name="T5" fmla="*/ 35 h 35"/>
                <a:gd name="T6" fmla="*/ 72 w 72"/>
                <a:gd name="T7" fmla="*/ 17 h 35"/>
                <a:gd name="T8" fmla="*/ 57 w 72"/>
                <a:gd name="T9" fmla="*/ 0 h 35"/>
                <a:gd name="T10" fmla="*/ 57 w 72"/>
                <a:gd name="T11" fmla="*/ 8 h 35"/>
                <a:gd name="T12" fmla="*/ 0 w 72"/>
                <a:gd name="T13" fmla="*/ 8 h 35"/>
                <a:gd name="T14" fmla="*/ 0 w 72"/>
                <a:gd name="T15" fmla="*/ 27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0" y="27"/>
                  </a:moveTo>
                  <a:lnTo>
                    <a:pt x="57" y="27"/>
                  </a:lnTo>
                  <a:lnTo>
                    <a:pt x="57" y="35"/>
                  </a:lnTo>
                  <a:lnTo>
                    <a:pt x="72" y="17"/>
                  </a:lnTo>
                  <a:lnTo>
                    <a:pt x="57" y="0"/>
                  </a:lnTo>
                  <a:lnTo>
                    <a:pt x="57" y="8"/>
                  </a:lnTo>
                  <a:lnTo>
                    <a:pt x="0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2" name="Freeform 63"/>
            <p:cNvSpPr>
              <a:spLocks/>
            </p:cNvSpPr>
            <p:nvPr/>
          </p:nvSpPr>
          <p:spPr bwMode="auto">
            <a:xfrm>
              <a:off x="1576" y="2990"/>
              <a:ext cx="57" cy="62"/>
            </a:xfrm>
            <a:custGeom>
              <a:avLst/>
              <a:gdLst>
                <a:gd name="T0" fmla="*/ 0 w 57"/>
                <a:gd name="T1" fmla="*/ 12 h 62"/>
                <a:gd name="T2" fmla="*/ 40 w 57"/>
                <a:gd name="T3" fmla="*/ 56 h 62"/>
                <a:gd name="T4" fmla="*/ 35 w 57"/>
                <a:gd name="T5" fmla="*/ 62 h 62"/>
                <a:gd name="T6" fmla="*/ 57 w 57"/>
                <a:gd name="T7" fmla="*/ 60 h 62"/>
                <a:gd name="T8" fmla="*/ 57 w 57"/>
                <a:gd name="T9" fmla="*/ 37 h 62"/>
                <a:gd name="T10" fmla="*/ 52 w 57"/>
                <a:gd name="T11" fmla="*/ 44 h 62"/>
                <a:gd name="T12" fmla="*/ 12 w 57"/>
                <a:gd name="T13" fmla="*/ 0 h 62"/>
                <a:gd name="T14" fmla="*/ 0 w 57"/>
                <a:gd name="T15" fmla="*/ 1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0" y="12"/>
                  </a:moveTo>
                  <a:lnTo>
                    <a:pt x="40" y="56"/>
                  </a:lnTo>
                  <a:lnTo>
                    <a:pt x="35" y="62"/>
                  </a:lnTo>
                  <a:lnTo>
                    <a:pt x="57" y="60"/>
                  </a:lnTo>
                  <a:lnTo>
                    <a:pt x="57" y="37"/>
                  </a:lnTo>
                  <a:lnTo>
                    <a:pt x="52" y="44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3" name="Freeform 64"/>
            <p:cNvSpPr>
              <a:spLocks/>
            </p:cNvSpPr>
            <p:nvPr/>
          </p:nvSpPr>
          <p:spPr bwMode="auto">
            <a:xfrm>
              <a:off x="1576" y="2990"/>
              <a:ext cx="57" cy="62"/>
            </a:xfrm>
            <a:custGeom>
              <a:avLst/>
              <a:gdLst>
                <a:gd name="T0" fmla="*/ 0 w 57"/>
                <a:gd name="T1" fmla="*/ 12 h 62"/>
                <a:gd name="T2" fmla="*/ 40 w 57"/>
                <a:gd name="T3" fmla="*/ 56 h 62"/>
                <a:gd name="T4" fmla="*/ 35 w 57"/>
                <a:gd name="T5" fmla="*/ 62 h 62"/>
                <a:gd name="T6" fmla="*/ 57 w 57"/>
                <a:gd name="T7" fmla="*/ 60 h 62"/>
                <a:gd name="T8" fmla="*/ 57 w 57"/>
                <a:gd name="T9" fmla="*/ 37 h 62"/>
                <a:gd name="T10" fmla="*/ 52 w 57"/>
                <a:gd name="T11" fmla="*/ 44 h 62"/>
                <a:gd name="T12" fmla="*/ 12 w 57"/>
                <a:gd name="T13" fmla="*/ 0 h 62"/>
                <a:gd name="T14" fmla="*/ 0 w 57"/>
                <a:gd name="T15" fmla="*/ 1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0" y="12"/>
                  </a:moveTo>
                  <a:lnTo>
                    <a:pt x="40" y="56"/>
                  </a:lnTo>
                  <a:lnTo>
                    <a:pt x="35" y="62"/>
                  </a:lnTo>
                  <a:lnTo>
                    <a:pt x="57" y="60"/>
                  </a:lnTo>
                  <a:lnTo>
                    <a:pt x="57" y="37"/>
                  </a:lnTo>
                  <a:lnTo>
                    <a:pt x="52" y="44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4" name="Freeform 65"/>
            <p:cNvSpPr>
              <a:spLocks/>
            </p:cNvSpPr>
            <p:nvPr/>
          </p:nvSpPr>
          <p:spPr bwMode="auto">
            <a:xfrm>
              <a:off x="1552" y="3002"/>
              <a:ext cx="32" cy="79"/>
            </a:xfrm>
            <a:custGeom>
              <a:avLst/>
              <a:gdLst>
                <a:gd name="T0" fmla="*/ 7 w 32"/>
                <a:gd name="T1" fmla="*/ 0 h 79"/>
                <a:gd name="T2" fmla="*/ 7 w 32"/>
                <a:gd name="T3" fmla="*/ 63 h 79"/>
                <a:gd name="T4" fmla="*/ 0 w 32"/>
                <a:gd name="T5" fmla="*/ 63 h 79"/>
                <a:gd name="T6" fmla="*/ 17 w 32"/>
                <a:gd name="T7" fmla="*/ 79 h 79"/>
                <a:gd name="T8" fmla="*/ 32 w 32"/>
                <a:gd name="T9" fmla="*/ 63 h 79"/>
                <a:gd name="T10" fmla="*/ 24 w 32"/>
                <a:gd name="T11" fmla="*/ 63 h 79"/>
                <a:gd name="T12" fmla="*/ 24 w 32"/>
                <a:gd name="T13" fmla="*/ 0 h 79"/>
                <a:gd name="T14" fmla="*/ 7 w 32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7" y="0"/>
                  </a:moveTo>
                  <a:lnTo>
                    <a:pt x="7" y="63"/>
                  </a:lnTo>
                  <a:lnTo>
                    <a:pt x="0" y="63"/>
                  </a:lnTo>
                  <a:lnTo>
                    <a:pt x="17" y="79"/>
                  </a:lnTo>
                  <a:lnTo>
                    <a:pt x="32" y="63"/>
                  </a:lnTo>
                  <a:lnTo>
                    <a:pt x="24" y="63"/>
                  </a:lnTo>
                  <a:lnTo>
                    <a:pt x="2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5" name="Freeform 66"/>
            <p:cNvSpPr>
              <a:spLocks/>
            </p:cNvSpPr>
            <p:nvPr/>
          </p:nvSpPr>
          <p:spPr bwMode="auto">
            <a:xfrm>
              <a:off x="1552" y="3002"/>
              <a:ext cx="32" cy="79"/>
            </a:xfrm>
            <a:custGeom>
              <a:avLst/>
              <a:gdLst>
                <a:gd name="T0" fmla="*/ 7 w 32"/>
                <a:gd name="T1" fmla="*/ 0 h 79"/>
                <a:gd name="T2" fmla="*/ 7 w 32"/>
                <a:gd name="T3" fmla="*/ 63 h 79"/>
                <a:gd name="T4" fmla="*/ 0 w 32"/>
                <a:gd name="T5" fmla="*/ 63 h 79"/>
                <a:gd name="T6" fmla="*/ 17 w 32"/>
                <a:gd name="T7" fmla="*/ 79 h 79"/>
                <a:gd name="T8" fmla="*/ 32 w 32"/>
                <a:gd name="T9" fmla="*/ 63 h 79"/>
                <a:gd name="T10" fmla="*/ 24 w 32"/>
                <a:gd name="T11" fmla="*/ 63 h 79"/>
                <a:gd name="T12" fmla="*/ 24 w 32"/>
                <a:gd name="T13" fmla="*/ 0 h 79"/>
                <a:gd name="T14" fmla="*/ 7 w 32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7" y="0"/>
                  </a:moveTo>
                  <a:lnTo>
                    <a:pt x="7" y="63"/>
                  </a:lnTo>
                  <a:lnTo>
                    <a:pt x="0" y="63"/>
                  </a:lnTo>
                  <a:lnTo>
                    <a:pt x="17" y="79"/>
                  </a:lnTo>
                  <a:lnTo>
                    <a:pt x="32" y="63"/>
                  </a:lnTo>
                  <a:lnTo>
                    <a:pt x="24" y="63"/>
                  </a:lnTo>
                  <a:lnTo>
                    <a:pt x="2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6" name="Freeform 67"/>
            <p:cNvSpPr>
              <a:spLocks/>
            </p:cNvSpPr>
            <p:nvPr/>
          </p:nvSpPr>
          <p:spPr bwMode="auto">
            <a:xfrm>
              <a:off x="1503" y="2990"/>
              <a:ext cx="56" cy="62"/>
            </a:xfrm>
            <a:custGeom>
              <a:avLst/>
              <a:gdLst>
                <a:gd name="T0" fmla="*/ 45 w 56"/>
                <a:gd name="T1" fmla="*/ 0 h 62"/>
                <a:gd name="T2" fmla="*/ 5 w 56"/>
                <a:gd name="T3" fmla="*/ 44 h 62"/>
                <a:gd name="T4" fmla="*/ 0 w 56"/>
                <a:gd name="T5" fmla="*/ 37 h 62"/>
                <a:gd name="T6" fmla="*/ 0 w 56"/>
                <a:gd name="T7" fmla="*/ 62 h 62"/>
                <a:gd name="T8" fmla="*/ 22 w 56"/>
                <a:gd name="T9" fmla="*/ 62 h 62"/>
                <a:gd name="T10" fmla="*/ 17 w 56"/>
                <a:gd name="T11" fmla="*/ 56 h 62"/>
                <a:gd name="T12" fmla="*/ 56 w 56"/>
                <a:gd name="T13" fmla="*/ 12 h 62"/>
                <a:gd name="T14" fmla="*/ 45 w 56"/>
                <a:gd name="T15" fmla="*/ 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45" y="0"/>
                  </a:moveTo>
                  <a:lnTo>
                    <a:pt x="5" y="44"/>
                  </a:lnTo>
                  <a:lnTo>
                    <a:pt x="0" y="37"/>
                  </a:lnTo>
                  <a:lnTo>
                    <a:pt x="0" y="62"/>
                  </a:lnTo>
                  <a:lnTo>
                    <a:pt x="22" y="62"/>
                  </a:lnTo>
                  <a:lnTo>
                    <a:pt x="17" y="56"/>
                  </a:lnTo>
                  <a:lnTo>
                    <a:pt x="5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7" name="Freeform 68"/>
            <p:cNvSpPr>
              <a:spLocks/>
            </p:cNvSpPr>
            <p:nvPr/>
          </p:nvSpPr>
          <p:spPr bwMode="auto">
            <a:xfrm>
              <a:off x="1503" y="2990"/>
              <a:ext cx="56" cy="62"/>
            </a:xfrm>
            <a:custGeom>
              <a:avLst/>
              <a:gdLst>
                <a:gd name="T0" fmla="*/ 45 w 56"/>
                <a:gd name="T1" fmla="*/ 0 h 62"/>
                <a:gd name="T2" fmla="*/ 5 w 56"/>
                <a:gd name="T3" fmla="*/ 44 h 62"/>
                <a:gd name="T4" fmla="*/ 0 w 56"/>
                <a:gd name="T5" fmla="*/ 37 h 62"/>
                <a:gd name="T6" fmla="*/ 0 w 56"/>
                <a:gd name="T7" fmla="*/ 62 h 62"/>
                <a:gd name="T8" fmla="*/ 22 w 56"/>
                <a:gd name="T9" fmla="*/ 62 h 62"/>
                <a:gd name="T10" fmla="*/ 17 w 56"/>
                <a:gd name="T11" fmla="*/ 56 h 62"/>
                <a:gd name="T12" fmla="*/ 56 w 56"/>
                <a:gd name="T13" fmla="*/ 12 h 62"/>
                <a:gd name="T14" fmla="*/ 45 w 56"/>
                <a:gd name="T15" fmla="*/ 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45" y="0"/>
                  </a:moveTo>
                  <a:lnTo>
                    <a:pt x="5" y="44"/>
                  </a:lnTo>
                  <a:lnTo>
                    <a:pt x="0" y="37"/>
                  </a:lnTo>
                  <a:lnTo>
                    <a:pt x="0" y="62"/>
                  </a:lnTo>
                  <a:lnTo>
                    <a:pt x="22" y="62"/>
                  </a:lnTo>
                  <a:lnTo>
                    <a:pt x="17" y="56"/>
                  </a:lnTo>
                  <a:lnTo>
                    <a:pt x="5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8" name="Freeform 69"/>
            <p:cNvSpPr>
              <a:spLocks/>
            </p:cNvSpPr>
            <p:nvPr/>
          </p:nvSpPr>
          <p:spPr bwMode="auto">
            <a:xfrm>
              <a:off x="1478" y="2965"/>
              <a:ext cx="72" cy="35"/>
            </a:xfrm>
            <a:custGeom>
              <a:avLst/>
              <a:gdLst>
                <a:gd name="T0" fmla="*/ 72 w 72"/>
                <a:gd name="T1" fmla="*/ 8 h 35"/>
                <a:gd name="T2" fmla="*/ 17 w 72"/>
                <a:gd name="T3" fmla="*/ 8 h 35"/>
                <a:gd name="T4" fmla="*/ 17 w 72"/>
                <a:gd name="T5" fmla="*/ 0 h 35"/>
                <a:gd name="T6" fmla="*/ 0 w 72"/>
                <a:gd name="T7" fmla="*/ 17 h 35"/>
                <a:gd name="T8" fmla="*/ 17 w 72"/>
                <a:gd name="T9" fmla="*/ 35 h 35"/>
                <a:gd name="T10" fmla="*/ 17 w 72"/>
                <a:gd name="T11" fmla="*/ 27 h 35"/>
                <a:gd name="T12" fmla="*/ 72 w 72"/>
                <a:gd name="T13" fmla="*/ 27 h 35"/>
                <a:gd name="T14" fmla="*/ 72 w 72"/>
                <a:gd name="T15" fmla="*/ 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72" y="8"/>
                  </a:moveTo>
                  <a:lnTo>
                    <a:pt x="17" y="8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79" name="Freeform 70"/>
            <p:cNvSpPr>
              <a:spLocks/>
            </p:cNvSpPr>
            <p:nvPr/>
          </p:nvSpPr>
          <p:spPr bwMode="auto">
            <a:xfrm>
              <a:off x="1478" y="2965"/>
              <a:ext cx="72" cy="35"/>
            </a:xfrm>
            <a:custGeom>
              <a:avLst/>
              <a:gdLst>
                <a:gd name="T0" fmla="*/ 72 w 72"/>
                <a:gd name="T1" fmla="*/ 8 h 35"/>
                <a:gd name="T2" fmla="*/ 17 w 72"/>
                <a:gd name="T3" fmla="*/ 8 h 35"/>
                <a:gd name="T4" fmla="*/ 17 w 72"/>
                <a:gd name="T5" fmla="*/ 0 h 35"/>
                <a:gd name="T6" fmla="*/ 0 w 72"/>
                <a:gd name="T7" fmla="*/ 17 h 35"/>
                <a:gd name="T8" fmla="*/ 17 w 72"/>
                <a:gd name="T9" fmla="*/ 35 h 35"/>
                <a:gd name="T10" fmla="*/ 17 w 72"/>
                <a:gd name="T11" fmla="*/ 27 h 35"/>
                <a:gd name="T12" fmla="*/ 72 w 72"/>
                <a:gd name="T13" fmla="*/ 27 h 35"/>
                <a:gd name="T14" fmla="*/ 72 w 72"/>
                <a:gd name="T15" fmla="*/ 8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72" y="8"/>
                  </a:moveTo>
                  <a:lnTo>
                    <a:pt x="17" y="8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0" name="Freeform 71"/>
            <p:cNvSpPr>
              <a:spLocks/>
            </p:cNvSpPr>
            <p:nvPr/>
          </p:nvSpPr>
          <p:spPr bwMode="auto">
            <a:xfrm>
              <a:off x="1505" y="2911"/>
              <a:ext cx="56" cy="62"/>
            </a:xfrm>
            <a:custGeom>
              <a:avLst/>
              <a:gdLst>
                <a:gd name="T0" fmla="*/ 56 w 56"/>
                <a:gd name="T1" fmla="*/ 50 h 62"/>
                <a:gd name="T2" fmla="*/ 17 w 56"/>
                <a:gd name="T3" fmla="*/ 6 h 62"/>
                <a:gd name="T4" fmla="*/ 22 w 56"/>
                <a:gd name="T5" fmla="*/ 0 h 62"/>
                <a:gd name="T6" fmla="*/ 0 w 56"/>
                <a:gd name="T7" fmla="*/ 0 h 62"/>
                <a:gd name="T8" fmla="*/ 0 w 56"/>
                <a:gd name="T9" fmla="*/ 25 h 62"/>
                <a:gd name="T10" fmla="*/ 5 w 56"/>
                <a:gd name="T11" fmla="*/ 19 h 62"/>
                <a:gd name="T12" fmla="*/ 45 w 56"/>
                <a:gd name="T13" fmla="*/ 62 h 62"/>
                <a:gd name="T14" fmla="*/ 56 w 56"/>
                <a:gd name="T15" fmla="*/ 5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56" y="50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19"/>
                  </a:lnTo>
                  <a:lnTo>
                    <a:pt x="45" y="62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1" name="Freeform 72"/>
            <p:cNvSpPr>
              <a:spLocks/>
            </p:cNvSpPr>
            <p:nvPr/>
          </p:nvSpPr>
          <p:spPr bwMode="auto">
            <a:xfrm>
              <a:off x="1505" y="2911"/>
              <a:ext cx="56" cy="62"/>
            </a:xfrm>
            <a:custGeom>
              <a:avLst/>
              <a:gdLst>
                <a:gd name="T0" fmla="*/ 56 w 56"/>
                <a:gd name="T1" fmla="*/ 50 h 62"/>
                <a:gd name="T2" fmla="*/ 17 w 56"/>
                <a:gd name="T3" fmla="*/ 6 h 62"/>
                <a:gd name="T4" fmla="*/ 22 w 56"/>
                <a:gd name="T5" fmla="*/ 0 h 62"/>
                <a:gd name="T6" fmla="*/ 0 w 56"/>
                <a:gd name="T7" fmla="*/ 0 h 62"/>
                <a:gd name="T8" fmla="*/ 0 w 56"/>
                <a:gd name="T9" fmla="*/ 25 h 62"/>
                <a:gd name="T10" fmla="*/ 5 w 56"/>
                <a:gd name="T11" fmla="*/ 19 h 62"/>
                <a:gd name="T12" fmla="*/ 45 w 56"/>
                <a:gd name="T13" fmla="*/ 62 h 62"/>
                <a:gd name="T14" fmla="*/ 56 w 56"/>
                <a:gd name="T15" fmla="*/ 5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56" y="50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19"/>
                  </a:lnTo>
                  <a:lnTo>
                    <a:pt x="45" y="62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2" name="Freeform 73"/>
            <p:cNvSpPr>
              <a:spLocks/>
            </p:cNvSpPr>
            <p:nvPr/>
          </p:nvSpPr>
          <p:spPr bwMode="auto">
            <a:xfrm>
              <a:off x="1554" y="2882"/>
              <a:ext cx="32" cy="79"/>
            </a:xfrm>
            <a:custGeom>
              <a:avLst/>
              <a:gdLst>
                <a:gd name="T0" fmla="*/ 24 w 32"/>
                <a:gd name="T1" fmla="*/ 79 h 79"/>
                <a:gd name="T2" fmla="*/ 24 w 32"/>
                <a:gd name="T3" fmla="*/ 17 h 79"/>
                <a:gd name="T4" fmla="*/ 32 w 32"/>
                <a:gd name="T5" fmla="*/ 17 h 79"/>
                <a:gd name="T6" fmla="*/ 17 w 32"/>
                <a:gd name="T7" fmla="*/ 0 h 79"/>
                <a:gd name="T8" fmla="*/ 0 w 32"/>
                <a:gd name="T9" fmla="*/ 17 h 79"/>
                <a:gd name="T10" fmla="*/ 7 w 32"/>
                <a:gd name="T11" fmla="*/ 17 h 79"/>
                <a:gd name="T12" fmla="*/ 7 w 32"/>
                <a:gd name="T13" fmla="*/ 79 h 79"/>
                <a:gd name="T14" fmla="*/ 24 w 32"/>
                <a:gd name="T15" fmla="*/ 79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24" y="79"/>
                  </a:moveTo>
                  <a:lnTo>
                    <a:pt x="24" y="17"/>
                  </a:lnTo>
                  <a:lnTo>
                    <a:pt x="32" y="17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79"/>
                  </a:lnTo>
                  <a:lnTo>
                    <a:pt x="24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3" name="Freeform 74"/>
            <p:cNvSpPr>
              <a:spLocks/>
            </p:cNvSpPr>
            <p:nvPr/>
          </p:nvSpPr>
          <p:spPr bwMode="auto">
            <a:xfrm>
              <a:off x="1554" y="2882"/>
              <a:ext cx="32" cy="79"/>
            </a:xfrm>
            <a:custGeom>
              <a:avLst/>
              <a:gdLst>
                <a:gd name="T0" fmla="*/ 24 w 32"/>
                <a:gd name="T1" fmla="*/ 79 h 79"/>
                <a:gd name="T2" fmla="*/ 24 w 32"/>
                <a:gd name="T3" fmla="*/ 17 h 79"/>
                <a:gd name="T4" fmla="*/ 32 w 32"/>
                <a:gd name="T5" fmla="*/ 17 h 79"/>
                <a:gd name="T6" fmla="*/ 17 w 32"/>
                <a:gd name="T7" fmla="*/ 0 h 79"/>
                <a:gd name="T8" fmla="*/ 0 w 32"/>
                <a:gd name="T9" fmla="*/ 17 h 79"/>
                <a:gd name="T10" fmla="*/ 7 w 32"/>
                <a:gd name="T11" fmla="*/ 17 h 79"/>
                <a:gd name="T12" fmla="*/ 7 w 32"/>
                <a:gd name="T13" fmla="*/ 79 h 79"/>
                <a:gd name="T14" fmla="*/ 24 w 32"/>
                <a:gd name="T15" fmla="*/ 79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9"/>
                <a:gd name="T26" fmla="*/ 32 w 32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9">
                  <a:moveTo>
                    <a:pt x="24" y="79"/>
                  </a:moveTo>
                  <a:lnTo>
                    <a:pt x="24" y="17"/>
                  </a:lnTo>
                  <a:lnTo>
                    <a:pt x="32" y="17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79"/>
                  </a:lnTo>
                  <a:lnTo>
                    <a:pt x="24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4" name="Freeform 75"/>
            <p:cNvSpPr>
              <a:spLocks/>
            </p:cNvSpPr>
            <p:nvPr/>
          </p:nvSpPr>
          <p:spPr bwMode="auto">
            <a:xfrm>
              <a:off x="1578" y="2911"/>
              <a:ext cx="57" cy="62"/>
            </a:xfrm>
            <a:custGeom>
              <a:avLst/>
              <a:gdLst>
                <a:gd name="T0" fmla="*/ 12 w 57"/>
                <a:gd name="T1" fmla="*/ 62 h 62"/>
                <a:gd name="T2" fmla="*/ 51 w 57"/>
                <a:gd name="T3" fmla="*/ 19 h 62"/>
                <a:gd name="T4" fmla="*/ 57 w 57"/>
                <a:gd name="T5" fmla="*/ 25 h 62"/>
                <a:gd name="T6" fmla="*/ 57 w 57"/>
                <a:gd name="T7" fmla="*/ 0 h 62"/>
                <a:gd name="T8" fmla="*/ 34 w 57"/>
                <a:gd name="T9" fmla="*/ 0 h 62"/>
                <a:gd name="T10" fmla="*/ 40 w 57"/>
                <a:gd name="T11" fmla="*/ 6 h 62"/>
                <a:gd name="T12" fmla="*/ 0 w 57"/>
                <a:gd name="T13" fmla="*/ 50 h 62"/>
                <a:gd name="T14" fmla="*/ 12 w 57"/>
                <a:gd name="T15" fmla="*/ 6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12" y="62"/>
                  </a:moveTo>
                  <a:lnTo>
                    <a:pt x="51" y="19"/>
                  </a:lnTo>
                  <a:lnTo>
                    <a:pt x="57" y="25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0" y="50"/>
                  </a:lnTo>
                  <a:lnTo>
                    <a:pt x="12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5" name="Freeform 76"/>
            <p:cNvSpPr>
              <a:spLocks/>
            </p:cNvSpPr>
            <p:nvPr/>
          </p:nvSpPr>
          <p:spPr bwMode="auto">
            <a:xfrm>
              <a:off x="1578" y="2911"/>
              <a:ext cx="57" cy="62"/>
            </a:xfrm>
            <a:custGeom>
              <a:avLst/>
              <a:gdLst>
                <a:gd name="T0" fmla="*/ 12 w 57"/>
                <a:gd name="T1" fmla="*/ 62 h 62"/>
                <a:gd name="T2" fmla="*/ 51 w 57"/>
                <a:gd name="T3" fmla="*/ 19 h 62"/>
                <a:gd name="T4" fmla="*/ 57 w 57"/>
                <a:gd name="T5" fmla="*/ 25 h 62"/>
                <a:gd name="T6" fmla="*/ 57 w 57"/>
                <a:gd name="T7" fmla="*/ 0 h 62"/>
                <a:gd name="T8" fmla="*/ 34 w 57"/>
                <a:gd name="T9" fmla="*/ 0 h 62"/>
                <a:gd name="T10" fmla="*/ 40 w 57"/>
                <a:gd name="T11" fmla="*/ 6 h 62"/>
                <a:gd name="T12" fmla="*/ 0 w 57"/>
                <a:gd name="T13" fmla="*/ 50 h 62"/>
                <a:gd name="T14" fmla="*/ 12 w 57"/>
                <a:gd name="T15" fmla="*/ 62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12" y="62"/>
                  </a:moveTo>
                  <a:lnTo>
                    <a:pt x="51" y="19"/>
                  </a:lnTo>
                  <a:lnTo>
                    <a:pt x="57" y="25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0" y="50"/>
                  </a:lnTo>
                  <a:lnTo>
                    <a:pt x="12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6" name="Freeform 77"/>
            <p:cNvSpPr>
              <a:spLocks/>
            </p:cNvSpPr>
            <p:nvPr/>
          </p:nvSpPr>
          <p:spPr bwMode="auto">
            <a:xfrm>
              <a:off x="1590" y="2965"/>
              <a:ext cx="72" cy="35"/>
            </a:xfrm>
            <a:custGeom>
              <a:avLst/>
              <a:gdLst>
                <a:gd name="T0" fmla="*/ 0 w 72"/>
                <a:gd name="T1" fmla="*/ 27 h 35"/>
                <a:gd name="T2" fmla="*/ 56 w 72"/>
                <a:gd name="T3" fmla="*/ 27 h 35"/>
                <a:gd name="T4" fmla="*/ 56 w 72"/>
                <a:gd name="T5" fmla="*/ 35 h 35"/>
                <a:gd name="T6" fmla="*/ 72 w 72"/>
                <a:gd name="T7" fmla="*/ 17 h 35"/>
                <a:gd name="T8" fmla="*/ 56 w 72"/>
                <a:gd name="T9" fmla="*/ 0 h 35"/>
                <a:gd name="T10" fmla="*/ 56 w 72"/>
                <a:gd name="T11" fmla="*/ 8 h 35"/>
                <a:gd name="T12" fmla="*/ 0 w 72"/>
                <a:gd name="T13" fmla="*/ 8 h 35"/>
                <a:gd name="T14" fmla="*/ 0 w 72"/>
                <a:gd name="T15" fmla="*/ 27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0" y="27"/>
                  </a:moveTo>
                  <a:lnTo>
                    <a:pt x="56" y="27"/>
                  </a:lnTo>
                  <a:lnTo>
                    <a:pt x="56" y="35"/>
                  </a:lnTo>
                  <a:lnTo>
                    <a:pt x="72" y="17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0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7" name="Freeform 78"/>
            <p:cNvSpPr>
              <a:spLocks/>
            </p:cNvSpPr>
            <p:nvPr/>
          </p:nvSpPr>
          <p:spPr bwMode="auto">
            <a:xfrm>
              <a:off x="1590" y="2965"/>
              <a:ext cx="72" cy="35"/>
            </a:xfrm>
            <a:custGeom>
              <a:avLst/>
              <a:gdLst>
                <a:gd name="T0" fmla="*/ 0 w 72"/>
                <a:gd name="T1" fmla="*/ 27 h 35"/>
                <a:gd name="T2" fmla="*/ 56 w 72"/>
                <a:gd name="T3" fmla="*/ 27 h 35"/>
                <a:gd name="T4" fmla="*/ 56 w 72"/>
                <a:gd name="T5" fmla="*/ 35 h 35"/>
                <a:gd name="T6" fmla="*/ 72 w 72"/>
                <a:gd name="T7" fmla="*/ 17 h 35"/>
                <a:gd name="T8" fmla="*/ 56 w 72"/>
                <a:gd name="T9" fmla="*/ 0 h 35"/>
                <a:gd name="T10" fmla="*/ 56 w 72"/>
                <a:gd name="T11" fmla="*/ 8 h 35"/>
                <a:gd name="T12" fmla="*/ 0 w 72"/>
                <a:gd name="T13" fmla="*/ 8 h 35"/>
                <a:gd name="T14" fmla="*/ 0 w 72"/>
                <a:gd name="T15" fmla="*/ 27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5"/>
                <a:gd name="T26" fmla="*/ 72 w 72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5">
                  <a:moveTo>
                    <a:pt x="0" y="27"/>
                  </a:moveTo>
                  <a:lnTo>
                    <a:pt x="56" y="27"/>
                  </a:lnTo>
                  <a:lnTo>
                    <a:pt x="56" y="35"/>
                  </a:lnTo>
                  <a:lnTo>
                    <a:pt x="72" y="17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0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8" name="Freeform 79"/>
            <p:cNvSpPr>
              <a:spLocks/>
            </p:cNvSpPr>
            <p:nvPr/>
          </p:nvSpPr>
          <p:spPr bwMode="auto">
            <a:xfrm>
              <a:off x="1578" y="2992"/>
              <a:ext cx="57" cy="62"/>
            </a:xfrm>
            <a:custGeom>
              <a:avLst/>
              <a:gdLst>
                <a:gd name="T0" fmla="*/ 0 w 57"/>
                <a:gd name="T1" fmla="*/ 13 h 62"/>
                <a:gd name="T2" fmla="*/ 40 w 57"/>
                <a:gd name="T3" fmla="*/ 56 h 62"/>
                <a:gd name="T4" fmla="*/ 34 w 57"/>
                <a:gd name="T5" fmla="*/ 62 h 62"/>
                <a:gd name="T6" fmla="*/ 57 w 57"/>
                <a:gd name="T7" fmla="*/ 60 h 62"/>
                <a:gd name="T8" fmla="*/ 57 w 57"/>
                <a:gd name="T9" fmla="*/ 37 h 62"/>
                <a:gd name="T10" fmla="*/ 51 w 57"/>
                <a:gd name="T11" fmla="*/ 44 h 62"/>
                <a:gd name="T12" fmla="*/ 12 w 57"/>
                <a:gd name="T13" fmla="*/ 0 h 62"/>
                <a:gd name="T14" fmla="*/ 0 w 57"/>
                <a:gd name="T15" fmla="*/ 13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0" y="13"/>
                  </a:moveTo>
                  <a:lnTo>
                    <a:pt x="40" y="56"/>
                  </a:lnTo>
                  <a:lnTo>
                    <a:pt x="34" y="62"/>
                  </a:lnTo>
                  <a:lnTo>
                    <a:pt x="57" y="60"/>
                  </a:lnTo>
                  <a:lnTo>
                    <a:pt x="57" y="37"/>
                  </a:lnTo>
                  <a:lnTo>
                    <a:pt x="51" y="44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89" name="Freeform 80"/>
            <p:cNvSpPr>
              <a:spLocks/>
            </p:cNvSpPr>
            <p:nvPr/>
          </p:nvSpPr>
          <p:spPr bwMode="auto">
            <a:xfrm>
              <a:off x="1578" y="2992"/>
              <a:ext cx="57" cy="62"/>
            </a:xfrm>
            <a:custGeom>
              <a:avLst/>
              <a:gdLst>
                <a:gd name="T0" fmla="*/ 0 w 57"/>
                <a:gd name="T1" fmla="*/ 13 h 62"/>
                <a:gd name="T2" fmla="*/ 40 w 57"/>
                <a:gd name="T3" fmla="*/ 56 h 62"/>
                <a:gd name="T4" fmla="*/ 34 w 57"/>
                <a:gd name="T5" fmla="*/ 62 h 62"/>
                <a:gd name="T6" fmla="*/ 57 w 57"/>
                <a:gd name="T7" fmla="*/ 60 h 62"/>
                <a:gd name="T8" fmla="*/ 57 w 57"/>
                <a:gd name="T9" fmla="*/ 37 h 62"/>
                <a:gd name="T10" fmla="*/ 51 w 57"/>
                <a:gd name="T11" fmla="*/ 44 h 62"/>
                <a:gd name="T12" fmla="*/ 12 w 57"/>
                <a:gd name="T13" fmla="*/ 0 h 62"/>
                <a:gd name="T14" fmla="*/ 0 w 57"/>
                <a:gd name="T15" fmla="*/ 13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62"/>
                <a:gd name="T26" fmla="*/ 57 w 57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62">
                  <a:moveTo>
                    <a:pt x="0" y="13"/>
                  </a:moveTo>
                  <a:lnTo>
                    <a:pt x="40" y="56"/>
                  </a:lnTo>
                  <a:lnTo>
                    <a:pt x="34" y="62"/>
                  </a:lnTo>
                  <a:lnTo>
                    <a:pt x="57" y="60"/>
                  </a:lnTo>
                  <a:lnTo>
                    <a:pt x="57" y="37"/>
                  </a:lnTo>
                  <a:lnTo>
                    <a:pt x="51" y="44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90" name="Freeform 81"/>
            <p:cNvSpPr>
              <a:spLocks/>
            </p:cNvSpPr>
            <p:nvPr/>
          </p:nvSpPr>
          <p:spPr bwMode="auto">
            <a:xfrm>
              <a:off x="1554" y="3005"/>
              <a:ext cx="32" cy="78"/>
            </a:xfrm>
            <a:custGeom>
              <a:avLst/>
              <a:gdLst>
                <a:gd name="T0" fmla="*/ 7 w 32"/>
                <a:gd name="T1" fmla="*/ 0 h 78"/>
                <a:gd name="T2" fmla="*/ 7 w 32"/>
                <a:gd name="T3" fmla="*/ 62 h 78"/>
                <a:gd name="T4" fmla="*/ 0 w 32"/>
                <a:gd name="T5" fmla="*/ 62 h 78"/>
                <a:gd name="T6" fmla="*/ 17 w 32"/>
                <a:gd name="T7" fmla="*/ 78 h 78"/>
                <a:gd name="T8" fmla="*/ 32 w 32"/>
                <a:gd name="T9" fmla="*/ 62 h 78"/>
                <a:gd name="T10" fmla="*/ 24 w 32"/>
                <a:gd name="T11" fmla="*/ 62 h 78"/>
                <a:gd name="T12" fmla="*/ 24 w 32"/>
                <a:gd name="T13" fmla="*/ 0 h 78"/>
                <a:gd name="T14" fmla="*/ 7 w 3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8"/>
                <a:gd name="T26" fmla="*/ 32 w 3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8">
                  <a:moveTo>
                    <a:pt x="7" y="0"/>
                  </a:moveTo>
                  <a:lnTo>
                    <a:pt x="7" y="62"/>
                  </a:lnTo>
                  <a:lnTo>
                    <a:pt x="0" y="62"/>
                  </a:lnTo>
                  <a:lnTo>
                    <a:pt x="17" y="78"/>
                  </a:lnTo>
                  <a:lnTo>
                    <a:pt x="32" y="62"/>
                  </a:lnTo>
                  <a:lnTo>
                    <a:pt x="24" y="62"/>
                  </a:lnTo>
                  <a:lnTo>
                    <a:pt x="2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91" name="Freeform 82"/>
            <p:cNvSpPr>
              <a:spLocks/>
            </p:cNvSpPr>
            <p:nvPr/>
          </p:nvSpPr>
          <p:spPr bwMode="auto">
            <a:xfrm>
              <a:off x="1554" y="3005"/>
              <a:ext cx="32" cy="78"/>
            </a:xfrm>
            <a:custGeom>
              <a:avLst/>
              <a:gdLst>
                <a:gd name="T0" fmla="*/ 7 w 32"/>
                <a:gd name="T1" fmla="*/ 0 h 78"/>
                <a:gd name="T2" fmla="*/ 7 w 32"/>
                <a:gd name="T3" fmla="*/ 62 h 78"/>
                <a:gd name="T4" fmla="*/ 0 w 32"/>
                <a:gd name="T5" fmla="*/ 62 h 78"/>
                <a:gd name="T6" fmla="*/ 17 w 32"/>
                <a:gd name="T7" fmla="*/ 78 h 78"/>
                <a:gd name="T8" fmla="*/ 32 w 32"/>
                <a:gd name="T9" fmla="*/ 62 h 78"/>
                <a:gd name="T10" fmla="*/ 24 w 32"/>
                <a:gd name="T11" fmla="*/ 62 h 78"/>
                <a:gd name="T12" fmla="*/ 24 w 32"/>
                <a:gd name="T13" fmla="*/ 0 h 78"/>
                <a:gd name="T14" fmla="*/ 7 w 3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78"/>
                <a:gd name="T26" fmla="*/ 32 w 3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78">
                  <a:moveTo>
                    <a:pt x="7" y="0"/>
                  </a:moveTo>
                  <a:lnTo>
                    <a:pt x="7" y="62"/>
                  </a:lnTo>
                  <a:lnTo>
                    <a:pt x="0" y="62"/>
                  </a:lnTo>
                  <a:lnTo>
                    <a:pt x="17" y="78"/>
                  </a:lnTo>
                  <a:lnTo>
                    <a:pt x="32" y="62"/>
                  </a:lnTo>
                  <a:lnTo>
                    <a:pt x="24" y="62"/>
                  </a:lnTo>
                  <a:lnTo>
                    <a:pt x="2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92" name="Freeform 83"/>
            <p:cNvSpPr>
              <a:spLocks/>
            </p:cNvSpPr>
            <p:nvPr/>
          </p:nvSpPr>
          <p:spPr bwMode="auto">
            <a:xfrm>
              <a:off x="1505" y="2992"/>
              <a:ext cx="56" cy="62"/>
            </a:xfrm>
            <a:custGeom>
              <a:avLst/>
              <a:gdLst>
                <a:gd name="T0" fmla="*/ 45 w 56"/>
                <a:gd name="T1" fmla="*/ 0 h 62"/>
                <a:gd name="T2" fmla="*/ 5 w 56"/>
                <a:gd name="T3" fmla="*/ 44 h 62"/>
                <a:gd name="T4" fmla="*/ 0 w 56"/>
                <a:gd name="T5" fmla="*/ 37 h 62"/>
                <a:gd name="T6" fmla="*/ 0 w 56"/>
                <a:gd name="T7" fmla="*/ 62 h 62"/>
                <a:gd name="T8" fmla="*/ 22 w 56"/>
                <a:gd name="T9" fmla="*/ 62 h 62"/>
                <a:gd name="T10" fmla="*/ 17 w 56"/>
                <a:gd name="T11" fmla="*/ 56 h 62"/>
                <a:gd name="T12" fmla="*/ 56 w 56"/>
                <a:gd name="T13" fmla="*/ 13 h 62"/>
                <a:gd name="T14" fmla="*/ 45 w 56"/>
                <a:gd name="T15" fmla="*/ 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45" y="0"/>
                  </a:moveTo>
                  <a:lnTo>
                    <a:pt x="5" y="44"/>
                  </a:lnTo>
                  <a:lnTo>
                    <a:pt x="0" y="37"/>
                  </a:lnTo>
                  <a:lnTo>
                    <a:pt x="0" y="62"/>
                  </a:lnTo>
                  <a:lnTo>
                    <a:pt x="22" y="62"/>
                  </a:lnTo>
                  <a:lnTo>
                    <a:pt x="17" y="56"/>
                  </a:lnTo>
                  <a:lnTo>
                    <a:pt x="56" y="1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93" name="Freeform 84"/>
            <p:cNvSpPr>
              <a:spLocks/>
            </p:cNvSpPr>
            <p:nvPr/>
          </p:nvSpPr>
          <p:spPr bwMode="auto">
            <a:xfrm>
              <a:off x="1505" y="2992"/>
              <a:ext cx="56" cy="62"/>
            </a:xfrm>
            <a:custGeom>
              <a:avLst/>
              <a:gdLst>
                <a:gd name="T0" fmla="*/ 45 w 56"/>
                <a:gd name="T1" fmla="*/ 0 h 62"/>
                <a:gd name="T2" fmla="*/ 5 w 56"/>
                <a:gd name="T3" fmla="*/ 44 h 62"/>
                <a:gd name="T4" fmla="*/ 0 w 56"/>
                <a:gd name="T5" fmla="*/ 37 h 62"/>
                <a:gd name="T6" fmla="*/ 0 w 56"/>
                <a:gd name="T7" fmla="*/ 62 h 62"/>
                <a:gd name="T8" fmla="*/ 22 w 56"/>
                <a:gd name="T9" fmla="*/ 62 h 62"/>
                <a:gd name="T10" fmla="*/ 17 w 56"/>
                <a:gd name="T11" fmla="*/ 56 h 62"/>
                <a:gd name="T12" fmla="*/ 56 w 56"/>
                <a:gd name="T13" fmla="*/ 13 h 62"/>
                <a:gd name="T14" fmla="*/ 45 w 56"/>
                <a:gd name="T15" fmla="*/ 0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2"/>
                <a:gd name="T26" fmla="*/ 56 w 56"/>
                <a:gd name="T27" fmla="*/ 62 h 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2">
                  <a:moveTo>
                    <a:pt x="45" y="0"/>
                  </a:moveTo>
                  <a:lnTo>
                    <a:pt x="5" y="44"/>
                  </a:lnTo>
                  <a:lnTo>
                    <a:pt x="0" y="37"/>
                  </a:lnTo>
                  <a:lnTo>
                    <a:pt x="0" y="62"/>
                  </a:lnTo>
                  <a:lnTo>
                    <a:pt x="22" y="62"/>
                  </a:lnTo>
                  <a:lnTo>
                    <a:pt x="17" y="56"/>
                  </a:lnTo>
                  <a:lnTo>
                    <a:pt x="56" y="1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394" name="Oval 85"/>
            <p:cNvSpPr>
              <a:spLocks noChangeArrowheads="1"/>
            </p:cNvSpPr>
            <p:nvPr/>
          </p:nvSpPr>
          <p:spPr bwMode="auto">
            <a:xfrm>
              <a:off x="1537" y="2948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5" name="Oval 86"/>
            <p:cNvSpPr>
              <a:spLocks noChangeArrowheads="1"/>
            </p:cNvSpPr>
            <p:nvPr/>
          </p:nvSpPr>
          <p:spPr bwMode="auto">
            <a:xfrm>
              <a:off x="1541" y="2953"/>
              <a:ext cx="62" cy="6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6" name="Oval 87"/>
            <p:cNvSpPr>
              <a:spLocks noChangeArrowheads="1"/>
            </p:cNvSpPr>
            <p:nvPr/>
          </p:nvSpPr>
          <p:spPr bwMode="auto">
            <a:xfrm>
              <a:off x="1539" y="2951"/>
              <a:ext cx="62" cy="68"/>
            </a:xfrm>
            <a:prstGeom prst="ellipse">
              <a:avLst/>
            </a:prstGeom>
            <a:solidFill>
              <a:srgbClr val="E540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7" name="Rectangle 88"/>
            <p:cNvSpPr>
              <a:spLocks noChangeArrowheads="1"/>
            </p:cNvSpPr>
            <p:nvPr/>
          </p:nvSpPr>
          <p:spPr bwMode="auto">
            <a:xfrm>
              <a:off x="1467" y="2747"/>
              <a:ext cx="208" cy="123"/>
            </a:xfrm>
            <a:prstGeom prst="rect">
              <a:avLst/>
            </a:prstGeom>
            <a:solidFill>
              <a:srgbClr val="CF0E3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8" name="Rectangle 89"/>
            <p:cNvSpPr>
              <a:spLocks noChangeArrowheads="1"/>
            </p:cNvSpPr>
            <p:nvPr/>
          </p:nvSpPr>
          <p:spPr bwMode="auto">
            <a:xfrm>
              <a:off x="1468" y="2748"/>
              <a:ext cx="206" cy="121"/>
            </a:xfrm>
            <a:prstGeom prst="rect">
              <a:avLst/>
            </a:prstGeom>
            <a:solidFill>
              <a:srgbClr val="CF0E30"/>
            </a:solidFill>
            <a:ln w="3175">
              <a:solidFill>
                <a:srgbClr val="FDA4B5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1"/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9" name="Freeform 90"/>
            <p:cNvSpPr>
              <a:spLocks/>
            </p:cNvSpPr>
            <p:nvPr/>
          </p:nvSpPr>
          <p:spPr bwMode="auto">
            <a:xfrm>
              <a:off x="1467" y="2720"/>
              <a:ext cx="234" cy="27"/>
            </a:xfrm>
            <a:custGeom>
              <a:avLst/>
              <a:gdLst>
                <a:gd name="T0" fmla="*/ 0 w 234"/>
                <a:gd name="T1" fmla="*/ 27 h 27"/>
                <a:gd name="T2" fmla="*/ 26 w 234"/>
                <a:gd name="T3" fmla="*/ 0 h 27"/>
                <a:gd name="T4" fmla="*/ 234 w 234"/>
                <a:gd name="T5" fmla="*/ 0 h 27"/>
                <a:gd name="T6" fmla="*/ 208 w 234"/>
                <a:gd name="T7" fmla="*/ 27 h 27"/>
                <a:gd name="T8" fmla="*/ 0 w 234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7"/>
                <a:gd name="T17" fmla="*/ 234 w 23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7">
                  <a:moveTo>
                    <a:pt x="0" y="27"/>
                  </a:moveTo>
                  <a:lnTo>
                    <a:pt x="26" y="0"/>
                  </a:lnTo>
                  <a:lnTo>
                    <a:pt x="234" y="0"/>
                  </a:lnTo>
                  <a:lnTo>
                    <a:pt x="208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540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400" name="Freeform 91"/>
            <p:cNvSpPr>
              <a:spLocks/>
            </p:cNvSpPr>
            <p:nvPr/>
          </p:nvSpPr>
          <p:spPr bwMode="auto">
            <a:xfrm>
              <a:off x="1467" y="2720"/>
              <a:ext cx="234" cy="27"/>
            </a:xfrm>
            <a:custGeom>
              <a:avLst/>
              <a:gdLst>
                <a:gd name="T0" fmla="*/ 0 w 234"/>
                <a:gd name="T1" fmla="*/ 27 h 27"/>
                <a:gd name="T2" fmla="*/ 26 w 234"/>
                <a:gd name="T3" fmla="*/ 0 h 27"/>
                <a:gd name="T4" fmla="*/ 234 w 234"/>
                <a:gd name="T5" fmla="*/ 0 h 27"/>
                <a:gd name="T6" fmla="*/ 208 w 234"/>
                <a:gd name="T7" fmla="*/ 27 h 27"/>
                <a:gd name="T8" fmla="*/ 0 w 234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7"/>
                <a:gd name="T17" fmla="*/ 234 w 23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7">
                  <a:moveTo>
                    <a:pt x="0" y="27"/>
                  </a:moveTo>
                  <a:lnTo>
                    <a:pt x="26" y="0"/>
                  </a:lnTo>
                  <a:lnTo>
                    <a:pt x="234" y="0"/>
                  </a:lnTo>
                  <a:lnTo>
                    <a:pt x="208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5405C"/>
            </a:solidFill>
            <a:ln w="3175">
              <a:solidFill>
                <a:srgbClr val="FDA4B5"/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401" name="Freeform 92"/>
            <p:cNvSpPr>
              <a:spLocks/>
            </p:cNvSpPr>
            <p:nvPr/>
          </p:nvSpPr>
          <p:spPr bwMode="auto">
            <a:xfrm>
              <a:off x="1675" y="2720"/>
              <a:ext cx="26" cy="150"/>
            </a:xfrm>
            <a:custGeom>
              <a:avLst/>
              <a:gdLst>
                <a:gd name="T0" fmla="*/ 0 w 26"/>
                <a:gd name="T1" fmla="*/ 27 h 150"/>
                <a:gd name="T2" fmla="*/ 26 w 26"/>
                <a:gd name="T3" fmla="*/ 0 h 150"/>
                <a:gd name="T4" fmla="*/ 26 w 26"/>
                <a:gd name="T5" fmla="*/ 123 h 150"/>
                <a:gd name="T6" fmla="*/ 0 w 26"/>
                <a:gd name="T7" fmla="*/ 150 h 150"/>
                <a:gd name="T8" fmla="*/ 0 w 26"/>
                <a:gd name="T9" fmla="*/ 2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27"/>
                  </a:moveTo>
                  <a:lnTo>
                    <a:pt x="26" y="0"/>
                  </a:lnTo>
                  <a:lnTo>
                    <a:pt x="26" y="123"/>
                  </a:lnTo>
                  <a:lnTo>
                    <a:pt x="0" y="15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900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402" name="Freeform 93"/>
            <p:cNvSpPr>
              <a:spLocks/>
            </p:cNvSpPr>
            <p:nvPr/>
          </p:nvSpPr>
          <p:spPr bwMode="auto">
            <a:xfrm>
              <a:off x="1675" y="2720"/>
              <a:ext cx="26" cy="150"/>
            </a:xfrm>
            <a:custGeom>
              <a:avLst/>
              <a:gdLst>
                <a:gd name="T0" fmla="*/ 0 w 26"/>
                <a:gd name="T1" fmla="*/ 27 h 150"/>
                <a:gd name="T2" fmla="*/ 26 w 26"/>
                <a:gd name="T3" fmla="*/ 0 h 150"/>
                <a:gd name="T4" fmla="*/ 26 w 26"/>
                <a:gd name="T5" fmla="*/ 123 h 150"/>
                <a:gd name="T6" fmla="*/ 0 w 26"/>
                <a:gd name="T7" fmla="*/ 150 h 150"/>
                <a:gd name="T8" fmla="*/ 0 w 26"/>
                <a:gd name="T9" fmla="*/ 2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27"/>
                  </a:moveTo>
                  <a:lnTo>
                    <a:pt x="26" y="0"/>
                  </a:lnTo>
                  <a:lnTo>
                    <a:pt x="26" y="123"/>
                  </a:lnTo>
                  <a:lnTo>
                    <a:pt x="0" y="15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90015"/>
            </a:solidFill>
            <a:ln w="3175">
              <a:solidFill>
                <a:srgbClr val="FDA4B5"/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grpSp>
          <p:nvGrpSpPr>
            <p:cNvPr id="403" name="Group 94"/>
            <p:cNvGrpSpPr>
              <a:grpSpLocks/>
            </p:cNvGrpSpPr>
            <p:nvPr/>
          </p:nvGrpSpPr>
          <p:grpSpPr bwMode="auto">
            <a:xfrm>
              <a:off x="1481" y="2763"/>
              <a:ext cx="172" cy="87"/>
              <a:chOff x="1481" y="2763"/>
              <a:chExt cx="172" cy="87"/>
            </a:xfrm>
          </p:grpSpPr>
          <p:sp>
            <p:nvSpPr>
              <p:cNvPr id="416" name="Line 95"/>
              <p:cNvSpPr>
                <a:spLocks noChangeShapeType="1"/>
              </p:cNvSpPr>
              <p:nvPr/>
            </p:nvSpPr>
            <p:spPr bwMode="auto">
              <a:xfrm>
                <a:off x="1522" y="2783"/>
                <a:ext cx="94" cy="4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417" name="Line 96"/>
              <p:cNvSpPr>
                <a:spLocks noChangeShapeType="1"/>
              </p:cNvSpPr>
              <p:nvPr/>
            </p:nvSpPr>
            <p:spPr bwMode="auto">
              <a:xfrm>
                <a:off x="1493" y="2774"/>
                <a:ext cx="1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418" name="Line 97"/>
              <p:cNvSpPr>
                <a:spLocks noChangeShapeType="1"/>
              </p:cNvSpPr>
              <p:nvPr/>
            </p:nvSpPr>
            <p:spPr bwMode="auto">
              <a:xfrm>
                <a:off x="1493" y="2836"/>
                <a:ext cx="1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419" name="Rectangle 98"/>
              <p:cNvSpPr>
                <a:spLocks noChangeArrowheads="1"/>
              </p:cNvSpPr>
              <p:nvPr/>
            </p:nvSpPr>
            <p:spPr bwMode="auto">
              <a:xfrm>
                <a:off x="1481" y="2763"/>
                <a:ext cx="45" cy="25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Rectangle 99"/>
              <p:cNvSpPr>
                <a:spLocks noChangeArrowheads="1"/>
              </p:cNvSpPr>
              <p:nvPr/>
            </p:nvSpPr>
            <p:spPr bwMode="auto">
              <a:xfrm>
                <a:off x="1610" y="2763"/>
                <a:ext cx="43" cy="25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Rectangle 100"/>
              <p:cNvSpPr>
                <a:spLocks noChangeArrowheads="1"/>
              </p:cNvSpPr>
              <p:nvPr/>
            </p:nvSpPr>
            <p:spPr bwMode="auto">
              <a:xfrm>
                <a:off x="1481" y="2825"/>
                <a:ext cx="45" cy="25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Rectangle 101"/>
              <p:cNvSpPr>
                <a:spLocks noChangeArrowheads="1"/>
              </p:cNvSpPr>
              <p:nvPr/>
            </p:nvSpPr>
            <p:spPr bwMode="auto">
              <a:xfrm>
                <a:off x="1610" y="2825"/>
                <a:ext cx="43" cy="25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Line 102"/>
              <p:cNvSpPr>
                <a:spLocks noChangeShapeType="1"/>
              </p:cNvSpPr>
              <p:nvPr/>
            </p:nvSpPr>
            <p:spPr bwMode="auto">
              <a:xfrm flipH="1">
                <a:off x="1520" y="2783"/>
                <a:ext cx="94" cy="4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</p:grpSp>
        <p:grpSp>
          <p:nvGrpSpPr>
            <p:cNvPr id="404" name="Group 103"/>
            <p:cNvGrpSpPr>
              <a:grpSpLocks/>
            </p:cNvGrpSpPr>
            <p:nvPr/>
          </p:nvGrpSpPr>
          <p:grpSpPr bwMode="auto">
            <a:xfrm>
              <a:off x="1483" y="2765"/>
              <a:ext cx="172" cy="87"/>
              <a:chOff x="1483" y="2765"/>
              <a:chExt cx="172" cy="87"/>
            </a:xfrm>
          </p:grpSpPr>
          <p:sp>
            <p:nvSpPr>
              <p:cNvPr id="408" name="Line 104"/>
              <p:cNvSpPr>
                <a:spLocks noChangeShapeType="1"/>
              </p:cNvSpPr>
              <p:nvPr/>
            </p:nvSpPr>
            <p:spPr bwMode="auto">
              <a:xfrm>
                <a:off x="1524" y="2785"/>
                <a:ext cx="94" cy="45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409" name="Line 105"/>
              <p:cNvSpPr>
                <a:spLocks noChangeShapeType="1"/>
              </p:cNvSpPr>
              <p:nvPr/>
            </p:nvSpPr>
            <p:spPr bwMode="auto">
              <a:xfrm>
                <a:off x="1495" y="2776"/>
                <a:ext cx="150" cy="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410" name="Line 106"/>
              <p:cNvSpPr>
                <a:spLocks noChangeShapeType="1"/>
              </p:cNvSpPr>
              <p:nvPr/>
            </p:nvSpPr>
            <p:spPr bwMode="auto">
              <a:xfrm>
                <a:off x="1495" y="2838"/>
                <a:ext cx="150" cy="1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  <p:sp>
            <p:nvSpPr>
              <p:cNvPr id="411" name="Rectangle 107"/>
              <p:cNvSpPr>
                <a:spLocks noChangeArrowheads="1"/>
              </p:cNvSpPr>
              <p:nvPr/>
            </p:nvSpPr>
            <p:spPr bwMode="auto">
              <a:xfrm>
                <a:off x="1483" y="2765"/>
                <a:ext cx="45" cy="2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Rectangle 108"/>
              <p:cNvSpPr>
                <a:spLocks noChangeArrowheads="1"/>
              </p:cNvSpPr>
              <p:nvPr/>
            </p:nvSpPr>
            <p:spPr bwMode="auto">
              <a:xfrm>
                <a:off x="1612" y="2765"/>
                <a:ext cx="43" cy="2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Rectangle 109"/>
              <p:cNvSpPr>
                <a:spLocks noChangeArrowheads="1"/>
              </p:cNvSpPr>
              <p:nvPr/>
            </p:nvSpPr>
            <p:spPr bwMode="auto">
              <a:xfrm>
                <a:off x="1483" y="2827"/>
                <a:ext cx="45" cy="2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Rectangle 110"/>
              <p:cNvSpPr>
                <a:spLocks noChangeArrowheads="1"/>
              </p:cNvSpPr>
              <p:nvPr/>
            </p:nvSpPr>
            <p:spPr bwMode="auto">
              <a:xfrm>
                <a:off x="1612" y="2827"/>
                <a:ext cx="43" cy="2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1"/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Line 111"/>
              <p:cNvSpPr>
                <a:spLocks noChangeShapeType="1"/>
              </p:cNvSpPr>
              <p:nvPr/>
            </p:nvSpPr>
            <p:spPr bwMode="auto">
              <a:xfrm flipH="1">
                <a:off x="1522" y="2785"/>
                <a:ext cx="94" cy="45"/>
              </a:xfrm>
              <a:prstGeom prst="line">
                <a:avLst/>
              </a:prstGeom>
              <a:noFill/>
              <a:ln w="63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latinLnBrk="1"/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</a:endParaRPr>
              </a:p>
            </p:txBody>
          </p:sp>
        </p:grpSp>
        <p:grpSp>
          <p:nvGrpSpPr>
            <p:cNvPr id="405" name="Group 112"/>
            <p:cNvGrpSpPr>
              <a:grpSpLocks/>
            </p:cNvGrpSpPr>
            <p:nvPr/>
          </p:nvGrpSpPr>
          <p:grpSpPr bwMode="auto">
            <a:xfrm>
              <a:off x="1546" y="2952"/>
              <a:ext cx="41" cy="81"/>
              <a:chOff x="1546" y="2952"/>
              <a:chExt cx="41" cy="81"/>
            </a:xfrm>
          </p:grpSpPr>
          <p:sp>
            <p:nvSpPr>
              <p:cNvPr id="406" name="Rectangle 113"/>
              <p:cNvSpPr>
                <a:spLocks noChangeArrowheads="1"/>
              </p:cNvSpPr>
              <p:nvPr/>
            </p:nvSpPr>
            <p:spPr bwMode="auto">
              <a:xfrm>
                <a:off x="1546" y="2954"/>
                <a:ext cx="41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/>
                </a:pPr>
                <a:r>
                  <a:rPr kumimoji="1" lang="en-US" altLang="ko-KR" sz="600" b="1">
                    <a:solidFill>
                      <a:srgbClr val="000000"/>
                    </a:solidFill>
                    <a:latin typeface="Arial" pitchFamily="34" charset="0"/>
                    <a:ea typeface="굴림체" pitchFamily="49" charset="-127"/>
                  </a:rPr>
                  <a:t>Si</a:t>
                </a:r>
                <a:endParaRPr kumimoji="1" lang="en-US" altLang="ko-KR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체" pitchFamily="49" charset="-127"/>
                  <a:ea typeface="굴림체" pitchFamily="49" charset="-127"/>
                </a:endParaRPr>
              </a:p>
            </p:txBody>
          </p:sp>
          <p:sp>
            <p:nvSpPr>
              <p:cNvPr id="407" name="Rectangle 114"/>
              <p:cNvSpPr>
                <a:spLocks noChangeArrowheads="1"/>
              </p:cNvSpPr>
              <p:nvPr/>
            </p:nvSpPr>
            <p:spPr bwMode="auto">
              <a:xfrm>
                <a:off x="1546" y="2952"/>
                <a:ext cx="41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/>
                </a:pPr>
                <a:r>
                  <a:rPr kumimoji="1" lang="en-US" altLang="ko-KR" sz="600" b="1">
                    <a:solidFill>
                      <a:srgbClr val="FFFFFF"/>
                    </a:solidFill>
                    <a:latin typeface="Arial" pitchFamily="34" charset="0"/>
                    <a:ea typeface="굴림체" pitchFamily="49" charset="-127"/>
                  </a:rPr>
                  <a:t>Si</a:t>
                </a:r>
                <a:endParaRPr kumimoji="1" lang="en-US" altLang="ko-KR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체" pitchFamily="49" charset="-127"/>
                  <a:ea typeface="굴림체" pitchFamily="49" charset="-127"/>
                </a:endParaRPr>
              </a:p>
            </p:txBody>
          </p:sp>
        </p:grpSp>
      </p:grpSp>
      <p:cxnSp>
        <p:nvCxnSpPr>
          <p:cNvPr id="424" name="직선 연결선 198"/>
          <p:cNvCxnSpPr>
            <a:cxnSpLocks noChangeShapeType="1"/>
            <a:stCxn id="415" idx="1"/>
            <a:endCxn id="226" idx="2"/>
          </p:cNvCxnSpPr>
          <p:nvPr/>
        </p:nvCxnSpPr>
        <p:spPr bwMode="auto">
          <a:xfrm flipH="1" flipV="1">
            <a:off x="4272257" y="2899236"/>
            <a:ext cx="232910" cy="5054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6" name="Rectangle 29"/>
          <p:cNvSpPr>
            <a:spLocks noChangeArrowheads="1"/>
          </p:cNvSpPr>
          <p:nvPr/>
        </p:nvSpPr>
        <p:spPr bwMode="auto">
          <a:xfrm>
            <a:off x="1979479" y="3093169"/>
            <a:ext cx="1159292" cy="246221"/>
          </a:xfrm>
          <a:prstGeom prst="rect">
            <a:avLst/>
          </a:prstGeom>
          <a:solidFill>
            <a:srgbClr val="FFCC66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762000" latinLnBrk="1">
              <a:spcBef>
                <a:spcPct val="50000"/>
              </a:spcBef>
            </a:pPr>
            <a:r>
              <a:rPr kumimoji="1" lang="en-US" altLang="ko-KR" sz="1000" b="1">
                <a:solidFill>
                  <a:srgbClr val="000000"/>
                </a:solidFill>
                <a:ea typeface="돋움" pitchFamily="50" charset="-127"/>
              </a:rPr>
              <a:t>SKC_Suwon_MA</a:t>
            </a:r>
          </a:p>
        </p:txBody>
      </p:sp>
      <p:sp>
        <p:nvSpPr>
          <p:cNvPr id="427" name="Text Box 22"/>
          <p:cNvSpPr txBox="1">
            <a:spLocks noChangeArrowheads="1"/>
          </p:cNvSpPr>
          <p:nvPr/>
        </p:nvSpPr>
        <p:spPr bwMode="auto">
          <a:xfrm>
            <a:off x="1971196" y="3446980"/>
            <a:ext cx="1271589" cy="22147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lIns="97100" tIns="48550" rIns="97100" bIns="48550">
            <a:spAutoFit/>
          </a:bodyPr>
          <a:lstStyle/>
          <a:p>
            <a:pPr algn="ctr" defTabSz="971550" eaLnBrk="0" latinLnBrk="0" hangingPunct="0"/>
            <a:r>
              <a:rPr lang="en-US" altLang="ko-K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3660</a:t>
            </a:r>
          </a:p>
        </p:txBody>
      </p:sp>
      <p:grpSp>
        <p:nvGrpSpPr>
          <p:cNvPr id="428" name="Group 146"/>
          <p:cNvGrpSpPr>
            <a:grpSpLocks/>
          </p:cNvGrpSpPr>
          <p:nvPr/>
        </p:nvGrpSpPr>
        <p:grpSpPr bwMode="auto">
          <a:xfrm>
            <a:off x="4517633" y="2971646"/>
            <a:ext cx="3048534" cy="344761"/>
            <a:chOff x="2041" y="2841"/>
            <a:chExt cx="2410" cy="260"/>
          </a:xfrm>
        </p:grpSpPr>
        <p:sp>
          <p:nvSpPr>
            <p:cNvPr id="429" name="Line 147"/>
            <p:cNvSpPr>
              <a:spLocks noChangeShapeType="1"/>
            </p:cNvSpPr>
            <p:nvPr/>
          </p:nvSpPr>
          <p:spPr bwMode="auto">
            <a:xfrm flipV="1">
              <a:off x="2496" y="2841"/>
              <a:ext cx="1955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430" name="Line 148"/>
            <p:cNvSpPr>
              <a:spLocks noChangeShapeType="1"/>
            </p:cNvSpPr>
            <p:nvPr/>
          </p:nvSpPr>
          <p:spPr bwMode="auto">
            <a:xfrm flipH="1">
              <a:off x="2041" y="2907"/>
              <a:ext cx="458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 latinLnBrk="1"/>
              <a:endParaRPr kumimoji="1" lang="ko-KR" altLang="en-US">
                <a:solidFill>
                  <a:srgbClr val="000000"/>
                </a:solidFill>
                <a:latin typeface="굴림" pitchFamily="50" charset="-127"/>
              </a:endParaRPr>
            </a:p>
          </p:txBody>
        </p:sp>
      </p:grpSp>
      <p:sp>
        <p:nvSpPr>
          <p:cNvPr id="431" name="Text Box 115"/>
          <p:cNvSpPr txBox="1">
            <a:spLocks noChangeArrowheads="1"/>
          </p:cNvSpPr>
          <p:nvPr/>
        </p:nvSpPr>
        <p:spPr bwMode="auto">
          <a:xfrm>
            <a:off x="2906170" y="3008987"/>
            <a:ext cx="904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/>
            <a:r>
              <a:rPr kumimoji="1" lang="ko-KR" altLang="en-US" sz="800" dirty="0">
                <a:solidFill>
                  <a:srgbClr val="000000"/>
                </a:solidFill>
              </a:rPr>
              <a:t>전산실</a:t>
            </a:r>
          </a:p>
          <a:p>
            <a:pPr eaLnBrk="0" latinLnBrk="1" hangingPunct="0"/>
            <a:r>
              <a:rPr kumimoji="1" lang="en-US" altLang="ko-KR" sz="800" dirty="0">
                <a:solidFill>
                  <a:srgbClr val="000000"/>
                </a:solidFill>
              </a:rPr>
              <a:t>Backbone Switch</a:t>
            </a:r>
          </a:p>
          <a:p>
            <a:pPr eaLnBrk="0" latinLnBrk="1" hangingPunct="0"/>
            <a:r>
              <a:rPr kumimoji="1" lang="en-US" altLang="ko-KR" sz="800" dirty="0">
                <a:solidFill>
                  <a:srgbClr val="000000"/>
                </a:solidFill>
              </a:rPr>
              <a:t>(BD8810_BB1)</a:t>
            </a:r>
          </a:p>
        </p:txBody>
      </p:sp>
      <p:sp>
        <p:nvSpPr>
          <p:cNvPr id="432" name="Text Box 115"/>
          <p:cNvSpPr txBox="1">
            <a:spLocks noChangeArrowheads="1"/>
          </p:cNvSpPr>
          <p:nvPr/>
        </p:nvSpPr>
        <p:spPr bwMode="auto">
          <a:xfrm>
            <a:off x="4771526" y="3059435"/>
            <a:ext cx="904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/>
            <a:r>
              <a:rPr kumimoji="1" lang="ko-KR" altLang="en-US" sz="800" dirty="0">
                <a:solidFill>
                  <a:srgbClr val="000000"/>
                </a:solidFill>
              </a:rPr>
              <a:t>전산실</a:t>
            </a:r>
          </a:p>
          <a:p>
            <a:pPr eaLnBrk="0" latinLnBrk="1" hangingPunct="0"/>
            <a:r>
              <a:rPr kumimoji="1" lang="en-US" altLang="ko-KR" sz="800" dirty="0">
                <a:solidFill>
                  <a:srgbClr val="000000"/>
                </a:solidFill>
              </a:rPr>
              <a:t>Backbone Switch</a:t>
            </a:r>
          </a:p>
          <a:p>
            <a:pPr eaLnBrk="0" latinLnBrk="1" hangingPunct="0"/>
            <a:r>
              <a:rPr kumimoji="1" lang="en-US" altLang="ko-KR" sz="800" dirty="0">
                <a:solidFill>
                  <a:srgbClr val="000000"/>
                </a:solidFill>
              </a:rPr>
              <a:t>(</a:t>
            </a:r>
            <a:r>
              <a:rPr kumimoji="1" lang="en-US" altLang="ko-KR" sz="800" dirty="0" smtClean="0">
                <a:solidFill>
                  <a:srgbClr val="000000"/>
                </a:solidFill>
              </a:rPr>
              <a:t>BD8810_BB2)</a:t>
            </a:r>
            <a:endParaRPr kumimoji="1" lang="en-US" altLang="ko-KR" sz="800" dirty="0">
              <a:solidFill>
                <a:srgbClr val="000000"/>
              </a:solidFill>
            </a:endParaRPr>
          </a:p>
        </p:txBody>
      </p:sp>
      <p:sp>
        <p:nvSpPr>
          <p:cNvPr id="434" name="Line 19"/>
          <p:cNvSpPr>
            <a:spLocks noChangeShapeType="1"/>
          </p:cNvSpPr>
          <p:nvPr/>
        </p:nvSpPr>
        <p:spPr bwMode="auto">
          <a:xfrm>
            <a:off x="3918553" y="3540166"/>
            <a:ext cx="3526233" cy="218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/>
            <a:endParaRPr kumimoji="1" lang="ko-KR" altLang="en-US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435" name="Line 19"/>
          <p:cNvSpPr>
            <a:spLocks noChangeShapeType="1"/>
          </p:cNvSpPr>
          <p:nvPr/>
        </p:nvSpPr>
        <p:spPr bwMode="auto">
          <a:xfrm>
            <a:off x="3953990" y="3490539"/>
            <a:ext cx="3526233" cy="218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/>
            <a:endParaRPr kumimoji="1" lang="ko-KR" altLang="en-US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436" name="Rectangle 14"/>
          <p:cNvSpPr>
            <a:spLocks noChangeArrowheads="1"/>
          </p:cNvSpPr>
          <p:nvPr/>
        </p:nvSpPr>
        <p:spPr bwMode="auto">
          <a:xfrm>
            <a:off x="7159328" y="2598234"/>
            <a:ext cx="651139" cy="246221"/>
          </a:xfrm>
          <a:prstGeom prst="rect">
            <a:avLst/>
          </a:prstGeom>
          <a:solidFill>
            <a:srgbClr val="FFCC66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762000" latinLnBrk="1">
              <a:spcBef>
                <a:spcPct val="50000"/>
              </a:spcBef>
            </a:pPr>
            <a:r>
              <a:rPr kumimoji="1" lang="en-US" altLang="ko-KR" sz="1000" b="1" dirty="0">
                <a:solidFill>
                  <a:srgbClr val="000000"/>
                </a:solidFill>
                <a:ea typeface="돋움" pitchFamily="50" charset="-127"/>
              </a:rPr>
              <a:t>SKCFA </a:t>
            </a:r>
          </a:p>
        </p:txBody>
      </p:sp>
      <p:sp>
        <p:nvSpPr>
          <p:cNvPr id="437" name="Text Box 12"/>
          <p:cNvSpPr txBox="1">
            <a:spLocks noChangeArrowheads="1"/>
          </p:cNvSpPr>
          <p:nvPr/>
        </p:nvSpPr>
        <p:spPr bwMode="auto">
          <a:xfrm>
            <a:off x="6884037" y="2923575"/>
            <a:ext cx="1272646" cy="2206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lIns="97100" tIns="48550" rIns="97100" bIns="48550">
            <a:spAutoFit/>
          </a:bodyPr>
          <a:lstStyle/>
          <a:p>
            <a:pPr defTabSz="971550" eaLnBrk="0" latinLnBrk="1" hangingPunct="0"/>
            <a:r>
              <a:rPr kumimoji="1" lang="en-US" altLang="ko-KR" sz="8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4000</a:t>
            </a:r>
          </a:p>
        </p:txBody>
      </p:sp>
      <p:sp>
        <p:nvSpPr>
          <p:cNvPr id="438" name="Text Box 152"/>
          <p:cNvSpPr txBox="1">
            <a:spLocks noChangeArrowheads="1"/>
          </p:cNvSpPr>
          <p:nvPr/>
        </p:nvSpPr>
        <p:spPr bwMode="auto">
          <a:xfrm>
            <a:off x="6212399" y="3295617"/>
            <a:ext cx="1319080" cy="2286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762000" latinLnBrk="1">
              <a:spcBef>
                <a:spcPct val="50000"/>
              </a:spcBef>
            </a:pPr>
            <a:r>
              <a:rPr kumimoji="1" lang="en-US" altLang="ko-KR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23</a:t>
            </a:r>
          </a:p>
        </p:txBody>
      </p:sp>
      <p:sp>
        <p:nvSpPr>
          <p:cNvPr id="439" name="Text Box 153"/>
          <p:cNvSpPr txBox="1">
            <a:spLocks noChangeArrowheads="1"/>
          </p:cNvSpPr>
          <p:nvPr/>
        </p:nvSpPr>
        <p:spPr bwMode="auto">
          <a:xfrm>
            <a:off x="6216837" y="3512150"/>
            <a:ext cx="1319080" cy="23018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762000" latinLnBrk="1">
              <a:spcBef>
                <a:spcPct val="50000"/>
              </a:spcBef>
            </a:pPr>
            <a:r>
              <a:rPr kumimoji="1" lang="en-US" altLang="ko-KR" sz="9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24</a:t>
            </a:r>
          </a:p>
        </p:txBody>
      </p:sp>
      <p:sp>
        <p:nvSpPr>
          <p:cNvPr id="440" name="Text Box 117"/>
          <p:cNvSpPr txBox="1">
            <a:spLocks noChangeArrowheads="1"/>
          </p:cNvSpPr>
          <p:nvPr/>
        </p:nvSpPr>
        <p:spPr bwMode="auto">
          <a:xfrm>
            <a:off x="7640033" y="3354162"/>
            <a:ext cx="1087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/>
            <a:r>
              <a:rPr kumimoji="1" lang="ko-KR" altLang="en-US" sz="1000" dirty="0" smtClean="0">
                <a:solidFill>
                  <a:srgbClr val="000000"/>
                </a:solidFill>
              </a:rPr>
              <a:t>생산 </a:t>
            </a:r>
            <a:r>
              <a:rPr kumimoji="1" lang="ko-KR" altLang="en-US" sz="1000" dirty="0" err="1" smtClean="0">
                <a:solidFill>
                  <a:srgbClr val="000000"/>
                </a:solidFill>
              </a:rPr>
              <a:t>관리동</a:t>
            </a:r>
            <a:endParaRPr kumimoji="1" lang="ko-KR" altLang="en-US" sz="1000" dirty="0">
              <a:solidFill>
                <a:srgbClr val="000000"/>
              </a:solidFill>
            </a:endParaRPr>
          </a:p>
          <a:p>
            <a:pPr eaLnBrk="0" latinLnBrk="1" hangingPunct="0"/>
            <a:r>
              <a:rPr kumimoji="1" lang="en-US" altLang="ko-KR" sz="1000" dirty="0">
                <a:solidFill>
                  <a:srgbClr val="000000"/>
                </a:solidFill>
              </a:rPr>
              <a:t>Backbone Switch</a:t>
            </a:r>
          </a:p>
        </p:txBody>
      </p:sp>
      <p:cxnSp>
        <p:nvCxnSpPr>
          <p:cNvPr id="441" name="직선 연결선 198"/>
          <p:cNvCxnSpPr>
            <a:cxnSpLocks noChangeShapeType="1"/>
            <a:stCxn id="352" idx="0"/>
          </p:cNvCxnSpPr>
          <p:nvPr/>
        </p:nvCxnSpPr>
        <p:spPr bwMode="auto">
          <a:xfrm flipH="1" flipV="1">
            <a:off x="4028289" y="3582994"/>
            <a:ext cx="554970" cy="33475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2" name="직선 연결선 198"/>
          <p:cNvCxnSpPr>
            <a:cxnSpLocks noChangeShapeType="1"/>
            <a:stCxn id="343" idx="0"/>
            <a:endCxn id="393" idx="0"/>
          </p:cNvCxnSpPr>
          <p:nvPr/>
        </p:nvCxnSpPr>
        <p:spPr bwMode="auto">
          <a:xfrm flipV="1">
            <a:off x="3888901" y="3593483"/>
            <a:ext cx="665825" cy="32476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3" name="직선 연결선 198"/>
          <p:cNvCxnSpPr>
            <a:cxnSpLocks noChangeShapeType="1"/>
            <a:stCxn id="352" idx="0"/>
            <a:endCxn id="407" idx="1"/>
          </p:cNvCxnSpPr>
          <p:nvPr/>
        </p:nvCxnSpPr>
        <p:spPr bwMode="auto">
          <a:xfrm flipH="1" flipV="1">
            <a:off x="4547646" y="3592900"/>
            <a:ext cx="35613" cy="32484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4" name="직선 연결선 443"/>
          <p:cNvCxnSpPr/>
          <p:nvPr/>
        </p:nvCxnSpPr>
        <p:spPr bwMode="auto">
          <a:xfrm>
            <a:off x="3901109" y="4250209"/>
            <a:ext cx="7031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5" name="직선 연결선 198"/>
          <p:cNvCxnSpPr>
            <a:cxnSpLocks noChangeShapeType="1"/>
            <a:endCxn id="343" idx="2"/>
          </p:cNvCxnSpPr>
          <p:nvPr/>
        </p:nvCxnSpPr>
        <p:spPr bwMode="auto">
          <a:xfrm flipH="1" flipV="1">
            <a:off x="3888901" y="4149080"/>
            <a:ext cx="43146" cy="10113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6" name="직선 연결선 198"/>
          <p:cNvCxnSpPr>
            <a:cxnSpLocks noChangeShapeType="1"/>
            <a:endCxn id="352" idx="2"/>
          </p:cNvCxnSpPr>
          <p:nvPr/>
        </p:nvCxnSpPr>
        <p:spPr bwMode="auto">
          <a:xfrm flipV="1">
            <a:off x="4570655" y="4148579"/>
            <a:ext cx="12604" cy="10163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7" name="Text Box 169"/>
          <p:cNvSpPr txBox="1">
            <a:spLocks noChangeArrowheads="1"/>
          </p:cNvSpPr>
          <p:nvPr/>
        </p:nvSpPr>
        <p:spPr bwMode="auto">
          <a:xfrm>
            <a:off x="4837807" y="3853478"/>
            <a:ext cx="1752468" cy="2317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762000" latinLnBrk="1">
              <a:spcBef>
                <a:spcPct val="50000"/>
              </a:spcBef>
            </a:pPr>
            <a:r>
              <a:rPr kumimoji="1" lang="en-US" altLang="ko-KR" sz="900" dirty="0" smtClean="0">
                <a:solidFill>
                  <a:srgbClr val="000000"/>
                </a:solidFill>
              </a:rPr>
              <a:t>SKC_Suwon_ServerFarm Switch</a:t>
            </a:r>
            <a:endParaRPr kumimoji="1" lang="en-US" altLang="ko-KR" sz="90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4" name="Rectangle 16"/>
          <p:cNvSpPr>
            <a:spLocks noChangeArrowheads="1"/>
          </p:cNvSpPr>
          <p:nvPr/>
        </p:nvSpPr>
        <p:spPr bwMode="auto">
          <a:xfrm>
            <a:off x="4102494" y="6375291"/>
            <a:ext cx="455772" cy="283041"/>
          </a:xfrm>
          <a:prstGeom prst="rect">
            <a:avLst/>
          </a:prstGeom>
          <a:solidFill>
            <a:srgbClr val="FFFF99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54000" tIns="10800" rIns="54000" bIns="10800" anchor="ctr"/>
          <a:lstStyle/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SKC-ERPQ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Clr>
                <a:srgbClr val="215E9B"/>
              </a:buClr>
              <a:buFont typeface="Wingdings" pitchFamily="2" charset="2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2Core/16GB</a:t>
            </a:r>
            <a:endParaRPr lang="en-US" altLang="ko-KR" sz="7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44" name="그림 3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21911" y="5614222"/>
            <a:ext cx="525972" cy="8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1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19" y="231755"/>
            <a:ext cx="9015413" cy="339725"/>
          </a:xfrm>
        </p:spPr>
        <p:txBody>
          <a:bodyPr/>
          <a:lstStyle/>
          <a:p>
            <a:r>
              <a:rPr lang="en-US" altLang="ko-KR" dirty="0" smtClean="0"/>
              <a:t>4) SERVER </a:t>
            </a:r>
            <a:r>
              <a:rPr lang="ko-KR" altLang="en-US" dirty="0" smtClean="0"/>
              <a:t>현황 </a:t>
            </a: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622578" y="571480"/>
            <a:ext cx="90011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2000" tIns="0" rIns="72000" bIns="0" anchor="ctr"/>
          <a:lstStyle/>
          <a:p>
            <a:pPr algn="l" defTabSz="190500">
              <a:spcBef>
                <a:spcPct val="20000"/>
              </a:spcBef>
              <a:buClr>
                <a:schemeClr val="tx1"/>
              </a:buClr>
              <a:buSzPct val="100000"/>
              <a:tabLst>
                <a:tab pos="228600" algn="l"/>
              </a:tabLst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▣ ERP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시스템 서버내역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31893"/>
              </p:ext>
            </p:extLst>
          </p:nvPr>
        </p:nvGraphicFramePr>
        <p:xfrm>
          <a:off x="416496" y="1428736"/>
          <a:ext cx="9001000" cy="4359428"/>
        </p:xfrm>
        <a:graphic>
          <a:graphicData uri="http://schemas.openxmlformats.org/drawingml/2006/table">
            <a:tbl>
              <a:tblPr/>
              <a:tblGrid>
                <a:gridCol w="792088"/>
                <a:gridCol w="936104"/>
                <a:gridCol w="1008112"/>
                <a:gridCol w="1151816"/>
                <a:gridCol w="1152440"/>
                <a:gridCol w="648072"/>
                <a:gridCol w="3312368"/>
              </a:tblGrid>
              <a:tr h="428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모델명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OS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Spec.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14380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(Active)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ERP_MAIN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rx7640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UX 11.23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1EA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Itanium 1.6GHz*8core /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52G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Memory /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146G HDD x 2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(Standby)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ERP_AP1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rx7640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UX 11.23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1EA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Itanium 1.6GHz*8core /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52G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Memory /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146G HDD x 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IFRS2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rx3600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 UX 11.23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1EA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Itanium 1.6GHz*2core / 20G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Memory /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146G HDD x 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8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ERP_DSP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rx3600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UX 11.23</a:t>
                      </a:r>
                      <a:endParaRPr lang="en-US" sz="1000" b="0" i="0" u="none" strike="noStrik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1EA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Itanium 1.6GHz*2core / 12G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Memory /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146G HDD x 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8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QA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SKC-ERPQ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rx3600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UX 11.23</a:t>
                      </a:r>
                      <a:endParaRPr lang="en-US" sz="1000" b="0" i="0" u="none" strike="noStrik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1EA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Itanium 1.6GHz*2core / 16G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Memory /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146G HDD x 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수원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AWCS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자동창고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출하관리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SKC1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Sun-Fire-V245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Solaris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5.10</a:t>
                      </a:r>
                      <a:endParaRPr lang="en-US" sz="1000" b="0" i="0" u="none" strike="noStrik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1EA</a:t>
                      </a: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BA8D5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SUNW,UltraSPARC-IIIi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*2core / 2G Memory /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146G HDD x 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3200" marR="432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>
                <a:solidFill>
                  <a:srgbClr val="FF7A00"/>
                </a:solidFill>
                <a:latin typeface="Arial" charset="0"/>
              </a:rPr>
              <a:t>5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ERP_MAIN 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23910" y="3357562"/>
          <a:ext cx="2679688" cy="2668731"/>
        </p:xfrm>
        <a:graphic>
          <a:graphicData uri="http://schemas.openxmlformats.org/drawingml/2006/table">
            <a:tbl>
              <a:tblPr/>
              <a:tblGrid>
                <a:gridCol w="1108052"/>
                <a:gridCol w="1571636"/>
              </a:tblGrid>
              <a:tr h="2052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항  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내  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자산 번호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UX-CPU-HP-10254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Hostname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erp_main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 rx7640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IP Address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203.242.74.2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Serial No.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SGH48209PC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 type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Intel(R) Itanium 2 9100 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1.6GHz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8core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36GB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OS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UX  11.23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146GB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* </a:t>
                      </a:r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2EA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firmware 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9.022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Paging space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70GB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578" name="Picture 2" descr="C:\Users\Administrator\Pictures\m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538" y="935520"/>
            <a:ext cx="1619250" cy="1809750"/>
          </a:xfrm>
          <a:prstGeom prst="rect">
            <a:avLst/>
          </a:prstGeom>
          <a:noFill/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40345"/>
              </p:ext>
            </p:extLst>
          </p:nvPr>
        </p:nvGraphicFramePr>
        <p:xfrm>
          <a:off x="4202044" y="1872475"/>
          <a:ext cx="5286412" cy="4153818"/>
        </p:xfrm>
        <a:graphic>
          <a:graphicData uri="http://schemas.openxmlformats.org/drawingml/2006/table">
            <a:tbl>
              <a:tblPr/>
              <a:tblGrid>
                <a:gridCol w="1382609"/>
                <a:gridCol w="1961062"/>
                <a:gridCol w="1942741"/>
              </a:tblGrid>
              <a:tr h="4098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Processor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 GHz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Side bus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533 MHz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cache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L1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-16 KB inst + 16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L2 - 1MB inst + 256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L3 -  18MB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52GB(2048M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* 10 / 4096M * 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4,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         8192M * 2)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256GB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146GB * 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1.2 TB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I/O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slot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개 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(8 * 266MHz, 7 * 133MGz)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Power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fan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RS0232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시리얼 포트 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개</a:t>
                      </a:r>
                      <a:endParaRPr lang="en-US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10/100BT management LAN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523844" y="228600"/>
            <a:ext cx="8964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l" defTabSz="915988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 b="1" dirty="0">
                <a:solidFill>
                  <a:srgbClr val="FF7A00"/>
                </a:solidFill>
                <a:latin typeface="Arial" charset="0"/>
              </a:rPr>
              <a:t>5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) 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주요서버 장비 구성도 </a:t>
            </a:r>
            <a:r>
              <a:rPr kumimoji="1" lang="en-US" altLang="ko-KR" sz="1800" b="1" dirty="0" smtClean="0">
                <a:solidFill>
                  <a:srgbClr val="FF7A00"/>
                </a:solidFill>
                <a:latin typeface="Arial" charset="0"/>
              </a:rPr>
              <a:t>( ERP_AP1 )</a:t>
            </a:r>
            <a:r>
              <a:rPr kumimoji="1" lang="ko-KR" altLang="en-US" sz="1800" b="1" dirty="0" smtClean="0">
                <a:solidFill>
                  <a:srgbClr val="FF7A00"/>
                </a:solidFill>
                <a:latin typeface="Arial" charset="0"/>
              </a:rPr>
              <a:t> </a:t>
            </a:r>
            <a:endParaRPr kumimoji="1" lang="ko-KR" altLang="en-US" sz="1800" b="1" dirty="0">
              <a:solidFill>
                <a:srgbClr val="FF7A00"/>
              </a:solidFill>
              <a:latin typeface="Arial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3910" y="3357562"/>
          <a:ext cx="2679688" cy="2668731"/>
        </p:xfrm>
        <a:graphic>
          <a:graphicData uri="http://schemas.openxmlformats.org/drawingml/2006/table">
            <a:tbl>
              <a:tblPr/>
              <a:tblGrid>
                <a:gridCol w="1108052"/>
                <a:gridCol w="1571636"/>
              </a:tblGrid>
              <a:tr h="2052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항  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latin typeface="Arial" pitchFamily="34" charset="0"/>
                          <a:cs typeface="Arial" pitchFamily="34" charset="0"/>
                        </a:rPr>
                        <a:t>내  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자산 번호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UX-CPU-HP-10253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Hostname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erp_ap1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 rx7640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IP Address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203.242.74.4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Serial No.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SGH48209PB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 type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Intel(R) Itanium 2 9100 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CPU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1.6GHz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8core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36GB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OS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UX  11.23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146GB </a:t>
                      </a:r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* </a:t>
                      </a:r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2EA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latin typeface="Arial" pitchFamily="34" charset="0"/>
                          <a:cs typeface="Arial" pitchFamily="34" charset="0"/>
                        </a:rPr>
                        <a:t>firmware </a:t>
                      </a: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9.022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Paging space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20GB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2" descr="C:\Users\Administrator\Pictures\m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538" y="935520"/>
            <a:ext cx="1619250" cy="1809750"/>
          </a:xfrm>
          <a:prstGeom prst="rect">
            <a:avLst/>
          </a:prstGeom>
          <a:noFill/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02044" y="1872475"/>
          <a:ext cx="5286412" cy="4153818"/>
        </p:xfrm>
        <a:graphic>
          <a:graphicData uri="http://schemas.openxmlformats.org/drawingml/2006/table">
            <a:tbl>
              <a:tblPr/>
              <a:tblGrid>
                <a:gridCol w="1382609"/>
                <a:gridCol w="1961062"/>
                <a:gridCol w="1942741"/>
              </a:tblGrid>
              <a:tr h="4098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Processor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1.6 GHz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Side bus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533 MHz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cache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L1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-16 KB inst + 16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L2 - 1MB inst + 256 KB data</a:t>
                      </a:r>
                    </a:p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L3 -  18MB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52GB(2048M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* 10 / 4096M * 4,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         8192M * 2)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256GB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Internal disk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installed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146GB * 2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1.2 TB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I/O</a:t>
                      </a:r>
                      <a:r>
                        <a:rPr 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slot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lang="ko-KR" alt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개 </a:t>
                      </a:r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(8 * 266MHz, 7 * 133MGz)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Power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fan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en-US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Arial" pitchFamily="34" charset="0"/>
                          <a:cs typeface="Arial" pitchFamily="34" charset="0"/>
                        </a:rPr>
                        <a:t>RS0232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시리얼 포트 </a:t>
                      </a:r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개</a:t>
                      </a:r>
                      <a:endParaRPr lang="en-US" altLang="ko-KR" sz="1000" b="0" i="0" u="none" strike="noStrik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latin typeface="Arial" pitchFamily="34" charset="0"/>
                          <a:cs typeface="Arial" pitchFamily="34" charset="0"/>
                        </a:rPr>
                        <a:t>10/100BT management LAN</a:t>
                      </a:r>
                      <a:endParaRPr lang="en-US" altLang="ko-KR" sz="10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1472372620</TotalTime>
  <Pages>39</Pages>
  <Words>4061</Words>
  <Application>Microsoft Office PowerPoint</Application>
  <PresentationFormat>A4 용지(210x297mm)</PresentationFormat>
  <Paragraphs>1781</Paragraphs>
  <Slides>23</Slides>
  <Notes>16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1_other</vt:lpstr>
      <vt:lpstr>클립</vt:lpstr>
      <vt:lpstr>Photo Editor 사진</vt:lpstr>
      <vt:lpstr>Technical Architecture 설계서 -  SKC ERP시스템</vt:lpstr>
      <vt:lpstr>PowerPoint 프레젠테이션</vt:lpstr>
      <vt:lpstr>1) 시스템 개요</vt:lpstr>
      <vt:lpstr>2) 논리 시스템 구성도</vt:lpstr>
      <vt:lpstr>2) 논리 시스템 구성도</vt:lpstr>
      <vt:lpstr>3) 시스템 구성도 </vt:lpstr>
      <vt:lpstr>4) SERVER 현황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8) Batch job현황(ERP_MAIN)</vt:lpstr>
      <vt:lpstr>9) 백업 Target 및 주기</vt:lpstr>
      <vt:lpstr>9) 백업 Target 및 주기</vt:lpstr>
      <vt:lpstr>10) 업무 별 담당자 현황</vt:lpstr>
      <vt:lpstr>11) 장애 발생시 대응 방안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Administrator</dc:creator>
  <cp:lastModifiedBy>Windows 사용자</cp:lastModifiedBy>
  <cp:revision>2348</cp:revision>
  <cp:lastPrinted>1998-10-23T19:48:03Z</cp:lastPrinted>
  <dcterms:created xsi:type="dcterms:W3CDTF">1996-10-14T12:11:22Z</dcterms:created>
  <dcterms:modified xsi:type="dcterms:W3CDTF">2015-04-08T04:38:20Z</dcterms:modified>
</cp:coreProperties>
</file>