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62" r:id="rId2"/>
    <p:sldId id="259" r:id="rId3"/>
    <p:sldId id="260" r:id="rId4"/>
    <p:sldId id="261" r:id="rId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248" y="-9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46F17-1A6E-472E-9662-E1511A7CF235}" type="datetimeFigureOut">
              <a:rPr lang="ko-KR" altLang="en-US" smtClean="0"/>
              <a:t>2015-03-24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1DEFC-08E2-4443-9C24-BCA2247384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382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1DEFC-08E2-4443-9C24-BCA22473845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828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34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71475" indent="0" algn="ctr">
              <a:buNone/>
              <a:defRPr/>
            </a:lvl2pPr>
            <a:lvl3pPr marL="742950" indent="0" algn="ctr">
              <a:buNone/>
              <a:defRPr/>
            </a:lvl3pPr>
            <a:lvl4pPr marL="1114425" indent="0" algn="ctr">
              <a:buNone/>
              <a:defRPr/>
            </a:lvl4pPr>
            <a:lvl5pPr marL="1485900" indent="0" algn="ctr">
              <a:buNone/>
              <a:defRPr/>
            </a:lvl5pPr>
            <a:lvl6pPr marL="1857375" indent="0" algn="ctr">
              <a:buNone/>
              <a:defRPr/>
            </a:lvl6pPr>
            <a:lvl7pPr marL="2228850" indent="0" algn="ctr">
              <a:buNone/>
              <a:defRPr/>
            </a:lvl7pPr>
            <a:lvl8pPr marL="2600325" indent="0" algn="ctr">
              <a:buNone/>
              <a:defRPr/>
            </a:lvl8pPr>
            <a:lvl9pPr marL="29718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9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325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25"/>
            </a:lvl1pPr>
            <a:lvl2pPr marL="371475" indent="0">
              <a:buNone/>
              <a:defRPr sz="1463"/>
            </a:lvl2pPr>
            <a:lvl3pPr marL="742950" indent="0">
              <a:buNone/>
              <a:defRPr sz="1300"/>
            </a:lvl3pPr>
            <a:lvl4pPr marL="1114425" indent="0">
              <a:buNone/>
              <a:defRPr sz="1138"/>
            </a:lvl4pPr>
            <a:lvl5pPr marL="1485900" indent="0">
              <a:buNone/>
              <a:defRPr sz="1138"/>
            </a:lvl5pPr>
            <a:lvl6pPr marL="1857375" indent="0">
              <a:buNone/>
              <a:defRPr sz="1138"/>
            </a:lvl6pPr>
            <a:lvl7pPr marL="2228850" indent="0">
              <a:buNone/>
              <a:defRPr sz="1138"/>
            </a:lvl7pPr>
            <a:lvl8pPr marL="2600325" indent="0">
              <a:buNone/>
              <a:defRPr sz="1138"/>
            </a:lvl8pPr>
            <a:lvl9pPr marL="2971800" indent="0">
              <a:buNone/>
              <a:defRPr sz="113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3" y="1600206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275"/>
            </a:lvl1pPr>
            <a:lvl2pPr>
              <a:defRPr sz="1950"/>
            </a:lvl2pPr>
            <a:lvl3pPr>
              <a:defRPr sz="1625"/>
            </a:lvl3pPr>
            <a:lvl4pPr>
              <a:defRPr sz="1463"/>
            </a:lvl4pPr>
            <a:lvl5pPr>
              <a:defRPr sz="1463"/>
            </a:lvl5pPr>
            <a:lvl6pPr>
              <a:defRPr sz="1463"/>
            </a:lvl6pPr>
            <a:lvl7pPr>
              <a:defRPr sz="1463"/>
            </a:lvl7pPr>
            <a:lvl8pPr>
              <a:defRPr sz="1463"/>
            </a:lvl8pPr>
            <a:lvl9pPr>
              <a:defRPr sz="146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199" y="1600206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275"/>
            </a:lvl1pPr>
            <a:lvl2pPr>
              <a:defRPr sz="1950"/>
            </a:lvl2pPr>
            <a:lvl3pPr>
              <a:defRPr sz="1625"/>
            </a:lvl3pPr>
            <a:lvl4pPr>
              <a:defRPr sz="1463"/>
            </a:lvl4pPr>
            <a:lvl5pPr>
              <a:defRPr sz="1463"/>
            </a:lvl5pPr>
            <a:lvl6pPr>
              <a:defRPr sz="1463"/>
            </a:lvl6pPr>
            <a:lvl7pPr>
              <a:defRPr sz="1463"/>
            </a:lvl7pPr>
            <a:lvl8pPr>
              <a:defRPr sz="1463"/>
            </a:lvl8pPr>
            <a:lvl9pPr>
              <a:defRPr sz="146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1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1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1950"/>
            </a:lvl1pPr>
            <a:lvl2pPr>
              <a:defRPr sz="1625"/>
            </a:lvl2pPr>
            <a:lvl3pPr>
              <a:defRPr sz="1463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80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80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1950"/>
            </a:lvl1pPr>
            <a:lvl2pPr>
              <a:defRPr sz="1625"/>
            </a:lvl2pPr>
            <a:lvl3pPr>
              <a:defRPr sz="1463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15" name="Group 3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779848"/>
              </p:ext>
            </p:extLst>
          </p:nvPr>
        </p:nvGraphicFramePr>
        <p:xfrm>
          <a:off x="273051" y="163521"/>
          <a:ext cx="9359901" cy="765157"/>
        </p:xfrm>
        <a:graphic>
          <a:graphicData uri="http://schemas.openxmlformats.org/drawingml/2006/table">
            <a:tbl>
              <a:tblPr/>
              <a:tblGrid>
                <a:gridCol w="1655764"/>
                <a:gridCol w="3168650"/>
                <a:gridCol w="863600"/>
                <a:gridCol w="3671887"/>
              </a:tblGrid>
              <a:tr h="45223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SKC HW Configuration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29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문서번호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3.0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작성일자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2014/02/19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8210" name="Picture 394" descr="크기변환_SK-cac-Comm-E_bg"/>
          <p:cNvPicPr>
            <a:picLocks noChangeAspect="1" noChangeArrowheads="1"/>
          </p:cNvPicPr>
          <p:nvPr userDrawn="1"/>
        </p:nvPicPr>
        <p:blipFill>
          <a:blip r:embed="rId13" cstate="print"/>
          <a:srcRect l="4506" t="2188" r="54419" b="56425"/>
          <a:stretch>
            <a:fillRect/>
          </a:stretch>
        </p:blipFill>
        <p:spPr bwMode="auto">
          <a:xfrm>
            <a:off x="666721" y="260350"/>
            <a:ext cx="858839" cy="52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 userDrawn="1"/>
        </p:nvSpPr>
        <p:spPr bwMode="auto">
          <a:xfrm>
            <a:off x="273051" y="1406562"/>
            <a:ext cx="9359900" cy="5256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975" kern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575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575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575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575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575">
          <a:solidFill>
            <a:schemeClr val="tx2"/>
          </a:solidFill>
          <a:latin typeface="Times New Roman" pitchFamily="18" charset="0"/>
        </a:defRPr>
      </a:lvl5pPr>
      <a:lvl6pPr marL="371475" algn="ctr" rtl="0" fontAlgn="base">
        <a:spcBef>
          <a:spcPct val="0"/>
        </a:spcBef>
        <a:spcAft>
          <a:spcPct val="0"/>
        </a:spcAft>
        <a:defRPr sz="3575">
          <a:solidFill>
            <a:schemeClr val="tx2"/>
          </a:solidFill>
          <a:latin typeface="Times New Roman" pitchFamily="18" charset="0"/>
        </a:defRPr>
      </a:lvl6pPr>
      <a:lvl7pPr marL="742950" algn="ctr" rtl="0" fontAlgn="base">
        <a:spcBef>
          <a:spcPct val="0"/>
        </a:spcBef>
        <a:spcAft>
          <a:spcPct val="0"/>
        </a:spcAft>
        <a:defRPr sz="3575">
          <a:solidFill>
            <a:schemeClr val="tx2"/>
          </a:solidFill>
          <a:latin typeface="Times New Roman" pitchFamily="18" charset="0"/>
        </a:defRPr>
      </a:lvl7pPr>
      <a:lvl8pPr marL="1114425" algn="ctr" rtl="0" fontAlgn="base">
        <a:spcBef>
          <a:spcPct val="0"/>
        </a:spcBef>
        <a:spcAft>
          <a:spcPct val="0"/>
        </a:spcAft>
        <a:defRPr sz="3575">
          <a:solidFill>
            <a:schemeClr val="tx2"/>
          </a:solidFill>
          <a:latin typeface="Times New Roman" pitchFamily="18" charset="0"/>
        </a:defRPr>
      </a:lvl8pPr>
      <a:lvl9pPr marL="1485900" algn="ctr" rtl="0" fontAlgn="base">
        <a:spcBef>
          <a:spcPct val="0"/>
        </a:spcBef>
        <a:spcAft>
          <a:spcPct val="0"/>
        </a:spcAft>
        <a:defRPr sz="3575">
          <a:solidFill>
            <a:schemeClr val="tx2"/>
          </a:solidFill>
          <a:latin typeface="Times New Roman" pitchFamily="18" charset="0"/>
        </a:defRPr>
      </a:lvl9pPr>
    </p:titleStyle>
    <p:bodyStyle>
      <a:lvl1pPr marL="278606" indent="-278606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03647" indent="-232172" algn="l" rtl="0" eaLnBrk="0" fontAlgn="base" hangingPunct="0">
        <a:spcBef>
          <a:spcPct val="20000"/>
        </a:spcBef>
        <a:spcAft>
          <a:spcPct val="0"/>
        </a:spcAft>
        <a:buChar char="–"/>
        <a:defRPr sz="2275">
          <a:solidFill>
            <a:schemeClr val="tx1"/>
          </a:solidFill>
          <a:latin typeface="+mn-lt"/>
        </a:defRPr>
      </a:lvl2pPr>
      <a:lvl3pPr marL="928688" indent="-185738" algn="l" rtl="0" eaLnBrk="0" fontAlgn="base" hangingPunct="0">
        <a:spcBef>
          <a:spcPct val="20000"/>
        </a:spcBef>
        <a:spcAft>
          <a:spcPct val="0"/>
        </a:spcAft>
        <a:buChar char="•"/>
        <a:defRPr sz="1950">
          <a:solidFill>
            <a:schemeClr val="tx1"/>
          </a:solidFill>
          <a:latin typeface="+mn-lt"/>
        </a:defRPr>
      </a:lvl3pPr>
      <a:lvl4pPr marL="1300163" indent="-185738" algn="l" rtl="0" eaLnBrk="0" fontAlgn="base" hangingPunct="0">
        <a:spcBef>
          <a:spcPct val="20000"/>
        </a:spcBef>
        <a:spcAft>
          <a:spcPct val="0"/>
        </a:spcAft>
        <a:buChar char="–"/>
        <a:defRPr sz="1625">
          <a:solidFill>
            <a:schemeClr val="tx1"/>
          </a:solidFill>
          <a:latin typeface="+mn-lt"/>
        </a:defRPr>
      </a:lvl4pPr>
      <a:lvl5pPr marL="1671638" indent="-185738" algn="l" rtl="0" eaLnBrk="0" fontAlgn="base" hangingPunct="0">
        <a:spcBef>
          <a:spcPct val="20000"/>
        </a:spcBef>
        <a:spcAft>
          <a:spcPct val="0"/>
        </a:spcAft>
        <a:buChar char="»"/>
        <a:defRPr sz="1625">
          <a:solidFill>
            <a:schemeClr val="tx1"/>
          </a:solidFill>
          <a:latin typeface="+mn-lt"/>
        </a:defRPr>
      </a:lvl5pPr>
      <a:lvl6pPr marL="2043113" indent="-185738" algn="l" rtl="0" fontAlgn="base">
        <a:spcBef>
          <a:spcPct val="20000"/>
        </a:spcBef>
        <a:spcAft>
          <a:spcPct val="0"/>
        </a:spcAft>
        <a:buChar char="»"/>
        <a:defRPr sz="1625">
          <a:solidFill>
            <a:schemeClr val="tx1"/>
          </a:solidFill>
          <a:latin typeface="+mn-lt"/>
        </a:defRPr>
      </a:lvl6pPr>
      <a:lvl7pPr marL="2414588" indent="-185738" algn="l" rtl="0" fontAlgn="base">
        <a:spcBef>
          <a:spcPct val="20000"/>
        </a:spcBef>
        <a:spcAft>
          <a:spcPct val="0"/>
        </a:spcAft>
        <a:buChar char="»"/>
        <a:defRPr sz="1625">
          <a:solidFill>
            <a:schemeClr val="tx1"/>
          </a:solidFill>
          <a:latin typeface="+mn-lt"/>
        </a:defRPr>
      </a:lvl7pPr>
      <a:lvl8pPr marL="2786063" indent="-185738" algn="l" rtl="0" fontAlgn="base">
        <a:spcBef>
          <a:spcPct val="20000"/>
        </a:spcBef>
        <a:spcAft>
          <a:spcPct val="0"/>
        </a:spcAft>
        <a:buChar char="»"/>
        <a:defRPr sz="1625">
          <a:solidFill>
            <a:schemeClr val="tx1"/>
          </a:solidFill>
          <a:latin typeface="+mn-lt"/>
        </a:defRPr>
      </a:lvl8pPr>
      <a:lvl9pPr marL="3157538" indent="-185738" algn="l" rtl="0" fontAlgn="base">
        <a:spcBef>
          <a:spcPct val="20000"/>
        </a:spcBef>
        <a:spcAft>
          <a:spcPct val="0"/>
        </a:spcAft>
        <a:buChar char="»"/>
        <a:defRPr sz="1625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46"/>
          <p:cNvSpPr txBox="1">
            <a:spLocks noChangeArrowheads="1"/>
          </p:cNvSpPr>
          <p:nvPr/>
        </p:nvSpPr>
        <p:spPr bwMode="auto">
          <a:xfrm>
            <a:off x="272480" y="1052736"/>
            <a:ext cx="9361040" cy="2923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92795" indent="-29279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3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kumimoji="1" lang="ko-KR" altLang="en-US" sz="13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백업 구성현황 </a:t>
            </a:r>
            <a:r>
              <a:rPr kumimoji="1" lang="en-US" altLang="ko-KR" sz="13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kumimoji="1" lang="ko-KR" altLang="en-US" sz="13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수원</a:t>
            </a:r>
            <a:endParaRPr kumimoji="1" lang="ko-KR" altLang="en-US" sz="13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640" y="1528253"/>
            <a:ext cx="7191798" cy="47810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10396" y="1844824"/>
            <a:ext cx="1603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HP-DL360G7</a:t>
            </a:r>
          </a:p>
          <a:p>
            <a:r>
              <a:rPr lang="en-US" altLang="ko-KR" sz="1200" dirty="0"/>
              <a:t>QC2.53Ghz*1 </a:t>
            </a:r>
            <a:r>
              <a:rPr lang="en-US" altLang="ko-KR" sz="1200"/>
              <a:t>/ </a:t>
            </a:r>
            <a:r>
              <a:rPr lang="en-US" altLang="ko-KR" sz="1200" smtClean="0"/>
              <a:t>24GB 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61554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623" y="4072573"/>
            <a:ext cx="6763941" cy="688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17988"/>
              </p:ext>
            </p:extLst>
          </p:nvPr>
        </p:nvGraphicFramePr>
        <p:xfrm>
          <a:off x="1501121" y="2272173"/>
          <a:ext cx="6845258" cy="16174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8047"/>
                <a:gridCol w="702078"/>
                <a:gridCol w="877598"/>
                <a:gridCol w="760585"/>
                <a:gridCol w="877598"/>
                <a:gridCol w="58507"/>
                <a:gridCol w="702078"/>
                <a:gridCol w="702078"/>
                <a:gridCol w="936104"/>
                <a:gridCol w="760585"/>
              </a:tblGrid>
              <a:tr h="1702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Port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739" marR="7739" marT="77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effectLst/>
                        </a:rPr>
                        <a:t>0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739" marR="7739" marT="77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effectLst/>
                        </a:rPr>
                        <a:t>1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739" marR="7739" marT="77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effectLst/>
                        </a:rPr>
                        <a:t>2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739" marR="7739" marT="77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effectLst/>
                        </a:rPr>
                        <a:t>3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739" marR="7739" marT="77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739" marR="7739" marT="77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effectLst/>
                        </a:rPr>
                        <a:t>8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739" marR="7739" marT="77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effectLst/>
                        </a:rPr>
                        <a:t>9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739" marR="7739" marT="77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effectLst/>
                        </a:rPr>
                        <a:t>10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739" marR="7739" marT="77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effectLst/>
                        </a:rPr>
                        <a:t>11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739" marR="7739" marT="77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53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Host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739" marR="7739" marT="77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 smtClean="0">
                          <a:effectLst/>
                        </a:rPr>
                        <a:t>VTL</a:t>
                      </a:r>
                    </a:p>
                    <a:p>
                      <a:pPr algn="ctr" fontAlgn="ctr"/>
                      <a:r>
                        <a:rPr lang="en-US" altLang="ko-KR" sz="800" u="none" strike="noStrike" dirty="0" smtClean="0">
                          <a:effectLst/>
                        </a:rPr>
                        <a:t>(FC1)</a:t>
                      </a:r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739" marR="7739" marT="77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 smtClean="0">
                          <a:effectLst/>
                        </a:rPr>
                        <a:t>VTL</a:t>
                      </a:r>
                    </a:p>
                    <a:p>
                      <a:pPr algn="ctr" fontAlgn="ctr"/>
                      <a:r>
                        <a:rPr lang="en-US" altLang="ko-KR" sz="800" u="none" strike="noStrike" dirty="0" smtClean="0">
                          <a:effectLst/>
                        </a:rPr>
                        <a:t>(FC3)</a:t>
                      </a:r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739" marR="7739" marT="77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 smtClean="0">
                          <a:effectLst/>
                        </a:rPr>
                        <a:t>SKC-BKMPAP1</a:t>
                      </a:r>
                    </a:p>
                    <a:p>
                      <a:pPr algn="ctr" fontAlgn="ctr"/>
                      <a:r>
                        <a:rPr lang="en-US" altLang="ko-KR" sz="800" u="none" strike="noStrike" dirty="0" smtClean="0">
                          <a:effectLst/>
                        </a:rPr>
                        <a:t>(FC1)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739" marR="7739" marT="77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 smtClean="0">
                          <a:effectLst/>
                        </a:rPr>
                        <a:t>SKC-BKMPAP1</a:t>
                      </a:r>
                    </a:p>
                    <a:p>
                      <a:pPr algn="ctr" fontAlgn="ctr"/>
                      <a:r>
                        <a:rPr lang="en-US" altLang="ko-KR" sz="800" u="none" strike="noStrike" dirty="0" smtClean="0">
                          <a:effectLst/>
                        </a:rPr>
                        <a:t>(FC2)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739" marR="7739" marT="77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739" marR="7739" marT="77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ERP_DSP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(FC1)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739" marR="7739" marT="77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SKYWALK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(FC1)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739" marR="7739" marT="77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MES_RTDB1-1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(FC1)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739" marR="7739" marT="77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SKYPROAP3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(FC1)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739" marR="7739" marT="77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02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Port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739" marR="7739" marT="77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effectLst/>
                        </a:rPr>
                        <a:t>4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739" marR="7739" marT="77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effectLst/>
                        </a:rPr>
                        <a:t>5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739" marR="7739" marT="77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effectLst/>
                        </a:rPr>
                        <a:t>6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739" marR="7739" marT="77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effectLst/>
                        </a:rPr>
                        <a:t>7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739" marR="7739" marT="77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739" marR="7739" marT="77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effectLst/>
                        </a:rPr>
                        <a:t>12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739" marR="7739" marT="77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effectLst/>
                        </a:rPr>
                        <a:t>13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739" marR="7739" marT="77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effectLst/>
                        </a:rPr>
                        <a:t>14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739" marR="7739" marT="77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effectLst/>
                        </a:rPr>
                        <a:t>15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739" marR="7739" marT="77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53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Host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739" marR="7739" marT="77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 smtClean="0">
                          <a:effectLst/>
                        </a:rPr>
                        <a:t>IFRS2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(FC1)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739" marR="7739" marT="77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 smtClean="0">
                          <a:effectLst/>
                        </a:rPr>
                        <a:t>UX </a:t>
                      </a:r>
                    </a:p>
                    <a:p>
                      <a:pPr algn="ctr" fontAlgn="ctr"/>
                      <a:r>
                        <a:rPr lang="en-US" altLang="ko-KR" sz="800" u="none" strike="noStrike" dirty="0" smtClean="0">
                          <a:effectLst/>
                        </a:rPr>
                        <a:t>BLADE SAN(20)</a:t>
                      </a:r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739" marR="7739" marT="77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ERP_MAIN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(FC1)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739" marR="7739" marT="77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 smtClean="0">
                          <a:effectLst/>
                        </a:rPr>
                        <a:t>UX </a:t>
                      </a:r>
                    </a:p>
                    <a:p>
                      <a:pPr algn="ctr" fontAlgn="ctr"/>
                      <a:r>
                        <a:rPr lang="en-US" altLang="ko-KR" sz="800" u="none" strike="noStrike" dirty="0" smtClean="0">
                          <a:effectLst/>
                        </a:rPr>
                        <a:t>BLADE SAN(17)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739" marR="7739" marT="77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739" marR="7739" marT="77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739" marR="7739" marT="77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SKCEPRD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(FC1)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739" marR="7739" marT="77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SKC_EDMS2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(FC1)</a:t>
                      </a: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739" marR="7739" marT="77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EAIDB1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(FC1)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739" marR="7739" marT="77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02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Port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739" marR="7739" marT="77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effectLst/>
                        </a:rPr>
                        <a:t>16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739" marR="7739" marT="77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effectLst/>
                        </a:rPr>
                        <a:t>17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739" marR="7739" marT="77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effectLst/>
                        </a:rPr>
                        <a:t>18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739" marR="7739" marT="77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effectLst/>
                        </a:rPr>
                        <a:t>19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739" marR="7739" marT="77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739" marR="7739" marT="77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 smtClean="0">
                          <a:effectLst/>
                        </a:rPr>
                        <a:t>24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739" marR="7739" marT="77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effectLst/>
                        </a:rPr>
                        <a:t>25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739" marR="7739" marT="77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effectLst/>
                        </a:rPr>
                        <a:t>26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739" marR="7739" marT="77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effectLst/>
                        </a:rPr>
                        <a:t>27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739" marR="7739" marT="77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53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Host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739" marR="7739" marT="77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INVEST-GW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(FC1)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739" marR="7739" marT="77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TS3500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(TAPE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1)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739" marR="7739" marT="77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TS3500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(TAPE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2)</a:t>
                      </a: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739" marR="7739" marT="77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739" marR="7739" marT="77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739" marR="7739" marT="77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739" marR="7739" marT="77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739" marR="7739" marT="77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739" marR="7739" marT="77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739" marR="7739" marT="77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02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Port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739" marR="7739" marT="77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effectLst/>
                        </a:rPr>
                        <a:t>20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739" marR="7739" marT="77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effectLst/>
                        </a:rPr>
                        <a:t>21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739" marR="7739" marT="77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effectLst/>
                        </a:rPr>
                        <a:t>22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739" marR="7739" marT="77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effectLst/>
                        </a:rPr>
                        <a:t>23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739" marR="7739" marT="77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739" marR="7739" marT="77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effectLst/>
                        </a:rPr>
                        <a:t>28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739" marR="7739" marT="77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effectLst/>
                        </a:rPr>
                        <a:t>29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739" marR="7739" marT="77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effectLst/>
                        </a:rPr>
                        <a:t>30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739" marR="7739" marT="77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effectLst/>
                        </a:rPr>
                        <a:t>31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739" marR="7739" marT="77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702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Host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739" marR="7739" marT="77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739" marR="7739" marT="77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739" marR="7739" marT="77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739" marR="7739" marT="77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739" marR="7739" marT="77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739" marR="7739" marT="77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739" marR="7739" marT="77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739" marR="7739" marT="77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739" marR="7739" marT="77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739" marR="7739" marT="77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Text Box 42"/>
          <p:cNvSpPr txBox="1">
            <a:spLocks noChangeArrowheads="1"/>
          </p:cNvSpPr>
          <p:nvPr/>
        </p:nvSpPr>
        <p:spPr bwMode="auto">
          <a:xfrm>
            <a:off x="1543593" y="1849324"/>
            <a:ext cx="3749039" cy="25737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ko-KR" sz="975" b="1" dirty="0">
                <a:latin typeface="맑은 고딕" pitchFamily="50" charset="-127"/>
                <a:ea typeface="맑은 고딕" pitchFamily="50" charset="-127"/>
              </a:rPr>
              <a:t>SAN Port </a:t>
            </a:r>
            <a:r>
              <a:rPr lang="ko-KR" altLang="en-US" sz="975" b="1" dirty="0">
                <a:latin typeface="맑은 고딕" pitchFamily="50" charset="-127"/>
                <a:ea typeface="맑은 고딕" pitchFamily="50" charset="-127"/>
              </a:rPr>
              <a:t>연결 </a:t>
            </a:r>
            <a:r>
              <a:rPr lang="en-US" altLang="ko-KR" sz="975" b="1" dirty="0">
                <a:latin typeface="맑은 고딕" pitchFamily="50" charset="-127"/>
                <a:ea typeface="맑은 고딕" pitchFamily="50" charset="-127"/>
              </a:rPr>
              <a:t>Host Info.</a:t>
            </a:r>
            <a:endParaRPr lang="ko-KR" altLang="en-US" sz="975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014750"/>
              </p:ext>
            </p:extLst>
          </p:nvPr>
        </p:nvGraphicFramePr>
        <p:xfrm>
          <a:off x="350490" y="5734167"/>
          <a:ext cx="9294820" cy="894715"/>
        </p:xfrm>
        <a:graphic>
          <a:graphicData uri="http://schemas.openxmlformats.org/drawingml/2006/table">
            <a:tbl>
              <a:tblPr/>
              <a:tblGrid>
                <a:gridCol w="882872"/>
                <a:gridCol w="807095"/>
                <a:gridCol w="1075434"/>
                <a:gridCol w="1061897"/>
                <a:gridCol w="1306262"/>
                <a:gridCol w="1242226"/>
                <a:gridCol w="1857475"/>
                <a:gridCol w="1061559"/>
              </a:tblGrid>
              <a:tr h="2095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대상</a:t>
                      </a:r>
                      <a:endParaRPr lang="ko-KR" sz="100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굴림"/>
                      </a:endParaRPr>
                    </a:p>
                  </a:txBody>
                  <a:tcPr marL="68104" marR="681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수량</a:t>
                      </a:r>
                      <a:endParaRPr lang="ko-KR" sz="10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굴림"/>
                      </a:endParaRPr>
                    </a:p>
                  </a:txBody>
                  <a:tcPr marL="68104" marR="681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백업량</a:t>
                      </a:r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(</a:t>
                      </a:r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일별</a:t>
                      </a:r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)</a:t>
                      </a:r>
                      <a:endParaRPr lang="ko-KR" sz="1000" b="1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굴림"/>
                      </a:endParaRPr>
                    </a:p>
                  </a:txBody>
                  <a:tcPr marL="68104" marR="681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0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백업량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(</a:t>
                      </a:r>
                      <a:r>
                        <a:rPr lang="en-US" sz="1000" b="1" baseline="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</a:t>
                      </a:r>
                      <a:r>
                        <a:rPr lang="ko-KR" altLang="en-US" sz="1000" b="1" baseline="0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주별</a:t>
                      </a:r>
                      <a:r>
                        <a:rPr lang="en-US" altLang="ko-KR" sz="1000" b="1" baseline="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)</a:t>
                      </a:r>
                      <a:endParaRPr lang="ko-KR" sz="100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굴림"/>
                      </a:endParaRPr>
                    </a:p>
                  </a:txBody>
                  <a:tcPr marL="68104" marR="681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일일 </a:t>
                      </a:r>
                      <a:r>
                        <a:rPr lang="ko-KR" sz="10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백업수행시간</a:t>
                      </a:r>
                      <a:endParaRPr lang="ko-KR" sz="100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굴림"/>
                      </a:endParaRPr>
                    </a:p>
                  </a:txBody>
                  <a:tcPr marL="68104" marR="681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가상 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Drive</a:t>
                      </a:r>
                      <a:endParaRPr lang="ko-KR" sz="100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굴림"/>
                      </a:endParaRPr>
                    </a:p>
                  </a:txBody>
                  <a:tcPr marL="68104" marR="681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백업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Lic. </a:t>
                      </a:r>
                      <a:r>
                        <a:rPr lang="ko-KR" sz="10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보유</a:t>
                      </a:r>
                      <a:endParaRPr lang="ko-KR" sz="100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굴림"/>
                      </a:endParaRPr>
                    </a:p>
                  </a:txBody>
                  <a:tcPr marL="68104" marR="681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비 고</a:t>
                      </a:r>
                      <a:endParaRPr lang="ko-KR" sz="100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굴림"/>
                      </a:endParaRPr>
                    </a:p>
                  </a:txBody>
                  <a:tcPr marL="68104" marR="681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3749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UNIX</a:t>
                      </a:r>
                      <a:endParaRPr lang="ko-KR" sz="100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굴림"/>
                      </a:endParaRPr>
                    </a:p>
                  </a:txBody>
                  <a:tcPr marL="68104" marR="681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8 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대</a:t>
                      </a:r>
                    </a:p>
                  </a:txBody>
                  <a:tcPr marL="68104" marR="681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4.3 TB</a:t>
                      </a:r>
                      <a:endParaRPr lang="ko-KR" sz="100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굴림"/>
                      </a:endParaRPr>
                    </a:p>
                  </a:txBody>
                  <a:tcPr marL="68104" marR="681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30 TB</a:t>
                      </a:r>
                      <a:endParaRPr lang="ko-KR" sz="100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굴림"/>
                      </a:endParaRPr>
                    </a:p>
                  </a:txBody>
                  <a:tcPr marL="68104" marR="681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19</a:t>
                      </a:r>
                      <a:r>
                        <a:rPr lang="ko-KR" sz="10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시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~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05</a:t>
                      </a:r>
                      <a:r>
                        <a:rPr lang="ko-KR" sz="10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시</a:t>
                      </a:r>
                      <a:endParaRPr lang="ko-KR" sz="100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굴림"/>
                      </a:endParaRPr>
                    </a:p>
                  </a:txBody>
                  <a:tcPr marL="68104" marR="681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LTO5</a:t>
                      </a:r>
                      <a:r>
                        <a:rPr lang="en-US" sz="1000" baseline="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- 40</a:t>
                      </a:r>
                      <a:endParaRPr lang="ko-KR" sz="100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굴림"/>
                      </a:endParaRPr>
                    </a:p>
                  </a:txBody>
                  <a:tcPr marL="68104" marR="681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Master 6.2 Lic. - 1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VTL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(10TB) Lic. -1</a:t>
                      </a:r>
                      <a:endParaRPr lang="ko-KR" sz="100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굴림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PTL</a:t>
                      </a:r>
                      <a:r>
                        <a:rPr lang="en-US" sz="1000" baseline="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Drive Lic- 3 (L5-2, L3-1)</a:t>
                      </a:r>
                      <a:endParaRPr lang="ko-KR" sz="100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굴림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Online Lic.</a:t>
                      </a:r>
                      <a:r>
                        <a:rPr lang="en-US" sz="1000" baseline="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-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3 (UX-2, NT-1)</a:t>
                      </a:r>
                      <a:endParaRPr lang="ko-KR" sz="100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굴림"/>
                      </a:endParaRPr>
                    </a:p>
                  </a:txBody>
                  <a:tcPr marL="68104" marR="681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월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년 </a:t>
                      </a:r>
                      <a:r>
                        <a:rPr lang="ko-KR" sz="10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소산</a:t>
                      </a:r>
                      <a:endParaRPr lang="ko-KR" sz="100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굴림"/>
                      </a:endParaRPr>
                    </a:p>
                  </a:txBody>
                  <a:tcPr marL="68104" marR="681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07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NT</a:t>
                      </a:r>
                      <a:endParaRPr lang="ko-KR" sz="100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굴림"/>
                      </a:endParaRPr>
                    </a:p>
                  </a:txBody>
                  <a:tcPr marL="68104" marR="681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36 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대</a:t>
                      </a:r>
                    </a:p>
                  </a:txBody>
                  <a:tcPr marL="68104" marR="681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4.8 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TB</a:t>
                      </a:r>
                      <a:endParaRPr lang="ko-KR" sz="100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굴림"/>
                      </a:endParaRPr>
                    </a:p>
                  </a:txBody>
                  <a:tcPr marL="68104" marR="681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31 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TB</a:t>
                      </a:r>
                      <a:endParaRPr lang="ko-KR" sz="100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굴림"/>
                      </a:endParaRPr>
                    </a:p>
                  </a:txBody>
                  <a:tcPr marL="68104" marR="681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19</a:t>
                      </a:r>
                      <a:r>
                        <a:rPr lang="ko-KR" sz="10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시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~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08</a:t>
                      </a:r>
                      <a:r>
                        <a:rPr lang="ko-KR" sz="10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시</a:t>
                      </a:r>
                      <a:endParaRPr lang="ko-KR" sz="100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굴림"/>
                      </a:endParaRPr>
                    </a:p>
                  </a:txBody>
                  <a:tcPr marL="68104" marR="681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굴림"/>
                        </a:rPr>
                        <a:t>LTO5 - 40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굴림"/>
                      </a:endParaRPr>
                    </a:p>
                  </a:txBody>
                  <a:tcPr marL="68104" marR="681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이중화 백업</a:t>
                      </a:r>
                      <a:endParaRPr lang="ko-KR" sz="100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굴림"/>
                      </a:endParaRPr>
                    </a:p>
                  </a:txBody>
                  <a:tcPr marL="68104" marR="681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합계</a:t>
                      </a:r>
                    </a:p>
                  </a:txBody>
                  <a:tcPr marL="68104" marR="681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44 </a:t>
                      </a:r>
                      <a:r>
                        <a:rPr lang="ko-KR" sz="10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대</a:t>
                      </a:r>
                    </a:p>
                  </a:txBody>
                  <a:tcPr marL="68104" marR="681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9.1 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TB</a:t>
                      </a:r>
                      <a:endParaRPr lang="ko-KR" sz="1000" b="1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굴림"/>
                      </a:endParaRPr>
                    </a:p>
                  </a:txBody>
                  <a:tcPr marL="68104" marR="681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61 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TB</a:t>
                      </a:r>
                      <a:endParaRPr lang="ko-KR" sz="1000" b="1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굴림"/>
                      </a:endParaRPr>
                    </a:p>
                  </a:txBody>
                  <a:tcPr marL="68104" marR="681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13 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hr</a:t>
                      </a:r>
                      <a:endParaRPr lang="ko-KR" sz="1000" b="1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굴림"/>
                      </a:endParaRPr>
                    </a:p>
                  </a:txBody>
                  <a:tcPr marL="68104" marR="681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80 </a:t>
                      </a:r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가상 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Drive</a:t>
                      </a:r>
                      <a:endParaRPr lang="ko-KR" sz="1000" b="1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굴림"/>
                      </a:endParaRPr>
                    </a:p>
                  </a:txBody>
                  <a:tcPr marL="68104" marR="681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(VTL / Tape</a:t>
                      </a:r>
                      <a:r>
                        <a:rPr lang="en-US" sz="1000" baseline="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)</a:t>
                      </a:r>
                      <a:endParaRPr lang="en-US" sz="100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굴림"/>
                      </a:endParaRPr>
                    </a:p>
                  </a:txBody>
                  <a:tcPr marL="68104" marR="681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 Box 146"/>
          <p:cNvSpPr txBox="1">
            <a:spLocks noChangeArrowheads="1"/>
          </p:cNvSpPr>
          <p:nvPr/>
        </p:nvSpPr>
        <p:spPr bwMode="auto">
          <a:xfrm>
            <a:off x="272480" y="1052736"/>
            <a:ext cx="9361040" cy="2923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92795" indent="-29279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3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kumimoji="1" lang="ko-KR" altLang="en-US" sz="13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백업 구성현황 </a:t>
            </a:r>
            <a:r>
              <a:rPr kumimoji="1" lang="en-US" altLang="ko-KR" sz="13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kumimoji="1" lang="ko-KR" altLang="en-US" sz="13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수원</a:t>
            </a:r>
            <a:endParaRPr kumimoji="1" lang="ko-KR" altLang="en-US" sz="13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3729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Box 146"/>
          <p:cNvSpPr txBox="1">
            <a:spLocks noChangeArrowheads="1"/>
          </p:cNvSpPr>
          <p:nvPr/>
        </p:nvSpPr>
        <p:spPr bwMode="auto">
          <a:xfrm>
            <a:off x="272480" y="1052736"/>
            <a:ext cx="9361040" cy="2923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92795" indent="-29279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3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kumimoji="1" lang="ko-KR" altLang="en-US" sz="13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백업 구성현황 </a:t>
            </a:r>
            <a:r>
              <a:rPr kumimoji="1" lang="en-US" altLang="ko-KR" sz="13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kumimoji="1" lang="ko-KR" altLang="en-US" sz="13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울산</a:t>
            </a:r>
            <a:endParaRPr kumimoji="1" lang="ko-KR" altLang="en-US" sz="13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71345" y="3683589"/>
            <a:ext cx="1319701" cy="248762"/>
          </a:xfrm>
          <a:prstGeom prst="rect">
            <a:avLst/>
          </a:prstGeom>
        </p:spPr>
      </p:pic>
      <p:pic>
        <p:nvPicPr>
          <p:cNvPr id="89" name="그림 8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83513" y="3683589"/>
            <a:ext cx="1319701" cy="248762"/>
          </a:xfrm>
          <a:prstGeom prst="rect">
            <a:avLst/>
          </a:prstGeom>
        </p:spPr>
      </p:pic>
      <p:pic>
        <p:nvPicPr>
          <p:cNvPr id="90" name="그림 8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67689" y="3683589"/>
            <a:ext cx="1319701" cy="248762"/>
          </a:xfrm>
          <a:prstGeom prst="rect">
            <a:avLst/>
          </a:prstGeom>
        </p:spPr>
      </p:pic>
      <p:pic>
        <p:nvPicPr>
          <p:cNvPr id="133" name="그림 13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79857" y="3683589"/>
            <a:ext cx="1319701" cy="248762"/>
          </a:xfrm>
          <a:prstGeom prst="rect">
            <a:avLst/>
          </a:prstGeom>
        </p:spPr>
      </p:pic>
      <p:pic>
        <p:nvPicPr>
          <p:cNvPr id="134" name="그림 13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88169" y="5297140"/>
            <a:ext cx="698713" cy="860028"/>
          </a:xfrm>
          <a:prstGeom prst="rect">
            <a:avLst/>
          </a:prstGeom>
        </p:spPr>
      </p:pic>
      <p:graphicFrame>
        <p:nvGraphicFramePr>
          <p:cNvPr id="135" name="표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387873"/>
              </p:ext>
            </p:extLst>
          </p:nvPr>
        </p:nvGraphicFramePr>
        <p:xfrm>
          <a:off x="7464792" y="5345853"/>
          <a:ext cx="1123377" cy="762602"/>
        </p:xfrm>
        <a:graphic>
          <a:graphicData uri="http://schemas.openxmlformats.org/drawingml/2006/table">
            <a:tbl>
              <a:tblPr firstRow="1" bandRow="1"/>
              <a:tblGrid>
                <a:gridCol w="1123377"/>
              </a:tblGrid>
              <a:tr h="274922"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b="1" kern="1200">
                          <a:solidFill>
                            <a:schemeClr val="bg1"/>
                          </a:solidFill>
                          <a:latin typeface="Optima"/>
                          <a:ea typeface="가는각진제목체"/>
                          <a:cs typeface=""/>
                        </a:defRPr>
                      </a:lvl1pPr>
                      <a:lvl2pPr marL="371475" algn="l" defTabSz="742950" rtl="0" eaLnBrk="1" latinLnBrk="1" hangingPunct="1">
                        <a:defRPr sz="1463" b="1" kern="1200">
                          <a:solidFill>
                            <a:schemeClr val="bg1"/>
                          </a:solidFill>
                          <a:latin typeface="Optima"/>
                          <a:ea typeface="가는각진제목체"/>
                          <a:cs typeface=""/>
                        </a:defRPr>
                      </a:lvl2pPr>
                      <a:lvl3pPr marL="742950" algn="l" defTabSz="742950" rtl="0" eaLnBrk="1" latinLnBrk="1" hangingPunct="1">
                        <a:defRPr sz="1463" b="1" kern="1200">
                          <a:solidFill>
                            <a:schemeClr val="bg1"/>
                          </a:solidFill>
                          <a:latin typeface="Optima"/>
                          <a:ea typeface="가는각진제목체"/>
                          <a:cs typeface=""/>
                        </a:defRPr>
                      </a:lvl3pPr>
                      <a:lvl4pPr marL="1114425" algn="l" defTabSz="742950" rtl="0" eaLnBrk="1" latinLnBrk="1" hangingPunct="1">
                        <a:defRPr sz="1463" b="1" kern="1200">
                          <a:solidFill>
                            <a:schemeClr val="bg1"/>
                          </a:solidFill>
                          <a:latin typeface="Optima"/>
                          <a:ea typeface="가는각진제목체"/>
                          <a:cs typeface=""/>
                        </a:defRPr>
                      </a:lvl4pPr>
                      <a:lvl5pPr marL="1485900" algn="l" defTabSz="742950" rtl="0" eaLnBrk="1" latinLnBrk="1" hangingPunct="1">
                        <a:defRPr sz="1463" b="1" kern="1200">
                          <a:solidFill>
                            <a:schemeClr val="bg1"/>
                          </a:solidFill>
                          <a:latin typeface="Optima"/>
                          <a:ea typeface="가는각진제목체"/>
                          <a:cs typeface=""/>
                        </a:defRPr>
                      </a:lvl5pPr>
                      <a:lvl6pPr marL="1857375" algn="l" defTabSz="742950" rtl="0" eaLnBrk="1" latinLnBrk="1" hangingPunct="1">
                        <a:defRPr sz="1463" b="1" kern="1200">
                          <a:solidFill>
                            <a:schemeClr val="bg1"/>
                          </a:solidFill>
                          <a:latin typeface="Optima"/>
                          <a:ea typeface="가는각진제목체"/>
                          <a:cs typeface=""/>
                        </a:defRPr>
                      </a:lvl6pPr>
                      <a:lvl7pPr marL="2228850" algn="l" defTabSz="742950" rtl="0" eaLnBrk="1" latinLnBrk="1" hangingPunct="1">
                        <a:defRPr sz="1463" b="1" kern="1200">
                          <a:solidFill>
                            <a:schemeClr val="bg1"/>
                          </a:solidFill>
                          <a:latin typeface="Optima"/>
                          <a:ea typeface="가는각진제목체"/>
                          <a:cs typeface=""/>
                        </a:defRPr>
                      </a:lvl7pPr>
                      <a:lvl8pPr marL="2600325" algn="l" defTabSz="742950" rtl="0" eaLnBrk="1" latinLnBrk="1" hangingPunct="1">
                        <a:defRPr sz="1463" b="1" kern="1200">
                          <a:solidFill>
                            <a:schemeClr val="bg1"/>
                          </a:solidFill>
                          <a:latin typeface="Optima"/>
                          <a:ea typeface="가는각진제목체"/>
                          <a:cs typeface=""/>
                        </a:defRPr>
                      </a:lvl8pPr>
                      <a:lvl9pPr marL="2971800" algn="l" defTabSz="742950" rtl="0" eaLnBrk="1" latinLnBrk="1" hangingPunct="1">
                        <a:defRPr sz="1463" b="1" kern="1200">
                          <a:solidFill>
                            <a:schemeClr val="bg1"/>
                          </a:solidFill>
                          <a:latin typeface="Optima"/>
                          <a:ea typeface="가는각진제목체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dirty="0" smtClean="0"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IBM</a:t>
                      </a:r>
                      <a:r>
                        <a:rPr lang="en-US" altLang="ko-KR" sz="1000" baseline="0" dirty="0" smtClean="0"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LTO2-3583</a:t>
                      </a:r>
                      <a:endParaRPr lang="ko-KR" altLang="en-US" sz="1000" dirty="0"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2D2D8A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2D2D8A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2D2D8A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2D2D8A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8A"/>
                    </a:solidFill>
                  </a:tcPr>
                </a:tc>
              </a:tr>
              <a:tr h="203986"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  <a:cs typeface="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  <a:cs typeface="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  <a:cs typeface="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  <a:cs typeface="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  <a:cs typeface="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  <a:cs typeface="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  <a:cs typeface="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  <a:cs typeface="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b="1" dirty="0" smtClean="0"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LTO2 Drive 1</a:t>
                      </a:r>
                      <a:r>
                        <a:rPr lang="ko-KR" altLang="en-US" sz="1000" b="1" dirty="0" smtClean="0"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개</a:t>
                      </a:r>
                      <a:endParaRPr lang="ko-KR" altLang="en-US" sz="1000" b="1" dirty="0"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2D2D8A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2D2D8A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2D2D8A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2D2D8A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6170"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  <a:cs typeface="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  <a:cs typeface="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  <a:cs typeface="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  <a:cs typeface="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  <a:cs typeface="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  <a:cs typeface="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  <a:cs typeface="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  <a:cs typeface="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b="1" dirty="0" smtClean="0"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18</a:t>
                      </a:r>
                      <a:r>
                        <a:rPr lang="en-US" altLang="ko-KR" sz="1000" b="1" baseline="0" dirty="0" smtClean="0"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Slot</a:t>
                      </a:r>
                      <a:endParaRPr lang="ko-KR" altLang="en-US" sz="1000" b="1" dirty="0"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2D2D8A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2D2D8A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2D2D8A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2D2D8A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6" name="표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269821"/>
              </p:ext>
            </p:extLst>
          </p:nvPr>
        </p:nvGraphicFramePr>
        <p:xfrm>
          <a:off x="1315362" y="2387445"/>
          <a:ext cx="1080119" cy="438887"/>
        </p:xfrm>
        <a:graphic>
          <a:graphicData uri="http://schemas.openxmlformats.org/drawingml/2006/table">
            <a:tbl>
              <a:tblPr firstRow="1" bandRow="1"/>
              <a:tblGrid>
                <a:gridCol w="1080119"/>
              </a:tblGrid>
              <a:tr h="225527"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Optima"/>
                          <a:ea typeface="가는각진제목체"/>
                          <a:cs typeface=""/>
                        </a:defRPr>
                      </a:lvl1pPr>
                      <a:lvl2pPr marL="371475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Optima"/>
                          <a:ea typeface="가는각진제목체"/>
                          <a:cs typeface=""/>
                        </a:defRPr>
                      </a:lvl2pPr>
                      <a:lvl3pPr marL="742950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Optima"/>
                          <a:ea typeface="가는각진제목체"/>
                          <a:cs typeface=""/>
                        </a:defRPr>
                      </a:lvl3pPr>
                      <a:lvl4pPr marL="1114425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Optima"/>
                          <a:ea typeface="가는각진제목체"/>
                          <a:cs typeface=""/>
                        </a:defRPr>
                      </a:lvl4pPr>
                      <a:lvl5pPr marL="1485900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Optima"/>
                          <a:ea typeface="가는각진제목체"/>
                          <a:cs typeface=""/>
                        </a:defRPr>
                      </a:lvl5pPr>
                      <a:lvl6pPr marL="1857375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Optima"/>
                          <a:ea typeface="가는각진제목체"/>
                          <a:cs typeface=""/>
                        </a:defRPr>
                      </a:lvl6pPr>
                      <a:lvl7pPr marL="2228850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Optima"/>
                          <a:ea typeface="가는각진제목체"/>
                          <a:cs typeface=""/>
                        </a:defRPr>
                      </a:lvl7pPr>
                      <a:lvl8pPr marL="2600325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Optima"/>
                          <a:ea typeface="가는각진제목체"/>
                          <a:cs typeface=""/>
                        </a:defRPr>
                      </a:lvl8pPr>
                      <a:lvl9pPr marL="2971800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Optima"/>
                          <a:ea typeface="가는각진제목체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SKCCGBDC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197711"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DHCP / File Server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7" name="표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041564"/>
              </p:ext>
            </p:extLst>
          </p:nvPr>
        </p:nvGraphicFramePr>
        <p:xfrm>
          <a:off x="2755522" y="2387445"/>
          <a:ext cx="1152127" cy="438887"/>
        </p:xfrm>
        <a:graphic>
          <a:graphicData uri="http://schemas.openxmlformats.org/drawingml/2006/table">
            <a:tbl>
              <a:tblPr firstRow="1" bandRow="1"/>
              <a:tblGrid>
                <a:gridCol w="1152127"/>
              </a:tblGrid>
              <a:tr h="225527"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Optima"/>
                          <a:ea typeface="가는각진제목체"/>
                          <a:cs typeface=""/>
                        </a:defRPr>
                      </a:lvl1pPr>
                      <a:lvl2pPr marL="371475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Optima"/>
                          <a:ea typeface="가는각진제목체"/>
                          <a:cs typeface=""/>
                        </a:defRPr>
                      </a:lvl2pPr>
                      <a:lvl3pPr marL="742950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Optima"/>
                          <a:ea typeface="가는각진제목체"/>
                          <a:cs typeface=""/>
                        </a:defRPr>
                      </a:lvl3pPr>
                      <a:lvl4pPr marL="1114425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Optima"/>
                          <a:ea typeface="가는각진제목체"/>
                          <a:cs typeface=""/>
                        </a:defRPr>
                      </a:lvl4pPr>
                      <a:lvl5pPr marL="1485900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Optima"/>
                          <a:ea typeface="가는각진제목체"/>
                          <a:cs typeface=""/>
                        </a:defRPr>
                      </a:lvl5pPr>
                      <a:lvl6pPr marL="1857375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Optima"/>
                          <a:ea typeface="가는각진제목체"/>
                          <a:cs typeface=""/>
                        </a:defRPr>
                      </a:lvl6pPr>
                      <a:lvl7pPr marL="2228850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Optima"/>
                          <a:ea typeface="가는각진제목체"/>
                          <a:cs typeface=""/>
                        </a:defRPr>
                      </a:lvl7pPr>
                      <a:lvl8pPr marL="2600325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Optima"/>
                          <a:ea typeface="가는각진제목체"/>
                          <a:cs typeface=""/>
                        </a:defRPr>
                      </a:lvl8pPr>
                      <a:lvl9pPr marL="2971800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Optima"/>
                          <a:ea typeface="가는각진제목체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SKCAG-DERPALL1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197711"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SKC</a:t>
                      </a: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에어가스 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ERP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8" name="표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100605"/>
              </p:ext>
            </p:extLst>
          </p:nvPr>
        </p:nvGraphicFramePr>
        <p:xfrm>
          <a:off x="4411706" y="2387445"/>
          <a:ext cx="1080119" cy="438887"/>
        </p:xfrm>
        <a:graphic>
          <a:graphicData uri="http://schemas.openxmlformats.org/drawingml/2006/table">
            <a:tbl>
              <a:tblPr firstRow="1" bandRow="1"/>
              <a:tblGrid>
                <a:gridCol w="1080119"/>
              </a:tblGrid>
              <a:tr h="225527"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Optima"/>
                          <a:ea typeface="가는각진제목체"/>
                          <a:cs typeface=""/>
                        </a:defRPr>
                      </a:lvl1pPr>
                      <a:lvl2pPr marL="371475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Optima"/>
                          <a:ea typeface="가는각진제목체"/>
                          <a:cs typeface=""/>
                        </a:defRPr>
                      </a:lvl2pPr>
                      <a:lvl3pPr marL="742950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Optima"/>
                          <a:ea typeface="가는각진제목체"/>
                          <a:cs typeface=""/>
                        </a:defRPr>
                      </a:lvl3pPr>
                      <a:lvl4pPr marL="1114425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Optima"/>
                          <a:ea typeface="가는각진제목체"/>
                          <a:cs typeface=""/>
                        </a:defRPr>
                      </a:lvl4pPr>
                      <a:lvl5pPr marL="1485900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Optima"/>
                          <a:ea typeface="가는각진제목체"/>
                          <a:cs typeface=""/>
                        </a:defRPr>
                      </a:lvl5pPr>
                      <a:lvl6pPr marL="1857375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Optima"/>
                          <a:ea typeface="가는각진제목체"/>
                          <a:cs typeface=""/>
                        </a:defRPr>
                      </a:lvl6pPr>
                      <a:lvl7pPr marL="2228850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Optima"/>
                          <a:ea typeface="가는각진제목체"/>
                          <a:cs typeface=""/>
                        </a:defRPr>
                      </a:lvl7pPr>
                      <a:lvl8pPr marL="2600325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Optima"/>
                          <a:ea typeface="가는각진제목체"/>
                          <a:cs typeface=""/>
                        </a:defRPr>
                      </a:lvl8pPr>
                      <a:lvl9pPr marL="2971800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Optima"/>
                          <a:ea typeface="가는각진제목체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SKC-DR-PAP1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197711"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 </a:t>
                      </a: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9" name="표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796143"/>
              </p:ext>
            </p:extLst>
          </p:nvPr>
        </p:nvGraphicFramePr>
        <p:xfrm>
          <a:off x="5851865" y="2387445"/>
          <a:ext cx="1175684" cy="438887"/>
        </p:xfrm>
        <a:graphic>
          <a:graphicData uri="http://schemas.openxmlformats.org/drawingml/2006/table">
            <a:tbl>
              <a:tblPr firstRow="1" bandRow="1"/>
              <a:tblGrid>
                <a:gridCol w="1175684"/>
              </a:tblGrid>
              <a:tr h="225527"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Optima"/>
                          <a:ea typeface="가는각진제목체"/>
                          <a:cs typeface=""/>
                        </a:defRPr>
                      </a:lvl1pPr>
                      <a:lvl2pPr marL="371475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Optima"/>
                          <a:ea typeface="가는각진제목체"/>
                          <a:cs typeface=""/>
                        </a:defRPr>
                      </a:lvl2pPr>
                      <a:lvl3pPr marL="742950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Optima"/>
                          <a:ea typeface="가는각진제목체"/>
                          <a:cs typeface=""/>
                        </a:defRPr>
                      </a:lvl3pPr>
                      <a:lvl4pPr marL="1114425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Optima"/>
                          <a:ea typeface="가는각진제목체"/>
                          <a:cs typeface=""/>
                        </a:defRPr>
                      </a:lvl4pPr>
                      <a:lvl5pPr marL="1485900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Optima"/>
                          <a:ea typeface="가는각진제목체"/>
                          <a:cs typeface=""/>
                        </a:defRPr>
                      </a:lvl5pPr>
                      <a:lvl6pPr marL="1857375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Optima"/>
                          <a:ea typeface="가는각진제목체"/>
                          <a:cs typeface=""/>
                        </a:defRPr>
                      </a:lvl6pPr>
                      <a:lvl7pPr marL="2228850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Optima"/>
                          <a:ea typeface="가는각진제목체"/>
                          <a:cs typeface=""/>
                        </a:defRPr>
                      </a:lvl7pPr>
                      <a:lvl8pPr marL="2600325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Optima"/>
                          <a:ea typeface="가는각진제목체"/>
                          <a:cs typeface=""/>
                        </a:defRPr>
                      </a:lvl8pPr>
                      <a:lvl9pPr marL="2971800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Optima"/>
                          <a:ea typeface="가는각진제목체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SKC-MMSDDB1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197711"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MTMS </a:t>
                      </a:r>
                      <a:r>
                        <a:rPr lang="ko-KR" altLang="en-US" sz="800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0" name="표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155278"/>
              </p:ext>
            </p:extLst>
          </p:nvPr>
        </p:nvGraphicFramePr>
        <p:xfrm>
          <a:off x="7364034" y="2387445"/>
          <a:ext cx="1152127" cy="438887"/>
        </p:xfrm>
        <a:graphic>
          <a:graphicData uri="http://schemas.openxmlformats.org/drawingml/2006/table">
            <a:tbl>
              <a:tblPr firstRow="1" bandRow="1"/>
              <a:tblGrid>
                <a:gridCol w="1152127"/>
              </a:tblGrid>
              <a:tr h="225527"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Optima"/>
                          <a:ea typeface="가는각진제목체"/>
                          <a:cs typeface=""/>
                        </a:defRPr>
                      </a:lvl1pPr>
                      <a:lvl2pPr marL="371475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Optima"/>
                          <a:ea typeface="가는각진제목체"/>
                          <a:cs typeface=""/>
                        </a:defRPr>
                      </a:lvl2pPr>
                      <a:lvl3pPr marL="742950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Optima"/>
                          <a:ea typeface="가는각진제목체"/>
                          <a:cs typeface=""/>
                        </a:defRPr>
                      </a:lvl3pPr>
                      <a:lvl4pPr marL="1114425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Optima"/>
                          <a:ea typeface="가는각진제목체"/>
                          <a:cs typeface=""/>
                        </a:defRPr>
                      </a:lvl4pPr>
                      <a:lvl5pPr marL="1485900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Optima"/>
                          <a:ea typeface="가는각진제목체"/>
                          <a:cs typeface=""/>
                        </a:defRPr>
                      </a:lvl5pPr>
                      <a:lvl6pPr marL="1857375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Optima"/>
                          <a:ea typeface="가는각진제목체"/>
                          <a:cs typeface=""/>
                        </a:defRPr>
                      </a:lvl6pPr>
                      <a:lvl7pPr marL="2228850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Optima"/>
                          <a:ea typeface="가는각진제목체"/>
                          <a:cs typeface=""/>
                        </a:defRPr>
                      </a:lvl7pPr>
                      <a:lvl8pPr marL="2600325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Optima"/>
                          <a:ea typeface="가는각진제목체"/>
                          <a:cs typeface=""/>
                        </a:defRPr>
                      </a:lvl8pPr>
                      <a:lvl9pPr marL="2971800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Optima"/>
                          <a:ea typeface="가는각진제목체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SKC-MMSPDB1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197711"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MTMS </a:t>
                      </a:r>
                      <a:r>
                        <a:rPr lang="ko-KR" altLang="en-US" sz="800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1" name="표 1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822521"/>
              </p:ext>
            </p:extLst>
          </p:nvPr>
        </p:nvGraphicFramePr>
        <p:xfrm>
          <a:off x="1315361" y="3964782"/>
          <a:ext cx="1080119" cy="438887"/>
        </p:xfrm>
        <a:graphic>
          <a:graphicData uri="http://schemas.openxmlformats.org/drawingml/2006/table">
            <a:tbl>
              <a:tblPr firstRow="1" bandRow="1"/>
              <a:tblGrid>
                <a:gridCol w="1080119"/>
              </a:tblGrid>
              <a:tr h="225527"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Optima"/>
                          <a:ea typeface="가는각진제목체"/>
                          <a:cs typeface=""/>
                        </a:defRPr>
                      </a:lvl1pPr>
                      <a:lvl2pPr marL="371475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Optima"/>
                          <a:ea typeface="가는각진제목체"/>
                          <a:cs typeface=""/>
                        </a:defRPr>
                      </a:lvl2pPr>
                      <a:lvl3pPr marL="742950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Optima"/>
                          <a:ea typeface="가는각진제목체"/>
                          <a:cs typeface=""/>
                        </a:defRPr>
                      </a:lvl3pPr>
                      <a:lvl4pPr marL="1114425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Optima"/>
                          <a:ea typeface="가는각진제목체"/>
                          <a:cs typeface=""/>
                        </a:defRPr>
                      </a:lvl4pPr>
                      <a:lvl5pPr marL="1485900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Optima"/>
                          <a:ea typeface="가는각진제목체"/>
                          <a:cs typeface=""/>
                        </a:defRPr>
                      </a:lvl5pPr>
                      <a:lvl6pPr marL="1857375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Optima"/>
                          <a:ea typeface="가는각진제목체"/>
                          <a:cs typeface=""/>
                        </a:defRPr>
                      </a:lvl6pPr>
                      <a:lvl7pPr marL="2228850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Optima"/>
                          <a:ea typeface="가는각진제목체"/>
                          <a:cs typeface=""/>
                        </a:defRPr>
                      </a:lvl7pPr>
                      <a:lvl8pPr marL="2600325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Optima"/>
                          <a:ea typeface="가는각진제목체"/>
                          <a:cs typeface=""/>
                        </a:defRPr>
                      </a:lvl8pPr>
                      <a:lvl9pPr marL="2971800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Optima"/>
                          <a:ea typeface="가는각진제목체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SKC-PI-PWEB2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197711"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울산 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EDM(PI)</a:t>
                      </a: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2" name="표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060131"/>
              </p:ext>
            </p:extLst>
          </p:nvPr>
        </p:nvGraphicFramePr>
        <p:xfrm>
          <a:off x="2698659" y="3964782"/>
          <a:ext cx="1274252" cy="438887"/>
        </p:xfrm>
        <a:graphic>
          <a:graphicData uri="http://schemas.openxmlformats.org/drawingml/2006/table">
            <a:tbl>
              <a:tblPr firstRow="1" bandRow="1"/>
              <a:tblGrid>
                <a:gridCol w="1274252"/>
              </a:tblGrid>
              <a:tr h="225527"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Optima"/>
                          <a:ea typeface="가는각진제목체"/>
                          <a:cs typeface=""/>
                        </a:defRPr>
                      </a:lvl1pPr>
                      <a:lvl2pPr marL="371475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Optima"/>
                          <a:ea typeface="가는각진제목체"/>
                          <a:cs typeface=""/>
                        </a:defRPr>
                      </a:lvl2pPr>
                      <a:lvl3pPr marL="742950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Optima"/>
                          <a:ea typeface="가는각진제목체"/>
                          <a:cs typeface=""/>
                        </a:defRPr>
                      </a:lvl3pPr>
                      <a:lvl4pPr marL="1114425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Optima"/>
                          <a:ea typeface="가는각진제목체"/>
                          <a:cs typeface=""/>
                        </a:defRPr>
                      </a:lvl4pPr>
                      <a:lvl5pPr marL="1485900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Optima"/>
                          <a:ea typeface="가는각진제목체"/>
                          <a:cs typeface=""/>
                        </a:defRPr>
                      </a:lvl5pPr>
                      <a:lvl6pPr marL="1857375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Optima"/>
                          <a:ea typeface="가는각진제목체"/>
                          <a:cs typeface=""/>
                        </a:defRPr>
                      </a:lvl6pPr>
                      <a:lvl7pPr marL="2228850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Optima"/>
                          <a:ea typeface="가는각진제목체"/>
                          <a:cs typeface=""/>
                        </a:defRPr>
                      </a:lvl7pPr>
                      <a:lvl8pPr marL="2600325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Optima"/>
                          <a:ea typeface="가는각진제목체"/>
                          <a:cs typeface=""/>
                        </a:defRPr>
                      </a:lvl8pPr>
                      <a:lvl9pPr marL="2971800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Optima"/>
                          <a:ea typeface="가는각진제목체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SKC-LIMSDDB1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197711"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출하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실험정보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/OIS</a:t>
                      </a: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3" name="표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893131"/>
              </p:ext>
            </p:extLst>
          </p:nvPr>
        </p:nvGraphicFramePr>
        <p:xfrm>
          <a:off x="4326242" y="3971621"/>
          <a:ext cx="1165583" cy="438887"/>
        </p:xfrm>
        <a:graphic>
          <a:graphicData uri="http://schemas.openxmlformats.org/drawingml/2006/table">
            <a:tbl>
              <a:tblPr firstRow="1" bandRow="1"/>
              <a:tblGrid>
                <a:gridCol w="1165583"/>
              </a:tblGrid>
              <a:tr h="225527"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Optima"/>
                          <a:ea typeface="가는각진제목체"/>
                          <a:cs typeface=""/>
                        </a:defRPr>
                      </a:lvl1pPr>
                      <a:lvl2pPr marL="371475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Optima"/>
                          <a:ea typeface="가는각진제목체"/>
                          <a:cs typeface=""/>
                        </a:defRPr>
                      </a:lvl2pPr>
                      <a:lvl3pPr marL="742950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Optima"/>
                          <a:ea typeface="가는각진제목체"/>
                          <a:cs typeface=""/>
                        </a:defRPr>
                      </a:lvl3pPr>
                      <a:lvl4pPr marL="1114425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Optima"/>
                          <a:ea typeface="가는각진제목체"/>
                          <a:cs typeface=""/>
                        </a:defRPr>
                      </a:lvl4pPr>
                      <a:lvl5pPr marL="1485900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Optima"/>
                          <a:ea typeface="가는각진제목체"/>
                          <a:cs typeface=""/>
                        </a:defRPr>
                      </a:lvl5pPr>
                      <a:lvl6pPr marL="1857375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Optima"/>
                          <a:ea typeface="가는각진제목체"/>
                          <a:cs typeface=""/>
                        </a:defRPr>
                      </a:lvl6pPr>
                      <a:lvl7pPr marL="2228850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Optima"/>
                          <a:ea typeface="가는각진제목체"/>
                          <a:cs typeface=""/>
                        </a:defRPr>
                      </a:lvl7pPr>
                      <a:lvl8pPr marL="2600325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Optima"/>
                          <a:ea typeface="가는각진제목체"/>
                          <a:cs typeface=""/>
                        </a:defRPr>
                      </a:lvl8pPr>
                      <a:lvl9pPr marL="2971800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Optima"/>
                          <a:ea typeface="가는각진제목체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SKC-LIMSPDB1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197711"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출하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실험정보 운영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4" name="표 1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284486"/>
              </p:ext>
            </p:extLst>
          </p:nvPr>
        </p:nvGraphicFramePr>
        <p:xfrm>
          <a:off x="5851866" y="3965569"/>
          <a:ext cx="1152127" cy="438887"/>
        </p:xfrm>
        <a:graphic>
          <a:graphicData uri="http://schemas.openxmlformats.org/drawingml/2006/table">
            <a:tbl>
              <a:tblPr firstRow="1" bandRow="1"/>
              <a:tblGrid>
                <a:gridCol w="1152127"/>
              </a:tblGrid>
              <a:tr h="225527"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Optima"/>
                          <a:ea typeface="가는각진제목체"/>
                          <a:cs typeface=""/>
                        </a:defRPr>
                      </a:lvl1pPr>
                      <a:lvl2pPr marL="371475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Optima"/>
                          <a:ea typeface="가는각진제목체"/>
                          <a:cs typeface=""/>
                        </a:defRPr>
                      </a:lvl2pPr>
                      <a:lvl3pPr marL="742950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Optima"/>
                          <a:ea typeface="가는각진제목체"/>
                          <a:cs typeface=""/>
                        </a:defRPr>
                      </a:lvl3pPr>
                      <a:lvl4pPr marL="1114425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Optima"/>
                          <a:ea typeface="가는각진제목체"/>
                          <a:cs typeface=""/>
                        </a:defRPr>
                      </a:lvl4pPr>
                      <a:lvl5pPr marL="1485900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Optima"/>
                          <a:ea typeface="가는각진제목체"/>
                          <a:cs typeface=""/>
                        </a:defRPr>
                      </a:lvl5pPr>
                      <a:lvl6pPr marL="1857375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Optima"/>
                          <a:ea typeface="가는각진제목체"/>
                          <a:cs typeface=""/>
                        </a:defRPr>
                      </a:lvl6pPr>
                      <a:lvl7pPr marL="2228850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Optima"/>
                          <a:ea typeface="가는각진제목체"/>
                          <a:cs typeface=""/>
                        </a:defRPr>
                      </a:lvl7pPr>
                      <a:lvl8pPr marL="2600325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Optima"/>
                          <a:ea typeface="가는각진제목체"/>
                          <a:cs typeface=""/>
                        </a:defRPr>
                      </a:lvl8pPr>
                      <a:lvl9pPr marL="2971800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Optima"/>
                          <a:ea typeface="가는각진제목체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SKC-OISPDB1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197711"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울산 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OIS </a:t>
                      </a: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5" name="표 1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354559"/>
              </p:ext>
            </p:extLst>
          </p:nvPr>
        </p:nvGraphicFramePr>
        <p:xfrm>
          <a:off x="7364033" y="3965569"/>
          <a:ext cx="1157605" cy="438887"/>
        </p:xfrm>
        <a:graphic>
          <a:graphicData uri="http://schemas.openxmlformats.org/drawingml/2006/table">
            <a:tbl>
              <a:tblPr firstRow="1" bandRow="1"/>
              <a:tblGrid>
                <a:gridCol w="1157605"/>
              </a:tblGrid>
              <a:tr h="225527"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Optima"/>
                          <a:ea typeface="가는각진제목체"/>
                          <a:cs typeface=""/>
                        </a:defRPr>
                      </a:lvl1pPr>
                      <a:lvl2pPr marL="371475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Optima"/>
                          <a:ea typeface="가는각진제목체"/>
                          <a:cs typeface=""/>
                        </a:defRPr>
                      </a:lvl2pPr>
                      <a:lvl3pPr marL="742950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Optima"/>
                          <a:ea typeface="가는각진제목체"/>
                          <a:cs typeface=""/>
                        </a:defRPr>
                      </a:lvl3pPr>
                      <a:lvl4pPr marL="1114425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Optima"/>
                          <a:ea typeface="가는각진제목체"/>
                          <a:cs typeface=""/>
                        </a:defRPr>
                      </a:lvl4pPr>
                      <a:lvl5pPr marL="1485900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Optima"/>
                          <a:ea typeface="가는각진제목체"/>
                          <a:cs typeface=""/>
                        </a:defRPr>
                      </a:lvl5pPr>
                      <a:lvl6pPr marL="1857375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Optima"/>
                          <a:ea typeface="가는각진제목체"/>
                          <a:cs typeface=""/>
                        </a:defRPr>
                      </a:lvl6pPr>
                      <a:lvl7pPr marL="2228850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Optima"/>
                          <a:ea typeface="가는각진제목체"/>
                          <a:cs typeface=""/>
                        </a:defRPr>
                      </a:lvl7pPr>
                      <a:lvl8pPr marL="2600325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Optima"/>
                          <a:ea typeface="가는각진제목체"/>
                          <a:cs typeface=""/>
                        </a:defRPr>
                      </a:lvl8pPr>
                      <a:lvl9pPr marL="2971800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Optima"/>
                          <a:ea typeface="가는각진제목체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SKC-ULSPDC1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197711"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백업 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Master</a:t>
                      </a:r>
                      <a:r>
                        <a:rPr lang="en-US" altLang="ko-KR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/ DHCP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46" name="그룹 145"/>
          <p:cNvGrpSpPr/>
          <p:nvPr/>
        </p:nvGrpSpPr>
        <p:grpSpPr>
          <a:xfrm>
            <a:off x="1236060" y="3052632"/>
            <a:ext cx="8092744" cy="648072"/>
            <a:chOff x="1057275" y="1988840"/>
            <a:chExt cx="8092744" cy="648072"/>
          </a:xfrm>
        </p:grpSpPr>
        <p:pic>
          <p:nvPicPr>
            <p:cNvPr id="147" name="Picture 12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481392" y="2187749"/>
              <a:ext cx="668627" cy="235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48" name="직선 연결선 147"/>
            <p:cNvCxnSpPr>
              <a:endCxn id="147" idx="1"/>
            </p:cNvCxnSpPr>
            <p:nvPr/>
          </p:nvCxnSpPr>
          <p:spPr>
            <a:xfrm>
              <a:off x="1057275" y="2305380"/>
              <a:ext cx="7424117" cy="0"/>
            </a:xfrm>
            <a:prstGeom prst="line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</a:ln>
            <a:effectLst/>
          </p:spPr>
        </p:cxnSp>
        <p:cxnSp>
          <p:nvCxnSpPr>
            <p:cNvPr id="149" name="직선 연결선 148"/>
            <p:cNvCxnSpPr/>
            <p:nvPr/>
          </p:nvCxnSpPr>
          <p:spPr>
            <a:xfrm>
              <a:off x="1424608" y="2305380"/>
              <a:ext cx="0" cy="314417"/>
            </a:xfrm>
            <a:prstGeom prst="line">
              <a:avLst/>
            </a:prstGeom>
            <a:noFill/>
            <a:ln w="19050" cap="flat" cmpd="sng" algn="ctr">
              <a:solidFill>
                <a:srgbClr val="0000FF"/>
              </a:solidFill>
              <a:prstDash val="solid"/>
            </a:ln>
            <a:effectLst/>
          </p:spPr>
        </p:cxnSp>
        <p:cxnSp>
          <p:nvCxnSpPr>
            <p:cNvPr id="150" name="직선 연결선 149"/>
            <p:cNvCxnSpPr/>
            <p:nvPr/>
          </p:nvCxnSpPr>
          <p:spPr>
            <a:xfrm>
              <a:off x="2864768" y="2322495"/>
              <a:ext cx="0" cy="314417"/>
            </a:xfrm>
            <a:prstGeom prst="line">
              <a:avLst/>
            </a:prstGeom>
            <a:noFill/>
            <a:ln w="19050" cap="flat" cmpd="sng" algn="ctr">
              <a:solidFill>
                <a:srgbClr val="0000FF"/>
              </a:solidFill>
              <a:prstDash val="solid"/>
            </a:ln>
            <a:effectLst/>
          </p:spPr>
        </p:cxnSp>
        <p:cxnSp>
          <p:nvCxnSpPr>
            <p:cNvPr id="151" name="직선 연결선 150"/>
            <p:cNvCxnSpPr/>
            <p:nvPr/>
          </p:nvCxnSpPr>
          <p:spPr>
            <a:xfrm>
              <a:off x="4448944" y="2322495"/>
              <a:ext cx="0" cy="314417"/>
            </a:xfrm>
            <a:prstGeom prst="line">
              <a:avLst/>
            </a:prstGeom>
            <a:noFill/>
            <a:ln w="19050" cap="flat" cmpd="sng" algn="ctr">
              <a:solidFill>
                <a:srgbClr val="0000FF"/>
              </a:solidFill>
              <a:prstDash val="solid"/>
            </a:ln>
            <a:effectLst/>
          </p:spPr>
        </p:cxnSp>
        <p:cxnSp>
          <p:nvCxnSpPr>
            <p:cNvPr id="152" name="직선 연결선 151"/>
            <p:cNvCxnSpPr/>
            <p:nvPr/>
          </p:nvCxnSpPr>
          <p:spPr>
            <a:xfrm>
              <a:off x="5961112" y="2322495"/>
              <a:ext cx="0" cy="314417"/>
            </a:xfrm>
            <a:prstGeom prst="line">
              <a:avLst/>
            </a:prstGeom>
            <a:noFill/>
            <a:ln w="19050" cap="flat" cmpd="sng" algn="ctr">
              <a:solidFill>
                <a:srgbClr val="0000FF"/>
              </a:solidFill>
              <a:prstDash val="solid"/>
            </a:ln>
            <a:effectLst/>
          </p:spPr>
        </p:cxnSp>
        <p:cxnSp>
          <p:nvCxnSpPr>
            <p:cNvPr id="153" name="직선 연결선 152"/>
            <p:cNvCxnSpPr/>
            <p:nvPr/>
          </p:nvCxnSpPr>
          <p:spPr>
            <a:xfrm>
              <a:off x="7473280" y="2322495"/>
              <a:ext cx="0" cy="314417"/>
            </a:xfrm>
            <a:prstGeom prst="line">
              <a:avLst/>
            </a:prstGeom>
            <a:noFill/>
            <a:ln w="19050" cap="flat" cmpd="sng" algn="ctr">
              <a:solidFill>
                <a:srgbClr val="0000FF"/>
              </a:solidFill>
              <a:prstDash val="solid"/>
            </a:ln>
            <a:effectLst/>
          </p:spPr>
        </p:cxnSp>
        <p:cxnSp>
          <p:nvCxnSpPr>
            <p:cNvPr id="154" name="직선 연결선 153"/>
            <p:cNvCxnSpPr/>
            <p:nvPr/>
          </p:nvCxnSpPr>
          <p:spPr>
            <a:xfrm>
              <a:off x="1856656" y="1988840"/>
              <a:ext cx="0" cy="314417"/>
            </a:xfrm>
            <a:prstGeom prst="line">
              <a:avLst/>
            </a:prstGeom>
            <a:noFill/>
            <a:ln w="19050" cap="flat" cmpd="sng" algn="ctr">
              <a:solidFill>
                <a:srgbClr val="0000FF"/>
              </a:solidFill>
              <a:prstDash val="solid"/>
            </a:ln>
            <a:effectLst/>
          </p:spPr>
        </p:cxnSp>
        <p:cxnSp>
          <p:nvCxnSpPr>
            <p:cNvPr id="155" name="직선 연결선 154"/>
            <p:cNvCxnSpPr/>
            <p:nvPr/>
          </p:nvCxnSpPr>
          <p:spPr>
            <a:xfrm>
              <a:off x="3440832" y="1988840"/>
              <a:ext cx="0" cy="314417"/>
            </a:xfrm>
            <a:prstGeom prst="line">
              <a:avLst/>
            </a:prstGeom>
            <a:noFill/>
            <a:ln w="19050" cap="flat" cmpd="sng" algn="ctr">
              <a:solidFill>
                <a:srgbClr val="0000FF"/>
              </a:solidFill>
              <a:prstDash val="solid"/>
            </a:ln>
            <a:effectLst/>
          </p:spPr>
        </p:cxnSp>
        <p:cxnSp>
          <p:nvCxnSpPr>
            <p:cNvPr id="156" name="직선 연결선 155"/>
            <p:cNvCxnSpPr/>
            <p:nvPr/>
          </p:nvCxnSpPr>
          <p:spPr>
            <a:xfrm>
              <a:off x="4953000" y="1988840"/>
              <a:ext cx="0" cy="314417"/>
            </a:xfrm>
            <a:prstGeom prst="line">
              <a:avLst/>
            </a:prstGeom>
            <a:noFill/>
            <a:ln w="19050" cap="flat" cmpd="sng" algn="ctr">
              <a:solidFill>
                <a:srgbClr val="0000FF"/>
              </a:solidFill>
              <a:prstDash val="solid"/>
            </a:ln>
            <a:effectLst/>
          </p:spPr>
        </p:cxnSp>
        <p:cxnSp>
          <p:nvCxnSpPr>
            <p:cNvPr id="157" name="직선 연결선 156"/>
            <p:cNvCxnSpPr/>
            <p:nvPr/>
          </p:nvCxnSpPr>
          <p:spPr>
            <a:xfrm>
              <a:off x="6465168" y="1988840"/>
              <a:ext cx="0" cy="314417"/>
            </a:xfrm>
            <a:prstGeom prst="line">
              <a:avLst/>
            </a:prstGeom>
            <a:noFill/>
            <a:ln w="19050" cap="flat" cmpd="sng" algn="ctr">
              <a:solidFill>
                <a:srgbClr val="0000FF"/>
              </a:solidFill>
              <a:prstDash val="solid"/>
            </a:ln>
            <a:effectLst/>
          </p:spPr>
        </p:cxnSp>
        <p:cxnSp>
          <p:nvCxnSpPr>
            <p:cNvPr id="158" name="직선 연결선 157"/>
            <p:cNvCxnSpPr/>
            <p:nvPr/>
          </p:nvCxnSpPr>
          <p:spPr>
            <a:xfrm>
              <a:off x="7977336" y="1988840"/>
              <a:ext cx="0" cy="314417"/>
            </a:xfrm>
            <a:prstGeom prst="line">
              <a:avLst/>
            </a:prstGeom>
            <a:noFill/>
            <a:ln w="19050" cap="flat" cmpd="sng" algn="ctr">
              <a:solidFill>
                <a:srgbClr val="0000FF"/>
              </a:solidFill>
              <a:prstDash val="solid"/>
            </a:ln>
            <a:effectLst/>
          </p:spPr>
        </p:cxnSp>
      </p:grpSp>
      <p:pic>
        <p:nvPicPr>
          <p:cNvPr id="159" name="그림 15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71345" y="2858763"/>
            <a:ext cx="1319701" cy="248762"/>
          </a:xfrm>
          <a:prstGeom prst="rect">
            <a:avLst/>
          </a:prstGeom>
        </p:spPr>
      </p:pic>
      <p:pic>
        <p:nvPicPr>
          <p:cNvPr id="160" name="그림 15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83513" y="2858763"/>
            <a:ext cx="1319701" cy="248762"/>
          </a:xfrm>
          <a:prstGeom prst="rect">
            <a:avLst/>
          </a:prstGeom>
        </p:spPr>
      </p:pic>
      <p:pic>
        <p:nvPicPr>
          <p:cNvPr id="161" name="그림 16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67689" y="2858763"/>
            <a:ext cx="1319701" cy="248762"/>
          </a:xfrm>
          <a:prstGeom prst="rect">
            <a:avLst/>
          </a:prstGeom>
        </p:spPr>
      </p:pic>
      <p:pic>
        <p:nvPicPr>
          <p:cNvPr id="162" name="그림 16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79857" y="2858763"/>
            <a:ext cx="1319701" cy="248762"/>
          </a:xfrm>
          <a:prstGeom prst="rect">
            <a:avLst/>
          </a:prstGeom>
        </p:spPr>
      </p:pic>
      <p:pic>
        <p:nvPicPr>
          <p:cNvPr id="163" name="그림 16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68468" y="2858763"/>
            <a:ext cx="1319701" cy="248762"/>
          </a:xfrm>
          <a:prstGeom prst="rect">
            <a:avLst/>
          </a:prstGeom>
        </p:spPr>
      </p:pic>
      <p:grpSp>
        <p:nvGrpSpPr>
          <p:cNvPr id="164" name="그룹 163"/>
          <p:cNvGrpSpPr/>
          <p:nvPr/>
        </p:nvGrpSpPr>
        <p:grpSpPr>
          <a:xfrm>
            <a:off x="8536165" y="3844720"/>
            <a:ext cx="401360" cy="1452420"/>
            <a:chOff x="8357380" y="2780928"/>
            <a:chExt cx="340036" cy="580132"/>
          </a:xfrm>
        </p:grpSpPr>
        <p:cxnSp>
          <p:nvCxnSpPr>
            <p:cNvPr id="165" name="직선 연결선 164"/>
            <p:cNvCxnSpPr/>
            <p:nvPr/>
          </p:nvCxnSpPr>
          <p:spPr>
            <a:xfrm>
              <a:off x="8697416" y="2780928"/>
              <a:ext cx="0" cy="580132"/>
            </a:xfrm>
            <a:prstGeom prst="line">
              <a:avLst/>
            </a:prstGeom>
            <a:noFill/>
            <a:ln w="22225" cap="flat" cmpd="sng" algn="ctr">
              <a:solidFill>
                <a:srgbClr val="FF0000"/>
              </a:solidFill>
              <a:prstDash val="solid"/>
            </a:ln>
            <a:effectLst/>
          </p:spPr>
        </p:cxnSp>
        <p:cxnSp>
          <p:nvCxnSpPr>
            <p:cNvPr id="166" name="직선 연결선 165"/>
            <p:cNvCxnSpPr/>
            <p:nvPr/>
          </p:nvCxnSpPr>
          <p:spPr>
            <a:xfrm>
              <a:off x="8357380" y="2792420"/>
              <a:ext cx="340036" cy="0"/>
            </a:xfrm>
            <a:prstGeom prst="line">
              <a:avLst/>
            </a:prstGeom>
            <a:noFill/>
            <a:ln w="22225" cap="flat" cmpd="sng" algn="ctr">
              <a:solidFill>
                <a:srgbClr val="FF0000"/>
              </a:solidFill>
              <a:prstDash val="solid"/>
            </a:ln>
            <a:effectLst/>
          </p:spPr>
        </p:cxnSp>
      </p:grpSp>
      <p:pic>
        <p:nvPicPr>
          <p:cNvPr id="167" name="그림 16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68468" y="3684294"/>
            <a:ext cx="1319701" cy="248762"/>
          </a:xfrm>
          <a:prstGeom prst="rect">
            <a:avLst/>
          </a:prstGeom>
        </p:spPr>
      </p:pic>
      <p:graphicFrame>
        <p:nvGraphicFramePr>
          <p:cNvPr id="168" name="표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79154"/>
              </p:ext>
            </p:extLst>
          </p:nvPr>
        </p:nvGraphicFramePr>
        <p:xfrm>
          <a:off x="524828" y="5877272"/>
          <a:ext cx="3932436" cy="502920"/>
        </p:xfrm>
        <a:graphic>
          <a:graphicData uri="http://schemas.openxmlformats.org/drawingml/2006/table">
            <a:tbl>
              <a:tblPr firstRow="1" bandRow="1"/>
              <a:tblGrid>
                <a:gridCol w="908100"/>
                <a:gridCol w="1008112"/>
                <a:gridCol w="936104"/>
                <a:gridCol w="1080120"/>
              </a:tblGrid>
              <a:tr h="144016">
                <a:tc gridSpan="4">
                  <a:txBody>
                    <a:bodyPr/>
                    <a:lstStyle>
                      <a:lvl1pPr marL="0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Optima"/>
                          <a:ea typeface="가는각진제목체"/>
                          <a:cs typeface=""/>
                        </a:defRPr>
                      </a:lvl1pPr>
                      <a:lvl2pPr marL="371475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Optima"/>
                          <a:ea typeface="가는각진제목체"/>
                          <a:cs typeface=""/>
                        </a:defRPr>
                      </a:lvl2pPr>
                      <a:lvl3pPr marL="742950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Optima"/>
                          <a:ea typeface="가는각진제목체"/>
                          <a:cs typeface=""/>
                        </a:defRPr>
                      </a:lvl3pPr>
                      <a:lvl4pPr marL="1114425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Optima"/>
                          <a:ea typeface="가는각진제목체"/>
                          <a:cs typeface=""/>
                        </a:defRPr>
                      </a:lvl4pPr>
                      <a:lvl5pPr marL="1485900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Optima"/>
                          <a:ea typeface="가는각진제목체"/>
                          <a:cs typeface=""/>
                        </a:defRPr>
                      </a:lvl5pPr>
                      <a:lvl6pPr marL="1857375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Optima"/>
                          <a:ea typeface="가는각진제목체"/>
                          <a:cs typeface=""/>
                        </a:defRPr>
                      </a:lvl6pPr>
                      <a:lvl7pPr marL="2228850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Optima"/>
                          <a:ea typeface="가는각진제목체"/>
                          <a:cs typeface=""/>
                        </a:defRPr>
                      </a:lvl7pPr>
                      <a:lvl8pPr marL="2600325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Optima"/>
                          <a:ea typeface="가는각진제목체"/>
                          <a:cs typeface=""/>
                        </a:defRPr>
                      </a:lvl8pPr>
                      <a:lvl9pPr marL="2971800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Optima"/>
                          <a:ea typeface="가는각진제목체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  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례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4016"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9pPr>
                    </a:lstStyle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N/W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9pPr>
                    </a:lstStyle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FC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Cable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9pPr>
                    </a:lstStyle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69" name="직선 연결선 168"/>
          <p:cNvCxnSpPr/>
          <p:nvPr/>
        </p:nvCxnSpPr>
        <p:spPr>
          <a:xfrm>
            <a:off x="1621882" y="6305900"/>
            <a:ext cx="648072" cy="0"/>
          </a:xfrm>
          <a:prstGeom prst="line">
            <a:avLst/>
          </a:prstGeom>
          <a:noFill/>
          <a:ln w="22225" cap="flat" cmpd="sng" algn="ctr">
            <a:solidFill>
              <a:srgbClr val="0000FF"/>
            </a:solidFill>
            <a:prstDash val="solid"/>
          </a:ln>
          <a:effectLst/>
        </p:spPr>
      </p:cxnSp>
      <p:cxnSp>
        <p:nvCxnSpPr>
          <p:cNvPr id="170" name="직선 연결선 169"/>
          <p:cNvCxnSpPr/>
          <p:nvPr/>
        </p:nvCxnSpPr>
        <p:spPr>
          <a:xfrm>
            <a:off x="3577498" y="6305900"/>
            <a:ext cx="648072" cy="0"/>
          </a:xfrm>
          <a:prstGeom prst="line">
            <a:avLst/>
          </a:prstGeom>
          <a:noFill/>
          <a:ln w="22225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7274757" y="4509120"/>
            <a:ext cx="1560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HP-DL360G6</a:t>
            </a:r>
          </a:p>
          <a:p>
            <a:r>
              <a:rPr lang="en-US" altLang="ko-KR" sz="1200" dirty="0"/>
              <a:t>QC X2.4Ghz*1 / </a:t>
            </a:r>
            <a:r>
              <a:rPr lang="en-US" altLang="ko-KR" sz="1200" dirty="0" smtClean="0"/>
              <a:t>6GB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285070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46"/>
          <p:cNvSpPr txBox="1">
            <a:spLocks noChangeArrowheads="1"/>
          </p:cNvSpPr>
          <p:nvPr/>
        </p:nvSpPr>
        <p:spPr bwMode="auto">
          <a:xfrm>
            <a:off x="272480" y="1052736"/>
            <a:ext cx="9361040" cy="2923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92795" indent="-29279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3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kumimoji="1" lang="ko-KR" altLang="en-US" sz="13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백업 구성현황 </a:t>
            </a:r>
            <a:r>
              <a:rPr kumimoji="1" lang="en-US" altLang="ko-KR" sz="13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kumimoji="1" lang="ko-KR" altLang="en-US" sz="13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서울</a:t>
            </a:r>
            <a:endParaRPr kumimoji="1" lang="ko-KR" altLang="en-US" sz="13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13040" y="3789040"/>
            <a:ext cx="1080120" cy="1329492"/>
          </a:xfrm>
          <a:prstGeom prst="rect">
            <a:avLst/>
          </a:prstGeom>
        </p:spPr>
      </p:pic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832677"/>
              </p:ext>
            </p:extLst>
          </p:nvPr>
        </p:nvGraphicFramePr>
        <p:xfrm>
          <a:off x="6465168" y="4337478"/>
          <a:ext cx="1123377" cy="762602"/>
        </p:xfrm>
        <a:graphic>
          <a:graphicData uri="http://schemas.openxmlformats.org/drawingml/2006/table">
            <a:tbl>
              <a:tblPr firstRow="1" bandRow="1"/>
              <a:tblGrid>
                <a:gridCol w="1123377"/>
              </a:tblGrid>
              <a:tr h="274922"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b="1" kern="1200">
                          <a:solidFill>
                            <a:schemeClr val="bg1"/>
                          </a:solidFill>
                          <a:latin typeface="Optima"/>
                          <a:ea typeface="가는각진제목체"/>
                          <a:cs typeface=""/>
                        </a:defRPr>
                      </a:lvl1pPr>
                      <a:lvl2pPr marL="371475" algn="l" defTabSz="742950" rtl="0" eaLnBrk="1" latinLnBrk="1" hangingPunct="1">
                        <a:defRPr sz="1463" b="1" kern="1200">
                          <a:solidFill>
                            <a:schemeClr val="bg1"/>
                          </a:solidFill>
                          <a:latin typeface="Optima"/>
                          <a:ea typeface="가는각진제목체"/>
                          <a:cs typeface=""/>
                        </a:defRPr>
                      </a:lvl2pPr>
                      <a:lvl3pPr marL="742950" algn="l" defTabSz="742950" rtl="0" eaLnBrk="1" latinLnBrk="1" hangingPunct="1">
                        <a:defRPr sz="1463" b="1" kern="1200">
                          <a:solidFill>
                            <a:schemeClr val="bg1"/>
                          </a:solidFill>
                          <a:latin typeface="Optima"/>
                          <a:ea typeface="가는각진제목체"/>
                          <a:cs typeface=""/>
                        </a:defRPr>
                      </a:lvl3pPr>
                      <a:lvl4pPr marL="1114425" algn="l" defTabSz="742950" rtl="0" eaLnBrk="1" latinLnBrk="1" hangingPunct="1">
                        <a:defRPr sz="1463" b="1" kern="1200">
                          <a:solidFill>
                            <a:schemeClr val="bg1"/>
                          </a:solidFill>
                          <a:latin typeface="Optima"/>
                          <a:ea typeface="가는각진제목체"/>
                          <a:cs typeface=""/>
                        </a:defRPr>
                      </a:lvl4pPr>
                      <a:lvl5pPr marL="1485900" algn="l" defTabSz="742950" rtl="0" eaLnBrk="1" latinLnBrk="1" hangingPunct="1">
                        <a:defRPr sz="1463" b="1" kern="1200">
                          <a:solidFill>
                            <a:schemeClr val="bg1"/>
                          </a:solidFill>
                          <a:latin typeface="Optima"/>
                          <a:ea typeface="가는각진제목체"/>
                          <a:cs typeface=""/>
                        </a:defRPr>
                      </a:lvl5pPr>
                      <a:lvl6pPr marL="1857375" algn="l" defTabSz="742950" rtl="0" eaLnBrk="1" latinLnBrk="1" hangingPunct="1">
                        <a:defRPr sz="1463" b="1" kern="1200">
                          <a:solidFill>
                            <a:schemeClr val="bg1"/>
                          </a:solidFill>
                          <a:latin typeface="Optima"/>
                          <a:ea typeface="가는각진제목체"/>
                          <a:cs typeface=""/>
                        </a:defRPr>
                      </a:lvl6pPr>
                      <a:lvl7pPr marL="2228850" algn="l" defTabSz="742950" rtl="0" eaLnBrk="1" latinLnBrk="1" hangingPunct="1">
                        <a:defRPr sz="1463" b="1" kern="1200">
                          <a:solidFill>
                            <a:schemeClr val="bg1"/>
                          </a:solidFill>
                          <a:latin typeface="Optima"/>
                          <a:ea typeface="가는각진제목체"/>
                          <a:cs typeface=""/>
                        </a:defRPr>
                      </a:lvl7pPr>
                      <a:lvl8pPr marL="2600325" algn="l" defTabSz="742950" rtl="0" eaLnBrk="1" latinLnBrk="1" hangingPunct="1">
                        <a:defRPr sz="1463" b="1" kern="1200">
                          <a:solidFill>
                            <a:schemeClr val="bg1"/>
                          </a:solidFill>
                          <a:latin typeface="Optima"/>
                          <a:ea typeface="가는각진제목체"/>
                          <a:cs typeface=""/>
                        </a:defRPr>
                      </a:lvl8pPr>
                      <a:lvl9pPr marL="2971800" algn="l" defTabSz="742950" rtl="0" eaLnBrk="1" latinLnBrk="1" hangingPunct="1">
                        <a:defRPr sz="1463" b="1" kern="1200">
                          <a:solidFill>
                            <a:schemeClr val="bg1"/>
                          </a:solidFill>
                          <a:latin typeface="Optima"/>
                          <a:ea typeface="가는각진제목체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dirty="0" smtClean="0"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IBM</a:t>
                      </a:r>
                      <a:r>
                        <a:rPr lang="en-US" altLang="ko-KR" sz="1000" baseline="0" dirty="0" smtClean="0"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LTO2-3583</a:t>
                      </a:r>
                      <a:endParaRPr lang="ko-KR" altLang="en-US" sz="1000" dirty="0"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2D2D8A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2D2D8A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2D2D8A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2D2D8A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8A"/>
                    </a:solidFill>
                  </a:tcPr>
                </a:tc>
              </a:tr>
              <a:tr h="203986"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  <a:cs typeface="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  <a:cs typeface="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  <a:cs typeface="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  <a:cs typeface="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  <a:cs typeface="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  <a:cs typeface="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  <a:cs typeface="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  <a:cs typeface="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b="1" dirty="0" smtClean="0"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LTO2 Drive 1</a:t>
                      </a:r>
                      <a:r>
                        <a:rPr lang="ko-KR" altLang="en-US" sz="1000" b="1" dirty="0" smtClean="0"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개</a:t>
                      </a:r>
                      <a:endParaRPr lang="ko-KR" altLang="en-US" sz="1000" b="1" dirty="0"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2D2D8A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2D2D8A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2D2D8A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2D2D8A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6170"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  <a:cs typeface="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  <a:cs typeface="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  <a:cs typeface="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  <a:cs typeface="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  <a:cs typeface="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  <a:cs typeface="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  <a:cs typeface="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  <a:cs typeface="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Optima"/>
                          <a:ea typeface="가는각진제목체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b="1" dirty="0" smtClean="0"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18</a:t>
                      </a:r>
                      <a:r>
                        <a:rPr lang="en-US" altLang="ko-KR" sz="1000" b="1" baseline="0" dirty="0" smtClean="0"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Slot</a:t>
                      </a:r>
                      <a:endParaRPr lang="ko-KR" altLang="en-US" sz="1000" b="1" dirty="0"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2D2D8A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2D2D8A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2D2D8A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2D2D8A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571000"/>
              </p:ext>
            </p:extLst>
          </p:nvPr>
        </p:nvGraphicFramePr>
        <p:xfrm>
          <a:off x="3656856" y="3569596"/>
          <a:ext cx="1157605" cy="438887"/>
        </p:xfrm>
        <a:graphic>
          <a:graphicData uri="http://schemas.openxmlformats.org/drawingml/2006/table">
            <a:tbl>
              <a:tblPr firstRow="1" bandRow="1"/>
              <a:tblGrid>
                <a:gridCol w="1157605"/>
              </a:tblGrid>
              <a:tr h="225527"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Optima"/>
                          <a:ea typeface="가는각진제목체"/>
                          <a:cs typeface=""/>
                        </a:defRPr>
                      </a:lvl1pPr>
                      <a:lvl2pPr marL="371475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Optima"/>
                          <a:ea typeface="가는각진제목체"/>
                          <a:cs typeface=""/>
                        </a:defRPr>
                      </a:lvl2pPr>
                      <a:lvl3pPr marL="742950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Optima"/>
                          <a:ea typeface="가는각진제목체"/>
                          <a:cs typeface=""/>
                        </a:defRPr>
                      </a:lvl3pPr>
                      <a:lvl4pPr marL="1114425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Optima"/>
                          <a:ea typeface="가는각진제목체"/>
                          <a:cs typeface=""/>
                        </a:defRPr>
                      </a:lvl4pPr>
                      <a:lvl5pPr marL="1485900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Optima"/>
                          <a:ea typeface="가는각진제목체"/>
                          <a:cs typeface=""/>
                        </a:defRPr>
                      </a:lvl5pPr>
                      <a:lvl6pPr marL="1857375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Optima"/>
                          <a:ea typeface="가는각진제목체"/>
                          <a:cs typeface=""/>
                        </a:defRPr>
                      </a:lvl6pPr>
                      <a:lvl7pPr marL="2228850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Optima"/>
                          <a:ea typeface="가는각진제목체"/>
                          <a:cs typeface=""/>
                        </a:defRPr>
                      </a:lvl7pPr>
                      <a:lvl8pPr marL="2600325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Optima"/>
                          <a:ea typeface="가는각진제목체"/>
                          <a:cs typeface=""/>
                        </a:defRPr>
                      </a:lvl8pPr>
                      <a:lvl9pPr marL="2971800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Optima"/>
                          <a:ea typeface="가는각진제목체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SKC-SE001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197711"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백업 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Master</a:t>
                      </a:r>
                      <a:r>
                        <a:rPr lang="en-US" altLang="ko-KR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/ DHCP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2" name="그룹 21"/>
          <p:cNvGrpSpPr/>
          <p:nvPr/>
        </p:nvGrpSpPr>
        <p:grpSpPr>
          <a:xfrm>
            <a:off x="5295805" y="3196648"/>
            <a:ext cx="525652" cy="874314"/>
            <a:chOff x="8357380" y="2780928"/>
            <a:chExt cx="340036" cy="580132"/>
          </a:xfrm>
        </p:grpSpPr>
        <p:cxnSp>
          <p:nvCxnSpPr>
            <p:cNvPr id="23" name="직선 연결선 22"/>
            <p:cNvCxnSpPr/>
            <p:nvPr/>
          </p:nvCxnSpPr>
          <p:spPr>
            <a:xfrm>
              <a:off x="8697416" y="2780928"/>
              <a:ext cx="0" cy="580132"/>
            </a:xfrm>
            <a:prstGeom prst="line">
              <a:avLst/>
            </a:prstGeom>
            <a:noFill/>
            <a:ln w="22225" cap="flat" cmpd="sng" algn="ctr">
              <a:solidFill>
                <a:srgbClr val="FF0000"/>
              </a:solidFill>
              <a:prstDash val="solid"/>
            </a:ln>
            <a:effectLst/>
          </p:spPr>
        </p:cxnSp>
        <p:cxnSp>
          <p:nvCxnSpPr>
            <p:cNvPr id="24" name="직선 연결선 23"/>
            <p:cNvCxnSpPr/>
            <p:nvPr/>
          </p:nvCxnSpPr>
          <p:spPr>
            <a:xfrm>
              <a:off x="8357380" y="2792420"/>
              <a:ext cx="340036" cy="0"/>
            </a:xfrm>
            <a:prstGeom prst="line">
              <a:avLst/>
            </a:prstGeom>
            <a:noFill/>
            <a:ln w="22225" cap="flat" cmpd="sng" algn="ctr">
              <a:solidFill>
                <a:srgbClr val="FF0000"/>
              </a:solidFill>
              <a:prstDash val="solid"/>
            </a:ln>
            <a:effectLst/>
          </p:spPr>
        </p:cxn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68824" y="3021691"/>
            <a:ext cx="2040087" cy="38455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01072" y="4070962"/>
            <a:ext cx="1410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HP-ML570</a:t>
            </a:r>
          </a:p>
          <a:p>
            <a:r>
              <a:rPr lang="en-US" altLang="ko-KR" sz="1200" dirty="0"/>
              <a:t>X700Mhz*2 </a:t>
            </a:r>
            <a:r>
              <a:rPr lang="en-US" altLang="ko-KR" sz="1200" b="1" dirty="0"/>
              <a:t>/ </a:t>
            </a:r>
            <a:r>
              <a:rPr lang="en-US" altLang="ko-KR" sz="1200" dirty="0"/>
              <a:t>1GB </a:t>
            </a:r>
          </a:p>
        </p:txBody>
      </p:sp>
    </p:spTree>
    <p:extLst>
      <p:ext uri="{BB962C8B-B14F-4D97-AF65-F5344CB8AC3E}">
        <p14:creationId xmlns:p14="http://schemas.microsoft.com/office/powerpoint/2010/main" val="74921804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332</Words>
  <Application>Microsoft Office PowerPoint</Application>
  <PresentationFormat>A4 용지(210x297mm)</PresentationFormat>
  <Paragraphs>172</Paragraphs>
  <Slides>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Default Design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SK C&amp;C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SCSHIN\Administrator</dc:creator>
  <cp:lastModifiedBy>Windows 사용자</cp:lastModifiedBy>
  <cp:revision>20</cp:revision>
  <dcterms:created xsi:type="dcterms:W3CDTF">2011-01-21T04:15:09Z</dcterms:created>
  <dcterms:modified xsi:type="dcterms:W3CDTF">2015-03-24T06:11:05Z</dcterms:modified>
</cp:coreProperties>
</file>