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</p:sldMasterIdLst>
  <p:notesMasterIdLst>
    <p:notesMasterId r:id="rId18"/>
  </p:notesMasterIdLst>
  <p:sldIdLst>
    <p:sldId id="311" r:id="rId3"/>
    <p:sldId id="312" r:id="rId4"/>
    <p:sldId id="322" r:id="rId5"/>
    <p:sldId id="329" r:id="rId6"/>
    <p:sldId id="328" r:id="rId7"/>
    <p:sldId id="325" r:id="rId8"/>
    <p:sldId id="326" r:id="rId9"/>
    <p:sldId id="327" r:id="rId10"/>
    <p:sldId id="324" r:id="rId11"/>
    <p:sldId id="323" r:id="rId12"/>
    <p:sldId id="321" r:id="rId13"/>
    <p:sldId id="303" r:id="rId14"/>
    <p:sldId id="313" r:id="rId15"/>
    <p:sldId id="315" r:id="rId16"/>
    <p:sldId id="31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FF5050"/>
    <a:srgbClr val="0192FF"/>
    <a:srgbClr val="4F7D50"/>
    <a:srgbClr val="548655"/>
    <a:srgbClr val="9EC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78" autoAdjust="0"/>
  </p:normalViewPr>
  <p:slideViewPr>
    <p:cSldViewPr>
      <p:cViewPr varScale="1">
        <p:scale>
          <a:sx n="84" d="100"/>
          <a:sy n="84" d="100"/>
        </p:scale>
        <p:origin x="-1170" y="-78"/>
      </p:cViewPr>
      <p:guideLst>
        <p:guide orient="horz" pos="346"/>
        <p:guide orient="horz" pos="4020"/>
        <p:guide orient="horz" pos="3861"/>
        <p:guide orient="horz" pos="822"/>
        <p:guide pos="5624"/>
        <p:guide pos="158"/>
        <p:guide pos="2903"/>
        <p:guide pos="5420"/>
        <p:guide pos="1292"/>
        <p:guide pos="748"/>
        <p:guide pos="1587"/>
        <p:guide pos="124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-3168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본부 장애유형분석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14 본부 장애유형분석</c:v>
                </c:pt>
              </c:strCache>
            </c:strRef>
          </c:tx>
          <c:dLbls>
            <c:dLbl>
              <c:idx val="3"/>
              <c:layout>
                <c:manualLayout>
                  <c:x val="-2.667460485274635E-2"/>
                  <c:y val="2.301337421425117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모니터링미흡(HW)</c:v>
                </c:pt>
                <c:pt idx="1">
                  <c:v>모니터링미흡(SW)</c:v>
                </c:pt>
                <c:pt idx="2">
                  <c:v>표준/가이드미준수</c:v>
                </c:pt>
                <c:pt idx="3">
                  <c:v>영향도파악미흡</c:v>
                </c:pt>
                <c:pt idx="4">
                  <c:v>테스트부족/미흡</c:v>
                </c:pt>
                <c:pt idx="5">
                  <c:v>외부장애</c:v>
                </c:pt>
                <c:pt idx="6">
                  <c:v>기타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148</c:v>
                </c:pt>
                <c:pt idx="1">
                  <c:v>83</c:v>
                </c:pt>
                <c:pt idx="2">
                  <c:v>49</c:v>
                </c:pt>
                <c:pt idx="3">
                  <c:v>21</c:v>
                </c:pt>
                <c:pt idx="4">
                  <c:v>20</c:v>
                </c:pt>
                <c:pt idx="5">
                  <c:v>54</c:v>
                </c:pt>
                <c:pt idx="6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15 본부 장애유형분석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모니터링미흡(HW)</c:v>
                </c:pt>
                <c:pt idx="1">
                  <c:v>모니터링미흡(SW)</c:v>
                </c:pt>
                <c:pt idx="2">
                  <c:v>표준/가이드미준수</c:v>
                </c:pt>
                <c:pt idx="3">
                  <c:v>영향도파악미흡</c:v>
                </c:pt>
                <c:pt idx="4">
                  <c:v>테스트부족/미흡</c:v>
                </c:pt>
                <c:pt idx="5">
                  <c:v>외부장애</c:v>
                </c:pt>
                <c:pt idx="6">
                  <c:v>기타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0.35</c:v>
                </c:pt>
                <c:pt idx="1">
                  <c:v>0.2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0.13</c:v>
                </c:pt>
                <c:pt idx="6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egendEntry>
        <c:idx val="1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ko-KR"/>
          </a:p>
        </c:txPr>
      </c:legendEntry>
      <c:layout>
        <c:manualLayout>
          <c:xMode val="edge"/>
          <c:yMode val="edge"/>
          <c:x val="0.50452693128664361"/>
          <c:y val="0.27566269527979137"/>
          <c:w val="0.30723925411796349"/>
          <c:h val="0.6781453728302623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모니터링미흡(SW)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Thread Full(46%)</c:v>
                </c:pt>
                <c:pt idx="1">
                  <c:v>OOM(41%)</c:v>
                </c:pt>
                <c:pt idx="2">
                  <c:v>Stuck Thread(10%)</c:v>
                </c:pt>
                <c:pt idx="3">
                  <c:v>Full GC(3%)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16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4168704"/>
        <c:axId val="234166912"/>
      </c:barChart>
      <c:valAx>
        <c:axId val="23416691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234168704"/>
        <c:crosses val="autoZero"/>
        <c:crossBetween val="between"/>
      </c:valAx>
      <c:catAx>
        <c:axId val="234168704"/>
        <c:scaling>
          <c:orientation val="minMax"/>
        </c:scaling>
        <c:delete val="0"/>
        <c:axPos val="l"/>
        <c:majorTickMark val="none"/>
        <c:minorTickMark val="none"/>
        <c:tickLblPos val="nextTo"/>
        <c:crossAx val="2341669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4A76-9911-4643-B6BC-7C4F1C0FD005}" type="datetimeFigureOut">
              <a:rPr lang="ko-KR" altLang="en-US" smtClean="0"/>
              <a:pPr/>
              <a:t>2015-03-06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42B0-AE9B-46C0-95E1-66586324E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7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20000"/>
              </a:spcBef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42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88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57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045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131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4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38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5069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982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8711893" cy="2602632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81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4324944" cy="4906888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0" y="764704"/>
            <a:ext cx="4324944" cy="4896544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252046" y="1125538"/>
            <a:ext cx="8639908" cy="53276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FFFFFF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592113"/>
            <a:ext cx="8640960" cy="1584176"/>
          </a:xfrm>
        </p:spPr>
        <p:txBody>
          <a:bodyPr/>
          <a:lstStyle>
            <a:lvl1pPr marL="0" indent="0">
              <a:buNone/>
              <a:defRPr sz="1000">
                <a:latin typeface="Calibri" pitchFamily="34" charset="0"/>
              </a:defRPr>
            </a:lvl1pPr>
            <a:lvl2pPr>
              <a:buNone/>
              <a:defRPr sz="1000">
                <a:latin typeface="Calibri" pitchFamily="34" charset="0"/>
              </a:defRPr>
            </a:lvl2pPr>
            <a:lvl3pPr>
              <a:buNone/>
              <a:defRPr sz="900">
                <a:latin typeface="Calibri" pitchFamily="34" charset="0"/>
              </a:defRPr>
            </a:lvl3pPr>
            <a:lvl4pPr>
              <a:buNone/>
              <a:defRPr sz="800">
                <a:latin typeface="Calibri" pitchFamily="34" charset="0"/>
              </a:defRPr>
            </a:lvl4pPr>
            <a:lvl5pPr>
              <a:buNone/>
              <a:defRPr sz="8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5B7CB-54A5-4E1C-BAE0-E158B021FB4F}" type="datetimeFigureOut">
              <a:rPr lang="ko-KR" altLang="en-US" smtClean="0"/>
              <a:pPr/>
              <a:t>2015-03-06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C9860-38B2-41A3-97A5-9554B38DB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93" y="692150"/>
            <a:ext cx="8578362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558800"/>
            <a:ext cx="91440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1030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1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92D-CEBB-42F0-A8A7-8C7D18B6967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9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3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4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Daram</a:t>
            </a:r>
            <a:r>
              <a:rPr lang="en-US" altLang="ko-KR" dirty="0" smtClean="0"/>
              <a:t>© Project &amp; JVM 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Industry</a:t>
            </a:r>
            <a:r>
              <a:rPr lang="ko-KR" altLang="en-US" dirty="0" smtClean="0"/>
              <a:t>사업</a:t>
            </a:r>
            <a:r>
              <a:rPr lang="en-US" altLang="ko-KR" dirty="0" smtClean="0"/>
              <a:t>1</a:t>
            </a:r>
            <a:r>
              <a:rPr lang="ko-KR" altLang="en-US" dirty="0" smtClean="0"/>
              <a:t>구조혁신</a:t>
            </a:r>
            <a:r>
              <a:rPr lang="en-US" altLang="ko-KR" dirty="0" smtClean="0"/>
              <a:t>TF</a:t>
            </a:r>
          </a:p>
          <a:p>
            <a:pPr>
              <a:spcAft>
                <a:spcPts val="2400"/>
              </a:spcAft>
            </a:pPr>
            <a:endParaRPr lang="en-US" altLang="ko-KR" sz="2000" dirty="0" smtClean="0"/>
          </a:p>
          <a:p>
            <a:pPr>
              <a:spcAft>
                <a:spcPts val="2400"/>
              </a:spcAft>
            </a:pPr>
            <a:r>
              <a:rPr lang="en-US" altLang="ko-KR" sz="2000" dirty="0" smtClean="0"/>
              <a:t>2015.03.05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8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1.1. 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© Project </a:t>
            </a:r>
            <a:r>
              <a:rPr kumimoji="1" lang="ko-KR" altLang="en-US" sz="1200" b="1" kern="0" dirty="0" smtClean="0">
                <a:latin typeface="+mn-ea"/>
              </a:rPr>
              <a:t>개</a:t>
            </a:r>
            <a:r>
              <a:rPr kumimoji="1" lang="ko-KR" altLang="en-US" sz="1200" b="1" kern="0" dirty="0">
                <a:latin typeface="+mn-ea"/>
              </a:rPr>
              <a:t>요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프로젝트는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Java-Based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Virtual Machine,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상의 자원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CPU, Memory, Thread, Class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모니터링하기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위해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개발한 도구로 운영시스템의 성능 건전성 확인 및 사전적 장애 징후를 감지하고자 설계함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Project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항목 및 기능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67544" y="4095190"/>
            <a:ext cx="4050481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b="1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Project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항목 및 기능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38677" y="4005064"/>
            <a:ext cx="613458" cy="400110"/>
            <a:chOff x="-1997340" y="1653100"/>
            <a:chExt cx="613458" cy="400110"/>
          </a:xfrm>
        </p:grpSpPr>
        <p:sp>
          <p:nvSpPr>
            <p:cNvPr id="42" name="직사각형 4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 </a:t>
            </a:r>
            <a:r>
              <a:rPr kumimoji="1" lang="en-US" altLang="ko-KR" sz="1200" b="1" kern="0" dirty="0" err="1">
                <a:latin typeface="+mn-ea"/>
              </a:rPr>
              <a:t>Daram</a:t>
            </a:r>
            <a:r>
              <a:rPr kumimoji="1" lang="en-US" altLang="ko-KR" sz="1200" b="1" kern="0" dirty="0">
                <a:latin typeface="+mn-ea"/>
              </a:rPr>
              <a:t>© </a:t>
            </a:r>
            <a:r>
              <a:rPr kumimoji="1" lang="en-US" altLang="ko-KR" sz="1200" b="1" kern="0" dirty="0" smtClean="0">
                <a:latin typeface="+mn-ea"/>
              </a:rPr>
              <a:t>Project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183" y="6673334"/>
            <a:ext cx="7920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Java </a:t>
            </a:r>
            <a:r>
              <a:rPr lang="en-US" altLang="ko-KR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바이트 코드를 실행할 수 있는 실행환경의 핵심 기능임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105" y="1664804"/>
            <a:ext cx="3168352" cy="22682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 dirty="0" smtClean="0"/>
              <a:t>Java </a:t>
            </a:r>
            <a:r>
              <a:rPr lang="en-US" altLang="ko-KR" sz="1000" b="1" dirty="0" err="1" smtClean="0"/>
              <a:t>Virual</a:t>
            </a:r>
            <a:r>
              <a:rPr lang="en-US" altLang="ko-KR" sz="1000" b="1" dirty="0" smtClean="0"/>
              <a:t> Machine</a:t>
            </a:r>
            <a:endParaRPr lang="ko-KR" altLang="en-US" sz="1000" b="1" dirty="0"/>
          </a:p>
        </p:txBody>
      </p:sp>
      <p:sp>
        <p:nvSpPr>
          <p:cNvPr id="3" name="직사각형 2"/>
          <p:cNvSpPr/>
          <p:nvPr/>
        </p:nvSpPr>
        <p:spPr>
          <a:xfrm>
            <a:off x="752134" y="2672916"/>
            <a:ext cx="2199686" cy="523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b="1" dirty="0" smtClean="0">
                <a:latin typeface="+mn-ea"/>
              </a:rPr>
              <a:t>JMX</a:t>
            </a:r>
            <a:r>
              <a:rPr lang="ko-KR" altLang="en-US" sz="1000" b="1" baseline="30000" dirty="0" smtClean="0">
                <a:latin typeface="+mn-ea"/>
              </a:rPr>
              <a:t>주</a:t>
            </a:r>
            <a:r>
              <a:rPr lang="en-US" altLang="ko-KR" sz="1000" b="1" baseline="30000" dirty="0" smtClean="0">
                <a:latin typeface="+mn-ea"/>
              </a:rPr>
              <a:t>2)</a:t>
            </a:r>
            <a:r>
              <a:rPr lang="en-US" altLang="ko-KR" sz="1000" b="1" dirty="0" smtClean="0">
                <a:latin typeface="+mn-ea"/>
              </a:rPr>
              <a:t> Agent</a:t>
            </a:r>
            <a:endParaRPr lang="ko-KR" altLang="en-US" sz="10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2135" y="3284984"/>
            <a:ext cx="2199685" cy="487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900" b="1" dirty="0" smtClean="0">
                <a:latin typeface="+mn-ea"/>
              </a:rPr>
              <a:t>JMX Connector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134" y="1952836"/>
            <a:ext cx="2199685" cy="62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900" b="1" dirty="0" smtClean="0">
                <a:solidFill>
                  <a:schemeClr val="dk1"/>
                </a:solidFill>
                <a:latin typeface="+mn-ea"/>
              </a:rPr>
              <a:t>Managed Java Application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80" b="50000"/>
          <a:stretch/>
        </p:blipFill>
        <p:spPr>
          <a:xfrm>
            <a:off x="3203848" y="1620204"/>
            <a:ext cx="696622" cy="102408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940152" y="1722767"/>
            <a:ext cx="2449029" cy="1545820"/>
            <a:chOff x="5940152" y="1722767"/>
            <a:chExt cx="2449029" cy="154582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3458" r="4968" b="23823"/>
            <a:stretch/>
          </p:blipFill>
          <p:spPr bwMode="auto">
            <a:xfrm>
              <a:off x="5940152" y="1722767"/>
              <a:ext cx="2449029" cy="15458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2" name="Picture 2" descr="C:\Users\07506\Documents\NATEON BIZ 받은 파일\daram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156" y="1880828"/>
              <a:ext cx="2385880" cy="138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4129238" y="2549993"/>
            <a:ext cx="920445" cy="520453"/>
            <a:chOff x="3723563" y="3268587"/>
            <a:chExt cx="920445" cy="520453"/>
          </a:xfrm>
        </p:grpSpPr>
        <p:sp>
          <p:nvSpPr>
            <p:cNvPr id="5" name="원통 4"/>
            <p:cNvSpPr/>
            <p:nvPr/>
          </p:nvSpPr>
          <p:spPr>
            <a:xfrm>
              <a:off x="3747623" y="3268587"/>
              <a:ext cx="860890" cy="504056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23563" y="3388930"/>
              <a:ext cx="9204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dk1"/>
                  </a:solidFill>
                  <a:latin typeface="+mn-ea"/>
                </a:rPr>
                <a:t>Monitoring 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dk1"/>
                  </a:solidFill>
                  <a:latin typeface="+mn-ea"/>
                </a:rPr>
                <a:t>Database</a:t>
              </a:r>
              <a:endParaRPr lang="en-US" altLang="ko-KR" sz="1000" b="1" dirty="0">
                <a:solidFill>
                  <a:schemeClr val="dk1"/>
                </a:solidFill>
                <a:latin typeface="+mn-ea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618702" y="2204252"/>
            <a:ext cx="1189102" cy="2690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App. Resource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53260" y="3464385"/>
            <a:ext cx="565135" cy="2166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…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42669" y="3464385"/>
            <a:ext cx="565135" cy="2166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…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707" y="7055023"/>
            <a:ext cx="8481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Management Extensions,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관리 확장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약어로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응용프로그램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디바이스 등을 감시 관리하기 위한 도구를 제공하는 자바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05757" y="2438322"/>
            <a:ext cx="0" cy="414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5" idx="1"/>
          </p:cNvCxnSpPr>
          <p:nvPr/>
        </p:nvCxnSpPr>
        <p:spPr>
          <a:xfrm>
            <a:off x="1547664" y="2338771"/>
            <a:ext cx="71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205757" y="3140968"/>
            <a:ext cx="0" cy="34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63851" y="3464385"/>
            <a:ext cx="565135" cy="2166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latin typeface="+mn-ea"/>
              </a:rPr>
              <a:t>RMI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정육면체 52"/>
          <p:cNvSpPr/>
          <p:nvPr/>
        </p:nvSpPr>
        <p:spPr>
          <a:xfrm>
            <a:off x="863850" y="2839299"/>
            <a:ext cx="1943953" cy="301669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Mbean</a:t>
            </a:r>
            <a:r>
              <a:rPr lang="en-US" altLang="ko-KR" sz="1000" b="1" dirty="0" smtClean="0"/>
              <a:t> Server</a:t>
            </a:r>
            <a:endParaRPr lang="ko-KR" altLang="en-US" sz="1000" b="1" dirty="0"/>
          </a:p>
        </p:txBody>
      </p:sp>
      <p:sp>
        <p:nvSpPr>
          <p:cNvPr id="54" name="직사각형 53"/>
          <p:cNvSpPr/>
          <p:nvPr/>
        </p:nvSpPr>
        <p:spPr>
          <a:xfrm>
            <a:off x="863851" y="2204252"/>
            <a:ext cx="683813" cy="269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err="1" smtClean="0">
                <a:latin typeface="+mn-ea"/>
              </a:rPr>
              <a:t>MBean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55" name="직선 연결선 54"/>
          <p:cNvCxnSpPr>
            <a:stCxn id="2" idx="3"/>
            <a:endCxn id="5" idx="2"/>
          </p:cNvCxnSpPr>
          <p:nvPr/>
        </p:nvCxnSpPr>
        <p:spPr>
          <a:xfrm>
            <a:off x="3650457" y="2798930"/>
            <a:ext cx="502841" cy="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358157" y="2590722"/>
            <a:ext cx="0" cy="414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37478"/>
              </p:ext>
            </p:extLst>
          </p:nvPr>
        </p:nvGraphicFramePr>
        <p:xfrm>
          <a:off x="482552" y="4509120"/>
          <a:ext cx="33902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0"/>
                <a:gridCol w="608330"/>
                <a:gridCol w="230060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JVM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사용량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메모리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현재 메모리 사용량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>
                          <a:latin typeface="+mn-ea"/>
                          <a:ea typeface="+mn-ea"/>
                          <a:sym typeface="Wingdings" pitchFamily="2" charset="2"/>
                        </a:rPr>
                        <a:t>쓰레드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Max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클래스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클래스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로딩된 클래스 수 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그외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>
                          <a:latin typeface="+mn-ea"/>
                          <a:ea typeface="+mn-ea"/>
                          <a:sym typeface="Wingdings" pitchFamily="2" charset="2"/>
                        </a:rPr>
                        <a:t>MBean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5364088" y="2550090"/>
            <a:ext cx="360040" cy="512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1.2. 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© Project Demo</a:t>
            </a:r>
            <a:endParaRPr kumimoji="1" lang="ko-KR" altLang="en-US" sz="1200" b="1" kern="0" dirty="0">
              <a:latin typeface="+mn-ea"/>
            </a:endParaRPr>
          </a:p>
        </p:txBody>
      </p:sp>
      <p:pic>
        <p:nvPicPr>
          <p:cNvPr id="5122" name="Picture 2" descr="C:\Users\07506\Documents\NATEON BIZ 받은 파일\da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1" y="584684"/>
            <a:ext cx="860520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07506\Documents\NATEON BIZ 받은 파일\jst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5" y="3356992"/>
            <a:ext cx="8620821" cy="306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 </a:t>
            </a:r>
            <a:r>
              <a:rPr kumimoji="1" lang="en-US" altLang="ko-KR" sz="1200" b="1" kern="0" dirty="0" err="1">
                <a:latin typeface="+mn-ea"/>
              </a:rPr>
              <a:t>Daram</a:t>
            </a:r>
            <a:r>
              <a:rPr kumimoji="1" lang="en-US" altLang="ko-KR" sz="1200" b="1" kern="0" dirty="0">
                <a:latin typeface="+mn-ea"/>
              </a:rPr>
              <a:t>© </a:t>
            </a:r>
            <a:r>
              <a:rPr kumimoji="1" lang="en-US" altLang="ko-KR" sz="1200" b="1" kern="0" dirty="0" smtClean="0">
                <a:latin typeface="+mn-ea"/>
              </a:rPr>
              <a:t>Project</a:t>
            </a:r>
            <a:endParaRPr kumimoji="1" lang="ko-KR" altLang="en-US" sz="12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3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2.1. JVM </a:t>
            </a:r>
            <a:r>
              <a:rPr kumimoji="1" lang="ko-KR" altLang="en-US" sz="1200" b="1" kern="0" dirty="0" smtClean="0">
                <a:latin typeface="+mn-ea"/>
              </a:rPr>
              <a:t>란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가상 머신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(Java Virtual Machine,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자바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바이트코드를 실행할 수 있는 주체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바이트 코드는 플랫폼에 독립적이며 모든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규격에 정의된 대로 자바 바이트 코드를 실행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특성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스택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기반의 가상 머신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단일 상속 형태의 객체 지향 프로그래밍을 가상 머신 수준에서 구현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포인터를 지원하되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같이 </a:t>
            </a: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주소값을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임으로 조작이 가능한 포인터 연산이 불가능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가비지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컬렉션 사용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모든 기본 타입의 정의를 명확히 함으로써 플랫폼 독립성 보장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데이터 흐름 분석에 기반한 자바바이트코드 </a:t>
            </a: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검증기를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통해 실행 전 검증하여 실행 시 안전 보당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112420" y="2744924"/>
            <a:ext cx="8491830" cy="3812893"/>
            <a:chOff x="683568" y="2857804"/>
            <a:chExt cx="6835844" cy="3955572"/>
          </a:xfrm>
        </p:grpSpPr>
        <p:sp>
          <p:nvSpPr>
            <p:cNvPr id="65" name="직사각형 64"/>
            <p:cNvSpPr/>
            <p:nvPr/>
          </p:nvSpPr>
          <p:spPr>
            <a:xfrm>
              <a:off x="2189368" y="3022214"/>
              <a:ext cx="5330044" cy="3107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>
                <a:latin typeface="+mn-ea"/>
              </a:endParaRPr>
            </a:p>
          </p:txBody>
        </p:sp>
        <p:sp>
          <p:nvSpPr>
            <p:cNvPr id="2" name="정육면체 1"/>
            <p:cNvSpPr/>
            <p:nvPr/>
          </p:nvSpPr>
          <p:spPr>
            <a:xfrm>
              <a:off x="2334836" y="3176972"/>
              <a:ext cx="3838935" cy="612068"/>
            </a:xfrm>
            <a:prstGeom prst="cube">
              <a:avLst>
                <a:gd name="adj" fmla="val 1350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Class loader subsystems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3414954" y="5220198"/>
              <a:ext cx="3231703" cy="711696"/>
            </a:xfrm>
            <a:prstGeom prst="cube">
              <a:avLst>
                <a:gd name="adj" fmla="val 1735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dirty="0" smtClean="0">
                  <a:latin typeface="+mn-ea"/>
                </a:rPr>
                <a:t>  Execution </a:t>
              </a:r>
            </a:p>
            <a:p>
              <a:r>
                <a:rPr lang="en-US" altLang="ko-KR" sz="900" dirty="0">
                  <a:latin typeface="+mn-ea"/>
                </a:rPr>
                <a:t> </a:t>
              </a:r>
              <a:r>
                <a:rPr lang="en-US" altLang="ko-KR" sz="900" dirty="0" smtClean="0">
                  <a:latin typeface="+mn-ea"/>
                </a:rPr>
                <a:t> engines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001253" y="4221088"/>
              <a:ext cx="63007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Method area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856348" y="4221088"/>
              <a:ext cx="63007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heap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711443" y="4221088"/>
              <a:ext cx="63007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p</a:t>
              </a:r>
              <a:r>
                <a:rPr lang="en-US" altLang="ko-KR" sz="900" dirty="0" smtClean="0">
                  <a:latin typeface="+mn-ea"/>
                </a:rPr>
                <a:t>c registers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21633" y="4221088"/>
              <a:ext cx="63007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native method stacks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34836" y="5360023"/>
              <a:ext cx="810090" cy="5580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Native method</a:t>
              </a:r>
            </a:p>
            <a:p>
              <a:pPr algn="ctr"/>
              <a:r>
                <a:rPr lang="en-US" altLang="ko-KR" sz="900" dirty="0" smtClean="0">
                  <a:latin typeface="+mn-ea"/>
                </a:rPr>
                <a:t>interface</a:t>
              </a:r>
              <a:endParaRPr lang="ko-KR" altLang="en-US" sz="900" dirty="0">
                <a:latin typeface="+mn-ea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694876" y="4059070"/>
              <a:ext cx="4644859" cy="1026114"/>
              <a:chOff x="3959390" y="4167082"/>
              <a:chExt cx="4644859" cy="1026114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3959390" y="4167082"/>
                <a:ext cx="4644859" cy="882098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525735" y="4725144"/>
                <a:ext cx="1512168" cy="4680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Runtime data areas</a:t>
                </a:r>
                <a:endParaRPr lang="ko-KR" altLang="en-US" sz="900" dirty="0">
                  <a:latin typeface="+mn-ea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1074696" y="5093568"/>
              <a:ext cx="550690" cy="8917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Native method libraries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5" name="위쪽 화살표 4"/>
            <p:cNvSpPr/>
            <p:nvPr/>
          </p:nvSpPr>
          <p:spPr>
            <a:xfrm>
              <a:off x="3595870" y="4896162"/>
              <a:ext cx="288032" cy="306034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3" name="위쪽 화살표 42"/>
            <p:cNvSpPr/>
            <p:nvPr/>
          </p:nvSpPr>
          <p:spPr>
            <a:xfrm>
              <a:off x="5287507" y="3753036"/>
              <a:ext cx="288032" cy="306034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4" name="위쪽 화살표 43"/>
            <p:cNvSpPr/>
            <p:nvPr/>
          </p:nvSpPr>
          <p:spPr>
            <a:xfrm rot="10800000">
              <a:off x="5579893" y="3798041"/>
              <a:ext cx="288032" cy="306034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749766" y="5639054"/>
              <a:ext cx="531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3116009" y="5639054"/>
              <a:ext cx="2591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2874896" y="4976972"/>
              <a:ext cx="1" cy="3489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566538" y="4221088"/>
              <a:ext cx="63007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Java stacks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152736" y="5438856"/>
              <a:ext cx="700089" cy="390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Interpreter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703199" y="5438856"/>
              <a:ext cx="700089" cy="390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Garbage Collector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63" name="위쪽 화살표 62"/>
            <p:cNvSpPr/>
            <p:nvPr/>
          </p:nvSpPr>
          <p:spPr>
            <a:xfrm rot="10800000">
              <a:off x="3888256" y="4914163"/>
              <a:ext cx="288032" cy="306034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23068" y="2857804"/>
              <a:ext cx="904689" cy="28535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JVM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42848" y="3476460"/>
              <a:ext cx="1590863" cy="234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Class Loader object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64353" y="3476460"/>
              <a:ext cx="1590863" cy="234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Boot Strap Class Loader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94676" y="4795349"/>
              <a:ext cx="1044116" cy="43385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Natvie</a:t>
              </a:r>
              <a:r>
                <a:rPr lang="en-US" altLang="ko-KR" sz="900" dirty="0" smtClean="0"/>
                <a:t> Translator</a:t>
              </a:r>
              <a:endParaRPr lang="ko-KR" alt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7875" y="3157011"/>
              <a:ext cx="12219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(.class)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Java </a:t>
              </a:r>
              <a:r>
                <a:rPr lang="en-US" altLang="ko-KR" sz="900" dirty="0" err="1">
                  <a:latin typeface="+mn-ea"/>
                </a:rPr>
                <a:t>souce</a:t>
              </a:r>
              <a:r>
                <a:rPr lang="en-US" altLang="ko-KR" sz="900" dirty="0">
                  <a:latin typeface="+mn-ea"/>
                </a:rPr>
                <a:t> </a:t>
              </a:r>
              <a:endParaRPr lang="en-US" altLang="ko-KR" sz="900" dirty="0" smtClean="0">
                <a:latin typeface="+mn-ea"/>
              </a:endParaRPr>
            </a:p>
            <a:p>
              <a:pPr algn="ctr"/>
              <a:r>
                <a:rPr lang="en-US" altLang="ko-KR" sz="900" dirty="0" smtClean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</a:rPr>
                <a:t>User </a:t>
              </a:r>
              <a:r>
                <a:rPr lang="en-US" altLang="ko-KR" sz="900" dirty="0" smtClean="0">
                  <a:latin typeface="+mn-ea"/>
                </a:rPr>
                <a:t>defined</a:t>
              </a:r>
              <a:r>
                <a:rPr lang="en-US" altLang="ko-KR" sz="900" dirty="0">
                  <a:latin typeface="+mn-ea"/>
                </a:rPr>
                <a:t>)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3568" y="4307262"/>
              <a:ext cx="133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(.</a:t>
              </a:r>
              <a:r>
                <a:rPr lang="en-US" altLang="ko-KR" sz="900" dirty="0" err="1">
                  <a:latin typeface="+mn-ea"/>
                </a:rPr>
                <a:t>dll</a:t>
              </a:r>
              <a:r>
                <a:rPr lang="en-US" altLang="ko-KR" sz="900" dirty="0">
                  <a:latin typeface="+mn-ea"/>
                </a:rPr>
                <a:t>, .cap)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Native Code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03288" y="3379373"/>
              <a:ext cx="857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(.class)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JAVA API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33584" y="5438856"/>
              <a:ext cx="700089" cy="390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JIT Compiler</a:t>
              </a:r>
              <a:endParaRPr lang="ko-KR" altLang="en-US" sz="900" dirty="0">
                <a:latin typeface="+mn-ea"/>
              </a:endParaRPr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>
              <a:off x="1911806" y="3593473"/>
              <a:ext cx="531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H="1">
              <a:off x="5764032" y="3593473"/>
              <a:ext cx="7608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2189368" y="6264737"/>
              <a:ext cx="5330044" cy="2340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OS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189368" y="6579350"/>
              <a:ext cx="5330044" cy="2340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Hardware</a:t>
              </a:r>
              <a:endParaRPr lang="ko-KR" altLang="en-US" sz="900" dirty="0">
                <a:latin typeface="+mn-ea"/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2. JVM Overview</a:t>
            </a:r>
            <a:endParaRPr kumimoji="1" lang="ko-KR" altLang="en-US" sz="12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2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3.1. Heap </a:t>
            </a:r>
            <a:r>
              <a:rPr kumimoji="1" lang="ko-KR" altLang="en-US" sz="1200" b="1" kern="0" dirty="0" smtClean="0">
                <a:latin typeface="+mn-ea"/>
              </a:rPr>
              <a:t>영역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Heap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영역은 자바의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회수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Garbage Collection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대상으로 동적으로 할당하여 사용할 수 있는 메모리 영역으로 크게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Young, Old, Perm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구성된다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Heap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Young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Generation: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객체가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생성되서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바로 저장되고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생긴지 얼마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안되는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객체가 저장되는 곳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시간이 지남에 따라 우선 순위가 낮아지면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Old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영역으로 옮겨진다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Old Generation: Young Generation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영역에서 저장되었던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객체중에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오래된 객체가 이동되어서 저장되는 영역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Permanent Generation : class, method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Code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등이 저장되는 영역으로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의해 사용됨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/>
              <a:buChar char="à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할당된 메모리는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Garbage Collector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Garbage Collection(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GC)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을 통해 메모리를 해제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indent="-171450" algn="just">
              <a:spcBef>
                <a:spcPct val="20000"/>
              </a:spcBef>
              <a:buFont typeface="Wingdings"/>
              <a:buChar char="à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0183" y="6673334"/>
            <a:ext cx="395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en-US" altLang="ko-KR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Java 8 </a:t>
            </a:r>
            <a:r>
              <a:rPr lang="ko-KR" altLang="en-US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에서는 </a:t>
            </a:r>
            <a:r>
              <a:rPr lang="en-US" altLang="ko-KR" baseline="30000" dirty="0" err="1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PermGen</a:t>
            </a:r>
            <a:r>
              <a:rPr lang="en-US" altLang="ko-KR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에서 </a:t>
            </a:r>
            <a:r>
              <a:rPr lang="en-US" altLang="ko-KR" baseline="30000" dirty="0" err="1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Metaspace</a:t>
            </a:r>
            <a:r>
              <a:rPr lang="en-US" altLang="ko-KR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으로 변경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3528" y="1247196"/>
            <a:ext cx="8786554" cy="1569736"/>
            <a:chOff x="323528" y="2689799"/>
            <a:chExt cx="8786554" cy="1569736"/>
          </a:xfrm>
        </p:grpSpPr>
        <p:grpSp>
          <p:nvGrpSpPr>
            <p:cNvPr id="6" name="그룹 5"/>
            <p:cNvGrpSpPr/>
            <p:nvPr/>
          </p:nvGrpSpPr>
          <p:grpSpPr>
            <a:xfrm>
              <a:off x="323528" y="2689799"/>
              <a:ext cx="8786554" cy="1569736"/>
              <a:chOff x="537974" y="1933715"/>
              <a:chExt cx="5770078" cy="1569736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69103" y="2672917"/>
                <a:ext cx="1003764" cy="6579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Eden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672867" y="2672917"/>
                <a:ext cx="1003764" cy="328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Survivor 0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676631" y="2672917"/>
                <a:ext cx="2380381" cy="6579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Old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057012" y="2672917"/>
                <a:ext cx="1003764" cy="6579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latin typeface="+mn-ea"/>
                  </a:rPr>
                  <a:t>Permanent Generation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37974" y="2240869"/>
                <a:ext cx="5770078" cy="1262582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483766" y="1933715"/>
                <a:ext cx="1878491" cy="451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Heap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72867" y="3001867"/>
                <a:ext cx="1003764" cy="328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Survivor 1</a:t>
                </a:r>
                <a:endParaRPr lang="ko-KR" altLang="en-US" sz="900" dirty="0">
                  <a:latin typeface="+mn-ea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553326" y="3320988"/>
              <a:ext cx="29967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603210" y="3320988"/>
              <a:ext cx="36018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205024" y="3320988"/>
              <a:ext cx="1528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39552" y="3283762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39552" y="3174529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39552" y="3066517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3580230" y="3283762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747599" y="3295990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7205024" y="3279989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8747599" y="3174528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8747599" y="3066517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546188" y="3140968"/>
              <a:ext cx="82014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V="1">
              <a:off x="546188" y="3248979"/>
              <a:ext cx="665883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7219088" y="3248979"/>
              <a:ext cx="1528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96902" y="2987484"/>
              <a:ext cx="9140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Total Heap Size</a:t>
              </a:r>
              <a:endParaRPr lang="ko-KR" altLang="en-US" sz="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19772" y="3105544"/>
              <a:ext cx="10743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User in Application</a:t>
              </a:r>
              <a:endParaRPr lang="ko-KR" altLang="en-US" sz="800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7200292" y="3176972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812360" y="3105544"/>
              <a:ext cx="12137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JVM (class meta-data)</a:t>
              </a:r>
              <a:endParaRPr lang="ko-KR" altLang="en-US" sz="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71008" y="3176972"/>
              <a:ext cx="10326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Young Generation</a:t>
              </a:r>
              <a:endParaRPr lang="ko-KR" alt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98321" y="3176972"/>
              <a:ext cx="9012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Old Generation</a:t>
              </a:r>
              <a:endParaRPr lang="ko-KR" altLang="en-US" sz="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518674" y="3176972"/>
              <a:ext cx="12346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Permanent Generation</a:t>
              </a:r>
              <a:endParaRPr lang="ko-KR" altLang="en-US" sz="800" dirty="0"/>
            </a:p>
          </p:txBody>
        </p:sp>
      </p:grp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467544" y="4329100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Garbage Collection</a:t>
            </a:r>
          </a:p>
          <a:p>
            <a:pPr marL="171450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참조되지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않은 객체들을 탐색 후 삭제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삭제된 객체의 메모리 반환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Heap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재사용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38677" y="4238974"/>
            <a:ext cx="613458" cy="400110"/>
            <a:chOff x="-1997340" y="1653100"/>
            <a:chExt cx="613458" cy="400110"/>
          </a:xfrm>
        </p:grpSpPr>
        <p:sp>
          <p:nvSpPr>
            <p:cNvPr id="113" name="직사각형 11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43430"/>
              </p:ext>
            </p:extLst>
          </p:nvPr>
        </p:nvGraphicFramePr>
        <p:xfrm>
          <a:off x="408707" y="5397818"/>
          <a:ext cx="851939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9696"/>
                <a:gridCol w="4259696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Minor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GC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Major GC (Full GC)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영역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Old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영역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Eden(Alive)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 S0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이동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, Eden clear, S1 Clear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Eden, S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영역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 Old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이동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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Eden(Alive)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 S1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이동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S0(Alive) S1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이동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, Eden clear, S0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3. JVM Runtime</a:t>
            </a:r>
            <a:endParaRPr kumimoji="1" lang="ko-KR" altLang="en-US" sz="12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6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4.1. GC </a:t>
            </a:r>
            <a:r>
              <a:rPr kumimoji="1" lang="ko-KR" altLang="en-US" sz="1200" b="1" kern="0" dirty="0" smtClean="0">
                <a:latin typeface="+mn-ea"/>
              </a:rPr>
              <a:t>알고리즘</a:t>
            </a:r>
            <a:r>
              <a:rPr kumimoji="1" lang="en-US" altLang="ko-KR" sz="1200" b="1" kern="0" dirty="0" smtClean="0">
                <a:latin typeface="+mn-ea"/>
              </a:rPr>
              <a:t>(</a:t>
            </a:r>
            <a:r>
              <a:rPr kumimoji="1" lang="ko-KR" altLang="en-US" sz="1200" b="1" kern="0" dirty="0" smtClean="0">
                <a:latin typeface="+mn-ea"/>
              </a:rPr>
              <a:t>동작 방식</a:t>
            </a:r>
            <a:r>
              <a:rPr kumimoji="1" lang="en-US" altLang="ko-KR" sz="1200" b="1" kern="0" dirty="0">
                <a:latin typeface="+mn-ea"/>
              </a:rPr>
              <a:t>)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발생시 성능이 중요시되는 이유는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Stop-the-world(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STW)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즉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GC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실행하기 위해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어플리케이션 실행을 멈추기 때문이다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STW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발생하면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실행하는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제외한 나머지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 모두 작업을 멈춘다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Garbage Collectors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Serial C (-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XX:+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UseSerialGC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): 1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Core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있는 시스템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32bit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윈도우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desktop, small heap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단일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Parallel C (-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XX:+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UseParallelGC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: JDK6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default, n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있으면 전체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STW time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1/n ,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minor GC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Parallel Old GC(-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XX:+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UseParallelOldGC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: JDK5Update 6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부터 제공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Parallel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동일하지만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Old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Marck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-summary-compaction (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majorGC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</a:p>
          <a:p>
            <a:pPr marL="228600" indent="-228600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CMS C (-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XX:+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UseConcMarkSweepGC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: GC  Thread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실행시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Application Thread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동시 수행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(GC6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단계중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단계에서는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Application Thread block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나머지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단계에서는 동시 수행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G1 C (-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XX:+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UserG1GC) : JDK 6 early access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 제공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JDK7 update 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정식 적용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Server style GC(parallel, concurrent), Good throughput,), CMS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old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Fragment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대응하지 못하고 무한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full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수행하는 문제 해결 방안으로 제시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- Multi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Process+Large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Memory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대상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(Heap 1~2G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적용시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Overhead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 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08707" y="1571249"/>
            <a:ext cx="1967049" cy="213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Serial C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34744" y="1571249"/>
            <a:ext cx="1709464" cy="218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CMS C</a:t>
            </a:r>
            <a:endParaRPr lang="ko-KR" altLang="en-US" sz="900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91780" y="1571249"/>
            <a:ext cx="1997681" cy="213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Parallel /Throughput C</a:t>
            </a:r>
            <a:endParaRPr lang="ko-KR" altLang="en-US" sz="900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16604" y="1571249"/>
            <a:ext cx="1972556" cy="204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G1 C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75556" y="1736812"/>
            <a:ext cx="8033671" cy="1131199"/>
            <a:chOff x="575556" y="1736812"/>
            <a:chExt cx="8033671" cy="1530172"/>
          </a:xfrm>
        </p:grpSpPr>
        <p:cxnSp>
          <p:nvCxnSpPr>
            <p:cNvPr id="3" name="직선 화살표 연결선 2"/>
            <p:cNvCxnSpPr/>
            <p:nvPr/>
          </p:nvCxnSpPr>
          <p:spPr>
            <a:xfrm>
              <a:off x="752135" y="188082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971600" y="188082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1187624" y="188082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1392231" y="188082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752135" y="252890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971600" y="252890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187624" y="252890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1392231" y="252890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575556" y="2204864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575556" y="2528900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071598" y="2204864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2948379" y="187121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3167844" y="187121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3383868" y="187121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588475" y="187121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948379" y="251928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167844" y="251928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383868" y="251928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588475" y="251928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771800" y="2195246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771800" y="2519282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3167844" y="2195246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948379" y="2195246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3588475" y="2204864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3402011" y="2195246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1547664" y="2357264"/>
              <a:ext cx="122413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724066" y="2204864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STW(pause)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23" name="직선 화살표 연결선 122"/>
            <p:cNvCxnSpPr/>
            <p:nvPr/>
          </p:nvCxnSpPr>
          <p:spPr>
            <a:xfrm>
              <a:off x="5360647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>
              <a:off x="5580112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>
              <a:off x="5796136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000743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>
              <a:off x="5360647" y="283491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>
              <a:off x="5580112" y="283491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>
              <a:off x="5796136" y="283491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>
              <a:off x="6000743" y="283491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5184068" y="2402870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5184068" y="2834918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/>
            <p:nvPr/>
          </p:nvCxnSpPr>
          <p:spPr>
            <a:xfrm>
              <a:off x="5580112" y="2659018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5360647" y="2659018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000743" y="2668636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5814279" y="2659018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5184068" y="2186846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6000743" y="2186846"/>
              <a:ext cx="0" cy="1511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5184068" y="2642306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/>
            <p:nvPr/>
          </p:nvCxnSpPr>
          <p:spPr>
            <a:xfrm>
              <a:off x="5360647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5580112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/>
            <p:nvPr/>
          </p:nvCxnSpPr>
          <p:spPr>
            <a:xfrm>
              <a:off x="5796136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/>
            <p:nvPr/>
          </p:nvCxnSpPr>
          <p:spPr>
            <a:xfrm>
              <a:off x="6000743" y="2440815"/>
              <a:ext cx="0" cy="182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4453032" y="2600908"/>
              <a:ext cx="5870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remark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 flipV="1">
              <a:off x="4968044" y="2746841"/>
              <a:ext cx="252537" cy="493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>
              <a:off x="7236296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>
              <a:off x="7455761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/>
            <p:cNvCxnSpPr/>
            <p:nvPr/>
          </p:nvCxnSpPr>
          <p:spPr>
            <a:xfrm>
              <a:off x="7671785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/>
            <p:nvPr/>
          </p:nvCxnSpPr>
          <p:spPr>
            <a:xfrm>
              <a:off x="7236296" y="294294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/>
            <p:nvPr/>
          </p:nvCxnSpPr>
          <p:spPr>
            <a:xfrm>
              <a:off x="7671785" y="294294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/>
            <p:nvPr/>
          </p:nvCxnSpPr>
          <p:spPr>
            <a:xfrm>
              <a:off x="7876392" y="294294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7059717" y="2402870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7059717" y="2942948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>
              <a:off x="7455761" y="2724130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/>
            <p:nvPr/>
          </p:nvCxnSpPr>
          <p:spPr>
            <a:xfrm>
              <a:off x="7236296" y="2720010"/>
              <a:ext cx="0" cy="1135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/>
            <p:nvPr/>
          </p:nvCxnSpPr>
          <p:spPr>
            <a:xfrm>
              <a:off x="7876392" y="2733748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/>
            <p:nvPr/>
          </p:nvCxnSpPr>
          <p:spPr>
            <a:xfrm>
              <a:off x="7689928" y="2724130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59717" y="2186846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>
              <a:off x="7876392" y="1855914"/>
              <a:ext cx="0" cy="314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059717" y="2707418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7236296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7455761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>
              <a:off x="7671785" y="2438571"/>
              <a:ext cx="0" cy="1374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>
              <a:off x="7682176" y="2569467"/>
              <a:ext cx="0" cy="124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7059717" y="2395974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/>
            <p:nvPr/>
          </p:nvCxnSpPr>
          <p:spPr>
            <a:xfrm>
              <a:off x="7455761" y="2220074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>
              <a:off x="7236296" y="2220074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>
              <a:off x="7876392" y="2229692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/>
            <p:nvPr/>
          </p:nvCxnSpPr>
          <p:spPr>
            <a:xfrm>
              <a:off x="7689928" y="2220074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/>
            <p:nvPr/>
          </p:nvCxnSpPr>
          <p:spPr>
            <a:xfrm>
              <a:off x="7876392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/>
            <p:cNvCxnSpPr/>
            <p:nvPr/>
          </p:nvCxnSpPr>
          <p:spPr>
            <a:xfrm>
              <a:off x="7239737" y="2812800"/>
              <a:ext cx="0" cy="1374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>
              <a:off x="7455761" y="2940865"/>
              <a:ext cx="0" cy="314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0" name="직사각형 179"/>
            <p:cNvSpPr/>
            <p:nvPr/>
          </p:nvSpPr>
          <p:spPr>
            <a:xfrm>
              <a:off x="4453032" y="2138663"/>
              <a:ext cx="4988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initial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81" name="직선 화살표 연결선 180"/>
            <p:cNvCxnSpPr/>
            <p:nvPr/>
          </p:nvCxnSpPr>
          <p:spPr>
            <a:xfrm flipV="1">
              <a:off x="5006925" y="2284596"/>
              <a:ext cx="252537" cy="493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직사각형 181"/>
            <p:cNvSpPr/>
            <p:nvPr/>
          </p:nvSpPr>
          <p:spPr>
            <a:xfrm>
              <a:off x="4723865" y="1736812"/>
              <a:ext cx="17203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Mark, pre-cleaning, sweep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953278" y="1805612"/>
              <a:ext cx="6559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marking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551662" y="2177228"/>
              <a:ext cx="3225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gc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85" name="직선 화살표 연결선 184"/>
            <p:cNvCxnSpPr/>
            <p:nvPr/>
          </p:nvCxnSpPr>
          <p:spPr>
            <a:xfrm flipV="1">
              <a:off x="6804248" y="2307940"/>
              <a:ext cx="252537" cy="493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직사각형 185"/>
            <p:cNvSpPr/>
            <p:nvPr/>
          </p:nvSpPr>
          <p:spPr>
            <a:xfrm>
              <a:off x="6551662" y="2707418"/>
              <a:ext cx="3225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gc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87" name="직선 화살표 연결선 186"/>
            <p:cNvCxnSpPr/>
            <p:nvPr/>
          </p:nvCxnSpPr>
          <p:spPr>
            <a:xfrm flipV="1">
              <a:off x="6804248" y="2838130"/>
              <a:ext cx="252537" cy="493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88" name="표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49024"/>
              </p:ext>
            </p:extLst>
          </p:nvPr>
        </p:nvGraphicFramePr>
        <p:xfrm>
          <a:off x="408707" y="5373216"/>
          <a:ext cx="851939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878"/>
                <a:gridCol w="1703878"/>
                <a:gridCol w="1703878"/>
                <a:gridCol w="1703878"/>
                <a:gridCol w="1703878"/>
              </a:tblGrid>
              <a:tr h="124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Serial 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Parallel 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CMS 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G1 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Parallelism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2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Concurrency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Yes</a:t>
                      </a:r>
                    </a:p>
                  </a:txBody>
                  <a:tcPr/>
                </a:tc>
              </a:tr>
              <a:tr h="12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Young GCs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Parallel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Parallel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2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Old GCs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Parallel &amp;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Conc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Parallel &amp;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Conc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9" name="직사각형 188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4. JVM GC</a:t>
            </a:r>
            <a:endParaRPr kumimoji="1" lang="ko-KR" altLang="en-US" sz="12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9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4.2. </a:t>
            </a:r>
            <a:r>
              <a:rPr kumimoji="1" lang="ko-KR" altLang="en-US" sz="1200" b="1" kern="0" dirty="0" smtClean="0">
                <a:latin typeface="+mn-ea"/>
              </a:rPr>
              <a:t>성능개선을</a:t>
            </a:r>
            <a:r>
              <a:rPr kumimoji="1" lang="en-US" altLang="ko-KR" sz="1200" b="1" kern="0" dirty="0" smtClean="0">
                <a:latin typeface="+mn-ea"/>
              </a:rPr>
              <a:t> </a:t>
            </a:r>
            <a:r>
              <a:rPr kumimoji="1" lang="ko-KR" altLang="en-US" sz="1200" b="1" kern="0" dirty="0" smtClean="0">
                <a:latin typeface="+mn-ea"/>
              </a:rPr>
              <a:t>위한 </a:t>
            </a:r>
            <a:r>
              <a:rPr kumimoji="1" lang="en-US" altLang="ko-KR" sz="1200" b="1" kern="0" dirty="0" smtClean="0">
                <a:latin typeface="+mn-ea"/>
              </a:rPr>
              <a:t>GC </a:t>
            </a:r>
            <a:r>
              <a:rPr kumimoji="1" lang="ko-KR" altLang="en-US" sz="1200" b="1" kern="0" dirty="0" smtClean="0">
                <a:latin typeface="+mn-ea"/>
              </a:rPr>
              <a:t>활용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어플리케이션의 성능 개선을 위해서는 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상황에 대해 모니터링 결과를 분석 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목표치에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따라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방식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크기를 조율한다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개선을 위한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활용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(VM Option, Sun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HotJava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0825" y="1628800"/>
            <a:ext cx="2268947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1. GC </a:t>
            </a:r>
            <a:r>
              <a:rPr lang="ko-KR" altLang="en-US" sz="1000" dirty="0" smtClean="0">
                <a:latin typeface="+mn-ea"/>
              </a:rPr>
              <a:t>상황 모니터링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0825" y="2444890"/>
            <a:ext cx="2268947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모니터링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결과 분석 후 </a:t>
            </a:r>
            <a:r>
              <a:rPr lang="en-US" altLang="ko-KR" sz="1000" dirty="0" smtClean="0">
                <a:latin typeface="+mn-ea"/>
              </a:rPr>
              <a:t>GC </a:t>
            </a:r>
            <a:r>
              <a:rPr lang="ko-KR" altLang="en-US" sz="1000" dirty="0" smtClean="0">
                <a:latin typeface="+mn-ea"/>
              </a:rPr>
              <a:t>튜닝 여부 결정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0825" y="4281093"/>
            <a:ext cx="2268947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3. GC </a:t>
            </a:r>
            <a:r>
              <a:rPr lang="ko-KR" altLang="en-US" sz="1000" dirty="0" smtClean="0">
                <a:latin typeface="+mn-ea"/>
              </a:rPr>
              <a:t>방식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메모리 크기 지정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0825" y="5097183"/>
            <a:ext cx="2268947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4. </a:t>
            </a:r>
            <a:r>
              <a:rPr lang="ko-KR" altLang="en-US" sz="1000" dirty="0" smtClean="0">
                <a:latin typeface="+mn-ea"/>
              </a:rPr>
              <a:t>결과 분석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0825" y="5913276"/>
            <a:ext cx="2268947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5. </a:t>
            </a:r>
            <a:r>
              <a:rPr lang="ko-KR" altLang="en-US" sz="1000" dirty="0" smtClean="0">
                <a:latin typeface="+mn-ea"/>
              </a:rPr>
              <a:t>전체 서버에 반영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종료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71800" y="3753036"/>
            <a:ext cx="6156299" cy="2649778"/>
          </a:xfrm>
          <a:prstGeom prst="rect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>
                <a:latin typeface="+mn-ea"/>
              </a:rPr>
              <a:t>WAS </a:t>
            </a:r>
            <a:r>
              <a:rPr lang="ko-KR" altLang="en-US" sz="1000" dirty="0" smtClean="0">
                <a:latin typeface="+mn-ea"/>
              </a:rPr>
              <a:t>기동</a:t>
            </a:r>
            <a:r>
              <a:rPr lang="en-US" altLang="ko-KR" sz="1000" dirty="0" smtClean="0">
                <a:latin typeface="+mn-ea"/>
              </a:rPr>
              <a:t> shell </a:t>
            </a:r>
            <a:r>
              <a:rPr lang="ko-KR" altLang="en-US" sz="1000" dirty="0" smtClean="0">
                <a:latin typeface="+mn-ea"/>
              </a:rPr>
              <a:t>기본 옵션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+-</a:t>
            </a:r>
            <a:r>
              <a:rPr lang="en-US" altLang="ko-KR" sz="1000" dirty="0" err="1" smtClean="0">
                <a:latin typeface="+mn-ea"/>
              </a:rPr>
              <a:t>Xms</a:t>
            </a:r>
            <a:r>
              <a:rPr lang="en-US" altLang="ko-KR" sz="1000" dirty="0" smtClean="0">
                <a:latin typeface="+mn-ea"/>
              </a:rPr>
              <a:t>, -</a:t>
            </a:r>
            <a:r>
              <a:rPr lang="en-US" altLang="ko-KR" sz="1000" dirty="0" err="1" smtClean="0">
                <a:latin typeface="+mn-ea"/>
              </a:rPr>
              <a:t>Xmx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힙사이즈</a:t>
            </a:r>
            <a:r>
              <a:rPr lang="ko-KR" altLang="en-US" sz="1000" dirty="0" smtClean="0">
                <a:latin typeface="+mn-ea"/>
              </a:rPr>
              <a:t> 지정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+-</a:t>
            </a:r>
            <a:r>
              <a:rPr lang="en-US" altLang="ko-KR" sz="1000" dirty="0" err="1" smtClean="0">
                <a:latin typeface="+mn-ea"/>
              </a:rPr>
              <a:t>vm</a:t>
            </a:r>
            <a:r>
              <a:rPr lang="ko-KR" altLang="en-US" sz="1000" dirty="0" smtClean="0">
                <a:latin typeface="+mn-ea"/>
              </a:rPr>
              <a:t>옵션 지정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/>
              <a:t>-Xms5120m -Xmx5120m </a:t>
            </a:r>
            <a:endParaRPr lang="en-US" altLang="ko-KR" sz="1000" dirty="0" smtClean="0"/>
          </a:p>
          <a:p>
            <a:r>
              <a:rPr lang="en-US" altLang="ko-KR" sz="1000" dirty="0"/>
              <a:t>-</a:t>
            </a:r>
            <a:r>
              <a:rPr lang="en-US" altLang="ko-KR" sz="1000" dirty="0" err="1"/>
              <a:t>XX:NewRatio</a:t>
            </a:r>
            <a:r>
              <a:rPr lang="en-US" altLang="ko-KR" sz="1000" dirty="0"/>
              <a:t>=2</a:t>
            </a:r>
          </a:p>
          <a:p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XX:NewSize</a:t>
            </a:r>
            <a:r>
              <a:rPr lang="en-US" altLang="ko-KR" sz="1000" dirty="0" smtClean="0"/>
              <a:t>=2048m </a:t>
            </a:r>
            <a:endParaRPr lang="en-US" altLang="ko-KR" sz="1000" dirty="0"/>
          </a:p>
          <a:p>
            <a:r>
              <a:rPr lang="en-US" altLang="ko-KR" sz="1000" dirty="0"/>
              <a:t>-</a:t>
            </a:r>
            <a:r>
              <a:rPr lang="en-US" altLang="ko-KR" sz="1000" dirty="0" err="1"/>
              <a:t>XX:MaxNewSize</a:t>
            </a:r>
            <a:r>
              <a:rPr lang="en-US" altLang="ko-KR" sz="1000" dirty="0"/>
              <a:t>=2048m </a:t>
            </a:r>
          </a:p>
          <a:p>
            <a:endParaRPr lang="en-US" altLang="ko-KR" sz="1000" dirty="0" smtClean="0">
              <a:latin typeface="+mn-ea"/>
            </a:endParaRPr>
          </a:p>
          <a:p>
            <a:endParaRPr lang="ko-KR" altLang="en-US" sz="100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6608"/>
              </p:ext>
            </p:extLst>
          </p:nvPr>
        </p:nvGraphicFramePr>
        <p:xfrm>
          <a:off x="3959932" y="4181636"/>
          <a:ext cx="4860540" cy="1371600"/>
        </p:xfrm>
        <a:graphic>
          <a:graphicData uri="http://schemas.openxmlformats.org/drawingml/2006/table">
            <a:tbl>
              <a:tblPr/>
              <a:tblGrid>
                <a:gridCol w="1037532"/>
                <a:gridCol w="972108"/>
                <a:gridCol w="2850900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구분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>
                          <a:effectLst/>
                          <a:latin typeface="맑은 고딕"/>
                        </a:rPr>
                        <a:t>옵션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>
                          <a:effectLst/>
                          <a:latin typeface="맑은 고딕"/>
                        </a:rPr>
                        <a:t>설명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ko-KR" altLang="en-US" sz="900" dirty="0" err="1">
                          <a:effectLst/>
                          <a:latin typeface="맑은 고딕"/>
                        </a:rPr>
                        <a:t>힙</a:t>
                      </a:r>
                      <a:r>
                        <a:rPr lang="en-US" altLang="ko-KR" sz="900" dirty="0"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900" dirty="0">
                          <a:effectLst/>
                          <a:latin typeface="맑은 고딕"/>
                        </a:rPr>
                        <a:t>heap) </a:t>
                      </a:r>
                      <a:r>
                        <a:rPr lang="ko-KR" altLang="en-US" sz="900" dirty="0">
                          <a:effectLst/>
                          <a:latin typeface="맑은 고딕"/>
                        </a:rPr>
                        <a:t>영역 크기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/>
                        </a:rPr>
                        <a:t>-</a:t>
                      </a:r>
                      <a:r>
                        <a:rPr lang="en-US" sz="900" dirty="0" err="1">
                          <a:effectLst/>
                          <a:latin typeface="맑은 고딕"/>
                        </a:rPr>
                        <a:t>Xms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맑은 고딕"/>
                        </a:rPr>
                        <a:t>JVM </a:t>
                      </a:r>
                      <a:r>
                        <a:rPr lang="ko-KR" altLang="en-US" sz="900">
                          <a:effectLst/>
                          <a:latin typeface="맑은 고딕"/>
                        </a:rPr>
                        <a:t>시작 시 힙 영역 크기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/>
                        </a:rPr>
                        <a:t>-</a:t>
                      </a:r>
                      <a:r>
                        <a:rPr lang="en-US" sz="900" dirty="0" err="1">
                          <a:effectLst/>
                          <a:latin typeface="맑은 고딕"/>
                        </a:rPr>
                        <a:t>Xmx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/>
                        </a:rPr>
                        <a:t>최대 힙 영역 크기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/>
                        </a:rPr>
                        <a:t>New </a:t>
                      </a:r>
                      <a:r>
                        <a:rPr lang="ko-KR" altLang="en-US" sz="900" dirty="0">
                          <a:effectLst/>
                          <a:latin typeface="맑은 고딕"/>
                        </a:rPr>
                        <a:t>영역의 크기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/>
                        </a:rPr>
                        <a:t>-XX:NewRatio</a:t>
                      </a:r>
                      <a:endParaRPr 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맑은 고딕"/>
                        </a:rPr>
                        <a:t>New</a:t>
                      </a:r>
                      <a:r>
                        <a:rPr lang="ko-KR" altLang="en-US" sz="900">
                          <a:effectLst/>
                          <a:latin typeface="맑은 고딕"/>
                        </a:rPr>
                        <a:t>영역과 </a:t>
                      </a:r>
                      <a:r>
                        <a:rPr lang="en-US" altLang="ko-KR" sz="900">
                          <a:effectLst/>
                          <a:latin typeface="맑은 고딕"/>
                        </a:rPr>
                        <a:t>Old </a:t>
                      </a:r>
                      <a:r>
                        <a:rPr lang="ko-KR" altLang="en-US" sz="900">
                          <a:effectLst/>
                          <a:latin typeface="맑은 고딕"/>
                        </a:rPr>
                        <a:t>영역의 비율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/>
                        </a:rPr>
                        <a:t>-</a:t>
                      </a:r>
                      <a:r>
                        <a:rPr lang="en-US" sz="900" dirty="0" err="1">
                          <a:effectLst/>
                          <a:latin typeface="맑은 고딕"/>
                        </a:rPr>
                        <a:t>XX:NewSize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/>
                        </a:rPr>
                        <a:t>New</a:t>
                      </a:r>
                      <a:r>
                        <a:rPr lang="ko-KR" altLang="en-US" sz="900">
                          <a:effectLst/>
                          <a:latin typeface="맑은 고딕"/>
                        </a:rPr>
                        <a:t>영역의 크기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/>
                        </a:rPr>
                        <a:t>-XX:SurvivorRatio</a:t>
                      </a:r>
                      <a:endParaRPr 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맑은 고딕"/>
                        </a:rPr>
                        <a:t>Eden </a:t>
                      </a:r>
                      <a:r>
                        <a:rPr lang="ko-KR" altLang="en-US" sz="900" dirty="0">
                          <a:effectLst/>
                          <a:latin typeface="맑은 고딕"/>
                        </a:rPr>
                        <a:t>영역과 </a:t>
                      </a:r>
                      <a:r>
                        <a:rPr lang="en-US" altLang="ko-KR" sz="900" dirty="0">
                          <a:effectLst/>
                          <a:latin typeface="맑은 고딕"/>
                        </a:rPr>
                        <a:t>Survivor </a:t>
                      </a:r>
                      <a:r>
                        <a:rPr lang="ko-KR" altLang="en-US" sz="900" dirty="0">
                          <a:effectLst/>
                          <a:latin typeface="맑은 고딕"/>
                        </a:rPr>
                        <a:t>영역의 비율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아래쪽 화살표 3"/>
          <p:cNvSpPr/>
          <p:nvPr/>
        </p:nvSpPr>
        <p:spPr>
          <a:xfrm>
            <a:off x="1133270" y="2180861"/>
            <a:ext cx="504056" cy="1800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1133270" y="2996951"/>
            <a:ext cx="504056" cy="1800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1133270" y="4833154"/>
            <a:ext cx="504056" cy="1800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1133270" y="5649244"/>
            <a:ext cx="504056" cy="1800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0825" y="3260980"/>
            <a:ext cx="2268947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Full GC </a:t>
            </a:r>
            <a:r>
              <a:rPr lang="ko-KR" altLang="en-US" sz="1000" dirty="0" smtClean="0">
                <a:latin typeface="+mn-ea"/>
              </a:rPr>
              <a:t>수행시간과 수행 간격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1000" dirty="0" smtClean="0">
                <a:latin typeface="+mn-ea"/>
                <a:sym typeface="Wingdings" pitchFamily="2" charset="2"/>
              </a:rPr>
              <a:t>Minor GC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수행시간과 수행 간격</a:t>
            </a:r>
            <a:endParaRPr lang="en-US" altLang="ko-KR" sz="1000" dirty="0" smtClean="0">
              <a:latin typeface="+mn-ea"/>
              <a:sym typeface="Wingdings" pitchFamily="2" charset="2"/>
            </a:endParaRPr>
          </a:p>
          <a:p>
            <a:pPr algn="ctr"/>
            <a:r>
              <a:rPr lang="ko-KR" altLang="en-US" sz="1000" dirty="0" smtClean="0">
                <a:latin typeface="+mn-ea"/>
                <a:sym typeface="Wingdings" pitchFamily="2" charset="2"/>
              </a:rPr>
              <a:t>전체 평균값 및 수행 횟수 조사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2049" name="Picture 1" descr="C:\Users\07506\Documents\NATEON BIZ 받은 파일\da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77" y="1588218"/>
            <a:ext cx="6167322" cy="214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0825" y="640281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kern="0" dirty="0">
                <a:latin typeface="+mn-ea"/>
              </a:rPr>
              <a:t>JVM Option (Sun java </a:t>
            </a:r>
            <a:r>
              <a:rPr kumimoji="1" lang="ko-KR" altLang="en-US" sz="800" b="1" kern="0" dirty="0">
                <a:latin typeface="+mn-ea"/>
              </a:rPr>
              <a:t>기준</a:t>
            </a:r>
            <a:r>
              <a:rPr kumimoji="1" lang="en-US" altLang="ko-KR" sz="800" b="1" kern="0" dirty="0">
                <a:latin typeface="+mn-ea"/>
              </a:rPr>
              <a:t>) http://www.oracle.com/technetwork/java/javase/tech/vmoptions-jsp-140102.html</a:t>
            </a:r>
            <a:endParaRPr kumimoji="1" lang="ko-KR" altLang="en-US" sz="800" b="1" kern="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4. JVM GC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4088" y="5719318"/>
            <a:ext cx="21242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-</a:t>
            </a:r>
            <a:r>
              <a:rPr lang="en-US" altLang="ko-KR" sz="1000" dirty="0" err="1"/>
              <a:t>XX:PermSize</a:t>
            </a:r>
            <a:r>
              <a:rPr lang="en-US" altLang="ko-KR" sz="1000" dirty="0"/>
              <a:t>=512m </a:t>
            </a:r>
          </a:p>
          <a:p>
            <a:r>
              <a:rPr lang="en-US" altLang="ko-KR" sz="1000" dirty="0"/>
              <a:t>-</a:t>
            </a:r>
            <a:r>
              <a:rPr lang="en-US" altLang="ko-KR" sz="1000" dirty="0" err="1"/>
              <a:t>XX:MaxPermSize</a:t>
            </a:r>
            <a:r>
              <a:rPr lang="en-US" altLang="ko-KR" sz="1000" dirty="0"/>
              <a:t>=512m </a:t>
            </a:r>
          </a:p>
          <a:p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0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2400" dirty="0" smtClean="0"/>
              <a:t>1. “</a:t>
            </a:r>
            <a:r>
              <a:rPr lang="en-US" altLang="ko-KR" sz="2400" dirty="0" err="1" smtClean="0"/>
              <a:t>Daram</a:t>
            </a:r>
            <a:r>
              <a:rPr lang="en-US" altLang="ko-KR" sz="2400" dirty="0" smtClean="0"/>
              <a:t>© Project”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ko-KR" sz="1600" dirty="0" smtClean="0"/>
              <a:t>1.1 Overview &amp; Configuration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ko-KR" sz="1600" dirty="0" smtClean="0"/>
              <a:t>1.2 </a:t>
            </a:r>
            <a:r>
              <a:rPr lang="en-US" altLang="ko-KR" sz="1600" dirty="0" smtClean="0"/>
              <a:t>Demo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</a:t>
            </a:r>
            <a:r>
              <a:rPr kumimoji="1" lang="en-US" altLang="ko-KR" sz="1200" b="1" kern="0" smtClean="0">
                <a:latin typeface="+mn-ea"/>
              </a:rPr>
              <a:t>. </a:t>
            </a:r>
            <a:r>
              <a:rPr kumimoji="1" lang="ko-KR" altLang="en-US" sz="1200" b="1" kern="0" smtClean="0">
                <a:latin typeface="+mn-ea"/>
              </a:rPr>
              <a:t>ㄹ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프로젝트는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시스템의 성능 향상을 위해 자체 개발한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</a:t>
            </a:r>
            <a:r>
              <a:rPr lang="ko-KR" altLang="en-US" sz="12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사용하여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Virtual Machine(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자바가상머신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JVM)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솔루션을 제공하는 프리미엄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서포트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프로젝트임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0183" y="6673334"/>
            <a:ext cx="7920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Java </a:t>
            </a:r>
            <a:r>
              <a:rPr lang="en-US" altLang="ko-KR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바이트 코드를 실행할 수 있는 실행환경의 핵심 기능임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707" y="7055023"/>
            <a:ext cx="8481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Management Extensions,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관리 확장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약어로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응용프로그램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디바이스 등을 감시 관리하기 위한 도구를 제공하는 자바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2041526" y="1302796"/>
            <a:ext cx="6886574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대응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소극적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향상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으로의 적극적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로의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인식 전환 필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(22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어플리케이션 관련 장애가 약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77813" lvl="1" algn="just">
              <a:spcBef>
                <a:spcPct val="20000"/>
              </a:spcBef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시사점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근본적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해결이라기보다는 서비스 지연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혹은 멈춤 현상 등의 잠재적 이슈가 여전히 존재함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249690" y="3223580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 bwMode="auto">
          <a:xfrm>
            <a:off x="244947" y="3309327"/>
            <a:ext cx="942503" cy="1559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249691" y="1304924"/>
            <a:ext cx="937759" cy="1849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배경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2053482" y="2181579"/>
            <a:ext cx="3431331" cy="8353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환경의 변화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단일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Tier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멀티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Tier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절차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순환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처리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객체지향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C/S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환경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Web/Mobile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환경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Process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중심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Thread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중심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295637" y="1304925"/>
            <a:ext cx="683975" cy="8214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측면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295637" y="2226181"/>
            <a:ext cx="683976" cy="928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측면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125330" y="2158256"/>
            <a:ext cx="6767150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4788024" y="2181580"/>
            <a:ext cx="4102492" cy="58770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시스템 특성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가상의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HW(JVM)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위에서 동작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OS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와 별도 조율 필요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자동 관리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JVM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의 무작위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GC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가 성능 저하 유발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동적 리소스 할당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자원의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비효율적인 사용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일반적 표준화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‘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최적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’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구성이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‘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최고 성능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’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을 보장하지 않음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277813" lvl="1" algn="just">
              <a:spcBef>
                <a:spcPct val="20000"/>
              </a:spcBef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2041526" y="3309327"/>
            <a:ext cx="6848990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진단에 필요한 정확한 측정 데이터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지표를 객관적으로 측정하기 위한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RAW DATA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수집 필요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다양한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제품들이 있으나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라이선스 추가 비용 발생 뿐만 아니라 각 제품별 특성을 이해하고 적용하는데 시간과 노력이 많이 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295637" y="3311456"/>
            <a:ext cx="683975" cy="765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1295637" y="4185085"/>
            <a:ext cx="683975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전문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력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2041526" y="4185085"/>
            <a:ext cx="6850954" cy="46169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튜닝을 위한 전문 기술력 필요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 측정된 데이터를 다각도로 분석하여 시스템 병목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(Bottleneck)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구간 식별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운영상태와 운영조건 등을 종합적으로 판단하여 가장 효과적인 개선 방안 제공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125330" y="4149080"/>
            <a:ext cx="6767150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49690" y="4941168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 bwMode="auto">
          <a:xfrm>
            <a:off x="244947" y="5013176"/>
            <a:ext cx="942503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Daram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©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Support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295637" y="5013176"/>
            <a:ext cx="683975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</a:t>
            </a: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2041526" y="4977172"/>
            <a:ext cx="6850954" cy="55808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Monitoring Tool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자바표준 자원 관리 기술인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JMX(Java Management Extensions)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활용한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  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자원 모니터링 도구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수치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DATA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그래프로 도식화함으로써 빠르고 효율적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관리 가능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2041526" y="5697252"/>
            <a:ext cx="6850954" cy="55808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튜닝 서비스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시스템의 성능 적정성을 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 방안을 제시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축적된 성능 진단 결과 분류 및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Repository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化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사내 시스템 성능 건전성 평가 지표로 활용</a:t>
            </a:r>
            <a:endParaRPr lang="ko-KR" altLang="en-US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 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© Project : J</a:t>
            </a:r>
            <a:r>
              <a:rPr kumimoji="1" lang="en-US" altLang="ko-KR" sz="1200" b="1" kern="0" dirty="0" smtClean="0">
                <a:latin typeface="+mn-ea"/>
              </a:rPr>
              <a:t>ava Virtual Machine </a:t>
            </a:r>
            <a:r>
              <a:rPr kumimoji="1" lang="ko-KR" altLang="en-US" sz="1200" b="1" kern="0" dirty="0" smtClean="0">
                <a:latin typeface="+mn-ea"/>
              </a:rPr>
              <a:t>상의 자원 모니터링 도구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프로젝트는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Java-Based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Virtual Machine,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상의 자원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CPU, Memory, Thread, Class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모니터링하기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위해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개발한 도구로 운영시스템의 성능 건전성 확인 및 사전적 장애 징후를 감지하고자 설계함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0183" y="6673334"/>
            <a:ext cx="7920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Java </a:t>
            </a:r>
            <a:r>
              <a:rPr lang="en-US" altLang="ko-KR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바이트 코드를 실행할 수 있는 실행환경의 핵심 기능임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707" y="7055023"/>
            <a:ext cx="8481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Management Extensions,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관리 확장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약어로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응용프로그램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디바이스 등을 감시 관리하기 위한 도구를 제공하는 자바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14910"/>
              </p:ext>
            </p:extLst>
          </p:nvPr>
        </p:nvGraphicFramePr>
        <p:xfrm>
          <a:off x="5256076" y="4866714"/>
          <a:ext cx="339026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0"/>
                <a:gridCol w="608330"/>
                <a:gridCol w="230060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JVM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사용량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메모리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현재 메모리 사용량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>
                          <a:latin typeface="+mn-ea"/>
                          <a:ea typeface="+mn-ea"/>
                          <a:sym typeface="Wingdings" pitchFamily="2" charset="2"/>
                        </a:rPr>
                        <a:t>쓰레드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Max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클래스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클래스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로딩된 클래스 수 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249691" y="2852936"/>
            <a:ext cx="1658483" cy="113134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대상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2041526" y="2816932"/>
            <a:ext cx="6886574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Java-Based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시스템 로컬 또는 원격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자원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표준 자원 관리 기술인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JMX(Java Management Extensions)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MBean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 全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사용자가 직접 설정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Default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CPU, Memory, Thread, Class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 설정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표준 자원 관리 기술인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JMX(Java Management Extensions)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활용하여 로컬 또는 원격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상의 자원을 모니터링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lvl="1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lvl="1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모니터링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(SW)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미흡이 전체의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20%, </a:t>
            </a: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Thread,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메모리부족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(Out Of Memory)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등 자바어플리케이션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50%</a:t>
            </a: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시스템에 상용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설치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포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ㅓ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물론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팀도 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필요성에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공감대 형성 부족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장애가 발생하면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AD-HOC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2041526" y="1302796"/>
            <a:ext cx="6886574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대응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소극적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향상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으로의 적극적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로의 전환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14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원인 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(22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자바 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근본적 해결이라기보다는 서비스 지연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혹은 멈춤 현상 등의 잠재적 이슈가 여전히 존재함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Garbage Collection(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해제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등을 통한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향상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 방안 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49690" y="2740093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 bwMode="auto">
          <a:xfrm>
            <a:off x="249691" y="4293096"/>
            <a:ext cx="1658483" cy="113134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방법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-3960948" y="3609020"/>
            <a:ext cx="6886574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대응의 소극적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성능향상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으로의 적극적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필요함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14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원인 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(22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자바 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주요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서비스 멈춤 현상 등의 잠재적 이슈가 여전히 잔존함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향상을 통해 적극적 개선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GC(Garbage Collection,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메모리해제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등을 통한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목적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TPC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증가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수행횟수 감소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 시간 감소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메모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arbage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Collection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물론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팀도 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필요성에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공감대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</a:b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형성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부족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장애가 발생하면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AD-HOC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249691" y="1304925"/>
            <a:ext cx="1658483" cy="113134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인식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5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2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6084168" y="1124743"/>
            <a:ext cx="3420380" cy="1548171"/>
            <a:chOff x="6084168" y="1111058"/>
            <a:chExt cx="3554888" cy="1777882"/>
          </a:xfrm>
        </p:grpSpPr>
        <p:sp>
          <p:nvSpPr>
            <p:cNvPr id="21" name="직사각형 20"/>
            <p:cNvSpPr/>
            <p:nvPr/>
          </p:nvSpPr>
          <p:spPr>
            <a:xfrm>
              <a:off x="6408204" y="1193751"/>
              <a:ext cx="2631734" cy="1656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aphicFrame>
          <p:nvGraphicFramePr>
            <p:cNvPr id="8" name="차트 7"/>
            <p:cNvGraphicFramePr/>
            <p:nvPr>
              <p:extLst>
                <p:ext uri="{D42A27DB-BD31-4B8C-83A1-F6EECF244321}">
                  <p14:modId xmlns:p14="http://schemas.microsoft.com/office/powerpoint/2010/main" val="876567076"/>
                </p:ext>
              </p:extLst>
            </p:nvPr>
          </p:nvGraphicFramePr>
          <p:xfrm>
            <a:off x="6084168" y="1111058"/>
            <a:ext cx="3554888" cy="17778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latin typeface="+mn-ea"/>
              </a:rPr>
              <a:t>DF </a:t>
            </a:r>
            <a:r>
              <a:rPr kumimoji="1" lang="ko-KR" altLang="en-US" sz="1200" b="1" kern="0" dirty="0">
                <a:latin typeface="+mn-ea"/>
              </a:rPr>
              <a:t>운영 </a:t>
            </a:r>
            <a:r>
              <a:rPr kumimoji="1" lang="ko-KR" altLang="en-US" sz="1200" b="1" kern="0" dirty="0" smtClean="0">
                <a:latin typeface="+mn-ea"/>
              </a:rPr>
              <a:t>어플리케이</a:t>
            </a:r>
            <a:r>
              <a:rPr kumimoji="1" lang="ko-KR" altLang="en-US" sz="1200" b="1" kern="0" dirty="0">
                <a:latin typeface="+mn-ea"/>
              </a:rPr>
              <a:t>션</a:t>
            </a:r>
            <a:r>
              <a:rPr kumimoji="1" lang="en-US" altLang="ko-KR" sz="1200" b="1" kern="0" dirty="0" smtClean="0">
                <a:latin typeface="+mn-ea"/>
              </a:rPr>
              <a:t> </a:t>
            </a:r>
            <a:r>
              <a:rPr kumimoji="1" lang="ko-KR" altLang="en-US" sz="1200" b="1" kern="0" dirty="0" smtClean="0">
                <a:latin typeface="+mn-ea"/>
              </a:rPr>
              <a:t>모니터링 도구를 통한 성능 향상 및 운영 구성원 역량 강화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자바 시스템에 모니터링 도구를 활용함으로써 발생 가능한 장애를 사전 탐지하고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Better Performance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제공할 수 있도록 구성원의 진단 역량을 강화하고자 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9691" y="1217534"/>
            <a:ext cx="1658483" cy="14214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80" name="차트 79"/>
          <p:cNvGraphicFramePr/>
          <p:nvPr>
            <p:extLst>
              <p:ext uri="{D42A27DB-BD31-4B8C-83A1-F6EECF244321}">
                <p14:modId xmlns:p14="http://schemas.microsoft.com/office/powerpoint/2010/main" val="1199693604"/>
              </p:ext>
            </p:extLst>
          </p:nvPr>
        </p:nvGraphicFramePr>
        <p:xfrm>
          <a:off x="9288524" y="3418977"/>
          <a:ext cx="2584444" cy="129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249691" y="2852935"/>
            <a:ext cx="1658483" cy="12601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Pain Point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2041525" y="2780928"/>
            <a:ext cx="458270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진단에는 전문적 지식과 경험 필요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자바어플리케이션 뿐만 아니라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네트워크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DB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많은 연관관계로 원인 파악이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힘듦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측정을 위한 진단 도구 필요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목적에 맞는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적절한 도구 선택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측정 결과에 대한 분석 후 처리 방법에 대한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Knowhow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2041526" y="1304925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’14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장애유형 분석 결과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모니터링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(SW)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미흡이 전체의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20%, </a:t>
            </a: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Thread,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메모리부족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(Out Of Memory)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등 자바어플리케이션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50%</a:t>
            </a: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시스템에 상용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설치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물론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팀도 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필요성에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공감대 형성 부족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장애가 발생하면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AD-HOC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49690" y="2740093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 bwMode="auto">
          <a:xfrm>
            <a:off x="7272299" y="3176974"/>
            <a:ext cx="1655799" cy="8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역량 강화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도구 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공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추천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(Advise)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673137" y="3032956"/>
            <a:ext cx="527155" cy="7560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 bwMode="auto">
          <a:xfrm>
            <a:off x="7272299" y="2915942"/>
            <a:ext cx="1655799" cy="261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해결방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안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249691" y="4293096"/>
            <a:ext cx="1658483" cy="13321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2041525" y="4293096"/>
            <a:ext cx="688657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교육을 통한 운영 팀 구성원에 대한 자체 진단 및 튜닝 역량 강화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분기별 모니터링 도구 활용 및 해당 관련 지식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교육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월부터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손쉬운 진단이 가능한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In-House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제공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목적에 맞는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적절한 도구 선택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어시스턴스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(Advise)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지원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각 시스템에 대한 사용량 측정을 통해 기대 성능 수치에 적합한 튜닝이 가능하도록 튜닝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어시스턴스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지원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vmopton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권고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249690" y="4195475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 bwMode="auto">
          <a:xfrm>
            <a:off x="249691" y="5805264"/>
            <a:ext cx="1658483" cy="7560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기대효과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3" name="Text Box 12"/>
          <p:cNvSpPr txBox="1">
            <a:spLocks noChangeArrowheads="1"/>
          </p:cNvSpPr>
          <p:nvPr/>
        </p:nvSpPr>
        <p:spPr bwMode="auto">
          <a:xfrm>
            <a:off x="2041525" y="5769260"/>
            <a:ext cx="688657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 자체적으로 주요 자원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모니터링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빈번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(frequent)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발생하고 영향도가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OOM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발생시 서버 다운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쓰레드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점검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진단을 통한 개선 포인트 제시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MBean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통해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DB Connection, Thread Connection Pool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Advise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기반으로 처리량 분석 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Self Fine Tuning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49690" y="573325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[Backup] Thread </a:t>
            </a:r>
            <a:r>
              <a:rPr kumimoji="1" lang="ko-KR" altLang="en-US" sz="1200" b="1" kern="0" dirty="0" smtClean="0">
                <a:latin typeface="+mn-ea"/>
              </a:rPr>
              <a:t>장애 발생 시 처리 방법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467544" y="962842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TPS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사용률이 높은 경우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비효율적 구현 가능성 高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사용량이 비정상적으로 높은 경우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dump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통해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Action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상태 점검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dump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PID 10029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추출하여 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0x2737 </a:t>
            </a:r>
            <a:r>
              <a:rPr lang="en-US" altLang="ko-KR" sz="11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nid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1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쓰레드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검색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병목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지점 파악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관련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java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구현 점검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12"/>
          <a:stretch/>
        </p:blipFill>
        <p:spPr bwMode="auto">
          <a:xfrm>
            <a:off x="755576" y="1412776"/>
            <a:ext cx="4104987" cy="4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3" b="42273"/>
          <a:stretch/>
        </p:blipFill>
        <p:spPr bwMode="auto">
          <a:xfrm>
            <a:off x="740427" y="2240868"/>
            <a:ext cx="6456918" cy="114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38677" y="872716"/>
            <a:ext cx="613458" cy="400110"/>
            <a:chOff x="-1997340" y="1653100"/>
            <a:chExt cx="613458" cy="400110"/>
          </a:xfrm>
        </p:grpSpPr>
        <p:sp>
          <p:nvSpPr>
            <p:cNvPr id="2" name="직사각형 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67544" y="3375110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TPS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대비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사용률이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낮은 경우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Blocking Time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원인 가능성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高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Blocked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상태 확인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아래경우는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100" dirty="0" smtClean="0"/>
              <a:t>0xe0375410 </a:t>
            </a:r>
            <a:r>
              <a:rPr lang="en-US" altLang="ko-KR" sz="1100" dirty="0">
                <a:sym typeface="Wingdings" pitchFamily="2" charset="2"/>
              </a:rPr>
              <a:t>DBMS</a:t>
            </a:r>
            <a:r>
              <a:rPr lang="ko-KR" altLang="en-US" sz="1100" dirty="0">
                <a:sym typeface="Wingdings" pitchFamily="2" charset="2"/>
              </a:rPr>
              <a:t>사용시 </a:t>
            </a:r>
            <a:r>
              <a:rPr lang="ko-KR" altLang="en-US" sz="1100" dirty="0" smtClean="0">
                <a:sym typeface="Wingdings" pitchFamily="2" charset="2"/>
              </a:rPr>
              <a:t> </a:t>
            </a:r>
            <a:r>
              <a:rPr lang="en-US" altLang="ko-KR" sz="1100" dirty="0" smtClean="0"/>
              <a:t>lock</a:t>
            </a:r>
            <a:r>
              <a:rPr lang="ko-KR" altLang="en-US" sz="1100" dirty="0" smtClean="0"/>
              <a:t> 발생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smtClean="0">
                <a:sym typeface="Wingdings" pitchFamily="2" charset="2"/>
              </a:rPr>
              <a:t>구성</a:t>
            </a:r>
            <a:r>
              <a:rPr lang="en-US" altLang="ko-KR" sz="1100" dirty="0" smtClean="0">
                <a:sym typeface="Wingdings" pitchFamily="2" charset="2"/>
              </a:rPr>
              <a:t>(DBCP) </a:t>
            </a:r>
            <a:r>
              <a:rPr lang="ko-KR" altLang="en-US" sz="1100" dirty="0" smtClean="0">
                <a:sym typeface="Wingdings" pitchFamily="2" charset="2"/>
              </a:rPr>
              <a:t>오류 또는 비정상 </a:t>
            </a:r>
            <a:r>
              <a:rPr lang="en-US" altLang="ko-KR" sz="1100" dirty="0" smtClean="0">
                <a:sym typeface="Wingdings" pitchFamily="2" charset="2"/>
              </a:rPr>
              <a:t>Connection</a:t>
            </a: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8677" y="3284984"/>
            <a:ext cx="613458" cy="400110"/>
            <a:chOff x="-1997340" y="1653100"/>
            <a:chExt cx="613458" cy="400110"/>
          </a:xfrm>
        </p:grpSpPr>
        <p:sp>
          <p:nvSpPr>
            <p:cNvPr id="33" name="직사각형 3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29552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TPS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비해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사용률이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높거나 낮은 경우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처리 시간이 비정상적으로 느린 경우 등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장애 발생 처리 방법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49691" y="908720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27" y="3886661"/>
            <a:ext cx="6243841" cy="268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9" b="12743"/>
          <a:stretch/>
        </p:blipFill>
        <p:spPr bwMode="auto">
          <a:xfrm>
            <a:off x="755576" y="1530733"/>
            <a:ext cx="4104987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3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[Backup] Out Of Memory(OOM) </a:t>
            </a:r>
            <a:r>
              <a:rPr kumimoji="1" lang="ko-KR" altLang="en-US" sz="1200" b="1" kern="0" dirty="0" smtClean="0">
                <a:latin typeface="+mn-ea"/>
              </a:rPr>
              <a:t>장애 발생 시 처리 방법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467544" y="962842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Log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OutOfMemoryError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발생 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중단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발생 원인 분석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OOM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발생원인은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부족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Heavy Service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3) Memory Leak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등으로 구분</a:t>
            </a: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(ex.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아래의 경우는 응용서비스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(Servlet)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순간적으로 메모리를 과도하게 사용함으로써 발생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8677" y="872716"/>
            <a:ext cx="613458" cy="400110"/>
            <a:chOff x="-1997340" y="1653100"/>
            <a:chExt cx="613458" cy="400110"/>
          </a:xfrm>
        </p:grpSpPr>
        <p:sp>
          <p:nvSpPr>
            <p:cNvPr id="2" name="직사각형 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67544" y="3169477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 도구 등을 통해 사용량 파악 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Fine Tuning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수행중인 자바 프로세스 아이디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(PID)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통해 메모리 영역별 사용량 파악 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(ex. WAS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기동 후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FGC(Full GC)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230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회 발생하였고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FGCT(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수행시간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2302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초로 거의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초가 소요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10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초씩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230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번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 중지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      New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사용량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(NGCMN)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2G, Old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사용량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(OGCMN)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(3G)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8677" y="3079351"/>
            <a:ext cx="613458" cy="400110"/>
            <a:chOff x="-1997340" y="1653100"/>
            <a:chExt cx="613458" cy="400110"/>
          </a:xfrm>
        </p:grpSpPr>
        <p:sp>
          <p:nvSpPr>
            <p:cNvPr id="33" name="직사각형 3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29552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메모리부족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(OOM)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에러가 발생하거나 발생시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죽을 경우 관련 자원 측정을 통한 진단 및 처리 방법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49691" y="908720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98" r="12148" b="45409"/>
          <a:stretch/>
        </p:blipFill>
        <p:spPr bwMode="auto">
          <a:xfrm>
            <a:off x="722364" y="1638449"/>
            <a:ext cx="8024759" cy="150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5" y="4041068"/>
            <a:ext cx="7708297" cy="110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467544" y="5157192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228600" indent="-228600" algn="just">
              <a:spcBef>
                <a:spcPct val="20000"/>
              </a:spcBef>
              <a:buAutoNum type="alphaUcPeriod" startAt="2"/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Full GC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수행시간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간격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Minor GC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수행시간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간격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전체 평균값 등을 조사하여 판단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메모리 설정 옵션 조정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 (ex.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위 경우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New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사용량 대비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Old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사용량이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2:3   </a:t>
            </a: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영역별상대적크기설정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NewRatio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를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2-&gt;3-&gt;4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로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바꿔가면서 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      Full/Minor GC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평균응답시간을 구함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(ex.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HeapSize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가 크면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GC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시간이 </a:t>
            </a: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오래걸리게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되므로 시스템에 적합한 적정 사이즈를 구함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algn="just">
              <a:spcBef>
                <a:spcPct val="2000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(ex.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기대성능수치에 따라 튜닝 결정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–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통상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FullGC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처리시간이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</a:t>
            </a: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초이내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10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분에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회 인 경우 별도 튜닝 하지 않음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단 서비스에 따라 편차는 있음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1.1. 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© Project </a:t>
            </a:r>
            <a:r>
              <a:rPr kumimoji="1" lang="ko-KR" altLang="en-US" sz="1200" b="1" kern="0" dirty="0" smtClean="0">
                <a:latin typeface="+mn-ea"/>
              </a:rPr>
              <a:t>개</a:t>
            </a:r>
            <a:r>
              <a:rPr kumimoji="1" lang="ko-KR" altLang="en-US" sz="1200" b="1" kern="0" dirty="0">
                <a:latin typeface="+mn-ea"/>
              </a:rPr>
              <a:t>요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프로젝트는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Java-Based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Virtual Machine,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상의 자원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CPU, Memory, Thread, Class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모니터링하기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위해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개발한 도구로 운영시스템의 성능 건전성 확인 및 사전적 장애 징후를 감지하고자 설계함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Project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대상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JVM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상의 자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원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67544" y="4095190"/>
            <a:ext cx="4050481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항목 및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상세 내용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표준 관리 기술인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Management Extensions,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JMX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활용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로컬 또는 원격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제공하는 기존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Mbean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38677" y="4005064"/>
            <a:ext cx="613458" cy="400110"/>
            <a:chOff x="-1997340" y="1653100"/>
            <a:chExt cx="613458" cy="400110"/>
          </a:xfrm>
        </p:grpSpPr>
        <p:sp>
          <p:nvSpPr>
            <p:cNvPr id="42" name="직사각형 4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 </a:t>
            </a:r>
            <a:r>
              <a:rPr kumimoji="1" lang="en-US" altLang="ko-KR" sz="1200" b="1" kern="0" dirty="0" err="1">
                <a:latin typeface="+mn-ea"/>
              </a:rPr>
              <a:t>Daram</a:t>
            </a:r>
            <a:r>
              <a:rPr kumimoji="1" lang="en-US" altLang="ko-KR" sz="1200" b="1" kern="0" dirty="0">
                <a:latin typeface="+mn-ea"/>
              </a:rPr>
              <a:t>© </a:t>
            </a:r>
            <a:r>
              <a:rPr kumimoji="1" lang="en-US" altLang="ko-KR" sz="1200" b="1" kern="0" dirty="0" smtClean="0">
                <a:latin typeface="+mn-ea"/>
              </a:rPr>
              <a:t>Project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183" y="6673334"/>
            <a:ext cx="7920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Java </a:t>
            </a:r>
            <a:r>
              <a:rPr lang="en-US" altLang="ko-KR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바이트 코드를 실행할 수 있는 실행환경의 핵심 기능임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707" y="1664804"/>
            <a:ext cx="3241750" cy="22682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 dirty="0" smtClean="0"/>
              <a:t>Java-based System</a:t>
            </a:r>
            <a:endParaRPr lang="ko-KR" altLang="en-US" sz="1000" b="1" dirty="0"/>
          </a:p>
        </p:txBody>
      </p:sp>
      <p:sp>
        <p:nvSpPr>
          <p:cNvPr id="3" name="직사각형 2"/>
          <p:cNvSpPr/>
          <p:nvPr/>
        </p:nvSpPr>
        <p:spPr>
          <a:xfrm>
            <a:off x="1383074" y="2523303"/>
            <a:ext cx="1902786" cy="23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프레임워크</a:t>
            </a:r>
            <a:r>
              <a:rPr lang="en-US" altLang="ko-KR" sz="1000" b="1" dirty="0" smtClean="0">
                <a:latin typeface="+mn-ea"/>
              </a:rPr>
              <a:t> </a:t>
            </a:r>
            <a:endParaRPr lang="ko-KR" altLang="en-US" sz="10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83074" y="3203535"/>
            <a:ext cx="1902786" cy="234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chemeClr val="dk1"/>
                </a:solidFill>
                <a:latin typeface="+mn-ea"/>
              </a:rPr>
              <a:t>        JVM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8736" y="1952836"/>
            <a:ext cx="575516" cy="310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900" b="1" dirty="0" smtClean="0">
                <a:latin typeface="+mn-ea"/>
              </a:rPr>
              <a:t>응용  </a:t>
            </a:r>
            <a:endParaRPr lang="en-US" altLang="ko-KR" sz="900" b="1" dirty="0" smtClean="0">
              <a:latin typeface="+mn-ea"/>
            </a:endParaRPr>
          </a:p>
          <a:p>
            <a:pPr algn="ctr"/>
            <a:r>
              <a:rPr lang="en-US" altLang="ko-KR" sz="900" b="1" dirty="0" smtClean="0">
                <a:latin typeface="+mn-ea"/>
              </a:rPr>
              <a:t>AP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80" b="50000"/>
          <a:stretch/>
        </p:blipFill>
        <p:spPr>
          <a:xfrm>
            <a:off x="3270509" y="1592796"/>
            <a:ext cx="545407" cy="80178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940152" y="1722767"/>
            <a:ext cx="2449029" cy="1545820"/>
            <a:chOff x="5940152" y="1722767"/>
            <a:chExt cx="2449029" cy="154582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3458" r="4968" b="23823"/>
            <a:stretch/>
          </p:blipFill>
          <p:spPr bwMode="auto">
            <a:xfrm>
              <a:off x="5940152" y="1722767"/>
              <a:ext cx="2449029" cy="15458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2" name="Picture 2" descr="C:\Users\07506\Documents\NATEON BIZ 받은 파일\daram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156" y="1880828"/>
              <a:ext cx="2385880" cy="138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4129238" y="2549993"/>
            <a:ext cx="920445" cy="520453"/>
            <a:chOff x="3723563" y="3268587"/>
            <a:chExt cx="920445" cy="520453"/>
          </a:xfrm>
        </p:grpSpPr>
        <p:sp>
          <p:nvSpPr>
            <p:cNvPr id="5" name="원통 4"/>
            <p:cNvSpPr/>
            <p:nvPr/>
          </p:nvSpPr>
          <p:spPr>
            <a:xfrm>
              <a:off x="3747623" y="3268587"/>
              <a:ext cx="860890" cy="504056"/>
            </a:xfrm>
            <a:prstGeom prst="can">
              <a:avLst/>
            </a:prstGeom>
            <a:solidFill>
              <a:srgbClr val="FFFFCC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23563" y="3388930"/>
              <a:ext cx="9204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dk1"/>
                  </a:solidFill>
                  <a:latin typeface="+mn-ea"/>
                </a:rPr>
                <a:t>Monitoring 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dk1"/>
                  </a:solidFill>
                  <a:latin typeface="+mn-ea"/>
                </a:rPr>
                <a:t>Database</a:t>
              </a:r>
              <a:endParaRPr lang="en-US" altLang="ko-KR" sz="1000" b="1" dirty="0">
                <a:solidFill>
                  <a:schemeClr val="dk1"/>
                </a:solidFill>
                <a:latin typeface="+mn-ea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408707" y="7055023"/>
            <a:ext cx="8481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Management Extensions,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관리 확장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약어로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응용프로그램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디바이스 등을 감시 관리하기 위한 도구를 제공하는 자바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61650"/>
              </p:ext>
            </p:extLst>
          </p:nvPr>
        </p:nvGraphicFramePr>
        <p:xfrm>
          <a:off x="467544" y="4910100"/>
          <a:ext cx="339026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0"/>
                <a:gridCol w="608330"/>
                <a:gridCol w="230060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JVM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사용량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메모리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현재 메모리 사용량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>
                          <a:latin typeface="+mn-ea"/>
                          <a:ea typeface="+mn-ea"/>
                          <a:sym typeface="Wingdings" pitchFamily="2" charset="2"/>
                        </a:rPr>
                        <a:t>쓰레드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Max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클래스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클래스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로딩된 클래스 수 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5364088" y="2550090"/>
            <a:ext cx="360040" cy="512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437510" y="1952836"/>
            <a:ext cx="575516" cy="310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900" b="1" dirty="0" smtClean="0">
                <a:latin typeface="+mn-ea"/>
              </a:rPr>
              <a:t>응용  </a:t>
            </a:r>
            <a:endParaRPr lang="en-US" altLang="ko-KR" sz="900" b="1" dirty="0" smtClean="0">
              <a:latin typeface="+mn-ea"/>
            </a:endParaRPr>
          </a:p>
          <a:p>
            <a:pPr algn="ctr"/>
            <a:r>
              <a:rPr lang="en-US" altLang="ko-KR" sz="900" b="1" dirty="0" smtClean="0">
                <a:latin typeface="+mn-ea"/>
              </a:rPr>
              <a:t>AP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96284" y="1954548"/>
            <a:ext cx="575516" cy="310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900" b="1" dirty="0" smtClean="0">
                <a:latin typeface="+mn-ea"/>
              </a:rPr>
              <a:t>응용  </a:t>
            </a:r>
            <a:endParaRPr lang="en-US" altLang="ko-KR" sz="900" b="1" dirty="0" smtClean="0">
              <a:latin typeface="+mn-ea"/>
            </a:endParaRPr>
          </a:p>
          <a:p>
            <a:pPr algn="ctr"/>
            <a:r>
              <a:rPr lang="en-US" altLang="ko-KR" sz="900" b="1" dirty="0" smtClean="0">
                <a:latin typeface="+mn-ea"/>
              </a:rPr>
              <a:t>AP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83074" y="2863419"/>
            <a:ext cx="1902786" cy="23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WAS</a:t>
            </a:r>
            <a:endParaRPr lang="ko-KR" altLang="en-US" sz="10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83075" y="3543652"/>
            <a:ext cx="1902786" cy="23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latin typeface="+mn-ea"/>
              </a:rPr>
              <a:t>    </a:t>
            </a:r>
            <a:r>
              <a:rPr lang="ko-KR" altLang="en-US" sz="900" b="1" dirty="0" smtClean="0">
                <a:latin typeface="+mn-ea"/>
              </a:rPr>
              <a:t>운영체계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96283" y="3300076"/>
            <a:ext cx="1355875" cy="3605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CPU, </a:t>
            </a:r>
            <a:r>
              <a:rPr lang="ko-KR" altLang="en-US" sz="900" b="1" dirty="0" smtClean="0">
                <a:latin typeface="+mn-ea"/>
              </a:rPr>
              <a:t>메모리</a:t>
            </a:r>
            <a:r>
              <a:rPr lang="en-US" altLang="ko-KR" sz="900" b="1" dirty="0" smtClean="0">
                <a:latin typeface="+mn-ea"/>
              </a:rPr>
              <a:t>, Thread, </a:t>
            </a:r>
          </a:p>
          <a:p>
            <a:pPr algn="ctr"/>
            <a:r>
              <a:rPr lang="ko-KR" altLang="en-US" sz="900" b="1" dirty="0" smtClean="0">
                <a:latin typeface="+mn-ea"/>
              </a:rPr>
              <a:t>클래스 등 사용량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11" name="꺾인 연결선 10"/>
          <p:cNvCxnSpPr>
            <a:stCxn id="46" idx="2"/>
            <a:endCxn id="3" idx="0"/>
          </p:cNvCxnSpPr>
          <p:nvPr/>
        </p:nvCxnSpPr>
        <p:spPr>
          <a:xfrm rot="5400000">
            <a:off x="2280346" y="2319606"/>
            <a:ext cx="257819" cy="1495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3" idx="1"/>
            <a:endCxn id="67" idx="4"/>
          </p:cNvCxnSpPr>
          <p:nvPr/>
        </p:nvCxnSpPr>
        <p:spPr>
          <a:xfrm rot="10800000" flipV="1">
            <a:off x="1187624" y="2640303"/>
            <a:ext cx="195450" cy="9858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27584" y="2330424"/>
            <a:ext cx="1180275" cy="219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서비스 호출현황 등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81596" y="3437535"/>
            <a:ext cx="606028" cy="377227"/>
            <a:chOff x="3747623" y="3268587"/>
            <a:chExt cx="860890" cy="504056"/>
          </a:xfrm>
        </p:grpSpPr>
        <p:sp>
          <p:nvSpPr>
            <p:cNvPr id="67" name="원통 66"/>
            <p:cNvSpPr/>
            <p:nvPr/>
          </p:nvSpPr>
          <p:spPr>
            <a:xfrm>
              <a:off x="3747623" y="3268587"/>
              <a:ext cx="860890" cy="504056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002485" y="3388930"/>
              <a:ext cx="362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dk1"/>
                  </a:solidFill>
                  <a:latin typeface="+mn-ea"/>
                </a:rPr>
                <a:t>DB</a:t>
              </a:r>
              <a:endParaRPr lang="en-US" altLang="ko-KR" sz="1000" b="1" dirty="0">
                <a:solidFill>
                  <a:schemeClr val="dk1"/>
                </a:solidFill>
                <a:latin typeface="+mn-ea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573689" y="2980697"/>
            <a:ext cx="577931" cy="33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DB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처리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현황 등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70" name="꺾인 연결선 69"/>
          <p:cNvCxnSpPr>
            <a:stCxn id="5" idx="2"/>
            <a:endCxn id="63" idx="3"/>
          </p:cNvCxnSpPr>
          <p:nvPr/>
        </p:nvCxnSpPr>
        <p:spPr>
          <a:xfrm rot="10800000" flipV="1">
            <a:off x="3552158" y="2802020"/>
            <a:ext cx="601140" cy="678343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000" dirty="0" err="1" smtClean="0">
            <a:latin typeface="Candara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12421</TotalTime>
  <Words>2780</Words>
  <Application>Microsoft Office PowerPoint</Application>
  <PresentationFormat>화면 슬라이드 쇼(4:3)</PresentationFormat>
  <Paragraphs>458</Paragraphs>
  <Slides>15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기본 디자인</vt:lpstr>
      <vt:lpstr>Office 테마</vt:lpstr>
      <vt:lpstr>Daram© Project &amp; JVM </vt:lpstr>
      <vt:lpstr>Agenda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SKCC-05474\SKCCADMIN</dc:creator>
  <cp:lastModifiedBy>SKCC_USER</cp:lastModifiedBy>
  <cp:revision>484</cp:revision>
  <dcterms:created xsi:type="dcterms:W3CDTF">2013-06-03T00:48:01Z</dcterms:created>
  <dcterms:modified xsi:type="dcterms:W3CDTF">2015-03-10T09:17:47Z</dcterms:modified>
</cp:coreProperties>
</file>