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503" r:id="rId2"/>
    <p:sldId id="511" r:id="rId3"/>
    <p:sldId id="515" r:id="rId4"/>
  </p:sldIdLst>
  <p:sldSz cx="9906000" cy="6858000" type="A4"/>
  <p:notesSz cx="6802438" cy="9934575"/>
  <p:defaultTextStyle>
    <a:defPPr>
      <a:defRPr lang="ko-KR"/>
    </a:defPPr>
    <a:lvl1pPr marL="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75C"/>
    <a:srgbClr val="CCECFF"/>
    <a:srgbClr val="99CCFF"/>
    <a:srgbClr val="FF3300"/>
    <a:srgbClr val="FFFF00"/>
    <a:srgbClr val="99FF99"/>
    <a:srgbClr val="FCF0EA"/>
    <a:srgbClr val="FFFFFF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3" autoAdjust="0"/>
    <p:restoredTop sz="97734" autoAdjust="0"/>
  </p:normalViewPr>
  <p:slideViewPr>
    <p:cSldViewPr showGuides="1">
      <p:cViewPr>
        <p:scale>
          <a:sx n="75" d="100"/>
          <a:sy n="75" d="100"/>
        </p:scale>
        <p:origin x="942" y="-318"/>
      </p:cViewPr>
      <p:guideLst>
        <p:guide orient="horz" pos="4156"/>
        <p:guide orient="horz" pos="1162"/>
        <p:guide pos="172"/>
        <p:guide pos="3120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8464" cy="497285"/>
          </a:xfrm>
          <a:prstGeom prst="rect">
            <a:avLst/>
          </a:prstGeom>
        </p:spPr>
        <p:txBody>
          <a:bodyPr vert="horz" lIns="91495" tIns="45748" rIns="91495" bIns="4574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386" y="1"/>
            <a:ext cx="2948464" cy="497285"/>
          </a:xfrm>
          <a:prstGeom prst="rect">
            <a:avLst/>
          </a:prstGeom>
        </p:spPr>
        <p:txBody>
          <a:bodyPr vert="horz" lIns="91495" tIns="45748" rIns="91495" bIns="45748" rtlCol="0"/>
          <a:lstStyle>
            <a:lvl1pPr algn="r">
              <a:defRPr sz="1200"/>
            </a:lvl1pPr>
          </a:lstStyle>
          <a:p>
            <a:fld id="{AD6734C7-5F33-46BD-BFE0-07F776F6FF3B}" type="datetimeFigureOut">
              <a:rPr lang="ko-KR" altLang="en-US" smtClean="0"/>
              <a:t>2015-04-24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702"/>
            <a:ext cx="2948464" cy="497284"/>
          </a:xfrm>
          <a:prstGeom prst="rect">
            <a:avLst/>
          </a:prstGeom>
        </p:spPr>
        <p:txBody>
          <a:bodyPr vert="horz" lIns="91495" tIns="45748" rIns="91495" bIns="4574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386" y="9435702"/>
            <a:ext cx="2948464" cy="497284"/>
          </a:xfrm>
          <a:prstGeom prst="rect">
            <a:avLst/>
          </a:prstGeom>
        </p:spPr>
        <p:txBody>
          <a:bodyPr vert="horz" lIns="91495" tIns="45748" rIns="91495" bIns="45748" rtlCol="0" anchor="b"/>
          <a:lstStyle>
            <a:lvl1pPr algn="r">
              <a:defRPr sz="1200"/>
            </a:lvl1pPr>
          </a:lstStyle>
          <a:p>
            <a:fld id="{D338D18A-9FB2-4DC6-8407-76CC718EE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96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4" y="1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/>
          <a:lstStyle>
            <a:lvl1pPr algn="r">
              <a:defRPr sz="1200"/>
            </a:lvl1pPr>
          </a:lstStyle>
          <a:p>
            <a:fld id="{FEBE5E28-AE70-45DA-A72A-BFBD45704268}" type="datetimeFigureOut">
              <a:rPr lang="ko-KR" altLang="en-US" smtClean="0"/>
              <a:t>2015-04-24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32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4" tIns="45743" rIns="91484" bIns="4574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18926"/>
            <a:ext cx="5441950" cy="4470560"/>
          </a:xfrm>
          <a:prstGeom prst="rect">
            <a:avLst/>
          </a:prstGeom>
        </p:spPr>
        <p:txBody>
          <a:bodyPr vert="horz" lIns="91484" tIns="45743" rIns="91484" bIns="4574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6123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4" y="9436123"/>
            <a:ext cx="2947724" cy="496730"/>
          </a:xfrm>
          <a:prstGeom prst="rect">
            <a:avLst/>
          </a:prstGeom>
        </p:spPr>
        <p:txBody>
          <a:bodyPr vert="horz" lIns="91484" tIns="45743" rIns="91484" bIns="45743" rtlCol="0" anchor="b"/>
          <a:lstStyle>
            <a:lvl1pPr algn="r">
              <a:defRPr sz="1200"/>
            </a:lvl1pPr>
          </a:lstStyle>
          <a:p>
            <a:fld id="{77AA54FA-1F16-4788-89A2-49180EF0D7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6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noFill/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725144"/>
            <a:ext cx="6934200" cy="91365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480F-E31E-4142-8EA3-C44BCD0B86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769-23EC-4AC3-8CE2-1CD9036ABAB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2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8" y="188640"/>
            <a:ext cx="9648825" cy="36004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31A-77DB-4749-91F9-B3C5DB6F1BE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2"/>
          <p:cNvSpPr txBox="1">
            <a:spLocks/>
          </p:cNvSpPr>
          <p:nvPr userDrawn="1"/>
        </p:nvSpPr>
        <p:spPr>
          <a:xfrm>
            <a:off x="7545288" y="6597352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defPPr>
              <a:defRPr lang="ko-KR"/>
            </a:defPPr>
            <a:lvl1pPr marL="0" algn="r" defTabSz="914287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144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7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60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3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6" algn="l" defTabSz="914287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F338F1-7BA8-4883-AA00-A587D1E26AFF}" type="slidenum">
              <a:rPr lang="ko-KR" altLang="en-US" i="1" smtClean="0">
                <a:solidFill>
                  <a:prstClr val="black">
                    <a:tint val="75000"/>
                  </a:prstClr>
                </a:solidFill>
                <a:latin typeface="Cambria" panose="02040503050406030204" pitchFamily="18" charset="0"/>
              </a:rPr>
              <a:pPr/>
              <a:t>‹#›</a:t>
            </a:fld>
            <a:endParaRPr lang="ko-KR" altLang="en-US" i="1" dirty="0">
              <a:solidFill>
                <a:prstClr val="black">
                  <a:tint val="75000"/>
                </a:prst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8588" y="116632"/>
            <a:ext cx="9648825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588" y="548680"/>
            <a:ext cx="9648825" cy="5976664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320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509606DF-0707-4B28-A7DB-A7DDD2F50A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2015-04-24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597353"/>
            <a:ext cx="31369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6136" y="6597353"/>
            <a:ext cx="2311400" cy="21602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ABF338F1-7BA8-4883-AA00-A587D1E26A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87" rtl="0" eaLnBrk="1" latinLnBrk="1" hangingPunct="1">
        <a:spcBef>
          <a:spcPct val="0"/>
        </a:spcBef>
        <a:buNone/>
        <a:defRPr sz="1400" b="1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180953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361905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542858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712700" indent="-169842" algn="l" defTabSz="91428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893652" indent="-180953" algn="l" defTabSz="914287" rtl="0" eaLnBrk="1" latinLnBrk="1" hangingPunct="1">
        <a:spcBef>
          <a:spcPct val="20000"/>
        </a:spcBef>
        <a:buFont typeface="Arial" panose="020B0604020202020204" pitchFamily="34" charset="0"/>
        <a:buChar char="»"/>
        <a:defRPr sz="1300" b="1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289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1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5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2" algn="l" defTabSz="91428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6" algn="l" defTabSz="91428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Cambria" panose="02040503050406030204" pitchFamily="18" charset="0"/>
              </a:rPr>
              <a:t>U.key</a:t>
            </a:r>
            <a:r>
              <a:rPr lang="en-US" altLang="ko-KR" dirty="0" smtClean="0">
                <a:latin typeface="Cambria" panose="02040503050406030204" pitchFamily="18" charset="0"/>
              </a:rPr>
              <a:t> 3.0 Architecture Cloud </a:t>
            </a:r>
            <a:r>
              <a:rPr lang="ko-KR" altLang="en-US" dirty="0" smtClean="0">
                <a:latin typeface="Cambria" panose="02040503050406030204" pitchFamily="18" charset="0"/>
              </a:rPr>
              <a:t>전환 검토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2015. 4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Cloud</a:t>
            </a:r>
            <a:r>
              <a:rPr lang="ko-KR" alt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사업</a:t>
            </a:r>
            <a:r>
              <a:rPr lang="en-US" altLang="ko-KR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T.F</a:t>
            </a:r>
            <a:endParaRPr lang="ko-KR" altLang="en-US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9144" y="1760542"/>
            <a:ext cx="3912161" cy="33299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 smtClean="0">
                <a:latin typeface="Cambria" panose="02040503050406030204" pitchFamily="18" charset="0"/>
              </a:rPr>
              <a:t>U.key</a:t>
            </a:r>
            <a:r>
              <a:rPr lang="en-US" altLang="ko-KR" b="1" dirty="0" smtClean="0">
                <a:latin typeface="Cambria" panose="02040503050406030204" pitchFamily="18" charset="0"/>
              </a:rPr>
              <a:t> 3.0 To-be Architecture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 smtClean="0">
                <a:latin typeface="Cambria" panose="02040503050406030204" pitchFamily="18" charset="0"/>
              </a:rPr>
              <a:t>U.key</a:t>
            </a:r>
            <a:r>
              <a:rPr lang="en-US" altLang="ko-KR" b="1" dirty="0" smtClean="0">
                <a:latin typeface="Cambria" panose="02040503050406030204" pitchFamily="18" charset="0"/>
              </a:rPr>
              <a:t> 3.0 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적합성 분석</a:t>
            </a:r>
            <a:endParaRPr lang="en-US" altLang="ko-KR" b="1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검토 </a:t>
            </a:r>
            <a:r>
              <a:rPr lang="en-US" altLang="ko-KR" b="1" dirty="0" smtClean="0">
                <a:latin typeface="Cambria" panose="02040503050406030204" pitchFamily="18" charset="0"/>
              </a:rPr>
              <a:t>– PT/AP Server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검토 </a:t>
            </a:r>
            <a:r>
              <a:rPr lang="en-US" altLang="ko-KR" b="1" dirty="0" smtClean="0">
                <a:latin typeface="Cambria" panose="02040503050406030204" pitchFamily="18" charset="0"/>
              </a:rPr>
              <a:t>– DB Server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</a:t>
            </a:r>
            <a:r>
              <a:rPr lang="en-US" altLang="ko-KR" b="1" dirty="0" smtClean="0">
                <a:latin typeface="Cambria" panose="02040503050406030204" pitchFamily="18" charset="0"/>
              </a:rPr>
              <a:t>Architecture Option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>
                <a:latin typeface="Cambria" panose="02040503050406030204" pitchFamily="18" charset="0"/>
              </a:rPr>
              <a:t>Cloud </a:t>
            </a:r>
            <a:r>
              <a:rPr lang="ko-KR" altLang="en-US" b="1" dirty="0" smtClean="0">
                <a:latin typeface="Cambria" panose="02040503050406030204" pitchFamily="18" charset="0"/>
              </a:rPr>
              <a:t>전환 검토 </a:t>
            </a:r>
            <a:r>
              <a:rPr lang="en-US" altLang="ko-KR" b="1" dirty="0" smtClean="0">
                <a:latin typeface="Cambria" panose="02040503050406030204" pitchFamily="18" charset="0"/>
              </a:rPr>
              <a:t>– Instance</a:t>
            </a:r>
            <a:r>
              <a:rPr lang="ko-KR" altLang="en-US" b="1" dirty="0" smtClean="0">
                <a:latin typeface="Cambria" panose="02040503050406030204" pitchFamily="18" charset="0"/>
              </a:rPr>
              <a:t>별</a:t>
            </a:r>
            <a:endParaRPr lang="en-US" altLang="ko-KR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IETF Cloud Reference Framework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39803" y="116632"/>
            <a:ext cx="494721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 bwMode="auto">
          <a:xfrm>
            <a:off x="252554" y="620688"/>
            <a:ext cx="1892134" cy="23731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0116" y="1196752"/>
            <a:ext cx="1745264" cy="53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User Client/Service</a:t>
            </a:r>
          </a:p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Identity Service</a:t>
            </a:r>
          </a:p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Visualisation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4489" y="2399682"/>
            <a:ext cx="1728191" cy="538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Administrative and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Management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Functions/Client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0116" y="1789472"/>
            <a:ext cx="1745264" cy="538202"/>
            <a:chOff x="416497" y="1536140"/>
            <a:chExt cx="2119657" cy="53820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16497" y="1536140"/>
              <a:ext cx="2119657" cy="538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Content/Data Services</a:t>
              </a:r>
            </a:p>
          </p:txBody>
        </p:sp>
        <p:sp>
          <p:nvSpPr>
            <p:cNvPr id="9" name="AutoShape 290"/>
            <p:cNvSpPr>
              <a:spLocks noChangeArrowheads="1"/>
            </p:cNvSpPr>
            <p:nvPr/>
          </p:nvSpPr>
          <p:spPr bwMode="gray">
            <a:xfrm>
              <a:off x="487510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Data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0" name="AutoShape 290"/>
            <p:cNvSpPr>
              <a:spLocks noChangeArrowheads="1"/>
            </p:cNvSpPr>
            <p:nvPr/>
          </p:nvSpPr>
          <p:spPr bwMode="gray">
            <a:xfrm>
              <a:off x="1177936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Content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1" name="AutoShape 290"/>
            <p:cNvSpPr>
              <a:spLocks noChangeArrowheads="1"/>
            </p:cNvSpPr>
            <p:nvPr/>
          </p:nvSpPr>
          <p:spPr bwMode="gray">
            <a:xfrm>
              <a:off x="1868361" y="1768290"/>
              <a:ext cx="586800" cy="212655"/>
            </a:xfrm>
            <a:prstGeom prst="roundRect">
              <a:avLst>
                <a:gd name="adj" fmla="val 0"/>
              </a:avLst>
            </a:prstGeom>
            <a:solidFill>
              <a:srgbClr val="A6A6A6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ctr"/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Sensor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239370" y="3068961"/>
            <a:ext cx="1905318" cy="37821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Cross-Layer Functions </a:t>
            </a: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and Services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44489" y="3501008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Configuration 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344489" y="3891557"/>
            <a:ext cx="1728191" cy="5387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Services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Lifecycle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44489" y="4474063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Registry 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&amp; Discovery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44489" y="4864612"/>
            <a:ext cx="1728191" cy="650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Monitoring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Logging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Accounting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Auditing</a:t>
            </a:r>
            <a:endParaRPr lang="en-US" altLang="ko-KR" sz="10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44489" y="5558732"/>
            <a:ext cx="1728191" cy="3467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SLA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  <a:endParaRPr lang="en-US" altLang="ko-KR" sz="10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44488" y="5949281"/>
            <a:ext cx="1728191" cy="7457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Services &amp;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Infrastructure</a:t>
            </a:r>
          </a:p>
          <a:p>
            <a:pPr algn="ctr" defTabSz="861695"/>
            <a:r>
              <a:rPr lang="en-US" altLang="ko-KR" sz="1000" b="1" dirty="0" smtClean="0">
                <a:latin typeface="Cambria" panose="02040503050406030204" pitchFamily="18" charset="0"/>
                <a:ea typeface="맑은 고딕" pitchFamily="50" charset="-127"/>
              </a:rPr>
              <a:t>Management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308112" y="1312296"/>
            <a:ext cx="7469424" cy="236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915529" y="1512732"/>
            <a:ext cx="3694095" cy="9697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SaaS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(Applications) &amp; 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6" name="AutoShape 290"/>
          <p:cNvSpPr>
            <a:spLocks noChangeArrowheads="1"/>
          </p:cNvSpPr>
          <p:nvPr/>
        </p:nvSpPr>
        <p:spPr bwMode="gray">
          <a:xfrm>
            <a:off x="6119217" y="1753660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Business Apps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(Analytics)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" name="AutoShape 290"/>
          <p:cNvSpPr>
            <a:spLocks noChangeArrowheads="1"/>
          </p:cNvSpPr>
          <p:nvPr/>
        </p:nvSpPr>
        <p:spPr bwMode="gray">
          <a:xfrm>
            <a:off x="7842226" y="1753660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Consumer Apps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(Data Share/Backup)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0" name="AutoShape 290"/>
          <p:cNvSpPr>
            <a:spLocks noChangeArrowheads="1"/>
          </p:cNvSpPr>
          <p:nvPr/>
        </p:nvSpPr>
        <p:spPr bwMode="gray">
          <a:xfrm>
            <a:off x="6119217" y="2118826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NetworkApps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(Hosted PBX)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1" name="AutoShape 290"/>
          <p:cNvSpPr>
            <a:spLocks noChangeArrowheads="1"/>
          </p:cNvSpPr>
          <p:nvPr/>
        </p:nvSpPr>
        <p:spPr bwMode="gray">
          <a:xfrm>
            <a:off x="7842226" y="2118826"/>
            <a:ext cx="1515528" cy="275188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CommunicationsApps</a:t>
            </a: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(VoIP, Video Serv.)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161214" y="1512732"/>
            <a:ext cx="1453776" cy="16189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1214" y="2592191"/>
            <a:ext cx="5448410" cy="5362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r>
              <a:rPr lang="ko-KR" altLang="en-US" sz="12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(Software Environment)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4" name="AutoShape 290"/>
          <p:cNvSpPr>
            <a:spLocks noChangeArrowheads="1"/>
          </p:cNvSpPr>
          <p:nvPr/>
        </p:nvSpPr>
        <p:spPr bwMode="gray">
          <a:xfrm>
            <a:off x="4319298" y="2806093"/>
            <a:ext cx="1240322" cy="282484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Development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5" name="AutoShape 290"/>
          <p:cNvSpPr>
            <a:spLocks noChangeArrowheads="1"/>
          </p:cNvSpPr>
          <p:nvPr/>
        </p:nvSpPr>
        <p:spPr bwMode="gray">
          <a:xfrm>
            <a:off x="5790437" y="2806093"/>
            <a:ext cx="1240322" cy="282484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Test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Environment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6" name="AutoShape 290"/>
          <p:cNvSpPr>
            <a:spLocks noChangeArrowheads="1"/>
          </p:cNvSpPr>
          <p:nvPr/>
        </p:nvSpPr>
        <p:spPr bwMode="gray">
          <a:xfrm>
            <a:off x="7299019" y="2707828"/>
            <a:ext cx="2058735" cy="380749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PaaS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Mid.Ware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( Service Bus, 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Load Balancer)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474324" y="1512732"/>
            <a:ext cx="1426244" cy="20891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200" b="1" dirty="0" err="1" smtClean="0">
                <a:latin typeface="Cambria" panose="02040503050406030204" pitchFamily="18" charset="0"/>
                <a:ea typeface="맑은 고딕" pitchFamily="50" charset="-127"/>
              </a:rPr>
              <a:t>IaaS</a:t>
            </a:r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API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479572" y="3173503"/>
            <a:ext cx="7130052" cy="42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defTabSz="861695"/>
            <a:endParaRPr lang="en-US" altLang="ko-KR" sz="1200" b="1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39" name="AutoShape 290"/>
          <p:cNvSpPr>
            <a:spLocks noChangeArrowheads="1"/>
          </p:cNvSpPr>
          <p:nvPr/>
        </p:nvSpPr>
        <p:spPr bwMode="gray">
          <a:xfrm>
            <a:off x="2528398" y="2918034"/>
            <a:ext cx="1240322" cy="55757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err="1" smtClean="0"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Cambria" panose="02040503050406030204" pitchFamily="18" charset="0"/>
                <a:ea typeface="맑은 고딕" pitchFamily="50" charset="-127"/>
              </a:rPr>
              <a:t>Mid.Ware</a:t>
            </a:r>
            <a:endParaRPr lang="en-US" altLang="ko-KR" sz="1000" dirty="0">
              <a:latin typeface="Cambria" panose="02040503050406030204" pitchFamily="18" charset="0"/>
              <a:ea typeface="맑은 고딕" pitchFamily="50" charset="-127"/>
            </a:endParaRP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*VM Management</a:t>
            </a:r>
          </a:p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Load Balancing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0" name="AutoShape 290"/>
          <p:cNvSpPr>
            <a:spLocks noChangeArrowheads="1"/>
          </p:cNvSpPr>
          <p:nvPr/>
        </p:nvSpPr>
        <p:spPr bwMode="gray">
          <a:xfrm>
            <a:off x="3926820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Compute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2" name="AutoShape 290"/>
          <p:cNvSpPr>
            <a:spLocks noChangeArrowheads="1"/>
          </p:cNvSpPr>
          <p:nvPr/>
        </p:nvSpPr>
        <p:spPr bwMode="gray">
          <a:xfrm>
            <a:off x="4770905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Storage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3" name="AutoShape 290"/>
          <p:cNvSpPr>
            <a:spLocks noChangeArrowheads="1"/>
          </p:cNvSpPr>
          <p:nvPr/>
        </p:nvSpPr>
        <p:spPr bwMode="gray">
          <a:xfrm>
            <a:off x="5614990" y="3247505"/>
            <a:ext cx="936541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Network/VPN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4" name="AutoShape 290"/>
          <p:cNvSpPr>
            <a:spLocks noChangeArrowheads="1"/>
          </p:cNvSpPr>
          <p:nvPr/>
        </p:nvSpPr>
        <p:spPr bwMode="gray">
          <a:xfrm>
            <a:off x="6670745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Security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5" name="AutoShape 290"/>
          <p:cNvSpPr>
            <a:spLocks noChangeArrowheads="1"/>
          </p:cNvSpPr>
          <p:nvPr/>
        </p:nvSpPr>
        <p:spPr bwMode="gray">
          <a:xfrm>
            <a:off x="7514830" y="3247505"/>
            <a:ext cx="724872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Database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46" name="AutoShape 290"/>
          <p:cNvSpPr>
            <a:spLocks noChangeArrowheads="1"/>
          </p:cNvSpPr>
          <p:nvPr/>
        </p:nvSpPr>
        <p:spPr bwMode="gray">
          <a:xfrm>
            <a:off x="8358915" y="3247505"/>
            <a:ext cx="998839" cy="228103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ctr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VM Repository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951" y="2636912"/>
            <a:ext cx="1646961" cy="207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1695"/>
            <a:r>
              <a:rPr lang="en-US" altLang="ko-KR" sz="1000" b="1" dirty="0" err="1">
                <a:latin typeface="Cambria" panose="02040503050406030204" pitchFamily="18" charset="0"/>
                <a:ea typeface="맑은 고딕" pitchFamily="50" charset="-127"/>
              </a:rPr>
              <a:t>IaaS</a:t>
            </a:r>
            <a:r>
              <a:rPr lang="ko-KR" altLang="en-US" sz="1000" b="1" dirty="0"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Cambria" panose="02040503050406030204" pitchFamily="18" charset="0"/>
                <a:ea typeface="맑은 고딕" pitchFamily="50" charset="-127"/>
              </a:rPr>
              <a:t>(Infrastructure)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479572" y="1510287"/>
            <a:ext cx="14209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161214" y="1510287"/>
            <a:ext cx="14209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479572" y="1512732"/>
            <a:ext cx="0" cy="20891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900568" y="1512732"/>
            <a:ext cx="0" cy="1654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61214" y="1509927"/>
            <a:ext cx="0" cy="16217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604292" y="1512731"/>
            <a:ext cx="0" cy="10789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614990" y="2591689"/>
            <a:ext cx="39946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179550" y="3128403"/>
            <a:ext cx="54300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479572" y="3619624"/>
            <a:ext cx="71300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26820" y="3167212"/>
            <a:ext cx="56828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9610939" y="2592192"/>
            <a:ext cx="0" cy="536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610939" y="3171024"/>
            <a:ext cx="0" cy="5842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46906" y="581544"/>
            <a:ext cx="1897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User/Customer Side Functions and Resources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308112" y="617194"/>
            <a:ext cx="7469424" cy="6106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472054" y="831311"/>
            <a:ext cx="2274895" cy="333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marL="171450" indent="-171450" defTabSz="861695">
              <a:buFont typeface="Arial" charset="0"/>
              <a:buChar char="•"/>
            </a:pP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860091" y="828630"/>
            <a:ext cx="4772859" cy="336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marL="171450" indent="-171450" defTabSz="861695">
              <a:buFont typeface="Arial" charset="0"/>
              <a:buChar char="•"/>
            </a:pPr>
            <a:endParaRPr lang="en-US" altLang="ko-KR" sz="1000" dirty="0" smtClean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09571" y="548679"/>
            <a:ext cx="2067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Access/Delivery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49144" y="766209"/>
            <a:ext cx="1958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Inter-Cloud Functions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133341" y="927627"/>
            <a:ext cx="43307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Arial" pitchFamily="34" charset="0"/>
              <a:buChar char="•"/>
            </a:pP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Registry &amp;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Discovery * Federation Infrastructure * Service/Trust </a:t>
            </a: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Broker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257279" y="764704"/>
            <a:ext cx="2119657" cy="263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/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End Point Functions</a:t>
            </a:r>
            <a:endParaRPr lang="en-US" altLang="ko-KR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28235" y="919069"/>
            <a:ext cx="28413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861695">
              <a:buFont typeface="Arial" charset="0"/>
              <a:buChar char="•"/>
            </a:pPr>
            <a:r>
              <a:rPr lang="en-US" altLang="ko-KR" sz="1000" dirty="0">
                <a:latin typeface="Cambria" panose="02040503050406030204" pitchFamily="18" charset="0"/>
                <a:ea typeface="맑은 고딕" pitchFamily="50" charset="-127"/>
              </a:rPr>
              <a:t>Service </a:t>
            </a:r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Gateway      * Portal/Desktop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93987" y="1268760"/>
            <a:ext cx="33049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>
                <a:latin typeface="Cambria" panose="02040503050406030204" pitchFamily="18" charset="0"/>
                <a:ea typeface="맑은 고딕" pitchFamily="50" charset="-127"/>
              </a:rPr>
              <a:t>Cloud Service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309570" y="3704332"/>
            <a:ext cx="7467965" cy="839769"/>
            <a:chOff x="2288704" y="3898648"/>
            <a:chExt cx="6552158" cy="839769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290468" y="3942183"/>
              <a:ext cx="6550394" cy="7962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437525" y="4170862"/>
              <a:ext cx="1261957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Availability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(Admission Control)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88704" y="3898648"/>
              <a:ext cx="6408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Resource Control(Composition &amp; Orchestration)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800302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</a:t>
              </a:r>
              <a:r>
                <a:rPr lang="en-US" altLang="ko-KR" sz="1000" dirty="0" err="1" smtClean="0">
                  <a:latin typeface="Cambria" panose="02040503050406030204" pitchFamily="18" charset="0"/>
                  <a:ea typeface="맑은 고딕" pitchFamily="50" charset="-127"/>
                </a:rPr>
                <a:t>Authen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.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&amp; Auth.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5024438" y="4170862"/>
              <a:ext cx="1261957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Reservation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Schedule 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6392590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Composition 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Orchestration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7616726" y="4170862"/>
              <a:ext cx="1128653" cy="450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Inter-Cloud</a:t>
              </a:r>
            </a:p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Resource </a:t>
              </a:r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Control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288703" y="4581128"/>
            <a:ext cx="7488831" cy="1364186"/>
            <a:chOff x="2288704" y="4801118"/>
            <a:chExt cx="6552158" cy="1440207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2290468" y="4844653"/>
              <a:ext cx="6550394" cy="13966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>
                <a:spcBef>
                  <a:spcPct val="50000"/>
                </a:spcBef>
              </a:pP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2368934" y="5615786"/>
              <a:ext cx="6471928" cy="549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2368934" y="5052995"/>
              <a:ext cx="6471928" cy="501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528494" y="4983146"/>
              <a:ext cx="33123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/>
              <a:r>
                <a:rPr lang="en-US" altLang="ko-KR" sz="1200" dirty="0" smtClean="0">
                  <a:latin typeface="Cambria" panose="02040503050406030204" pitchFamily="18" charset="0"/>
                  <a:ea typeface="맑은 고딕" pitchFamily="50" charset="-127"/>
                </a:rPr>
                <a:t>Virtualized Resource</a:t>
              </a:r>
              <a:endParaRPr lang="ko-KR" altLang="en-US" sz="12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2473590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V-Compute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288704" y="4801118"/>
              <a:ext cx="6408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61695">
                <a:spcBef>
                  <a:spcPct val="50000"/>
                </a:spcBef>
              </a:pPr>
              <a:r>
                <a:rPr lang="en-US" altLang="ko-KR" sz="1200" b="1" dirty="0" smtClean="0">
                  <a:latin typeface="Cambria" panose="02040503050406030204" pitchFamily="18" charset="0"/>
                  <a:ea typeface="맑은 고딕" pitchFamily="50" charset="-127"/>
                </a:rPr>
                <a:t>Resource Abstraction &amp; Virtualization Layer</a:t>
              </a:r>
              <a:endParaRPr lang="ko-KR" altLang="en-US" sz="1200" b="1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949543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V-Storage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5425496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V-switch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6901449" y="5233434"/>
              <a:ext cx="540000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V-net IF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8192790" y="5233434"/>
              <a:ext cx="540000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VPN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249838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V-Database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4649248" y="5233434"/>
              <a:ext cx="724614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V-Firewall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6201744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V-Router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493083" y="5233434"/>
              <a:ext cx="648071" cy="2250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V-Net. Link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2648744" y="5665482"/>
              <a:ext cx="724614" cy="163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VM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755344" y="5665482"/>
              <a:ext cx="724614" cy="163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VM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4834454" y="5665482"/>
              <a:ext cx="724614" cy="163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VM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5836882" y="5665482"/>
              <a:ext cx="724614" cy="163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VM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793377" y="5665482"/>
              <a:ext cx="724614" cy="163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VM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7750853" y="5665482"/>
              <a:ext cx="724614" cy="163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VM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2648744" y="5828685"/>
              <a:ext cx="5826722" cy="1992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lIns="86044" tIns="43022" rIns="86044" bIns="43022" anchor="t"/>
            <a:lstStyle/>
            <a:p>
              <a:pPr algn="ctr" defTabSz="861695"/>
              <a:r>
                <a:rPr lang="en-US" altLang="ko-KR" sz="1000" dirty="0" smtClean="0">
                  <a:latin typeface="Cambria" panose="02040503050406030204" pitchFamily="18" charset="0"/>
                  <a:ea typeface="맑은 고딕" pitchFamily="50" charset="-127"/>
                </a:rPr>
                <a:t>Hypervisor</a:t>
              </a:r>
              <a:endParaRPr lang="ko-KR" altLang="en-US" sz="1000" dirty="0">
                <a:latin typeface="Cambria" panose="02040503050406030204" pitchFamily="18" charset="0"/>
                <a:ea typeface="맑은 고딕" pitchFamily="50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 bwMode="auto">
          <a:xfrm>
            <a:off x="2290719" y="6217145"/>
            <a:ext cx="7486815" cy="884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>
              <a:spcBef>
                <a:spcPct val="50000"/>
              </a:spcBef>
            </a:pP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380402" y="6414489"/>
            <a:ext cx="1229099" cy="4752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500020" y="6585403"/>
            <a:ext cx="828202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V-Compute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8703" y="6175907"/>
            <a:ext cx="73242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1695">
              <a:spcBef>
                <a:spcPct val="50000"/>
              </a:spcBef>
            </a:pPr>
            <a:r>
              <a:rPr lang="en-US" altLang="ko-KR" sz="1200" b="1" dirty="0" smtClean="0">
                <a:latin typeface="Cambria" panose="02040503050406030204" pitchFamily="18" charset="0"/>
                <a:ea typeface="맑은 고딕" pitchFamily="50" charset="-127"/>
              </a:rPr>
              <a:t>Physical Resource Layer</a:t>
            </a:r>
            <a:endParaRPr lang="ko-KR" altLang="en-US" sz="1200" b="1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186970" y="6585403"/>
            <a:ext cx="740717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V-Storage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873920" y="6585403"/>
            <a:ext cx="828202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V-switch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560869" y="6585403"/>
            <a:ext cx="617196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V-net IF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9036816" y="6585403"/>
            <a:ext cx="617196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VPN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387237" y="6585403"/>
            <a:ext cx="740717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V-Database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986702" y="6585403"/>
            <a:ext cx="828202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V-Firewall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761137" y="6585403"/>
            <a:ext cx="740717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V-Router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8237081" y="6585403"/>
            <a:ext cx="740717" cy="21318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969696"/>
            </a:solidFill>
            <a:round/>
            <a:headEnd/>
            <a:tailEnd/>
          </a:ln>
        </p:spPr>
        <p:txBody>
          <a:bodyPr wrap="none" lIns="86044" tIns="43022" rIns="86044" bIns="43022" anchor="t"/>
          <a:lstStyle/>
          <a:p>
            <a:pPr algn="ctr" defTabSz="861695"/>
            <a:r>
              <a:rPr lang="en-US" altLang="ko-KR" sz="1000" dirty="0" smtClean="0">
                <a:latin typeface="Cambria" panose="02040503050406030204" pitchFamily="18" charset="0"/>
                <a:ea typeface="맑은 고딕" pitchFamily="50" charset="-127"/>
              </a:rPr>
              <a:t>V-Net. Link</a:t>
            </a:r>
            <a:endParaRPr lang="ko-KR" altLang="en-US" sz="1000" dirty="0"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32766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36633</TotalTime>
  <Words>254</Words>
  <Application>Microsoft Office PowerPoint</Application>
  <PresentationFormat>A4 용지(210x297mm)</PresentationFormat>
  <Paragraphs>116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2_Office 테마</vt:lpstr>
      <vt:lpstr>U.key 3.0 Architecture Cloud 전환 검토</vt:lpstr>
      <vt:lpstr>Table of Content</vt:lpstr>
      <vt:lpstr>IETF Cloud Reference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목표 설정</dc:title>
  <dc:creator>Windows 사용자</dc:creator>
  <cp:lastModifiedBy>SKCC_USER</cp:lastModifiedBy>
  <cp:revision>1804</cp:revision>
  <cp:lastPrinted>2015-04-10T11:37:13Z</cp:lastPrinted>
  <dcterms:created xsi:type="dcterms:W3CDTF">2014-09-01T06:33:18Z</dcterms:created>
  <dcterms:modified xsi:type="dcterms:W3CDTF">2015-04-24T09:07:54Z</dcterms:modified>
</cp:coreProperties>
</file>