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61" r:id="rId2"/>
  </p:sldMasterIdLst>
  <p:notesMasterIdLst>
    <p:notesMasterId r:id="rId6"/>
  </p:notesMasterIdLst>
  <p:sldIdLst>
    <p:sldId id="338" r:id="rId3"/>
    <p:sldId id="343" r:id="rId4"/>
    <p:sldId id="342" r:id="rId5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7EAE9"/>
    <a:srgbClr val="FFFF99"/>
    <a:srgbClr val="FF5050"/>
    <a:srgbClr val="0192FF"/>
    <a:srgbClr val="4F7D50"/>
    <a:srgbClr val="548655"/>
    <a:srgbClr val="9EC2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898" autoAdjust="0"/>
    <p:restoredTop sz="78878" autoAdjust="0"/>
  </p:normalViewPr>
  <p:slideViewPr>
    <p:cSldViewPr>
      <p:cViewPr varScale="1">
        <p:scale>
          <a:sx n="121" d="100"/>
          <a:sy n="121" d="100"/>
        </p:scale>
        <p:origin x="-1164" y="-102"/>
      </p:cViewPr>
      <p:guideLst>
        <p:guide orient="horz" pos="346"/>
        <p:guide orient="horz" pos="4020"/>
        <p:guide orient="horz" pos="2976"/>
        <p:guide orient="horz" pos="822"/>
        <p:guide pos="5624"/>
        <p:guide pos="158"/>
        <p:guide pos="2903"/>
        <p:guide pos="5420"/>
        <p:guide pos="1292"/>
        <p:guide pos="862"/>
        <p:guide pos="1587"/>
        <p:guide pos="90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0" d="100"/>
          <a:sy n="70" d="100"/>
        </p:scale>
        <p:origin x="-3168" y="-96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14A76-9911-4643-B6BC-7C4F1C0FD005}" type="datetimeFigureOut">
              <a:rPr lang="ko-KR" altLang="en-US" smtClean="0"/>
              <a:pPr/>
              <a:t>2015-03-25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114851" y="4715153"/>
            <a:ext cx="4567974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842B0-AE9B-46C0-95E1-66586324E6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17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400" b="1" kern="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842B0-AE9B-46C0-95E1-66586324E6D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400" b="1" kern="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842B0-AE9B-46C0-95E1-66586324E6D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400" b="1" kern="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842B0-AE9B-46C0-95E1-66586324E6D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9420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60886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23578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80457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394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11314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44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87384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550694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79821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056" y="754360"/>
            <a:ext cx="8711893" cy="2602632"/>
          </a:xfrm>
        </p:spPr>
        <p:txBody>
          <a:bodyPr/>
          <a:lstStyle>
            <a:lvl1pPr>
              <a:buFont typeface="Calibri" pitchFamily="34" charset="0"/>
              <a:buChar char="•"/>
              <a:defRPr sz="2400">
                <a:latin typeface="Calibri" pitchFamily="34" charset="0"/>
              </a:defRPr>
            </a:lvl1pPr>
            <a:lvl2pPr>
              <a:buFont typeface="Wingdings" pitchFamily="2" charset="2"/>
              <a:buChar char="§"/>
              <a:defRPr sz="2000">
                <a:latin typeface="Calibri" pitchFamily="34" charset="0"/>
              </a:defRPr>
            </a:lvl2pPr>
            <a:lvl3pPr>
              <a:buFont typeface="Arial" pitchFamily="34" charset="0"/>
              <a:buChar char="•"/>
              <a:defRPr sz="1600">
                <a:latin typeface="Calibri" pitchFamily="34" charset="0"/>
              </a:defRPr>
            </a:lvl3pPr>
            <a:lvl4pPr>
              <a:defRPr sz="1200">
                <a:latin typeface="Calibri" pitchFamily="34" charset="0"/>
              </a:defRPr>
            </a:lvl4pPr>
            <a:lvl5pPr>
              <a:defRPr sz="1100">
                <a:latin typeface="Calibri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4817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056" y="754360"/>
            <a:ext cx="4324944" cy="4906888"/>
          </a:xfrm>
        </p:spPr>
        <p:txBody>
          <a:bodyPr/>
          <a:lstStyle>
            <a:lvl1pPr>
              <a:buFont typeface="Calibri" pitchFamily="34" charset="0"/>
              <a:buChar char="•"/>
              <a:defRPr sz="2400">
                <a:latin typeface="Calibri" pitchFamily="34" charset="0"/>
              </a:defRPr>
            </a:lvl1pPr>
            <a:lvl2pPr>
              <a:buFont typeface="Wingdings" pitchFamily="2" charset="2"/>
              <a:buChar char="§"/>
              <a:defRPr sz="2000">
                <a:latin typeface="Calibri" pitchFamily="34" charset="0"/>
              </a:defRPr>
            </a:lvl2pPr>
            <a:lvl3pPr>
              <a:buFont typeface="Arial" pitchFamily="34" charset="0"/>
              <a:buChar char="•"/>
              <a:defRPr sz="1600">
                <a:latin typeface="Calibri" pitchFamily="34" charset="0"/>
              </a:defRPr>
            </a:lvl3pPr>
            <a:lvl4pPr>
              <a:defRPr sz="1200">
                <a:latin typeface="Calibri" pitchFamily="34" charset="0"/>
              </a:defRPr>
            </a:lvl4pPr>
            <a:lvl5pPr>
              <a:defRPr sz="1100">
                <a:latin typeface="Calibri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0" y="764704"/>
            <a:ext cx="4324944" cy="4896544"/>
          </a:xfrm>
        </p:spPr>
        <p:txBody>
          <a:bodyPr/>
          <a:lstStyle>
            <a:lvl1pPr>
              <a:buFont typeface="Calibri" pitchFamily="34" charset="0"/>
              <a:buChar char="•"/>
              <a:defRPr sz="2400">
                <a:latin typeface="Calibri" pitchFamily="34" charset="0"/>
              </a:defRPr>
            </a:lvl1pPr>
            <a:lvl2pPr>
              <a:buFont typeface="Wingdings" pitchFamily="2" charset="2"/>
              <a:buChar char="§"/>
              <a:defRPr sz="2000">
                <a:latin typeface="Calibri" pitchFamily="34" charset="0"/>
              </a:defRPr>
            </a:lvl2pPr>
            <a:lvl3pPr>
              <a:buFont typeface="Arial" pitchFamily="34" charset="0"/>
              <a:buChar char="•"/>
              <a:defRPr sz="1600">
                <a:latin typeface="Calibri" pitchFamily="34" charset="0"/>
              </a:defRPr>
            </a:lvl3pPr>
            <a:lvl4pPr>
              <a:defRPr sz="1200">
                <a:latin typeface="Calibri" pitchFamily="34" charset="0"/>
              </a:defRPr>
            </a:lvl4pPr>
            <a:lvl5pPr>
              <a:defRPr sz="1100">
                <a:latin typeface="Calibri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252046" y="1125538"/>
            <a:ext cx="8639908" cy="532765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FFFFFF"/>
              </a:solidFill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</a:lstStyle>
          <a:p>
            <a:r>
              <a:rPr lang="ko-KR" altLang="en-US" dirty="0" smtClean="0"/>
              <a:t>제목 스타일 편집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51520" y="592113"/>
            <a:ext cx="8640960" cy="1584176"/>
          </a:xfrm>
        </p:spPr>
        <p:txBody>
          <a:bodyPr/>
          <a:lstStyle>
            <a:lvl1pPr marL="0" indent="0">
              <a:buNone/>
              <a:defRPr sz="1000">
                <a:latin typeface="Calibri" pitchFamily="34" charset="0"/>
              </a:defRPr>
            </a:lvl1pPr>
            <a:lvl2pPr>
              <a:buNone/>
              <a:defRPr sz="1000">
                <a:latin typeface="Calibri" pitchFamily="34" charset="0"/>
              </a:defRPr>
            </a:lvl2pPr>
            <a:lvl3pPr>
              <a:buNone/>
              <a:defRPr sz="900">
                <a:latin typeface="Calibri" pitchFamily="34" charset="0"/>
              </a:defRPr>
            </a:lvl3pPr>
            <a:lvl4pPr>
              <a:buNone/>
              <a:defRPr sz="800">
                <a:latin typeface="Calibri" pitchFamily="34" charset="0"/>
              </a:defRPr>
            </a:lvl4pPr>
            <a:lvl5pPr>
              <a:buNone/>
              <a:defRPr sz="8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55B7CB-54A5-4E1C-BAE0-E158B021FB4F}" type="datetimeFigureOut">
              <a:rPr lang="ko-KR" altLang="en-US" smtClean="0"/>
              <a:pPr/>
              <a:t>2015-03-25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C9860-38B2-41A3-97A5-9554B38DB3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3593" y="692150"/>
            <a:ext cx="8578362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558800"/>
            <a:ext cx="9144000" cy="0"/>
          </a:xfrm>
          <a:prstGeom prst="line">
            <a:avLst/>
          </a:prstGeom>
          <a:noFill/>
          <a:ln w="57150" cmpd="thinThick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45" name="Rectangle 21"/>
          <p:cNvSpPr>
            <a:spLocks noChangeArrowheads="1"/>
          </p:cNvSpPr>
          <p:nvPr userDrawn="1"/>
        </p:nvSpPr>
        <p:spPr bwMode="auto">
          <a:xfrm>
            <a:off x="1913793" y="6553200"/>
            <a:ext cx="7230208" cy="304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48" name="Text Box 24"/>
          <p:cNvSpPr txBox="1">
            <a:spLocks noChangeArrowheads="1"/>
          </p:cNvSpPr>
          <p:nvPr userDrawn="1"/>
        </p:nvSpPr>
        <p:spPr bwMode="auto">
          <a:xfrm>
            <a:off x="1699846" y="6475414"/>
            <a:ext cx="63285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700" dirty="0">
              <a:solidFill>
                <a:srgbClr val="000000"/>
              </a:solidFill>
              <a:latin typeface="Calibri" pitchFamily="34" charset="0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b="1" i="1" dirty="0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t>Copyright © </a:t>
            </a:r>
            <a:r>
              <a:rPr kumimoji="1" lang="en-US" altLang="ko-KR" sz="900" b="1" i="1" dirty="0" smtClean="0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t>2013 </a:t>
            </a:r>
            <a:r>
              <a:rPr kumimoji="1" lang="en-US" altLang="ko-KR" sz="900" b="1" i="1" dirty="0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t>by SK C&amp;C. Not permitted without written consent to use, modify, and/or distribute this document</a:t>
            </a:r>
            <a:r>
              <a:rPr kumimoji="1" lang="en-US" altLang="ko-KR" sz="900" b="1" i="1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pic>
        <p:nvPicPr>
          <p:cNvPr id="1030" name="Picture 26" descr="크기변환_SK-cac-Comm-E_bg"/>
          <p:cNvPicPr>
            <a:picLocks noChangeAspect="1" noChangeArrowheads="1"/>
          </p:cNvPicPr>
          <p:nvPr userDrawn="1"/>
        </p:nvPicPr>
        <p:blipFill>
          <a:blip r:embed="rId11" cstate="print"/>
          <a:srcRect l="4506" t="2188" r="54419" b="56425"/>
          <a:stretch>
            <a:fillRect/>
          </a:stretch>
        </p:blipFill>
        <p:spPr bwMode="auto">
          <a:xfrm>
            <a:off x="317989" y="6451600"/>
            <a:ext cx="599342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1" name="Rectangle 27"/>
          <p:cNvSpPr>
            <a:spLocks noChangeArrowheads="1"/>
          </p:cNvSpPr>
          <p:nvPr userDrawn="1"/>
        </p:nvSpPr>
        <p:spPr bwMode="auto">
          <a:xfrm>
            <a:off x="1581151" y="6553200"/>
            <a:ext cx="199292" cy="304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52" name="Rectangle 28"/>
          <p:cNvSpPr>
            <a:spLocks noChangeArrowheads="1"/>
          </p:cNvSpPr>
          <p:nvPr userDrawn="1"/>
        </p:nvSpPr>
        <p:spPr bwMode="auto">
          <a:xfrm>
            <a:off x="1381858" y="6553200"/>
            <a:ext cx="67408" cy="304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 userDrawn="1"/>
        </p:nvSpPr>
        <p:spPr bwMode="auto">
          <a:xfrm>
            <a:off x="8427428" y="6597650"/>
            <a:ext cx="51728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0C6C0B97-E6CF-4748-89BE-8E7893DECE39}" type="slidenum">
              <a:rPr kumimoji="1" lang="en-US" altLang="ko-KR" sz="900" b="1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pPr algn="r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900" b="1" dirty="0">
              <a:solidFill>
                <a:srgbClr val="000000"/>
              </a:solidFill>
              <a:latin typeface="Calibri" pitchFamily="34" charset="0"/>
              <a:ea typeface="굴림체" pitchFamily="49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3D92D-CEBB-42F0-A8A7-8C7D18B6967B}" type="datetimeFigureOut">
              <a:rPr lang="ko-KR" altLang="en-US" smtClean="0"/>
              <a:t>2015-03-25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21"/>
          <p:cNvSpPr>
            <a:spLocks noChangeArrowheads="1"/>
          </p:cNvSpPr>
          <p:nvPr userDrawn="1"/>
        </p:nvSpPr>
        <p:spPr bwMode="auto">
          <a:xfrm>
            <a:off x="1913793" y="6553200"/>
            <a:ext cx="7230208" cy="304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" name="Text Box 24"/>
          <p:cNvSpPr txBox="1">
            <a:spLocks noChangeArrowheads="1"/>
          </p:cNvSpPr>
          <p:nvPr userDrawn="1"/>
        </p:nvSpPr>
        <p:spPr bwMode="auto">
          <a:xfrm>
            <a:off x="1699846" y="6475414"/>
            <a:ext cx="63285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700" dirty="0">
              <a:solidFill>
                <a:srgbClr val="000000"/>
              </a:solidFill>
              <a:latin typeface="Calibri" pitchFamily="34" charset="0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b="1" i="1" dirty="0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t>Copyright © </a:t>
            </a:r>
            <a:r>
              <a:rPr kumimoji="1" lang="en-US" altLang="ko-KR" sz="900" b="1" i="1" dirty="0" smtClean="0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t>2013 </a:t>
            </a:r>
            <a:r>
              <a:rPr kumimoji="1" lang="en-US" altLang="ko-KR" sz="900" b="1" i="1" dirty="0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t>by SK C&amp;C. Not permitted without written consent to use, modify, and/or distribute this document</a:t>
            </a:r>
            <a:r>
              <a:rPr kumimoji="1" lang="en-US" altLang="ko-KR" sz="900" b="1" i="1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pic>
        <p:nvPicPr>
          <p:cNvPr id="9" name="Picture 26" descr="크기변환_SK-cac-Comm-E_bg"/>
          <p:cNvPicPr>
            <a:picLocks noChangeAspect="1" noChangeArrowheads="1"/>
          </p:cNvPicPr>
          <p:nvPr userDrawn="1"/>
        </p:nvPicPr>
        <p:blipFill>
          <a:blip r:embed="rId13" cstate="print"/>
          <a:srcRect l="4506" t="2188" r="54419" b="56425"/>
          <a:stretch>
            <a:fillRect/>
          </a:stretch>
        </p:blipFill>
        <p:spPr bwMode="auto">
          <a:xfrm>
            <a:off x="317989" y="6451600"/>
            <a:ext cx="599342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7"/>
          <p:cNvSpPr>
            <a:spLocks noChangeArrowheads="1"/>
          </p:cNvSpPr>
          <p:nvPr userDrawn="1"/>
        </p:nvSpPr>
        <p:spPr bwMode="auto">
          <a:xfrm>
            <a:off x="1581151" y="6553200"/>
            <a:ext cx="199292" cy="304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" name="Rectangle 28"/>
          <p:cNvSpPr>
            <a:spLocks noChangeArrowheads="1"/>
          </p:cNvSpPr>
          <p:nvPr userDrawn="1"/>
        </p:nvSpPr>
        <p:spPr bwMode="auto">
          <a:xfrm>
            <a:off x="1381858" y="6553200"/>
            <a:ext cx="67408" cy="304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2" name="Text Box 24"/>
          <p:cNvSpPr txBox="1">
            <a:spLocks noChangeArrowheads="1"/>
          </p:cNvSpPr>
          <p:nvPr userDrawn="1"/>
        </p:nvSpPr>
        <p:spPr bwMode="auto">
          <a:xfrm>
            <a:off x="8427428" y="6597650"/>
            <a:ext cx="51728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0C6C0B97-E6CF-4748-89BE-8E7893DECE39}" type="slidenum">
              <a:rPr kumimoji="1" lang="en-US" altLang="ko-KR" sz="900" b="1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pPr algn="r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900" b="1" dirty="0">
              <a:solidFill>
                <a:srgbClr val="000000"/>
              </a:solidFill>
              <a:latin typeface="Calibri" pitchFamily="34" charset="0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542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250824" y="164570"/>
            <a:ext cx="8677275" cy="3658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 err="1" smtClean="0">
                <a:latin typeface="+mn-ea"/>
              </a:rPr>
              <a:t>Daram</a:t>
            </a:r>
            <a:r>
              <a:rPr kumimoji="1" lang="en-US" altLang="ko-KR" sz="1200" b="1" kern="0" dirty="0" smtClean="0">
                <a:latin typeface="+mn-ea"/>
              </a:rPr>
              <a:t> </a:t>
            </a:r>
            <a:r>
              <a:rPr kumimoji="1" lang="ko-KR" altLang="en-US" sz="1200" b="1" kern="0" dirty="0" smtClean="0">
                <a:latin typeface="+mn-ea"/>
              </a:rPr>
              <a:t>주요 기능 상세</a:t>
            </a:r>
            <a:endParaRPr kumimoji="1" lang="ko-KR" altLang="en-US" sz="1200" b="1" kern="0" dirty="0"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247497" y="944723"/>
            <a:ext cx="1113925" cy="37444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모니터링 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서비스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59233" y="620688"/>
            <a:ext cx="2962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구분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88" name="직선 연결선 87"/>
          <p:cNvCxnSpPr/>
          <p:nvPr/>
        </p:nvCxnSpPr>
        <p:spPr>
          <a:xfrm>
            <a:off x="247115" y="866909"/>
            <a:ext cx="1120529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4792212" y="620688"/>
            <a:ext cx="7425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상세 기능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91" name="직선 연결선 90"/>
          <p:cNvCxnSpPr/>
          <p:nvPr/>
        </p:nvCxnSpPr>
        <p:spPr>
          <a:xfrm>
            <a:off x="1398834" y="866909"/>
            <a:ext cx="7529266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 bwMode="auto">
          <a:xfrm>
            <a:off x="254500" y="4796407"/>
            <a:ext cx="1113925" cy="156188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장애진단 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관리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39652" y="944725"/>
            <a:ext cx="4464496" cy="2385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600"/>
              </a:spcAft>
              <a:buFont typeface="Wingdings" pitchFamily="2" charset="2"/>
              <a:buChar char="§"/>
              <a:tabLst>
                <a:tab pos="174625" algn="l"/>
              </a:tabLst>
              <a:defRPr/>
            </a:pP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Java Management </a:t>
            </a:r>
            <a:r>
              <a:rPr lang="en-US" altLang="ko-KR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eXtension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이하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JMX)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기술을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통해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/>
            </a:r>
            <a:b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제공되는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JVM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자원 모니터링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spcAft>
                <a:spcPts val="600"/>
              </a:spcAft>
              <a:tabLst>
                <a:tab pos="174625" algn="l"/>
              </a:tabLst>
              <a:defRPr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	-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CPU, Memory, Thread,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Class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샘플링 제공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/>
            </a:r>
            <a:b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-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다수의 서버 모니터링 가능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/>
            </a:r>
            <a:b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	-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자원설정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(Connection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부분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서버주소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모니터링 대상      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  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Mbean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관련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과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Design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설정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그래프 부분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-UI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관련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분리를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/>
            </a:r>
            <a:b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통한 유연성 제공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/>
            </a:r>
            <a:b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-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MBean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데이터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Database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化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/>
            </a:r>
            <a:b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-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조회기간에 따른 해당 자원데이터를 그래프로 도식화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/>
            </a:r>
            <a:b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-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추가 모니터링 대상은 자원설정의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MBean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을 필요에 따라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 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운영자 스스로 자체 개발하여 삽입할 수 있도록 플랫폼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/>
            </a:r>
            <a:b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 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형태로 제공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439652" y="4797152"/>
            <a:ext cx="4464496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600"/>
              </a:spcAft>
              <a:buFont typeface="Wingdings" pitchFamily="2" charset="2"/>
              <a:buChar char="§"/>
              <a:tabLst>
                <a:tab pos="174625" algn="l"/>
              </a:tabLst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장애 발생 요인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예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Stuck Thread)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을 탐지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분석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추적하여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/>
            </a:r>
            <a:b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빠르게 처리 가능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/>
            </a:r>
            <a:b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Servlet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실행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Thread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 대한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Hogging, Stuck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감지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spcAft>
                <a:spcPts val="600"/>
              </a:spcAft>
              <a:tabLst>
                <a:tab pos="174625" algn="l"/>
              </a:tabLst>
              <a:defRPr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en-US" altLang="ko-KR" sz="12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Servlet </a:t>
            </a:r>
            <a:r>
              <a:rPr lang="ko-KR" altLang="en-US" sz="1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실행시간 지연에 따른 </a:t>
            </a:r>
            <a:r>
              <a:rPr lang="en-US" altLang="ko-KR" sz="1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Hogging , Stuck Thread </a:t>
            </a:r>
            <a:r>
              <a:rPr lang="ko-KR" altLang="en-US" sz="1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 </a:t>
            </a:r>
            <a:r>
              <a:rPr lang="ko-KR" altLang="en-US" sz="12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감지</a:t>
            </a:r>
            <a:r>
              <a:rPr lang="en-US" altLang="ko-KR" sz="12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/>
            </a:r>
            <a:br>
              <a:rPr lang="en-US" altLang="ko-KR" sz="12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-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Hogging, Stuck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Thread(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서비스 지연 및 중단 위험도 高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  Stack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trace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출력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/>
            </a:r>
            <a:b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- Tomcat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 별도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Thread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상태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감지가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안 되는 시스템 적용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148" y="1052736"/>
            <a:ext cx="3023951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3" descr="C:\Users\07506\Documents\NATEON BIZ 받은 파일\jsta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148" y="3392997"/>
            <a:ext cx="2987947" cy="129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6" name="직선 연결선 95"/>
          <p:cNvCxnSpPr/>
          <p:nvPr/>
        </p:nvCxnSpPr>
        <p:spPr>
          <a:xfrm>
            <a:off x="1439652" y="3353646"/>
            <a:ext cx="7463461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1439652" y="3392996"/>
            <a:ext cx="4464496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600"/>
              </a:spcAft>
              <a:buFont typeface="Wingdings" pitchFamily="2" charset="2"/>
              <a:buChar char="§"/>
              <a:tabLst>
                <a:tab pos="174625" algn="l"/>
              </a:tabLst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성능에 영향이 큰 메모리에 대해 영역별 상세 모니터링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/>
            </a:r>
            <a:b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: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Garbage Collection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DATA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수집 및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GRAPH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化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spcAft>
                <a:spcPts val="600"/>
              </a:spcAft>
              <a:tabLst>
                <a:tab pos="174625" algn="l"/>
              </a:tabLst>
              <a:defRPr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-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영역별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감시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(Eden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Survivor0, Survivor1, Old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통한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/>
            </a:r>
            <a:b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	 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시스템 기본 헬스 체크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/>
            </a:r>
            <a:b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-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주기별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GC Count :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Young/Full GC</a:t>
            </a:r>
            <a:b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-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주기별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GC Time : Young/Full GC</a:t>
            </a:r>
          </a:p>
          <a:p>
            <a:pPr>
              <a:tabLst>
                <a:tab pos="174625" algn="l"/>
              </a:tabLst>
              <a:defRPr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940152" y="4869160"/>
            <a:ext cx="2951944" cy="1402575"/>
            <a:chOff x="367180" y="3919739"/>
            <a:chExt cx="4132812" cy="2353577"/>
          </a:xfrm>
        </p:grpSpPr>
        <p:pic>
          <p:nvPicPr>
            <p:cNvPr id="98" name="Picture 2" descr="C:\Users\07506\Documents\NATEON BIZ 받은 파일\stuc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180" y="3919739"/>
              <a:ext cx="4132812" cy="2353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타원 98"/>
            <p:cNvSpPr/>
            <p:nvPr/>
          </p:nvSpPr>
          <p:spPr>
            <a:xfrm>
              <a:off x="1537037" y="4281365"/>
              <a:ext cx="406671" cy="824290"/>
            </a:xfrm>
            <a:prstGeom prst="ellipse">
              <a:avLst/>
            </a:prstGeom>
            <a:solidFill>
              <a:schemeClr val="accent2">
                <a:alpha val="38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/>
            <p:cNvSpPr/>
            <p:nvPr/>
          </p:nvSpPr>
          <p:spPr>
            <a:xfrm>
              <a:off x="3527884" y="4281365"/>
              <a:ext cx="406671" cy="824290"/>
            </a:xfrm>
            <a:prstGeom prst="ellipse">
              <a:avLst/>
            </a:prstGeom>
            <a:solidFill>
              <a:schemeClr val="accent2">
                <a:alpha val="38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1511660" y="5305048"/>
              <a:ext cx="406671" cy="824290"/>
            </a:xfrm>
            <a:prstGeom prst="ellipse">
              <a:avLst/>
            </a:prstGeom>
            <a:solidFill>
              <a:schemeClr val="accent2">
                <a:alpha val="38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연결선 101"/>
            <p:cNvCxnSpPr/>
            <p:nvPr/>
          </p:nvCxnSpPr>
          <p:spPr>
            <a:xfrm>
              <a:off x="1619672" y="3975895"/>
              <a:ext cx="0" cy="226141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3671900" y="3975895"/>
              <a:ext cx="0" cy="226141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04" name="직선 연결선 103"/>
          <p:cNvCxnSpPr/>
          <p:nvPr/>
        </p:nvCxnSpPr>
        <p:spPr>
          <a:xfrm>
            <a:off x="1439652" y="4754456"/>
            <a:ext cx="7463461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03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250824" y="164570"/>
            <a:ext cx="8677275" cy="3658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 kern="0" dirty="0" smtClean="0">
                <a:latin typeface="+mn-ea"/>
              </a:rPr>
              <a:t>상용 </a:t>
            </a:r>
            <a:r>
              <a:rPr kumimoji="1" lang="en-US" altLang="ko-KR" sz="1200" b="1" kern="0" dirty="0" smtClean="0">
                <a:latin typeface="+mn-ea"/>
              </a:rPr>
              <a:t>APM(</a:t>
            </a:r>
            <a:r>
              <a:rPr kumimoji="1" lang="en-US" altLang="ko-KR" sz="1200" b="1" kern="0" dirty="0" smtClean="0">
                <a:latin typeface="+mn-ea"/>
              </a:rPr>
              <a:t>Jennifer, </a:t>
            </a:r>
            <a:r>
              <a:rPr kumimoji="1" lang="en-US" altLang="ko-KR" sz="1200" b="1" kern="0" dirty="0" err="1" smtClean="0">
                <a:latin typeface="+mn-ea"/>
              </a:rPr>
              <a:t>SysMaster</a:t>
            </a:r>
            <a:r>
              <a:rPr kumimoji="1" lang="en-US" altLang="ko-KR" sz="1200" b="1" kern="0" dirty="0" smtClean="0">
                <a:latin typeface="+mn-ea"/>
              </a:rPr>
              <a:t>)</a:t>
            </a:r>
            <a:r>
              <a:rPr kumimoji="1" lang="ko-KR" altLang="en-US" sz="1200" b="1" kern="0" dirty="0" smtClean="0">
                <a:latin typeface="+mn-ea"/>
              </a:rPr>
              <a:t>과 </a:t>
            </a:r>
            <a:r>
              <a:rPr kumimoji="1" lang="en-US" altLang="ko-KR" sz="1200" b="1" kern="0" dirty="0" err="1" smtClean="0">
                <a:latin typeface="+mn-ea"/>
              </a:rPr>
              <a:t>Daram</a:t>
            </a:r>
            <a:r>
              <a:rPr kumimoji="1" lang="en-US" altLang="ko-KR" sz="1200" b="1" kern="0" dirty="0" smtClean="0">
                <a:latin typeface="+mn-ea"/>
              </a:rPr>
              <a:t> </a:t>
            </a:r>
            <a:r>
              <a:rPr kumimoji="1" lang="ko-KR" altLang="en-US" sz="1200" b="1" kern="0" dirty="0" smtClean="0">
                <a:latin typeface="+mn-ea"/>
              </a:rPr>
              <a:t>기능 비교</a:t>
            </a:r>
            <a:endParaRPr kumimoji="1" lang="ko-KR" altLang="en-US" sz="1200" b="1" kern="0" dirty="0"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247497" y="929751"/>
            <a:ext cx="1113925" cy="2775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비용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47497" y="1610949"/>
            <a:ext cx="1113925" cy="38498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기술 영역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903048" y="620688"/>
            <a:ext cx="15792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Jennifer</a:t>
            </a:r>
            <a:r>
              <a:rPr lang="en-US" altLang="ko-KR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Soft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Jennifer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1439652" y="866909"/>
            <a:ext cx="2506059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4396901" y="620688"/>
            <a:ext cx="18523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TmaxSoft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 </a:t>
            </a:r>
            <a:r>
              <a:rPr lang="en-US" altLang="ko-KR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SysMaster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3988248" y="866909"/>
            <a:ext cx="2633893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487872" y="620688"/>
            <a:ext cx="5928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Daram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6662950" y="866909"/>
            <a:ext cx="2242729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 bwMode="auto">
          <a:xfrm>
            <a:off x="1439652" y="929751"/>
            <a:ext cx="2506059" cy="27756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상용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88248" y="929751"/>
            <a:ext cx="2633893" cy="27756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상용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6662950" y="929751"/>
            <a:ext cx="2242729" cy="27756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무료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247497" y="1270161"/>
            <a:ext cx="1113925" cy="2779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적용 플랫폼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439652" y="1270239"/>
            <a:ext cx="2506059" cy="27786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Java. NET. PHP</a:t>
            </a:r>
            <a:endParaRPr lang="en-US" altLang="ko-KR" sz="1000" baseline="30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3988248" y="1270239"/>
            <a:ext cx="2633893" cy="27786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Java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6662950" y="1270239"/>
            <a:ext cx="2242729" cy="27786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Java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439652" y="1608535"/>
            <a:ext cx="2506059" cy="38739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통합 모니터링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/>
            </a:r>
            <a:b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(WAS, Framework, DB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endParaRPr lang="en-US" altLang="ko-KR" sz="1000" baseline="30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3988248" y="1608535"/>
            <a:ext cx="2633893" cy="38739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통합 모니터링 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en-US" altLang="ko-KR" sz="10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WAS, TP-Monitor Framework, DB </a:t>
            </a:r>
            <a:r>
              <a:rPr lang="ko-KR" altLang="en-US" sz="10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</a:t>
            </a:r>
            <a:r>
              <a:rPr lang="en-US" altLang="ko-KR" sz="10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endParaRPr lang="en-US" altLang="ko-KR" sz="10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6662950" y="1608535"/>
            <a:ext cx="2242729" cy="38739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부분 모니터링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WAS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중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JVM)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247497" y="2058773"/>
            <a:ext cx="1113925" cy="11807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모니터링 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서비스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1439652" y="2051372"/>
            <a:ext cx="2506059" cy="11881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t"/>
          <a:lstStyle/>
          <a:p>
            <a:pPr marL="176213" indent="-77788">
              <a:buFont typeface="Arial" pitchFamily="34" charset="0"/>
              <a:buChar char="•"/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JVM (CPU/Memory/GC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  <a:p>
            <a:pPr marL="176213" indent="-77788">
              <a:buFont typeface="Arial" pitchFamily="34" charset="0"/>
              <a:buChar char="•"/>
              <a:defRPr/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GC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데이터 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동시사용자 등 사용자 정보</a:t>
            </a:r>
            <a:endParaRPr lang="en-US" altLang="ko-KR" sz="1000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초당처리건</a:t>
            </a:r>
            <a:r>
              <a:rPr lang="en-US" altLang="ko-KR" sz="10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(TPS), </a:t>
            </a:r>
            <a:r>
              <a:rPr lang="ko-KR" altLang="en-US" sz="10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평균응답시간 등 처리상태</a:t>
            </a:r>
            <a:endParaRPr lang="en-US" altLang="ko-KR" sz="1000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사용자응답시간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모니터링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실시간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액티브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Service</a:t>
            </a:r>
          </a:p>
          <a:p>
            <a:pPr marL="176213" indent="-77788">
              <a:buFont typeface="Arial" pitchFamily="34" charset="0"/>
              <a:buChar char="•"/>
              <a:defRPr/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JDBC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모니터링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커넥션 등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3980784" y="2051372"/>
            <a:ext cx="2633893" cy="11881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t"/>
          <a:lstStyle/>
          <a:p>
            <a:pPr marL="176213" indent="-77788">
              <a:buFont typeface="Arial" pitchFamily="34" charset="0"/>
              <a:buChar char="•"/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JVM (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CPU/Memory/GC/</a:t>
            </a:r>
            <a:r>
              <a:rPr lang="en-US" altLang="ko-KR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FreeHeap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  <a:p>
            <a:pPr marL="176213" indent="-77788">
              <a:buFont typeface="Arial" pitchFamily="34" charset="0"/>
              <a:buChar char="•"/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GC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데이터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동시사용자 등 사용자 정보</a:t>
            </a:r>
            <a:endParaRPr lang="en-US" altLang="ko-KR" sz="10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초당처리건</a:t>
            </a:r>
            <a:r>
              <a:rPr lang="en-US" altLang="ko-KR" sz="1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(TPS), </a:t>
            </a:r>
            <a:r>
              <a:rPr lang="ko-KR" altLang="en-US" sz="1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평균응답시간 등 처리상태</a:t>
            </a:r>
            <a:endParaRPr lang="en-US" altLang="ko-KR" sz="10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사용자응답시간 모니터링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실시간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액티브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Service 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6213" indent="-77788">
              <a:buFont typeface="Arial" pitchFamily="34" charset="0"/>
              <a:buChar char="•"/>
              <a:defRPr/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JDBC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모니터링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커넥션 등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  <a:p>
            <a:pPr marL="176213" indent="-77788">
              <a:buFont typeface="Arial" pitchFamily="34" charset="0"/>
              <a:buChar char="•"/>
              <a:defRPr/>
            </a:pP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6213" indent="-77788">
              <a:buFont typeface="Arial" pitchFamily="34" charset="0"/>
              <a:buChar char="•"/>
              <a:defRPr/>
            </a:pP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6662950" y="2051372"/>
            <a:ext cx="2242729" cy="11881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t"/>
          <a:lstStyle/>
          <a:p>
            <a:pPr marL="180975" indent="-93663">
              <a:buFont typeface="Arial" pitchFamily="34" charset="0"/>
              <a:buChar char="•"/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JVM (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CPU/Memory/Thread/Class)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93663">
              <a:buFont typeface="Arial" pitchFamily="34" charset="0"/>
              <a:buChar char="•"/>
              <a:defRPr/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GC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데이터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93663">
              <a:buFont typeface="Arial" pitchFamily="34" charset="0"/>
              <a:buChar char="•"/>
              <a:defRPr/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Thread(Hogging/Stuck)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9233" y="620688"/>
            <a:ext cx="2962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구분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247115" y="866909"/>
            <a:ext cx="1120529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 bwMode="auto">
          <a:xfrm>
            <a:off x="247497" y="5260174"/>
            <a:ext cx="1113925" cy="4388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대시보드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1439652" y="5257423"/>
            <a:ext cx="2506059" cy="44157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t"/>
          <a:lstStyle/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사용자 정의형 </a:t>
            </a: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대시보드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CPU,Node,Alert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13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이상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Drag &amp; Drop)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으로 설정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3988248" y="5257423"/>
            <a:ext cx="2633893" cy="44157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t"/>
          <a:lstStyle/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사용자 정의형 </a:t>
            </a:r>
            <a:r>
              <a:rPr lang="ko-KR" alt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대시보드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en-US" altLang="ko-KR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CPU,Mem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 이상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Drag&amp; Drop)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으로 설정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6662950" y="5257423"/>
            <a:ext cx="2242729" cy="44157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t"/>
          <a:lstStyle/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사용자 정의형 </a:t>
            </a: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대시보드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CPU,Mem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8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 XML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로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설정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247497" y="4367020"/>
            <a:ext cx="1113925" cy="830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성능분석 및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통계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1439652" y="4361815"/>
            <a:ext cx="2506059" cy="83551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t"/>
          <a:lstStyle/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실시간 트랜잭션 분석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응답시간 분포 그래프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(X-VIEW)</a:t>
            </a:r>
          </a:p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트랜잭션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Stacktrace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/profile</a:t>
            </a:r>
          </a:p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용량산정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추이분석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정기리포트 및 사용자정의 리포트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3988248" y="4361815"/>
            <a:ext cx="2633893" cy="83551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t"/>
          <a:lstStyle/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실시간 트랜잭션 분석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트랜잭션 </a:t>
            </a:r>
            <a:r>
              <a:rPr lang="ko-KR" alt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뷰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(TX-VIEW)</a:t>
            </a:r>
          </a:p>
          <a:p>
            <a:pPr marL="176213" indent="-77788">
              <a:buFont typeface="Arial" pitchFamily="34" charset="0"/>
              <a:buChar char="•"/>
              <a:defRPr/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Event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상세정보 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복합분석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Top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N/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상대적 추이분석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정기리포트 및 사용자정의 리포트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6213" indent="-77788">
              <a:buFont typeface="Arial" pitchFamily="34" charset="0"/>
              <a:buChar char="•"/>
              <a:defRPr/>
            </a:pP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6662950" y="4361815"/>
            <a:ext cx="2242729" cy="83551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t"/>
          <a:lstStyle/>
          <a:p>
            <a:pPr marL="180975" indent="-93663">
              <a:buFont typeface="Arial" pitchFamily="34" charset="0"/>
              <a:buChar char="•"/>
              <a:defRPr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지원되지 않음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247497" y="3302346"/>
            <a:ext cx="1113925" cy="10018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장애진단 관리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1439652" y="3296066"/>
            <a:ext cx="2506059" cy="100811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t"/>
          <a:lstStyle/>
          <a:p>
            <a:pPr marL="176213" indent="-77788">
              <a:buFont typeface="Arial" pitchFamily="34" charset="0"/>
              <a:buChar char="•"/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Thread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Dump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및 </a:t>
            </a:r>
            <a:r>
              <a:rPr lang="en-US" altLang="ko-KR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SnapShot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제공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실시간 병목구간 모니터링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메모리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누수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(Leakage)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추적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6213" indent="-77788">
              <a:buFont typeface="Arial" pitchFamily="34" charset="0"/>
              <a:buChar char="•"/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App.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및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SQL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튜닝 데이터 제공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/>
            </a:r>
            <a:b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서비스 폭주 시 </a:t>
            </a: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임계치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부하량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제어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성능장애시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자동경보 및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SMS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연동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3988248" y="3296066"/>
            <a:ext cx="2633893" cy="100811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t"/>
          <a:lstStyle/>
          <a:p>
            <a:pPr marL="176213" indent="-77788">
              <a:buFont typeface="Arial" pitchFamily="34" charset="0"/>
              <a:buChar char="•"/>
              <a:defRPr/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Thread Dump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및 </a:t>
            </a:r>
            <a:r>
              <a:rPr lang="en-US" altLang="ko-KR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SnapShot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제공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실행중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인 서비스 추적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6213" indent="-77788">
              <a:buFont typeface="Arial" pitchFamily="34" charset="0"/>
              <a:buChar char="•"/>
              <a:defRPr/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App.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및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SQL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튜닝 데이터 제공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Session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6662950" y="3296066"/>
            <a:ext cx="2242729" cy="100811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t"/>
          <a:lstStyle/>
          <a:p>
            <a:pPr marL="180975" indent="-93663">
              <a:buFont typeface="Arial" pitchFamily="34" charset="0"/>
              <a:buChar char="•"/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Hogging / Stuck Thread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 대한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Trace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제공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247497" y="5761835"/>
            <a:ext cx="1113925" cy="6156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확장 기능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1439652" y="5761835"/>
            <a:ext cx="2506059" cy="6194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t"/>
          <a:lstStyle/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사용자 정의형 어댑터를 통한 모니터링 확장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en-US" altLang="ko-KR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Remon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Extra Agent, Log Watcher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84" name="직사각형 83"/>
          <p:cNvSpPr/>
          <p:nvPr/>
        </p:nvSpPr>
        <p:spPr bwMode="auto">
          <a:xfrm>
            <a:off x="3988248" y="5761835"/>
            <a:ext cx="2633893" cy="6194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t"/>
          <a:lstStyle/>
          <a:p>
            <a:pPr marL="176213" indent="-77788">
              <a:buFont typeface="Arial" pitchFamily="34" charset="0"/>
              <a:buChar char="•"/>
              <a:defRPr/>
            </a:pP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6662950" y="5761835"/>
            <a:ext cx="2242729" cy="6194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t"/>
          <a:lstStyle/>
          <a:p>
            <a:pPr marL="87312">
              <a:defRPr/>
            </a:pP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111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250824" y="164570"/>
            <a:ext cx="8677275" cy="3658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 kern="0" dirty="0" smtClean="0">
                <a:latin typeface="+mn-ea"/>
              </a:rPr>
              <a:t>상용 </a:t>
            </a:r>
            <a:r>
              <a:rPr kumimoji="1" lang="en-US" altLang="ko-KR" sz="1200" b="1" kern="0" dirty="0" smtClean="0">
                <a:latin typeface="+mn-ea"/>
              </a:rPr>
              <a:t>APM</a:t>
            </a:r>
            <a:r>
              <a:rPr kumimoji="1" lang="ko-KR" altLang="en-US" sz="1200" b="1" kern="0" dirty="0" smtClean="0">
                <a:latin typeface="+mn-ea"/>
              </a:rPr>
              <a:t>과 </a:t>
            </a:r>
            <a:r>
              <a:rPr kumimoji="1" lang="en-US" altLang="ko-KR" sz="1200" b="1" kern="0" dirty="0" err="1" smtClean="0">
                <a:latin typeface="+mn-ea"/>
              </a:rPr>
              <a:t>Daram</a:t>
            </a:r>
            <a:r>
              <a:rPr kumimoji="1" lang="en-US" altLang="ko-KR" sz="1200" b="1" kern="0" dirty="0" smtClean="0">
                <a:latin typeface="+mn-ea"/>
              </a:rPr>
              <a:t> </a:t>
            </a:r>
            <a:r>
              <a:rPr kumimoji="1" lang="ko-KR" altLang="en-US" sz="1200" b="1" kern="0" dirty="0" smtClean="0">
                <a:latin typeface="+mn-ea"/>
              </a:rPr>
              <a:t>기능 비교</a:t>
            </a:r>
            <a:endParaRPr kumimoji="1" lang="ko-KR" altLang="en-US" sz="1200" b="1" kern="0" dirty="0"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247497" y="929751"/>
            <a:ext cx="1113925" cy="2775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비용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47497" y="1610949"/>
            <a:ext cx="1113925" cy="38498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기술 영역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299763" y="620688"/>
            <a:ext cx="19554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상용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APM(J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T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1442938" y="866909"/>
            <a:ext cx="3669122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575900" y="620688"/>
            <a:ext cx="9837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Daram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5207101" y="866909"/>
            <a:ext cx="3721383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 bwMode="auto">
          <a:xfrm>
            <a:off x="1442938" y="929751"/>
            <a:ext cx="3669122" cy="27756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상용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5207101" y="929751"/>
            <a:ext cx="3721383" cy="27756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무료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247497" y="1270161"/>
            <a:ext cx="1113925" cy="2779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적용 플랫폼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442938" y="1270239"/>
            <a:ext cx="3669122" cy="27786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Java. NET. PHP</a:t>
            </a:r>
            <a:endParaRPr lang="en-US" altLang="ko-KR" sz="1000" baseline="30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5207101" y="1270239"/>
            <a:ext cx="3721383" cy="27786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Java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442938" y="1608535"/>
            <a:ext cx="3669122" cy="38739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통합 모니터링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/>
            </a:r>
            <a:b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(WAS, Framework, DB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endParaRPr lang="en-US" altLang="ko-KR" sz="1000" baseline="30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5207101" y="1608535"/>
            <a:ext cx="3721383" cy="38739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부분 모니터링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WAS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중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JVM)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247497" y="2058773"/>
            <a:ext cx="1113925" cy="11807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모니터링 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서비스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1442938" y="2051372"/>
            <a:ext cx="3669122" cy="11881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t"/>
          <a:lstStyle/>
          <a:p>
            <a:pPr marL="176213" indent="-77788">
              <a:buFont typeface="Arial" pitchFamily="34" charset="0"/>
              <a:buChar char="•"/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JVM (CPU/Memory/GC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  <a:p>
            <a:pPr marL="176213" indent="-77788">
              <a:buFont typeface="Arial" pitchFamily="34" charset="0"/>
              <a:buChar char="•"/>
              <a:defRPr/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GC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데이터 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동시사용자 등 사용자 정보</a:t>
            </a:r>
            <a:endParaRPr lang="en-US" altLang="ko-KR" sz="1000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초당처리건</a:t>
            </a:r>
            <a:r>
              <a:rPr lang="en-US" altLang="ko-KR" sz="10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(TPS), </a:t>
            </a:r>
            <a:r>
              <a:rPr lang="ko-KR" altLang="en-US" sz="10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평균응답시간 등 처리상태</a:t>
            </a:r>
            <a:endParaRPr lang="en-US" altLang="ko-KR" sz="1000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사용자응답시간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모니터링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실시간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액티브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Service</a:t>
            </a:r>
          </a:p>
          <a:p>
            <a:pPr marL="176213" indent="-77788">
              <a:buFont typeface="Arial" pitchFamily="34" charset="0"/>
              <a:buChar char="•"/>
              <a:defRPr/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JDBC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모니터링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커넥션 등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5207101" y="2051372"/>
            <a:ext cx="3721383" cy="11881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t"/>
          <a:lstStyle/>
          <a:p>
            <a:pPr marL="180975" indent="-93663">
              <a:buFont typeface="Arial" pitchFamily="34" charset="0"/>
              <a:buChar char="•"/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JVM (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CPU/Memory/Thread/Class)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93663">
              <a:buFont typeface="Arial" pitchFamily="34" charset="0"/>
              <a:buChar char="•"/>
              <a:defRPr/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GC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데이터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93663">
              <a:buFont typeface="Arial" pitchFamily="34" charset="0"/>
              <a:buChar char="•"/>
              <a:defRPr/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Thread(Hogging/Stuck)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9233" y="620688"/>
            <a:ext cx="2962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구분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247115" y="866909"/>
            <a:ext cx="1120529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 bwMode="auto">
          <a:xfrm>
            <a:off x="247497" y="5260174"/>
            <a:ext cx="1113925" cy="4388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대시보드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1442938" y="5257423"/>
            <a:ext cx="3669122" cy="44157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t"/>
          <a:lstStyle/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사용자 정의형 </a:t>
            </a: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대시보드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CPU,Node,Alert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13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이상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Drag &amp; Drop)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으로 설정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5207101" y="5257423"/>
            <a:ext cx="3721383" cy="44157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t"/>
          <a:lstStyle/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사용자 정의형 </a:t>
            </a: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대시보드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CPU,Mem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8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 XML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로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설정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247497" y="4367020"/>
            <a:ext cx="1113925" cy="830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성능분석 및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통계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1442938" y="4361815"/>
            <a:ext cx="3669122" cy="83551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t"/>
          <a:lstStyle/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실시간 트랜잭션 분석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응답시간 분포 그래프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(X-VIEW)</a:t>
            </a:r>
          </a:p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트랜잭션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Stacktrace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/profile</a:t>
            </a:r>
          </a:p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용량산정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추이분석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정기리포트 및 사용자정의 리포트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(Drag &amp; Drop)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5207101" y="4361815"/>
            <a:ext cx="3721383" cy="83551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t"/>
          <a:lstStyle/>
          <a:p>
            <a:pPr marL="180975" indent="-93663">
              <a:buFont typeface="Arial" pitchFamily="34" charset="0"/>
              <a:buChar char="•"/>
              <a:defRPr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지원되지 않음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247497" y="3302346"/>
            <a:ext cx="1113925" cy="10018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장애진단 관리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1442938" y="3296066"/>
            <a:ext cx="3669122" cy="100811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t"/>
          <a:lstStyle/>
          <a:p>
            <a:pPr marL="176213" indent="-77788">
              <a:buFont typeface="Arial" pitchFamily="34" charset="0"/>
              <a:buChar char="•"/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Thread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Dump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및 </a:t>
            </a:r>
            <a:r>
              <a:rPr lang="en-US" altLang="ko-KR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SnapShot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제공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실시간 병목구간 모니터링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메모리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누수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(Leakage)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추적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6213" indent="-77788">
              <a:buFont typeface="Arial" pitchFamily="34" charset="0"/>
              <a:buChar char="•"/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App.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및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SQL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튜닝 데이터 제공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/>
            </a:r>
            <a:b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서비스 폭주 시 </a:t>
            </a: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임계치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부하량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제어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성능 </a:t>
            </a:r>
            <a:r>
              <a:rPr lang="ko-KR" alt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장애시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자동경보 및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SMS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연동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5207101" y="3296066"/>
            <a:ext cx="3721383" cy="100811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t"/>
          <a:lstStyle/>
          <a:p>
            <a:pPr marL="180975" indent="-93663">
              <a:buFont typeface="Arial" pitchFamily="34" charset="0"/>
              <a:buChar char="•"/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Hogging / Stuck Thread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 대한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Trace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제공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247497" y="5761835"/>
            <a:ext cx="1113925" cy="6156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확장 기능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1442938" y="5761835"/>
            <a:ext cx="3669122" cy="6194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t"/>
          <a:lstStyle/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사용자 정의형 어댑터를 통한 모니터링 확장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en-US" altLang="ko-KR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Remon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Extra Agent, Log Watcher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85" name="직사각형 84"/>
          <p:cNvSpPr/>
          <p:nvPr/>
        </p:nvSpPr>
        <p:spPr bwMode="auto">
          <a:xfrm>
            <a:off x="5207101" y="5761835"/>
            <a:ext cx="3721383" cy="6194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t"/>
          <a:lstStyle/>
          <a:p>
            <a:pPr marL="180975" indent="-93663">
              <a:buFont typeface="Arial" pitchFamily="34" charset="0"/>
              <a:buChar char="•"/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Hogging / Stuck Thread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 대한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Trace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제공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452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000" dirty="0" err="1" smtClean="0">
            <a:latin typeface="Candara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>
              <a:lumMod val="65000"/>
              <a:lumOff val="3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16154</TotalTime>
  <Words>512</Words>
  <Application>Microsoft Office PowerPoint</Application>
  <PresentationFormat>화면 슬라이드 쇼(4:3)</PresentationFormat>
  <Paragraphs>129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5" baseType="lpstr">
      <vt:lpstr>기본 디자인</vt:lpstr>
      <vt:lpstr>Office 테마</vt:lpstr>
      <vt:lpstr>PowerPoint 프레젠테이션</vt:lpstr>
      <vt:lpstr>PowerPoint 프레젠테이션</vt:lpstr>
      <vt:lpstr>PowerPoint 프레젠테이션</vt:lpstr>
    </vt:vector>
  </TitlesOfParts>
  <Company>SK C&amp;C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SKCC-05474\SKCCADMIN</dc:creator>
  <cp:lastModifiedBy>SKCC_USER</cp:lastModifiedBy>
  <cp:revision>579</cp:revision>
  <cp:lastPrinted>2015-03-25T11:52:03Z</cp:lastPrinted>
  <dcterms:created xsi:type="dcterms:W3CDTF">2013-06-03T00:48:01Z</dcterms:created>
  <dcterms:modified xsi:type="dcterms:W3CDTF">2015-03-25T13:19:16Z</dcterms:modified>
</cp:coreProperties>
</file>