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1" r:id="rId2"/>
  </p:sldMasterIdLst>
  <p:notesMasterIdLst>
    <p:notesMasterId r:id="rId8"/>
  </p:notesMasterIdLst>
  <p:sldIdLst>
    <p:sldId id="338" r:id="rId3"/>
    <p:sldId id="339" r:id="rId4"/>
    <p:sldId id="335" r:id="rId5"/>
    <p:sldId id="336" r:id="rId6"/>
    <p:sldId id="337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7EAE9"/>
    <a:srgbClr val="FFFF99"/>
    <a:srgbClr val="FF5050"/>
    <a:srgbClr val="0192FF"/>
    <a:srgbClr val="4F7D50"/>
    <a:srgbClr val="548655"/>
    <a:srgbClr val="9EC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8" autoAdjust="0"/>
    <p:restoredTop sz="78878" autoAdjust="0"/>
  </p:normalViewPr>
  <p:slideViewPr>
    <p:cSldViewPr>
      <p:cViewPr varScale="1">
        <p:scale>
          <a:sx n="108" d="100"/>
          <a:sy n="108" d="100"/>
        </p:scale>
        <p:origin x="-1524" y="-90"/>
      </p:cViewPr>
      <p:guideLst>
        <p:guide orient="horz" pos="346"/>
        <p:guide orient="horz" pos="4020"/>
        <p:guide orient="horz" pos="2886"/>
        <p:guide orient="horz" pos="822"/>
        <p:guide pos="5624"/>
        <p:guide pos="158"/>
        <p:guide pos="2903"/>
        <p:guide pos="5420"/>
        <p:guide pos="1292"/>
        <p:guide pos="748"/>
        <p:guide pos="1587"/>
        <p:guide pos="124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-3168" y="-9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본부 장애유형분석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14 본부 장애유형분석</c:v>
                </c:pt>
              </c:strCache>
            </c:strRef>
          </c:tx>
          <c:dLbls>
            <c:dLbl>
              <c:idx val="3"/>
              <c:layout>
                <c:manualLayout>
                  <c:x val="-2.667460485274635E-2"/>
                  <c:y val="2.301337421425117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모니터링미흡(HW)</c:v>
                </c:pt>
                <c:pt idx="1">
                  <c:v>모니터링미흡(SW)</c:v>
                </c:pt>
                <c:pt idx="2">
                  <c:v>표준/가이드미준수</c:v>
                </c:pt>
                <c:pt idx="3">
                  <c:v>영향도파악미흡</c:v>
                </c:pt>
                <c:pt idx="4">
                  <c:v>테스트부족/미흡</c:v>
                </c:pt>
                <c:pt idx="5">
                  <c:v>외부장애</c:v>
                </c:pt>
                <c:pt idx="6">
                  <c:v>기타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148</c:v>
                </c:pt>
                <c:pt idx="1">
                  <c:v>83</c:v>
                </c:pt>
                <c:pt idx="2">
                  <c:v>49</c:v>
                </c:pt>
                <c:pt idx="3">
                  <c:v>21</c:v>
                </c:pt>
                <c:pt idx="4">
                  <c:v>20</c:v>
                </c:pt>
                <c:pt idx="5">
                  <c:v>54</c:v>
                </c:pt>
                <c:pt idx="6">
                  <c:v>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15 본부 장애유형분석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모니터링미흡(HW)</c:v>
                </c:pt>
                <c:pt idx="1">
                  <c:v>모니터링미흡(SW)</c:v>
                </c:pt>
                <c:pt idx="2">
                  <c:v>표준/가이드미준수</c:v>
                </c:pt>
                <c:pt idx="3">
                  <c:v>영향도파악미흡</c:v>
                </c:pt>
                <c:pt idx="4">
                  <c:v>테스트부족/미흡</c:v>
                </c:pt>
                <c:pt idx="5">
                  <c:v>외부장애</c:v>
                </c:pt>
                <c:pt idx="6">
                  <c:v>기타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0.35</c:v>
                </c:pt>
                <c:pt idx="1">
                  <c:v>0.2</c:v>
                </c:pt>
                <c:pt idx="2">
                  <c:v>0.12</c:v>
                </c:pt>
                <c:pt idx="3">
                  <c:v>0.05</c:v>
                </c:pt>
                <c:pt idx="4">
                  <c:v>0.05</c:v>
                </c:pt>
                <c:pt idx="5">
                  <c:v>0.13</c:v>
                </c:pt>
                <c:pt idx="6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egendEntry>
        <c:idx val="1"/>
        <c:txPr>
          <a:bodyPr/>
          <a:lstStyle/>
          <a:p>
            <a:pPr>
              <a:defRPr>
                <a:solidFill>
                  <a:srgbClr val="FF0000"/>
                </a:solidFill>
              </a:defRPr>
            </a:pPr>
            <a:endParaRPr lang="ko-KR"/>
          </a:p>
        </c:txPr>
      </c:legendEntry>
      <c:layout>
        <c:manualLayout>
          <c:xMode val="edge"/>
          <c:yMode val="edge"/>
          <c:x val="0.50452693128664361"/>
          <c:y val="0.27566269527979137"/>
          <c:w val="0.30723925411796349"/>
          <c:h val="0.6781453728302623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모니터링미흡(SW)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Thread Full(46%)</c:v>
                </c:pt>
                <c:pt idx="1">
                  <c:v>OOM(41%)</c:v>
                </c:pt>
                <c:pt idx="2">
                  <c:v>Stuck Thread(10%)</c:v>
                </c:pt>
                <c:pt idx="3">
                  <c:v>Full GC(3%)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</c:v>
                </c:pt>
                <c:pt idx="1">
                  <c:v>16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579328"/>
        <c:axId val="115385856"/>
      </c:barChart>
      <c:valAx>
        <c:axId val="115385856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70579328"/>
        <c:crosses val="autoZero"/>
        <c:crossBetween val="between"/>
      </c:valAx>
      <c:catAx>
        <c:axId val="70579328"/>
        <c:scaling>
          <c:orientation val="minMax"/>
        </c:scaling>
        <c:delete val="0"/>
        <c:axPos val="l"/>
        <c:majorTickMark val="none"/>
        <c:minorTickMark val="none"/>
        <c:tickLblPos val="nextTo"/>
        <c:crossAx val="115385856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4A76-9911-4643-B6BC-7C4F1C0FD005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114851" y="4715153"/>
            <a:ext cx="4567974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842B0-AE9B-46C0-95E1-66586324E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7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 kern="0" dirty="0" smtClean="0">
                <a:latin typeface="+mn-ea"/>
              </a:rPr>
              <a:t>Java </a:t>
            </a:r>
            <a:r>
              <a:rPr kumimoji="1" lang="ko-KR" altLang="en-US" sz="1400" b="1" kern="0" dirty="0" smtClean="0">
                <a:latin typeface="+mn-ea"/>
              </a:rPr>
              <a:t>기술 구조상 실제 운영체제와 별개로 가상의 머신</a:t>
            </a:r>
            <a:r>
              <a:rPr kumimoji="1" lang="en-US" altLang="ko-KR" sz="1400" b="1" kern="0" dirty="0" smtClean="0">
                <a:latin typeface="+mn-ea"/>
              </a:rPr>
              <a:t>(JVM)</a:t>
            </a:r>
            <a:r>
              <a:rPr kumimoji="1" lang="ko-KR" altLang="en-US" sz="1400" b="1" kern="0" dirty="0" smtClean="0">
                <a:latin typeface="+mn-ea"/>
              </a:rPr>
              <a:t>에서 독립적으로 어플리케이션을 수행하기 때문에 성능 향상을 위해서는 별도의 조율이 필요하다</a:t>
            </a:r>
            <a:r>
              <a:rPr kumimoji="1" lang="en-US" altLang="ko-KR" sz="1400" b="1" kern="0" dirty="0" smtClean="0">
                <a:latin typeface="+mn-ea"/>
              </a:rPr>
              <a:t>. </a:t>
            </a:r>
            <a:r>
              <a:rPr kumimoji="1" lang="ko-KR" altLang="en-US" sz="1400" b="1" kern="0" dirty="0" smtClean="0">
                <a:latin typeface="+mn-ea"/>
              </a:rPr>
              <a:t>특히 </a:t>
            </a:r>
            <a:r>
              <a:rPr kumimoji="1" lang="en-US" altLang="ko-KR" sz="1400" b="1" kern="0" dirty="0" smtClean="0">
                <a:latin typeface="+mn-ea"/>
              </a:rPr>
              <a:t>’14</a:t>
            </a:r>
            <a:r>
              <a:rPr kumimoji="1" lang="ko-KR" altLang="en-US" sz="1400" b="1" kern="0" dirty="0" smtClean="0">
                <a:latin typeface="+mn-ea"/>
              </a:rPr>
              <a:t>년 장애분석 결과 </a:t>
            </a:r>
            <a:r>
              <a:rPr kumimoji="1" lang="ko-KR" altLang="en-US" sz="1400" b="1" kern="0" dirty="0" err="1" smtClean="0">
                <a:latin typeface="+mn-ea"/>
              </a:rPr>
              <a:t>쓰레드</a:t>
            </a:r>
            <a:r>
              <a:rPr kumimoji="1" lang="ko-KR" altLang="en-US" sz="1400" b="1" kern="0" dirty="0" smtClean="0">
                <a:latin typeface="+mn-ea"/>
              </a:rPr>
              <a:t> 및 메모리 부족 현상 결과가 </a:t>
            </a:r>
            <a:r>
              <a:rPr kumimoji="1" lang="en-US" altLang="ko-KR" sz="1400" b="1" kern="0" dirty="0" smtClean="0">
                <a:latin typeface="+mn-ea"/>
              </a:rPr>
              <a:t>SW </a:t>
            </a:r>
            <a:r>
              <a:rPr kumimoji="1" lang="ko-KR" altLang="en-US" sz="1400" b="1" kern="0" dirty="0" smtClean="0">
                <a:latin typeface="+mn-ea"/>
              </a:rPr>
              <a:t>장애의 </a:t>
            </a:r>
            <a:r>
              <a:rPr kumimoji="1" lang="en-US" altLang="ko-KR" sz="1400" b="1" kern="0" dirty="0" smtClean="0">
                <a:latin typeface="+mn-ea"/>
              </a:rPr>
              <a:t>50% </a:t>
            </a:r>
            <a:r>
              <a:rPr kumimoji="1" lang="ko-KR" altLang="en-US" sz="1400" b="1" kern="0" dirty="0" smtClean="0">
                <a:latin typeface="+mn-ea"/>
              </a:rPr>
              <a:t>이상을 차지하고 있는 바</a:t>
            </a:r>
            <a:r>
              <a:rPr kumimoji="1" lang="en-US" altLang="ko-KR" sz="1400" b="1" kern="0" dirty="0" smtClean="0">
                <a:latin typeface="+mn-ea"/>
              </a:rPr>
              <a:t>, </a:t>
            </a:r>
            <a:r>
              <a:rPr kumimoji="1" lang="ko-KR" altLang="en-US" sz="1400" b="1" kern="0" dirty="0" smtClean="0">
                <a:latin typeface="+mn-ea"/>
              </a:rPr>
              <a:t>사전 모니터링을 통해 성능을 진단하고 이에 대한 개선을 수행하면 이러한 장애를 미리 예방할 수 있을 것으로 판단됨</a:t>
            </a: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4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420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088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357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045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39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131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4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7384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5069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982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056" y="754360"/>
            <a:ext cx="8711893" cy="2602632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81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056" y="754360"/>
            <a:ext cx="4324944" cy="4906888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0" y="764704"/>
            <a:ext cx="4324944" cy="4896544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252046" y="1125538"/>
            <a:ext cx="8639908" cy="53276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FFFFFF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20" y="592113"/>
            <a:ext cx="8640960" cy="1584176"/>
          </a:xfrm>
        </p:spPr>
        <p:txBody>
          <a:bodyPr/>
          <a:lstStyle>
            <a:lvl1pPr marL="0" indent="0">
              <a:buNone/>
              <a:defRPr sz="1000">
                <a:latin typeface="Calibri" pitchFamily="34" charset="0"/>
              </a:defRPr>
            </a:lvl1pPr>
            <a:lvl2pPr>
              <a:buNone/>
              <a:defRPr sz="1000">
                <a:latin typeface="Calibri" pitchFamily="34" charset="0"/>
              </a:defRPr>
            </a:lvl2pPr>
            <a:lvl3pPr>
              <a:buNone/>
              <a:defRPr sz="900">
                <a:latin typeface="Calibri" pitchFamily="34" charset="0"/>
              </a:defRPr>
            </a:lvl3pPr>
            <a:lvl4pPr>
              <a:buNone/>
              <a:defRPr sz="800">
                <a:latin typeface="Calibri" pitchFamily="34" charset="0"/>
              </a:defRPr>
            </a:lvl4pPr>
            <a:lvl5pPr>
              <a:buNone/>
              <a:defRPr sz="8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5B7CB-54A5-4E1C-BAE0-E158B021FB4F}" type="datetimeFigureOut">
              <a:rPr lang="ko-KR" altLang="en-US" smtClean="0"/>
              <a:pPr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C9860-38B2-41A3-97A5-9554B38DB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3593" y="692150"/>
            <a:ext cx="8578362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558800"/>
            <a:ext cx="9144000" cy="0"/>
          </a:xfrm>
          <a:prstGeom prst="line">
            <a:avLst/>
          </a:prstGeom>
          <a:noFill/>
          <a:ln w="57150" cmpd="thinThick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1913793" y="6553200"/>
            <a:ext cx="72302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8" name="Text Box 24"/>
          <p:cNvSpPr txBox="1">
            <a:spLocks noChangeArrowheads="1"/>
          </p:cNvSpPr>
          <p:nvPr userDrawn="1"/>
        </p:nvSpPr>
        <p:spPr bwMode="auto">
          <a:xfrm>
            <a:off x="1699846" y="6475414"/>
            <a:ext cx="63285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Copyright © </a:t>
            </a:r>
            <a:r>
              <a:rPr kumimoji="1" lang="en-US" altLang="ko-KR" sz="900" b="1" i="1" dirty="0" smtClean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2013 </a:t>
            </a: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by SK C&amp;C. Not permitted without written consent to use, modify, and/or distribute this document</a:t>
            </a:r>
            <a:r>
              <a:rPr kumimoji="1" lang="en-US" altLang="ko-KR" sz="900" b="1" i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pic>
        <p:nvPicPr>
          <p:cNvPr id="1030" name="Picture 26" descr="크기변환_SK-cac-Comm-E_bg"/>
          <p:cNvPicPr>
            <a:picLocks noChangeAspect="1" noChangeArrowheads="1"/>
          </p:cNvPicPr>
          <p:nvPr userDrawn="1"/>
        </p:nvPicPr>
        <p:blipFill>
          <a:blip r:embed="rId11" cstate="print"/>
          <a:srcRect l="4506" t="2188" r="54419" b="56425"/>
          <a:stretch>
            <a:fillRect/>
          </a:stretch>
        </p:blipFill>
        <p:spPr bwMode="auto">
          <a:xfrm>
            <a:off x="317989" y="6451600"/>
            <a:ext cx="59934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>
            <a:off x="1581151" y="6553200"/>
            <a:ext cx="199292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1381858" y="6553200"/>
            <a:ext cx="674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 userDrawn="1"/>
        </p:nvSpPr>
        <p:spPr bwMode="auto">
          <a:xfrm>
            <a:off x="8427428" y="6597650"/>
            <a:ext cx="51728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C6C0B97-E6CF-4748-89BE-8E7893DECE39}" type="slidenum">
              <a:rPr kumimoji="1" lang="en-US" altLang="ko-KR" sz="900" b="1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 dirty="0">
              <a:solidFill>
                <a:srgbClr val="000000"/>
              </a:solidFill>
              <a:latin typeface="Calibri" pitchFamily="34" charset="0"/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D92D-CEBB-42F0-A8A7-8C7D18B6967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1913793" y="6553200"/>
            <a:ext cx="72302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1699846" y="6475414"/>
            <a:ext cx="63285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Copyright © </a:t>
            </a:r>
            <a:r>
              <a:rPr kumimoji="1" lang="en-US" altLang="ko-KR" sz="900" b="1" i="1" dirty="0" smtClean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2013 </a:t>
            </a: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by SK C&amp;C. Not permitted without written consent to use, modify, and/or distribute this document</a:t>
            </a:r>
            <a:r>
              <a:rPr kumimoji="1" lang="en-US" altLang="ko-KR" sz="900" b="1" i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pic>
        <p:nvPicPr>
          <p:cNvPr id="9" name="Picture 26" descr="크기변환_SK-cac-Comm-E_bg"/>
          <p:cNvPicPr>
            <a:picLocks noChangeAspect="1" noChangeArrowheads="1"/>
          </p:cNvPicPr>
          <p:nvPr userDrawn="1"/>
        </p:nvPicPr>
        <p:blipFill>
          <a:blip r:embed="rId13" cstate="print"/>
          <a:srcRect l="4506" t="2188" r="54419" b="56425"/>
          <a:stretch>
            <a:fillRect/>
          </a:stretch>
        </p:blipFill>
        <p:spPr bwMode="auto">
          <a:xfrm>
            <a:off x="317989" y="6451600"/>
            <a:ext cx="59934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7"/>
          <p:cNvSpPr>
            <a:spLocks noChangeArrowheads="1"/>
          </p:cNvSpPr>
          <p:nvPr userDrawn="1"/>
        </p:nvSpPr>
        <p:spPr bwMode="auto">
          <a:xfrm>
            <a:off x="1581151" y="6553200"/>
            <a:ext cx="199292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Rectangle 28"/>
          <p:cNvSpPr>
            <a:spLocks noChangeArrowheads="1"/>
          </p:cNvSpPr>
          <p:nvPr userDrawn="1"/>
        </p:nvSpPr>
        <p:spPr bwMode="auto">
          <a:xfrm>
            <a:off x="1381858" y="6553200"/>
            <a:ext cx="674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 userDrawn="1"/>
        </p:nvSpPr>
        <p:spPr bwMode="auto">
          <a:xfrm>
            <a:off x="8427428" y="6597650"/>
            <a:ext cx="51728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C6C0B97-E6CF-4748-89BE-8E7893DECE39}" type="slidenum">
              <a:rPr kumimoji="1" lang="en-US" altLang="ko-KR" sz="900" b="1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 dirty="0">
              <a:solidFill>
                <a:srgbClr val="000000"/>
              </a:solidFill>
              <a:latin typeface="Calibri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42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Delivery Factory </a:t>
            </a:r>
            <a:r>
              <a:rPr kumimoji="1" lang="ko-KR" altLang="en-US" sz="1200" b="1" kern="0" dirty="0" smtClean="0">
                <a:latin typeface="+mn-ea"/>
              </a:rPr>
              <a:t>모니터링 도구</a:t>
            </a:r>
            <a:r>
              <a:rPr kumimoji="1" lang="en-US" altLang="ko-KR" sz="1200" b="1" kern="0" dirty="0" smtClean="0">
                <a:latin typeface="+mn-ea"/>
              </a:rPr>
              <a:t>-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”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4" y="613193"/>
            <a:ext cx="8751119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는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Critical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하지 않은 중소형 자바시스템을 대상으로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 중 성능에 영향이 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영역에 대해 모니터링을 수행하여 시스템의 기초적 건전성을 확인하고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요소를 수집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해결할 수 있는 기능 개발에 유연한 플랫폼을 제공함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30476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467544" y="1322883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통합품질지원팀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vs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전사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SWAT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vs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DF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38677" y="1232756"/>
            <a:ext cx="613458" cy="400110"/>
            <a:chOff x="-1997340" y="1653100"/>
            <a:chExt cx="613458" cy="400110"/>
          </a:xfrm>
        </p:grpSpPr>
        <p:sp>
          <p:nvSpPr>
            <p:cNvPr id="119" name="직사각형 11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179512" y="6525344"/>
            <a:ext cx="5309335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규모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비용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예산 등을 고려하여 총체적 판단 필요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인터넷 유입통제가 어려운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B2C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과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중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 사업을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Mission-Critical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시스템으로 간주함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49691" y="1855288"/>
            <a:ext cx="1658483" cy="6120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 대상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466092" y="4149615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기대 효과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37225" y="4059488"/>
            <a:ext cx="613458" cy="400110"/>
            <a:chOff x="-1997340" y="1653100"/>
            <a:chExt cx="613458" cy="400110"/>
          </a:xfrm>
        </p:grpSpPr>
        <p:sp>
          <p:nvSpPr>
            <p:cNvPr id="125" name="직사각형 12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8" name="Text Box 12"/>
          <p:cNvSpPr txBox="1">
            <a:spLocks noChangeArrowheads="1"/>
          </p:cNvSpPr>
          <p:nvPr/>
        </p:nvSpPr>
        <p:spPr bwMode="auto">
          <a:xfrm>
            <a:off x="2051049" y="4329100"/>
            <a:ext cx="6875597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전체 장애의 약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10%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개선 효과 예상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‘14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원인 중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20%(83/422)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Thread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(15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(17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련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 해결책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277813" lvl="1" algn="just">
              <a:spcBef>
                <a:spcPct val="2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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특정 장애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요소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현재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1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 항목에 대해서만 개발함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에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대한 탐지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추적 등으로 장애 사전 예측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29" name="Text Box 12"/>
          <p:cNvSpPr txBox="1">
            <a:spLocks noChangeArrowheads="1"/>
          </p:cNvSpPr>
          <p:nvPr/>
        </p:nvSpPr>
        <p:spPr bwMode="auto">
          <a:xfrm>
            <a:off x="2051720" y="5444802"/>
            <a:ext cx="6446168" cy="2884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해결을 위한 추가 도구 개발 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현재 기본 모니터링 기능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+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Thread Stuck)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탐지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추적 기능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개발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성능개선을 위한 튜닝 방법에 대한 담당자 역량 배양 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 분석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개선 제안 등 서비스 지원 필요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30" name="Text Box 12"/>
          <p:cNvSpPr txBox="1">
            <a:spLocks noChangeArrowheads="1"/>
          </p:cNvSpPr>
          <p:nvPr/>
        </p:nvSpPr>
        <p:spPr bwMode="auto">
          <a:xfrm>
            <a:off x="466092" y="5197262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향후 추진 방향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37225" y="5121188"/>
            <a:ext cx="613458" cy="400110"/>
            <a:chOff x="-1997340" y="1653100"/>
            <a:chExt cx="613458" cy="400110"/>
          </a:xfrm>
        </p:grpSpPr>
        <p:sp>
          <p:nvSpPr>
            <p:cNvPr id="132" name="직사각형 13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5364088" y="6407847"/>
            <a:ext cx="336342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3) Thread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분류 중 하나로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Stuck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발생하면 시스템 중단위험성이 높음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baseline="30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>
            <a:off x="248238" y="6345324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 bwMode="auto">
          <a:xfrm>
            <a:off x="249691" y="4419529"/>
            <a:ext cx="1658483" cy="665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장애율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감소 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249691" y="5477710"/>
            <a:ext cx="1658483" cy="79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도구 개발 및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지원 필요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248238" y="5157192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 bwMode="auto">
          <a:xfrm>
            <a:off x="249691" y="2996403"/>
            <a:ext cx="1658483" cy="3873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</a:t>
            </a:r>
            <a:r>
              <a:rPr lang="ko-KR" altLang="en-US" sz="11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용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20809" y="1556792"/>
            <a:ext cx="1082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통합품질지원팀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051720" y="1803013"/>
            <a:ext cx="2220524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960267" y="1556792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에너지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화학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374096" y="1803013"/>
            <a:ext cx="2220524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225488" y="1556792"/>
            <a:ext cx="11624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DF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모니터링 도구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6696473" y="1803013"/>
            <a:ext cx="2220524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2051720" y="1855288"/>
            <a:ext cx="2220524" cy="612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Mission-Critical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</a:t>
            </a:r>
            <a:r>
              <a:rPr lang="ko-KR" altLang="en-US" sz="1100" b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</a:t>
            </a:r>
            <a:r>
              <a:rPr lang="en-US" altLang="ko-KR" sz="11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2)</a:t>
            </a:r>
          </a:p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B2C, B2B(</a:t>
            </a:r>
            <a:r>
              <a:rPr lang="en-US" altLang="ko-KR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U.key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(SKT(203), Industry(26)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374096" y="1855288"/>
            <a:ext cx="2220524" cy="612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SK GAS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全 시스템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전사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SWAT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요청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696473" y="1855288"/>
            <a:ext cx="2220524" cy="612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Non-Critical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B2B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249691" y="2523021"/>
            <a:ext cx="1658483" cy="4177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술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영역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051720" y="2523020"/>
            <a:ext cx="2220524" cy="417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기술영역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(App, WEB/WAS </a:t>
            </a: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ko-KR" altLang="en-US" sz="1100" b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</a:t>
            </a:r>
            <a:r>
              <a:rPr lang="en-US" altLang="ko-KR" sz="11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3)</a:t>
            </a:r>
            <a:endParaRPr lang="en-US" altLang="ko-KR" sz="10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374096" y="2523020"/>
            <a:ext cx="2220524" cy="417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Database, WAS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6696473" y="2523020"/>
            <a:ext cx="2220524" cy="417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WAS(JVM)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2051720" y="2996403"/>
            <a:ext cx="2220524" cy="3898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WAS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라이선스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SysMaster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b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현재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35%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확보</a:t>
            </a:r>
            <a:endParaRPr lang="en-US" altLang="ko-KR" sz="10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374096" y="2996403"/>
            <a:ext cx="2220524" cy="3898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SWAT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전문가 비용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696473" y="2996403"/>
            <a:ext cx="2220524" cy="3898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도구 무료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49691" y="3439464"/>
            <a:ext cx="1658483" cy="6156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고려사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항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051720" y="3439464"/>
            <a:ext cx="2220524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 툴 라이선스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부족으로 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WEB/WAS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영역 등 검증 지연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확대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적용시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NW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재구성 비용 발생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374096" y="3439464"/>
            <a:ext cx="2220524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지속적 성능 개선을 위해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담당자 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자체 역량 배양 필요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696473" y="3439464"/>
            <a:ext cx="2220524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180975" indent="-93663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기본 수집 기능의 경량화 도구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93663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사전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알람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 처리 등 추가 기능 필요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64088" y="6510439"/>
            <a:ext cx="3667992" cy="194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4) Application, WEB/WAS, DBMS, Interface, Server, Storage, MS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Proudct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Network,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보안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61280" y="1556792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구분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247696" y="1803013"/>
            <a:ext cx="1668313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48238" y="411307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79512" y="6356551"/>
            <a:ext cx="462658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)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ava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자바 바이트 코드를 실행할 수 있는 실행환경의 핵심 기능임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 smtClean="0">
                <a:latin typeface="+mn-ea"/>
              </a:rPr>
              <a:t>전사모니터링</a:t>
            </a:r>
            <a:r>
              <a:rPr kumimoji="1" lang="en-US" altLang="ko-KR" sz="1200" b="1" kern="0" dirty="0" smtClean="0">
                <a:latin typeface="+mn-ea"/>
              </a:rPr>
              <a:t>(</a:t>
            </a:r>
            <a:r>
              <a:rPr kumimoji="1" lang="ko-KR" altLang="en-US" sz="1200" b="1" kern="0" dirty="0" err="1" smtClean="0">
                <a:latin typeface="+mn-ea"/>
              </a:rPr>
              <a:t>통합품질지원팀</a:t>
            </a:r>
            <a:r>
              <a:rPr kumimoji="1" lang="en-US" altLang="ko-KR" sz="1200" b="1" kern="0" dirty="0" smtClean="0">
                <a:latin typeface="+mn-ea"/>
              </a:rPr>
              <a:t>)</a:t>
            </a:r>
            <a:r>
              <a:rPr kumimoji="1" lang="ko-KR" altLang="en-US" sz="1200" b="1" kern="0" dirty="0" smtClean="0">
                <a:latin typeface="+mn-ea"/>
              </a:rPr>
              <a:t>과 </a:t>
            </a:r>
            <a:r>
              <a:rPr kumimoji="1" lang="en-US" altLang="ko-KR" sz="1200" b="1" kern="0" dirty="0" smtClean="0">
                <a:latin typeface="+mn-ea"/>
              </a:rPr>
              <a:t>DF</a:t>
            </a:r>
            <a:r>
              <a:rPr kumimoji="1" lang="ko-KR" altLang="en-US" sz="1200" b="1" kern="0" dirty="0" smtClean="0">
                <a:latin typeface="+mn-ea"/>
              </a:rPr>
              <a:t>모니터링 도구 비교 및 </a:t>
            </a:r>
            <a:r>
              <a:rPr kumimoji="1" lang="en-US" altLang="ko-KR" sz="1200" b="1" kern="0" dirty="0" smtClean="0">
                <a:latin typeface="+mn-ea"/>
              </a:rPr>
              <a:t>DF</a:t>
            </a:r>
            <a:r>
              <a:rPr kumimoji="1" lang="ko-KR" altLang="en-US" sz="1200" b="1" kern="0" dirty="0" smtClean="0">
                <a:latin typeface="+mn-ea"/>
              </a:rPr>
              <a:t>모니터링 도구 사용시 장애 절감 효과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4" y="613193"/>
            <a:ext cx="8751119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는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Critical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하지 않은 중소형 자바시스템을 대상으로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 중 성능에 영향이 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JVM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영역에 대해 모니터링을 수행하여 시스템의 기초적 건전성을 확인하고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요소를 수집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해결할 수 있는 기능 개발에 유연한 플랫폼을 제공함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30476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467544" y="1322883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운영시스템에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대한 모니터링 현황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38677" y="1232756"/>
            <a:ext cx="613458" cy="400110"/>
            <a:chOff x="-1997340" y="1653100"/>
            <a:chExt cx="613458" cy="400110"/>
          </a:xfrm>
        </p:grpSpPr>
        <p:sp>
          <p:nvSpPr>
            <p:cNvPr id="119" name="직사각형 11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179512" y="6525344"/>
            <a:ext cx="5309335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규모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비용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예산 등을 고려하여 총체적 판단 필요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인터넷 유입통제가 어려운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B2C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과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중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 사업을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Mission-Critical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시스템으로 간주함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261446" y="1855288"/>
            <a:ext cx="1658483" cy="6120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 대상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466092" y="4149615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기대 효과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37225" y="4059488"/>
            <a:ext cx="613458" cy="400110"/>
            <a:chOff x="-1997340" y="1653100"/>
            <a:chExt cx="613458" cy="400110"/>
          </a:xfrm>
        </p:grpSpPr>
        <p:sp>
          <p:nvSpPr>
            <p:cNvPr id="125" name="직사각형 12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8" name="Text Box 12"/>
          <p:cNvSpPr txBox="1">
            <a:spLocks noChangeArrowheads="1"/>
          </p:cNvSpPr>
          <p:nvPr/>
        </p:nvSpPr>
        <p:spPr bwMode="auto">
          <a:xfrm>
            <a:off x="250934" y="1627358"/>
            <a:ext cx="6875597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유관조직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  <a:tabLst>
                <a:tab pos="1433513" algn="l"/>
              </a:tabLst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통합품질지원팀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	: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전사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전체 시스템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  <a:tabLst>
                <a:tab pos="1433513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Delivery Factory	: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본부 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Java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시스템 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범위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사업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</p:txBody>
      </p:sp>
      <p:sp>
        <p:nvSpPr>
          <p:cNvPr id="129" name="Text Box 12"/>
          <p:cNvSpPr txBox="1">
            <a:spLocks noChangeArrowheads="1"/>
          </p:cNvSpPr>
          <p:nvPr/>
        </p:nvSpPr>
        <p:spPr bwMode="auto">
          <a:xfrm>
            <a:off x="2051720" y="5444802"/>
            <a:ext cx="6446168" cy="2884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해결을 위한 추가 도구 개발 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현재 기본 모니터링 기능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+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: Thread Stuck)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탐지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추적 기능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개발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성능개선을 위한 튜닝 방법에 대한 담당자 역량 배양 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 분석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개선 제안 등 서비스 지원 필요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30" name="Text Box 12"/>
          <p:cNvSpPr txBox="1">
            <a:spLocks noChangeArrowheads="1"/>
          </p:cNvSpPr>
          <p:nvPr/>
        </p:nvSpPr>
        <p:spPr bwMode="auto">
          <a:xfrm>
            <a:off x="466092" y="5197262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향후 추진 방향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37225" y="5121188"/>
            <a:ext cx="613458" cy="400110"/>
            <a:chOff x="-1997340" y="1653100"/>
            <a:chExt cx="613458" cy="400110"/>
          </a:xfrm>
        </p:grpSpPr>
        <p:sp>
          <p:nvSpPr>
            <p:cNvPr id="132" name="직사각형 13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5364088" y="6407847"/>
            <a:ext cx="336342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3) Thread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분류 중 하나로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Stuck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발생하면 시스템 중단위험성이 높음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baseline="30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>
            <a:off x="248238" y="6345324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 bwMode="auto">
          <a:xfrm>
            <a:off x="249691" y="4419529"/>
            <a:ext cx="1658483" cy="665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장애율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감소 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249691" y="5477710"/>
            <a:ext cx="1658483" cy="79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도구 개발 및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지원 필요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248238" y="5157192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 bwMode="auto">
          <a:xfrm>
            <a:off x="4261446" y="2996403"/>
            <a:ext cx="1658483" cy="3873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용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32564" y="1556792"/>
            <a:ext cx="1082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통합품질지원팀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063475" y="1803013"/>
            <a:ext cx="2220524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8857155" y="1556792"/>
            <a:ext cx="974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DF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모니터링 도구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8328140" y="1803013"/>
            <a:ext cx="1860484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6063475" y="1855288"/>
            <a:ext cx="2220524" cy="612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Mission-Critical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</a:t>
            </a:r>
            <a:r>
              <a:rPr lang="ko-KR" altLang="en-US" sz="1000" b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</a:t>
            </a:r>
            <a:r>
              <a:rPr lang="en-US" altLang="ko-KR" sz="10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2)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B2C, B2B(</a:t>
            </a:r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U.key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(SKT(203), Industry(26)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8328140" y="1855288"/>
            <a:ext cx="1860484" cy="612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Non-Critical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B2B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4261446" y="2523021"/>
            <a:ext cx="1658483" cy="4177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술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영역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063475" y="2523020"/>
            <a:ext cx="2220524" cy="417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기술영역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9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(App, WEB/WAS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ko-KR" altLang="en-US" sz="1000" b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</a:t>
            </a:r>
            <a:r>
              <a:rPr lang="en-US" altLang="ko-KR" sz="10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3)</a:t>
            </a:r>
            <a:endParaRPr lang="en-US" altLang="ko-KR" sz="10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8328140" y="2523020"/>
            <a:ext cx="1860484" cy="417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WAS(JVM)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6063475" y="2996403"/>
            <a:ext cx="2220524" cy="3898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WAS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라이선스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SysMaster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b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현재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35%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확보</a:t>
            </a:r>
            <a:endParaRPr lang="en-US" altLang="ko-KR" sz="10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8328140" y="2996403"/>
            <a:ext cx="1860484" cy="3898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도구 무료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261446" y="3439464"/>
            <a:ext cx="1658483" cy="6156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고려사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항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063475" y="3439464"/>
            <a:ext cx="2220524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수집 툴 라이선스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부족으로 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WEB/WAS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영역 등 검증 지연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6213" indent="-77788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확대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적용시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NW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재구성 비용 발생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8328140" y="3439464"/>
            <a:ext cx="1860484" cy="61949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marL="180975" indent="-93663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기본 수집 기능의 경량화 도구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93663">
              <a:buFont typeface="Arial" pitchFamily="34" charset="0"/>
              <a:buChar char="•"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사전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알람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 처리 등 추가 기능 필요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64088" y="6510439"/>
            <a:ext cx="3667992" cy="194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4) Application, WEB/WAS, DBMS, Interface, Server, Storage, MS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Proudct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Network,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보안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73035" y="1556792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구분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4259451" y="1803013"/>
            <a:ext cx="1668313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48238" y="411307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79512" y="6356551"/>
            <a:ext cx="462658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)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ava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자바 바이트 코드를 실행할 수 있는 실행환경의 핵심 기능임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1217858" y="2889633"/>
            <a:ext cx="564458" cy="5794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맑은 고딕"/>
              </a:rPr>
              <a:t>①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775294" y="2889633"/>
            <a:ext cx="564458" cy="57945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217858" y="3461611"/>
            <a:ext cx="564458" cy="5794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775294" y="3461611"/>
            <a:ext cx="564458" cy="5794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 rot="16200000">
            <a:off x="-637074" y="2995561"/>
            <a:ext cx="1057100" cy="19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 중요도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62167" y="2961417"/>
            <a:ext cx="5361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SKT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-324544" y="2495671"/>
            <a:ext cx="468063" cy="198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高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-324544" y="3543483"/>
            <a:ext cx="468063" cy="198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低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519363" y="2889633"/>
            <a:ext cx="116936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① :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적용완료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②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: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적용예정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: ~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적용예정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④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: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계획없음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98293" y="2889633"/>
            <a:ext cx="416452" cy="5794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맑은 고딕"/>
              </a:rPr>
              <a:t>①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798293" y="3461611"/>
            <a:ext cx="416452" cy="5794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③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217858" y="2538655"/>
            <a:ext cx="564458" cy="3509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775294" y="2538655"/>
            <a:ext cx="564458" cy="35097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798293" y="2538655"/>
            <a:ext cx="416452" cy="3509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총합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43608" y="2339324"/>
            <a:ext cx="14284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그룹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(Java)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79512" y="3543483"/>
            <a:ext cx="6187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Non-T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96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Delivery Factory “JVM</a:t>
            </a:r>
            <a:r>
              <a:rPr kumimoji="1" lang="ko-KR" altLang="en-US" sz="1200" b="1" kern="0" baseline="30000" dirty="0" smtClean="0">
                <a:latin typeface="+mn-ea"/>
              </a:rPr>
              <a:t>주</a:t>
            </a:r>
            <a:r>
              <a:rPr kumimoji="1" lang="en-US" altLang="ko-KR" sz="1200" b="1" kern="0" baseline="30000" dirty="0" smtClean="0">
                <a:latin typeface="+mn-ea"/>
              </a:rPr>
              <a:t>1) </a:t>
            </a:r>
            <a:r>
              <a:rPr kumimoji="1" lang="ko-KR" altLang="en-US" sz="1200" b="1" kern="0" dirty="0" smtClean="0">
                <a:latin typeface="+mn-ea"/>
              </a:rPr>
              <a:t>모니터링 도구</a:t>
            </a:r>
            <a:r>
              <a:rPr kumimoji="1" lang="en-US" altLang="ko-KR" sz="1200" b="1" kern="0" dirty="0" smtClean="0">
                <a:latin typeface="+mn-ea"/>
              </a:rPr>
              <a:t>-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”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4" y="613193"/>
            <a:ext cx="8751119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기술구조상 실제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OS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와 별개로 가상의 머신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(JVM)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어플리케이션이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수행되므로 성능향상을 위해 별도의 조율이 필요한데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“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”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은 이러한 성능 관련 모니터링 대상 자원을 지정하여 데이터베이스化하고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Thread Stuck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사전 탐지 등을 모니터링 함으로써 성능을 진단하고 이애 대한 개선을 목적으로 기획한 프로젝트임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30476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467544" y="1322883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아키텍처 진단 영역별 현재 전사 지원 현황 과 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차이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38677" y="1232756"/>
            <a:ext cx="613458" cy="400110"/>
            <a:chOff x="-1997340" y="1653100"/>
            <a:chExt cx="613458" cy="400110"/>
          </a:xfrm>
        </p:grpSpPr>
        <p:sp>
          <p:nvSpPr>
            <p:cNvPr id="119" name="직사각형 11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3567488" y="1608435"/>
            <a:ext cx="10438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진단 대상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02772" y="160843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진단영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역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024" name="직선 연결선 1023"/>
          <p:cNvCxnSpPr/>
          <p:nvPr/>
        </p:nvCxnSpPr>
        <p:spPr>
          <a:xfrm>
            <a:off x="251339" y="1854656"/>
            <a:ext cx="1116305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1511660" y="1854656"/>
            <a:ext cx="4244980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6702016" y="1556792"/>
            <a:ext cx="1320465" cy="397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현재 전사 지원 현황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6012160" y="1844823"/>
            <a:ext cx="2843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87525" y="1890163"/>
            <a:ext cx="8820979" cy="2870985"/>
            <a:chOff x="287525" y="2030477"/>
            <a:chExt cx="8820979" cy="2685331"/>
          </a:xfrm>
        </p:grpSpPr>
        <p:sp>
          <p:nvSpPr>
            <p:cNvPr id="178" name="직사각형 177"/>
            <p:cNvSpPr/>
            <p:nvPr/>
          </p:nvSpPr>
          <p:spPr bwMode="auto">
            <a:xfrm>
              <a:off x="6012160" y="2034198"/>
              <a:ext cx="2915939" cy="617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56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108000" rIns="0" anchor="t"/>
            <a:lstStyle/>
            <a:p>
              <a:pPr>
                <a:spcAft>
                  <a:spcPts val="600"/>
                </a:spcAft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전사 모니터링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26" name="직사각형 125"/>
            <p:cNvSpPr/>
            <p:nvPr/>
          </p:nvSpPr>
          <p:spPr bwMode="auto">
            <a:xfrm>
              <a:off x="6012160" y="3535384"/>
              <a:ext cx="2842862" cy="1161161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56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108000" rIns="0" anchor="t"/>
            <a:lstStyle/>
            <a:p>
              <a:pPr>
                <a:spcAft>
                  <a:spcPts val="600"/>
                </a:spcAft>
              </a:pP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DF 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모니터링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36" name="아래쪽 화살표 1035"/>
            <p:cNvSpPr/>
            <p:nvPr/>
          </p:nvSpPr>
          <p:spPr>
            <a:xfrm>
              <a:off x="7035094" y="3364625"/>
              <a:ext cx="797371" cy="144396"/>
            </a:xfrm>
            <a:prstGeom prst="downArrow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56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108000" rIns="0" anchor="t"/>
            <a:lstStyle/>
            <a:p>
              <a:pPr>
                <a:spcAft>
                  <a:spcPts val="600"/>
                </a:spcAft>
              </a:pPr>
              <a:endPara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45" name="직사각형 1044"/>
            <p:cNvSpPr/>
            <p:nvPr/>
          </p:nvSpPr>
          <p:spPr>
            <a:xfrm>
              <a:off x="6012160" y="2271767"/>
              <a:ext cx="3096344" cy="379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  <a:defRPr/>
              </a:pPr>
              <a:r>
                <a:rPr lang="ko-KR" altLang="en-US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운영시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인프라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서버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DBMS, WAS, NW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에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b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대한 현황 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사용율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장애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오류 현황 등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287525" y="2030477"/>
              <a:ext cx="5508611" cy="20254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36000" anchor="t"/>
            <a:lstStyle/>
            <a:p>
              <a:pPr>
                <a:defRPr/>
              </a:pP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어플리케이션 진단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412696" y="3126157"/>
              <a:ext cx="5265253" cy="382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Database </a:t>
              </a:r>
            </a:p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아키텍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처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1" name="직사각형 70"/>
            <p:cNvSpPr/>
            <p:nvPr/>
          </p:nvSpPr>
          <p:spPr bwMode="auto">
            <a:xfrm>
              <a:off x="412696" y="2333461"/>
              <a:ext cx="5265253" cy="73800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SW </a:t>
              </a:r>
            </a:p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아키텍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처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1511660" y="2389810"/>
              <a:ext cx="4084135" cy="2591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UI (WEB/MOBILE)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1511660" y="2716502"/>
              <a:ext cx="4084135" cy="2591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Server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1511660" y="3180852"/>
              <a:ext cx="4084135" cy="2591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Database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3096123" y="2440403"/>
              <a:ext cx="542210" cy="1579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HTML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3095836" y="2768638"/>
              <a:ext cx="683441" cy="15587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Source Code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2" name="직사각형 181"/>
            <p:cNvSpPr/>
            <p:nvPr/>
          </p:nvSpPr>
          <p:spPr bwMode="auto">
            <a:xfrm>
              <a:off x="3713656" y="2440403"/>
              <a:ext cx="542210" cy="1579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JavaScript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3" name="직사각형 182"/>
            <p:cNvSpPr/>
            <p:nvPr/>
          </p:nvSpPr>
          <p:spPr bwMode="auto">
            <a:xfrm>
              <a:off x="4334839" y="2440403"/>
              <a:ext cx="542210" cy="1579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CSS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4" name="직사각형 183"/>
            <p:cNvSpPr/>
            <p:nvPr/>
          </p:nvSpPr>
          <p:spPr bwMode="auto">
            <a:xfrm>
              <a:off x="4952372" y="2440403"/>
              <a:ext cx="542210" cy="15793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Image 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5" name="직사각형 184"/>
            <p:cNvSpPr/>
            <p:nvPr/>
          </p:nvSpPr>
          <p:spPr bwMode="auto">
            <a:xfrm>
              <a:off x="3096123" y="3231576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SQL</a:t>
              </a:r>
            </a:p>
          </p:txBody>
        </p:sp>
        <p:sp>
          <p:nvSpPr>
            <p:cNvPr id="186" name="직사각형 185"/>
            <p:cNvSpPr/>
            <p:nvPr/>
          </p:nvSpPr>
          <p:spPr bwMode="auto">
            <a:xfrm>
              <a:off x="3713656" y="3231576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모델링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7" name="직사각형 186"/>
            <p:cNvSpPr/>
            <p:nvPr/>
          </p:nvSpPr>
          <p:spPr bwMode="auto">
            <a:xfrm>
              <a:off x="4339902" y="3231576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표준 등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88" name="직사각형 187"/>
            <p:cNvSpPr/>
            <p:nvPr/>
          </p:nvSpPr>
          <p:spPr bwMode="auto">
            <a:xfrm>
              <a:off x="3851920" y="2768638"/>
              <a:ext cx="1685386" cy="155871"/>
            </a:xfrm>
            <a:prstGeom prst="rect">
              <a:avLst/>
            </a:prstGeom>
            <a:solidFill>
              <a:srgbClr val="FFFFCC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Resource (CPU, Memory, </a:t>
              </a:r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</a:t>
              </a:r>
              <a:r>
                <a:rPr lang="en-US" altLang="ko-KR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17" name="L 도형 216"/>
            <p:cNvSpPr/>
            <p:nvPr/>
          </p:nvSpPr>
          <p:spPr>
            <a:xfrm rot="18766044">
              <a:off x="5414475" y="2625314"/>
              <a:ext cx="238305" cy="132286"/>
            </a:xfrm>
            <a:prstGeom prst="corner">
              <a:avLst/>
            </a:prstGeom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412696" y="3591063"/>
              <a:ext cx="5265253" cy="3828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기술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아키텍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처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1511660" y="3645758"/>
              <a:ext cx="4084135" cy="2591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인프</a:t>
              </a: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라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3096123" y="3696482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WAS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3713656" y="3696482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DBMS</a:t>
              </a: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4339902" y="3696482"/>
              <a:ext cx="542210" cy="157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NW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287525" y="4110663"/>
              <a:ext cx="5508611" cy="2769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3600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보안진단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1511661" y="4148708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서버</a:t>
              </a: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보안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026076" y="4148708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데이터 보안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4489817" y="4148708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NW </a:t>
              </a: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보안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287525" y="4438832"/>
              <a:ext cx="5508611" cy="2769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3600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성능진단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1511661" y="4476877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목표성능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3026076" y="4476877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임계성능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4489817" y="4476877"/>
              <a:ext cx="1188132" cy="200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000" rIns="0" anchor="ctr"/>
            <a:lstStyle/>
            <a:p>
              <a:pPr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안전성 등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6012160" y="2715740"/>
              <a:ext cx="2915939" cy="594672"/>
            </a:xfrm>
            <a:prstGeom prst="rect">
              <a:avLst/>
            </a:prstGeom>
            <a:solidFill>
              <a:srgbClr val="F7EAE9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56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108000" rIns="0" anchor="t"/>
            <a:lstStyle/>
            <a:p>
              <a:pPr>
                <a:spcAft>
                  <a:spcPts val="600"/>
                </a:spcAft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전사 성능 점검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(SWAT)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012160" y="2920651"/>
              <a:ext cx="2915939" cy="52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  <a:defRPr/>
              </a:pP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개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발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운영시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 특정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영역</a:t>
              </a:r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(DB, WAS) 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성능 점검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marL="171450" indent="-171450">
                <a:buFontTx/>
                <a:buChar char="-"/>
                <a:defRPr/>
              </a:pP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성능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부하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 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테스트 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>
                <a:defRPr/>
              </a:pP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6012160" y="3723768"/>
            <a:ext cx="2915939" cy="1109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운영시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SW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아키텍처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Server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영역 중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성능에 영향이 큰 </a:t>
            </a: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자바가상머신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(Java Virtual Machine)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대상으로 사용자정의 모니터링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     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원하는 모니터링 항목 설정 가능</a:t>
            </a:r>
            <a:endParaRPr lang="en-US" altLang="ko-KR" sz="1000" b="1" u="sng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Wingdings" pitchFamily="2" charset="2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-  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모니터링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데이터를 </a:t>
            </a:r>
            <a:r>
              <a:rPr lang="en-US" altLang="ko-KR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DB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화 </a:t>
            </a:r>
            <a:r>
              <a:rPr lang="en-US" altLang="ko-KR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(</a:t>
            </a:r>
            <a:r>
              <a:rPr lang="ko-KR" altLang="en-US" sz="1000" b="1" u="sn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시간별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 추이분석</a:t>
            </a:r>
            <a:r>
              <a:rPr lang="en-US" altLang="ko-KR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)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Wingdings" pitchFamily="2" charset="2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-   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특정장애요소</a:t>
            </a:r>
            <a:r>
              <a:rPr lang="en-US" altLang="ko-KR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(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예</a:t>
            </a:r>
            <a:r>
              <a:rPr lang="en-US" altLang="ko-KR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, Thread Stuck) </a:t>
            </a:r>
            <a:r>
              <a:rPr lang="ko-KR" altLang="en-US" sz="1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Wingdings" pitchFamily="2" charset="2"/>
              </a:rPr>
              <a:t>사전탐지</a:t>
            </a:r>
            <a:endParaRPr lang="en-US" altLang="ko-KR" sz="1000" b="1" u="sng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467544" y="4779267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기대 효과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138677" y="4689140"/>
            <a:ext cx="613458" cy="400110"/>
            <a:chOff x="-1997340" y="1653100"/>
            <a:chExt cx="613458" cy="400110"/>
          </a:xfrm>
        </p:grpSpPr>
        <p:sp>
          <p:nvSpPr>
            <p:cNvPr id="106" name="직사각형 105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282622" y="4977172"/>
            <a:ext cx="8645477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AD-HOC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 대응으로 여전히 장애 위험 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사전 탐지 및 근본적인 병목구간 파악 필요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‘14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원인 중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20%(83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Thread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(22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(18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 해결책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</a:p>
        </p:txBody>
      </p:sp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287524" y="5841617"/>
            <a:ext cx="8640575" cy="2884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현재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도구는 자바 자원 모니터링 기능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+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특정장애요소 탐지 기능 수준임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설치형인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상용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대비 기능 미흡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/SQL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쿼리 튜닝 데이터 제공 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오픈소스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APM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과 비교하여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Database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화 장점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</a:p>
        </p:txBody>
      </p:sp>
      <p:sp>
        <p:nvSpPr>
          <p:cNvPr id="111" name="Text Box 12"/>
          <p:cNvSpPr txBox="1">
            <a:spLocks noChangeArrowheads="1"/>
          </p:cNvSpPr>
          <p:nvPr/>
        </p:nvSpPr>
        <p:spPr bwMode="auto">
          <a:xfrm>
            <a:off x="467544" y="5625244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고려 사항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138677" y="5549170"/>
            <a:ext cx="613458" cy="400110"/>
            <a:chOff x="-1997340" y="1653100"/>
            <a:chExt cx="613458" cy="400110"/>
          </a:xfrm>
        </p:grpSpPr>
        <p:sp>
          <p:nvSpPr>
            <p:cNvPr id="113" name="직사각형 112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239060" y="6489340"/>
            <a:ext cx="462658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)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ava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Virual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Machine, 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 가상 </a:t>
            </a:r>
            <a:r>
              <a:rPr lang="ko-KR" altLang="en-US" sz="1000" baseline="30000" dirty="0" err="1">
                <a:solidFill>
                  <a:srgbClr val="000000"/>
                </a:solidFill>
                <a:latin typeface="+mn-ea"/>
                <a:cs typeface="Times New Roman" pitchFamily="18" charset="0"/>
              </a:rPr>
              <a:t>머신의</a:t>
            </a:r>
            <a:r>
              <a:rPr lang="ko-KR" altLang="en-US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약어로 자바 바이트 코드를 실행할 수 있는 실행환경의 핵심 기능임</a:t>
            </a:r>
            <a:r>
              <a:rPr lang="en-US" altLang="ko-KR" sz="1000" baseline="30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325986" y="6515859"/>
            <a:ext cx="327846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Thread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분류 중 하나로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Stuck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발생하면 시스템 중단위험성이 높음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baseline="30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249690" y="5625244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249690" y="6489689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 smtClean="0">
                <a:latin typeface="+mn-ea"/>
              </a:rPr>
              <a:t>Delivery Factory “JVM</a:t>
            </a:r>
            <a:r>
              <a:rPr kumimoji="1" lang="ko-KR" altLang="en-US" sz="1200" b="1" kern="0" baseline="30000" dirty="0" smtClean="0">
                <a:latin typeface="+mn-ea"/>
              </a:rPr>
              <a:t>주</a:t>
            </a:r>
            <a:r>
              <a:rPr kumimoji="1" lang="en-US" altLang="ko-KR" sz="1200" b="1" kern="0" baseline="30000" dirty="0" smtClean="0">
                <a:latin typeface="+mn-ea"/>
              </a:rPr>
              <a:t>1) </a:t>
            </a:r>
            <a:r>
              <a:rPr kumimoji="1" lang="ko-KR" altLang="en-US" sz="1200" b="1" kern="0" dirty="0" smtClean="0">
                <a:latin typeface="+mn-ea"/>
              </a:rPr>
              <a:t>모니터링 도구</a:t>
            </a:r>
            <a:r>
              <a:rPr kumimoji="1" lang="en-US" altLang="ko-KR" sz="1200" b="1" kern="0" dirty="0" smtClean="0">
                <a:latin typeface="+mn-ea"/>
              </a:rPr>
              <a:t>-</a:t>
            </a:r>
            <a:r>
              <a:rPr kumimoji="1" lang="en-US" altLang="ko-KR" sz="1200" b="1" kern="0" dirty="0" err="1" smtClean="0">
                <a:latin typeface="+mn-ea"/>
              </a:rPr>
              <a:t>Daram</a:t>
            </a:r>
            <a:r>
              <a:rPr kumimoji="1" lang="en-US" altLang="ko-KR" sz="1200" b="1" kern="0" dirty="0" smtClean="0">
                <a:latin typeface="+mn-ea"/>
              </a:rPr>
              <a:t>”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4" y="613193"/>
            <a:ext cx="8751119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Java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의 기술구조상 실제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OS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와 별개로 가상의 머신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(JVM)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에서 어플리케이션이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수행되므로 성능향상을 위해 별도의 조율이 필요한데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“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Daram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”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은 이러한 성능 관련 모니터링 대상 자원을 지정하여 데이터베이스化하고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 장애 요소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Thread Stuck</a:t>
            </a:r>
            <a:r>
              <a:rPr lang="ko-KR" altLang="en-US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탐지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추적 등을 모니터링 함으로써 성능을 진단하고 이애 대한 개선을 목적으로 기획한 프로젝트임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49691" y="130476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 Box 12"/>
          <p:cNvSpPr txBox="1">
            <a:spLocks noChangeArrowheads="1"/>
          </p:cNvSpPr>
          <p:nvPr/>
        </p:nvSpPr>
        <p:spPr bwMode="auto">
          <a:xfrm>
            <a:off x="467544" y="1322883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통합품질지원팀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vs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전사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SWAT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vs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DF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38677" y="1232756"/>
            <a:ext cx="613458" cy="400110"/>
            <a:chOff x="-1997340" y="1653100"/>
            <a:chExt cx="613458" cy="400110"/>
          </a:xfrm>
        </p:grpSpPr>
        <p:sp>
          <p:nvSpPr>
            <p:cNvPr id="119" name="직사각형 118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179512" y="6381328"/>
            <a:ext cx="6215163" cy="194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규모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비용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예산 등을 고려하여 총체적 판단 필요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인터넷 유입통제가 어려운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B2C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과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B2B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중 </a:t>
            </a:r>
            <a:r>
              <a:rPr lang="en-US" altLang="ko-KR" sz="10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U.key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 사업을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Mission-Critical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시스템으로 간주함</a:t>
            </a:r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49691" y="1664804"/>
            <a:ext cx="1658483" cy="24842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적용 대상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2" name="Text Box 12"/>
          <p:cNvSpPr txBox="1">
            <a:spLocks noChangeArrowheads="1"/>
          </p:cNvSpPr>
          <p:nvPr/>
        </p:nvSpPr>
        <p:spPr bwMode="auto">
          <a:xfrm>
            <a:off x="2041526" y="1628800"/>
            <a:ext cx="4858176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통합품질지원팀의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경우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SKT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 중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Mission-Critical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시스템</a:t>
            </a:r>
            <a:r>
              <a:rPr lang="ko-KR" altLang="en-US" sz="1200" baseline="30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2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우선 대상으로 적용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전체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229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 서비스 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SKT 203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, Industry 26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(AMS: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자산관리시스템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/>
            </a:r>
            <a:b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</a:b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수집 대상으로 선정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기술영역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9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 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Application, WEB/WAS, MS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Proudct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3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개 영역 검증 지연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277813" lvl="1" algn="just">
              <a:spcBef>
                <a:spcPct val="20000"/>
              </a:spcBef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이유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WEB/WAS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의 경우 수집 툴 라이선스 부족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(35%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보유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에너지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화학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3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팀의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SKGAS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전사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SWAT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지원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금번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SKGAS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고객 요청으로 상용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APM(Jennifer)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도입 및 전사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SWAT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서비스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277813" lvl="1" algn="just">
              <a:spcBef>
                <a:spcPct val="2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요청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(DB / WAS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튜닝 수행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903085" y="1556792"/>
            <a:ext cx="1845379" cy="1735710"/>
            <a:chOff x="6747266" y="1556792"/>
            <a:chExt cx="1845379" cy="1735710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7161602" y="1589279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적용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예정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7872645" y="1589279"/>
              <a:ext cx="720000" cy="720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적용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중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7161602" y="2299987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미정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7872645" y="2299987"/>
              <a:ext cx="72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미정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16200000">
              <a:off x="6366067" y="2174740"/>
              <a:ext cx="131349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시스템 중요도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942312" y="3046280"/>
              <a:ext cx="119408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NON-T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747266" y="1556792"/>
              <a:ext cx="59704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高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747266" y="2858743"/>
              <a:ext cx="59704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低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956376" y="3046281"/>
              <a:ext cx="59704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SKT </a:t>
              </a:r>
              <a:endPara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2051050" y="3369711"/>
            <a:ext cx="6877050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상용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도입이 어려운 중소형 자바 시스템 대상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별도 라이선스 비용 없음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WAS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영역 수집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특정 장애 요소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, Thread Stuck-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서비스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시스템 정지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에 대한 탐지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추적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  <a:p>
            <a:pPr algn="just">
              <a:spcBef>
                <a:spcPct val="20000"/>
              </a:spcBef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466092" y="4239207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기대 효과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37225" y="4149080"/>
            <a:ext cx="613458" cy="400110"/>
            <a:chOff x="-1997340" y="1653100"/>
            <a:chExt cx="613458" cy="400110"/>
          </a:xfrm>
        </p:grpSpPr>
        <p:sp>
          <p:nvSpPr>
            <p:cNvPr id="125" name="직사각형 124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8" name="Text Box 12"/>
          <p:cNvSpPr txBox="1">
            <a:spLocks noChangeArrowheads="1"/>
          </p:cNvSpPr>
          <p:nvPr/>
        </p:nvSpPr>
        <p:spPr bwMode="auto">
          <a:xfrm>
            <a:off x="2051049" y="4485835"/>
            <a:ext cx="6875597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 장애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‘14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 원인 중 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20%(83/422)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모니터링 미흡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(SW), 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이중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Thread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(15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),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관련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(17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r>
              <a:rPr lang="en-US" altLang="ko-KR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 </a:t>
            </a:r>
            <a:r>
              <a:rPr lang="ko-KR" altLang="en-US" sz="1000" kern="900" spc="-3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으로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50%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주 해결책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: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인스턴스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재기동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277813" lvl="1" algn="just">
              <a:spcBef>
                <a:spcPct val="20000"/>
              </a:spcBef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 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특정 장애 요소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예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, Thread Stuck-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서비스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시스템 정지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)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에 대한 탐지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추적 등으로 장애 사전 예측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29" name="Text Box 12"/>
          <p:cNvSpPr txBox="1">
            <a:spLocks noChangeArrowheads="1"/>
          </p:cNvSpPr>
          <p:nvPr/>
        </p:nvSpPr>
        <p:spPr bwMode="auto">
          <a:xfrm>
            <a:off x="2051720" y="5588818"/>
            <a:ext cx="6446168" cy="2884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현재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도구는 자바 자원 모니터링 기능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+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특정장애요소 탐지 기능 수준임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설치형인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상용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대비 기능 미흡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/SQL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쿼리 튜닝 데이터 제공 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오픈소스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APM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과 비교하여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Database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화 장점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</a:p>
        </p:txBody>
      </p:sp>
      <p:sp>
        <p:nvSpPr>
          <p:cNvPr id="130" name="Text Box 12"/>
          <p:cNvSpPr txBox="1">
            <a:spLocks noChangeArrowheads="1"/>
          </p:cNvSpPr>
          <p:nvPr/>
        </p:nvSpPr>
        <p:spPr bwMode="auto">
          <a:xfrm>
            <a:off x="466092" y="5341278"/>
            <a:ext cx="8534400" cy="31166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향후 추진 방향</a:t>
            </a:r>
            <a:endParaRPr lang="en-US" altLang="ko-KR" sz="1200" b="1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37225" y="5265204"/>
            <a:ext cx="613458" cy="400110"/>
            <a:chOff x="-1997340" y="1653100"/>
            <a:chExt cx="613458" cy="400110"/>
          </a:xfrm>
        </p:grpSpPr>
        <p:sp>
          <p:nvSpPr>
            <p:cNvPr id="132" name="직사각형 131"/>
            <p:cNvSpPr/>
            <p:nvPr/>
          </p:nvSpPr>
          <p:spPr>
            <a:xfrm>
              <a:off x="-1997340" y="1653100"/>
              <a:ext cx="540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ko-KR" altLang="ko-KR" sz="2000" dirty="0" smtClean="0">
                  <a:solidFill>
                    <a:srgbClr val="000000"/>
                  </a:solidFill>
                  <a:latin typeface="+mn-ea"/>
                  <a:cs typeface="Times New Roman" pitchFamily="18" charset="0"/>
                </a:rPr>
                <a:t>■</a:t>
              </a:r>
              <a:endParaRPr lang="ko-KR" altLang="en-US" sz="20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-1923942" y="1732623"/>
              <a:ext cx="5400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cs typeface="Times New Roman" pitchFamily="18" charset="0"/>
                </a:rPr>
                <a:t>3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179512" y="6478790"/>
            <a:ext cx="327846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주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2) Thread 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분류 중 하나로 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Thread Stuck</a:t>
            </a:r>
            <a:r>
              <a:rPr lang="ko-KR" altLang="en-US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발생하면 시스템 중단위험성이 높음</a:t>
            </a:r>
            <a:r>
              <a:rPr lang="en-US" altLang="ko-KR" sz="1000" baseline="30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ko-KR" altLang="en-US" sz="1000" baseline="30000" dirty="0">
              <a:solidFill>
                <a:srgbClr val="FF0000"/>
              </a:solidFill>
            </a:endParaRPr>
          </a:p>
          <a:p>
            <a:endParaRPr lang="ko-KR" altLang="en-US" sz="1000" baseline="30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41" name="직선 연결선 140"/>
          <p:cNvCxnSpPr/>
          <p:nvPr/>
        </p:nvCxnSpPr>
        <p:spPr>
          <a:xfrm>
            <a:off x="248238" y="419387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248238" y="627331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 bwMode="auto">
          <a:xfrm>
            <a:off x="249691" y="4549190"/>
            <a:ext cx="1658483" cy="71601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 타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249691" y="5625244"/>
            <a:ext cx="1658483" cy="6381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장애 타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248238" y="5323639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6084168" y="1124743"/>
            <a:ext cx="3420380" cy="1548171"/>
            <a:chOff x="6084168" y="1111058"/>
            <a:chExt cx="3554888" cy="1777882"/>
          </a:xfrm>
        </p:grpSpPr>
        <p:sp>
          <p:nvSpPr>
            <p:cNvPr id="21" name="직사각형 20"/>
            <p:cNvSpPr/>
            <p:nvPr/>
          </p:nvSpPr>
          <p:spPr>
            <a:xfrm>
              <a:off x="6408204" y="1193751"/>
              <a:ext cx="2631734" cy="1656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 ker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aphicFrame>
          <p:nvGraphicFramePr>
            <p:cNvPr id="8" name="차트 7"/>
            <p:cNvGraphicFramePr/>
            <p:nvPr>
              <p:extLst>
                <p:ext uri="{D42A27DB-BD31-4B8C-83A1-F6EECF244321}">
                  <p14:modId xmlns:p14="http://schemas.microsoft.com/office/powerpoint/2010/main" val="1413880213"/>
                </p:ext>
              </p:extLst>
            </p:nvPr>
          </p:nvGraphicFramePr>
          <p:xfrm>
            <a:off x="6084168" y="1111058"/>
            <a:ext cx="3554888" cy="17778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latin typeface="+mn-ea"/>
              </a:rPr>
              <a:t>DF </a:t>
            </a:r>
            <a:r>
              <a:rPr kumimoji="1" lang="ko-KR" altLang="en-US" sz="1200" b="1" kern="0" dirty="0">
                <a:latin typeface="+mn-ea"/>
              </a:rPr>
              <a:t>운영 </a:t>
            </a:r>
            <a:r>
              <a:rPr kumimoji="1" lang="ko-KR" altLang="en-US" sz="1200" b="1" kern="0" dirty="0" smtClean="0">
                <a:latin typeface="+mn-ea"/>
              </a:rPr>
              <a:t>어플리케이</a:t>
            </a:r>
            <a:r>
              <a:rPr kumimoji="1" lang="ko-KR" altLang="en-US" sz="1200" b="1" kern="0" dirty="0">
                <a:latin typeface="+mn-ea"/>
              </a:rPr>
              <a:t>션</a:t>
            </a:r>
            <a:r>
              <a:rPr kumimoji="1" lang="en-US" altLang="ko-KR" sz="1200" b="1" kern="0" dirty="0" smtClean="0">
                <a:latin typeface="+mn-ea"/>
              </a:rPr>
              <a:t> </a:t>
            </a:r>
            <a:r>
              <a:rPr kumimoji="1" lang="ko-KR" altLang="en-US" sz="1200" b="1" kern="0" dirty="0" smtClean="0">
                <a:latin typeface="+mn-ea"/>
              </a:rPr>
              <a:t>모니터링 도구를 통한 성능 향상 및 운영 구성원 역량 강화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74" name="Text Box 12"/>
          <p:cNvSpPr txBox="1">
            <a:spLocks noChangeArrowheads="1"/>
          </p:cNvSpPr>
          <p:nvPr/>
        </p:nvSpPr>
        <p:spPr bwMode="auto">
          <a:xfrm>
            <a:off x="250825" y="613193"/>
            <a:ext cx="8534400" cy="6195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내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170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여 개의 자바 시스템에 모니터링 도구를 활용함으로써 발생 가능한 장애를 사전 탐지하고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Better Performance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제공할 수 있도록 구성원의 진단 역량을 강화하고자 함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49691" y="1217534"/>
            <a:ext cx="1658483" cy="14214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필요성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80" name="차트 79"/>
          <p:cNvGraphicFramePr/>
          <p:nvPr>
            <p:extLst>
              <p:ext uri="{D42A27DB-BD31-4B8C-83A1-F6EECF244321}">
                <p14:modId xmlns:p14="http://schemas.microsoft.com/office/powerpoint/2010/main" val="436989100"/>
              </p:ext>
            </p:extLst>
          </p:nvPr>
        </p:nvGraphicFramePr>
        <p:xfrm>
          <a:off x="9288524" y="3418977"/>
          <a:ext cx="2584444" cy="129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249691" y="2852935"/>
            <a:ext cx="1658483" cy="12601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Pain Point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49691" y="1124744"/>
            <a:ext cx="8678409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 Box 12"/>
          <p:cNvSpPr txBox="1">
            <a:spLocks noChangeArrowheads="1"/>
          </p:cNvSpPr>
          <p:nvPr/>
        </p:nvSpPr>
        <p:spPr bwMode="auto">
          <a:xfrm>
            <a:off x="2041525" y="2780928"/>
            <a:ext cx="4582703" cy="6480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어플리케이션 진단에는 전문적 지식과 경험 필요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자바어플리케이션 뿐만 아니라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OS,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네트워크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DB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많은 연관관계로 원인 파악이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힘듦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측정을 위한 진단 도구 필요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목적에 맞는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적절한 도구 선택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확인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측정 결과에 대한 분석 후 처리 방법에 대한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Knowhow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2041526" y="1304925"/>
            <a:ext cx="4366678" cy="92338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’14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년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Industry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본부 장애유형 분석 결과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모니터링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(SW)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미흡이 전체의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20%, </a:t>
            </a:r>
          </a:p>
          <a:p>
            <a:pPr marL="449263" lvl="1" indent="-171450" algn="just">
              <a:spcBef>
                <a:spcPct val="20000"/>
              </a:spcBef>
              <a:spcAft>
                <a:spcPts val="600"/>
              </a:spcAft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이중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Thread,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메모리부족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(Out Of Memory)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등 자바어플리케이션 관련 장애가 약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50%</a:t>
            </a: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170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여 개의 시스템에 상용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설치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2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건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고객은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물론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팀도 전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APM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도구 필요성에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대한 공감대 형성 부족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장애가 발생하면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AD-HOC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대처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  <a:sym typeface="Wingdings" pitchFamily="2" charset="2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249690" y="2740093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 bwMode="auto">
          <a:xfrm>
            <a:off x="7272299" y="3176974"/>
            <a:ext cx="1655799" cy="8640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역량 강화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도구 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공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추천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(Advise)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itchFamily="18" charset="0"/>
              </a:rPr>
              <a:t>지원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6673137" y="3032956"/>
            <a:ext cx="527155" cy="7560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 bwMode="auto">
          <a:xfrm>
            <a:off x="7272299" y="2915942"/>
            <a:ext cx="1655799" cy="261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해결방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안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249691" y="4293096"/>
            <a:ext cx="1658483" cy="13321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DF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지원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Text Box 12"/>
          <p:cNvSpPr txBox="1">
            <a:spLocks noChangeArrowheads="1"/>
          </p:cNvSpPr>
          <p:nvPr/>
        </p:nvSpPr>
        <p:spPr bwMode="auto">
          <a:xfrm>
            <a:off x="2041525" y="4293096"/>
            <a:ext cx="6886573" cy="6480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교육을 통한 운영 팀 구성원에 대한 자체 진단 및 튜닝 역량 강화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분기별 모니터링 도구 활용 및 해당 관련 지식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교육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(3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월부터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손쉬운 진단이 가능한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In-House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모니터링 도구 제공 </a:t>
            </a: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목적에 맞는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적절한 도구 선택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필요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확인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분석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튜닝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어시스턴스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(Advise)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지원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각 시스템에 대한 사용량 측정을 통해 기대 성능 수치에 적합한 튜닝이 가능하도록 튜닝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어시스턴스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지원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vmopton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권고 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249690" y="4195475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 bwMode="auto">
          <a:xfrm>
            <a:off x="249691" y="5805264"/>
            <a:ext cx="1658483" cy="75608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기대효과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3" name="Text Box 12"/>
          <p:cNvSpPr txBox="1">
            <a:spLocks noChangeArrowheads="1"/>
          </p:cNvSpPr>
          <p:nvPr/>
        </p:nvSpPr>
        <p:spPr bwMode="auto">
          <a:xfrm>
            <a:off x="2041525" y="5769260"/>
            <a:ext cx="6886573" cy="64807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운영 팀 자체적으로 주요 자원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(WAS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모니터링 </a:t>
            </a: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장애가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빈번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(frequent)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이 발생하고 영향도가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큰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(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예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OOM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발생시 서버 다운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WAS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에 대한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쓰레드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메모리 점검</a:t>
            </a:r>
            <a:endParaRPr lang="en-US" altLang="ko-KR" sz="10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진단을 통한 개선 포인트 제시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MBean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을 통해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DB Connection, Thread Connection Pool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등 확인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449263" lvl="1" indent="-171450" algn="just">
              <a:spcBef>
                <a:spcPct val="20000"/>
              </a:spcBef>
              <a:buFontTx/>
              <a:buChar char="-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DF Advise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를 기반으로 처리량 분석 후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cs typeface="Times New Roman" pitchFamily="18" charset="0"/>
              </a:rPr>
              <a:t>Self Fine Tuning</a:t>
            </a:r>
            <a:endParaRPr lang="en-US" altLang="ko-KR" sz="10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 smtClean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 marL="171450" indent="-171450" algn="just">
              <a:spcBef>
                <a:spcPct val="20000"/>
              </a:spcBef>
              <a:buFont typeface="Wingdings" pitchFamily="2" charset="2"/>
              <a:buChar char="§"/>
            </a:pPr>
            <a:endParaRPr lang="en-US" altLang="ko-KR" sz="120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49690" y="5733256"/>
            <a:ext cx="867840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000" dirty="0" err="1" smtClean="0">
            <a:latin typeface="Candara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15731</TotalTime>
  <Words>1774</Words>
  <Application>Microsoft Office PowerPoint</Application>
  <PresentationFormat>화면 슬라이드 쇼(4:3)</PresentationFormat>
  <Paragraphs>263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기본 디자인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 C&amp;C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SKCC-05474\SKCCADMIN</dc:creator>
  <cp:lastModifiedBy>SKCC_USER</cp:lastModifiedBy>
  <cp:revision>554</cp:revision>
  <cp:lastPrinted>2015-03-17T02:00:31Z</cp:lastPrinted>
  <dcterms:created xsi:type="dcterms:W3CDTF">2013-06-03T00:48:01Z</dcterms:created>
  <dcterms:modified xsi:type="dcterms:W3CDTF">2015-03-18T09:13:55Z</dcterms:modified>
</cp:coreProperties>
</file>