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1" r:id="rId2"/>
  </p:sldMasterIdLst>
  <p:notesMasterIdLst>
    <p:notesMasterId r:id="rId9"/>
  </p:notesMasterIdLst>
  <p:sldIdLst>
    <p:sldId id="340" r:id="rId3"/>
    <p:sldId id="338" r:id="rId4"/>
    <p:sldId id="339" r:id="rId5"/>
    <p:sldId id="335" r:id="rId6"/>
    <p:sldId id="336" r:id="rId7"/>
    <p:sldId id="337" r:id="rId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7EAE9"/>
    <a:srgbClr val="FFFF99"/>
    <a:srgbClr val="FF5050"/>
    <a:srgbClr val="0192FF"/>
    <a:srgbClr val="4F7D50"/>
    <a:srgbClr val="548655"/>
    <a:srgbClr val="9EC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8" autoAdjust="0"/>
    <p:restoredTop sz="78878" autoAdjust="0"/>
  </p:normalViewPr>
  <p:slideViewPr>
    <p:cSldViewPr>
      <p:cViewPr varScale="1">
        <p:scale>
          <a:sx n="108" d="100"/>
          <a:sy n="108" d="100"/>
        </p:scale>
        <p:origin x="-1524" y="-90"/>
      </p:cViewPr>
      <p:guideLst>
        <p:guide orient="horz" pos="346"/>
        <p:guide orient="horz" pos="4020"/>
        <p:guide orient="horz" pos="2886"/>
        <p:guide orient="horz" pos="822"/>
        <p:guide pos="5624"/>
        <p:guide pos="158"/>
        <p:guide pos="2903"/>
        <p:guide pos="5420"/>
        <p:guide pos="1292"/>
        <p:guide pos="748"/>
        <p:guide pos="1587"/>
        <p:guide pos="124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-3168" y="-96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본부 장애유형분석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14 본부 장애유형분석</c:v>
                </c:pt>
              </c:strCache>
            </c:strRef>
          </c:tx>
          <c:dLbls>
            <c:dLbl>
              <c:idx val="3"/>
              <c:layout>
                <c:manualLayout>
                  <c:x val="-2.667460485274635E-2"/>
                  <c:y val="2.301337421425117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모니터링미흡(HW)</c:v>
                </c:pt>
                <c:pt idx="1">
                  <c:v>모니터링미흡(SW)</c:v>
                </c:pt>
                <c:pt idx="2">
                  <c:v>표준/가이드미준수</c:v>
                </c:pt>
                <c:pt idx="3">
                  <c:v>영향도파악미흡</c:v>
                </c:pt>
                <c:pt idx="4">
                  <c:v>테스트부족/미흡</c:v>
                </c:pt>
                <c:pt idx="5">
                  <c:v>외부장애</c:v>
                </c:pt>
                <c:pt idx="6">
                  <c:v>기타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148</c:v>
                </c:pt>
                <c:pt idx="1">
                  <c:v>83</c:v>
                </c:pt>
                <c:pt idx="2">
                  <c:v>49</c:v>
                </c:pt>
                <c:pt idx="3">
                  <c:v>21</c:v>
                </c:pt>
                <c:pt idx="4">
                  <c:v>20</c:v>
                </c:pt>
                <c:pt idx="5">
                  <c:v>54</c:v>
                </c:pt>
                <c:pt idx="6">
                  <c:v>47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15 본부 장애유형분석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모니터링미흡(HW)</c:v>
                </c:pt>
                <c:pt idx="1">
                  <c:v>모니터링미흡(SW)</c:v>
                </c:pt>
                <c:pt idx="2">
                  <c:v>표준/가이드미준수</c:v>
                </c:pt>
                <c:pt idx="3">
                  <c:v>영향도파악미흡</c:v>
                </c:pt>
                <c:pt idx="4">
                  <c:v>테스트부족/미흡</c:v>
                </c:pt>
                <c:pt idx="5">
                  <c:v>외부장애</c:v>
                </c:pt>
                <c:pt idx="6">
                  <c:v>기타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0.35</c:v>
                </c:pt>
                <c:pt idx="1">
                  <c:v>0.2</c:v>
                </c:pt>
                <c:pt idx="2">
                  <c:v>0.12</c:v>
                </c:pt>
                <c:pt idx="3">
                  <c:v>0.05</c:v>
                </c:pt>
                <c:pt idx="4">
                  <c:v>0.05</c:v>
                </c:pt>
                <c:pt idx="5">
                  <c:v>0.13</c:v>
                </c:pt>
                <c:pt idx="6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egendEntry>
        <c:idx val="1"/>
        <c:txPr>
          <a:bodyPr/>
          <a:lstStyle/>
          <a:p>
            <a:pPr>
              <a:defRPr>
                <a:solidFill>
                  <a:srgbClr val="FF0000"/>
                </a:solidFill>
              </a:defRPr>
            </a:pPr>
            <a:endParaRPr lang="ko-KR"/>
          </a:p>
        </c:txPr>
      </c:legendEntry>
      <c:layout>
        <c:manualLayout>
          <c:xMode val="edge"/>
          <c:yMode val="edge"/>
          <c:x val="0.50452693128664361"/>
          <c:y val="0.27566269527979137"/>
          <c:w val="0.30723925411796349"/>
          <c:h val="0.6781453728302623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모니터링미흡(SW)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Thread Full(46%)</c:v>
                </c:pt>
                <c:pt idx="1">
                  <c:v>OOM(41%)</c:v>
                </c:pt>
                <c:pt idx="2">
                  <c:v>Stuck Thread(10%)</c:v>
                </c:pt>
                <c:pt idx="3">
                  <c:v>Full GC(3%)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</c:v>
                </c:pt>
                <c:pt idx="1">
                  <c:v>16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579328"/>
        <c:axId val="115385856"/>
      </c:barChart>
      <c:valAx>
        <c:axId val="115385856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70579328"/>
        <c:crosses val="autoZero"/>
        <c:crossBetween val="between"/>
      </c:valAx>
      <c:catAx>
        <c:axId val="70579328"/>
        <c:scaling>
          <c:orientation val="minMax"/>
        </c:scaling>
        <c:delete val="0"/>
        <c:axPos val="l"/>
        <c:majorTickMark val="none"/>
        <c:minorTickMark val="none"/>
        <c:tickLblPos val="nextTo"/>
        <c:crossAx val="11538585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14A76-9911-4643-B6BC-7C4F1C0FD005}" type="datetimeFigureOut">
              <a:rPr lang="ko-KR" altLang="en-US" smtClean="0"/>
              <a:pPr/>
              <a:t>2015-03-18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114851" y="4715153"/>
            <a:ext cx="4567974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842B0-AE9B-46C0-95E1-66586324E6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17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 kern="0" dirty="0" smtClean="0">
                <a:latin typeface="+mn-ea"/>
              </a:rPr>
              <a:t>Java </a:t>
            </a:r>
            <a:r>
              <a:rPr kumimoji="1" lang="ko-KR" altLang="en-US" sz="1400" b="1" kern="0" dirty="0" smtClean="0">
                <a:latin typeface="+mn-ea"/>
              </a:rPr>
              <a:t>기술 구조상 실제 운영체제와 별개로 가상의 머신</a:t>
            </a:r>
            <a:r>
              <a:rPr kumimoji="1" lang="en-US" altLang="ko-KR" sz="1400" b="1" kern="0" dirty="0" smtClean="0">
                <a:latin typeface="+mn-ea"/>
              </a:rPr>
              <a:t>(JVM)</a:t>
            </a:r>
            <a:r>
              <a:rPr kumimoji="1" lang="ko-KR" altLang="en-US" sz="1400" b="1" kern="0" dirty="0" smtClean="0">
                <a:latin typeface="+mn-ea"/>
              </a:rPr>
              <a:t>에서 독립적으로 어플리케이션을 수행하기 때문에 성능 향상을 위해서는 별도의 조율이 필요하다</a:t>
            </a:r>
            <a:r>
              <a:rPr kumimoji="1" lang="en-US" altLang="ko-KR" sz="1400" b="1" kern="0" dirty="0" smtClean="0">
                <a:latin typeface="+mn-ea"/>
              </a:rPr>
              <a:t>. </a:t>
            </a:r>
            <a:r>
              <a:rPr kumimoji="1" lang="ko-KR" altLang="en-US" sz="1400" b="1" kern="0" dirty="0" smtClean="0">
                <a:latin typeface="+mn-ea"/>
              </a:rPr>
              <a:t>특히 </a:t>
            </a:r>
            <a:r>
              <a:rPr kumimoji="1" lang="en-US" altLang="ko-KR" sz="1400" b="1" kern="0" dirty="0" smtClean="0">
                <a:latin typeface="+mn-ea"/>
              </a:rPr>
              <a:t>’14</a:t>
            </a:r>
            <a:r>
              <a:rPr kumimoji="1" lang="ko-KR" altLang="en-US" sz="1400" b="1" kern="0" dirty="0" smtClean="0">
                <a:latin typeface="+mn-ea"/>
              </a:rPr>
              <a:t>년 장애분석 결과 </a:t>
            </a:r>
            <a:r>
              <a:rPr kumimoji="1" lang="ko-KR" altLang="en-US" sz="1400" b="1" kern="0" dirty="0" err="1" smtClean="0">
                <a:latin typeface="+mn-ea"/>
              </a:rPr>
              <a:t>쓰레드</a:t>
            </a:r>
            <a:r>
              <a:rPr kumimoji="1" lang="ko-KR" altLang="en-US" sz="1400" b="1" kern="0" dirty="0" smtClean="0">
                <a:latin typeface="+mn-ea"/>
              </a:rPr>
              <a:t> 및 메모리 부족 현상 결과가 </a:t>
            </a:r>
            <a:r>
              <a:rPr kumimoji="1" lang="en-US" altLang="ko-KR" sz="1400" b="1" kern="0" dirty="0" smtClean="0">
                <a:latin typeface="+mn-ea"/>
              </a:rPr>
              <a:t>SW </a:t>
            </a:r>
            <a:r>
              <a:rPr kumimoji="1" lang="ko-KR" altLang="en-US" sz="1400" b="1" kern="0" dirty="0" smtClean="0">
                <a:latin typeface="+mn-ea"/>
              </a:rPr>
              <a:t>장애의 </a:t>
            </a:r>
            <a:r>
              <a:rPr kumimoji="1" lang="en-US" altLang="ko-KR" sz="1400" b="1" kern="0" dirty="0" smtClean="0">
                <a:latin typeface="+mn-ea"/>
              </a:rPr>
              <a:t>50% </a:t>
            </a:r>
            <a:r>
              <a:rPr kumimoji="1" lang="ko-KR" altLang="en-US" sz="1400" b="1" kern="0" dirty="0" smtClean="0">
                <a:latin typeface="+mn-ea"/>
              </a:rPr>
              <a:t>이상을 차지하고 있는 바</a:t>
            </a:r>
            <a:r>
              <a:rPr kumimoji="1" lang="en-US" altLang="ko-KR" sz="1400" b="1" kern="0" dirty="0" smtClean="0">
                <a:latin typeface="+mn-ea"/>
              </a:rPr>
              <a:t>, </a:t>
            </a:r>
            <a:r>
              <a:rPr kumimoji="1" lang="ko-KR" altLang="en-US" sz="1400" b="1" kern="0" dirty="0" smtClean="0">
                <a:latin typeface="+mn-ea"/>
              </a:rPr>
              <a:t>사전 모니터링을 통해 성능을 진단하고 이에 대한 개선을 수행하면 이러한 장애를 미리 예방할 수 있을 것으로 판단됨</a:t>
            </a: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4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420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088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3578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045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394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1314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4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7384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5069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9821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056" y="754360"/>
            <a:ext cx="8711893" cy="2602632"/>
          </a:xfrm>
        </p:spPr>
        <p:txBody>
          <a:bodyPr/>
          <a:lstStyle>
            <a:lvl1pPr>
              <a:buFont typeface="Calibri" pitchFamily="34" charset="0"/>
              <a:buChar char="•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buFont typeface="Arial" pitchFamily="34" charset="0"/>
              <a:buChar char="•"/>
              <a:defRPr sz="160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81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056" y="754360"/>
            <a:ext cx="4324944" cy="4906888"/>
          </a:xfrm>
        </p:spPr>
        <p:txBody>
          <a:bodyPr/>
          <a:lstStyle>
            <a:lvl1pPr>
              <a:buFont typeface="Calibri" pitchFamily="34" charset="0"/>
              <a:buChar char="•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buFont typeface="Arial" pitchFamily="34" charset="0"/>
              <a:buChar char="•"/>
              <a:defRPr sz="160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0" y="764704"/>
            <a:ext cx="4324944" cy="4896544"/>
          </a:xfrm>
        </p:spPr>
        <p:txBody>
          <a:bodyPr/>
          <a:lstStyle>
            <a:lvl1pPr>
              <a:buFont typeface="Calibri" pitchFamily="34" charset="0"/>
              <a:buChar char="•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buFont typeface="Arial" pitchFamily="34" charset="0"/>
              <a:buChar char="•"/>
              <a:defRPr sz="160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252046" y="1125538"/>
            <a:ext cx="8639908" cy="53276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FFFFFF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</a:lstStyle>
          <a:p>
            <a:r>
              <a:rPr lang="ko-KR" altLang="en-US" dirty="0" smtClean="0"/>
              <a:t>제목 스타일 편집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1520" y="592113"/>
            <a:ext cx="8640960" cy="1584176"/>
          </a:xfrm>
        </p:spPr>
        <p:txBody>
          <a:bodyPr/>
          <a:lstStyle>
            <a:lvl1pPr marL="0" indent="0">
              <a:buNone/>
              <a:defRPr sz="1000">
                <a:latin typeface="Calibri" pitchFamily="34" charset="0"/>
              </a:defRPr>
            </a:lvl1pPr>
            <a:lvl2pPr>
              <a:buNone/>
              <a:defRPr sz="1000">
                <a:latin typeface="Calibri" pitchFamily="34" charset="0"/>
              </a:defRPr>
            </a:lvl2pPr>
            <a:lvl3pPr>
              <a:buNone/>
              <a:defRPr sz="900">
                <a:latin typeface="Calibri" pitchFamily="34" charset="0"/>
              </a:defRPr>
            </a:lvl3pPr>
            <a:lvl4pPr>
              <a:buNone/>
              <a:defRPr sz="800">
                <a:latin typeface="Calibri" pitchFamily="34" charset="0"/>
              </a:defRPr>
            </a:lvl4pPr>
            <a:lvl5pPr>
              <a:buNone/>
              <a:defRPr sz="8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55B7CB-54A5-4E1C-BAE0-E158B021FB4F}" type="datetimeFigureOut">
              <a:rPr lang="ko-KR" altLang="en-US" smtClean="0"/>
              <a:pPr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C9860-38B2-41A3-97A5-9554B38DB3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3593" y="692150"/>
            <a:ext cx="8578362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558800"/>
            <a:ext cx="9144000" cy="0"/>
          </a:xfrm>
          <a:prstGeom prst="line">
            <a:avLst/>
          </a:prstGeom>
          <a:noFill/>
          <a:ln w="57150" cmpd="thinThick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>
            <a:off x="1913793" y="6553200"/>
            <a:ext cx="72302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48" name="Text Box 24"/>
          <p:cNvSpPr txBox="1">
            <a:spLocks noChangeArrowheads="1"/>
          </p:cNvSpPr>
          <p:nvPr userDrawn="1"/>
        </p:nvSpPr>
        <p:spPr bwMode="auto">
          <a:xfrm>
            <a:off x="1699846" y="6475414"/>
            <a:ext cx="63285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dirty="0">
              <a:solidFill>
                <a:srgbClr val="000000"/>
              </a:solidFill>
              <a:latin typeface="Calibri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Copyright © </a:t>
            </a:r>
            <a:r>
              <a:rPr kumimoji="1" lang="en-US" altLang="ko-KR" sz="900" b="1" i="1" dirty="0" smtClean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2013 </a:t>
            </a: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by SK C&amp;C. Not permitted without written consent to use, modify, and/or distribute this document</a:t>
            </a:r>
            <a:r>
              <a:rPr kumimoji="1" lang="en-US" altLang="ko-KR" sz="900" b="1" i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pic>
        <p:nvPicPr>
          <p:cNvPr id="1030" name="Picture 26" descr="크기변환_SK-cac-Comm-E_bg"/>
          <p:cNvPicPr>
            <a:picLocks noChangeAspect="1" noChangeArrowheads="1"/>
          </p:cNvPicPr>
          <p:nvPr userDrawn="1"/>
        </p:nvPicPr>
        <p:blipFill>
          <a:blip r:embed="rId11" cstate="print"/>
          <a:srcRect l="4506" t="2188" r="54419" b="56425"/>
          <a:stretch>
            <a:fillRect/>
          </a:stretch>
        </p:blipFill>
        <p:spPr bwMode="auto">
          <a:xfrm>
            <a:off x="317989" y="6451600"/>
            <a:ext cx="59934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1" name="Rectangle 27"/>
          <p:cNvSpPr>
            <a:spLocks noChangeArrowheads="1"/>
          </p:cNvSpPr>
          <p:nvPr userDrawn="1"/>
        </p:nvSpPr>
        <p:spPr bwMode="auto">
          <a:xfrm>
            <a:off x="1581151" y="6553200"/>
            <a:ext cx="199292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>
            <a:off x="1381858" y="6553200"/>
            <a:ext cx="674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 userDrawn="1"/>
        </p:nvSpPr>
        <p:spPr bwMode="auto">
          <a:xfrm>
            <a:off x="8427428" y="6597650"/>
            <a:ext cx="51728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0C6C0B97-E6CF-4748-89BE-8E7893DECE39}" type="slidenum">
              <a:rPr kumimoji="1" lang="en-US" altLang="ko-KR" sz="900" b="1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900" b="1" dirty="0">
              <a:solidFill>
                <a:srgbClr val="000000"/>
              </a:solidFill>
              <a:latin typeface="Calibri" pitchFamily="34" charset="0"/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1913793" y="6553200"/>
            <a:ext cx="72302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1699846" y="6475414"/>
            <a:ext cx="63285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dirty="0">
              <a:solidFill>
                <a:srgbClr val="000000"/>
              </a:solidFill>
              <a:latin typeface="Calibri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Copyright © </a:t>
            </a:r>
            <a:r>
              <a:rPr kumimoji="1" lang="en-US" altLang="ko-KR" sz="900" b="1" i="1" dirty="0" smtClean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2013 </a:t>
            </a: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by SK C&amp;C. Not permitted without written consent to use, modify, and/or distribute this document</a:t>
            </a:r>
            <a:r>
              <a:rPr kumimoji="1" lang="en-US" altLang="ko-KR" sz="900" b="1" i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pic>
        <p:nvPicPr>
          <p:cNvPr id="9" name="Picture 26" descr="크기변환_SK-cac-Comm-E_bg"/>
          <p:cNvPicPr>
            <a:picLocks noChangeAspect="1" noChangeArrowheads="1"/>
          </p:cNvPicPr>
          <p:nvPr userDrawn="1"/>
        </p:nvPicPr>
        <p:blipFill>
          <a:blip r:embed="rId13" cstate="print"/>
          <a:srcRect l="4506" t="2188" r="54419" b="56425"/>
          <a:stretch>
            <a:fillRect/>
          </a:stretch>
        </p:blipFill>
        <p:spPr bwMode="auto">
          <a:xfrm>
            <a:off x="317989" y="6451600"/>
            <a:ext cx="59934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7"/>
          <p:cNvSpPr>
            <a:spLocks noChangeArrowheads="1"/>
          </p:cNvSpPr>
          <p:nvPr userDrawn="1"/>
        </p:nvSpPr>
        <p:spPr bwMode="auto">
          <a:xfrm>
            <a:off x="1581151" y="6553200"/>
            <a:ext cx="199292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Rectangle 28"/>
          <p:cNvSpPr>
            <a:spLocks noChangeArrowheads="1"/>
          </p:cNvSpPr>
          <p:nvPr userDrawn="1"/>
        </p:nvSpPr>
        <p:spPr bwMode="auto">
          <a:xfrm>
            <a:off x="1381858" y="6553200"/>
            <a:ext cx="674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 userDrawn="1"/>
        </p:nvSpPr>
        <p:spPr bwMode="auto">
          <a:xfrm>
            <a:off x="8427428" y="6597650"/>
            <a:ext cx="51728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0C6C0B97-E6CF-4748-89BE-8E7893DECE39}" type="slidenum">
              <a:rPr kumimoji="1" lang="en-US" altLang="ko-KR" sz="900" b="1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900" b="1" dirty="0">
              <a:solidFill>
                <a:srgbClr val="000000"/>
              </a:solidFill>
              <a:latin typeface="Calibri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42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 smtClean="0">
                <a:latin typeface="+mn-ea"/>
              </a:rPr>
              <a:t>운영시스템에 대한 전사모니터링</a:t>
            </a:r>
            <a:r>
              <a:rPr kumimoji="1" lang="en-US" altLang="ko-KR" sz="1200" b="1" kern="0" dirty="0" smtClean="0">
                <a:latin typeface="+mn-ea"/>
              </a:rPr>
              <a:t>(</a:t>
            </a:r>
            <a:r>
              <a:rPr kumimoji="1" lang="ko-KR" altLang="en-US" sz="1200" b="1" kern="0" dirty="0" err="1" smtClean="0">
                <a:latin typeface="+mn-ea"/>
              </a:rPr>
              <a:t>통합품질지원팀</a:t>
            </a:r>
            <a:r>
              <a:rPr kumimoji="1" lang="en-US" altLang="ko-KR" sz="1200" b="1" kern="0" dirty="0" smtClean="0">
                <a:latin typeface="+mn-ea"/>
              </a:rPr>
              <a:t>)</a:t>
            </a:r>
            <a:r>
              <a:rPr kumimoji="1" lang="ko-KR" altLang="en-US" sz="1200" b="1" kern="0" dirty="0" smtClean="0">
                <a:latin typeface="+mn-ea"/>
              </a:rPr>
              <a:t>과 </a:t>
            </a:r>
            <a:r>
              <a:rPr kumimoji="1" lang="en-US" altLang="ko-KR" sz="1200" b="1" kern="0" dirty="0" smtClean="0">
                <a:latin typeface="+mn-ea"/>
              </a:rPr>
              <a:t>DF</a:t>
            </a:r>
            <a:r>
              <a:rPr kumimoji="1" lang="ko-KR" altLang="en-US" sz="1200" b="1" kern="0" dirty="0" smtClean="0">
                <a:latin typeface="+mn-ea"/>
              </a:rPr>
              <a:t>모니터링 도구 비교 및 </a:t>
            </a:r>
            <a:r>
              <a:rPr kumimoji="1" lang="en-US" altLang="ko-KR" sz="1200" b="1" kern="0" dirty="0" smtClean="0">
                <a:latin typeface="+mn-ea"/>
              </a:rPr>
              <a:t>DF</a:t>
            </a:r>
            <a:r>
              <a:rPr kumimoji="1" lang="ko-KR" altLang="en-US" sz="1200" b="1" kern="0" dirty="0" smtClean="0">
                <a:latin typeface="+mn-ea"/>
              </a:rPr>
              <a:t>모니터링 도구 사용시 장애 절감 효과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4" y="613193"/>
            <a:ext cx="8677275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도구는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SKT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와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전체 시스템을 대상으로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Application,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WEB/WAS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9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 기술영역에 대해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통합품질지원팀이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계획하고 있는 전사 모니터링 영역 중에 본부 내 중소형 자바 시스템을 대상으로 운영인력이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WAS(JVM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영역을 자체 모니터링 할 수 있도록 도구를 무료로 공급하고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요소를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사전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탐지하여 장애 절감 효과를 얻고자 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9691" y="130476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 Box 12"/>
          <p:cNvSpPr txBox="1">
            <a:spLocks noChangeArrowheads="1"/>
          </p:cNvSpPr>
          <p:nvPr/>
        </p:nvSpPr>
        <p:spPr bwMode="auto">
          <a:xfrm>
            <a:off x="467544" y="1322883"/>
            <a:ext cx="4121351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 시스템에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대한 모니터링 현황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38677" y="1232756"/>
            <a:ext cx="613458" cy="400110"/>
            <a:chOff x="-1997340" y="1653100"/>
            <a:chExt cx="613458" cy="400110"/>
          </a:xfrm>
        </p:grpSpPr>
        <p:sp>
          <p:nvSpPr>
            <p:cNvPr id="119" name="직사각형 118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179513" y="6525344"/>
            <a:ext cx="4393878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규모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비용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예산 등을 고려하여 총체적 판단 필요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인터넷 유입통제가 어려운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B2C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과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B2B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중 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U.key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 사업을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Mission-Critical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시스템으로 간주함</a:t>
            </a:r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28" name="Text Box 12"/>
          <p:cNvSpPr txBox="1">
            <a:spLocks noChangeArrowheads="1"/>
          </p:cNvSpPr>
          <p:nvPr/>
        </p:nvSpPr>
        <p:spPr bwMode="auto">
          <a:xfrm>
            <a:off x="250934" y="1627358"/>
            <a:ext cx="6875597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ts val="6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유관조직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ts val="600"/>
              </a:spcBef>
              <a:buFontTx/>
              <a:buChar char="-"/>
              <a:tabLst>
                <a:tab pos="1433513" algn="l"/>
              </a:tabLst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통합품질지원팀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	</a:t>
            </a:r>
          </a:p>
          <a:p>
            <a:pPr marL="449263" lvl="1" indent="-171450" algn="just">
              <a:spcBef>
                <a:spcPts val="600"/>
              </a:spcBef>
              <a:buFontTx/>
              <a:buChar char="-"/>
              <a:tabLst>
                <a:tab pos="1433513" algn="l"/>
              </a:tabLst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Delivery Factory	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5364088" y="6407847"/>
            <a:ext cx="3677610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3) 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Weblogic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,/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Jeus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97/280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라이선스 확보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1copy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당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80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만원으로 </a:t>
            </a:r>
            <a:r>
              <a:rPr lang="ko-KR" altLang="en-US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산정시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추정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1.5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억 이상</a:t>
            </a:r>
            <a:endParaRPr lang="ko-KR" altLang="en-US" sz="1000" baseline="30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64088" y="6510439"/>
            <a:ext cx="3079689" cy="194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4)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</a:t>
            </a:r>
            <a:r>
              <a:rPr lang="ko-KR" altLang="en-US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분류중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하나로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Stuck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발생시 서비스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중단 위험성이 높음</a:t>
            </a:r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619721" y="1661836"/>
            <a:ext cx="4330488" cy="2919293"/>
            <a:chOff x="4619721" y="1661836"/>
            <a:chExt cx="4510976" cy="25021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4619721" y="1960332"/>
              <a:ext cx="703359" cy="6120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적용 대상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4619721" y="3101447"/>
              <a:ext cx="703359" cy="387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비</a:t>
              </a:r>
              <a:r>
                <a:rPr lang="ko-KR" altLang="en-US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용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881441" y="1661836"/>
              <a:ext cx="98395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통합품질지원팀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5364088" y="1908057"/>
              <a:ext cx="2018658" cy="0"/>
            </a:xfrm>
            <a:prstGeom prst="line">
              <a:avLst/>
            </a:prstGeom>
            <a:ln w="1905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7416316" y="1661836"/>
              <a:ext cx="1714381" cy="2110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DF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모니터링 도구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7416316" y="1908057"/>
              <a:ext cx="1691349" cy="0"/>
            </a:xfrm>
            <a:prstGeom prst="line">
              <a:avLst/>
            </a:prstGeom>
            <a:ln w="1905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 bwMode="auto">
            <a:xfrm>
              <a:off x="5364088" y="1960332"/>
              <a:ext cx="2018658" cy="6120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전사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Mission-Critical </a:t>
              </a:r>
              <a:r>
                <a:rPr lang="ko-KR" altLang="en-US" sz="10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시스템</a:t>
              </a:r>
              <a:r>
                <a:rPr lang="ko-KR" altLang="en-US" sz="1000" b="1" baseline="30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주</a:t>
              </a:r>
              <a:r>
                <a:rPr lang="en-US" altLang="ko-KR" sz="1000" b="1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2)</a:t>
              </a:r>
            </a:p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 B2C, B2B(</a:t>
              </a:r>
              <a:r>
                <a:rPr lang="en-US" altLang="ko-KR" sz="10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U.key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등 주요서비스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7416316" y="1960332"/>
              <a:ext cx="1691349" cy="6120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본부 내 중소형 자바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시스템</a:t>
              </a:r>
              <a:endPara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71450" indent="-171450" algn="ctr">
                <a:buFontTx/>
                <a:buChar char="-"/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B2B(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개별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Ind.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서비스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endPara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4619721" y="2628065"/>
              <a:ext cx="703359" cy="4177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술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영역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5364088" y="2628064"/>
              <a:ext cx="2018658" cy="417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App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WEB/WAS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등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9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개 영역</a:t>
              </a:r>
              <a:endParaRPr lang="en-US" altLang="ko-KR" sz="10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7416316" y="2628064"/>
              <a:ext cx="1691349" cy="417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WAS(JVM) Only</a:t>
              </a:r>
              <a:endPara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5364088" y="3101447"/>
              <a:ext cx="2018658" cy="38982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WAS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수집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Tool </a:t>
              </a:r>
              <a:r>
                <a:rPr lang="en-US" altLang="ko-KR" sz="10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Licence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필요</a:t>
              </a:r>
              <a:endPara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추가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1.5</a:t>
              </a:r>
              <a:r>
                <a:rPr lang="ko-KR" altLang="en-US" sz="10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억</a:t>
              </a:r>
              <a:r>
                <a:rPr lang="ko-KR" altLang="en-US" sz="1000" b="1" baseline="30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주</a:t>
              </a:r>
              <a:r>
                <a:rPr lang="en-US" altLang="ko-KR" sz="1000" b="1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3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이상 필요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endParaRPr lang="en-US" altLang="ko-KR" sz="10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7416316" y="3101447"/>
              <a:ext cx="1691349" cy="38982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도구 무료</a:t>
              </a:r>
              <a:endPara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4619721" y="3544508"/>
              <a:ext cx="703359" cy="6156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고려사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항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5364088" y="3544508"/>
              <a:ext cx="2018658" cy="6194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marL="176213" indent="-77788">
                <a:buFont typeface="Arial" pitchFamily="34" charset="0"/>
                <a:buChar char="•"/>
                <a:defRPr/>
              </a:pP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수집 툴 라이선스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부족으로 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WEB/WAS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영역 등 검증 지연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76213" indent="-77788">
                <a:buFont typeface="Arial" pitchFamily="34" charset="0"/>
                <a:buChar char="•"/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확대 </a:t>
              </a:r>
              <a:r>
                <a:rPr lang="ko-KR" altLang="en-US" sz="10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적용시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NW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재구성 비용 발생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7416316" y="3544508"/>
              <a:ext cx="1691349" cy="6194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marL="180975" indent="-93663">
                <a:buFont typeface="Arial" pitchFamily="34" charset="0"/>
                <a:buChar char="•"/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기본 수집 기능의 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/>
              </a:r>
              <a:b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경량화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도구</a:t>
              </a:r>
              <a:endPara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80975" indent="-93663">
                <a:buFont typeface="Arial" pitchFamily="34" charset="0"/>
                <a:buChar char="•"/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사전 </a:t>
              </a:r>
              <a:r>
                <a:rPr lang="ko-KR" altLang="en-US" sz="10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알람</a:t>
              </a: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장애 처리 등 추가 기능 필요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880777" y="1661836"/>
              <a:ext cx="1870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구분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4620557" y="1908057"/>
              <a:ext cx="707527" cy="0"/>
            </a:xfrm>
            <a:prstGeom prst="line">
              <a:avLst/>
            </a:prstGeom>
            <a:ln w="1905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직사각형 65"/>
          <p:cNvSpPr/>
          <p:nvPr/>
        </p:nvSpPr>
        <p:spPr>
          <a:xfrm>
            <a:off x="179512" y="6356551"/>
            <a:ext cx="4626588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)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ava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Virual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Machine, 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가상 </a:t>
            </a:r>
            <a:r>
              <a:rPr lang="ko-KR" altLang="en-US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머신의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약어로 자바 바이트 코드를 실행할 수 있는 실행환경의 핵심 기능임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429385" y="3068960"/>
            <a:ext cx="22866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257300" algn="l"/>
              </a:tabLst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①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OS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운영대상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 :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적용완료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tabLst>
                <a:tab pos="1257300" algn="l"/>
              </a:tabLst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SK-NET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주요서비스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~6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월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</a:p>
          <a:p>
            <a:pPr>
              <a:tabLst>
                <a:tab pos="1257300" algn="l"/>
              </a:tabLst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상면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HW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운영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 :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적용예정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tabLst>
                <a:tab pos="1257300" algn="l"/>
              </a:tabLst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개별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Ind.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 :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미정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tabLst>
                <a:tab pos="1257300" algn="l"/>
              </a:tabLst>
              <a:defRPr/>
            </a:pP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5404" y="3103601"/>
            <a:ext cx="2346596" cy="1027059"/>
            <a:chOff x="251520" y="2739711"/>
            <a:chExt cx="1825183" cy="1212752"/>
          </a:xfrm>
        </p:grpSpPr>
        <p:sp>
          <p:nvSpPr>
            <p:cNvPr id="75" name="직사각형 74"/>
            <p:cNvSpPr/>
            <p:nvPr/>
          </p:nvSpPr>
          <p:spPr>
            <a:xfrm>
              <a:off x="287524" y="3141562"/>
              <a:ext cx="536126" cy="1974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차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79260" y="2739711"/>
              <a:ext cx="1397443" cy="1212752"/>
              <a:chOff x="798293" y="2538655"/>
              <a:chExt cx="1541459" cy="1502413"/>
            </a:xfrm>
          </p:grpSpPr>
          <p:sp>
            <p:nvSpPr>
              <p:cNvPr id="68" name="직사각형 67"/>
              <p:cNvSpPr/>
              <p:nvPr/>
            </p:nvSpPr>
            <p:spPr bwMode="auto">
              <a:xfrm>
                <a:off x="1217858" y="2889633"/>
                <a:ext cx="564458" cy="5794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맑은 고딕"/>
                  </a:rPr>
                  <a:t>①</a:t>
                </a:r>
              </a:p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맑은 고딕"/>
                  </a:rPr>
                  <a:t>(203)</a:t>
                </a: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 bwMode="auto">
              <a:xfrm>
                <a:off x="1775294" y="2889633"/>
                <a:ext cx="564458" cy="57945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②</a:t>
                </a:r>
              </a:p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(26)</a:t>
                </a: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 bwMode="auto">
              <a:xfrm>
                <a:off x="1217858" y="3461611"/>
                <a:ext cx="564458" cy="57945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③</a:t>
                </a:r>
              </a:p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(100)</a:t>
                </a: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 bwMode="auto">
              <a:xfrm>
                <a:off x="1775294" y="3461611"/>
                <a:ext cx="564458" cy="57945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④</a:t>
                </a:r>
              </a:p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(531)</a:t>
                </a: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 bwMode="auto">
              <a:xfrm>
                <a:off x="798293" y="2889633"/>
                <a:ext cx="416452" cy="57945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229</a:t>
                </a: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 bwMode="auto">
              <a:xfrm>
                <a:off x="798293" y="3461611"/>
                <a:ext cx="416452" cy="57945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631</a:t>
                </a: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 bwMode="auto">
              <a:xfrm>
                <a:off x="1217858" y="2538655"/>
                <a:ext cx="564458" cy="35097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SKT</a:t>
                </a: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 bwMode="auto">
              <a:xfrm>
                <a:off x="1775294" y="2538655"/>
                <a:ext cx="564458" cy="35097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Industry</a:t>
                </a: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 bwMode="auto">
              <a:xfrm>
                <a:off x="798293" y="2538655"/>
                <a:ext cx="416452" cy="35097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App.</a:t>
                </a:r>
              </a:p>
              <a:p>
                <a:pPr algn="ctr">
                  <a:defRPr/>
                </a:pPr>
                <a:r>
                  <a:rPr lang="ko-KR" altLang="en-US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서비스</a:t>
                </a: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85" name="직사각형 84"/>
            <p:cNvSpPr/>
            <p:nvPr/>
          </p:nvSpPr>
          <p:spPr>
            <a:xfrm>
              <a:off x="251520" y="3573610"/>
              <a:ext cx="618781" cy="1974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차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13854" y="-855476"/>
            <a:ext cx="5253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웹로직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57/111, </a:t>
            </a:r>
            <a:r>
              <a:rPr lang="en-US" altLang="ko-KR" dirty="0" err="1" smtClean="0"/>
              <a:t>jeus</a:t>
            </a:r>
            <a:r>
              <a:rPr lang="en-US" altLang="ko-KR" dirty="0" smtClean="0"/>
              <a:t> 34/140, 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 6/29 </a:t>
            </a:r>
            <a:r>
              <a:rPr lang="ko-KR" altLang="en-US" dirty="0" smtClean="0"/>
              <a:t>전체</a:t>
            </a:r>
            <a:r>
              <a:rPr lang="en-US" altLang="ko-KR" dirty="0"/>
              <a:t> </a:t>
            </a:r>
            <a:r>
              <a:rPr lang="en-US" altLang="ko-KR" dirty="0" smtClean="0"/>
              <a:t>35%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12000" y="3785791"/>
            <a:ext cx="2159999" cy="3448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257300" algn="l"/>
              </a:tabLst>
              <a:defRPr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이슈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WAS 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수집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Tool </a:t>
            </a:r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Licence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부족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tabLst>
                <a:tab pos="1257300" algn="l"/>
              </a:tabLst>
              <a:defRPr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(35%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보유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3" name="Text Box 12"/>
          <p:cNvSpPr txBox="1">
            <a:spLocks noChangeArrowheads="1"/>
          </p:cNvSpPr>
          <p:nvPr/>
        </p:nvSpPr>
        <p:spPr bwMode="auto">
          <a:xfrm>
            <a:off x="215517" y="4581129"/>
            <a:ext cx="4415662" cy="46169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기술 영역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-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통합품질지원팀의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모니터링 영역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vs. DF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도구 지원 영역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6" name="Text Box 12"/>
          <p:cNvSpPr txBox="1">
            <a:spLocks noChangeArrowheads="1"/>
          </p:cNvSpPr>
          <p:nvPr/>
        </p:nvSpPr>
        <p:spPr bwMode="auto">
          <a:xfrm>
            <a:off x="250934" y="2528900"/>
            <a:ext cx="4337961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ts val="600"/>
              </a:spcBef>
              <a:buFont typeface="Wingdings" pitchFamily="2" charset="2"/>
              <a:buChar char="§"/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모니티링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대상 사업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ts val="600"/>
              </a:spcBef>
              <a:buFontTx/>
              <a:buChar char="-"/>
              <a:tabLst>
                <a:tab pos="1433513" algn="l"/>
              </a:tabLst>
            </a:pPr>
            <a:r>
              <a:rPr lang="ko-KR" altLang="en-US" sz="1000" dirty="0" err="1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통합품질지원팀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	: 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SKT, Non-T(Industry)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全體 시스템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75519" y="5150053"/>
            <a:ext cx="3737594" cy="1231275"/>
            <a:chOff x="388640" y="5078045"/>
            <a:chExt cx="4111353" cy="1231275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388640" y="5078045"/>
              <a:ext cx="4111353" cy="10265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t"/>
            <a:lstStyle/>
            <a:p>
              <a:pPr>
                <a:defRPr/>
              </a:pP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 </a:t>
              </a:r>
              <a:r>
                <a:rPr lang="ko-KR" altLang="en-US" sz="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통합품질지원팀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   9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개 기술 영역</a:t>
              </a: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(416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개 항목</a:t>
              </a: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467544" y="5333090"/>
              <a:ext cx="730412" cy="300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Application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1275051" y="5333090"/>
              <a:ext cx="730412" cy="300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MS Product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2082558" y="5333090"/>
              <a:ext cx="730412" cy="300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DBMS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2890065" y="5333090"/>
              <a:ext cx="730412" cy="300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Interface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3697572" y="5333090"/>
              <a:ext cx="730412" cy="300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Server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468567" y="5697252"/>
              <a:ext cx="730412" cy="3007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WEB/</a:t>
              </a:r>
            </a:p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WAS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1275733" y="5697252"/>
              <a:ext cx="730412" cy="300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Storage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2082899" y="5697252"/>
              <a:ext cx="730412" cy="300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Network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2890065" y="5697252"/>
              <a:ext cx="730412" cy="300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보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cxnSp>
          <p:nvCxnSpPr>
            <p:cNvPr id="10" name="꺾인 연결선 9"/>
            <p:cNvCxnSpPr>
              <a:endCxn id="12" idx="1"/>
            </p:cNvCxnSpPr>
            <p:nvPr/>
          </p:nvCxnSpPr>
          <p:spPr>
            <a:xfrm rot="16200000" flipH="1">
              <a:off x="1036080" y="5835866"/>
              <a:ext cx="203549" cy="527914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401811" y="6093876"/>
              <a:ext cx="171957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/>
                <a:t>DF </a:t>
              </a:r>
              <a:r>
                <a:rPr lang="ko-KR" altLang="en-US" sz="800" dirty="0" smtClean="0"/>
                <a:t>모니터링 영역 </a:t>
              </a:r>
              <a:r>
                <a:rPr lang="en-US" altLang="ko-KR" sz="800" dirty="0" smtClean="0"/>
                <a:t>(WAS</a:t>
              </a:r>
              <a:r>
                <a:rPr lang="ko-KR" altLang="en-US" sz="800" dirty="0"/>
                <a:t> </a:t>
              </a:r>
              <a:r>
                <a:rPr lang="ko-KR" altLang="en-US" sz="800" dirty="0" smtClean="0"/>
                <a:t>영역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</p:grpSp>
      <p:sp>
        <p:nvSpPr>
          <p:cNvPr id="102" name="Text Box 12"/>
          <p:cNvSpPr txBox="1">
            <a:spLocks noChangeArrowheads="1"/>
          </p:cNvSpPr>
          <p:nvPr/>
        </p:nvSpPr>
        <p:spPr bwMode="auto">
          <a:xfrm>
            <a:off x="4828859" y="1322883"/>
            <a:ext cx="4121351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통합품질지원팀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vs. DF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비교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4499992" y="1232756"/>
            <a:ext cx="613458" cy="400110"/>
            <a:chOff x="-1997340" y="1653100"/>
            <a:chExt cx="613458" cy="400110"/>
          </a:xfrm>
        </p:grpSpPr>
        <p:sp>
          <p:nvSpPr>
            <p:cNvPr id="104" name="직사각형 103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7" name="Text Box 12"/>
          <p:cNvSpPr txBox="1">
            <a:spLocks noChangeArrowheads="1"/>
          </p:cNvSpPr>
          <p:nvPr/>
        </p:nvSpPr>
        <p:spPr bwMode="auto">
          <a:xfrm>
            <a:off x="4828859" y="4815271"/>
            <a:ext cx="4121351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 사용시 장애 절감 효과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499992" y="4725144"/>
            <a:ext cx="613458" cy="400110"/>
            <a:chOff x="-1997340" y="1653100"/>
            <a:chExt cx="613458" cy="400110"/>
          </a:xfrm>
        </p:grpSpPr>
        <p:sp>
          <p:nvSpPr>
            <p:cNvPr id="109" name="직사각형 108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4535996" y="5121188"/>
            <a:ext cx="4405697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특정장애요소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탐지로 약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10%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절감 효과 가능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‘14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 원인 중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20%(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83/422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모니터링 미흡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(SW),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이중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Thread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15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),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(18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어플리케이션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50%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주 해결책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: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인스턴스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재기동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특정장애요소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(Thread Stuck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4)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관련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개 항목 개발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에 대한 탐지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추적 기록을 통한 분석으로 해당요소에 대한 장애 절감 효과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(33/422,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10%)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252000" y="2492896"/>
            <a:ext cx="4320000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 Box 12"/>
          <p:cNvSpPr txBox="1">
            <a:spLocks noChangeArrowheads="1"/>
          </p:cNvSpPr>
          <p:nvPr/>
        </p:nvSpPr>
        <p:spPr bwMode="auto">
          <a:xfrm>
            <a:off x="250934" y="4228019"/>
            <a:ext cx="4337961" cy="28110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449263" lvl="1" indent="-171450" algn="just">
              <a:spcBef>
                <a:spcPts val="600"/>
              </a:spcBef>
              <a:buFontTx/>
              <a:buChar char="-"/>
              <a:tabLst>
                <a:tab pos="1433513" algn="l"/>
              </a:tabLst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Delivery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Factory	: 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Industry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사업 본부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내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Java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시스템 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ts val="600"/>
              </a:spcBef>
              <a:buFont typeface="Wingdings" pitchFamily="2" charset="2"/>
              <a:buChar char="§"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Delivery Factory </a:t>
            </a:r>
            <a:r>
              <a:rPr kumimoji="1" lang="ko-KR" altLang="en-US" sz="1200" b="1" kern="0" dirty="0" smtClean="0">
                <a:latin typeface="+mn-ea"/>
              </a:rPr>
              <a:t>모니터링 도구</a:t>
            </a:r>
            <a:r>
              <a:rPr kumimoji="1" lang="en-US" altLang="ko-KR" sz="1200" b="1" kern="0" dirty="0" smtClean="0">
                <a:latin typeface="+mn-ea"/>
              </a:rPr>
              <a:t>-</a:t>
            </a:r>
            <a:r>
              <a:rPr kumimoji="1" lang="en-US" altLang="ko-KR" sz="1200" b="1" kern="0" dirty="0" err="1" smtClean="0">
                <a:latin typeface="+mn-ea"/>
              </a:rPr>
              <a:t>Daram</a:t>
            </a:r>
            <a:r>
              <a:rPr kumimoji="1" lang="en-US" altLang="ko-KR" sz="1200" b="1" kern="0" dirty="0" smtClean="0">
                <a:latin typeface="+mn-ea"/>
              </a:rPr>
              <a:t>”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4" y="613193"/>
            <a:ext cx="8751119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는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B2B Critical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하지 않은 중소형 자바시스템을 대상으로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 중 성능에 영향이 큰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영역에 대해 모니터링을 수행하여 시스템의 기초적 건전성을 확인하고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 장애 요소를 수집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분석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해결할 수 있는 기능 개발에 유연한 플랫폼을 제공함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9691" y="130476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 Box 12"/>
          <p:cNvSpPr txBox="1">
            <a:spLocks noChangeArrowheads="1"/>
          </p:cNvSpPr>
          <p:nvPr/>
        </p:nvSpPr>
        <p:spPr bwMode="auto">
          <a:xfrm>
            <a:off x="467544" y="1322883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통합품질지원팀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vs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전사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SWAT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vs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DF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38677" y="1232756"/>
            <a:ext cx="613458" cy="400110"/>
            <a:chOff x="-1997340" y="1653100"/>
            <a:chExt cx="613458" cy="400110"/>
          </a:xfrm>
        </p:grpSpPr>
        <p:sp>
          <p:nvSpPr>
            <p:cNvPr id="119" name="직사각형 118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179512" y="6525344"/>
            <a:ext cx="5309335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규모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비용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예산 등을 고려하여 총체적 판단 필요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인터넷 유입통제가 어려운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B2C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과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B2B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중 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U.key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 사업을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Mission-Critical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시스템으로 간주함</a:t>
            </a:r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49691" y="1855288"/>
            <a:ext cx="1658483" cy="6120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 대상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466092" y="4149615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기대 효과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137225" y="4059488"/>
            <a:ext cx="613458" cy="400110"/>
            <a:chOff x="-1997340" y="1653100"/>
            <a:chExt cx="613458" cy="400110"/>
          </a:xfrm>
        </p:grpSpPr>
        <p:sp>
          <p:nvSpPr>
            <p:cNvPr id="125" name="직사각형 124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8" name="Text Box 12"/>
          <p:cNvSpPr txBox="1">
            <a:spLocks noChangeArrowheads="1"/>
          </p:cNvSpPr>
          <p:nvPr/>
        </p:nvSpPr>
        <p:spPr bwMode="auto">
          <a:xfrm>
            <a:off x="2051049" y="4329100"/>
            <a:ext cx="6875597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전체 장애의 약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10%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이상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개선 효과 예상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‘14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 원인 중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20%(83/422)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모니터링 미흡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(SW)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이중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Thread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(15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),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(17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련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50%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주 해결책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: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인스턴스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재기동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277813" lvl="1" algn="just">
              <a:spcBef>
                <a:spcPct val="2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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특정 장애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요소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현재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개 항목에 대해서만 개발함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에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대한 탐지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추적 등으로 장애 사전 예측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29" name="Text Box 12"/>
          <p:cNvSpPr txBox="1">
            <a:spLocks noChangeArrowheads="1"/>
          </p:cNvSpPr>
          <p:nvPr/>
        </p:nvSpPr>
        <p:spPr bwMode="auto">
          <a:xfrm>
            <a:off x="2051720" y="5444802"/>
            <a:ext cx="6446168" cy="2884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해결을 위한 추가 도구 개발 필요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현재 기본 모니터링 기능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+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 장애 요소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Thread Stuck)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탐지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추적 기능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개발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성능개선을 위한 튜닝 방법에 대한 담당자 역량 배양 필요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 분석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개선 제안 등 서비스 지원 필요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30" name="Text Box 12"/>
          <p:cNvSpPr txBox="1">
            <a:spLocks noChangeArrowheads="1"/>
          </p:cNvSpPr>
          <p:nvPr/>
        </p:nvSpPr>
        <p:spPr bwMode="auto">
          <a:xfrm>
            <a:off x="466092" y="5197262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향후 추진 방향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37225" y="5121188"/>
            <a:ext cx="613458" cy="400110"/>
            <a:chOff x="-1997340" y="1653100"/>
            <a:chExt cx="613458" cy="400110"/>
          </a:xfrm>
        </p:grpSpPr>
        <p:sp>
          <p:nvSpPr>
            <p:cNvPr id="132" name="직사각형 131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5364088" y="6407847"/>
            <a:ext cx="336342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3) Thread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분류 중 하나로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Stuck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발생하면 시스템 중단위험성이 높음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baseline="30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>
            <a:off x="248238" y="6345324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 bwMode="auto">
          <a:xfrm>
            <a:off x="249691" y="4419529"/>
            <a:ext cx="1658483" cy="665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장애율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감소 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249691" y="5477710"/>
            <a:ext cx="1658483" cy="79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도구 개발 및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지원 필요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248238" y="5157192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 bwMode="auto">
          <a:xfrm>
            <a:off x="249691" y="2996403"/>
            <a:ext cx="1658483" cy="3873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</a:t>
            </a:r>
            <a:r>
              <a:rPr lang="ko-KR" altLang="en-US" sz="11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용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20809" y="1556792"/>
            <a:ext cx="10823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통합품질지원팀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051720" y="1803013"/>
            <a:ext cx="2220524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960267" y="1556792"/>
            <a:ext cx="1083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에너지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화학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4374096" y="1803013"/>
            <a:ext cx="2220524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225488" y="1556792"/>
            <a:ext cx="11624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DF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모니터링 도구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696473" y="1803013"/>
            <a:ext cx="2220524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 bwMode="auto">
          <a:xfrm>
            <a:off x="2051720" y="1855288"/>
            <a:ext cx="2220524" cy="612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Mission-Critical </a:t>
            </a: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</a:t>
            </a:r>
            <a:r>
              <a:rPr lang="ko-KR" altLang="en-US" sz="1100" b="1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</a:t>
            </a:r>
            <a:r>
              <a:rPr lang="en-US" altLang="ko-KR" sz="11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2)</a:t>
            </a:r>
          </a:p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B2C, B2B(</a:t>
            </a:r>
            <a:r>
              <a:rPr lang="en-US" altLang="ko-KR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U.key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(SKT(203), Industry(26)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374096" y="1855288"/>
            <a:ext cx="2220524" cy="612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SK GAS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全 시스템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전사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SWAT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요청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6696473" y="1855288"/>
            <a:ext cx="2220524" cy="612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Non-Critical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B2B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249691" y="2523021"/>
            <a:ext cx="1658483" cy="4177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술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영역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051720" y="2523020"/>
            <a:ext cx="2220524" cy="417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기술영역 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(App, WEB/WAS </a:t>
            </a: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ko-KR" altLang="en-US" sz="1100" b="1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</a:t>
            </a:r>
            <a:r>
              <a:rPr lang="en-US" altLang="ko-KR" sz="11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3)</a:t>
            </a:r>
            <a:endParaRPr lang="en-US" altLang="ko-KR" sz="1000" b="1" baseline="30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374096" y="2523020"/>
            <a:ext cx="2220524" cy="417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Database, WAS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6696473" y="2523020"/>
            <a:ext cx="2220524" cy="417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WAS(JVM)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2051720" y="2996403"/>
            <a:ext cx="2220524" cy="3898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WAS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라이선스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SysMaster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b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현재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35%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확보</a:t>
            </a:r>
            <a:endParaRPr lang="en-US" altLang="ko-KR" sz="1000" b="1" baseline="30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374096" y="2996403"/>
            <a:ext cx="2220524" cy="3898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SWAT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전문가 비용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6696473" y="2996403"/>
            <a:ext cx="2220524" cy="3898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도구 무료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49691" y="3439464"/>
            <a:ext cx="1658483" cy="6156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고려사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항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051720" y="3439464"/>
            <a:ext cx="2220524" cy="6194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수집 툴 라이선스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부족으로 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WEB/WAS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영역 등 검증 지연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확대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적용시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NW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재구성 비용 발생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374096" y="3439464"/>
            <a:ext cx="2220524" cy="6194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지속적 성능 개선을 위해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운영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담당자 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자체 역량 배양 필요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696473" y="3439464"/>
            <a:ext cx="2220524" cy="6194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marL="180975" indent="-93663">
              <a:buFont typeface="Arial" pitchFamily="34" charset="0"/>
              <a:buChar char="•"/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기본 수집 기능의 경량화 도구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93663">
              <a:buFont typeface="Arial" pitchFamily="34" charset="0"/>
              <a:buChar char="•"/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사전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알람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 처리 등 추가 기능 필요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64088" y="6510439"/>
            <a:ext cx="3667992" cy="194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4) Application, WEB/WAS, DBMS, Interface, Server, Storage, MS 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Proudct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Network,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보안</a:t>
            </a:r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61280" y="1556792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구분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247696" y="1803013"/>
            <a:ext cx="1668313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248238" y="4113076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79512" y="6356551"/>
            <a:ext cx="4626588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)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ava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Virual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Machine, 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가상 </a:t>
            </a:r>
            <a:r>
              <a:rPr lang="ko-KR" altLang="en-US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머신의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약어로 자바 바이트 코드를 실행할 수 있는 실행환경의 핵심 기능임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 smtClean="0">
                <a:latin typeface="+mn-ea"/>
              </a:rPr>
              <a:t>전사모니터링</a:t>
            </a:r>
            <a:r>
              <a:rPr kumimoji="1" lang="en-US" altLang="ko-KR" sz="1200" b="1" kern="0" dirty="0" smtClean="0">
                <a:latin typeface="+mn-ea"/>
              </a:rPr>
              <a:t>(</a:t>
            </a:r>
            <a:r>
              <a:rPr kumimoji="1" lang="ko-KR" altLang="en-US" sz="1200" b="1" kern="0" dirty="0" err="1" smtClean="0">
                <a:latin typeface="+mn-ea"/>
              </a:rPr>
              <a:t>통합품질지원팀</a:t>
            </a:r>
            <a:r>
              <a:rPr kumimoji="1" lang="en-US" altLang="ko-KR" sz="1200" b="1" kern="0" dirty="0" smtClean="0">
                <a:latin typeface="+mn-ea"/>
              </a:rPr>
              <a:t>)</a:t>
            </a:r>
            <a:r>
              <a:rPr kumimoji="1" lang="ko-KR" altLang="en-US" sz="1200" b="1" kern="0" dirty="0" smtClean="0">
                <a:latin typeface="+mn-ea"/>
              </a:rPr>
              <a:t>과 </a:t>
            </a:r>
            <a:r>
              <a:rPr kumimoji="1" lang="en-US" altLang="ko-KR" sz="1200" b="1" kern="0" dirty="0" smtClean="0">
                <a:latin typeface="+mn-ea"/>
              </a:rPr>
              <a:t>DF</a:t>
            </a:r>
            <a:r>
              <a:rPr kumimoji="1" lang="ko-KR" altLang="en-US" sz="1200" b="1" kern="0" dirty="0" smtClean="0">
                <a:latin typeface="+mn-ea"/>
              </a:rPr>
              <a:t>모니터링 도구 비교 및 </a:t>
            </a:r>
            <a:r>
              <a:rPr kumimoji="1" lang="en-US" altLang="ko-KR" sz="1200" b="1" kern="0" dirty="0" smtClean="0">
                <a:latin typeface="+mn-ea"/>
              </a:rPr>
              <a:t>DF</a:t>
            </a:r>
            <a:r>
              <a:rPr kumimoji="1" lang="ko-KR" altLang="en-US" sz="1200" b="1" kern="0" dirty="0" smtClean="0">
                <a:latin typeface="+mn-ea"/>
              </a:rPr>
              <a:t>모니터링 도구 사용시 장애 절감 효과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4" y="613193"/>
            <a:ext cx="8751119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는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B2B Critical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하지 않은 중소형 자바시스템을 대상으로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 중 성능에 영향이 큰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영역에 대해 모니터링을 수행하여 시스템의 기초적 건전성을 확인하고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 장애 요소를 수집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분석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해결할 수 있는 기능 개발에 유연한 플랫폼을 제공함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9691" y="130476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 Box 12"/>
          <p:cNvSpPr txBox="1">
            <a:spLocks noChangeArrowheads="1"/>
          </p:cNvSpPr>
          <p:nvPr/>
        </p:nvSpPr>
        <p:spPr bwMode="auto">
          <a:xfrm>
            <a:off x="467544" y="1322883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운영시스템에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대한 모니터링 현황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38677" y="1232756"/>
            <a:ext cx="613458" cy="400110"/>
            <a:chOff x="-1997340" y="1653100"/>
            <a:chExt cx="613458" cy="400110"/>
          </a:xfrm>
        </p:grpSpPr>
        <p:sp>
          <p:nvSpPr>
            <p:cNvPr id="119" name="직사각형 118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179512" y="6525344"/>
            <a:ext cx="5309335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규모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비용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예산 등을 고려하여 총체적 판단 필요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인터넷 유입통제가 어려운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B2C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과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B2B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중 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U.key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 사업을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Mission-Critical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시스템으로 간주함</a:t>
            </a:r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5155654" y="1855288"/>
            <a:ext cx="851064" cy="6120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 대상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466092" y="4149615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기대 효과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137225" y="4059488"/>
            <a:ext cx="613458" cy="400110"/>
            <a:chOff x="-1997340" y="1653100"/>
            <a:chExt cx="613458" cy="400110"/>
          </a:xfrm>
        </p:grpSpPr>
        <p:sp>
          <p:nvSpPr>
            <p:cNvPr id="125" name="직사각형 124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8" name="Text Box 12"/>
          <p:cNvSpPr txBox="1">
            <a:spLocks noChangeArrowheads="1"/>
          </p:cNvSpPr>
          <p:nvPr/>
        </p:nvSpPr>
        <p:spPr bwMode="auto">
          <a:xfrm>
            <a:off x="250934" y="1627358"/>
            <a:ext cx="6875597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유관조직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  <a:tabLst>
                <a:tab pos="1433513" algn="l"/>
              </a:tabLst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통합품질지원팀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	: 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전사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전체 시스템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  <a:tabLst>
                <a:tab pos="1433513" algn="l"/>
              </a:tabLst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Delivery Factory	: 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본부 내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Java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시스템 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니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티링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대상 사업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29" name="Text Box 12"/>
          <p:cNvSpPr txBox="1">
            <a:spLocks noChangeArrowheads="1"/>
          </p:cNvSpPr>
          <p:nvPr/>
        </p:nvSpPr>
        <p:spPr bwMode="auto">
          <a:xfrm>
            <a:off x="2051720" y="5444802"/>
            <a:ext cx="6446168" cy="2884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해결을 위한 추가 도구 개발 필요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현재 기본 모니터링 기능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+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 장애 요소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Thread Stuck)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탐지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추적 기능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개발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성능개선을 위한 튜닝 방법에 대한 담당자 역량 배양 필요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 분석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개선 제안 등 서비스 지원 필요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30" name="Text Box 12"/>
          <p:cNvSpPr txBox="1">
            <a:spLocks noChangeArrowheads="1"/>
          </p:cNvSpPr>
          <p:nvPr/>
        </p:nvSpPr>
        <p:spPr bwMode="auto">
          <a:xfrm>
            <a:off x="466092" y="5197262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향후 추진 방향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37225" y="5121188"/>
            <a:ext cx="613458" cy="400110"/>
            <a:chOff x="-1997340" y="1653100"/>
            <a:chExt cx="613458" cy="400110"/>
          </a:xfrm>
        </p:grpSpPr>
        <p:sp>
          <p:nvSpPr>
            <p:cNvPr id="132" name="직사각형 131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5364088" y="6407847"/>
            <a:ext cx="336342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3) Thread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분류 중 하나로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Stuck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발생하면 시스템 중단위험성이 높음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baseline="30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>
            <a:off x="248238" y="6345324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 bwMode="auto">
          <a:xfrm>
            <a:off x="249691" y="4419529"/>
            <a:ext cx="1658483" cy="665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장애율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감소 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249691" y="5477710"/>
            <a:ext cx="1658483" cy="79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도구 개발 및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지원 필요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248238" y="5157192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 bwMode="auto">
          <a:xfrm>
            <a:off x="5155654" y="2996403"/>
            <a:ext cx="851064" cy="3873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용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32564" y="1556792"/>
            <a:ext cx="10823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통합품질지원팀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063475" y="1803013"/>
            <a:ext cx="2220524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8857155" y="1556792"/>
            <a:ext cx="974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DF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모니터링 도구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8328140" y="1803013"/>
            <a:ext cx="1860484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 bwMode="auto">
          <a:xfrm>
            <a:off x="6063475" y="1855288"/>
            <a:ext cx="2220524" cy="612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Mission-Critical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</a:t>
            </a:r>
            <a:r>
              <a:rPr lang="ko-KR" altLang="en-US" sz="1000" b="1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</a:t>
            </a:r>
            <a:r>
              <a:rPr lang="en-US" altLang="ko-KR" sz="10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2)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B2C, B2B(</a:t>
            </a:r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U.key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(SKT(203), Industry(26)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8328140" y="1855288"/>
            <a:ext cx="1860484" cy="612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Non-Critical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B2B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5155654" y="2523021"/>
            <a:ext cx="851064" cy="4177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술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영역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6063475" y="2523020"/>
            <a:ext cx="2220524" cy="417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기술영역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(App, WEB/WAS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ko-KR" altLang="en-US" sz="1000" b="1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</a:t>
            </a:r>
            <a:r>
              <a:rPr lang="en-US" altLang="ko-KR" sz="10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3)</a:t>
            </a:r>
            <a:endParaRPr lang="en-US" altLang="ko-KR" sz="1000" b="1" baseline="30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8328140" y="2523020"/>
            <a:ext cx="1860484" cy="417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WAS(JVM)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6063475" y="2996403"/>
            <a:ext cx="2220524" cy="3898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WAS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라이선스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SysMaster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b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현재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35%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확보</a:t>
            </a:r>
            <a:endParaRPr lang="en-US" altLang="ko-KR" sz="1000" b="1" baseline="30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8328140" y="2996403"/>
            <a:ext cx="1860484" cy="3898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도구 무료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155654" y="3439464"/>
            <a:ext cx="851064" cy="6156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고려사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항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063475" y="3439464"/>
            <a:ext cx="2220524" cy="6194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수집 툴 라이선스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부족으로 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WEB/WAS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영역 등 검증 지연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확대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적용시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NW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재구성 비용 발생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8328140" y="3439464"/>
            <a:ext cx="1860484" cy="6194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marL="180975" indent="-93663">
              <a:buFont typeface="Arial" pitchFamily="34" charset="0"/>
              <a:buChar char="•"/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기본 수집 기능의 경량화 도구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93663">
              <a:buFont typeface="Arial" pitchFamily="34" charset="0"/>
              <a:buChar char="•"/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사전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알람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 처리 등 추가 기능 필요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64088" y="6510439"/>
            <a:ext cx="3667992" cy="194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4) Application, WEB/WAS, DBMS, Interface, Server, Storage, MS 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Proudct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Network,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보안</a:t>
            </a:r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470918" y="1556792"/>
            <a:ext cx="226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구분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5156052" y="1803013"/>
            <a:ext cx="856108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248238" y="4113076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79512" y="6356551"/>
            <a:ext cx="4626588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)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ava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Virual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Machine, 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가상 </a:t>
            </a:r>
            <a:r>
              <a:rPr lang="ko-KR" altLang="en-US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머신의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약어로 자바 바이트 코드를 실행할 수 있는 실행환경의 핵심 기능임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141353" y="2783250"/>
            <a:ext cx="22866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257300" algn="l"/>
              </a:tabLst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①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OS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운영대상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 :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적용완료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tabLst>
                <a:tab pos="1257300" algn="l"/>
              </a:tabLst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SK-NET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주요서비스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~6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월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</a:p>
          <a:p>
            <a:pPr>
              <a:tabLst>
                <a:tab pos="1257300" algn="l"/>
              </a:tabLst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상면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HW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운영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 :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적용예정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tabLst>
                <a:tab pos="1257300" algn="l"/>
              </a:tabLst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개별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Ind.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 :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미정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tabLst>
                <a:tab pos="1257300" algn="l"/>
              </a:tabLst>
              <a:defRPr/>
            </a:pP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6087" y="2528900"/>
            <a:ext cx="2176253" cy="1007570"/>
            <a:chOff x="251520" y="2739711"/>
            <a:chExt cx="1825183" cy="1212752"/>
          </a:xfrm>
        </p:grpSpPr>
        <p:sp>
          <p:nvSpPr>
            <p:cNvPr id="75" name="직사각형 74"/>
            <p:cNvSpPr/>
            <p:nvPr/>
          </p:nvSpPr>
          <p:spPr>
            <a:xfrm>
              <a:off x="287524" y="3141562"/>
              <a:ext cx="53612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차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79260" y="2739711"/>
              <a:ext cx="1397443" cy="1212752"/>
              <a:chOff x="798293" y="2538655"/>
              <a:chExt cx="1541459" cy="1502413"/>
            </a:xfrm>
          </p:grpSpPr>
          <p:sp>
            <p:nvSpPr>
              <p:cNvPr id="68" name="직사각형 67"/>
              <p:cNvSpPr/>
              <p:nvPr/>
            </p:nvSpPr>
            <p:spPr bwMode="auto">
              <a:xfrm>
                <a:off x="1217858" y="2889633"/>
                <a:ext cx="564458" cy="5794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맑은 고딕"/>
                  </a:rPr>
                  <a:t>①</a:t>
                </a:r>
              </a:p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맑은 고딕"/>
                  </a:rPr>
                  <a:t>(203)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 bwMode="auto">
              <a:xfrm>
                <a:off x="1775294" y="2889633"/>
                <a:ext cx="564458" cy="57945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②</a:t>
                </a:r>
              </a:p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(26)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 bwMode="auto">
              <a:xfrm>
                <a:off x="1217858" y="3461611"/>
                <a:ext cx="564458" cy="57945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③</a:t>
                </a:r>
              </a:p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(100)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 bwMode="auto">
              <a:xfrm>
                <a:off x="1775294" y="3461611"/>
                <a:ext cx="564458" cy="57945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④</a:t>
                </a:r>
              </a:p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(531)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 bwMode="auto">
              <a:xfrm>
                <a:off x="798293" y="2889633"/>
                <a:ext cx="416452" cy="57945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229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 bwMode="auto">
              <a:xfrm>
                <a:off x="798293" y="3461611"/>
                <a:ext cx="416452" cy="57945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631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 bwMode="auto">
              <a:xfrm>
                <a:off x="1217858" y="2538655"/>
                <a:ext cx="564458" cy="35097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SKT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 bwMode="auto">
              <a:xfrm>
                <a:off x="1775294" y="2538655"/>
                <a:ext cx="564458" cy="35097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Industry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 bwMode="auto">
              <a:xfrm>
                <a:off x="798293" y="2538655"/>
                <a:ext cx="416452" cy="35097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App.</a:t>
                </a:r>
              </a:p>
              <a:p>
                <a:pPr algn="ctr">
                  <a:defRPr/>
                </a:pPr>
                <a:r>
                  <a:rPr lang="ko-KR" altLang="en-US" sz="8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서비스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85" name="직사각형 84"/>
            <p:cNvSpPr/>
            <p:nvPr/>
          </p:nvSpPr>
          <p:spPr>
            <a:xfrm>
              <a:off x="251520" y="3573610"/>
              <a:ext cx="61878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차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86" name="직사각형 85"/>
          <p:cNvSpPr/>
          <p:nvPr/>
        </p:nvSpPr>
        <p:spPr bwMode="auto">
          <a:xfrm>
            <a:off x="-1936514" y="924731"/>
            <a:ext cx="1728951" cy="11660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-1900080" y="1082663"/>
            <a:ext cx="828422" cy="58302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OS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운영대상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(203)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-1900080" y="1665684"/>
            <a:ext cx="828422" cy="34284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상면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HW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운영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(100)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-1071832" y="1082663"/>
            <a:ext cx="828422" cy="22915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SK-NET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주요서비스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(26)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-1071832" y="1302178"/>
            <a:ext cx="828422" cy="7063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개별 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Ind.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(531)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-1764704" y="866639"/>
            <a:ext cx="5490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SKT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-1179670" y="866639"/>
            <a:ext cx="1080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Industry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3854" y="-855476"/>
            <a:ext cx="5253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웹로직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57/111, </a:t>
            </a:r>
            <a:r>
              <a:rPr lang="en-US" altLang="ko-KR" dirty="0" err="1" smtClean="0"/>
              <a:t>jeus</a:t>
            </a:r>
            <a:r>
              <a:rPr lang="en-US" altLang="ko-KR" dirty="0" smtClean="0"/>
              <a:t> 34/140, 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 6/29 </a:t>
            </a:r>
            <a:r>
              <a:rPr lang="ko-KR" altLang="en-US" dirty="0" smtClean="0"/>
              <a:t>전체</a:t>
            </a:r>
            <a:r>
              <a:rPr lang="en-US" altLang="ko-KR" dirty="0"/>
              <a:t> </a:t>
            </a:r>
            <a:r>
              <a:rPr lang="en-US" altLang="ko-KR" dirty="0" smtClean="0"/>
              <a:t>35%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377157" y="3640958"/>
            <a:ext cx="2286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257300" algn="l"/>
              </a:tabLst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이슈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WAS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수집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Too License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부족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tabLst>
                <a:tab pos="1257300" algn="l"/>
              </a:tabLst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(35%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보유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1.5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억 이상 필요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154" y="3588714"/>
            <a:ext cx="2078652" cy="45235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Delivery Factory “JVM</a:t>
            </a:r>
            <a:r>
              <a:rPr kumimoji="1" lang="ko-KR" altLang="en-US" sz="1200" b="1" kern="0" baseline="30000" dirty="0" smtClean="0">
                <a:latin typeface="+mn-ea"/>
              </a:rPr>
              <a:t>주</a:t>
            </a:r>
            <a:r>
              <a:rPr kumimoji="1" lang="en-US" altLang="ko-KR" sz="1200" b="1" kern="0" baseline="30000" dirty="0" smtClean="0">
                <a:latin typeface="+mn-ea"/>
              </a:rPr>
              <a:t>1) </a:t>
            </a:r>
            <a:r>
              <a:rPr kumimoji="1" lang="ko-KR" altLang="en-US" sz="1200" b="1" kern="0" dirty="0" smtClean="0">
                <a:latin typeface="+mn-ea"/>
              </a:rPr>
              <a:t>모니터링 도구</a:t>
            </a:r>
            <a:r>
              <a:rPr kumimoji="1" lang="en-US" altLang="ko-KR" sz="1200" b="1" kern="0" dirty="0" smtClean="0">
                <a:latin typeface="+mn-ea"/>
              </a:rPr>
              <a:t>-</a:t>
            </a:r>
            <a:r>
              <a:rPr kumimoji="1" lang="en-US" altLang="ko-KR" sz="1200" b="1" kern="0" dirty="0" err="1" smtClean="0">
                <a:latin typeface="+mn-ea"/>
              </a:rPr>
              <a:t>Daram</a:t>
            </a:r>
            <a:r>
              <a:rPr kumimoji="1" lang="en-US" altLang="ko-KR" sz="1200" b="1" kern="0" dirty="0" smtClean="0">
                <a:latin typeface="+mn-ea"/>
              </a:rPr>
              <a:t>”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4" y="613193"/>
            <a:ext cx="8751119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기술구조상 실제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OS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와 별개로 가상의 머신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(JVM)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에서 어플리케이션이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수행되므로 성능향상을 위해 별도의 조율이 필요한데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“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”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은 이러한 성능 관련 모니터링 대상 자원을 지정하여 데이터베이스化하고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 장애 요소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Thread Stuck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대한 사전 탐지 등을 모니터링 함으로써 성능을 진단하고 이애 대한 개선을 목적으로 기획한 프로젝트임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9691" y="130476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 Box 12"/>
          <p:cNvSpPr txBox="1">
            <a:spLocks noChangeArrowheads="1"/>
          </p:cNvSpPr>
          <p:nvPr/>
        </p:nvSpPr>
        <p:spPr bwMode="auto">
          <a:xfrm>
            <a:off x="467544" y="1322883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아키텍처 진단 영역별 현재 전사 지원 현황 과 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차이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38677" y="1232756"/>
            <a:ext cx="613458" cy="400110"/>
            <a:chOff x="-1997340" y="1653100"/>
            <a:chExt cx="613458" cy="400110"/>
          </a:xfrm>
        </p:grpSpPr>
        <p:sp>
          <p:nvSpPr>
            <p:cNvPr id="119" name="직사각형 118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3567488" y="1608435"/>
            <a:ext cx="10438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진단 대상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502772" y="160843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진단영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역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024" name="직선 연결선 1023"/>
          <p:cNvCxnSpPr/>
          <p:nvPr/>
        </p:nvCxnSpPr>
        <p:spPr>
          <a:xfrm>
            <a:off x="251339" y="1854656"/>
            <a:ext cx="1116305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1511660" y="1854656"/>
            <a:ext cx="4244980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6702016" y="1556792"/>
            <a:ext cx="1320465" cy="397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현재 전사 지원 현황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6012160" y="1844823"/>
            <a:ext cx="2843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287525" y="1890163"/>
            <a:ext cx="8820979" cy="2870985"/>
            <a:chOff x="287525" y="2030477"/>
            <a:chExt cx="8820979" cy="2685331"/>
          </a:xfrm>
        </p:grpSpPr>
        <p:sp>
          <p:nvSpPr>
            <p:cNvPr id="178" name="직사각형 177"/>
            <p:cNvSpPr/>
            <p:nvPr/>
          </p:nvSpPr>
          <p:spPr bwMode="auto">
            <a:xfrm>
              <a:off x="6012160" y="2034198"/>
              <a:ext cx="2915939" cy="617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56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108000" rIns="0" anchor="t"/>
            <a:lstStyle/>
            <a:p>
              <a:pPr>
                <a:spcAft>
                  <a:spcPts val="600"/>
                </a:spcAft>
                <a:defRPr/>
              </a:pP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전사 모니터링</a:t>
              </a:r>
              <a:endPara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6012160" y="3535384"/>
              <a:ext cx="2842862" cy="1161161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56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108000" rIns="0" anchor="t"/>
            <a:lstStyle/>
            <a:p>
              <a:pPr>
                <a:spcAft>
                  <a:spcPts val="600"/>
                </a:spcAft>
              </a:pP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DF </a:t>
              </a: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모니터링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36" name="아래쪽 화살표 1035"/>
            <p:cNvSpPr/>
            <p:nvPr/>
          </p:nvSpPr>
          <p:spPr>
            <a:xfrm>
              <a:off x="7035094" y="3364625"/>
              <a:ext cx="797371" cy="144396"/>
            </a:xfrm>
            <a:prstGeom prst="downArrow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56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108000" rIns="0" anchor="t"/>
            <a:lstStyle/>
            <a:p>
              <a:pPr>
                <a:spcAft>
                  <a:spcPts val="600"/>
                </a:spcAft>
              </a:pP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45" name="직사각형 1044"/>
            <p:cNvSpPr/>
            <p:nvPr/>
          </p:nvSpPr>
          <p:spPr>
            <a:xfrm>
              <a:off x="6012160" y="2271767"/>
              <a:ext cx="3096344" cy="379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Tx/>
                <a:buChar char="-"/>
                <a:defRPr/>
              </a:pPr>
              <a:r>
                <a:rPr lang="ko-KR" altLang="en-US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운영시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인프라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서버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DBMS, WAS, NW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등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에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b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대한 현황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사용율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장애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/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오류 현황 등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287525" y="2030477"/>
              <a:ext cx="5508611" cy="20254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36000" anchor="t"/>
            <a:lstStyle/>
            <a:p>
              <a:pPr>
                <a:defRPr/>
              </a:pP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어플리케이션 진단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412696" y="3126157"/>
              <a:ext cx="5265253" cy="3828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Database </a:t>
              </a:r>
            </a:p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아키텍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처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412696" y="2333461"/>
              <a:ext cx="5265253" cy="73800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en-US" altLang="ko-KR" sz="1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SW </a:t>
              </a:r>
            </a:p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아키텍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처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511660" y="2389810"/>
              <a:ext cx="4084135" cy="2591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UI (WEB/MOBILE)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1511660" y="2716502"/>
              <a:ext cx="4084135" cy="2591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Server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1511660" y="3180852"/>
              <a:ext cx="4084135" cy="2591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Database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3096123" y="2440403"/>
              <a:ext cx="542210" cy="1579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HTML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3095836" y="2768638"/>
              <a:ext cx="683441" cy="15587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Source Code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2" name="직사각형 181"/>
            <p:cNvSpPr/>
            <p:nvPr/>
          </p:nvSpPr>
          <p:spPr bwMode="auto">
            <a:xfrm>
              <a:off x="3713656" y="2440403"/>
              <a:ext cx="542210" cy="1579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JavaScript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3" name="직사각형 182"/>
            <p:cNvSpPr/>
            <p:nvPr/>
          </p:nvSpPr>
          <p:spPr bwMode="auto">
            <a:xfrm>
              <a:off x="4334839" y="2440403"/>
              <a:ext cx="542210" cy="1579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CSS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4" name="직사각형 183"/>
            <p:cNvSpPr/>
            <p:nvPr/>
          </p:nvSpPr>
          <p:spPr bwMode="auto">
            <a:xfrm>
              <a:off x="4952372" y="2440403"/>
              <a:ext cx="542210" cy="1579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Image 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등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5" name="직사각형 184"/>
            <p:cNvSpPr/>
            <p:nvPr/>
          </p:nvSpPr>
          <p:spPr bwMode="auto">
            <a:xfrm>
              <a:off x="3096123" y="3231576"/>
              <a:ext cx="542210" cy="157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SQL</a:t>
              </a:r>
            </a:p>
          </p:txBody>
        </p:sp>
        <p:sp>
          <p:nvSpPr>
            <p:cNvPr id="186" name="직사각형 185"/>
            <p:cNvSpPr/>
            <p:nvPr/>
          </p:nvSpPr>
          <p:spPr bwMode="auto">
            <a:xfrm>
              <a:off x="3713656" y="3231576"/>
              <a:ext cx="542210" cy="157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모델링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7" name="직사각형 186"/>
            <p:cNvSpPr/>
            <p:nvPr/>
          </p:nvSpPr>
          <p:spPr bwMode="auto">
            <a:xfrm>
              <a:off x="4339902" y="3231576"/>
              <a:ext cx="542210" cy="157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표준 등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8" name="직사각형 187"/>
            <p:cNvSpPr/>
            <p:nvPr/>
          </p:nvSpPr>
          <p:spPr bwMode="auto">
            <a:xfrm>
              <a:off x="3851920" y="2768638"/>
              <a:ext cx="1685386" cy="155871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Resource (CPU, Memory, 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등</a:t>
              </a: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17" name="L 도형 216"/>
            <p:cNvSpPr/>
            <p:nvPr/>
          </p:nvSpPr>
          <p:spPr>
            <a:xfrm rot="18766044">
              <a:off x="5414475" y="2625314"/>
              <a:ext cx="238305" cy="132286"/>
            </a:xfrm>
            <a:prstGeom prst="corner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412696" y="3591063"/>
              <a:ext cx="5265253" cy="3828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기술</a:t>
              </a:r>
              <a:endPara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아키텍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처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1511660" y="3645758"/>
              <a:ext cx="4084135" cy="2591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인프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라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3096123" y="3696482"/>
              <a:ext cx="542210" cy="157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WAS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3713656" y="3696482"/>
              <a:ext cx="542210" cy="157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DBMS</a:t>
              </a: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4339902" y="3696482"/>
              <a:ext cx="542210" cy="157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NW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등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287525" y="4110663"/>
              <a:ext cx="5508611" cy="2769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3600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보안진단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1511661" y="4148708"/>
              <a:ext cx="1188132" cy="2008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서버</a:t>
              </a:r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보안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026076" y="4148708"/>
              <a:ext cx="1188132" cy="2008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데이터 보안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4489817" y="4148708"/>
              <a:ext cx="1188132" cy="2008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NW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보안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287525" y="4438832"/>
              <a:ext cx="5508611" cy="2769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3600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성능진단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1511661" y="4476877"/>
              <a:ext cx="1188132" cy="2008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목표성능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3026076" y="4476877"/>
              <a:ext cx="1188132" cy="2008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임계성능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4489817" y="4476877"/>
              <a:ext cx="1188132" cy="2008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안전성 등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6012160" y="2715740"/>
              <a:ext cx="2915939" cy="594672"/>
            </a:xfrm>
            <a:prstGeom prst="rect">
              <a:avLst/>
            </a:prstGeom>
            <a:solidFill>
              <a:srgbClr val="F7EAE9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56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108000" rIns="0" anchor="t"/>
            <a:lstStyle/>
            <a:p>
              <a:pPr>
                <a:spcAft>
                  <a:spcPts val="600"/>
                </a:spcAft>
                <a:defRPr/>
              </a:pP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전사 성능 점검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(SWAT)</a:t>
              </a: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012160" y="2920651"/>
              <a:ext cx="2915939" cy="52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Tx/>
                <a:buChar char="-"/>
                <a:defRPr/>
              </a:pP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개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발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/</a:t>
              </a:r>
              <a:r>
                <a:rPr lang="ko-KR" altLang="en-US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운영시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 특정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영역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(DB, WAS)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성능 점검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  <a:defRPr/>
              </a:pP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성능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부하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 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테스트 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6012160" y="3723768"/>
            <a:ext cx="2915939" cy="1109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운영시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SW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아키텍처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Server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영역 중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성능에 영향이 큰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자바가상머신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(Java Virtual Machine)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대상으로 사용자정의 모니터링 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     </a:t>
            </a:r>
            <a:r>
              <a:rPr lang="ko-KR" altLang="en-US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원하는 모니터링 항목 설정 가능</a:t>
            </a:r>
            <a:endParaRPr lang="en-US" altLang="ko-KR" sz="10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Wingdings" pitchFamily="2" charset="2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-  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모니터링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데이터를 </a:t>
            </a:r>
            <a:r>
              <a:rPr lang="en-US" altLang="ko-KR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DB</a:t>
            </a:r>
            <a:r>
              <a:rPr lang="ko-KR" altLang="en-US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화 </a:t>
            </a:r>
            <a:r>
              <a:rPr lang="en-US" altLang="ko-KR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(</a:t>
            </a:r>
            <a:r>
              <a:rPr lang="ko-KR" altLang="en-US" sz="1000" b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시간별</a:t>
            </a:r>
            <a:r>
              <a:rPr lang="ko-KR" altLang="en-US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 추이분석</a:t>
            </a:r>
            <a:r>
              <a:rPr lang="en-US" altLang="ko-KR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)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Wingdings" pitchFamily="2" charset="2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-   </a:t>
            </a:r>
            <a:r>
              <a:rPr lang="ko-KR" altLang="en-US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특정장애요소</a:t>
            </a:r>
            <a:r>
              <a:rPr lang="en-US" altLang="ko-KR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(</a:t>
            </a:r>
            <a:r>
              <a:rPr lang="ko-KR" altLang="en-US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예</a:t>
            </a:r>
            <a:r>
              <a:rPr lang="en-US" altLang="ko-KR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, Thread Stuck) </a:t>
            </a:r>
            <a:r>
              <a:rPr lang="ko-KR" altLang="en-US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사전탐지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467544" y="4779267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기대 효과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138677" y="4689140"/>
            <a:ext cx="613458" cy="400110"/>
            <a:chOff x="-1997340" y="1653100"/>
            <a:chExt cx="613458" cy="400110"/>
          </a:xfrm>
        </p:grpSpPr>
        <p:sp>
          <p:nvSpPr>
            <p:cNvPr id="106" name="직사각형 105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282622" y="4977172"/>
            <a:ext cx="8645477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AD-HOC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대응으로 여전히 장애 위험 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사전 탐지 및 근본적인 병목구간 파악 필요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‘14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 원인 중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20%(83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모니터링 미흡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(SW),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이중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Thread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(22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),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(18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어플리케이션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50%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주 해결책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: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인스턴스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재기동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</a:p>
        </p:txBody>
      </p:sp>
      <p:sp>
        <p:nvSpPr>
          <p:cNvPr id="110" name="Text Box 12"/>
          <p:cNvSpPr txBox="1">
            <a:spLocks noChangeArrowheads="1"/>
          </p:cNvSpPr>
          <p:nvPr/>
        </p:nvSpPr>
        <p:spPr bwMode="auto">
          <a:xfrm>
            <a:off x="287524" y="5841617"/>
            <a:ext cx="8640575" cy="2884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현재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도구는 자바 자원 모니터링 기능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+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특정장애요소 탐지 기능 수준임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설치형인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상용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대비 기능 미흡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어플리케이션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/SQL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쿼리 튜닝 데이터 제공 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오픈소스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APM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과 비교하여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Database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화 장점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</a:p>
        </p:txBody>
      </p: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467544" y="5625244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고려 사항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138677" y="5549170"/>
            <a:ext cx="613458" cy="400110"/>
            <a:chOff x="-1997340" y="1653100"/>
            <a:chExt cx="613458" cy="400110"/>
          </a:xfrm>
        </p:grpSpPr>
        <p:sp>
          <p:nvSpPr>
            <p:cNvPr id="113" name="직사각형 112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239060" y="6489340"/>
            <a:ext cx="4626588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)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ava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Virual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Machine, 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가상 </a:t>
            </a:r>
            <a:r>
              <a:rPr lang="ko-KR" altLang="en-US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머신의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약어로 자바 바이트 코드를 실행할 수 있는 실행환경의 핵심 기능임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325986" y="6515859"/>
            <a:ext cx="327846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Thread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분류 중 하나로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Stuck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발생하면 시스템 중단위험성이 높음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baseline="30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249690" y="5625244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249690" y="6489689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6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Delivery Factory “JVM</a:t>
            </a:r>
            <a:r>
              <a:rPr kumimoji="1" lang="ko-KR" altLang="en-US" sz="1200" b="1" kern="0" baseline="30000" dirty="0" smtClean="0">
                <a:latin typeface="+mn-ea"/>
              </a:rPr>
              <a:t>주</a:t>
            </a:r>
            <a:r>
              <a:rPr kumimoji="1" lang="en-US" altLang="ko-KR" sz="1200" b="1" kern="0" baseline="30000" dirty="0" smtClean="0">
                <a:latin typeface="+mn-ea"/>
              </a:rPr>
              <a:t>1) </a:t>
            </a:r>
            <a:r>
              <a:rPr kumimoji="1" lang="ko-KR" altLang="en-US" sz="1200" b="1" kern="0" dirty="0" smtClean="0">
                <a:latin typeface="+mn-ea"/>
              </a:rPr>
              <a:t>모니터링 도구</a:t>
            </a:r>
            <a:r>
              <a:rPr kumimoji="1" lang="en-US" altLang="ko-KR" sz="1200" b="1" kern="0" dirty="0" smtClean="0">
                <a:latin typeface="+mn-ea"/>
              </a:rPr>
              <a:t>-</a:t>
            </a:r>
            <a:r>
              <a:rPr kumimoji="1" lang="en-US" altLang="ko-KR" sz="1200" b="1" kern="0" dirty="0" err="1" smtClean="0">
                <a:latin typeface="+mn-ea"/>
              </a:rPr>
              <a:t>Daram</a:t>
            </a:r>
            <a:r>
              <a:rPr kumimoji="1" lang="en-US" altLang="ko-KR" sz="1200" b="1" kern="0" dirty="0" smtClean="0">
                <a:latin typeface="+mn-ea"/>
              </a:rPr>
              <a:t>”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4" y="613193"/>
            <a:ext cx="8751119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기술구조상 실제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OS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와 별개로 가상의 머신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(JVM)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에서 어플리케이션이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수행되므로 성능향상을 위해 별도의 조율이 필요한데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“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”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은 이러한 성능 관련 모니터링 대상 자원을 지정하여 데이터베이스化하고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 장애 요소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Thread Stuck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대한 탐지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추적 등을 모니터링 함으로써 성능을 진단하고 이애 대한 개선을 목적으로 기획한 프로젝트임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9691" y="130476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 Box 12"/>
          <p:cNvSpPr txBox="1">
            <a:spLocks noChangeArrowheads="1"/>
          </p:cNvSpPr>
          <p:nvPr/>
        </p:nvSpPr>
        <p:spPr bwMode="auto">
          <a:xfrm>
            <a:off x="467544" y="1322883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통합품질지원팀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vs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전사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SWAT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vs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DF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38677" y="1232756"/>
            <a:ext cx="613458" cy="400110"/>
            <a:chOff x="-1997340" y="1653100"/>
            <a:chExt cx="613458" cy="400110"/>
          </a:xfrm>
        </p:grpSpPr>
        <p:sp>
          <p:nvSpPr>
            <p:cNvPr id="119" name="직사각형 118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179512" y="6381328"/>
            <a:ext cx="6215163" cy="194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규모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비용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예산 등을 고려하여 총체적 판단 필요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인터넷 유입통제가 어려운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B2C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과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B2B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중 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U.key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 사업을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Mission-Critical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시스템으로 간주함</a:t>
            </a:r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49691" y="1664804"/>
            <a:ext cx="1658483" cy="248427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 대상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2" name="Text Box 12"/>
          <p:cNvSpPr txBox="1">
            <a:spLocks noChangeArrowheads="1"/>
          </p:cNvSpPr>
          <p:nvPr/>
        </p:nvSpPr>
        <p:spPr bwMode="auto">
          <a:xfrm>
            <a:off x="2041526" y="1628800"/>
            <a:ext cx="4858176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통합품질지원팀의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경우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SKT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중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Mission-Critical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</a:t>
            </a:r>
            <a:r>
              <a:rPr lang="ko-KR" altLang="en-US" sz="12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우선 대상으로 적용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전체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229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개 서비스 중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SKT 203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, Industry 26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(AMS: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자산관리시스템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</a:b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수집 대상으로 선정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기술영역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9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개 중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Application, WEB/WAS, MS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Proudct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3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개 영역 검증 지연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277813" lvl="1" algn="just">
              <a:spcBef>
                <a:spcPct val="20000"/>
              </a:spcBef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이유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: WEB/WAS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의 경우 수집 툴 라이선스 부족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(35%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보유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에너지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화학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팀의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SKGAS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전사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SWAT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지원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금번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SKGAS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고객 요청으로 상용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APM(Jennifer)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도입 및 전사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SWAT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서비스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277813" lvl="1" algn="just">
              <a:spcBef>
                <a:spcPct val="2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 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요청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(DB / WAS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튜닝 수행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903085" y="1556792"/>
            <a:ext cx="1845379" cy="1735710"/>
            <a:chOff x="6747266" y="1556792"/>
            <a:chExt cx="1845379" cy="1735710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7161602" y="1589279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적용</a:t>
              </a:r>
              <a:endPara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예정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7872645" y="1589279"/>
              <a:ext cx="720000" cy="720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적용</a:t>
              </a:r>
              <a:endPara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중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7161602" y="2299987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미정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7872645" y="2299987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미정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16200000">
              <a:off x="6366067" y="2174740"/>
              <a:ext cx="131349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시스템 중요도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942312" y="3046280"/>
              <a:ext cx="119408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NON-T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747266" y="1556792"/>
              <a:ext cx="59704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高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747266" y="2858743"/>
              <a:ext cx="59704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低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956376" y="3046281"/>
              <a:ext cx="59704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SKT 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99" name="Text Box 12"/>
          <p:cNvSpPr txBox="1">
            <a:spLocks noChangeArrowheads="1"/>
          </p:cNvSpPr>
          <p:nvPr/>
        </p:nvSpPr>
        <p:spPr bwMode="auto">
          <a:xfrm>
            <a:off x="2051050" y="3369711"/>
            <a:ext cx="6877050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상용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APM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도입이 어려운 중소형 자바 시스템 대상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별도 라이선스 비용 없음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WAS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영역 수집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특정 장애 요소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, Thread Stuck-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서비스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시스템 정지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에 대한 탐지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추적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algn="just">
              <a:spcBef>
                <a:spcPct val="20000"/>
              </a:spcBef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466092" y="4239207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기대 효과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137225" y="4149080"/>
            <a:ext cx="613458" cy="400110"/>
            <a:chOff x="-1997340" y="1653100"/>
            <a:chExt cx="613458" cy="400110"/>
          </a:xfrm>
        </p:grpSpPr>
        <p:sp>
          <p:nvSpPr>
            <p:cNvPr id="125" name="직사각형 124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8" name="Text Box 12"/>
          <p:cNvSpPr txBox="1">
            <a:spLocks noChangeArrowheads="1"/>
          </p:cNvSpPr>
          <p:nvPr/>
        </p:nvSpPr>
        <p:spPr bwMode="auto">
          <a:xfrm>
            <a:off x="2051049" y="4485835"/>
            <a:ext cx="6875597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 장애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‘14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 원인 중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20%(83/422)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모니터링 미흡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(SW), 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이중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Thread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(15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),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(17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어플리케이션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50%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주 해결책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: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인스턴스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재기동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277813" lvl="1" algn="just">
              <a:spcBef>
                <a:spcPct val="2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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특정 장애 요소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예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, Thread Stuck-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서비스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시스템 정지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에 대한 탐지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추적 등으로 장애 사전 예측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29" name="Text Box 12"/>
          <p:cNvSpPr txBox="1">
            <a:spLocks noChangeArrowheads="1"/>
          </p:cNvSpPr>
          <p:nvPr/>
        </p:nvSpPr>
        <p:spPr bwMode="auto">
          <a:xfrm>
            <a:off x="2051720" y="5588818"/>
            <a:ext cx="6446168" cy="2884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현재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도구는 자바 자원 모니터링 기능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+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특정장애요소 탐지 기능 수준임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설치형인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상용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대비 기능 미흡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어플리케이션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/SQL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쿼리 튜닝 데이터 제공 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오픈소스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APM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과 비교하여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Database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화 장점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</a:p>
        </p:txBody>
      </p:sp>
      <p:sp>
        <p:nvSpPr>
          <p:cNvPr id="130" name="Text Box 12"/>
          <p:cNvSpPr txBox="1">
            <a:spLocks noChangeArrowheads="1"/>
          </p:cNvSpPr>
          <p:nvPr/>
        </p:nvSpPr>
        <p:spPr bwMode="auto">
          <a:xfrm>
            <a:off x="466092" y="5341278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향후 추진 방향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37225" y="5265204"/>
            <a:ext cx="613458" cy="400110"/>
            <a:chOff x="-1997340" y="1653100"/>
            <a:chExt cx="613458" cy="400110"/>
          </a:xfrm>
        </p:grpSpPr>
        <p:sp>
          <p:nvSpPr>
            <p:cNvPr id="132" name="직사각형 131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179512" y="6478790"/>
            <a:ext cx="327846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Thread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분류 중 하나로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Stuck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발생하면 시스템 중단위험성이 높음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baseline="30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41" name="직선 연결선 140"/>
          <p:cNvCxnSpPr/>
          <p:nvPr/>
        </p:nvCxnSpPr>
        <p:spPr>
          <a:xfrm>
            <a:off x="248238" y="4193876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248238" y="6273316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 bwMode="auto">
          <a:xfrm>
            <a:off x="249691" y="4549190"/>
            <a:ext cx="1658483" cy="7160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 타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249691" y="5625244"/>
            <a:ext cx="1658483" cy="6381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 타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248238" y="5323639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6084168" y="1124743"/>
            <a:ext cx="3420380" cy="1548171"/>
            <a:chOff x="6084168" y="1111058"/>
            <a:chExt cx="3554888" cy="1777882"/>
          </a:xfrm>
        </p:grpSpPr>
        <p:sp>
          <p:nvSpPr>
            <p:cNvPr id="21" name="직사각형 20"/>
            <p:cNvSpPr/>
            <p:nvPr/>
          </p:nvSpPr>
          <p:spPr>
            <a:xfrm>
              <a:off x="6408204" y="1193751"/>
              <a:ext cx="2631734" cy="1656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aphicFrame>
          <p:nvGraphicFramePr>
            <p:cNvPr id="8" name="차트 7"/>
            <p:cNvGraphicFramePr/>
            <p:nvPr>
              <p:extLst>
                <p:ext uri="{D42A27DB-BD31-4B8C-83A1-F6EECF244321}">
                  <p14:modId xmlns:p14="http://schemas.microsoft.com/office/powerpoint/2010/main" val="1413880213"/>
                </p:ext>
              </p:extLst>
            </p:nvPr>
          </p:nvGraphicFramePr>
          <p:xfrm>
            <a:off x="6084168" y="1111058"/>
            <a:ext cx="3554888" cy="17778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latin typeface="+mn-ea"/>
              </a:rPr>
              <a:t>DF </a:t>
            </a:r>
            <a:r>
              <a:rPr kumimoji="1" lang="ko-KR" altLang="en-US" sz="1200" b="1" kern="0" dirty="0">
                <a:latin typeface="+mn-ea"/>
              </a:rPr>
              <a:t>운영 </a:t>
            </a:r>
            <a:r>
              <a:rPr kumimoji="1" lang="ko-KR" altLang="en-US" sz="1200" b="1" kern="0" dirty="0" smtClean="0">
                <a:latin typeface="+mn-ea"/>
              </a:rPr>
              <a:t>어플리케이</a:t>
            </a:r>
            <a:r>
              <a:rPr kumimoji="1" lang="ko-KR" altLang="en-US" sz="1200" b="1" kern="0" dirty="0">
                <a:latin typeface="+mn-ea"/>
              </a:rPr>
              <a:t>션</a:t>
            </a:r>
            <a:r>
              <a:rPr kumimoji="1" lang="en-US" altLang="ko-KR" sz="1200" b="1" kern="0" dirty="0" smtClean="0">
                <a:latin typeface="+mn-ea"/>
              </a:rPr>
              <a:t> </a:t>
            </a:r>
            <a:r>
              <a:rPr kumimoji="1" lang="ko-KR" altLang="en-US" sz="1200" b="1" kern="0" dirty="0" smtClean="0">
                <a:latin typeface="+mn-ea"/>
              </a:rPr>
              <a:t>모니터링 도구를 통한 성능 향상 및 운영 구성원 역량 강화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내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170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여 개의 자바 시스템에 모니터링 도구를 활용함으로써 발생 가능한 장애를 사전 탐지하고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Better Performance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제공할 수 있도록 구성원의 진단 역량을 강화하고자 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49691" y="1217534"/>
            <a:ext cx="1658483" cy="14214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필요성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80" name="차트 79"/>
          <p:cNvGraphicFramePr/>
          <p:nvPr>
            <p:extLst>
              <p:ext uri="{D42A27DB-BD31-4B8C-83A1-F6EECF244321}">
                <p14:modId xmlns:p14="http://schemas.microsoft.com/office/powerpoint/2010/main" val="436989100"/>
              </p:ext>
            </p:extLst>
          </p:nvPr>
        </p:nvGraphicFramePr>
        <p:xfrm>
          <a:off x="9288524" y="3418977"/>
          <a:ext cx="2584444" cy="1297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5" name="직사각형 84"/>
          <p:cNvSpPr/>
          <p:nvPr/>
        </p:nvSpPr>
        <p:spPr bwMode="auto">
          <a:xfrm>
            <a:off x="249691" y="2852935"/>
            <a:ext cx="1658483" cy="12601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Pain Point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49691" y="112474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 Box 12"/>
          <p:cNvSpPr txBox="1">
            <a:spLocks noChangeArrowheads="1"/>
          </p:cNvSpPr>
          <p:nvPr/>
        </p:nvSpPr>
        <p:spPr bwMode="auto">
          <a:xfrm>
            <a:off x="2041525" y="2780928"/>
            <a:ext cx="4582703" cy="64807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어플리케이션 진단에는 전문적 지식과 경험 필요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spcAft>
                <a:spcPts val="600"/>
              </a:spcAft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자바어플리케이션 뿐만 아니라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OS,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네트워크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DB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많은 연관관계로 원인 파악이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힘듦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측정을 위한 진단 도구 필요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spcAft>
                <a:spcPts val="600"/>
              </a:spcAft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목적에 맞는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적절한 도구 선택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필요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진단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확인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분석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측정 결과에 대한 분석 후 처리 방법에 대한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Knowhow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필요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2041526" y="1304925"/>
            <a:ext cx="4366678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’14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장애유형 분석 결과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모니터링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(SW)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미흡이 전체의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20%, </a:t>
            </a:r>
          </a:p>
          <a:p>
            <a:pPr marL="449263" lvl="1" indent="-171450" algn="just">
              <a:spcBef>
                <a:spcPct val="20000"/>
              </a:spcBef>
              <a:spcAft>
                <a:spcPts val="600"/>
              </a:spcAft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이중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Thread,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메모리부족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(Out Of Memory)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등 자바어플리케이션 관련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50%</a:t>
            </a: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170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여 개의 시스템에 상용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도구 설치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고객은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물론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 팀도 전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도구 필요성에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대한 공감대 형성 부족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장애가 발생하면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AD-HOC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대처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249690" y="2740093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 bwMode="auto">
          <a:xfrm>
            <a:off x="7272299" y="3176974"/>
            <a:ext cx="1655799" cy="8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역량 강화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도구 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공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추천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(Advise)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지원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6673137" y="3032956"/>
            <a:ext cx="527155" cy="7560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 bwMode="auto">
          <a:xfrm>
            <a:off x="7272299" y="2915942"/>
            <a:ext cx="1655799" cy="261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해결방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안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249691" y="4293096"/>
            <a:ext cx="1658483" cy="13321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DF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지원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Text Box 12"/>
          <p:cNvSpPr txBox="1">
            <a:spLocks noChangeArrowheads="1"/>
          </p:cNvSpPr>
          <p:nvPr/>
        </p:nvSpPr>
        <p:spPr bwMode="auto">
          <a:xfrm>
            <a:off x="2041525" y="4293096"/>
            <a:ext cx="6886573" cy="64807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교육을 통한 운영 팀 구성원에 대한 자체 진단 및 튜닝 역량 강화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분기별 모니터링 도구 활용 및 해당 관련 지식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교육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(3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월부터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손쉬운 진단이 가능한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In-House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 제공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목적에 맞는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적절한 도구 선택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필요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진단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확인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분석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튜닝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어시스턴스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(Advise)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지원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각 시스템에 대한 사용량 측정을 통해 기대 성능 수치에 적합한 튜닝이 가능하도록 튜닝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어시스턴스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지원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vmopton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권고 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249690" y="4195475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 bwMode="auto">
          <a:xfrm>
            <a:off x="249691" y="5805264"/>
            <a:ext cx="1658483" cy="75608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기대효과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3" name="Text Box 12"/>
          <p:cNvSpPr txBox="1">
            <a:spLocks noChangeArrowheads="1"/>
          </p:cNvSpPr>
          <p:nvPr/>
        </p:nvSpPr>
        <p:spPr bwMode="auto">
          <a:xfrm>
            <a:off x="2041525" y="5769260"/>
            <a:ext cx="6886573" cy="64807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 팀 자체적으로 주요 자원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(WAS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대한 모니터링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장애가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빈번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(frequent)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발생하고 영향도가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큰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(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OOM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발생시 서버 다운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대한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쓰레드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 점검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진단을 통한 개선 포인트 제시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MBean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통해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DB Connection, Thread Connection Pool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 확인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Advise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기반으로 처리량 분석 후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Self Fine Tuning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49690" y="5733256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000" dirty="0" err="1" smtClean="0">
            <a:latin typeface="Candara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>
              <a:lumMod val="65000"/>
              <a:lumOff val="3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16735</TotalTime>
  <Words>2282</Words>
  <Application>Microsoft Office PowerPoint</Application>
  <PresentationFormat>화면 슬라이드 쇼(4:3)</PresentationFormat>
  <Paragraphs>360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기본 디자인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 C&amp;C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SKCC-05474\SKCCADMIN</dc:creator>
  <cp:lastModifiedBy>SKCC_USER</cp:lastModifiedBy>
  <cp:revision>568</cp:revision>
  <cp:lastPrinted>2015-03-17T02:00:31Z</cp:lastPrinted>
  <dcterms:created xsi:type="dcterms:W3CDTF">2013-06-03T00:48:01Z</dcterms:created>
  <dcterms:modified xsi:type="dcterms:W3CDTF">2015-03-19T01:58:29Z</dcterms:modified>
</cp:coreProperties>
</file>