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1" r:id="rId2"/>
  </p:sldMasterIdLst>
  <p:notesMasterIdLst>
    <p:notesMasterId r:id="rId4"/>
  </p:notesMasterIdLst>
  <p:sldIdLst>
    <p:sldId id="345" r:id="rId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7EAE9"/>
    <a:srgbClr val="FF5050"/>
    <a:srgbClr val="0192FF"/>
    <a:srgbClr val="4F7D50"/>
    <a:srgbClr val="548655"/>
    <a:srgbClr val="9EC2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8" autoAdjust="0"/>
    <p:restoredTop sz="78878" autoAdjust="0"/>
  </p:normalViewPr>
  <p:slideViewPr>
    <p:cSldViewPr>
      <p:cViewPr>
        <p:scale>
          <a:sx n="100" d="100"/>
          <a:sy n="100" d="100"/>
        </p:scale>
        <p:origin x="-1764" y="-216"/>
      </p:cViewPr>
      <p:guideLst>
        <p:guide orient="horz" pos="346"/>
        <p:guide orient="horz" pos="4020"/>
        <p:guide orient="horz" pos="3090"/>
        <p:guide orient="horz" pos="1275"/>
        <p:guide orient="horz" pos="709"/>
        <p:guide pos="5624"/>
        <p:guide pos="158"/>
        <p:guide pos="2903"/>
        <p:guide pos="5420"/>
        <p:guide pos="1292"/>
        <p:guide pos="862"/>
        <p:guide pos="1587"/>
        <p:guide pos="90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0" d="100"/>
          <a:sy n="70" d="100"/>
        </p:scale>
        <p:origin x="-3168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14A76-9911-4643-B6BC-7C4F1C0FD005}" type="datetimeFigureOut">
              <a:rPr lang="ko-KR" altLang="en-US" smtClean="0"/>
              <a:pPr/>
              <a:t>2015-03-26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114851" y="4715153"/>
            <a:ext cx="4567974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842B0-AE9B-46C0-95E1-66586324E6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17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 b="1" kern="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842B0-AE9B-46C0-95E1-66586324E6D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420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88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3578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045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394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131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4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73846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5069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821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8711893" cy="2602632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481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7056" y="754360"/>
            <a:ext cx="4324944" cy="4906888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0"/>
          </p:nvPr>
        </p:nvSpPr>
        <p:spPr>
          <a:xfrm>
            <a:off x="4572000" y="764704"/>
            <a:ext cx="4324944" cy="4896544"/>
          </a:xfrm>
        </p:spPr>
        <p:txBody>
          <a:bodyPr/>
          <a:lstStyle>
            <a:lvl1pPr>
              <a:buFont typeface="Calibri" pitchFamily="34" charset="0"/>
              <a:buChar char="•"/>
              <a:defRPr sz="2400">
                <a:latin typeface="Calibri" pitchFamily="34" charset="0"/>
              </a:defRPr>
            </a:lvl1pPr>
            <a:lvl2pPr>
              <a:buFont typeface="Wingdings" pitchFamily="2" charset="2"/>
              <a:buChar char="§"/>
              <a:defRPr sz="2000">
                <a:latin typeface="Calibri" pitchFamily="34" charset="0"/>
              </a:defRPr>
            </a:lvl2pPr>
            <a:lvl3pPr>
              <a:buFont typeface="Arial" pitchFamily="34" charset="0"/>
              <a:buChar char="•"/>
              <a:defRPr sz="1600">
                <a:latin typeface="Calibri" pitchFamily="34" charset="0"/>
              </a:defRPr>
            </a:lvl3pPr>
            <a:lvl4pPr>
              <a:defRPr sz="1200">
                <a:latin typeface="Calibri" pitchFamily="34" charset="0"/>
              </a:defRPr>
            </a:lvl4pPr>
            <a:lvl5pPr>
              <a:defRPr sz="1100">
                <a:latin typeface="Calibri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252046" y="1125538"/>
            <a:ext cx="8639908" cy="53276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FFFFFF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43204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</a:lstStyle>
          <a:p>
            <a:r>
              <a:rPr lang="ko-KR" altLang="en-US" dirty="0" smtClean="0"/>
              <a:t>제목 스타일 편집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51520" y="592113"/>
            <a:ext cx="8640960" cy="1584176"/>
          </a:xfrm>
        </p:spPr>
        <p:txBody>
          <a:bodyPr/>
          <a:lstStyle>
            <a:lvl1pPr marL="0" indent="0">
              <a:buNone/>
              <a:defRPr sz="1000">
                <a:latin typeface="Calibri" pitchFamily="34" charset="0"/>
              </a:defRPr>
            </a:lvl1pPr>
            <a:lvl2pPr>
              <a:buNone/>
              <a:defRPr sz="1000">
                <a:latin typeface="Calibri" pitchFamily="34" charset="0"/>
              </a:defRPr>
            </a:lvl2pPr>
            <a:lvl3pPr>
              <a:buNone/>
              <a:defRPr sz="900">
                <a:latin typeface="Calibri" pitchFamily="34" charset="0"/>
              </a:defRPr>
            </a:lvl3pPr>
            <a:lvl4pPr>
              <a:buNone/>
              <a:defRPr sz="800">
                <a:latin typeface="Calibri" pitchFamily="34" charset="0"/>
              </a:defRPr>
            </a:lvl4pPr>
            <a:lvl5pPr>
              <a:buNone/>
              <a:defRPr sz="8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5B7CB-54A5-4E1C-BAE0-E158B021FB4F}" type="datetimeFigureOut">
              <a:rPr lang="ko-KR" altLang="en-US" smtClean="0"/>
              <a:pPr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2EC9860-38B2-41A3-97A5-9554B38DB30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593" y="692150"/>
            <a:ext cx="8578362" cy="554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558800"/>
            <a:ext cx="9144000" cy="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1030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1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1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D92D-CEBB-42F0-A8A7-8C7D18B6967B}" type="datetimeFigureOut">
              <a:rPr lang="ko-KR" altLang="en-US" smtClean="0"/>
              <a:t>2015-03-26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49D88-13A7-4B66-AF9C-042B1CFAD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21"/>
          <p:cNvSpPr>
            <a:spLocks noChangeArrowheads="1"/>
          </p:cNvSpPr>
          <p:nvPr userDrawn="1"/>
        </p:nvSpPr>
        <p:spPr bwMode="auto">
          <a:xfrm>
            <a:off x="1913793" y="6553200"/>
            <a:ext cx="72302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1699846" y="6475414"/>
            <a:ext cx="63285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7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Copyright © </a:t>
            </a:r>
            <a:r>
              <a:rPr kumimoji="1" lang="en-US" altLang="ko-KR" sz="900" b="1" i="1" dirty="0" smtClean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2013 </a:t>
            </a:r>
            <a:r>
              <a:rPr kumimoji="1" lang="en-US" altLang="ko-KR" sz="900" b="1" i="1" dirty="0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t>by SK C&amp;C. Not permitted without written consent to use, modify, and/or distribute this document</a:t>
            </a:r>
            <a:r>
              <a:rPr kumimoji="1" lang="en-US" altLang="ko-KR" sz="900" b="1" i="1" dirty="0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.</a:t>
            </a:r>
          </a:p>
        </p:txBody>
      </p:sp>
      <p:pic>
        <p:nvPicPr>
          <p:cNvPr id="9" name="Picture 26" descr="크기변환_SK-cac-Comm-E_bg"/>
          <p:cNvPicPr>
            <a:picLocks noChangeAspect="1" noChangeArrowheads="1"/>
          </p:cNvPicPr>
          <p:nvPr userDrawn="1"/>
        </p:nvPicPr>
        <p:blipFill>
          <a:blip r:embed="rId13" cstate="print"/>
          <a:srcRect l="4506" t="2188" r="54419" b="56425"/>
          <a:stretch>
            <a:fillRect/>
          </a:stretch>
        </p:blipFill>
        <p:spPr bwMode="auto">
          <a:xfrm>
            <a:off x="317989" y="6451600"/>
            <a:ext cx="59934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7"/>
          <p:cNvSpPr>
            <a:spLocks noChangeArrowheads="1"/>
          </p:cNvSpPr>
          <p:nvPr userDrawn="1"/>
        </p:nvSpPr>
        <p:spPr bwMode="auto">
          <a:xfrm>
            <a:off x="1581151" y="6553200"/>
            <a:ext cx="199292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" name="Rectangle 28"/>
          <p:cNvSpPr>
            <a:spLocks noChangeArrowheads="1"/>
          </p:cNvSpPr>
          <p:nvPr userDrawn="1"/>
        </p:nvSpPr>
        <p:spPr bwMode="auto">
          <a:xfrm>
            <a:off x="1381858" y="6553200"/>
            <a:ext cx="67408" cy="3048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900" dirty="0">
              <a:solidFill>
                <a:srgbClr val="000000"/>
              </a:solidFill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8427428" y="6597650"/>
            <a:ext cx="517280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0C6C0B97-E6CF-4748-89BE-8E7893DECE39}" type="slidenum">
              <a:rPr kumimoji="1" lang="en-US" altLang="ko-KR" sz="900" b="1">
                <a:solidFill>
                  <a:srgbClr val="000000"/>
                </a:solidFill>
                <a:latin typeface="Calibri" pitchFamily="34" charset="0"/>
                <a:ea typeface="굴림체" pitchFamily="49" charset="-127"/>
              </a:rPr>
              <a:pPr algn="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900" b="1" dirty="0">
              <a:solidFill>
                <a:srgbClr val="000000"/>
              </a:solidFill>
              <a:latin typeface="Calibri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4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250824" y="164570"/>
            <a:ext cx="8677275" cy="3658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 kern="0" dirty="0">
                <a:latin typeface="+mn-ea"/>
              </a:rPr>
              <a:t>’14</a:t>
            </a:r>
            <a:r>
              <a:rPr kumimoji="1" lang="ko-KR" altLang="en-US" sz="1200" b="1" kern="0" dirty="0">
                <a:latin typeface="+mn-ea"/>
              </a:rPr>
              <a:t>년 장애 유형</a:t>
            </a:r>
            <a:r>
              <a:rPr kumimoji="1" lang="en-US" altLang="ko-KR" sz="1200" b="1" kern="0" dirty="0">
                <a:latin typeface="+mn-ea"/>
              </a:rPr>
              <a:t>(SW </a:t>
            </a:r>
            <a:r>
              <a:rPr kumimoji="1" lang="ko-KR" altLang="en-US" sz="1200" b="1" kern="0" dirty="0">
                <a:latin typeface="+mn-ea"/>
              </a:rPr>
              <a:t>모니터링 미흡</a:t>
            </a:r>
            <a:r>
              <a:rPr kumimoji="1" lang="en-US" altLang="ko-KR" sz="1200" b="1" kern="0" dirty="0">
                <a:latin typeface="+mn-ea"/>
              </a:rPr>
              <a:t>) </a:t>
            </a:r>
            <a:r>
              <a:rPr kumimoji="1" lang="ko-KR" altLang="en-US" sz="1200" b="1" kern="0">
                <a:latin typeface="+mn-ea"/>
              </a:rPr>
              <a:t>상세 분석</a:t>
            </a:r>
            <a:endParaRPr kumimoji="1" lang="ko-KR" altLang="en-US" sz="1200" b="1" kern="0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47497" y="929751"/>
            <a:ext cx="724103" cy="31473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SKT,</a:t>
            </a: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SKB</a:t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(61)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588681" y="620688"/>
            <a:ext cx="7425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상세 분석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027392" y="866909"/>
            <a:ext cx="7865088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 bwMode="auto">
          <a:xfrm>
            <a:off x="1007604" y="1125537"/>
            <a:ext cx="756084" cy="8985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Stuck </a:t>
            </a:r>
          </a:p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Thread</a:t>
            </a:r>
          </a:p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(14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건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6516" y="620688"/>
            <a:ext cx="2962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구분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76783" y="866909"/>
            <a:ext cx="695760" cy="0"/>
          </a:xfrm>
          <a:prstGeom prst="line">
            <a:avLst/>
          </a:prstGeom>
          <a:ln w="1905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64274"/>
              </p:ext>
            </p:extLst>
          </p:nvPr>
        </p:nvGraphicFramePr>
        <p:xfrm>
          <a:off x="1799693" y="944724"/>
          <a:ext cx="7056784" cy="1069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8164"/>
                <a:gridCol w="2430167"/>
                <a:gridCol w="2592288"/>
                <a:gridCol w="1476165"/>
              </a:tblGrid>
              <a:tr h="1211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 smtClean="0">
                          <a:effectLst/>
                        </a:rPr>
                        <a:t>고객사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장애 제목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(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내용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800" b="1" u="none" strike="noStrike" dirty="0">
                          <a:effectLst/>
                        </a:rPr>
                        <a:t>현상</a:t>
                      </a:r>
                      <a:r>
                        <a:rPr lang="en-US" altLang="ko-KR" sz="800" b="1" u="none" strike="noStrike" dirty="0">
                          <a:effectLst/>
                        </a:rPr>
                        <a:t>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</a:rPr>
                        <a:t>서비스영향도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smtClean="0">
                          <a:effectLst/>
                        </a:rPr>
                        <a:t>장애원인 및 조치내역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</a:tr>
              <a:tr h="14403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SKT</a:t>
                      </a:r>
                    </a:p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(14)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e-Tax </a:t>
                      </a:r>
                      <a:r>
                        <a:rPr lang="ko-KR" altLang="en-US" sz="800" u="none" strike="noStrike" dirty="0">
                          <a:effectLst/>
                        </a:rPr>
                        <a:t>업무담당자로부터 </a:t>
                      </a:r>
                      <a:r>
                        <a:rPr lang="en-US" altLang="ko-KR" sz="800" u="none" strike="noStrike" dirty="0">
                          <a:effectLst/>
                        </a:rPr>
                        <a:t>e-Tax</a:t>
                      </a:r>
                      <a:r>
                        <a:rPr lang="ko-KR" altLang="en-US" sz="800" u="none" strike="noStrike" dirty="0">
                          <a:effectLst/>
                        </a:rPr>
                        <a:t>시스템 접속 불가 내용 전파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err="1">
                          <a:effectLst/>
                        </a:rPr>
                        <a:t>eTax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서비스 처리 불가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Stuck Thread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발생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en-US" altLang="ko-KR" sz="800" u="none" strike="noStrike" dirty="0" smtClean="0">
                          <a:effectLst/>
                          <a:sym typeface="Wingdings" pitchFamily="2" charset="2"/>
                        </a:rPr>
                        <a:t> </a:t>
                      </a:r>
                      <a:r>
                        <a:rPr lang="en-US" altLang="ko-KR" sz="800" u="none" strike="noStrike" dirty="0" smtClean="0">
                          <a:effectLst/>
                          <a:sym typeface="Wingdings" pitchFamily="2" charset="2"/>
                        </a:rPr>
                        <a:t>WAS </a:t>
                      </a:r>
                      <a:r>
                        <a:rPr lang="ko-KR" altLang="en-US" sz="800" u="none" strike="noStrike" dirty="0" err="1" smtClean="0">
                          <a:effectLst/>
                          <a:sym typeface="Wingdings" pitchFamily="2" charset="2"/>
                        </a:rPr>
                        <a:t>재기동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0839">
                <a:tc v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티월드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WAS2</a:t>
                      </a:r>
                      <a:r>
                        <a:rPr lang="ko-KR" altLang="en-US" sz="800" u="none" strike="noStrike" dirty="0">
                          <a:effectLst/>
                        </a:rPr>
                        <a:t>번 서버 특정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인스턴스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CPU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과점유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/Out of Memory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발생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.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재기동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진행중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등</a:t>
                      </a:r>
                      <a:r>
                        <a:rPr lang="ko-KR" altLang="en-US" sz="800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/>
                      </a:r>
                      <a:br>
                        <a:rPr lang="en-US" altLang="ko-KR" sz="800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유사 사례  </a:t>
                      </a:r>
                      <a:r>
                        <a:rPr lang="en-US" altLang="ko-KR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12 </a:t>
                      </a: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건 발생</a:t>
                      </a:r>
                      <a:endParaRPr lang="ko-KR" altLang="en-US" sz="800" b="1" i="0" u="sng" strike="noStrike" dirty="0" smtClean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5/16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Tworld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Webzone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Captcha</a:t>
                      </a:r>
                      <a:r>
                        <a:rPr lang="en-US" altLang="ko-KR" sz="800" u="none" strike="noStrike" dirty="0">
                          <a:effectLst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</a:rPr>
                        <a:t>관련 소스 배포 이후 지속된 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weblogic</a:t>
                      </a:r>
                      <a:r>
                        <a:rPr lang="en-US" altLang="ko-KR" sz="800" u="none" strike="noStrike" dirty="0">
                          <a:effectLst/>
                        </a:rPr>
                        <a:t> Stuck </a:t>
                      </a:r>
                      <a:r>
                        <a:rPr lang="ko-KR" altLang="en-US" sz="800" u="none" strike="noStrike" dirty="0">
                          <a:effectLst/>
                        </a:rPr>
                        <a:t>및 </a:t>
                      </a:r>
                      <a:r>
                        <a:rPr lang="en-US" altLang="ko-KR" sz="800" u="none" strike="noStrike" dirty="0">
                          <a:effectLst/>
                        </a:rPr>
                        <a:t>OOME </a:t>
                      </a:r>
                      <a:r>
                        <a:rPr lang="ko-KR" altLang="en-US" sz="800" u="none" strike="noStrike" dirty="0">
                          <a:effectLst/>
                        </a:rPr>
                        <a:t>발생 후 </a:t>
                      </a:r>
                      <a:r>
                        <a:rPr lang="en-US" altLang="ko-KR" sz="800" u="none" strike="noStrike" dirty="0">
                          <a:effectLst/>
                        </a:rPr>
                        <a:t>Thread Full </a:t>
                      </a:r>
                      <a:r>
                        <a:rPr lang="ko-KR" altLang="en-US" sz="800" u="none" strike="noStrike" dirty="0">
                          <a:effectLst/>
                        </a:rPr>
                        <a:t>현상 발생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*</a:t>
                      </a:r>
                      <a:r>
                        <a:rPr lang="en-US" altLang="ko-KR" sz="800" u="none" strike="noStrike" dirty="0">
                          <a:effectLst/>
                        </a:rPr>
                        <a:t>Hang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인스턴스로</a:t>
                      </a:r>
                      <a:r>
                        <a:rPr lang="ko-KR" altLang="en-US" sz="800" u="none" strike="noStrike" dirty="0">
                          <a:effectLst/>
                        </a:rPr>
                        <a:t> 인한 일부 서비스 접속 지연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 smtClean="0">
                          <a:effectLst/>
                        </a:rPr>
                        <a:t>인스턴스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재기동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조치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868"/>
              </p:ext>
            </p:extLst>
          </p:nvPr>
        </p:nvGraphicFramePr>
        <p:xfrm>
          <a:off x="1799692" y="2096642"/>
          <a:ext cx="7056784" cy="75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60"/>
                <a:gridCol w="2448272"/>
                <a:gridCol w="2592288"/>
                <a:gridCol w="1476164"/>
              </a:tblGrid>
              <a:tr h="1883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SKT</a:t>
                      </a:r>
                      <a:br>
                        <a:rPr lang="en-US" sz="800" u="none" strike="noStrike" dirty="0" smtClean="0">
                          <a:effectLst/>
                        </a:rPr>
                      </a:br>
                      <a:r>
                        <a:rPr lang="en-US" sz="800" u="none" strike="noStrike" dirty="0" smtClean="0">
                          <a:effectLst/>
                        </a:rPr>
                        <a:t>(14)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월 정기 배치 작업이 지연되면서 </a:t>
                      </a:r>
                      <a:r>
                        <a:rPr lang="en-US" altLang="ko-KR" sz="800" u="none" strike="noStrike">
                          <a:effectLst/>
                        </a:rPr>
                        <a:t>WAS1 </a:t>
                      </a:r>
                      <a:r>
                        <a:rPr lang="ko-KR" altLang="en-US" sz="800" u="none" strike="noStrike">
                          <a:effectLst/>
                        </a:rPr>
                        <a:t>시스템 메모리 부족으로 월요일 업무 시작 시점에 </a:t>
                      </a:r>
                      <a:r>
                        <a:rPr lang="en-US" altLang="ko-KR" sz="800" u="none" strike="noStrike">
                          <a:effectLst/>
                        </a:rPr>
                        <a:t>WAS1 JEUS </a:t>
                      </a:r>
                      <a:r>
                        <a:rPr lang="ko-KR" altLang="en-US" sz="800" u="none" strike="noStrike">
                          <a:effectLst/>
                        </a:rPr>
                        <a:t>서비스 지연</a:t>
                      </a:r>
                      <a:r>
                        <a:rPr lang="en-US" altLang="ko-KR" sz="800" u="none" strike="noStrike">
                          <a:effectLst/>
                        </a:rPr>
                        <a:t>(request </a:t>
                      </a:r>
                      <a:r>
                        <a:rPr lang="ko-KR" altLang="en-US" sz="800" u="none" strike="noStrike">
                          <a:effectLst/>
                        </a:rPr>
                        <a:t>처리를 위한 메모리 부족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*</a:t>
                      </a:r>
                      <a:r>
                        <a:rPr lang="en-US" altLang="ko-KR" sz="800" u="none" strike="noStrike" dirty="0">
                          <a:effectLst/>
                        </a:rPr>
                        <a:t>WAS1 </a:t>
                      </a:r>
                      <a:r>
                        <a:rPr lang="ko-KR" altLang="en-US" sz="800" u="none" strike="noStrike" dirty="0">
                          <a:effectLst/>
                        </a:rPr>
                        <a:t>시스템 메모리 부족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*</a:t>
                      </a:r>
                      <a:r>
                        <a:rPr lang="en-US" altLang="ko-KR" sz="800" u="none" strike="noStrike" dirty="0">
                          <a:effectLst/>
                        </a:rPr>
                        <a:t>FIMS (</a:t>
                      </a:r>
                      <a:r>
                        <a:rPr lang="ko-KR" altLang="en-US" sz="800" u="none" strike="noStrike" dirty="0">
                          <a:effectLst/>
                        </a:rPr>
                        <a:t>시설관리</a:t>
                      </a:r>
                      <a:r>
                        <a:rPr lang="en-US" altLang="ko-KR" sz="800" u="none" strike="noStrike" dirty="0">
                          <a:effectLst/>
                        </a:rPr>
                        <a:t>)WAS 1</a:t>
                      </a:r>
                      <a:r>
                        <a:rPr lang="ko-KR" altLang="en-US" sz="800" u="none" strike="noStrike" dirty="0">
                          <a:effectLst/>
                        </a:rPr>
                        <a:t>번 </a:t>
                      </a:r>
                      <a:r>
                        <a:rPr lang="en-US" altLang="ko-KR" sz="800" u="none" strike="noStrike" dirty="0">
                          <a:effectLst/>
                        </a:rPr>
                        <a:t>hang </a:t>
                      </a:r>
                      <a:r>
                        <a:rPr lang="ko-KR" altLang="en-US" sz="800" u="none" strike="noStrike" dirty="0">
                          <a:effectLst/>
                        </a:rPr>
                        <a:t>으로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재기동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완료후</a:t>
                      </a:r>
                      <a:r>
                        <a:rPr lang="ko-KR" altLang="en-US" sz="800" u="none" strike="noStrike" dirty="0">
                          <a:effectLst/>
                        </a:rPr>
                        <a:t> 서비스 정상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WAS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0" dirty="0" smtClean="0">
                          <a:effectLst/>
                        </a:rPr>
                        <a:t>메모리 옵션 수정</a:t>
                      </a: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5894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배치 컨테이너에서 </a:t>
                      </a:r>
                      <a:r>
                        <a:rPr lang="en-US" altLang="ko-KR" sz="800" u="none" strike="noStrike" dirty="0">
                          <a:effectLst/>
                        </a:rPr>
                        <a:t>Out Of Memory </a:t>
                      </a:r>
                      <a:r>
                        <a:rPr lang="ko-KR" altLang="en-US" sz="800" u="none" strike="noStrike" dirty="0">
                          <a:effectLst/>
                        </a:rPr>
                        <a:t>발생하여 배치 실행 지연 현상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발생 등 </a:t>
                      </a: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유사 사례 </a:t>
                      </a:r>
                      <a:r>
                        <a:rPr lang="en-US" altLang="ko-KR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건</a:t>
                      </a:r>
                      <a:endParaRPr lang="ko-KR" altLang="en-US" sz="800" b="1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*배치 컨테이너 </a:t>
                      </a:r>
                      <a:r>
                        <a:rPr lang="en-US" altLang="ko-KR" sz="800" u="none" strike="noStrike" dirty="0">
                          <a:effectLst/>
                        </a:rPr>
                        <a:t>Out Of memory </a:t>
                      </a:r>
                      <a:r>
                        <a:rPr lang="ko-KR" altLang="en-US" sz="800" u="none" strike="noStrike" dirty="0">
                          <a:effectLst/>
                        </a:rPr>
                        <a:t>발생으로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재기동</a:t>
                      </a:r>
                      <a:r>
                        <a:rPr lang="ko-KR" altLang="en-US" sz="800" u="none" strike="noStrike" dirty="0">
                          <a:effectLst/>
                        </a:rPr>
                        <a:t/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*배치 컨테이너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재기동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OOM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발생시 추출된 덤프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분석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1007604" y="2096641"/>
            <a:ext cx="756084" cy="7562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14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건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2987824" y="1520788"/>
            <a:ext cx="5844226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007604" y="2060638"/>
            <a:ext cx="784417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47735"/>
              </p:ext>
            </p:extLst>
          </p:nvPr>
        </p:nvGraphicFramePr>
        <p:xfrm>
          <a:off x="1794994" y="4154033"/>
          <a:ext cx="7056784" cy="753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60"/>
                <a:gridCol w="2452970"/>
                <a:gridCol w="2592288"/>
                <a:gridCol w="1471466"/>
              </a:tblGrid>
              <a:tr h="197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SK</a:t>
                      </a:r>
                      <a:br>
                        <a:rPr lang="en-US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err="1" smtClean="0">
                          <a:effectLst/>
                        </a:rPr>
                        <a:t>네트웍스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en-US" altLang="ko-KR" sz="800" u="none" strike="noStrike" dirty="0" smtClean="0">
                          <a:effectLst/>
                        </a:rPr>
                        <a:t>(4)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WAS 1</a:t>
                      </a:r>
                      <a:r>
                        <a:rPr lang="ko-KR" altLang="en-US" sz="800" u="none" strike="noStrike" dirty="0">
                          <a:effectLst/>
                        </a:rPr>
                        <a:t>호기의 </a:t>
                      </a:r>
                      <a:r>
                        <a:rPr lang="en-US" sz="800" u="none" strike="noStrike" dirty="0">
                          <a:effectLst/>
                        </a:rPr>
                        <a:t>Out of Memory </a:t>
                      </a:r>
                      <a:r>
                        <a:rPr lang="ko-KR" altLang="en-US" sz="800" u="none" strike="noStrike" dirty="0">
                          <a:effectLst/>
                        </a:rPr>
                        <a:t>발생으로 </a:t>
                      </a:r>
                      <a:r>
                        <a:rPr lang="en-US" sz="800" u="none" strike="noStrike" dirty="0">
                          <a:effectLst/>
                        </a:rPr>
                        <a:t>WAS 1</a:t>
                      </a:r>
                      <a:r>
                        <a:rPr lang="ko-KR" altLang="en-US" sz="800" u="none" strike="noStrike" dirty="0">
                          <a:effectLst/>
                        </a:rPr>
                        <a:t>호기에 연결된 상담원 </a:t>
                      </a:r>
                      <a:r>
                        <a:rPr lang="en-US" sz="800" u="none" strike="noStrike" dirty="0">
                          <a:effectLst/>
                        </a:rPr>
                        <a:t>Session </a:t>
                      </a:r>
                      <a:r>
                        <a:rPr lang="en-US" sz="800" u="none" strike="noStrike" dirty="0" smtClean="0">
                          <a:effectLst/>
                        </a:rPr>
                        <a:t>Out 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등 </a:t>
                      </a: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유사사례 </a:t>
                      </a:r>
                      <a:r>
                        <a:rPr lang="en-US" altLang="ko-KR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b="1" u="sng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건</a:t>
                      </a:r>
                      <a:endParaRPr lang="en-US" sz="800" b="1" i="0" u="sng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*</a:t>
                      </a:r>
                      <a:r>
                        <a:rPr lang="en-US" altLang="ko-KR" sz="800" u="none" strike="noStrike" dirty="0">
                          <a:effectLst/>
                        </a:rPr>
                        <a:t>WAS 1</a:t>
                      </a:r>
                      <a:r>
                        <a:rPr lang="ko-KR" altLang="en-US" sz="800" u="none" strike="noStrike" dirty="0">
                          <a:effectLst/>
                        </a:rPr>
                        <a:t>번 서버의 렌터카 상담이력 조회 </a:t>
                      </a:r>
                      <a:r>
                        <a:rPr lang="en-US" altLang="ko-KR" sz="800" u="none" strike="noStrike" dirty="0">
                          <a:effectLst/>
                        </a:rPr>
                        <a:t>SQL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수행시</a:t>
                      </a:r>
                      <a:r>
                        <a:rPr lang="ko-KR" altLang="en-US" sz="800" u="none" strike="noStrike" dirty="0">
                          <a:effectLst/>
                        </a:rPr>
                        <a:t> 메모리 과점유로 인한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OOM </a:t>
                      </a:r>
                      <a:r>
                        <a:rPr lang="ko-KR" altLang="en-US" sz="800" u="none" strike="noStrike" dirty="0">
                          <a:effectLst/>
                        </a:rPr>
                        <a:t>발생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전체 메모리에 약 </a:t>
                      </a:r>
                      <a:r>
                        <a:rPr lang="en-US" altLang="ko-KR" sz="800" u="none" strike="noStrike" dirty="0">
                          <a:effectLst/>
                        </a:rPr>
                        <a:t>35% </a:t>
                      </a:r>
                      <a:r>
                        <a:rPr lang="ko-KR" altLang="en-US" sz="800" u="none" strike="noStrike" dirty="0">
                          <a:effectLst/>
                        </a:rPr>
                        <a:t>사용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) *</a:t>
                      </a:r>
                      <a:r>
                        <a:rPr lang="en-US" altLang="ko-KR" sz="800" u="none" strike="noStrike" dirty="0">
                          <a:effectLst/>
                        </a:rPr>
                        <a:t>WAS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재기동</a:t>
                      </a:r>
                      <a:r>
                        <a:rPr lang="ko-KR" altLang="en-US" sz="800" u="none" strike="noStrike" dirty="0">
                          <a:effectLst/>
                        </a:rPr>
                        <a:t> 후 서비스 정상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OOM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발생시 추출된 덤프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smtClean="0">
                          <a:effectLst/>
                        </a:rPr>
                        <a:t>분석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62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SKE&amp;S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외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건</a:t>
                      </a:r>
                      <a:endParaRPr lang="ko-KR" altLang="en-US" sz="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로그인 불가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불가</a:t>
                      </a:r>
                      <a:endParaRPr lang="en-US" altLang="ko-KR" sz="80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ArcGIS Solution Desktop Heap memory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부족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1" name="직사각형 30"/>
          <p:cNvSpPr/>
          <p:nvPr/>
        </p:nvSpPr>
        <p:spPr bwMode="auto">
          <a:xfrm>
            <a:off x="247497" y="4149080"/>
            <a:ext cx="724103" cy="22326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그 외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(33)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007604" y="943519"/>
            <a:ext cx="756084" cy="18201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 fontAlgn="ctr"/>
            <a:r>
              <a:rPr lang="ko-KR" altLang="en-US" sz="800" b="1" dirty="0"/>
              <a:t>구분</a:t>
            </a:r>
            <a:endParaRPr lang="en-US" altLang="ko-KR" sz="800" b="1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263745" y="4113076"/>
            <a:ext cx="8664848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 bwMode="auto">
          <a:xfrm>
            <a:off x="1007604" y="4149638"/>
            <a:ext cx="756084" cy="7557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메모리 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부족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(7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건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1007604" y="2895050"/>
            <a:ext cx="756084" cy="11820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기타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(OS/</a:t>
            </a: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오류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원인불명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(33)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1007604" y="2852936"/>
            <a:ext cx="784417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95720"/>
              </p:ext>
            </p:extLst>
          </p:nvPr>
        </p:nvGraphicFramePr>
        <p:xfrm>
          <a:off x="1799692" y="2895050"/>
          <a:ext cx="7056784" cy="1191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60"/>
                <a:gridCol w="2448272"/>
                <a:gridCol w="2592288"/>
                <a:gridCol w="1476164"/>
              </a:tblGrid>
              <a:tr h="2622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smtClean="0">
                          <a:effectLst/>
                        </a:rPr>
                        <a:t>SKT</a:t>
                      </a:r>
                      <a:br>
                        <a:rPr lang="en-US" sz="800" u="none" strike="noStrike" dirty="0" smtClean="0">
                          <a:effectLst/>
                        </a:rPr>
                      </a:br>
                      <a:r>
                        <a:rPr lang="en-US" sz="800" u="none" strike="noStrike" dirty="0" smtClean="0">
                          <a:effectLst/>
                        </a:rPr>
                        <a:t>(32)</a:t>
                      </a:r>
                      <a:r>
                        <a:rPr lang="ko-KR" altLang="en-US" sz="800" u="none" strike="noStrike" baseline="30000" dirty="0" smtClean="0">
                          <a:effectLst/>
                        </a:rPr>
                        <a:t>주</a:t>
                      </a:r>
                      <a:r>
                        <a:rPr lang="en-US" altLang="ko-KR" sz="800" u="none" strike="noStrike" baseline="30000" dirty="0" smtClean="0">
                          <a:effectLst/>
                        </a:rPr>
                        <a:t>1)</a:t>
                      </a:r>
                      <a:endParaRPr lang="en-US" sz="800" u="none" strike="noStrike" baseline="30000" dirty="0" smtClean="0">
                        <a:effectLst/>
                      </a:endParaRPr>
                    </a:p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 BI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포탈서버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인한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Egenera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Appliance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 노후화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(2007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도입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장비 특성으로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인한것으로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추정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 덤프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미생성으로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Egenera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쪽에 원인 분석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요청중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DBM Portal SKT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 조회 불가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 Hang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추정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강제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리부팅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정상 기동됨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975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spc="-70" baseline="0" dirty="0" smtClean="0">
                          <a:effectLst/>
                        </a:rPr>
                        <a:t>IPMD DB 4</a:t>
                      </a:r>
                      <a:r>
                        <a:rPr lang="ko-KR" altLang="en-US" sz="800" u="none" strike="noStrike" spc="-70" baseline="0" dirty="0" smtClean="0">
                          <a:effectLst/>
                        </a:rPr>
                        <a:t>번 병합 업무 지연에 따른 실시간 </a:t>
                      </a:r>
                      <a:r>
                        <a:rPr lang="ko-KR" altLang="en-US" sz="800" u="none" strike="noStrike" spc="-70" baseline="0" dirty="0" err="1" smtClean="0">
                          <a:effectLst/>
                        </a:rPr>
                        <a:t>과금</a:t>
                      </a:r>
                      <a:r>
                        <a:rPr lang="ko-KR" altLang="en-US" sz="800" u="none" strike="noStrike" spc="-70" baseline="0" dirty="0" smtClean="0">
                          <a:effectLst/>
                        </a:rPr>
                        <a:t> 지연</a:t>
                      </a:r>
                      <a:endParaRPr lang="ko-KR" altLang="en-US" sz="800" b="1" i="0" u="sng" strike="noStrike" spc="-70" baseline="0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smtClean="0">
                          <a:effectLst/>
                        </a:rPr>
                        <a:t>실시간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과금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지연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(13:25 ~ 13:43)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Archive backup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종료로 인한 자연 해소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7975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Nporpap1(</a:t>
                      </a:r>
                      <a:r>
                        <a:rPr lang="en-US" altLang="ko-KR" sz="800" u="none" strike="noStrike" dirty="0" err="1" smtClean="0">
                          <a:effectLst/>
                        </a:rPr>
                        <a:t>U.key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Portal AP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서버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) WAS 4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번 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instance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동작 안 됨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.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 smtClean="0">
                          <a:effectLst/>
                        </a:rPr>
                        <a:t>WAS/CPU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이상 동작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smtClean="0">
                          <a:effectLst/>
                        </a:rPr>
                        <a:t>*원인 분석 중</a:t>
                      </a:r>
                    </a:p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u="none" strike="noStrike" dirty="0" err="1" smtClean="0">
                          <a:effectLst/>
                        </a:rPr>
                        <a:t>인스턴스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dirty="0" err="1" smtClean="0">
                          <a:effectLst/>
                        </a:rPr>
                        <a:t>재기동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 조치 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27763"/>
              </p:ext>
            </p:extLst>
          </p:nvPr>
        </p:nvGraphicFramePr>
        <p:xfrm>
          <a:off x="1794994" y="4977172"/>
          <a:ext cx="7056784" cy="1398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0060"/>
                <a:gridCol w="2452970"/>
                <a:gridCol w="2592288"/>
                <a:gridCol w="1471466"/>
              </a:tblGrid>
              <a:tr h="514132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SK</a:t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ko-KR" altLang="en-US" sz="800" u="none" strike="noStrike" dirty="0" err="1" smtClean="0">
                          <a:effectLst/>
                        </a:rPr>
                        <a:t>네트웍스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(16)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서비스 이중화되어 있어 브라우저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재접속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정상 서비스로 접근되어 영향 없음 *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기에서 서비스 비정상 상황 발생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(Service temporally unavailable)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스피드메이트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.com WCMS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로그인불가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.WAS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재기동후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복구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서버에 접속한 사용자는 서비스 불가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509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SKP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(2)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ERP AP2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번서버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12:10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발생으로 서버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재기동으로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영향 없음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점검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sap </a:t>
                      </a:r>
                      <a:r>
                        <a:rPr lang="ko-KR" altLang="en-US" sz="8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재기동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서비스 점검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229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smtClean="0">
                          <a:effectLst/>
                        </a:rPr>
                        <a:t>SKE&amp;S</a:t>
                      </a:r>
                      <a:br>
                        <a:rPr lang="en-US" altLang="ko-KR" sz="800" u="none" strike="noStrike" dirty="0" smtClean="0">
                          <a:effectLst/>
                        </a:rPr>
                      </a:br>
                      <a:r>
                        <a:rPr lang="en-US" altLang="ko-KR" sz="800" u="none" strike="noStrike" dirty="0" smtClean="0">
                          <a:effectLst/>
                        </a:rPr>
                        <a:t>(1)</a:t>
                      </a:r>
                      <a:r>
                        <a:rPr lang="en-US" altLang="ko-KR" sz="800" u="none" strike="noStrike" baseline="0" dirty="0" smtClean="0">
                          <a:effectLst/>
                        </a:rPr>
                        <a:t> </a:t>
                      </a:r>
                      <a:r>
                        <a:rPr lang="ko-KR" altLang="en-US" sz="800" u="none" strike="noStrike" baseline="30000" dirty="0" smtClean="0">
                          <a:effectLst/>
                        </a:rPr>
                        <a:t>주</a:t>
                      </a:r>
                      <a:r>
                        <a:rPr lang="en-US" altLang="ko-KR" sz="800" u="none" strike="noStrike" baseline="30000" dirty="0" smtClean="0">
                          <a:effectLst/>
                        </a:rPr>
                        <a:t>2)</a:t>
                      </a:r>
                      <a:r>
                        <a:rPr lang="en-US" altLang="ko-KR" sz="800" u="none" strike="noStrike" dirty="0" smtClean="0">
                          <a:effectLst/>
                        </a:rPr>
                        <a:t> 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전자결제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Lock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서비스 불가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프로세스 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Hang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영향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전자결재 승인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반려 등 결재 시 오류 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.DB Blocking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결재 엔진 재 가동</a:t>
                      </a:r>
                      <a:r>
                        <a:rPr lang="en-US" altLang="ko-KR" sz="8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IIS Reset </a:t>
                      </a:r>
                      <a:endParaRPr lang="ko-KR" altLang="en-US" sz="8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 bwMode="auto">
          <a:xfrm>
            <a:off x="1007604" y="4941168"/>
            <a:ext cx="756084" cy="144058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anchor="ctr"/>
          <a:lstStyle/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기타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/>
            </a:r>
            <a:b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</a:b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(OS/</a:t>
            </a:r>
          </a:p>
          <a:p>
            <a:pPr algn="ctr"/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오류</a:t>
            </a:r>
            <a:r>
              <a:rPr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원인불명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등</a:t>
            </a:r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(26)</a:t>
            </a: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0872" y="6381908"/>
            <a:ext cx="13147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주</a:t>
            </a:r>
            <a:r>
              <a:rPr lang="en-US" altLang="ko-KR" sz="800" dirty="0" smtClean="0"/>
              <a:t>1) SKB(</a:t>
            </a:r>
            <a:r>
              <a:rPr lang="en-US" altLang="ko-KR" sz="800" dirty="0" err="1" smtClean="0"/>
              <a:t>U,Key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대상 </a:t>
            </a:r>
            <a:r>
              <a:rPr lang="en-US" altLang="ko-KR" sz="800" dirty="0" smtClean="0"/>
              <a:t>1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  <p:sp>
        <p:nvSpPr>
          <p:cNvPr id="35" name="직사각형 34"/>
          <p:cNvSpPr/>
          <p:nvPr/>
        </p:nvSpPr>
        <p:spPr>
          <a:xfrm>
            <a:off x="1511660" y="6381908"/>
            <a:ext cx="1701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smtClean="0"/>
              <a:t>주</a:t>
            </a:r>
            <a:r>
              <a:rPr lang="en-US" altLang="ko-KR" sz="800" dirty="0" smtClean="0"/>
              <a:t>2) SK(</a:t>
            </a:r>
            <a:r>
              <a:rPr lang="ko-KR" altLang="en-US" sz="800" dirty="0" smtClean="0"/>
              <a:t>주식회사</a:t>
            </a:r>
            <a:r>
              <a:rPr lang="en-US" altLang="ko-KR" sz="800" dirty="0" smtClean="0"/>
              <a:t>),</a:t>
            </a:r>
            <a:r>
              <a:rPr lang="ko-KR" altLang="en-US" sz="800" dirty="0" err="1" smtClean="0"/>
              <a:t>워커힐</a:t>
            </a:r>
            <a:r>
              <a:rPr lang="ko-KR" altLang="en-US" sz="800" dirty="0" smtClean="0"/>
              <a:t> 등 </a:t>
            </a:r>
            <a:r>
              <a:rPr lang="en-US" altLang="ko-KR" sz="800" dirty="0" smtClean="0"/>
              <a:t>5</a:t>
            </a:r>
            <a:r>
              <a:rPr lang="ko-KR" altLang="en-US" sz="800" dirty="0" smtClean="0"/>
              <a:t>건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037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000" dirty="0" err="1" smtClean="0">
            <a:latin typeface="Candara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>
              <a:lumMod val="65000"/>
              <a:lumOff val="35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18450</TotalTime>
  <Words>464</Words>
  <Application>Microsoft Office PowerPoint</Application>
  <PresentationFormat>화면 슬라이드 쇼(4:3)</PresentationFormat>
  <Paragraphs>78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기본 디자인</vt:lpstr>
      <vt:lpstr>Office 테마</vt:lpstr>
      <vt:lpstr>PowerPoint 프레젠테이션</vt:lpstr>
    </vt:vector>
  </TitlesOfParts>
  <Company>SK C&amp;C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SKCC-05474\SKCCADMIN</dc:creator>
  <cp:lastModifiedBy>SKCC_USER</cp:lastModifiedBy>
  <cp:revision>616</cp:revision>
  <cp:lastPrinted>2015-03-25T11:52:03Z</cp:lastPrinted>
  <dcterms:created xsi:type="dcterms:W3CDTF">2013-06-03T00:48:01Z</dcterms:created>
  <dcterms:modified xsi:type="dcterms:W3CDTF">2015-03-27T04:28:19Z</dcterms:modified>
</cp:coreProperties>
</file>