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9"/>
  </p:notesMasterIdLst>
  <p:sldIdLst>
    <p:sldId id="340" r:id="rId3"/>
    <p:sldId id="338" r:id="rId4"/>
    <p:sldId id="339" r:id="rId5"/>
    <p:sldId id="335" r:id="rId6"/>
    <p:sldId id="336" r:id="rId7"/>
    <p:sldId id="337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7EAE9"/>
    <a:srgbClr val="FFFF9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8" autoAdjust="0"/>
    <p:restoredTop sz="78878" autoAdjust="0"/>
  </p:normalViewPr>
  <p:slideViewPr>
    <p:cSldViewPr>
      <p:cViewPr varScale="1">
        <p:scale>
          <a:sx n="108" d="100"/>
          <a:sy n="108" d="100"/>
        </p:scale>
        <p:origin x="-1524" y="-90"/>
      </p:cViewPr>
      <p:guideLst>
        <p:guide orient="horz" pos="346"/>
        <p:guide orient="horz" pos="4020"/>
        <p:guide orient="horz" pos="2886"/>
        <p:guide orient="horz" pos="822"/>
        <p:guide pos="5624"/>
        <p:guide pos="158"/>
        <p:guide pos="2903"/>
        <p:guide pos="5420"/>
        <p:guide pos="1292"/>
        <p:guide pos="748"/>
        <p:guide pos="1587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 장애유형분석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14 본부 장애유형분석</c:v>
                </c:pt>
              </c:strCache>
            </c:strRef>
          </c:tx>
          <c:dLbls>
            <c:dLbl>
              <c:idx val="3"/>
              <c:layout>
                <c:manualLayout>
                  <c:x val="-2.667460485274635E-2"/>
                  <c:y val="2.30133742142511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148</c:v>
                </c:pt>
                <c:pt idx="1">
                  <c:v>83</c:v>
                </c:pt>
                <c:pt idx="2">
                  <c:v>49</c:v>
                </c:pt>
                <c:pt idx="3">
                  <c:v>21</c:v>
                </c:pt>
                <c:pt idx="4">
                  <c:v>20</c:v>
                </c:pt>
                <c:pt idx="5">
                  <c:v>54</c:v>
                </c:pt>
                <c:pt idx="6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 본부 장애유형분석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0.35</c:v>
                </c:pt>
                <c:pt idx="1">
                  <c:v>0.2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0.13</c:v>
                </c:pt>
                <c:pt idx="6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ko-KR"/>
          </a:p>
        </c:txPr>
      </c:legendEntry>
      <c:layout>
        <c:manualLayout>
          <c:xMode val="edge"/>
          <c:yMode val="edge"/>
          <c:x val="0.50452693128664361"/>
          <c:y val="0.27566269527979137"/>
          <c:w val="0.30723925411796349"/>
          <c:h val="0.678145372830262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모니터링미흡(SW)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Thread Full(46%)</c:v>
                </c:pt>
                <c:pt idx="1">
                  <c:v>OOM(41%)</c:v>
                </c:pt>
                <c:pt idx="2">
                  <c:v>Stuck Thread(10%)</c:v>
                </c:pt>
                <c:pt idx="3">
                  <c:v>Full GC(3%)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16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79328"/>
        <c:axId val="115385856"/>
      </c:barChart>
      <c:valAx>
        <c:axId val="11538585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0579328"/>
        <c:crosses val="autoZero"/>
        <c:crossBetween val="between"/>
      </c:valAx>
      <c:catAx>
        <c:axId val="70579328"/>
        <c:scaling>
          <c:orientation val="minMax"/>
        </c:scaling>
        <c:delete val="0"/>
        <c:axPos val="l"/>
        <c:majorTickMark val="none"/>
        <c:minorTickMark val="none"/>
        <c:tickLblPos val="nextTo"/>
        <c:crossAx val="1153858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14851" y="4715153"/>
            <a:ext cx="4567974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 smtClean="0">
                <a:latin typeface="+mn-ea"/>
              </a:rPr>
              <a:t>Java </a:t>
            </a:r>
            <a:r>
              <a:rPr kumimoji="1" lang="ko-KR" altLang="en-US" sz="1400" b="1" kern="0" dirty="0" smtClean="0">
                <a:latin typeface="+mn-ea"/>
              </a:rPr>
              <a:t>기술 구조상 실제 운영체제와 별개로 가상의 머신</a:t>
            </a:r>
            <a:r>
              <a:rPr kumimoji="1" lang="en-US" altLang="ko-KR" sz="1400" b="1" kern="0" dirty="0" smtClean="0">
                <a:latin typeface="+mn-ea"/>
              </a:rPr>
              <a:t>(JVM)</a:t>
            </a:r>
            <a:r>
              <a:rPr kumimoji="1" lang="ko-KR" altLang="en-US" sz="1400" b="1" kern="0" dirty="0" smtClean="0">
                <a:latin typeface="+mn-ea"/>
              </a:rPr>
              <a:t>에서 독립적으로 어플리케이션을 수행하기 때문에 성능 향상을 위해서는 별도의 조율이 필요하다</a:t>
            </a:r>
            <a:r>
              <a:rPr kumimoji="1" lang="en-US" altLang="ko-KR" sz="1400" b="1" kern="0" dirty="0" smtClean="0">
                <a:latin typeface="+mn-ea"/>
              </a:rPr>
              <a:t>. </a:t>
            </a:r>
            <a:r>
              <a:rPr kumimoji="1" lang="ko-KR" altLang="en-US" sz="1400" b="1" kern="0" dirty="0" smtClean="0">
                <a:latin typeface="+mn-ea"/>
              </a:rPr>
              <a:t>특히 </a:t>
            </a:r>
            <a:r>
              <a:rPr kumimoji="1" lang="en-US" altLang="ko-KR" sz="1400" b="1" kern="0" dirty="0" smtClean="0">
                <a:latin typeface="+mn-ea"/>
              </a:rPr>
              <a:t>’14</a:t>
            </a:r>
            <a:r>
              <a:rPr kumimoji="1" lang="ko-KR" altLang="en-US" sz="1400" b="1" kern="0" dirty="0" smtClean="0">
                <a:latin typeface="+mn-ea"/>
              </a:rPr>
              <a:t>년 장애분석 결과 </a:t>
            </a:r>
            <a:r>
              <a:rPr kumimoji="1" lang="ko-KR" altLang="en-US" sz="1400" b="1" kern="0" dirty="0" err="1" smtClean="0">
                <a:latin typeface="+mn-ea"/>
              </a:rPr>
              <a:t>쓰레드</a:t>
            </a:r>
            <a:r>
              <a:rPr kumimoji="1" lang="ko-KR" altLang="en-US" sz="1400" b="1" kern="0" dirty="0" smtClean="0">
                <a:latin typeface="+mn-ea"/>
              </a:rPr>
              <a:t> 및 메모리 부족 현상 결과가 </a:t>
            </a:r>
            <a:r>
              <a:rPr kumimoji="1" lang="en-US" altLang="ko-KR" sz="1400" b="1" kern="0" dirty="0" smtClean="0">
                <a:latin typeface="+mn-ea"/>
              </a:rPr>
              <a:t>SW </a:t>
            </a:r>
            <a:r>
              <a:rPr kumimoji="1" lang="ko-KR" altLang="en-US" sz="1400" b="1" kern="0" dirty="0" smtClean="0">
                <a:latin typeface="+mn-ea"/>
              </a:rPr>
              <a:t>장애의 </a:t>
            </a:r>
            <a:r>
              <a:rPr kumimoji="1" lang="en-US" altLang="ko-KR" sz="1400" b="1" kern="0" dirty="0" smtClean="0">
                <a:latin typeface="+mn-ea"/>
              </a:rPr>
              <a:t>50% </a:t>
            </a:r>
            <a:r>
              <a:rPr kumimoji="1" lang="ko-KR" altLang="en-US" sz="1400" b="1" kern="0" dirty="0" smtClean="0">
                <a:latin typeface="+mn-ea"/>
              </a:rPr>
              <a:t>이상을 차지하고 있는 바</a:t>
            </a:r>
            <a:r>
              <a:rPr kumimoji="1" lang="en-US" altLang="ko-KR" sz="1400" b="1" kern="0" dirty="0" smtClean="0">
                <a:latin typeface="+mn-ea"/>
              </a:rPr>
              <a:t>, </a:t>
            </a:r>
            <a:r>
              <a:rPr kumimoji="1" lang="ko-KR" altLang="en-US" sz="1400" b="1" kern="0" dirty="0" smtClean="0">
                <a:latin typeface="+mn-ea"/>
              </a:rPr>
              <a:t>사전 모니터링을 통해 성능을 진단하고 이에 대한 개선을 수행하면 이러한 장애를 미리 예방할 수 있을 것으로 판단됨</a:t>
            </a: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운영시스템에 대한 전사모니터링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err="1" smtClean="0">
                <a:latin typeface="+mn-ea"/>
              </a:rPr>
              <a:t>통합품질지원팀</a:t>
            </a:r>
            <a:r>
              <a:rPr kumimoji="1" lang="en-US" altLang="ko-KR" sz="1200" b="1" kern="0" dirty="0" smtClean="0">
                <a:latin typeface="+mn-ea"/>
              </a:rPr>
              <a:t>)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비교 및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사용시 장애 절감 효과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67727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SKT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Application,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WEB/WAS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9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 기술영역에 대해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통합품질지원팀이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계획하고 있는 전사 모니터링 영역 중에 본부 내 중소형 자바 시스템을 대상으로 운영인력이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WAS(JVM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영역을 자체 모니터링 할 수 있도록 도구를 무료로 공급하고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요소를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사전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탐지하여 장애 절감 효과를 얻고자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4121351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시스템에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모니터링 현황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3" y="6525344"/>
            <a:ext cx="439387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50934" y="1627358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유관조직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</a:t>
            </a:r>
          </a:p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Factory	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364088" y="6407847"/>
            <a:ext cx="3677610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Weblogic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,/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Jeus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97/280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라이선스 확보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1copy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당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80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만원으로 </a:t>
            </a:r>
            <a:r>
              <a:rPr lang="ko-KR" altLang="en-US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산정시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추정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1.5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억 이상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079689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분류중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Stuck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서비스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중단 위험성이 높음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19721" y="1661836"/>
            <a:ext cx="4330488" cy="2919293"/>
            <a:chOff x="4619721" y="1661836"/>
            <a:chExt cx="4510976" cy="25021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4619721" y="1960332"/>
              <a:ext cx="703359" cy="612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 대상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619721" y="3101447"/>
              <a:ext cx="703359" cy="387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비</a:t>
              </a:r>
              <a:r>
                <a:rPr lang="ko-KR" altLang="en-US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용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881441" y="1661836"/>
              <a:ext cx="9839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통합품질지원팀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5364088" y="1908057"/>
              <a:ext cx="2018658" cy="0"/>
            </a:xfrm>
            <a:prstGeom prst="line">
              <a:avLst/>
            </a:prstGeom>
            <a:ln w="1905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416316" y="1661836"/>
              <a:ext cx="1714381" cy="211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DF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모니터링 도구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7416316" y="1908057"/>
              <a:ext cx="1691349" cy="0"/>
            </a:xfrm>
            <a:prstGeom prst="line">
              <a:avLst/>
            </a:prstGeom>
            <a:ln w="1905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 bwMode="auto">
            <a:xfrm>
              <a:off x="5364088" y="1960332"/>
              <a:ext cx="2018658" cy="6120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Mission-Critical 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</a:t>
              </a:r>
              <a:r>
                <a:rPr lang="ko-KR" altLang="en-US" sz="1000" b="1" baseline="30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</a:t>
              </a:r>
              <a:r>
                <a:rPr lang="en-US" altLang="ko-KR" sz="10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2)</a:t>
              </a: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 B2C, B2B(</a:t>
              </a:r>
              <a:r>
                <a:rPr lang="en-US" altLang="ko-KR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U.key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 주요서비스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416316" y="1960332"/>
              <a:ext cx="1691349" cy="6120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본부 내 중소형 자바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 algn="ctr">
                <a:buFontTx/>
                <a:buChar char="-"/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B2B(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개별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Ind.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서비스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4619721" y="2628065"/>
              <a:ext cx="703359" cy="417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술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영역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5364088" y="2628064"/>
              <a:ext cx="2018658" cy="417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App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WEB/WAS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9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 영역</a:t>
              </a:r>
              <a:endParaRPr lang="en-US" altLang="ko-KR" sz="1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7416316" y="2628064"/>
              <a:ext cx="1691349" cy="417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WAS(JVM) Only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364088" y="3101447"/>
              <a:ext cx="2018658" cy="389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수집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Tool </a:t>
              </a:r>
              <a:r>
                <a:rPr lang="en-US" altLang="ko-KR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Licence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필요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추가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1.5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억</a:t>
              </a:r>
              <a:r>
                <a:rPr lang="ko-KR" altLang="en-US" sz="1000" b="1" baseline="30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</a:t>
              </a:r>
              <a:r>
                <a:rPr lang="en-US" altLang="ko-KR" sz="10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이상 필요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416316" y="3101447"/>
              <a:ext cx="1691349" cy="389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도구 무료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619721" y="3544508"/>
              <a:ext cx="703359" cy="615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고려사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항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364088" y="3544508"/>
              <a:ext cx="2018658" cy="6194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marL="176213" indent="-77788">
                <a:buFont typeface="Arial" pitchFamily="34" charset="0"/>
                <a:buChar char="•"/>
                <a:defRPr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수집 툴 라이선스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부족으로 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WEB/WAS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영역 등 검증 지연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6213" indent="-77788">
                <a:buFont typeface="Arial" pitchFamily="34" charset="0"/>
                <a:buChar char="•"/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확대 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적용시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재구성 비용 발생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7416316" y="3544508"/>
              <a:ext cx="1691349" cy="6194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marL="180975" indent="-93663">
                <a:buFont typeface="Arial" pitchFamily="34" charset="0"/>
                <a:buChar char="•"/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기본 수집 기능의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/>
              </a:r>
              <a:b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경량화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도구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93663">
                <a:buFont typeface="Arial" pitchFamily="34" charset="0"/>
                <a:buChar char="•"/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사전 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알람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장애 처리 등 추가 기능 필요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80777" y="1661836"/>
              <a:ext cx="1870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구분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620557" y="1908057"/>
              <a:ext cx="707527" cy="0"/>
            </a:xfrm>
            <a:prstGeom prst="line">
              <a:avLst/>
            </a:prstGeom>
            <a:ln w="1905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29385" y="3068960"/>
            <a:ext cx="22866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운영대상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적용완료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SK-NET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주요서비스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~6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상면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HW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적용예정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Ind.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404" y="3103601"/>
            <a:ext cx="2346596" cy="1027059"/>
            <a:chOff x="251520" y="2739711"/>
            <a:chExt cx="1825183" cy="1212752"/>
          </a:xfrm>
        </p:grpSpPr>
        <p:sp>
          <p:nvSpPr>
            <p:cNvPr id="75" name="직사각형 74"/>
            <p:cNvSpPr/>
            <p:nvPr/>
          </p:nvSpPr>
          <p:spPr>
            <a:xfrm>
              <a:off x="287524" y="3141562"/>
              <a:ext cx="536126" cy="197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79260" y="2739711"/>
              <a:ext cx="1397443" cy="1212752"/>
              <a:chOff x="798293" y="2538655"/>
              <a:chExt cx="1541459" cy="1502413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1217858" y="2889633"/>
                <a:ext cx="564458" cy="579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①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(203)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1775294" y="2889633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②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(26)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1217858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③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(100)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1775294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④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(531)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798293" y="2889633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229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798293" y="3461611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631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1217858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SKT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1775294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Industry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798293" y="2538655"/>
                <a:ext cx="416452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App.</a:t>
                </a:r>
              </a:p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서비스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251520" y="3573610"/>
              <a:ext cx="618781" cy="197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13854" y="-855476"/>
            <a:ext cx="525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웹로직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57/111, </a:t>
            </a:r>
            <a:r>
              <a:rPr lang="en-US" altLang="ko-KR" dirty="0" err="1" smtClean="0"/>
              <a:t>jeus</a:t>
            </a:r>
            <a:r>
              <a:rPr lang="en-US" altLang="ko-KR" dirty="0" smtClean="0"/>
              <a:t> 34/140,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6/29 </a:t>
            </a:r>
            <a:r>
              <a:rPr lang="ko-KR" altLang="en-US" dirty="0" smtClean="0"/>
              <a:t>전체</a:t>
            </a:r>
            <a:r>
              <a:rPr lang="en-US" altLang="ko-KR" dirty="0"/>
              <a:t> </a:t>
            </a:r>
            <a:r>
              <a:rPr lang="en-US" altLang="ko-KR" dirty="0" smtClean="0"/>
              <a:t>35%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12000" y="3785791"/>
            <a:ext cx="2159999" cy="344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57300" algn="l"/>
              </a:tabLst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이슈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WAS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Tool 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Licence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(35%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보유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215517" y="4581129"/>
            <a:ext cx="4415662" cy="4616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기술 영역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-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통합품질지원팀의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모니터링 영역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vs. DF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지원 영역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250934" y="2528900"/>
            <a:ext cx="4337961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사업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: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SKT, Non-T(Industry)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全體 시스템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519" y="5150053"/>
            <a:ext cx="3737594" cy="1231275"/>
            <a:chOff x="388640" y="5078045"/>
            <a:chExt cx="4111353" cy="123127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388640" y="5078045"/>
              <a:ext cx="4111353" cy="1026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t"/>
            <a:lstStyle/>
            <a:p>
              <a:pPr>
                <a:defRPr/>
              </a:pP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</a:t>
              </a:r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통합품질지원팀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   9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 기술 영역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(416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 항목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67544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Application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275051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MS Product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082558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DBMS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2890065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Interface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3697572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Server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468567" y="5697252"/>
              <a:ext cx="730412" cy="3007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WEB/</a:t>
              </a:r>
            </a:p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1275733" y="5697252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Storage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2082899" y="5697252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Network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890065" y="5697252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0" name="꺾인 연결선 9"/>
            <p:cNvCxnSpPr>
              <a:endCxn id="12" idx="1"/>
            </p:cNvCxnSpPr>
            <p:nvPr/>
          </p:nvCxnSpPr>
          <p:spPr>
            <a:xfrm rot="16200000" flipH="1">
              <a:off x="1036080" y="5835866"/>
              <a:ext cx="203549" cy="5279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401811" y="6093876"/>
              <a:ext cx="17195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DF </a:t>
              </a:r>
              <a:r>
                <a:rPr lang="ko-KR" altLang="en-US" sz="800" dirty="0" smtClean="0"/>
                <a:t>모니터링 영역 </a:t>
              </a:r>
              <a:r>
                <a:rPr lang="en-US" altLang="ko-KR" sz="800" dirty="0" smtClean="0"/>
                <a:t>(WAS</a:t>
              </a:r>
              <a:r>
                <a:rPr lang="ko-KR" altLang="en-US" sz="800" dirty="0"/>
                <a:t> </a:t>
              </a:r>
              <a:r>
                <a:rPr lang="ko-KR" altLang="en-US" sz="800" dirty="0" smtClean="0"/>
                <a:t>영역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</p:grp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828859" y="1322883"/>
            <a:ext cx="4121351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vs. DF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비교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499992" y="1232756"/>
            <a:ext cx="613458" cy="400110"/>
            <a:chOff x="-1997340" y="1653100"/>
            <a:chExt cx="613458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4828859" y="4815271"/>
            <a:ext cx="4121351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사용시 장애 절감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499992" y="4725144"/>
            <a:ext cx="613458" cy="400110"/>
            <a:chOff x="-1997340" y="1653100"/>
            <a:chExt cx="613458" cy="400110"/>
          </a:xfrm>
        </p:grpSpPr>
        <p:sp>
          <p:nvSpPr>
            <p:cNvPr id="109" name="직사각형 10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535996" y="5121188"/>
            <a:ext cx="44056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탐지로 약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10%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절감 효과 가능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83/422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특정장애요소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4)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관련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항목 개발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기록을 통한 분석으로 해당요소에 대한 장애 절감 효과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(33/422,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10%)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52000" y="2492896"/>
            <a:ext cx="432000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50934" y="4228019"/>
            <a:ext cx="4337961" cy="2811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Factory	: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Industry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사업 본부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Critical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하지 않은 중소형 자바시스템을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중 성능에 영향이 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 대해 모니터링을 수행하여 시스템의 기초적 건전성을 확인하고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요소를 수집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해결할 수 있는 기능 개발에 유연한 플랫폼을 제공함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525344"/>
            <a:ext cx="53093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691" y="1855288"/>
            <a:ext cx="1658483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149615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059488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051049" y="4329100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장애의 약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10%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개선 효과 예상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20%(83/422)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(17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련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현재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항목에 대해서만 개발함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대한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등으로 장애 사전 예측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444802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해결을 위한 추가 도구 개발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기본 모니터링 기능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Thread Stuck)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기능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성능개선을 위한 튜닝 방법에 대한 담당자 역량 배양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분석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제안 등 서비스 지원 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197262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121188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364088" y="6407847"/>
            <a:ext cx="33634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48238" y="634532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419529"/>
            <a:ext cx="1658483" cy="665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장애율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감소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477710"/>
            <a:ext cx="1658483" cy="79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개발 및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지원 필요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157192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249691" y="2996403"/>
            <a:ext cx="1658483" cy="387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</a:t>
            </a:r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20809" y="1556792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통합품질지원팀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051720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960267" y="1556792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에너지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화학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374096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25488" y="1556792"/>
            <a:ext cx="11624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도구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696473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2051720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Mission-Critical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ko-KR" altLang="en-US" sz="11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B2C, B2B(</a:t>
            </a:r>
            <a:r>
              <a:rPr lang="en-US" altLang="ko-KR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U.key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(SKT(203), Industry(26)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374096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 GAS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全 시스템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SWAT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요청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96473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Non-Critical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B2B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49691" y="2523021"/>
            <a:ext cx="1658483" cy="4177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술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영역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051720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기술영역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(App, WEB/WAS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1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374096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Database, WAS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696473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WAS(JVM)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051720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라이선스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b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35%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확보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374096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SWAT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전문가 비용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96473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무료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9691" y="3439464"/>
            <a:ext cx="1658483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고려사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051720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툴 라이선스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부족으로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WEB/WAS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등 검증 지연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확대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NW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재구성 비용 발생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74096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지속적 성능 개선을 위해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담당자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자체 역량 배양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96473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수집 기능의 경량화 도구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사전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처리 등 추가 기능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667992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Application, WEB/WAS, DBMS, Interface, Server, Storage, MS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Proudct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Network,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1280" y="1556792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696" y="1803013"/>
            <a:ext cx="1668313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48238" y="41130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전사모니터링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err="1" smtClean="0">
                <a:latin typeface="+mn-ea"/>
              </a:rPr>
              <a:t>통합품질지원팀</a:t>
            </a:r>
            <a:r>
              <a:rPr kumimoji="1" lang="en-US" altLang="ko-KR" sz="1200" b="1" kern="0" dirty="0" smtClean="0">
                <a:latin typeface="+mn-ea"/>
              </a:rPr>
              <a:t>)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비교 및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사용시 장애 절감 효과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Critical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하지 않은 중소형 자바시스템을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중 성능에 영향이 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 대해 모니터링을 수행하여 시스템의 기초적 건전성을 확인하고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요소를 수집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해결할 수 있는 기능 개발에 유연한 플랫폼을 제공함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운영시스템에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모니터링 현황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525344"/>
            <a:ext cx="53093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155654" y="1855288"/>
            <a:ext cx="851064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149615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059488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50934" y="1627358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유관조직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전체 시스템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Factory	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본부 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시스템 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니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사업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444802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해결을 위한 추가 도구 개발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기본 모니터링 기능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Thread Stuck)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기능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성능개선을 위한 튜닝 방법에 대한 담당자 역량 배양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분석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제안 등 서비스 지원 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197262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121188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364088" y="6407847"/>
            <a:ext cx="33634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48238" y="634532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419529"/>
            <a:ext cx="1658483" cy="665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장애율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감소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477710"/>
            <a:ext cx="1658483" cy="79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개발 및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지원 필요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157192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5155654" y="2996403"/>
            <a:ext cx="851064" cy="387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32564" y="1556792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통합품질지원팀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063475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857155" y="1556792"/>
            <a:ext cx="974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도구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328140" y="1803013"/>
            <a:ext cx="186048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6063475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Mission-Critical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ko-KR" altLang="en-US" sz="10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B2C, B2B(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U.key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(SKT(203), Industry(26)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8328140" y="1855288"/>
            <a:ext cx="186048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Non-Critical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B2B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155654" y="2523021"/>
            <a:ext cx="851064" cy="4177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술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영역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63475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기술영역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(App, WEB/WAS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0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328140" y="2523020"/>
            <a:ext cx="186048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WAS(JVM)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6063475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라이선스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35%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확보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8328140" y="2996403"/>
            <a:ext cx="186048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무료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155654" y="3439464"/>
            <a:ext cx="851064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고려사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63475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툴 라이선스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부족으로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WEB/WAS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등 검증 지연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확대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NW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재구성 비용 발생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8328140" y="3439464"/>
            <a:ext cx="186048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수집 기능의 경량화 도구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사전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처리 등 추가 기능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667992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Application, WEB/WAS, DBMS, Interface, Server, Storage, MS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Proudct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Network,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70918" y="1556792"/>
            <a:ext cx="226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5156052" y="1803013"/>
            <a:ext cx="856108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48238" y="41130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1353" y="2783250"/>
            <a:ext cx="22866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운영대상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적용완료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SK-NET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주요서비스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~6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상면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HW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적용예정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Ind.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087" y="2528900"/>
            <a:ext cx="2176253" cy="1007570"/>
            <a:chOff x="251520" y="2739711"/>
            <a:chExt cx="1825183" cy="1212752"/>
          </a:xfrm>
        </p:grpSpPr>
        <p:sp>
          <p:nvSpPr>
            <p:cNvPr id="75" name="직사각형 74"/>
            <p:cNvSpPr/>
            <p:nvPr/>
          </p:nvSpPr>
          <p:spPr>
            <a:xfrm>
              <a:off x="287524" y="3141562"/>
              <a:ext cx="5361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79260" y="2739711"/>
              <a:ext cx="1397443" cy="1212752"/>
              <a:chOff x="798293" y="2538655"/>
              <a:chExt cx="1541459" cy="1502413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1217858" y="2889633"/>
                <a:ext cx="564458" cy="579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①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(203)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1775294" y="2889633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②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(26)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1217858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③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(100)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1775294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④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(531)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798293" y="2889633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229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798293" y="3461611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631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1217858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SKT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1775294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Industry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798293" y="2538655"/>
                <a:ext cx="416452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App.</a:t>
                </a:r>
              </a:p>
              <a:p>
                <a:pPr algn="ctr">
                  <a:defRPr/>
                </a:pP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서비스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251520" y="3573610"/>
              <a:ext cx="61878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86" name="직사각형 85"/>
          <p:cNvSpPr/>
          <p:nvPr/>
        </p:nvSpPr>
        <p:spPr bwMode="auto">
          <a:xfrm>
            <a:off x="-1936514" y="924731"/>
            <a:ext cx="1728951" cy="11660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-1900080" y="1082663"/>
            <a:ext cx="828422" cy="58302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운영대상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(203)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-1900080" y="1665684"/>
            <a:ext cx="828422" cy="3428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상면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HW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(100)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-1071832" y="1082663"/>
            <a:ext cx="828422" cy="2291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SK-NET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주요서비스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(26)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-1071832" y="1302178"/>
            <a:ext cx="828422" cy="706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개별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Ind.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(531)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-1764704" y="866639"/>
            <a:ext cx="5490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SKT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1179670" y="866639"/>
            <a:ext cx="108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Industry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3854" y="-855476"/>
            <a:ext cx="525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웹로직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57/111, </a:t>
            </a:r>
            <a:r>
              <a:rPr lang="en-US" altLang="ko-KR" dirty="0" err="1" smtClean="0"/>
              <a:t>jeus</a:t>
            </a:r>
            <a:r>
              <a:rPr lang="en-US" altLang="ko-KR" dirty="0" smtClean="0"/>
              <a:t> 34/140,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6/29 </a:t>
            </a:r>
            <a:r>
              <a:rPr lang="ko-KR" altLang="en-US" dirty="0" smtClean="0"/>
              <a:t>전체</a:t>
            </a:r>
            <a:r>
              <a:rPr lang="en-US" altLang="ko-KR" dirty="0"/>
              <a:t> </a:t>
            </a:r>
            <a:r>
              <a:rPr lang="en-US" altLang="ko-KR" dirty="0" smtClean="0"/>
              <a:t>35%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77157" y="3640958"/>
            <a:ext cx="2286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57300" algn="l"/>
              </a:tabLst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이슈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Too License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(35%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보유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1.5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 이상 필요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154" y="3588714"/>
            <a:ext cx="2078652" cy="45235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“JVM</a:t>
            </a:r>
            <a:r>
              <a:rPr kumimoji="1" lang="ko-KR" altLang="en-US" sz="1200" b="1" kern="0" baseline="30000" dirty="0" smtClean="0">
                <a:latin typeface="+mn-ea"/>
              </a:rPr>
              <a:t>주</a:t>
            </a:r>
            <a:r>
              <a:rPr kumimoji="1" lang="en-US" altLang="ko-KR" sz="1200" b="1" kern="0" baseline="30000" dirty="0" smtClean="0">
                <a:latin typeface="+mn-ea"/>
              </a:rPr>
              <a:t>1)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기술구조상 실제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별개로 가상의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어플리케이션이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수행되므로 성능향상을 위해 별도의 조율이 필요한데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“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이러한 성능 관련 모니터링 대상 자원을 지정하여 데이터베이스化하고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Stuck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사전 탐지 등을 모니터링 함으로써 성능을 진단하고 이애 대한 개선을 목적으로 기획한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아키텍처 진단 영역별 현재 전사 지원 현황 과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차이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567488" y="1608435"/>
            <a:ext cx="10438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진단 대상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02772" y="160843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진단영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251339" y="1854656"/>
            <a:ext cx="111630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511660" y="1854656"/>
            <a:ext cx="4244980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6702016" y="1556792"/>
            <a:ext cx="1320465" cy="397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전사 지원 현황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6012160" y="1844823"/>
            <a:ext cx="2843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87525" y="1890163"/>
            <a:ext cx="8820979" cy="2870985"/>
            <a:chOff x="287525" y="2030477"/>
            <a:chExt cx="8820979" cy="2685331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6012160" y="2034198"/>
              <a:ext cx="2915939" cy="617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모니터링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6012160" y="3535384"/>
              <a:ext cx="2842862" cy="1161161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</a:pP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DF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모니터링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36" name="아래쪽 화살표 1035"/>
            <p:cNvSpPr/>
            <p:nvPr/>
          </p:nvSpPr>
          <p:spPr>
            <a:xfrm>
              <a:off x="7035094" y="3364625"/>
              <a:ext cx="797371" cy="144396"/>
            </a:xfrm>
            <a:prstGeom prst="downArrow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</a:pP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012160" y="2271767"/>
              <a:ext cx="3096344" cy="379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운영시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인프라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DBMS, WAS, NW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에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b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대한 현황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사용율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장애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오류 현황 등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87525" y="2030477"/>
              <a:ext cx="5508611" cy="20254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t"/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어플리케이션 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12696" y="3126157"/>
              <a:ext cx="5265253" cy="382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Database 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412696" y="2333461"/>
              <a:ext cx="5265253" cy="7380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SW 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511660" y="2389810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UI (WEB/MOBILE)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1511660" y="2716502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Server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1511660" y="3180852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096123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HTML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3095836" y="2768638"/>
              <a:ext cx="683441" cy="15587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Source Code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3713656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JavaScript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4334839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CSS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4952372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Image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3096123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SQL</a:t>
              </a: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3713656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모델링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4339902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표준 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3851920" y="2768638"/>
              <a:ext cx="1685386" cy="155871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Resource (CPU, Memory,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17" name="L 도형 216"/>
            <p:cNvSpPr/>
            <p:nvPr/>
          </p:nvSpPr>
          <p:spPr>
            <a:xfrm rot="18766044">
              <a:off x="5414475" y="2625314"/>
              <a:ext cx="238305" cy="132286"/>
            </a:xfrm>
            <a:prstGeom prst="corner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12696" y="3591063"/>
              <a:ext cx="5265253" cy="382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511660" y="3645758"/>
              <a:ext cx="4084135" cy="259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인프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라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096123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3713656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DBMS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4339902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287525" y="4110663"/>
              <a:ext cx="5508611" cy="2769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511661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026076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데이터 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489817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287525" y="4438832"/>
              <a:ext cx="5508611" cy="2769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511661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목표성능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3026076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임계성능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489817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안전성 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6012160" y="2715740"/>
              <a:ext cx="2915939" cy="594672"/>
            </a:xfrm>
            <a:prstGeom prst="rect">
              <a:avLst/>
            </a:prstGeom>
            <a:solidFill>
              <a:srgbClr val="F7EAE9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성능 점검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(SWAT)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012160" y="2920651"/>
              <a:ext cx="2915939" cy="52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발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운영시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특정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영역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(DB, WAS)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 점검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부하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테스트 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6012160" y="3723768"/>
            <a:ext cx="2915939" cy="1109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중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성능에 영향이 큰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자바가상머신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(Java Virtual Machine)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대상으로 사용자정의 모니터링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   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원하는 모니터링 항목 설정 가능</a:t>
            </a:r>
            <a:endParaRPr lang="en-US" altLang="ko-KR" sz="1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- 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데이터를 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DB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화 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시간별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추이분석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)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-  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특정장애요소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예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, Thread Stuck)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사전탐지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467544" y="4779267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38677" y="4689140"/>
            <a:ext cx="613458" cy="400110"/>
            <a:chOff x="-1997340" y="1653100"/>
            <a:chExt cx="613458" cy="400110"/>
          </a:xfrm>
        </p:grpSpPr>
        <p:sp>
          <p:nvSpPr>
            <p:cNvPr id="106" name="직사각형 105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82622" y="4977172"/>
            <a:ext cx="864547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AD-HOC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대응으로 여전히 장애 위험 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사전 탐지 및 근본적인 병목구간 파악 필요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87524" y="5841617"/>
            <a:ext cx="8640575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 자바 자원 모니터링 기능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 탐지 기능 수준임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설치형인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기능 미흡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/SQL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쿼리 튜닝 데이터 제공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오픈소스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과 비교하여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Database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화 장점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67544" y="5625244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고려 사항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38677" y="5549170"/>
            <a:ext cx="613458" cy="400110"/>
            <a:chOff x="-1997340" y="1653100"/>
            <a:chExt cx="613458" cy="400110"/>
          </a:xfrm>
        </p:grpSpPr>
        <p:sp>
          <p:nvSpPr>
            <p:cNvPr id="113" name="직사각형 11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239060" y="6489340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325986" y="6515859"/>
            <a:ext cx="327846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249690" y="562524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49690" y="6489689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“JVM</a:t>
            </a:r>
            <a:r>
              <a:rPr kumimoji="1" lang="ko-KR" altLang="en-US" sz="1200" b="1" kern="0" baseline="30000" dirty="0" smtClean="0">
                <a:latin typeface="+mn-ea"/>
              </a:rPr>
              <a:t>주</a:t>
            </a:r>
            <a:r>
              <a:rPr kumimoji="1" lang="en-US" altLang="ko-KR" sz="1200" b="1" kern="0" baseline="30000" dirty="0" smtClean="0">
                <a:latin typeface="+mn-ea"/>
              </a:rPr>
              <a:t>1)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기술구조상 실제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별개로 가상의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어플리케이션이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수행되므로 성능향상을 위해 별도의 조율이 필요한데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“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이러한 성능 관련 모니터링 대상 자원을 지정하여 데이터베이스化하고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Stuck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탐지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등을 모니터링 함으로써 성능을 진단하고 이애 대한 개선을 목적으로 기획한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381328"/>
            <a:ext cx="6215163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691" y="1664804"/>
            <a:ext cx="1658483" cy="24842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2041526" y="1628800"/>
            <a:ext cx="485817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경우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SKT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중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</a:t>
            </a:r>
            <a:r>
              <a:rPr lang="ko-KR" altLang="en-US" sz="12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우선 대상으로 적용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229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서비스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SKT 203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Industry 26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(AMS: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자산관리시스템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</a:b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수집 대상으로 선정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기술영역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9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Application, WEB/WAS, MS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Proudct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영역 검증 지연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WEB/WAS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의 경우 수집 툴 라이선스 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(35%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보유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에너지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화학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팀의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SKGAS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금번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SKGAS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고객 요청으로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APM(Jennifer)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도입 및 전사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SWAT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요청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(DB / 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튜닝 수행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903085" y="1556792"/>
            <a:ext cx="1845379" cy="1735710"/>
            <a:chOff x="6747266" y="1556792"/>
            <a:chExt cx="1845379" cy="173571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7161602" y="1589279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예정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7872645" y="1589279"/>
              <a:ext cx="720000" cy="72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161602" y="2299987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미정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7872645" y="2299987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미정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16200000">
              <a:off x="6366067" y="2174740"/>
              <a:ext cx="131349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 중요도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2312" y="3046280"/>
              <a:ext cx="119408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NON-T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47266" y="1556792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747266" y="2858743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低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56376" y="3046281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SKT 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2051050" y="3369711"/>
            <a:ext cx="6877050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도입이 어려운 중소형 자바 시스템 대상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별도 라이선스 비용 없음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WAS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영역 수집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Thread Stuck-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정지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239207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149080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051049" y="4485835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장애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20%(83/422)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(17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Thread Stuck-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정지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등으로 장애 사전 예측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588818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 자바 자원 모니터링 기능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 탐지 기능 수준임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설치형인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기능 미흡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/SQL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쿼리 튜닝 데이터 제공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오픈소스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과 비교하여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Database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화 장점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341278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265204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179512" y="6478790"/>
            <a:ext cx="327846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248238" y="41938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48238" y="627331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549190"/>
            <a:ext cx="1658483" cy="7160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625244"/>
            <a:ext cx="1658483" cy="63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323639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084168" y="1124743"/>
            <a:ext cx="3420380" cy="1548171"/>
            <a:chOff x="6084168" y="1111058"/>
            <a:chExt cx="3554888" cy="1777882"/>
          </a:xfrm>
        </p:grpSpPr>
        <p:sp>
          <p:nvSpPr>
            <p:cNvPr id="21" name="직사각형 20"/>
            <p:cNvSpPr/>
            <p:nvPr/>
          </p:nvSpPr>
          <p:spPr>
            <a:xfrm>
              <a:off x="6408204" y="1193751"/>
              <a:ext cx="2631734" cy="1656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1413880213"/>
                </p:ext>
              </p:extLst>
            </p:nvPr>
          </p:nvGraphicFramePr>
          <p:xfrm>
            <a:off x="6084168" y="1111058"/>
            <a:ext cx="3554888" cy="1777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latin typeface="+mn-ea"/>
              </a:rPr>
              <a:t>DF </a:t>
            </a:r>
            <a:r>
              <a:rPr kumimoji="1" lang="ko-KR" altLang="en-US" sz="1200" b="1" kern="0" dirty="0">
                <a:latin typeface="+mn-ea"/>
              </a:rPr>
              <a:t>운영 </a:t>
            </a:r>
            <a:r>
              <a:rPr kumimoji="1" lang="ko-KR" altLang="en-US" sz="1200" b="1" kern="0" dirty="0" smtClean="0">
                <a:latin typeface="+mn-ea"/>
              </a:rPr>
              <a:t>어플리케이</a:t>
            </a:r>
            <a:r>
              <a:rPr kumimoji="1" lang="ko-KR" altLang="en-US" sz="1200" b="1" kern="0" dirty="0">
                <a:latin typeface="+mn-ea"/>
              </a:rPr>
              <a:t>션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모니터링 도구를 통한 성능 향상 및 운영 구성원 역량 강화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자바 시스템에 모니터링 도구를 활용함으로써 발생 가능한 장애를 사전 탐지하고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Better Performance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제공할 수 있도록 구성원의 진단 역량을 강화하고자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9691" y="1217534"/>
            <a:ext cx="1658483" cy="1421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80" name="차트 79"/>
          <p:cNvGraphicFramePr/>
          <p:nvPr>
            <p:extLst>
              <p:ext uri="{D42A27DB-BD31-4B8C-83A1-F6EECF244321}">
                <p14:modId xmlns:p14="http://schemas.microsoft.com/office/powerpoint/2010/main" val="436989100"/>
              </p:ext>
            </p:extLst>
          </p:nvPr>
        </p:nvGraphicFramePr>
        <p:xfrm>
          <a:off x="9288524" y="3418977"/>
          <a:ext cx="2584444" cy="129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49691" y="2852935"/>
            <a:ext cx="1658483" cy="12601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Pain Point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041525" y="2780928"/>
            <a:ext cx="458270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진단에는 전문적 지식과 경험 필요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자바어플리케이션 뿐만 아니라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네트워크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DB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많은 연관관계로 원인 파악이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힘듦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측정을 위한 진단 도구 필요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 결과에 대한 분석 후 처리 방법에 대한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Knowhow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2041526" y="130492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장애유형 분석 결과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7272299" y="3176974"/>
            <a:ext cx="1655799" cy="8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역량 강화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도구 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공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추천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(Advise)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673137" y="3032956"/>
            <a:ext cx="527155" cy="756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 bwMode="auto">
          <a:xfrm>
            <a:off x="7272299" y="2915942"/>
            <a:ext cx="1655799" cy="261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해결방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49691" y="4293096"/>
            <a:ext cx="165848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041525" y="4293096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교육을 통한 운영 팀 구성원에 대한 자체 진단 및 튜닝 역량 강화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분기별 모니터링 도구 활용 및 해당 관련 지식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손쉬운 진단이 가능한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In-House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제공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(Advise)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시스템에 대한 사용량 측정을 통해 기대 성능 수치에 적합한 튜닝이 가능하도록 튜닝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vmopton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권고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49690" y="4195475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 bwMode="auto">
          <a:xfrm>
            <a:off x="249691" y="5805264"/>
            <a:ext cx="1658483" cy="7560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041525" y="5769260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 자체적으로 주요 자원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모니터링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(frequent)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발생하고 영향도가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OOM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서버 다운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점검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진단을 통한 개선 포인트 제시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통해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DB Connection, Thread Connection Pool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Advise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기반으로 처리량 분석 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Self Fine Tuning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49690" y="573325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16735</TotalTime>
  <Words>2282</Words>
  <Application>Microsoft Office PowerPoint</Application>
  <PresentationFormat>화면 슬라이드 쇼(4:3)</PresentationFormat>
  <Paragraphs>360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기본 디자인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568</cp:revision>
  <cp:lastPrinted>2015-03-17T02:00:31Z</cp:lastPrinted>
  <dcterms:created xsi:type="dcterms:W3CDTF">2013-06-03T00:48:01Z</dcterms:created>
  <dcterms:modified xsi:type="dcterms:W3CDTF">2015-03-19T01:58:16Z</dcterms:modified>
</cp:coreProperties>
</file>