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85" r:id="rId4"/>
    <p:sldMasterId id="2147483696" r:id="rId5"/>
    <p:sldMasterId id="2147483708" r:id="rId6"/>
    <p:sldMasterId id="2147483727" r:id="rId7"/>
    <p:sldMasterId id="2147483737" r:id="rId8"/>
    <p:sldMasterId id="2147483746" r:id="rId9"/>
    <p:sldMasterId id="2147483766" r:id="rId10"/>
    <p:sldMasterId id="2147483772" r:id="rId11"/>
    <p:sldMasterId id="2147483786" r:id="rId12"/>
  </p:sldMasterIdLst>
  <p:notesMasterIdLst>
    <p:notesMasterId r:id="rId20"/>
  </p:notesMasterIdLst>
  <p:sldIdLst>
    <p:sldId id="666" r:id="rId13"/>
    <p:sldId id="662" r:id="rId14"/>
    <p:sldId id="668" r:id="rId15"/>
    <p:sldId id="669" r:id="rId16"/>
    <p:sldId id="664" r:id="rId17"/>
    <p:sldId id="665" r:id="rId18"/>
    <p:sldId id="663" r:id="rId19"/>
  </p:sldIdLst>
  <p:sldSz cx="9906000" cy="6858000" type="A4"/>
  <p:notesSz cx="6797675" cy="9926638"/>
  <p:defaultTextStyle>
    <a:defPPr>
      <a:defRPr lang="ko-KR"/>
    </a:defPPr>
    <a:lvl1pPr marL="0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70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40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612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481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352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222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092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961" algn="l" defTabSz="9137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4DF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7" autoAdjust="0"/>
    <p:restoredTop sz="99810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orient="horz" pos="346"/>
        <p:guide orient="horz" pos="771"/>
        <p:guide orient="horz" pos="4173"/>
        <p:guide pos="3120"/>
        <p:guide pos="87"/>
        <p:guide pos="2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448" cy="496253"/>
          </a:xfrm>
          <a:prstGeom prst="rect">
            <a:avLst/>
          </a:prstGeom>
        </p:spPr>
        <p:txBody>
          <a:bodyPr vert="horz" lIns="91940" tIns="45971" rIns="91940" bIns="459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4" y="0"/>
            <a:ext cx="2945448" cy="496253"/>
          </a:xfrm>
          <a:prstGeom prst="rect">
            <a:avLst/>
          </a:prstGeom>
        </p:spPr>
        <p:txBody>
          <a:bodyPr vert="horz" lIns="91940" tIns="45971" rIns="91940" bIns="45971" rtlCol="0"/>
          <a:lstStyle>
            <a:lvl1pPr algn="r">
              <a:defRPr sz="1200"/>
            </a:lvl1pPr>
          </a:lstStyle>
          <a:p>
            <a:fld id="{11DED9F9-C419-4979-A525-877F163291C1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0" tIns="45971" rIns="91940" bIns="459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15193"/>
            <a:ext cx="5437507" cy="4466274"/>
          </a:xfrm>
          <a:prstGeom prst="rect">
            <a:avLst/>
          </a:prstGeom>
        </p:spPr>
        <p:txBody>
          <a:bodyPr vert="horz" lIns="91940" tIns="45971" rIns="91940" bIns="459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1"/>
            <a:ext cx="2945448" cy="496252"/>
          </a:xfrm>
          <a:prstGeom prst="rect">
            <a:avLst/>
          </a:prstGeom>
        </p:spPr>
        <p:txBody>
          <a:bodyPr vert="horz" lIns="91940" tIns="45971" rIns="91940" bIns="459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4" y="9428801"/>
            <a:ext cx="2945448" cy="496252"/>
          </a:xfrm>
          <a:prstGeom prst="rect">
            <a:avLst/>
          </a:prstGeom>
        </p:spPr>
        <p:txBody>
          <a:bodyPr vert="horz" lIns="91940" tIns="45971" rIns="91940" bIns="45971" rtlCol="0" anchor="b"/>
          <a:lstStyle>
            <a:lvl1pPr algn="r">
              <a:defRPr sz="1200"/>
            </a:lvl1pPr>
          </a:lstStyle>
          <a:p>
            <a:fld id="{66006299-3ED7-40F5-B68C-557BAA578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5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70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40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612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481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352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22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92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61" algn="l" defTabSz="91374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4C4C0-C9DC-4DCB-BD89-378F0D17A822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3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4C4C0-C9DC-4DCB-BD89-378F0D17A82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3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4C4C0-C9DC-4DCB-BD89-378F0D17A82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3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4C4C0-C9DC-4DCB-BD89-378F0D17A82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3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4C4C0-C9DC-4DCB-BD89-378F0D17A82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3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4C4C0-C9DC-4DCB-BD89-378F0D17A82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3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4C4C0-C9DC-4DCB-BD89-378F0D17A82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3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7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453503" y="6588125"/>
            <a:ext cx="431863" cy="261938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50DFC03-0EDA-4300-8FB8-F6B95A1FC7B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70" indent="0">
              <a:buNone/>
              <a:defRPr sz="2800"/>
            </a:lvl2pPr>
            <a:lvl3pPr marL="913740" indent="0">
              <a:buNone/>
              <a:defRPr sz="2400"/>
            </a:lvl3pPr>
            <a:lvl4pPr marL="1370612" indent="0">
              <a:buNone/>
              <a:defRPr sz="2000"/>
            </a:lvl4pPr>
            <a:lvl5pPr marL="1827481" indent="0">
              <a:buNone/>
              <a:defRPr sz="2000"/>
            </a:lvl5pPr>
            <a:lvl6pPr marL="2284352" indent="0">
              <a:buNone/>
              <a:defRPr sz="2000"/>
            </a:lvl6pPr>
            <a:lvl7pPr marL="2741222" indent="0">
              <a:buNone/>
              <a:defRPr sz="2000"/>
            </a:lvl7pPr>
            <a:lvl8pPr marL="3198092" indent="0">
              <a:buNone/>
              <a:defRPr sz="2000"/>
            </a:lvl8pPr>
            <a:lvl9pPr marL="365496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0" indent="0">
              <a:buNone/>
              <a:defRPr sz="1000"/>
            </a:lvl3pPr>
            <a:lvl4pPr marL="1370612" indent="0">
              <a:buNone/>
              <a:defRPr sz="900"/>
            </a:lvl4pPr>
            <a:lvl5pPr marL="1827481" indent="0">
              <a:buNone/>
              <a:defRPr sz="900"/>
            </a:lvl5pPr>
            <a:lvl6pPr marL="2284352" indent="0">
              <a:buNone/>
              <a:defRPr sz="900"/>
            </a:lvl6pPr>
            <a:lvl7pPr marL="2741222" indent="0">
              <a:buNone/>
              <a:defRPr sz="900"/>
            </a:lvl7pPr>
            <a:lvl8pPr marL="3198092" indent="0">
              <a:buNone/>
              <a:defRPr sz="900"/>
            </a:lvl8pPr>
            <a:lvl9pPr marL="36549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85A-66A9-4186-ADDA-E3B6D7BC11DC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38144" y="6448251"/>
            <a:ext cx="2311400" cy="365125"/>
          </a:xfrm>
        </p:spPr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4385-9DFD-4A64-90FC-416D2D43DF2E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38144" y="6448251"/>
            <a:ext cx="2311400" cy="365125"/>
          </a:xfrm>
        </p:spPr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0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4739-88A0-472A-8B75-9BB29A359BFB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38144" y="6381328"/>
            <a:ext cx="2311400" cy="365125"/>
          </a:xfrm>
        </p:spPr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4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06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1" t="23425" r="36267" b="56264"/>
          <a:stretch>
            <a:fillRect/>
          </a:stretch>
        </p:blipFill>
        <p:spPr bwMode="auto">
          <a:xfrm>
            <a:off x="6881813" y="4933954"/>
            <a:ext cx="255111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6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384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03AE3A8E-14C3-4F0B-BD67-A14B3E412EA7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/>
          </p:cNvSpPr>
          <p:nvPr userDrawn="1"/>
        </p:nvSpPr>
        <p:spPr bwMode="auto">
          <a:xfrm>
            <a:off x="9391650" y="6678617"/>
            <a:ext cx="46672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53400" fontAlgn="base">
              <a:spcBef>
                <a:spcPct val="0"/>
              </a:spcBef>
              <a:spcAft>
                <a:spcPct val="0"/>
              </a:spcAft>
              <a:defRPr/>
            </a:pPr>
            <a:fld id="{610A71D5-5327-4CD6-8AF8-8B546AB96BC4}" type="slidenum">
              <a:rPr lang="en-US" altLang="ko-KR" sz="1000">
                <a:solidFill>
                  <a:srgbClr val="000000"/>
                </a:solidFill>
              </a:rPr>
              <a:pPr algn="r" defTabSz="953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3"/>
            <a:ext cx="950125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57538" algn="ctr"/>
                <a:tab pos="9307146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490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51B238B7-5E14-4A18-8794-FD8A18CC3A46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8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1408" y="3546588"/>
            <a:ext cx="7524000" cy="479998"/>
          </a:xfrm>
          <a:prstGeom prst="rect">
            <a:avLst/>
          </a:prstGeom>
          <a:noFill/>
          <a:ln>
            <a:noFill/>
          </a:ln>
        </p:spPr>
        <p:txBody>
          <a:bodyPr lIns="91310" tIns="45654" rIns="91310" bIns="45654">
            <a:spAutoFit/>
          </a:bodyPr>
          <a:lstStyle>
            <a:lvl1pPr>
              <a:defRPr kumimoji="1" lang="ko-KR" altLang="en-US" sz="280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4" y="4546714"/>
            <a:ext cx="6120000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3" tIns="45688" rIns="91373" bIns="45688" anchor="ctr"/>
          <a:lstStyle>
            <a:lvl1pPr marL="0" indent="0">
              <a:buNone/>
              <a:defRPr kumimoji="0" lang="ko-KR" altLang="en-US" b="0" kern="1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000125" y="4214819"/>
            <a:ext cx="77152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8"/>
          <p:cNvSpPr>
            <a:spLocks/>
          </p:cNvSpPr>
          <p:nvPr userDrawn="1"/>
        </p:nvSpPr>
        <p:spPr bwMode="auto">
          <a:xfrm>
            <a:off x="8123239" y="2182819"/>
            <a:ext cx="102076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  <a:gd name="T9" fmla="*/ 0 w 661"/>
              <a:gd name="T10" fmla="*/ 0 h 2245"/>
              <a:gd name="T11" fmla="*/ 661 w 661"/>
              <a:gd name="T12" fmla="*/ 2245 h 2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300" b="1">
              <a:solidFill>
                <a:srgbClr val="000000"/>
              </a:solidFill>
            </a:endParaRPr>
          </a:p>
        </p:txBody>
      </p:sp>
      <p:pic>
        <p:nvPicPr>
          <p:cNvPr id="11" name="Picture 17" descr="SK C&amp;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74" y="6453337"/>
            <a:ext cx="607219" cy="33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80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36577" y="906018"/>
            <a:ext cx="5040000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lang="ko-KR" altLang="en-US" sz="2400" u="sng" kern="1200" dirty="0">
                <a:uFill>
                  <a:solidFill>
                    <a:srgbClr val="FF0000"/>
                  </a:solidFill>
                </a:u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pPr marL="456870" lvl="0" indent="-456870" eaLnBrk="1" fontAlgn="b" latinLnBrk="1" hangingPunct="1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5" name="Picture 25" descr="SK Energy_e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333375"/>
            <a:ext cx="9779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gray">
          <a:xfrm rot="5400000">
            <a:off x="423562" y="580768"/>
            <a:ext cx="1224000" cy="72001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10800000" vert="eaVert" wrap="none" lIns="233832" tIns="658324" rIns="91373" bIns="45688" anchor="ctr"/>
          <a:lstStyle/>
          <a:p>
            <a:pPr marL="456870" indent="-456870" algn="ctr" fontAlgn="b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GB" altLang="ko-KR" sz="1400" b="1">
              <a:solidFill>
                <a:srgbClr val="000000"/>
              </a:solidFill>
              <a:latin typeface="OptimaMedium"/>
              <a:ea typeface="가는각진제목체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상세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27" y="2636912"/>
            <a:ext cx="7704000" cy="540000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35976" rIns="35976" anchor="ctr">
            <a:noAutofit/>
          </a:bodyPr>
          <a:lstStyle>
            <a:lvl1pPr marL="71948" indent="0">
              <a:tabLst/>
              <a:defRPr kumimoji="1" lang="ko-KR" altLang="en-US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87251" lvl="0" indent="3175" latinLnBrk="1">
              <a:spcBef>
                <a:spcPts val="600"/>
              </a:spcBef>
              <a:spcAft>
                <a:spcPts val="900"/>
              </a:spcAft>
              <a:buSzPct val="120000"/>
              <a:buFont typeface="Wingdings" pitchFamily="2" charset="2"/>
              <a:buNone/>
              <a:tabLst>
                <a:tab pos="604402" algn="l"/>
              </a:tabLs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8"/>
          <p:cNvCxnSpPr/>
          <p:nvPr userDrawn="1"/>
        </p:nvCxnSpPr>
        <p:spPr>
          <a:xfrm>
            <a:off x="1090628" y="3200762"/>
            <a:ext cx="77152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090627" y="3249039"/>
            <a:ext cx="7704000" cy="2880000"/>
          </a:xfrm>
          <a:prstGeom prst="rect">
            <a:avLst/>
          </a:prstGeom>
          <a:noFill/>
          <a:ln>
            <a:noFill/>
          </a:ln>
        </p:spPr>
        <p:txBody>
          <a:bodyPr lIns="46765" tIns="52610" rIns="46765" bIns="52610">
            <a:noAutofit/>
          </a:bodyPr>
          <a:lstStyle>
            <a:lvl1pPr marL="712275" indent="-350585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lang="ko-KR" altLang="en-US" sz="1600" b="1" smtClean="0"/>
            </a:lvl1pPr>
            <a:lvl2pPr>
              <a:defRPr kumimoji="1" lang="ko-KR" altLang="en-US" sz="1400" b="1" kern="1200" smtClean="0">
                <a:solidFill>
                  <a:schemeClr val="tx1"/>
                </a:solidFill>
                <a:cs typeface="+mn-cs"/>
              </a:defRPr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68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헤더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2445" y="145676"/>
            <a:ext cx="6278563" cy="4000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52438" y="600886"/>
            <a:ext cx="9180000" cy="32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latinLnBrk="0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lang="ko-KR" altLang="en-US" sz="15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2pPr>
            <a:lvl3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3pPr>
            <a:lvl4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4pPr>
            <a:lvl5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dirty="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822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D89-1A17-4E94-A731-44D025B73684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00029" y="214313"/>
            <a:ext cx="9509125" cy="360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lIns="107922" tIns="71948" rIns="107922" bIns="71948" anchor="ctr"/>
          <a:lstStyle/>
          <a:p>
            <a:pPr marL="93595" indent="-93595" eaLnBrk="0" latinLnBrk="0" hangingPunct="0">
              <a:spcBef>
                <a:spcPct val="50000"/>
              </a:spcBef>
              <a:tabLst>
                <a:tab pos="4657538" algn="ctr"/>
              </a:tabLst>
              <a:defRPr/>
            </a:pPr>
            <a:endParaRPr kumimoji="0" lang="en-US" altLang="ko-KR" sz="14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/부제목 및 헤더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2442" y="152680"/>
            <a:ext cx="4500562" cy="396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kern="1200" dirty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</a:lstStyle>
          <a:p>
            <a:pPr marL="0" lvl="0" indent="0" eaLnBrk="1" latinLnBrk="0" hangingPunct="1">
              <a:spcBef>
                <a:spcPct val="2000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604402" algn="l"/>
              </a:tabLs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53000" y="152680"/>
            <a:ext cx="4615008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>
            <a:lvl1pPr marL="0" indent="0" algn="r">
              <a:buNone/>
              <a:defRPr lang="ko-KR" altLang="en-US" sz="14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 algn="r"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2439" y="601034"/>
            <a:ext cx="9180000" cy="323101"/>
          </a:xfrm>
          <a:prstGeom prst="rect">
            <a:avLst/>
          </a:prstGeom>
        </p:spPr>
        <p:txBody>
          <a:bodyPr lIns="91373" tIns="45688" rIns="91373" bIns="45688">
            <a:spAutoFit/>
          </a:bodyPr>
          <a:lstStyle>
            <a:lvl1pPr marL="0" indent="0" eaLnBrk="1" latinLnBrk="0" hangingPunct="1">
              <a:buNone/>
              <a:defRPr sz="1500" b="1"/>
            </a:lvl1pPr>
            <a:lvl2pPr marL="142772" indent="0">
              <a:buNone/>
              <a:defRPr/>
            </a:lvl2pPr>
            <a:lvl3pPr marL="287129" indent="0">
              <a:buNone/>
              <a:defRPr/>
            </a:lvl3pPr>
            <a:lvl4pPr marL="442593" indent="0">
              <a:buNone/>
              <a:defRPr/>
            </a:lvl4pPr>
            <a:lvl5pPr marL="125956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0002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0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6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4670425" y="6677035"/>
            <a:ext cx="542926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0000"/>
                </a:solidFill>
              </a:rPr>
              <a:t> -</a:t>
            </a:r>
            <a:fld id="{42131472-255E-4163-ADDE-EF89249AAC62}" type="slidenum">
              <a:rPr kumimoji="1" lang="en-US" altLang="ko-KR" sz="900" b="1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900" b="1" dirty="0">
                <a:solidFill>
                  <a:srgbClr val="000000"/>
                </a:solidFill>
              </a:rPr>
              <a:t>-</a:t>
            </a:r>
            <a:endParaRPr kumimoji="1" lang="en-US" altLang="ko-KR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1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7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3002" y="3073388"/>
            <a:ext cx="6120000" cy="712800"/>
          </a:xfr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kumimoji="0" lang="ko-KR" altLang="en-US" sz="3600" kern="1200">
                <a:solidFill>
                  <a:schemeClr val="tx1"/>
                </a:solidFill>
                <a:latin typeface="Cooper Black" pitchFamily="18" charset="0"/>
                <a:ea typeface="+mn-ea"/>
                <a:cs typeface="Mangal" pitchFamily="2"/>
              </a:defRPr>
            </a:lvl1pPr>
          </a:lstStyle>
          <a:p>
            <a:pPr lvl="0"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75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1408" y="3546588"/>
            <a:ext cx="7524000" cy="479998"/>
          </a:xfrm>
          <a:prstGeom prst="rect">
            <a:avLst/>
          </a:prstGeom>
          <a:noFill/>
          <a:ln>
            <a:noFill/>
          </a:ln>
        </p:spPr>
        <p:txBody>
          <a:bodyPr lIns="91310" tIns="45654" rIns="91310" bIns="45654">
            <a:spAutoFit/>
          </a:bodyPr>
          <a:lstStyle>
            <a:lvl1pPr>
              <a:defRPr kumimoji="1" lang="ko-KR" altLang="en-US" sz="280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4" y="4546714"/>
            <a:ext cx="6120000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3" tIns="45688" rIns="91373" bIns="45688" anchor="ctr"/>
          <a:lstStyle>
            <a:lvl1pPr marL="0" indent="0">
              <a:buNone/>
              <a:defRPr kumimoji="0" lang="ko-KR" altLang="en-US" b="0" kern="1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000125" y="4214819"/>
            <a:ext cx="77152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8"/>
          <p:cNvSpPr>
            <a:spLocks/>
          </p:cNvSpPr>
          <p:nvPr userDrawn="1"/>
        </p:nvSpPr>
        <p:spPr bwMode="auto">
          <a:xfrm>
            <a:off x="8123239" y="2182819"/>
            <a:ext cx="102076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  <a:gd name="T9" fmla="*/ 0 w 661"/>
              <a:gd name="T10" fmla="*/ 0 h 2245"/>
              <a:gd name="T11" fmla="*/ 661 w 661"/>
              <a:gd name="T12" fmla="*/ 2245 h 2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300" b="1">
              <a:solidFill>
                <a:srgbClr val="000000"/>
              </a:solidFill>
            </a:endParaRPr>
          </a:p>
        </p:txBody>
      </p:sp>
      <p:pic>
        <p:nvPicPr>
          <p:cNvPr id="11" name="Picture 17" descr="SK C&amp;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74" y="6453337"/>
            <a:ext cx="607219" cy="33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06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36577" y="906018"/>
            <a:ext cx="5040000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lang="ko-KR" altLang="en-US" sz="2400" u="sng" kern="1200" dirty="0">
                <a:uFill>
                  <a:solidFill>
                    <a:srgbClr val="FF0000"/>
                  </a:solidFill>
                </a:u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pPr marL="456870" lvl="0" indent="-456870" eaLnBrk="1" fontAlgn="b" latinLnBrk="1" hangingPunct="1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5" name="Picture 25" descr="SK Energy_e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333375"/>
            <a:ext cx="9779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gray">
          <a:xfrm rot="5400000">
            <a:off x="423562" y="580768"/>
            <a:ext cx="1224000" cy="72001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/>
        </p:spPr>
        <p:txBody>
          <a:bodyPr rot="10800000" vert="eaVert" wrap="none" lIns="233832" tIns="658324" rIns="91373" bIns="45688" anchor="ctr"/>
          <a:lstStyle/>
          <a:p>
            <a:pPr marL="456870" indent="-456870" algn="ctr" fontAlgn="b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GB" altLang="ko-KR" sz="1400" b="1">
              <a:solidFill>
                <a:srgbClr val="000000"/>
              </a:solidFill>
              <a:latin typeface="OptimaMedium"/>
              <a:ea typeface="가는각진제목체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상세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27" y="2636912"/>
            <a:ext cx="7704000" cy="540000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35976" rIns="35976" anchor="ctr">
            <a:noAutofit/>
          </a:bodyPr>
          <a:lstStyle>
            <a:lvl1pPr marL="71948" indent="0">
              <a:tabLst/>
              <a:defRPr kumimoji="1" lang="ko-KR" altLang="en-US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87251" lvl="0" indent="3175" latinLnBrk="1">
              <a:spcBef>
                <a:spcPts val="600"/>
              </a:spcBef>
              <a:spcAft>
                <a:spcPts val="900"/>
              </a:spcAft>
              <a:buSzPct val="120000"/>
              <a:buFont typeface="Wingdings" pitchFamily="2" charset="2"/>
              <a:buNone/>
              <a:tabLst>
                <a:tab pos="604402" algn="l"/>
              </a:tabLs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8"/>
          <p:cNvCxnSpPr/>
          <p:nvPr userDrawn="1"/>
        </p:nvCxnSpPr>
        <p:spPr>
          <a:xfrm>
            <a:off x="1090628" y="3200762"/>
            <a:ext cx="77152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090627" y="3249039"/>
            <a:ext cx="7704000" cy="2880000"/>
          </a:xfrm>
          <a:prstGeom prst="rect">
            <a:avLst/>
          </a:prstGeom>
          <a:noFill/>
          <a:ln>
            <a:noFill/>
          </a:ln>
        </p:spPr>
        <p:txBody>
          <a:bodyPr lIns="46765" tIns="52610" rIns="46765" bIns="52610">
            <a:noAutofit/>
          </a:bodyPr>
          <a:lstStyle>
            <a:lvl1pPr marL="712275" indent="-350585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lang="ko-KR" altLang="en-US" sz="1600" b="1" smtClean="0"/>
            </a:lvl1pPr>
            <a:lvl2pPr>
              <a:defRPr kumimoji="1" lang="ko-KR" altLang="en-US" sz="1400" b="1" kern="1200" smtClean="0">
                <a:solidFill>
                  <a:schemeClr val="tx1"/>
                </a:solidFill>
                <a:cs typeface="+mn-cs"/>
              </a:defRPr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5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헤더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2445" y="145676"/>
            <a:ext cx="6278563" cy="4000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52438" y="600886"/>
            <a:ext cx="9180000" cy="32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latinLnBrk="0" hangingPunct="1"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lang="ko-KR" altLang="en-US" sz="15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2pPr>
            <a:lvl3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3pPr>
            <a:lvl4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4pPr>
            <a:lvl5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ko-KR" altLang="en-US" sz="1600" b="1" kern="1200" dirty="0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9566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2566-F1B0-4CD3-BBE0-4C4A7C85C05A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9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/부제목 및 헤더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2442" y="152680"/>
            <a:ext cx="4500562" cy="396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kern="1200" dirty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</a:lstStyle>
          <a:p>
            <a:pPr marL="0" lvl="0" indent="0" eaLnBrk="1" latinLnBrk="0" hangingPunct="1">
              <a:spcBef>
                <a:spcPct val="2000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604402" algn="l"/>
              </a:tabLs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953000" y="152680"/>
            <a:ext cx="4615008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>
            <a:lvl1pPr marL="0" indent="0" algn="r">
              <a:buNone/>
              <a:defRPr lang="ko-KR" altLang="en-US" sz="14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 algn="r"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2439" y="601034"/>
            <a:ext cx="9180000" cy="323101"/>
          </a:xfrm>
          <a:prstGeom prst="rect">
            <a:avLst/>
          </a:prstGeom>
        </p:spPr>
        <p:txBody>
          <a:bodyPr lIns="91373" tIns="45688" rIns="91373" bIns="45688">
            <a:spAutoFit/>
          </a:bodyPr>
          <a:lstStyle>
            <a:lvl1pPr marL="0" indent="0" eaLnBrk="1" latinLnBrk="0" hangingPunct="1">
              <a:buNone/>
              <a:defRPr sz="1500" b="1"/>
            </a:lvl1pPr>
            <a:lvl2pPr marL="142772" indent="0">
              <a:buNone/>
              <a:defRPr/>
            </a:lvl2pPr>
            <a:lvl3pPr marL="287129" indent="0">
              <a:buNone/>
              <a:defRPr/>
            </a:lvl3pPr>
            <a:lvl4pPr marL="442593" indent="0">
              <a:buNone/>
              <a:defRPr/>
            </a:lvl4pPr>
            <a:lvl5pPr marL="125956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7284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7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00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4670425" y="6677035"/>
            <a:ext cx="542926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0000"/>
                </a:solidFill>
              </a:rPr>
              <a:t> -</a:t>
            </a:r>
            <a:fld id="{42131472-255E-4163-ADDE-EF89249AAC62}" type="slidenum">
              <a:rPr kumimoji="1" lang="en-US" altLang="ko-KR" sz="900" b="1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900" b="1" dirty="0">
                <a:solidFill>
                  <a:srgbClr val="000000"/>
                </a:solidFill>
              </a:rPr>
              <a:t>-</a:t>
            </a:r>
            <a:endParaRPr kumimoji="1" lang="en-US" altLang="ko-KR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77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90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3002" y="3073388"/>
            <a:ext cx="6120000" cy="712800"/>
          </a:xfr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kumimoji="0" lang="ko-KR" altLang="en-US" sz="3600" kern="1200">
                <a:solidFill>
                  <a:schemeClr val="tx1"/>
                </a:solidFill>
                <a:latin typeface="Cooper Black" pitchFamily="18" charset="0"/>
                <a:ea typeface="+mn-ea"/>
                <a:cs typeface="Mangal" pitchFamily="2"/>
              </a:defRPr>
            </a:lvl1pPr>
          </a:lstStyle>
          <a:p>
            <a:pPr lvl="0"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73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0" y="3994150"/>
            <a:ext cx="9906000" cy="71438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36" tIns="46765" rIns="89936" bIns="4676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Picture 2" descr="D:\Documents and Settings\12323232323\바탕 화면\skc&amp;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1789" y="6422670"/>
            <a:ext cx="607472" cy="324000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9525"/>
            <a:ext cx="9907588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434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4" y="180976"/>
            <a:ext cx="77882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91373" tIns="53960" rIns="91373" bIns="53960" numCol="1" anchor="ctr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2491" y="876301"/>
            <a:ext cx="9354598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06913" y="6604000"/>
            <a:ext cx="874712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0FA8FC2A-E93F-4B7E-A420-AAF53473337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0" y="764710"/>
            <a:ext cx="9906000" cy="54000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36" tIns="46765" rIns="89936" bIns="4676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79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D:\Documents and Settings\12323232323\바탕 화면\skc&amp;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1789" y="6422670"/>
            <a:ext cx="607472" cy="324000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8" y="533950"/>
            <a:ext cx="1946282" cy="167549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913583" y="533950"/>
            <a:ext cx="0" cy="5904000"/>
          </a:xfrm>
          <a:prstGeom prst="line">
            <a:avLst/>
          </a:prstGeom>
          <a:ln w="28575">
            <a:solidFill>
              <a:srgbClr val="EA0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139454" y="1701588"/>
            <a:ext cx="1705781" cy="51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73" tIns="45688" rIns="91373" bIns="45688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altLang="ko-KR" sz="2400" b="1" dirty="0">
                <a:solidFill>
                  <a:srgbClr val="EA002C"/>
                </a:solidFill>
                <a:latin typeface="Trebuchet MS" pitchFamily="34" charset="0"/>
                <a:ea typeface="HY견고딕" pitchFamily="18" charset="-127"/>
              </a:rPr>
              <a:t>CONTENTS</a:t>
            </a:r>
            <a:endParaRPr lang="en-US" altLang="ko-KR" sz="2000" dirty="0">
              <a:solidFill>
                <a:srgbClr val="EA002C"/>
              </a:solidFill>
              <a:latin typeface="Trebuchet MS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3133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06913" y="6604000"/>
            <a:ext cx="874712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0FA8FC2A-E93F-4B7E-A420-AAF53473337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D:\Documents and Settings\12323232323\바탕 화면\skc&amp;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0866" y="6508750"/>
            <a:ext cx="539975" cy="2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229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3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2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9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A836-0E33-4EB8-B086-6A7B30150F06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901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2D636B-0A2E-411C-9678-D403F69D52A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657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3338514"/>
            <a:ext cx="9906000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2505075" y="800100"/>
            <a:ext cx="7366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3" tIns="45688" rIns="91373" bIns="4568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4800" b="1">
              <a:solidFill>
                <a:srgbClr val="000000"/>
              </a:solidFill>
            </a:endParaRPr>
          </a:p>
        </p:txBody>
      </p:sp>
      <p:grpSp>
        <p:nvGrpSpPr>
          <p:cNvPr id="4" name="Group 51"/>
          <p:cNvGrpSpPr>
            <a:grpSpLocks/>
          </p:cNvGrpSpPr>
          <p:nvPr userDrawn="1"/>
        </p:nvGrpSpPr>
        <p:grpSpPr bwMode="auto">
          <a:xfrm>
            <a:off x="7832729" y="6148388"/>
            <a:ext cx="2062163" cy="514350"/>
            <a:chOff x="4934" y="3873"/>
            <a:chExt cx="1299" cy="324"/>
          </a:xfrm>
        </p:grpSpPr>
        <p:pic>
          <p:nvPicPr>
            <p:cNvPr id="5" name="Picture 10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34" y="3896"/>
              <a:ext cx="68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0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7" y="3873"/>
              <a:ext cx="59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79010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517" y="118800"/>
            <a:ext cx="6835775" cy="431800"/>
          </a:xfrm>
          <a:prstGeom prst="rect">
            <a:avLst/>
          </a:prstGeom>
        </p:spPr>
        <p:txBody>
          <a:bodyPr lIns="91373" tIns="45688" rIns="91373" bIns="45688"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485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http://www.sktelecom.com/img/sktelecom/img_business_global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038" y="195263"/>
            <a:ext cx="7110412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3" descr="SKC&amp;C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6963" y="6015039"/>
            <a:ext cx="9271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554" y="5881688"/>
            <a:ext cx="1412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0" y="6603238"/>
            <a:ext cx="9906000" cy="2461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1373" tIns="45688" rIns="91373" bIns="45688">
            <a:spAutoFit/>
          </a:bodyPr>
          <a:lstStyle/>
          <a:p>
            <a:pPr marL="179257" indent="-179257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kumimoji="1" lang="en-US" altLang="ko-KR" sz="1000" kern="0" dirty="0">
                <a:solidFill>
                  <a:srgbClr val="FFFFFF">
                    <a:lumMod val="6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맑은 고딕"/>
              </a:rPr>
              <a:t>       It’s not “want to be”, we should be there!</a:t>
            </a:r>
          </a:p>
        </p:txBody>
      </p:sp>
      <p:sp>
        <p:nvSpPr>
          <p:cNvPr id="6" name="사각형 설명선 12"/>
          <p:cNvSpPr>
            <a:spLocks/>
          </p:cNvSpPr>
          <p:nvPr userDrawn="1"/>
        </p:nvSpPr>
        <p:spPr bwMode="auto">
          <a:xfrm>
            <a:off x="2343150" y="2168529"/>
            <a:ext cx="366713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21 w 366689"/>
              <a:gd name="T9" fmla="*/ 0 h 238509"/>
              <a:gd name="T10" fmla="*/ 367121 w 366689"/>
              <a:gd name="T11" fmla="*/ 93696 h 238509"/>
              <a:gd name="T12" fmla="*/ 367121 w 366689"/>
              <a:gd name="T13" fmla="*/ 93696 h 238509"/>
              <a:gd name="T14" fmla="*/ 367121 w 366689"/>
              <a:gd name="T15" fmla="*/ 133852 h 238509"/>
              <a:gd name="T16" fmla="*/ 367121 w 366689"/>
              <a:gd name="T17" fmla="*/ 160622 h 238509"/>
              <a:gd name="T18" fmla="*/ 133899 w 366689"/>
              <a:gd name="T19" fmla="*/ 160622 h 238509"/>
              <a:gd name="T20" fmla="*/ 132198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7" name="사각형 설명선 12"/>
          <p:cNvSpPr>
            <a:spLocks/>
          </p:cNvSpPr>
          <p:nvPr userDrawn="1"/>
        </p:nvSpPr>
        <p:spPr bwMode="auto">
          <a:xfrm>
            <a:off x="6565901" y="2287588"/>
            <a:ext cx="366713" cy="239712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21 w 366689"/>
              <a:gd name="T9" fmla="*/ 0 h 238509"/>
              <a:gd name="T10" fmla="*/ 367121 w 366689"/>
              <a:gd name="T11" fmla="*/ 105595 h 238509"/>
              <a:gd name="T12" fmla="*/ 367121 w 366689"/>
              <a:gd name="T13" fmla="*/ 105595 h 238509"/>
              <a:gd name="T14" fmla="*/ 367121 w 366689"/>
              <a:gd name="T15" fmla="*/ 150853 h 238509"/>
              <a:gd name="T16" fmla="*/ 367121 w 366689"/>
              <a:gd name="T17" fmla="*/ 181021 h 238509"/>
              <a:gd name="T18" fmla="*/ 133899 w 366689"/>
              <a:gd name="T19" fmla="*/ 181021 h 238509"/>
              <a:gd name="T20" fmla="*/ 132198 w 366689"/>
              <a:gd name="T21" fmla="*/ 261115 h 238509"/>
              <a:gd name="T22" fmla="*/ 89798 w 366689"/>
              <a:gd name="T23" fmla="*/ 181021 h 238509"/>
              <a:gd name="T24" fmla="*/ 0 w 366689"/>
              <a:gd name="T25" fmla="*/ 181021 h 238509"/>
              <a:gd name="T26" fmla="*/ 0 w 366689"/>
              <a:gd name="T27" fmla="*/ 150853 h 238509"/>
              <a:gd name="T28" fmla="*/ 0 w 366689"/>
              <a:gd name="T29" fmla="*/ 105595 h 238509"/>
              <a:gd name="T30" fmla="*/ 0 w 366689"/>
              <a:gd name="T31" fmla="*/ 105595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8" name="사각형 설명선 12"/>
          <p:cNvSpPr>
            <a:spLocks/>
          </p:cNvSpPr>
          <p:nvPr userDrawn="1"/>
        </p:nvSpPr>
        <p:spPr bwMode="auto">
          <a:xfrm>
            <a:off x="3149601" y="1177926"/>
            <a:ext cx="366713" cy="239713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21 w 366689"/>
              <a:gd name="T9" fmla="*/ 0 h 238509"/>
              <a:gd name="T10" fmla="*/ 367121 w 366689"/>
              <a:gd name="T11" fmla="*/ 105603 h 238509"/>
              <a:gd name="T12" fmla="*/ 367121 w 366689"/>
              <a:gd name="T13" fmla="*/ 105603 h 238509"/>
              <a:gd name="T14" fmla="*/ 367121 w 366689"/>
              <a:gd name="T15" fmla="*/ 150864 h 238509"/>
              <a:gd name="T16" fmla="*/ 367121 w 366689"/>
              <a:gd name="T17" fmla="*/ 181036 h 238509"/>
              <a:gd name="T18" fmla="*/ 133899 w 366689"/>
              <a:gd name="T19" fmla="*/ 181036 h 238509"/>
              <a:gd name="T20" fmla="*/ 132198 w 366689"/>
              <a:gd name="T21" fmla="*/ 261135 h 238509"/>
              <a:gd name="T22" fmla="*/ 89798 w 366689"/>
              <a:gd name="T23" fmla="*/ 181036 h 238509"/>
              <a:gd name="T24" fmla="*/ 0 w 366689"/>
              <a:gd name="T25" fmla="*/ 181036 h 238509"/>
              <a:gd name="T26" fmla="*/ 0 w 366689"/>
              <a:gd name="T27" fmla="*/ 150864 h 238509"/>
              <a:gd name="T28" fmla="*/ 0 w 366689"/>
              <a:gd name="T29" fmla="*/ 105603 h 238509"/>
              <a:gd name="T30" fmla="*/ 0 w 366689"/>
              <a:gd name="T31" fmla="*/ 105603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9" name="사각형 설명선 12"/>
          <p:cNvSpPr>
            <a:spLocks/>
          </p:cNvSpPr>
          <p:nvPr userDrawn="1"/>
        </p:nvSpPr>
        <p:spPr bwMode="auto">
          <a:xfrm>
            <a:off x="1892302" y="1300167"/>
            <a:ext cx="366713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21 w 366689"/>
              <a:gd name="T9" fmla="*/ 0 h 238509"/>
              <a:gd name="T10" fmla="*/ 367121 w 366689"/>
              <a:gd name="T11" fmla="*/ 93696 h 238509"/>
              <a:gd name="T12" fmla="*/ 367121 w 366689"/>
              <a:gd name="T13" fmla="*/ 93696 h 238509"/>
              <a:gd name="T14" fmla="*/ 367121 w 366689"/>
              <a:gd name="T15" fmla="*/ 133852 h 238509"/>
              <a:gd name="T16" fmla="*/ 367121 w 366689"/>
              <a:gd name="T17" fmla="*/ 160622 h 238509"/>
              <a:gd name="T18" fmla="*/ 133899 w 366689"/>
              <a:gd name="T19" fmla="*/ 160622 h 238509"/>
              <a:gd name="T20" fmla="*/ 132198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0" name="사각형 설명선 12"/>
          <p:cNvSpPr>
            <a:spLocks/>
          </p:cNvSpPr>
          <p:nvPr userDrawn="1"/>
        </p:nvSpPr>
        <p:spPr bwMode="auto">
          <a:xfrm>
            <a:off x="2312988" y="1062042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03 w 366689"/>
              <a:gd name="T9" fmla="*/ 0 h 238509"/>
              <a:gd name="T10" fmla="*/ 367103 w 366689"/>
              <a:gd name="T11" fmla="*/ 93696 h 238509"/>
              <a:gd name="T12" fmla="*/ 367103 w 366689"/>
              <a:gd name="T13" fmla="*/ 93696 h 238509"/>
              <a:gd name="T14" fmla="*/ 367103 w 366689"/>
              <a:gd name="T15" fmla="*/ 133852 h 238509"/>
              <a:gd name="T16" fmla="*/ 367103 w 366689"/>
              <a:gd name="T17" fmla="*/ 160622 h 238509"/>
              <a:gd name="T18" fmla="*/ 133881 w 366689"/>
              <a:gd name="T19" fmla="*/ 160622 h 238509"/>
              <a:gd name="T20" fmla="*/ 132180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1" name="사각형 설명선 12"/>
          <p:cNvSpPr>
            <a:spLocks/>
          </p:cNvSpPr>
          <p:nvPr userDrawn="1"/>
        </p:nvSpPr>
        <p:spPr bwMode="auto">
          <a:xfrm>
            <a:off x="2308227" y="1419229"/>
            <a:ext cx="366713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21 w 366689"/>
              <a:gd name="T9" fmla="*/ 0 h 238509"/>
              <a:gd name="T10" fmla="*/ 367121 w 366689"/>
              <a:gd name="T11" fmla="*/ 93696 h 238509"/>
              <a:gd name="T12" fmla="*/ 367121 w 366689"/>
              <a:gd name="T13" fmla="*/ 93696 h 238509"/>
              <a:gd name="T14" fmla="*/ 367121 w 366689"/>
              <a:gd name="T15" fmla="*/ 133852 h 238509"/>
              <a:gd name="T16" fmla="*/ 367121 w 366689"/>
              <a:gd name="T17" fmla="*/ 160622 h 238509"/>
              <a:gd name="T18" fmla="*/ 133899 w 366689"/>
              <a:gd name="T19" fmla="*/ 160622 h 238509"/>
              <a:gd name="T20" fmla="*/ 132198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2" name="사각형 설명선 12"/>
          <p:cNvSpPr>
            <a:spLocks/>
          </p:cNvSpPr>
          <p:nvPr userDrawn="1"/>
        </p:nvSpPr>
        <p:spPr bwMode="auto">
          <a:xfrm>
            <a:off x="6122988" y="1657351"/>
            <a:ext cx="366712" cy="239713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03 w 366689"/>
              <a:gd name="T9" fmla="*/ 0 h 238509"/>
              <a:gd name="T10" fmla="*/ 367103 w 366689"/>
              <a:gd name="T11" fmla="*/ 105603 h 238509"/>
              <a:gd name="T12" fmla="*/ 367103 w 366689"/>
              <a:gd name="T13" fmla="*/ 105603 h 238509"/>
              <a:gd name="T14" fmla="*/ 367103 w 366689"/>
              <a:gd name="T15" fmla="*/ 150864 h 238509"/>
              <a:gd name="T16" fmla="*/ 367103 w 366689"/>
              <a:gd name="T17" fmla="*/ 181036 h 238509"/>
              <a:gd name="T18" fmla="*/ 133881 w 366689"/>
              <a:gd name="T19" fmla="*/ 181036 h 238509"/>
              <a:gd name="T20" fmla="*/ 132180 w 366689"/>
              <a:gd name="T21" fmla="*/ 261135 h 238509"/>
              <a:gd name="T22" fmla="*/ 89798 w 366689"/>
              <a:gd name="T23" fmla="*/ 181036 h 238509"/>
              <a:gd name="T24" fmla="*/ 0 w 366689"/>
              <a:gd name="T25" fmla="*/ 181036 h 238509"/>
              <a:gd name="T26" fmla="*/ 0 w 366689"/>
              <a:gd name="T27" fmla="*/ 150864 h 238509"/>
              <a:gd name="T28" fmla="*/ 0 w 366689"/>
              <a:gd name="T29" fmla="*/ 105603 h 238509"/>
              <a:gd name="T30" fmla="*/ 0 w 366689"/>
              <a:gd name="T31" fmla="*/ 105603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3" name="사각형 설명선 12"/>
          <p:cNvSpPr>
            <a:spLocks/>
          </p:cNvSpPr>
          <p:nvPr userDrawn="1"/>
        </p:nvSpPr>
        <p:spPr bwMode="auto">
          <a:xfrm>
            <a:off x="6561138" y="2578104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03 w 366689"/>
              <a:gd name="T9" fmla="*/ 0 h 238509"/>
              <a:gd name="T10" fmla="*/ 367103 w 366689"/>
              <a:gd name="T11" fmla="*/ 93696 h 238509"/>
              <a:gd name="T12" fmla="*/ 367103 w 366689"/>
              <a:gd name="T13" fmla="*/ 93696 h 238509"/>
              <a:gd name="T14" fmla="*/ 367103 w 366689"/>
              <a:gd name="T15" fmla="*/ 133852 h 238509"/>
              <a:gd name="T16" fmla="*/ 367103 w 366689"/>
              <a:gd name="T17" fmla="*/ 160622 h 238509"/>
              <a:gd name="T18" fmla="*/ 133881 w 366689"/>
              <a:gd name="T19" fmla="*/ 160622 h 238509"/>
              <a:gd name="T20" fmla="*/ 132180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4" name="사각형 설명선 12"/>
          <p:cNvSpPr>
            <a:spLocks/>
          </p:cNvSpPr>
          <p:nvPr userDrawn="1"/>
        </p:nvSpPr>
        <p:spPr bwMode="auto">
          <a:xfrm>
            <a:off x="2071688" y="1897067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03 w 366689"/>
              <a:gd name="T9" fmla="*/ 0 h 238509"/>
              <a:gd name="T10" fmla="*/ 367103 w 366689"/>
              <a:gd name="T11" fmla="*/ 93696 h 238509"/>
              <a:gd name="T12" fmla="*/ 367103 w 366689"/>
              <a:gd name="T13" fmla="*/ 93696 h 238509"/>
              <a:gd name="T14" fmla="*/ 367103 w 366689"/>
              <a:gd name="T15" fmla="*/ 133852 h 238509"/>
              <a:gd name="T16" fmla="*/ 367103 w 366689"/>
              <a:gd name="T17" fmla="*/ 160622 h 238509"/>
              <a:gd name="T18" fmla="*/ 133881 w 366689"/>
              <a:gd name="T19" fmla="*/ 160622 h 238509"/>
              <a:gd name="T20" fmla="*/ 132180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5" name="사각형 설명선 12"/>
          <p:cNvSpPr>
            <a:spLocks/>
          </p:cNvSpPr>
          <p:nvPr userDrawn="1"/>
        </p:nvSpPr>
        <p:spPr bwMode="auto">
          <a:xfrm>
            <a:off x="3714752" y="1887538"/>
            <a:ext cx="366713" cy="239712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21 w 366689"/>
              <a:gd name="T9" fmla="*/ 0 h 238509"/>
              <a:gd name="T10" fmla="*/ 367121 w 366689"/>
              <a:gd name="T11" fmla="*/ 105595 h 238509"/>
              <a:gd name="T12" fmla="*/ 367121 w 366689"/>
              <a:gd name="T13" fmla="*/ 105595 h 238509"/>
              <a:gd name="T14" fmla="*/ 367121 w 366689"/>
              <a:gd name="T15" fmla="*/ 150853 h 238509"/>
              <a:gd name="T16" fmla="*/ 367121 w 366689"/>
              <a:gd name="T17" fmla="*/ 181021 h 238509"/>
              <a:gd name="T18" fmla="*/ 133899 w 366689"/>
              <a:gd name="T19" fmla="*/ 181021 h 238509"/>
              <a:gd name="T20" fmla="*/ 132198 w 366689"/>
              <a:gd name="T21" fmla="*/ 261115 h 238509"/>
              <a:gd name="T22" fmla="*/ 89798 w 366689"/>
              <a:gd name="T23" fmla="*/ 181021 h 238509"/>
              <a:gd name="T24" fmla="*/ 0 w 366689"/>
              <a:gd name="T25" fmla="*/ 181021 h 238509"/>
              <a:gd name="T26" fmla="*/ 0 w 366689"/>
              <a:gd name="T27" fmla="*/ 150853 h 238509"/>
              <a:gd name="T28" fmla="*/ 0 w 366689"/>
              <a:gd name="T29" fmla="*/ 105595 h 238509"/>
              <a:gd name="T30" fmla="*/ 0 w 366689"/>
              <a:gd name="T31" fmla="*/ 105595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6" name="자유형 32"/>
          <p:cNvSpPr>
            <a:spLocks/>
          </p:cNvSpPr>
          <p:nvPr userDrawn="1"/>
        </p:nvSpPr>
        <p:spPr bwMode="auto">
          <a:xfrm>
            <a:off x="2709863" y="1174750"/>
            <a:ext cx="90878" cy="184666"/>
          </a:xfrm>
          <a:custGeom>
            <a:avLst/>
            <a:gdLst>
              <a:gd name="T0" fmla="*/ 1280348 w 1303020"/>
              <a:gd name="T1" fmla="*/ 516248 h 567768"/>
              <a:gd name="T2" fmla="*/ 628943 w 1303020"/>
              <a:gd name="T3" fmla="*/ 494123 h 567768"/>
              <a:gd name="T4" fmla="*/ 0 w 1303020"/>
              <a:gd name="T5" fmla="*/ 0 h 567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3020" h="567768">
                <a:moveTo>
                  <a:pt x="1303020" y="533400"/>
                </a:moveTo>
                <a:cubicBezTo>
                  <a:pt x="1080135" y="566420"/>
                  <a:pt x="857250" y="599440"/>
                  <a:pt x="640080" y="510540"/>
                </a:cubicBezTo>
                <a:cubicBezTo>
                  <a:pt x="422910" y="421640"/>
                  <a:pt x="211455" y="210820"/>
                  <a:pt x="0" y="0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wrap="none"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7" name="자유형 33"/>
          <p:cNvSpPr>
            <a:spLocks/>
          </p:cNvSpPr>
          <p:nvPr userDrawn="1"/>
        </p:nvSpPr>
        <p:spPr bwMode="auto">
          <a:xfrm>
            <a:off x="2470150" y="1516065"/>
            <a:ext cx="1516063" cy="184666"/>
          </a:xfrm>
          <a:custGeom>
            <a:avLst/>
            <a:gdLst>
              <a:gd name="T0" fmla="*/ 58373281 w 1223074"/>
              <a:gd name="T1" fmla="*/ 212802 h 352673"/>
              <a:gd name="T2" fmla="*/ 22917783 w 1223074"/>
              <a:gd name="T3" fmla="*/ 2125 h 352673"/>
              <a:gd name="T4" fmla="*/ 0 w 1223074"/>
              <a:gd name="T5" fmla="*/ 348236 h 3526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3074" h="352673">
                <a:moveTo>
                  <a:pt x="1223074" y="215513"/>
                </a:moveTo>
                <a:cubicBezTo>
                  <a:pt x="975445" y="144393"/>
                  <a:pt x="684034" y="-20707"/>
                  <a:pt x="480188" y="2153"/>
                </a:cubicBezTo>
                <a:cubicBezTo>
                  <a:pt x="276342" y="25013"/>
                  <a:pt x="160063" y="235833"/>
                  <a:pt x="0" y="352673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8" name="자유형 34"/>
          <p:cNvSpPr>
            <a:spLocks/>
          </p:cNvSpPr>
          <p:nvPr userDrawn="1"/>
        </p:nvSpPr>
        <p:spPr bwMode="auto">
          <a:xfrm>
            <a:off x="2292350" y="1312863"/>
            <a:ext cx="1714500" cy="184666"/>
          </a:xfrm>
          <a:custGeom>
            <a:avLst/>
            <a:gdLst>
              <a:gd name="T0" fmla="*/ 66171947 w 1382967"/>
              <a:gd name="T1" fmla="*/ 363608 h 360172"/>
              <a:gd name="T2" fmla="*/ 47987221 w 1382967"/>
              <a:gd name="T3" fmla="*/ 148214 h 360172"/>
              <a:gd name="T4" fmla="*/ 0 w 1382967"/>
              <a:gd name="T5" fmla="*/ 40510 h 3601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2967" h="360172">
                <a:moveTo>
                  <a:pt x="1382967" y="360172"/>
                </a:moveTo>
                <a:cubicBezTo>
                  <a:pt x="1256283" y="289052"/>
                  <a:pt x="1233408" y="200152"/>
                  <a:pt x="1002914" y="146812"/>
                </a:cubicBezTo>
                <a:cubicBezTo>
                  <a:pt x="772420" y="93472"/>
                  <a:pt x="160063" y="-76708"/>
                  <a:pt x="0" y="40132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9" name="자유형 35"/>
          <p:cNvSpPr>
            <a:spLocks/>
          </p:cNvSpPr>
          <p:nvPr userDrawn="1"/>
        </p:nvSpPr>
        <p:spPr bwMode="auto">
          <a:xfrm flipH="1">
            <a:off x="4127500" y="1565275"/>
            <a:ext cx="1995488" cy="184666"/>
          </a:xfrm>
          <a:custGeom>
            <a:avLst/>
            <a:gdLst>
              <a:gd name="T0" fmla="*/ 76299966 w 1610506"/>
              <a:gd name="T1" fmla="*/ 283501 h 267419"/>
              <a:gd name="T2" fmla="*/ 47514437 w 1610506"/>
              <a:gd name="T3" fmla="*/ 755 h 267419"/>
              <a:gd name="T4" fmla="*/ 0 w 1610506"/>
              <a:gd name="T5" fmla="*/ 218875 h 2674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0506" h="267419">
                <a:moveTo>
                  <a:pt x="1610506" y="267419"/>
                </a:moveTo>
                <a:cubicBezTo>
                  <a:pt x="1483822" y="196299"/>
                  <a:pt x="1271332" y="10879"/>
                  <a:pt x="1002914" y="719"/>
                </a:cubicBezTo>
                <a:cubicBezTo>
                  <a:pt x="734496" y="-9441"/>
                  <a:pt x="160063" y="89619"/>
                  <a:pt x="0" y="206459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0" name="자유형 36"/>
          <p:cNvSpPr>
            <a:spLocks/>
          </p:cNvSpPr>
          <p:nvPr userDrawn="1"/>
        </p:nvSpPr>
        <p:spPr bwMode="auto">
          <a:xfrm flipH="1">
            <a:off x="4111625" y="1839913"/>
            <a:ext cx="2400300" cy="184666"/>
          </a:xfrm>
          <a:custGeom>
            <a:avLst/>
            <a:gdLst>
              <a:gd name="T0" fmla="*/ 92407424 w 1936441"/>
              <a:gd name="T1" fmla="*/ 0 h 525780"/>
              <a:gd name="T2" fmla="*/ 54902490 w 1936441"/>
              <a:gd name="T3" fmla="*/ 159165 h 525780"/>
              <a:gd name="T4" fmla="*/ 0 w 1936441"/>
              <a:gd name="T5" fmla="*/ 549115 h 5257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6441" h="525780">
                <a:moveTo>
                  <a:pt x="1936441" y="0"/>
                </a:moveTo>
                <a:lnTo>
                  <a:pt x="1150507" y="152400"/>
                </a:lnTo>
                <a:cubicBezTo>
                  <a:pt x="827767" y="240030"/>
                  <a:pt x="160063" y="408940"/>
                  <a:pt x="0" y="525780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1" name="자유형 37"/>
          <p:cNvSpPr>
            <a:spLocks/>
          </p:cNvSpPr>
          <p:nvPr userDrawn="1"/>
        </p:nvSpPr>
        <p:spPr bwMode="auto">
          <a:xfrm flipH="1">
            <a:off x="4095751" y="1841503"/>
            <a:ext cx="2430463" cy="184666"/>
          </a:xfrm>
          <a:custGeom>
            <a:avLst/>
            <a:gdLst>
              <a:gd name="T0" fmla="*/ 93353941 w 1961040"/>
              <a:gd name="T1" fmla="*/ 0 h 830580"/>
              <a:gd name="T2" fmla="*/ 55940078 w 1961040"/>
              <a:gd name="T3" fmla="*/ 151356 h 830580"/>
              <a:gd name="T4" fmla="*/ 0 w 1961040"/>
              <a:gd name="T5" fmla="*/ 824892 h 830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1040" h="830580">
                <a:moveTo>
                  <a:pt x="1961040" y="0"/>
                </a:moveTo>
                <a:cubicBezTo>
                  <a:pt x="1699062" y="50800"/>
                  <a:pt x="1501946" y="13970"/>
                  <a:pt x="1175106" y="152400"/>
                </a:cubicBezTo>
                <a:cubicBezTo>
                  <a:pt x="848266" y="290830"/>
                  <a:pt x="160063" y="713740"/>
                  <a:pt x="0" y="830580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2" name="자유형 38"/>
          <p:cNvSpPr>
            <a:spLocks/>
          </p:cNvSpPr>
          <p:nvPr userDrawn="1"/>
        </p:nvSpPr>
        <p:spPr bwMode="auto">
          <a:xfrm>
            <a:off x="2633663" y="1725615"/>
            <a:ext cx="90878" cy="184666"/>
          </a:xfrm>
          <a:custGeom>
            <a:avLst/>
            <a:gdLst>
              <a:gd name="T0" fmla="*/ 1356538 w 1379220"/>
              <a:gd name="T1" fmla="*/ 49574 h 579075"/>
              <a:gd name="T2" fmla="*/ 704499 w 1379220"/>
              <a:gd name="T3" fmla="*/ 26447 h 579075"/>
              <a:gd name="T4" fmla="*/ 0 w 1379220"/>
              <a:gd name="T5" fmla="*/ 542768 h 5790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9220" h="579075">
                <a:moveTo>
                  <a:pt x="1379220" y="49016"/>
                </a:moveTo>
                <a:cubicBezTo>
                  <a:pt x="1156335" y="82036"/>
                  <a:pt x="946150" y="-55124"/>
                  <a:pt x="716280" y="26156"/>
                </a:cubicBezTo>
                <a:cubicBezTo>
                  <a:pt x="486410" y="107436"/>
                  <a:pt x="211455" y="747516"/>
                  <a:pt x="0" y="536696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wrap="none"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2163" y="1417638"/>
            <a:ext cx="30607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 userDrawn="1"/>
        </p:nvSpPr>
        <p:spPr bwMode="auto">
          <a:xfrm>
            <a:off x="1453119" y="3068953"/>
            <a:ext cx="2239580" cy="3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73" tIns="45688" rIns="91373" bIns="45688">
            <a:spAutoFit/>
          </a:bodyPr>
          <a:lstStyle/>
          <a:p>
            <a:pPr marL="179257" indent="-179257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kumimoji="1" lang="en-US" altLang="ko-KR" sz="1400" kern="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휴먼둥근헤드라인" pitchFamily="18" charset="-127"/>
                <a:ea typeface="휴먼둥근헤드라인" pitchFamily="18" charset="-127"/>
              </a:rPr>
              <a:t>SK Telecom Global</a:t>
            </a:r>
            <a:endParaRPr kumimoji="1"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841257" y="3068953"/>
            <a:ext cx="2342173" cy="3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73" tIns="45688" rIns="91373" bIns="45688">
            <a:spAutoFit/>
          </a:bodyPr>
          <a:lstStyle/>
          <a:p>
            <a:pPr marL="179257" indent="-179257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kumimoji="1" lang="en-US" altLang="ko-KR" sz="1400" kern="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휴먼둥근헤드라인" pitchFamily="18" charset="-127"/>
                <a:ea typeface="휴먼둥근헤드라인" pitchFamily="18" charset="-127"/>
              </a:rPr>
              <a:t>Competitive Leader</a:t>
            </a:r>
            <a:endParaRPr kumimoji="1"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6" name="사각형 설명선 12"/>
          <p:cNvSpPr>
            <a:spLocks/>
          </p:cNvSpPr>
          <p:nvPr userDrawn="1"/>
        </p:nvSpPr>
        <p:spPr bwMode="auto">
          <a:xfrm>
            <a:off x="8462963" y="819154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03 w 366689"/>
              <a:gd name="T9" fmla="*/ 0 h 238509"/>
              <a:gd name="T10" fmla="*/ 367103 w 366689"/>
              <a:gd name="T11" fmla="*/ 93696 h 238509"/>
              <a:gd name="T12" fmla="*/ 367103 w 366689"/>
              <a:gd name="T13" fmla="*/ 93696 h 238509"/>
              <a:gd name="T14" fmla="*/ 367103 w 366689"/>
              <a:gd name="T15" fmla="*/ 133852 h 238509"/>
              <a:gd name="T16" fmla="*/ 367103 w 366689"/>
              <a:gd name="T17" fmla="*/ 160622 h 238509"/>
              <a:gd name="T18" fmla="*/ 133881 w 366689"/>
              <a:gd name="T19" fmla="*/ 160622 h 238509"/>
              <a:gd name="T20" fmla="*/ 132180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7" name="사각형 설명선 12"/>
          <p:cNvSpPr>
            <a:spLocks/>
          </p:cNvSpPr>
          <p:nvPr userDrawn="1"/>
        </p:nvSpPr>
        <p:spPr bwMode="auto">
          <a:xfrm>
            <a:off x="8462963" y="1082679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187 w 366689"/>
              <a:gd name="T3" fmla="*/ 0 h 238509"/>
              <a:gd name="T4" fmla="*/ 61187 w 366689"/>
              <a:gd name="T5" fmla="*/ 0 h 238509"/>
              <a:gd name="T6" fmla="*/ 152967 w 366689"/>
              <a:gd name="T7" fmla="*/ 0 h 238509"/>
              <a:gd name="T8" fmla="*/ 367103 w 366689"/>
              <a:gd name="T9" fmla="*/ 0 h 238509"/>
              <a:gd name="T10" fmla="*/ 367103 w 366689"/>
              <a:gd name="T11" fmla="*/ 93696 h 238509"/>
              <a:gd name="T12" fmla="*/ 367103 w 366689"/>
              <a:gd name="T13" fmla="*/ 93696 h 238509"/>
              <a:gd name="T14" fmla="*/ 367103 w 366689"/>
              <a:gd name="T15" fmla="*/ 133852 h 238509"/>
              <a:gd name="T16" fmla="*/ 367103 w 366689"/>
              <a:gd name="T17" fmla="*/ 160622 h 238509"/>
              <a:gd name="T18" fmla="*/ 133881 w 366689"/>
              <a:gd name="T19" fmla="*/ 160622 h 238509"/>
              <a:gd name="T20" fmla="*/ 132180 w 366689"/>
              <a:gd name="T21" fmla="*/ 231691 h 238509"/>
              <a:gd name="T22" fmla="*/ 89798 w 366689"/>
              <a:gd name="T23" fmla="*/ 160622 h 238509"/>
              <a:gd name="T24" fmla="*/ 0 w 366689"/>
              <a:gd name="T25" fmla="*/ 160622 h 238509"/>
              <a:gd name="T26" fmla="*/ 0 w 366689"/>
              <a:gd name="T27" fmla="*/ 133852 h 238509"/>
              <a:gd name="T28" fmla="*/ 0 w 366689"/>
              <a:gd name="T29" fmla="*/ 93696 h 238509"/>
              <a:gd name="T30" fmla="*/ 0 w 366689"/>
              <a:gd name="T31" fmla="*/ 9369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8823326" y="819151"/>
            <a:ext cx="492307" cy="21537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373" tIns="45688" rIns="91373" bIns="45688">
            <a:spAutoFit/>
          </a:bodyPr>
          <a:lstStyle>
            <a:lvl1pPr marL="179388" indent="-179388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lang="en-US" altLang="ko-KR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2012</a:t>
            </a:r>
            <a:r>
              <a:rPr lang="ko-KR" altLang="en-US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년</a:t>
            </a:r>
          </a:p>
        </p:txBody>
      </p:sp>
      <p:sp>
        <p:nvSpPr>
          <p:cNvPr id="29" name="TextBox 28"/>
          <p:cNvSpPr txBox="1">
            <a:spLocks noChangeArrowheads="1"/>
          </p:cNvSpPr>
          <p:nvPr userDrawn="1"/>
        </p:nvSpPr>
        <p:spPr bwMode="auto">
          <a:xfrm>
            <a:off x="8823328" y="1057276"/>
            <a:ext cx="516353" cy="21537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373" tIns="45688" rIns="91373" bIns="45688">
            <a:spAutoFit/>
          </a:bodyPr>
          <a:lstStyle>
            <a:lvl1pPr marL="179388" indent="-179388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lang="en-US" altLang="ko-KR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‘Future</a:t>
            </a:r>
            <a:endParaRPr lang="ko-KR" altLang="en-US" sz="800" b="1" i="1" smtClean="0">
              <a:solidFill>
                <a:srgbClr val="000000"/>
              </a:solidFill>
              <a:ea typeface="맑은 고딕" pitchFamily="50" charset="-127"/>
              <a:cs typeface="HY태고딕" pitchFamily="18" charset="-127"/>
            </a:endParaRPr>
          </a:p>
        </p:txBody>
      </p:sp>
      <p:sp>
        <p:nvSpPr>
          <p:cNvPr id="30" name="직사각형 29"/>
          <p:cNvSpPr/>
          <p:nvPr userDrawn="1"/>
        </p:nvSpPr>
        <p:spPr bwMode="auto">
          <a:xfrm>
            <a:off x="0" y="7938"/>
            <a:ext cx="9906000" cy="3421062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marL="228434" indent="-228434" algn="ctr" fontAlgn="base" latinLnBrk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8374065" y="549276"/>
            <a:ext cx="1351517" cy="21537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373" tIns="45688" rIns="91373" bIns="45688">
            <a:spAutoFit/>
          </a:bodyPr>
          <a:lstStyle>
            <a:lvl1pPr marL="179388" indent="-179388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lang="en-US" altLang="ko-KR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SK Telecom’s Global status</a:t>
            </a:r>
            <a:endParaRPr lang="ko-KR" altLang="en-US" sz="800" b="1" i="1" smtClean="0">
              <a:solidFill>
                <a:srgbClr val="000000"/>
              </a:solidFill>
              <a:ea typeface="맑은 고딕" pitchFamily="50" charset="-127"/>
              <a:cs typeface="HY태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5518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3" descr="SKC&amp;C_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963" y="6015039"/>
            <a:ext cx="9271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554" y="5881688"/>
            <a:ext cx="1412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0" y="6603238"/>
            <a:ext cx="9906000" cy="2461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1373" tIns="45688" rIns="91373" bIns="45688">
            <a:spAutoFit/>
          </a:bodyPr>
          <a:lstStyle/>
          <a:p>
            <a:pPr marL="179257" indent="-179257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kumimoji="1" lang="en-US" altLang="ko-KR" sz="1000" kern="0" dirty="0">
                <a:solidFill>
                  <a:srgbClr val="FFFFFF">
                    <a:lumMod val="6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맑은 고딕"/>
              </a:rPr>
              <a:t>       It’s not “want to be”, we should be there!</a:t>
            </a:r>
          </a:p>
        </p:txBody>
      </p:sp>
    </p:spTree>
    <p:extLst>
      <p:ext uri="{BB962C8B-B14F-4D97-AF65-F5344CB8AC3E}">
        <p14:creationId xmlns:p14="http://schemas.microsoft.com/office/powerpoint/2010/main" val="3235560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650" y="230188"/>
            <a:ext cx="8877300" cy="336550"/>
          </a:xfrm>
          <a:prstGeom prst="rect">
            <a:avLst/>
          </a:prstGeom>
        </p:spPr>
        <p:txBody>
          <a:bodyPr lIns="91373" tIns="45688" rIns="91373" bIns="45688"/>
          <a:lstStyle>
            <a:lvl1pPr>
              <a:defRPr sz="17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1650" y="854076"/>
            <a:ext cx="8877300" cy="5402263"/>
          </a:xfrm>
          <a:prstGeom prst="rect">
            <a:avLst/>
          </a:prstGeom>
        </p:spPr>
        <p:txBody>
          <a:bodyPr lIns="91373" tIns="45688" rIns="91373" bIns="45688"/>
          <a:lstStyle>
            <a:lvl1pPr marL="215704" marR="0" indent="-215704" algn="l" defTabSz="86281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  <a:lvl2pPr>
              <a:buNone/>
              <a:defRPr sz="1300"/>
            </a:lvl2pPr>
            <a:lvl3pPr>
              <a:buNone/>
              <a:defRPr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2989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3"/>
          <p:cNvSpPr txBox="1">
            <a:spLocks/>
          </p:cNvSpPr>
          <p:nvPr userDrawn="1"/>
        </p:nvSpPr>
        <p:spPr bwMode="auto">
          <a:xfrm>
            <a:off x="9537700" y="6624642"/>
            <a:ext cx="381000" cy="225425"/>
          </a:xfrm>
          <a:prstGeom prst="rect">
            <a:avLst/>
          </a:prstGeom>
          <a:noFill/>
          <a:ln>
            <a:noFill/>
          </a:ln>
          <a:extLst/>
        </p:spPr>
        <p:txBody>
          <a:bodyPr lIns="91373" tIns="45688" rIns="91373" bIns="45688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5B08859E-5391-4391-B1CF-478087AE2BDA}" type="slidenum">
              <a:rPr kumimoji="0" lang="ko-KR" altLang="en-US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ko-KR" altLang="en-US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37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6782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870" indent="0" algn="ctr">
              <a:buNone/>
              <a:defRPr/>
            </a:lvl2pPr>
            <a:lvl3pPr marL="913740" indent="0" algn="ctr">
              <a:buNone/>
              <a:defRPr/>
            </a:lvl3pPr>
            <a:lvl4pPr marL="1370612" indent="0" algn="ctr">
              <a:buNone/>
              <a:defRPr/>
            </a:lvl4pPr>
            <a:lvl5pPr marL="1827481" indent="0" algn="ctr">
              <a:buNone/>
              <a:defRPr/>
            </a:lvl5pPr>
            <a:lvl6pPr marL="2284352" indent="0" algn="ctr">
              <a:buNone/>
              <a:defRPr/>
            </a:lvl6pPr>
            <a:lvl7pPr marL="2741222" indent="0" algn="ctr">
              <a:buNone/>
              <a:defRPr/>
            </a:lvl7pPr>
            <a:lvl8pPr marL="3198092" indent="0" algn="ctr">
              <a:buNone/>
              <a:defRPr/>
            </a:lvl8pPr>
            <a:lvl9pPr marL="365496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1CBFB-84A8-49B3-9066-10EAAF92D7CB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37A6D-7C6C-47BB-AAEF-A895536E8D6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2687666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70B4-A091-48CD-81FE-7734CBC9ED67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C3924-D756-4FC2-8D53-849E18C11E1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81421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D780-DB59-4DE7-BF48-F827AE14788A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906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4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70" indent="0">
              <a:buNone/>
              <a:defRPr sz="1800"/>
            </a:lvl2pPr>
            <a:lvl3pPr marL="913740" indent="0">
              <a:buNone/>
              <a:defRPr sz="1600"/>
            </a:lvl3pPr>
            <a:lvl4pPr marL="1370612" indent="0">
              <a:buNone/>
              <a:defRPr sz="1400"/>
            </a:lvl4pPr>
            <a:lvl5pPr marL="1827481" indent="0">
              <a:buNone/>
              <a:defRPr sz="1400"/>
            </a:lvl5pPr>
            <a:lvl6pPr marL="2284352" indent="0">
              <a:buNone/>
              <a:defRPr sz="1400"/>
            </a:lvl6pPr>
            <a:lvl7pPr marL="2741222" indent="0">
              <a:buNone/>
              <a:defRPr sz="1400"/>
            </a:lvl7pPr>
            <a:lvl8pPr marL="3198092" indent="0">
              <a:buNone/>
              <a:defRPr sz="1400"/>
            </a:lvl8pPr>
            <a:lvl9pPr marL="3654961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BB037-3DEF-4C94-AC54-323DD501ECA6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3AE01-87BF-4513-B93C-D2CB3B59B9E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5244659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03863-9945-4D50-AC98-5D9430E180D8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32B26-3DBD-4361-8593-FC8DE83F597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8676635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0" indent="0">
              <a:buNone/>
              <a:defRPr sz="1800" b="1"/>
            </a:lvl3pPr>
            <a:lvl4pPr marL="1370612" indent="0">
              <a:buNone/>
              <a:defRPr sz="1600" b="1"/>
            </a:lvl4pPr>
            <a:lvl5pPr marL="1827481" indent="0">
              <a:buNone/>
              <a:defRPr sz="1600" b="1"/>
            </a:lvl5pPr>
            <a:lvl6pPr marL="2284352" indent="0">
              <a:buNone/>
              <a:defRPr sz="1600" b="1"/>
            </a:lvl6pPr>
            <a:lvl7pPr marL="2741222" indent="0">
              <a:buNone/>
              <a:defRPr sz="1600" b="1"/>
            </a:lvl7pPr>
            <a:lvl8pPr marL="3198092" indent="0">
              <a:buNone/>
              <a:defRPr sz="1600" b="1"/>
            </a:lvl8pPr>
            <a:lvl9pPr marL="36549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0" indent="0">
              <a:buNone/>
              <a:defRPr sz="1800" b="1"/>
            </a:lvl3pPr>
            <a:lvl4pPr marL="1370612" indent="0">
              <a:buNone/>
              <a:defRPr sz="1600" b="1"/>
            </a:lvl4pPr>
            <a:lvl5pPr marL="1827481" indent="0">
              <a:buNone/>
              <a:defRPr sz="1600" b="1"/>
            </a:lvl5pPr>
            <a:lvl6pPr marL="2284352" indent="0">
              <a:buNone/>
              <a:defRPr sz="1600" b="1"/>
            </a:lvl6pPr>
            <a:lvl7pPr marL="2741222" indent="0">
              <a:buNone/>
              <a:defRPr sz="1600" b="1"/>
            </a:lvl7pPr>
            <a:lvl8pPr marL="3198092" indent="0">
              <a:buNone/>
              <a:defRPr sz="1600" b="1"/>
            </a:lvl8pPr>
            <a:lvl9pPr marL="36549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547A0-1B27-4D51-B6A2-3B0F25C3AA9E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F3186-853D-4CE0-965D-30C22792B9E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522638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2153-1477-44EE-83A1-6CA90200CCAE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88F4-5565-44D8-AE8D-479496B5B41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8904051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4C6B5-54D0-4A20-BABC-C51381A7920C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20BEA-599B-4D1D-8D0E-63AA7D0023C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566086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1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0" indent="0">
              <a:buNone/>
              <a:defRPr sz="1000"/>
            </a:lvl3pPr>
            <a:lvl4pPr marL="1370612" indent="0">
              <a:buNone/>
              <a:defRPr sz="900"/>
            </a:lvl4pPr>
            <a:lvl5pPr marL="1827481" indent="0">
              <a:buNone/>
              <a:defRPr sz="900"/>
            </a:lvl5pPr>
            <a:lvl6pPr marL="2284352" indent="0">
              <a:buNone/>
              <a:defRPr sz="900"/>
            </a:lvl6pPr>
            <a:lvl7pPr marL="2741222" indent="0">
              <a:buNone/>
              <a:defRPr sz="900"/>
            </a:lvl7pPr>
            <a:lvl8pPr marL="3198092" indent="0">
              <a:buNone/>
              <a:defRPr sz="900"/>
            </a:lvl8pPr>
            <a:lvl9pPr marL="36549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2003-D8B9-4BB6-BF14-F6E59F653132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A41B5-DA74-4108-91C1-D9025B76557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1973219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70" indent="0">
              <a:buNone/>
              <a:defRPr sz="2800"/>
            </a:lvl2pPr>
            <a:lvl3pPr marL="913740" indent="0">
              <a:buNone/>
              <a:defRPr sz="2400"/>
            </a:lvl3pPr>
            <a:lvl4pPr marL="1370612" indent="0">
              <a:buNone/>
              <a:defRPr sz="2000"/>
            </a:lvl4pPr>
            <a:lvl5pPr marL="1827481" indent="0">
              <a:buNone/>
              <a:defRPr sz="2000"/>
            </a:lvl5pPr>
            <a:lvl6pPr marL="2284352" indent="0">
              <a:buNone/>
              <a:defRPr sz="2000"/>
            </a:lvl6pPr>
            <a:lvl7pPr marL="2741222" indent="0">
              <a:buNone/>
              <a:defRPr sz="2000"/>
            </a:lvl7pPr>
            <a:lvl8pPr marL="3198092" indent="0">
              <a:buNone/>
              <a:defRPr sz="2000"/>
            </a:lvl8pPr>
            <a:lvl9pPr marL="3654961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0" indent="0">
              <a:buNone/>
              <a:defRPr sz="1000"/>
            </a:lvl3pPr>
            <a:lvl4pPr marL="1370612" indent="0">
              <a:buNone/>
              <a:defRPr sz="900"/>
            </a:lvl4pPr>
            <a:lvl5pPr marL="1827481" indent="0">
              <a:buNone/>
              <a:defRPr sz="900"/>
            </a:lvl5pPr>
            <a:lvl6pPr marL="2284352" indent="0">
              <a:buNone/>
              <a:defRPr sz="900"/>
            </a:lvl6pPr>
            <a:lvl7pPr marL="2741222" indent="0">
              <a:buNone/>
              <a:defRPr sz="900"/>
            </a:lvl7pPr>
            <a:lvl8pPr marL="3198092" indent="0">
              <a:buNone/>
              <a:defRPr sz="900"/>
            </a:lvl8pPr>
            <a:lvl9pPr marL="36549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DBD26-01EE-4A1B-89CE-F4F82A71882E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C4AFD-8E0A-4901-85D0-82CF8D33FD8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3569871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93A9-8E63-4927-BD78-07A1FBE426B5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9D29D-07B6-48DC-A95E-F92FB565264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7978545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ADEC5-C2FE-4109-A458-6A94834E7026}" type="datetime1">
              <a:rPr lang="ko-KR" altLang="en-US" smtClean="0"/>
              <a:t>2015-04-09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AEE8C-E8E3-46B5-B003-09988667433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17683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3338514"/>
            <a:ext cx="9906000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2505075" y="800100"/>
            <a:ext cx="7366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3" tIns="45688" rIns="91373" bIns="4568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4800" b="1">
              <a:solidFill>
                <a:srgbClr val="000000"/>
              </a:solidFill>
            </a:endParaRPr>
          </a:p>
        </p:txBody>
      </p:sp>
      <p:grpSp>
        <p:nvGrpSpPr>
          <p:cNvPr id="4" name="Group 51"/>
          <p:cNvGrpSpPr>
            <a:grpSpLocks/>
          </p:cNvGrpSpPr>
          <p:nvPr userDrawn="1"/>
        </p:nvGrpSpPr>
        <p:grpSpPr bwMode="auto">
          <a:xfrm>
            <a:off x="7832729" y="6148388"/>
            <a:ext cx="2062163" cy="514350"/>
            <a:chOff x="4934" y="3873"/>
            <a:chExt cx="1299" cy="324"/>
          </a:xfrm>
        </p:grpSpPr>
        <p:pic>
          <p:nvPicPr>
            <p:cNvPr id="5" name="Picture 10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34" y="3896"/>
              <a:ext cx="68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0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7" y="3873"/>
              <a:ext cx="59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7771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0" indent="0">
              <a:buNone/>
              <a:defRPr sz="1800" b="1"/>
            </a:lvl3pPr>
            <a:lvl4pPr marL="1370612" indent="0">
              <a:buNone/>
              <a:defRPr sz="1600" b="1"/>
            </a:lvl4pPr>
            <a:lvl5pPr marL="1827481" indent="0">
              <a:buNone/>
              <a:defRPr sz="1600" b="1"/>
            </a:lvl5pPr>
            <a:lvl6pPr marL="2284352" indent="0">
              <a:buNone/>
              <a:defRPr sz="1600" b="1"/>
            </a:lvl6pPr>
            <a:lvl7pPr marL="2741222" indent="0">
              <a:buNone/>
              <a:defRPr sz="1600" b="1"/>
            </a:lvl7pPr>
            <a:lvl8pPr marL="3198092" indent="0">
              <a:buNone/>
              <a:defRPr sz="1600" b="1"/>
            </a:lvl8pPr>
            <a:lvl9pPr marL="36549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70" indent="0">
              <a:buNone/>
              <a:defRPr sz="2000" b="1"/>
            </a:lvl2pPr>
            <a:lvl3pPr marL="913740" indent="0">
              <a:buNone/>
              <a:defRPr sz="1800" b="1"/>
            </a:lvl3pPr>
            <a:lvl4pPr marL="1370612" indent="0">
              <a:buNone/>
              <a:defRPr sz="1600" b="1"/>
            </a:lvl4pPr>
            <a:lvl5pPr marL="1827481" indent="0">
              <a:buNone/>
              <a:defRPr sz="1600" b="1"/>
            </a:lvl5pPr>
            <a:lvl6pPr marL="2284352" indent="0">
              <a:buNone/>
              <a:defRPr sz="1600" b="1"/>
            </a:lvl6pPr>
            <a:lvl7pPr marL="2741222" indent="0">
              <a:buNone/>
              <a:defRPr sz="1600" b="1"/>
            </a:lvl7pPr>
            <a:lvl8pPr marL="3198092" indent="0">
              <a:buNone/>
              <a:defRPr sz="1600" b="1"/>
            </a:lvl8pPr>
            <a:lvl9pPr marL="36549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59A5-99AE-4417-ADA7-8EE73B8146F3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29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392" y="152400"/>
            <a:ext cx="6835775" cy="431800"/>
          </a:xfrm>
          <a:prstGeom prst="rect">
            <a:avLst/>
          </a:prstGeom>
        </p:spPr>
        <p:txBody>
          <a:bodyPr lIns="91373" tIns="45688" rIns="91373" bIns="4568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http://www.sktelecom.com/img/sktelecom/img_business_global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038" y="195263"/>
            <a:ext cx="7110412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3" descr="SKC&amp;C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6963" y="6015039"/>
            <a:ext cx="9271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554" y="5881688"/>
            <a:ext cx="14128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0" y="6603238"/>
            <a:ext cx="9906000" cy="2461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1373" tIns="45688" rIns="91373" bIns="45688">
            <a:spAutoFit/>
          </a:bodyPr>
          <a:lstStyle/>
          <a:p>
            <a:pPr marL="179257" indent="-179257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kumimoji="1" lang="en-US" altLang="ko-KR" sz="1000" kern="0" dirty="0">
                <a:solidFill>
                  <a:srgbClr val="FFFFFF">
                    <a:lumMod val="6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맑은 고딕"/>
                <a:cs typeface="HY태고딕"/>
              </a:rPr>
              <a:t>       It’s not “want to be”, we should be there!</a:t>
            </a:r>
          </a:p>
        </p:txBody>
      </p:sp>
      <p:sp>
        <p:nvSpPr>
          <p:cNvPr id="6" name="사각형 설명선 12"/>
          <p:cNvSpPr>
            <a:spLocks/>
          </p:cNvSpPr>
          <p:nvPr userDrawn="1"/>
        </p:nvSpPr>
        <p:spPr bwMode="auto">
          <a:xfrm>
            <a:off x="2343150" y="2168529"/>
            <a:ext cx="366713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345 w 366689"/>
              <a:gd name="T9" fmla="*/ 0 h 238509"/>
              <a:gd name="T10" fmla="*/ 368345 w 366689"/>
              <a:gd name="T11" fmla="*/ 86304 h 238509"/>
              <a:gd name="T12" fmla="*/ 368345 w 366689"/>
              <a:gd name="T13" fmla="*/ 86304 h 238509"/>
              <a:gd name="T14" fmla="*/ 368345 w 366689"/>
              <a:gd name="T15" fmla="*/ 123294 h 238509"/>
              <a:gd name="T16" fmla="*/ 368345 w 366689"/>
              <a:gd name="T17" fmla="*/ 147950 h 238509"/>
              <a:gd name="T18" fmla="*/ 134358 w 366689"/>
              <a:gd name="T19" fmla="*/ 147950 h 238509"/>
              <a:gd name="T20" fmla="*/ 132657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7" name="사각형 설명선 12"/>
          <p:cNvSpPr>
            <a:spLocks/>
          </p:cNvSpPr>
          <p:nvPr userDrawn="1"/>
        </p:nvSpPr>
        <p:spPr bwMode="auto">
          <a:xfrm>
            <a:off x="6565901" y="2287588"/>
            <a:ext cx="366713" cy="239712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345 w 366689"/>
              <a:gd name="T9" fmla="*/ 0 h 238509"/>
              <a:gd name="T10" fmla="*/ 368345 w 366689"/>
              <a:gd name="T11" fmla="*/ 136481 h 238509"/>
              <a:gd name="T12" fmla="*/ 368345 w 366689"/>
              <a:gd name="T13" fmla="*/ 136481 h 238509"/>
              <a:gd name="T14" fmla="*/ 368345 w 366689"/>
              <a:gd name="T15" fmla="*/ 194979 h 238509"/>
              <a:gd name="T16" fmla="*/ 368345 w 366689"/>
              <a:gd name="T17" fmla="*/ 233975 h 238509"/>
              <a:gd name="T18" fmla="*/ 134358 w 366689"/>
              <a:gd name="T19" fmla="*/ 233975 h 238509"/>
              <a:gd name="T20" fmla="*/ 132657 w 366689"/>
              <a:gd name="T21" fmla="*/ 337496 h 238509"/>
              <a:gd name="T22" fmla="*/ 90104 w 366689"/>
              <a:gd name="T23" fmla="*/ 233975 h 238509"/>
              <a:gd name="T24" fmla="*/ 0 w 366689"/>
              <a:gd name="T25" fmla="*/ 233975 h 238509"/>
              <a:gd name="T26" fmla="*/ 0 w 366689"/>
              <a:gd name="T27" fmla="*/ 194979 h 238509"/>
              <a:gd name="T28" fmla="*/ 0 w 366689"/>
              <a:gd name="T29" fmla="*/ 136481 h 238509"/>
              <a:gd name="T30" fmla="*/ 0 w 366689"/>
              <a:gd name="T31" fmla="*/ 136481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8" name="사각형 설명선 12"/>
          <p:cNvSpPr>
            <a:spLocks/>
          </p:cNvSpPr>
          <p:nvPr userDrawn="1"/>
        </p:nvSpPr>
        <p:spPr bwMode="auto">
          <a:xfrm>
            <a:off x="3149601" y="1177926"/>
            <a:ext cx="366713" cy="239713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345 w 366689"/>
              <a:gd name="T9" fmla="*/ 0 h 238509"/>
              <a:gd name="T10" fmla="*/ 368345 w 366689"/>
              <a:gd name="T11" fmla="*/ 136526 h 238509"/>
              <a:gd name="T12" fmla="*/ 368345 w 366689"/>
              <a:gd name="T13" fmla="*/ 136526 h 238509"/>
              <a:gd name="T14" fmla="*/ 368345 w 366689"/>
              <a:gd name="T15" fmla="*/ 195035 h 238509"/>
              <a:gd name="T16" fmla="*/ 368345 w 366689"/>
              <a:gd name="T17" fmla="*/ 234046 h 238509"/>
              <a:gd name="T18" fmla="*/ 134358 w 366689"/>
              <a:gd name="T19" fmla="*/ 234046 h 238509"/>
              <a:gd name="T20" fmla="*/ 132657 w 366689"/>
              <a:gd name="T21" fmla="*/ 337591 h 238509"/>
              <a:gd name="T22" fmla="*/ 90104 w 366689"/>
              <a:gd name="T23" fmla="*/ 234046 h 238509"/>
              <a:gd name="T24" fmla="*/ 0 w 366689"/>
              <a:gd name="T25" fmla="*/ 234046 h 238509"/>
              <a:gd name="T26" fmla="*/ 0 w 366689"/>
              <a:gd name="T27" fmla="*/ 195035 h 238509"/>
              <a:gd name="T28" fmla="*/ 0 w 366689"/>
              <a:gd name="T29" fmla="*/ 136526 h 238509"/>
              <a:gd name="T30" fmla="*/ 0 w 366689"/>
              <a:gd name="T31" fmla="*/ 13652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9" name="사각형 설명선 12"/>
          <p:cNvSpPr>
            <a:spLocks/>
          </p:cNvSpPr>
          <p:nvPr userDrawn="1"/>
        </p:nvSpPr>
        <p:spPr bwMode="auto">
          <a:xfrm>
            <a:off x="1892302" y="1300167"/>
            <a:ext cx="366713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345 w 366689"/>
              <a:gd name="T9" fmla="*/ 0 h 238509"/>
              <a:gd name="T10" fmla="*/ 368345 w 366689"/>
              <a:gd name="T11" fmla="*/ 86304 h 238509"/>
              <a:gd name="T12" fmla="*/ 368345 w 366689"/>
              <a:gd name="T13" fmla="*/ 86304 h 238509"/>
              <a:gd name="T14" fmla="*/ 368345 w 366689"/>
              <a:gd name="T15" fmla="*/ 123294 h 238509"/>
              <a:gd name="T16" fmla="*/ 368345 w 366689"/>
              <a:gd name="T17" fmla="*/ 147950 h 238509"/>
              <a:gd name="T18" fmla="*/ 134358 w 366689"/>
              <a:gd name="T19" fmla="*/ 147950 h 238509"/>
              <a:gd name="T20" fmla="*/ 132657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0" name="사각형 설명선 12"/>
          <p:cNvSpPr>
            <a:spLocks/>
          </p:cNvSpPr>
          <p:nvPr userDrawn="1"/>
        </p:nvSpPr>
        <p:spPr bwMode="auto">
          <a:xfrm>
            <a:off x="2312988" y="1062042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276 w 366689"/>
              <a:gd name="T9" fmla="*/ 0 h 238509"/>
              <a:gd name="T10" fmla="*/ 368276 w 366689"/>
              <a:gd name="T11" fmla="*/ 86304 h 238509"/>
              <a:gd name="T12" fmla="*/ 368276 w 366689"/>
              <a:gd name="T13" fmla="*/ 86304 h 238509"/>
              <a:gd name="T14" fmla="*/ 368276 w 366689"/>
              <a:gd name="T15" fmla="*/ 123294 h 238509"/>
              <a:gd name="T16" fmla="*/ 368276 w 366689"/>
              <a:gd name="T17" fmla="*/ 147950 h 238509"/>
              <a:gd name="T18" fmla="*/ 134289 w 366689"/>
              <a:gd name="T19" fmla="*/ 147950 h 238509"/>
              <a:gd name="T20" fmla="*/ 132588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1" name="사각형 설명선 12"/>
          <p:cNvSpPr>
            <a:spLocks/>
          </p:cNvSpPr>
          <p:nvPr userDrawn="1"/>
        </p:nvSpPr>
        <p:spPr bwMode="auto">
          <a:xfrm>
            <a:off x="2308227" y="1419229"/>
            <a:ext cx="366713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345 w 366689"/>
              <a:gd name="T9" fmla="*/ 0 h 238509"/>
              <a:gd name="T10" fmla="*/ 368345 w 366689"/>
              <a:gd name="T11" fmla="*/ 86304 h 238509"/>
              <a:gd name="T12" fmla="*/ 368345 w 366689"/>
              <a:gd name="T13" fmla="*/ 86304 h 238509"/>
              <a:gd name="T14" fmla="*/ 368345 w 366689"/>
              <a:gd name="T15" fmla="*/ 123294 h 238509"/>
              <a:gd name="T16" fmla="*/ 368345 w 366689"/>
              <a:gd name="T17" fmla="*/ 147950 h 238509"/>
              <a:gd name="T18" fmla="*/ 134358 w 366689"/>
              <a:gd name="T19" fmla="*/ 147950 h 238509"/>
              <a:gd name="T20" fmla="*/ 132657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2" name="사각형 설명선 12"/>
          <p:cNvSpPr>
            <a:spLocks/>
          </p:cNvSpPr>
          <p:nvPr userDrawn="1"/>
        </p:nvSpPr>
        <p:spPr bwMode="auto">
          <a:xfrm>
            <a:off x="6122988" y="1657351"/>
            <a:ext cx="366712" cy="239713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276 w 366689"/>
              <a:gd name="T9" fmla="*/ 0 h 238509"/>
              <a:gd name="T10" fmla="*/ 368276 w 366689"/>
              <a:gd name="T11" fmla="*/ 136526 h 238509"/>
              <a:gd name="T12" fmla="*/ 368276 w 366689"/>
              <a:gd name="T13" fmla="*/ 136526 h 238509"/>
              <a:gd name="T14" fmla="*/ 368276 w 366689"/>
              <a:gd name="T15" fmla="*/ 195035 h 238509"/>
              <a:gd name="T16" fmla="*/ 368276 w 366689"/>
              <a:gd name="T17" fmla="*/ 234046 h 238509"/>
              <a:gd name="T18" fmla="*/ 134289 w 366689"/>
              <a:gd name="T19" fmla="*/ 234046 h 238509"/>
              <a:gd name="T20" fmla="*/ 132588 w 366689"/>
              <a:gd name="T21" fmla="*/ 337591 h 238509"/>
              <a:gd name="T22" fmla="*/ 90104 w 366689"/>
              <a:gd name="T23" fmla="*/ 234046 h 238509"/>
              <a:gd name="T24" fmla="*/ 0 w 366689"/>
              <a:gd name="T25" fmla="*/ 234046 h 238509"/>
              <a:gd name="T26" fmla="*/ 0 w 366689"/>
              <a:gd name="T27" fmla="*/ 195035 h 238509"/>
              <a:gd name="T28" fmla="*/ 0 w 366689"/>
              <a:gd name="T29" fmla="*/ 136526 h 238509"/>
              <a:gd name="T30" fmla="*/ 0 w 366689"/>
              <a:gd name="T31" fmla="*/ 136526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3" name="사각형 설명선 12"/>
          <p:cNvSpPr>
            <a:spLocks/>
          </p:cNvSpPr>
          <p:nvPr userDrawn="1"/>
        </p:nvSpPr>
        <p:spPr bwMode="auto">
          <a:xfrm>
            <a:off x="6561138" y="2578104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276 w 366689"/>
              <a:gd name="T9" fmla="*/ 0 h 238509"/>
              <a:gd name="T10" fmla="*/ 368276 w 366689"/>
              <a:gd name="T11" fmla="*/ 86304 h 238509"/>
              <a:gd name="T12" fmla="*/ 368276 w 366689"/>
              <a:gd name="T13" fmla="*/ 86304 h 238509"/>
              <a:gd name="T14" fmla="*/ 368276 w 366689"/>
              <a:gd name="T15" fmla="*/ 123294 h 238509"/>
              <a:gd name="T16" fmla="*/ 368276 w 366689"/>
              <a:gd name="T17" fmla="*/ 147950 h 238509"/>
              <a:gd name="T18" fmla="*/ 134289 w 366689"/>
              <a:gd name="T19" fmla="*/ 147950 h 238509"/>
              <a:gd name="T20" fmla="*/ 132588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4" name="사각형 설명선 12"/>
          <p:cNvSpPr>
            <a:spLocks/>
          </p:cNvSpPr>
          <p:nvPr userDrawn="1"/>
        </p:nvSpPr>
        <p:spPr bwMode="auto">
          <a:xfrm>
            <a:off x="2071688" y="1897067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276 w 366689"/>
              <a:gd name="T9" fmla="*/ 0 h 238509"/>
              <a:gd name="T10" fmla="*/ 368276 w 366689"/>
              <a:gd name="T11" fmla="*/ 86304 h 238509"/>
              <a:gd name="T12" fmla="*/ 368276 w 366689"/>
              <a:gd name="T13" fmla="*/ 86304 h 238509"/>
              <a:gd name="T14" fmla="*/ 368276 w 366689"/>
              <a:gd name="T15" fmla="*/ 123294 h 238509"/>
              <a:gd name="T16" fmla="*/ 368276 w 366689"/>
              <a:gd name="T17" fmla="*/ 147950 h 238509"/>
              <a:gd name="T18" fmla="*/ 134289 w 366689"/>
              <a:gd name="T19" fmla="*/ 147950 h 238509"/>
              <a:gd name="T20" fmla="*/ 132588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5" name="사각형 설명선 12"/>
          <p:cNvSpPr>
            <a:spLocks/>
          </p:cNvSpPr>
          <p:nvPr userDrawn="1"/>
        </p:nvSpPr>
        <p:spPr bwMode="auto">
          <a:xfrm>
            <a:off x="3714752" y="1887538"/>
            <a:ext cx="366713" cy="239712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345 w 366689"/>
              <a:gd name="T9" fmla="*/ 0 h 238509"/>
              <a:gd name="T10" fmla="*/ 368345 w 366689"/>
              <a:gd name="T11" fmla="*/ 136481 h 238509"/>
              <a:gd name="T12" fmla="*/ 368345 w 366689"/>
              <a:gd name="T13" fmla="*/ 136481 h 238509"/>
              <a:gd name="T14" fmla="*/ 368345 w 366689"/>
              <a:gd name="T15" fmla="*/ 194979 h 238509"/>
              <a:gd name="T16" fmla="*/ 368345 w 366689"/>
              <a:gd name="T17" fmla="*/ 233975 h 238509"/>
              <a:gd name="T18" fmla="*/ 134358 w 366689"/>
              <a:gd name="T19" fmla="*/ 233975 h 238509"/>
              <a:gd name="T20" fmla="*/ 132657 w 366689"/>
              <a:gd name="T21" fmla="*/ 337496 h 238509"/>
              <a:gd name="T22" fmla="*/ 90104 w 366689"/>
              <a:gd name="T23" fmla="*/ 233975 h 238509"/>
              <a:gd name="T24" fmla="*/ 0 w 366689"/>
              <a:gd name="T25" fmla="*/ 233975 h 238509"/>
              <a:gd name="T26" fmla="*/ 0 w 366689"/>
              <a:gd name="T27" fmla="*/ 194979 h 238509"/>
              <a:gd name="T28" fmla="*/ 0 w 366689"/>
              <a:gd name="T29" fmla="*/ 136481 h 238509"/>
              <a:gd name="T30" fmla="*/ 0 w 366689"/>
              <a:gd name="T31" fmla="*/ 136481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6" name="자유형 32"/>
          <p:cNvSpPr>
            <a:spLocks/>
          </p:cNvSpPr>
          <p:nvPr userDrawn="1"/>
        </p:nvSpPr>
        <p:spPr bwMode="auto">
          <a:xfrm>
            <a:off x="2709863" y="1174750"/>
            <a:ext cx="90878" cy="184666"/>
          </a:xfrm>
          <a:custGeom>
            <a:avLst/>
            <a:gdLst>
              <a:gd name="T0" fmla="*/ 1218231 w 1303020"/>
              <a:gd name="T1" fmla="*/ 470590 h 567768"/>
              <a:gd name="T2" fmla="*/ 598430 w 1303020"/>
              <a:gd name="T3" fmla="*/ 450418 h 567768"/>
              <a:gd name="T4" fmla="*/ 0 w 1303020"/>
              <a:gd name="T5" fmla="*/ 0 h 567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3020" h="567768">
                <a:moveTo>
                  <a:pt x="1303020" y="533400"/>
                </a:moveTo>
                <a:cubicBezTo>
                  <a:pt x="1080135" y="566420"/>
                  <a:pt x="857250" y="599440"/>
                  <a:pt x="640080" y="510540"/>
                </a:cubicBezTo>
                <a:cubicBezTo>
                  <a:pt x="422910" y="421640"/>
                  <a:pt x="211455" y="210820"/>
                  <a:pt x="0" y="0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wrap="none"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7" name="자유형 33"/>
          <p:cNvSpPr>
            <a:spLocks/>
          </p:cNvSpPr>
          <p:nvPr userDrawn="1"/>
        </p:nvSpPr>
        <p:spPr bwMode="auto">
          <a:xfrm>
            <a:off x="2470150" y="1516065"/>
            <a:ext cx="1516063" cy="184666"/>
          </a:xfrm>
          <a:custGeom>
            <a:avLst/>
            <a:gdLst>
              <a:gd name="T0" fmla="*/ 2147483647 w 1223074"/>
              <a:gd name="T1" fmla="*/ 205303 h 352673"/>
              <a:gd name="T2" fmla="*/ 2147483647 w 1223074"/>
              <a:gd name="T3" fmla="*/ 2074 h 352673"/>
              <a:gd name="T4" fmla="*/ 0 w 1223074"/>
              <a:gd name="T5" fmla="*/ 335964 h 3526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3074" h="352673">
                <a:moveTo>
                  <a:pt x="1223074" y="215513"/>
                </a:moveTo>
                <a:cubicBezTo>
                  <a:pt x="975445" y="144393"/>
                  <a:pt x="684034" y="-20707"/>
                  <a:pt x="480188" y="2153"/>
                </a:cubicBezTo>
                <a:cubicBezTo>
                  <a:pt x="276342" y="25013"/>
                  <a:pt x="160063" y="235833"/>
                  <a:pt x="0" y="352673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8" name="자유형 34"/>
          <p:cNvSpPr>
            <a:spLocks/>
          </p:cNvSpPr>
          <p:nvPr userDrawn="1"/>
        </p:nvSpPr>
        <p:spPr bwMode="auto">
          <a:xfrm>
            <a:off x="2292350" y="1312863"/>
            <a:ext cx="1714500" cy="184666"/>
          </a:xfrm>
          <a:custGeom>
            <a:avLst/>
            <a:gdLst>
              <a:gd name="T0" fmla="*/ 2147483647 w 1382967"/>
              <a:gd name="T1" fmla="*/ 373521 h 360172"/>
              <a:gd name="T2" fmla="*/ 2147483647 w 1382967"/>
              <a:gd name="T3" fmla="*/ 152254 h 360172"/>
              <a:gd name="T4" fmla="*/ 0 w 1382967"/>
              <a:gd name="T5" fmla="*/ 41620 h 3601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2967" h="360172">
                <a:moveTo>
                  <a:pt x="1382967" y="360172"/>
                </a:moveTo>
                <a:cubicBezTo>
                  <a:pt x="1256283" y="289052"/>
                  <a:pt x="1233408" y="200152"/>
                  <a:pt x="1002914" y="146812"/>
                </a:cubicBezTo>
                <a:cubicBezTo>
                  <a:pt x="772420" y="93472"/>
                  <a:pt x="160063" y="-76708"/>
                  <a:pt x="0" y="40132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19" name="자유형 35"/>
          <p:cNvSpPr>
            <a:spLocks/>
          </p:cNvSpPr>
          <p:nvPr userDrawn="1"/>
        </p:nvSpPr>
        <p:spPr bwMode="auto">
          <a:xfrm flipH="1">
            <a:off x="4127500" y="1565275"/>
            <a:ext cx="1995488" cy="184666"/>
          </a:xfrm>
          <a:custGeom>
            <a:avLst/>
            <a:gdLst>
              <a:gd name="T0" fmla="*/ 2147483647 w 1610506"/>
              <a:gd name="T1" fmla="*/ 334510 h 267419"/>
              <a:gd name="T2" fmla="*/ 2147483647 w 1610506"/>
              <a:gd name="T3" fmla="*/ 900 h 267419"/>
              <a:gd name="T4" fmla="*/ 0 w 1610506"/>
              <a:gd name="T5" fmla="*/ 258258 h 2674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0506" h="267419">
                <a:moveTo>
                  <a:pt x="1610506" y="267419"/>
                </a:moveTo>
                <a:cubicBezTo>
                  <a:pt x="1483822" y="196299"/>
                  <a:pt x="1271332" y="10879"/>
                  <a:pt x="1002914" y="719"/>
                </a:cubicBezTo>
                <a:cubicBezTo>
                  <a:pt x="734496" y="-9441"/>
                  <a:pt x="160063" y="89619"/>
                  <a:pt x="0" y="206459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0" name="자유형 36"/>
          <p:cNvSpPr>
            <a:spLocks/>
          </p:cNvSpPr>
          <p:nvPr userDrawn="1"/>
        </p:nvSpPr>
        <p:spPr bwMode="auto">
          <a:xfrm flipH="1">
            <a:off x="4111625" y="1839913"/>
            <a:ext cx="2400300" cy="184666"/>
          </a:xfrm>
          <a:custGeom>
            <a:avLst/>
            <a:gdLst>
              <a:gd name="T0" fmla="*/ 2147483647 w 1936441"/>
              <a:gd name="T1" fmla="*/ 0 h 525780"/>
              <a:gd name="T2" fmla="*/ 2147483647 w 1936441"/>
              <a:gd name="T3" fmla="*/ 179998 h 525780"/>
              <a:gd name="T4" fmla="*/ 0 w 1936441"/>
              <a:gd name="T5" fmla="*/ 621009 h 5257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6441" h="525780">
                <a:moveTo>
                  <a:pt x="1936441" y="0"/>
                </a:moveTo>
                <a:lnTo>
                  <a:pt x="1150507" y="152400"/>
                </a:lnTo>
                <a:cubicBezTo>
                  <a:pt x="827767" y="240030"/>
                  <a:pt x="160063" y="408940"/>
                  <a:pt x="0" y="525780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1" name="자유형 37"/>
          <p:cNvSpPr>
            <a:spLocks/>
          </p:cNvSpPr>
          <p:nvPr userDrawn="1"/>
        </p:nvSpPr>
        <p:spPr bwMode="auto">
          <a:xfrm flipH="1">
            <a:off x="4095751" y="1841503"/>
            <a:ext cx="2430463" cy="184666"/>
          </a:xfrm>
          <a:custGeom>
            <a:avLst/>
            <a:gdLst>
              <a:gd name="T0" fmla="*/ 2147483647 w 1961040"/>
              <a:gd name="T1" fmla="*/ 0 h 830580"/>
              <a:gd name="T2" fmla="*/ 2147483647 w 1961040"/>
              <a:gd name="T3" fmla="*/ 148436 h 830580"/>
              <a:gd name="T4" fmla="*/ 0 w 1961040"/>
              <a:gd name="T5" fmla="*/ 808988 h 830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1040" h="830580">
                <a:moveTo>
                  <a:pt x="1961040" y="0"/>
                </a:moveTo>
                <a:cubicBezTo>
                  <a:pt x="1699062" y="50800"/>
                  <a:pt x="1501946" y="13970"/>
                  <a:pt x="1175106" y="152400"/>
                </a:cubicBezTo>
                <a:cubicBezTo>
                  <a:pt x="848266" y="290830"/>
                  <a:pt x="160063" y="713740"/>
                  <a:pt x="0" y="830580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2" name="자유형 38"/>
          <p:cNvSpPr>
            <a:spLocks/>
          </p:cNvSpPr>
          <p:nvPr userDrawn="1"/>
        </p:nvSpPr>
        <p:spPr bwMode="auto">
          <a:xfrm>
            <a:off x="2633663" y="1725615"/>
            <a:ext cx="90878" cy="184666"/>
          </a:xfrm>
          <a:custGeom>
            <a:avLst/>
            <a:gdLst>
              <a:gd name="T0" fmla="*/ 1294278 w 1379220"/>
              <a:gd name="T1" fmla="*/ 51179 h 579075"/>
              <a:gd name="T2" fmla="*/ 672163 w 1379220"/>
              <a:gd name="T3" fmla="*/ 27314 h 579075"/>
              <a:gd name="T4" fmla="*/ 0 w 1379220"/>
              <a:gd name="T5" fmla="*/ 560346 h 5790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9220" h="579075">
                <a:moveTo>
                  <a:pt x="1379220" y="49016"/>
                </a:moveTo>
                <a:cubicBezTo>
                  <a:pt x="1156335" y="82036"/>
                  <a:pt x="946150" y="-55124"/>
                  <a:pt x="716280" y="26156"/>
                </a:cubicBezTo>
                <a:cubicBezTo>
                  <a:pt x="486410" y="107436"/>
                  <a:pt x="211455" y="747516"/>
                  <a:pt x="0" y="536696"/>
                </a:cubicBezTo>
              </a:path>
            </a:pathLst>
          </a:custGeom>
          <a:noFill/>
          <a:ln w="28575" algn="ctr">
            <a:solidFill>
              <a:srgbClr val="A6A6A6">
                <a:alpha val="49019"/>
              </a:srgbClr>
            </a:solidFill>
            <a:miter lim="800000"/>
            <a:headEnd/>
            <a:tailEnd type="triangle" w="med" len="med"/>
          </a:ln>
        </p:spPr>
        <p:txBody>
          <a:bodyPr wrap="none" lIns="71948" tIns="0" rIns="17987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2163" y="1417638"/>
            <a:ext cx="30607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 userDrawn="1"/>
        </p:nvSpPr>
        <p:spPr bwMode="auto">
          <a:xfrm>
            <a:off x="1453119" y="3068953"/>
            <a:ext cx="2239580" cy="3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73" tIns="45688" rIns="91373" bIns="45688">
            <a:spAutoFit/>
          </a:bodyPr>
          <a:lstStyle/>
          <a:p>
            <a:pPr marL="179257" indent="-179257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kumimoji="1" lang="en-US" altLang="ko-KR" sz="1400" kern="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휴먼둥근헤드라인" pitchFamily="18" charset="-127"/>
                <a:ea typeface="휴먼둥근헤드라인" pitchFamily="18" charset="-127"/>
                <a:cs typeface="HY태고딕"/>
              </a:rPr>
              <a:t>SK Telecom Global</a:t>
            </a:r>
            <a:endParaRPr kumimoji="1"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휴먼둥근헤드라인" pitchFamily="18" charset="-127"/>
              <a:ea typeface="휴먼둥근헤드라인" pitchFamily="18" charset="-127"/>
              <a:cs typeface="HY태고딕"/>
            </a:endParaRP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841257" y="3068953"/>
            <a:ext cx="2342173" cy="3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73" tIns="45688" rIns="91373" bIns="45688">
            <a:spAutoFit/>
          </a:bodyPr>
          <a:lstStyle/>
          <a:p>
            <a:pPr marL="179257" indent="-179257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kumimoji="1" lang="en-US" altLang="ko-KR" sz="1400" kern="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휴먼둥근헤드라인" pitchFamily="18" charset="-127"/>
                <a:ea typeface="휴먼둥근헤드라인" pitchFamily="18" charset="-127"/>
                <a:cs typeface="HY태고딕"/>
              </a:rPr>
              <a:t>Competitive Leader</a:t>
            </a:r>
            <a:endParaRPr kumimoji="1" lang="ko-KR" altLang="en-US" sz="1400" kern="0" dirty="0">
              <a:solidFill>
                <a:srgbClr val="000000">
                  <a:lumMod val="65000"/>
                  <a:lumOff val="35000"/>
                </a:srgb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휴먼둥근헤드라인" pitchFamily="18" charset="-127"/>
              <a:ea typeface="휴먼둥근헤드라인" pitchFamily="18" charset="-127"/>
              <a:cs typeface="HY태고딕"/>
            </a:endParaRPr>
          </a:p>
        </p:txBody>
      </p:sp>
      <p:sp>
        <p:nvSpPr>
          <p:cNvPr id="26" name="사각형 설명선 12"/>
          <p:cNvSpPr>
            <a:spLocks/>
          </p:cNvSpPr>
          <p:nvPr userDrawn="1"/>
        </p:nvSpPr>
        <p:spPr bwMode="auto">
          <a:xfrm>
            <a:off x="8462963" y="819154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276 w 366689"/>
              <a:gd name="T9" fmla="*/ 0 h 238509"/>
              <a:gd name="T10" fmla="*/ 368276 w 366689"/>
              <a:gd name="T11" fmla="*/ 86304 h 238509"/>
              <a:gd name="T12" fmla="*/ 368276 w 366689"/>
              <a:gd name="T13" fmla="*/ 86304 h 238509"/>
              <a:gd name="T14" fmla="*/ 368276 w 366689"/>
              <a:gd name="T15" fmla="*/ 123294 h 238509"/>
              <a:gd name="T16" fmla="*/ 368276 w 366689"/>
              <a:gd name="T17" fmla="*/ 147950 h 238509"/>
              <a:gd name="T18" fmla="*/ 134289 w 366689"/>
              <a:gd name="T19" fmla="*/ 147950 h 238509"/>
              <a:gd name="T20" fmla="*/ 132588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7" name="사각형 설명선 12"/>
          <p:cNvSpPr>
            <a:spLocks/>
          </p:cNvSpPr>
          <p:nvPr userDrawn="1"/>
        </p:nvSpPr>
        <p:spPr bwMode="auto">
          <a:xfrm>
            <a:off x="8462963" y="1082679"/>
            <a:ext cx="366712" cy="238125"/>
          </a:xfrm>
          <a:custGeom>
            <a:avLst/>
            <a:gdLst>
              <a:gd name="T0" fmla="*/ 0 w 366689"/>
              <a:gd name="T1" fmla="*/ 0 h 238509"/>
              <a:gd name="T2" fmla="*/ 61391 w 366689"/>
              <a:gd name="T3" fmla="*/ 0 h 238509"/>
              <a:gd name="T4" fmla="*/ 61391 w 366689"/>
              <a:gd name="T5" fmla="*/ 0 h 238509"/>
              <a:gd name="T6" fmla="*/ 153477 w 366689"/>
              <a:gd name="T7" fmla="*/ 0 h 238509"/>
              <a:gd name="T8" fmla="*/ 368276 w 366689"/>
              <a:gd name="T9" fmla="*/ 0 h 238509"/>
              <a:gd name="T10" fmla="*/ 368276 w 366689"/>
              <a:gd name="T11" fmla="*/ 86304 h 238509"/>
              <a:gd name="T12" fmla="*/ 368276 w 366689"/>
              <a:gd name="T13" fmla="*/ 86304 h 238509"/>
              <a:gd name="T14" fmla="*/ 368276 w 366689"/>
              <a:gd name="T15" fmla="*/ 123294 h 238509"/>
              <a:gd name="T16" fmla="*/ 368276 w 366689"/>
              <a:gd name="T17" fmla="*/ 147950 h 238509"/>
              <a:gd name="T18" fmla="*/ 134289 w 366689"/>
              <a:gd name="T19" fmla="*/ 147950 h 238509"/>
              <a:gd name="T20" fmla="*/ 132588 w 366689"/>
              <a:gd name="T21" fmla="*/ 213414 h 238509"/>
              <a:gd name="T22" fmla="*/ 90104 w 366689"/>
              <a:gd name="T23" fmla="*/ 147950 h 238509"/>
              <a:gd name="T24" fmla="*/ 0 w 366689"/>
              <a:gd name="T25" fmla="*/ 147950 h 238509"/>
              <a:gd name="T26" fmla="*/ 0 w 366689"/>
              <a:gd name="T27" fmla="*/ 123294 h 238509"/>
              <a:gd name="T28" fmla="*/ 0 w 366689"/>
              <a:gd name="T29" fmla="*/ 86304 h 238509"/>
              <a:gd name="T30" fmla="*/ 0 w 366689"/>
              <a:gd name="T31" fmla="*/ 86304 h 238509"/>
              <a:gd name="T32" fmla="*/ 0 w 366689"/>
              <a:gd name="T33" fmla="*/ 0 h 2385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6689" h="238509">
                <a:moveTo>
                  <a:pt x="0" y="0"/>
                </a:moveTo>
                <a:lnTo>
                  <a:pt x="61115" y="0"/>
                </a:lnTo>
                <a:lnTo>
                  <a:pt x="152787" y="0"/>
                </a:lnTo>
                <a:lnTo>
                  <a:pt x="366689" y="0"/>
                </a:lnTo>
                <a:lnTo>
                  <a:pt x="366689" y="96454"/>
                </a:lnTo>
                <a:lnTo>
                  <a:pt x="366689" y="137791"/>
                </a:lnTo>
                <a:lnTo>
                  <a:pt x="366689" y="165349"/>
                </a:lnTo>
                <a:lnTo>
                  <a:pt x="133737" y="165349"/>
                </a:lnTo>
                <a:lnTo>
                  <a:pt x="132036" y="238509"/>
                </a:lnTo>
                <a:lnTo>
                  <a:pt x="89690" y="165349"/>
                </a:lnTo>
                <a:lnTo>
                  <a:pt x="0" y="165349"/>
                </a:lnTo>
                <a:lnTo>
                  <a:pt x="0" y="137791"/>
                </a:lnTo>
                <a:lnTo>
                  <a:pt x="0" y="96454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srgbClr val="000000"/>
              </a:solidFill>
              <a:ea typeface="HY태고딕" pitchFamily="18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8823326" y="819151"/>
            <a:ext cx="492307" cy="21537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373" tIns="45688" rIns="91373" bIns="45688">
            <a:spAutoFit/>
          </a:bodyPr>
          <a:lstStyle>
            <a:lvl1pPr marL="179388" indent="-179388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lang="en-US" altLang="ko-KR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2012</a:t>
            </a:r>
            <a:r>
              <a:rPr lang="ko-KR" altLang="en-US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년</a:t>
            </a:r>
          </a:p>
        </p:txBody>
      </p:sp>
      <p:sp>
        <p:nvSpPr>
          <p:cNvPr id="29" name="TextBox 28"/>
          <p:cNvSpPr txBox="1">
            <a:spLocks noChangeArrowheads="1"/>
          </p:cNvSpPr>
          <p:nvPr userDrawn="1"/>
        </p:nvSpPr>
        <p:spPr bwMode="auto">
          <a:xfrm>
            <a:off x="8823328" y="1057276"/>
            <a:ext cx="516353" cy="21537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373" tIns="45688" rIns="91373" bIns="45688">
            <a:spAutoFit/>
          </a:bodyPr>
          <a:lstStyle>
            <a:lvl1pPr marL="179388" indent="-179388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lang="en-US" altLang="ko-KR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‘Future</a:t>
            </a:r>
            <a:endParaRPr lang="ko-KR" altLang="en-US" sz="800" b="1" i="1" smtClean="0">
              <a:solidFill>
                <a:srgbClr val="000000"/>
              </a:solidFill>
              <a:ea typeface="맑은 고딕" pitchFamily="50" charset="-127"/>
              <a:cs typeface="HY태고딕" pitchFamily="18" charset="-127"/>
            </a:endParaRPr>
          </a:p>
        </p:txBody>
      </p:sp>
      <p:sp>
        <p:nvSpPr>
          <p:cNvPr id="30" name="직사각형 29"/>
          <p:cNvSpPr/>
          <p:nvPr userDrawn="1"/>
        </p:nvSpPr>
        <p:spPr bwMode="auto">
          <a:xfrm>
            <a:off x="0" y="7938"/>
            <a:ext cx="9906000" cy="3421062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marL="228434" indent="-228434" algn="ctr" fontAlgn="base" latinLnBrk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8374065" y="549276"/>
            <a:ext cx="1351517" cy="21537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373" tIns="45688" rIns="91373" bIns="45688">
            <a:spAutoFit/>
          </a:bodyPr>
          <a:lstStyle>
            <a:lvl1pPr marL="179388" indent="-179388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/>
            </a:pPr>
            <a:r>
              <a:rPr lang="en-US" altLang="ko-KR" sz="800" b="1" i="1" smtClean="0">
                <a:solidFill>
                  <a:srgbClr val="000000"/>
                </a:solidFill>
                <a:ea typeface="맑은 고딕" pitchFamily="50" charset="-127"/>
                <a:cs typeface="HY태고딕" pitchFamily="18" charset="-127"/>
              </a:rPr>
              <a:t>SK Telecom’s Global status</a:t>
            </a:r>
            <a:endParaRPr lang="ko-KR" altLang="en-US" sz="800" b="1" i="1" smtClean="0">
              <a:solidFill>
                <a:srgbClr val="000000"/>
              </a:solidFill>
              <a:ea typeface="맑은 고딕" pitchFamily="50" charset="-127"/>
              <a:cs typeface="HY태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8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41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B6F7-7A65-4664-B641-1CDE7426F7E7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8F3C-D757-48E3-879B-CC0BFFE0DFD4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473280" y="6448251"/>
            <a:ext cx="2311400" cy="365125"/>
          </a:xfrm>
        </p:spPr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0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70" indent="0">
              <a:buNone/>
              <a:defRPr sz="1200"/>
            </a:lvl2pPr>
            <a:lvl3pPr marL="913740" indent="0">
              <a:buNone/>
              <a:defRPr sz="1000"/>
            </a:lvl3pPr>
            <a:lvl4pPr marL="1370612" indent="0">
              <a:buNone/>
              <a:defRPr sz="900"/>
            </a:lvl4pPr>
            <a:lvl5pPr marL="1827481" indent="0">
              <a:buNone/>
              <a:defRPr sz="900"/>
            </a:lvl5pPr>
            <a:lvl6pPr marL="2284352" indent="0">
              <a:buNone/>
              <a:defRPr sz="900"/>
            </a:lvl6pPr>
            <a:lvl7pPr marL="2741222" indent="0">
              <a:buNone/>
              <a:defRPr sz="900"/>
            </a:lvl7pPr>
            <a:lvl8pPr marL="3198092" indent="0">
              <a:buNone/>
              <a:defRPr sz="900"/>
            </a:lvl8pPr>
            <a:lvl9pPr marL="36549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C00-D0E3-491D-BED0-BD4223E33C0C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45288" y="6453336"/>
            <a:ext cx="2311400" cy="365125"/>
          </a:xfrm>
        </p:spPr>
        <p:txBody>
          <a:bodyPr/>
          <a:lstStyle/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6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ags" Target="../tags/tag4.xml"/><Relationship Id="rId5" Type="http://schemas.openxmlformats.org/officeDocument/2006/relationships/theme" Target="../theme/theme10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10.png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4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4.xml"/><Relationship Id="rId9" Type="http://schemas.openxmlformats.org/officeDocument/2006/relationships/tags" Target="../tags/tag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373" tIns="45688" rIns="91373" bIns="4568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373" tIns="45688" rIns="91373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C4F2-6C2E-4DC6-A029-6BAEB3CD418B}" type="datetime1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348C-BC61-41AE-9DF1-8BFDF9E97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7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7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7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53" indent="-342653" algn="l" defTabSz="91374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defTabSz="9137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76" indent="-228434" algn="l" defTabSz="9137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46" indent="-228434" algn="l" defTabSz="9137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16" indent="-228434" algn="l" defTabSz="91374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87" indent="-228434" algn="l" defTabSz="9137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57" indent="-228434" algn="l" defTabSz="9137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28" indent="-228434" algn="l" defTabSz="9137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97" indent="-228434" algn="l" defTabSz="9137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ltGray">
          <a:xfrm>
            <a:off x="4811714" y="65246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32" tIns="54032" rIns="54032" bIns="54032" anchor="ctr"/>
          <a:lstStyle/>
          <a:p>
            <a:pPr algn="ctr" defTabSz="915328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7171" name="TextBox 12"/>
          <p:cNvSpPr txBox="1">
            <a:spLocks noChangeArrowheads="1"/>
          </p:cNvSpPr>
          <p:nvPr/>
        </p:nvSpPr>
        <p:spPr bwMode="auto">
          <a:xfrm>
            <a:off x="4789489" y="6648453"/>
            <a:ext cx="542925" cy="230768"/>
          </a:xfrm>
          <a:prstGeom prst="rect">
            <a:avLst/>
          </a:prstGeom>
          <a:noFill/>
          <a:ln>
            <a:noFill/>
          </a:ln>
          <a:extLst/>
        </p:spPr>
        <p:txBody>
          <a:bodyPr lIns="91373" tIns="45688" rIns="91373" bIns="45688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Moebius" pitchFamily="18" charset="0"/>
                <a:ea typeface="HY태고딕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6119FE-9601-4A34-B463-3FC94EA036F1}" type="slidenum">
              <a:rPr lang="ko-KR" altLang="en-US" sz="9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2" name="AcnStamp_ID_1166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539821" y="1387478"/>
            <a:ext cx="1422954" cy="26670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25381" rIns="0" bIns="2538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itchFamily="34" charset="0"/>
              </a:rPr>
              <a:t>MASTER STAMP</a:t>
            </a:r>
          </a:p>
        </p:txBody>
      </p:sp>
      <p:cxnSp>
        <p:nvCxnSpPr>
          <p:cNvPr id="7173" name="AcnStpConnector_ID_1167" hidden="1"/>
          <p:cNvCxnSpPr>
            <a:cxnSpLocks noChangeShapeType="1"/>
            <a:stCxn id="7172" idx="2"/>
            <a:endCxn id="7172" idx="0"/>
          </p:cNvCxnSpPr>
          <p:nvPr>
            <p:custDataLst>
              <p:tags r:id="rId7"/>
            </p:custDataLst>
          </p:nvPr>
        </p:nvCxnSpPr>
        <p:spPr bwMode="gray">
          <a:xfrm>
            <a:off x="5539821" y="1387478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74" name="AcnStpConnector_ID_1168" hidden="1"/>
          <p:cNvCxnSpPr>
            <a:cxnSpLocks noChangeShapeType="1"/>
            <a:stCxn id="7172" idx="4"/>
            <a:endCxn id="7172" idx="6"/>
          </p:cNvCxnSpPr>
          <p:nvPr>
            <p:custDataLst>
              <p:tags r:id="rId8"/>
            </p:custDataLst>
          </p:nvPr>
        </p:nvCxnSpPr>
        <p:spPr bwMode="gray">
          <a:xfrm>
            <a:off x="5539821" y="1654179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pic>
        <p:nvPicPr>
          <p:cNvPr id="7175" name="Picture 14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58304" y="6486529"/>
            <a:ext cx="6445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92352" y="6512752"/>
            <a:ext cx="7540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83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5687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374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0612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7481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600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42593" indent="-8407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0629" indent="-9518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3221" indent="-179257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2787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69657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6528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3397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5"/>
            <a:ext cx="9501188" cy="285750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E508A-C6BE-41CB-B414-A6B24858E8BA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82275" y="6498608"/>
            <a:ext cx="267269" cy="304800"/>
          </a:xfrm>
          <a:prstGeom prst="rect">
            <a:avLst/>
          </a:prstGeom>
        </p:spPr>
        <p:txBody>
          <a:bodyPr lIns="0" tIns="45688" rIns="0" bIns="45688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3DDA87-5EA4-407F-B030-93CA5F74F1A7}" type="slidenum">
              <a:rPr kumimoji="1" lang="en-US" altLang="ko-KR" sz="1200" b="1" smtClean="0">
                <a:solidFill>
                  <a:prstClr val="black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0" b="1">
              <a:solidFill>
                <a:prstClr val="black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1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87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74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612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481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7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4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8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5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28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9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5"/>
            <a:ext cx="9501188" cy="285750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E30BF-B4C7-4B15-BE00-987AD04CEC9C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82275" y="6498608"/>
            <a:ext cx="267269" cy="304800"/>
          </a:xfrm>
          <a:prstGeom prst="rect">
            <a:avLst/>
          </a:prstGeom>
        </p:spPr>
        <p:txBody>
          <a:bodyPr lIns="0" tIns="45688" rIns="0" bIns="45688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3DDA87-5EA4-407F-B030-93CA5F74F1A7}" type="slidenum">
              <a:rPr kumimoji="1" lang="en-US" altLang="ko-KR" sz="1200" b="1" smtClean="0">
                <a:solidFill>
                  <a:prstClr val="black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0" b="1">
              <a:solidFill>
                <a:prstClr val="black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5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87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74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612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481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7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4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8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5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28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9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5"/>
            <a:ext cx="9501188" cy="285750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533BFE-E5D7-42F4-AFC5-EE601D68A639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82275" y="6498608"/>
            <a:ext cx="267269" cy="304800"/>
          </a:xfrm>
          <a:prstGeom prst="rect">
            <a:avLst/>
          </a:prstGeom>
        </p:spPr>
        <p:txBody>
          <a:bodyPr lIns="0" tIns="45688" rIns="0" bIns="45688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3DDA87-5EA4-407F-B030-93CA5F74F1A7}" type="slidenum">
              <a:rPr kumimoji="1" lang="en-US" altLang="ko-KR" sz="1200" b="1" smtClean="0">
                <a:solidFill>
                  <a:prstClr val="black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0" b="1">
              <a:solidFill>
                <a:prstClr val="black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32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87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74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612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481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7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4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8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5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28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9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5"/>
            <a:ext cx="9501188" cy="285750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1C35D8-FAD3-4D4C-A925-E097CFF19A5A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1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87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74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612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481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76" indent="-22843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46" indent="-22843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8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5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28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9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670425" y="6706807"/>
            <a:ext cx="5429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dirty="0">
                <a:solidFill>
                  <a:srgbClr val="000000"/>
                </a:solidFill>
              </a:rPr>
              <a:t> -</a:t>
            </a:r>
            <a:fld id="{ECF88F4E-F0E2-4CE2-A503-C402F836088A}" type="slidenum">
              <a:rPr kumimoji="1" lang="en-US" altLang="ko-KR" sz="90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900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030" name="제목 개체 틀 8"/>
          <p:cNvSpPr>
            <a:spLocks noGrp="1"/>
          </p:cNvSpPr>
          <p:nvPr>
            <p:ph type="title"/>
          </p:nvPr>
        </p:nvSpPr>
        <p:spPr bwMode="auto">
          <a:xfrm>
            <a:off x="460382" y="145676"/>
            <a:ext cx="6278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pic>
        <p:nvPicPr>
          <p:cNvPr id="7" name="Picture 17" descr="SK C&amp;C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84" y="6485528"/>
            <a:ext cx="509389" cy="28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9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56870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6pPr>
      <a:lvl7pPr marL="913740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7pPr>
      <a:lvl8pPr marL="1370612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8pPr>
      <a:lvl9pPr marL="1827481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41185" indent="-141185" algn="l" rtl="0" eaLnBrk="0" fontAlgn="base" latinLnBrk="1" hangingPunct="0">
        <a:spcBef>
          <a:spcPct val="0"/>
        </a:spcBef>
        <a:spcAft>
          <a:spcPct val="30000"/>
        </a:spcAft>
        <a:buSzPct val="120000"/>
        <a:buFont typeface="Wingdings" pitchFamily="2" charset="2"/>
        <a:buChar char="§"/>
        <a:tabLst>
          <a:tab pos="604402" algn="l"/>
        </a:tabLst>
        <a:defRPr sz="1400">
          <a:solidFill>
            <a:srgbClr val="000000"/>
          </a:solidFill>
          <a:latin typeface="+mn-ea"/>
          <a:ea typeface="+mn-ea"/>
          <a:cs typeface="+mn-cs"/>
        </a:defRPr>
      </a:lvl1pPr>
      <a:lvl2pPr marL="285545" indent="-142772" algn="l" rtl="0" eaLnBrk="0" fontAlgn="base" latinLnBrk="1" hangingPunct="0">
        <a:spcBef>
          <a:spcPct val="0"/>
        </a:spcBef>
        <a:spcAft>
          <a:spcPct val="30000"/>
        </a:spcAft>
        <a:buFont typeface="Arial" pitchFamily="34" charset="0"/>
        <a:buChar char="–"/>
        <a:tabLst>
          <a:tab pos="604402" algn="l"/>
        </a:tabLst>
        <a:defRPr sz="1200">
          <a:solidFill>
            <a:srgbClr val="000000"/>
          </a:solidFill>
          <a:latin typeface="+mn-ea"/>
          <a:ea typeface="+mn-ea"/>
        </a:defRPr>
      </a:lvl2pPr>
      <a:lvl3pPr marL="441006" indent="-153876" algn="l" rtl="0" eaLnBrk="0" fontAlgn="base" latinLnBrk="1" hangingPunct="0">
        <a:spcBef>
          <a:spcPct val="0"/>
        </a:spcBef>
        <a:spcAft>
          <a:spcPct val="30000"/>
        </a:spcAft>
        <a:buSzPct val="70000"/>
        <a:buFont typeface="Wingdings" pitchFamily="2" charset="2"/>
        <a:buChar char="l"/>
        <a:tabLst>
          <a:tab pos="604402" algn="l"/>
        </a:tabLst>
        <a:defRPr sz="1200">
          <a:solidFill>
            <a:srgbClr val="000000"/>
          </a:solidFill>
          <a:latin typeface="+mn-ea"/>
          <a:ea typeface="+mn-ea"/>
        </a:defRPr>
      </a:lvl3pPr>
      <a:lvl4pPr marL="579022" indent="-136426" algn="l" rtl="0" eaLnBrk="0" fontAlgn="base" latinLnBrk="1" hangingPunct="0">
        <a:spcBef>
          <a:spcPct val="0"/>
        </a:spcBef>
        <a:spcAft>
          <a:spcPct val="30000"/>
        </a:spcAft>
        <a:buSzPct val="80000"/>
        <a:buFont typeface="Wingdings 3" pitchFamily="18" charset="2"/>
        <a:buChar char="}"/>
        <a:tabLst>
          <a:tab pos="604402" algn="l"/>
        </a:tabLst>
        <a:defRPr sz="1200">
          <a:solidFill>
            <a:srgbClr val="000000"/>
          </a:solidFill>
          <a:latin typeface="+mn-ea"/>
          <a:ea typeface="+mn-ea"/>
        </a:defRPr>
      </a:lvl4pPr>
      <a:lvl5pPr marL="1389648" indent="-130081" algn="l" rtl="0" eaLnBrk="0" fontAlgn="base" latinLnBrk="1" hangingPunct="0">
        <a:spcBef>
          <a:spcPct val="0"/>
        </a:spcBef>
        <a:spcAft>
          <a:spcPct val="25000"/>
        </a:spcAft>
        <a:buSzPct val="80000"/>
        <a:buFont typeface="Arial" pitchFamily="34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5pPr>
      <a:lvl6pPr marL="1846518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6pPr>
      <a:lvl7pPr marL="2303388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7pPr>
      <a:lvl8pPr marL="2760258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8pPr>
      <a:lvl9pPr marL="3217129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670425" y="6706807"/>
            <a:ext cx="5429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dirty="0">
                <a:solidFill>
                  <a:srgbClr val="000000"/>
                </a:solidFill>
              </a:rPr>
              <a:t> -</a:t>
            </a:r>
            <a:fld id="{ECF88F4E-F0E2-4CE2-A503-C402F836088A}" type="slidenum">
              <a:rPr kumimoji="1" lang="en-US" altLang="ko-KR" sz="90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900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030" name="제목 개체 틀 8"/>
          <p:cNvSpPr>
            <a:spLocks noGrp="1"/>
          </p:cNvSpPr>
          <p:nvPr>
            <p:ph type="title"/>
          </p:nvPr>
        </p:nvSpPr>
        <p:spPr bwMode="auto">
          <a:xfrm>
            <a:off x="460382" y="145676"/>
            <a:ext cx="6278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pic>
        <p:nvPicPr>
          <p:cNvPr id="7" name="Picture 17" descr="SK C&amp;C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84" y="6485528"/>
            <a:ext cx="509389" cy="28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1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56870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6pPr>
      <a:lvl7pPr marL="913740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7pPr>
      <a:lvl8pPr marL="1370612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8pPr>
      <a:lvl9pPr marL="1827481" algn="l" rtl="0" fontAlgn="base"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41185" indent="-141185" algn="l" rtl="0" eaLnBrk="0" fontAlgn="base" latinLnBrk="1" hangingPunct="0">
        <a:spcBef>
          <a:spcPct val="0"/>
        </a:spcBef>
        <a:spcAft>
          <a:spcPct val="30000"/>
        </a:spcAft>
        <a:buSzPct val="120000"/>
        <a:buFont typeface="Wingdings" pitchFamily="2" charset="2"/>
        <a:buChar char="§"/>
        <a:tabLst>
          <a:tab pos="604402" algn="l"/>
        </a:tabLst>
        <a:defRPr sz="1400">
          <a:solidFill>
            <a:srgbClr val="000000"/>
          </a:solidFill>
          <a:latin typeface="+mn-ea"/>
          <a:ea typeface="+mn-ea"/>
          <a:cs typeface="+mn-cs"/>
        </a:defRPr>
      </a:lvl1pPr>
      <a:lvl2pPr marL="285545" indent="-142772" algn="l" rtl="0" eaLnBrk="0" fontAlgn="base" latinLnBrk="1" hangingPunct="0">
        <a:spcBef>
          <a:spcPct val="0"/>
        </a:spcBef>
        <a:spcAft>
          <a:spcPct val="30000"/>
        </a:spcAft>
        <a:buFont typeface="Arial" pitchFamily="34" charset="0"/>
        <a:buChar char="–"/>
        <a:tabLst>
          <a:tab pos="604402" algn="l"/>
        </a:tabLst>
        <a:defRPr sz="1200">
          <a:solidFill>
            <a:srgbClr val="000000"/>
          </a:solidFill>
          <a:latin typeface="+mn-ea"/>
          <a:ea typeface="+mn-ea"/>
        </a:defRPr>
      </a:lvl2pPr>
      <a:lvl3pPr marL="441006" indent="-153876" algn="l" rtl="0" eaLnBrk="0" fontAlgn="base" latinLnBrk="1" hangingPunct="0">
        <a:spcBef>
          <a:spcPct val="0"/>
        </a:spcBef>
        <a:spcAft>
          <a:spcPct val="30000"/>
        </a:spcAft>
        <a:buSzPct val="70000"/>
        <a:buFont typeface="Wingdings" pitchFamily="2" charset="2"/>
        <a:buChar char="l"/>
        <a:tabLst>
          <a:tab pos="604402" algn="l"/>
        </a:tabLst>
        <a:defRPr sz="1200">
          <a:solidFill>
            <a:srgbClr val="000000"/>
          </a:solidFill>
          <a:latin typeface="+mn-ea"/>
          <a:ea typeface="+mn-ea"/>
        </a:defRPr>
      </a:lvl3pPr>
      <a:lvl4pPr marL="579022" indent="-136426" algn="l" rtl="0" eaLnBrk="0" fontAlgn="base" latinLnBrk="1" hangingPunct="0">
        <a:spcBef>
          <a:spcPct val="0"/>
        </a:spcBef>
        <a:spcAft>
          <a:spcPct val="30000"/>
        </a:spcAft>
        <a:buSzPct val="80000"/>
        <a:buFont typeface="Wingdings 3" pitchFamily="18" charset="2"/>
        <a:buChar char="}"/>
        <a:tabLst>
          <a:tab pos="604402" algn="l"/>
        </a:tabLst>
        <a:defRPr sz="1200">
          <a:solidFill>
            <a:srgbClr val="000000"/>
          </a:solidFill>
          <a:latin typeface="+mn-ea"/>
          <a:ea typeface="+mn-ea"/>
        </a:defRPr>
      </a:lvl4pPr>
      <a:lvl5pPr marL="1389648" indent="-130081" algn="l" rtl="0" eaLnBrk="0" fontAlgn="base" latinLnBrk="1" hangingPunct="0">
        <a:spcBef>
          <a:spcPct val="0"/>
        </a:spcBef>
        <a:spcAft>
          <a:spcPct val="25000"/>
        </a:spcAft>
        <a:buSzPct val="80000"/>
        <a:buFont typeface="Arial" pitchFamily="34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5pPr>
      <a:lvl6pPr marL="1846518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6pPr>
      <a:lvl7pPr marL="2303388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7pPr>
      <a:lvl8pPr marL="2760258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8pPr>
      <a:lvl9pPr marL="3217129" indent="-130081" algn="l" rtl="0" fontAlgn="base" latinLnBrk="1">
        <a:spcBef>
          <a:spcPct val="0"/>
        </a:spcBef>
        <a:spcAft>
          <a:spcPct val="25000"/>
        </a:spcAft>
        <a:buSzPct val="80000"/>
        <a:buFont typeface="Arial" charset="0"/>
        <a:buChar char="-"/>
        <a:tabLst>
          <a:tab pos="604402" algn="l"/>
        </a:tabLst>
        <a:defRPr sz="1200">
          <a:solidFill>
            <a:srgbClr val="000000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4" y="180976"/>
            <a:ext cx="77882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91373" tIns="53960" rIns="91373" bIns="53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2491" y="876301"/>
            <a:ext cx="9354598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06913" y="6604000"/>
            <a:ext cx="874712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fontAlgn="base">
              <a:spcAft>
                <a:spcPct val="0"/>
              </a:spcAft>
            </a:pPr>
            <a:fld id="{0FA8FC2A-E93F-4B7E-A420-AAF534733379}" type="slidenum">
              <a:rPr kumimoji="1" lang="en-US" altLang="ko-KR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764710"/>
            <a:ext cx="9906000" cy="54000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36" tIns="46765" rIns="89936" bIns="4676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pic>
        <p:nvPicPr>
          <p:cNvPr id="31" name="Picture 2" descr="D:\Documents and Settings\12323232323\바탕 화면\skc&amp;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80866" y="6508750"/>
            <a:ext cx="539975" cy="2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73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87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374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0612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7481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76" indent="-228434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46" indent="-228434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8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5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28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9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5"/>
            <a:ext cx="9501188" cy="285750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CFEEDC-A62B-44D2-B693-F626E065F023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373" tIns="45688" rIns="91373" bIns="45688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82275" y="6498608"/>
            <a:ext cx="267269" cy="304800"/>
          </a:xfrm>
          <a:prstGeom prst="rect">
            <a:avLst/>
          </a:prstGeom>
        </p:spPr>
        <p:txBody>
          <a:bodyPr lIns="0" tIns="45688" rIns="0" bIns="45688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3DDA87-5EA4-407F-B030-93CA5F74F1A7}" type="slidenum">
              <a:rPr kumimoji="1" lang="en-US" altLang="ko-KR" sz="1200" b="1" smtClean="0">
                <a:solidFill>
                  <a:prstClr val="black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0" b="1">
              <a:solidFill>
                <a:prstClr val="black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6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87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740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612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481" algn="ctr" rtl="0" fontAlgn="base" latinLnBrk="1">
        <a:spcBef>
          <a:spcPct val="0"/>
        </a:spcBef>
        <a:spcAft>
          <a:spcPct val="0"/>
        </a:spcAft>
        <a:tabLst>
          <a:tab pos="4124523" algn="l"/>
          <a:tab pos="9307146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7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04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78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5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28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97" indent="-228434" algn="l" defTabSz="9137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ltGray">
          <a:xfrm>
            <a:off x="4811714" y="65246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32" tIns="54032" rIns="54032" bIns="54032" anchor="ctr"/>
          <a:lstStyle/>
          <a:p>
            <a:pPr algn="ctr" defTabSz="915328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028" name="AcnStamp_ID_1166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539821" y="1387478"/>
            <a:ext cx="1422954" cy="26670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25381" rIns="0" bIns="2538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000000"/>
                </a:solidFill>
                <a:latin typeface="Arial" pitchFamily="34" charset="0"/>
              </a:rPr>
              <a:t>MASTER STAMP</a:t>
            </a:r>
          </a:p>
        </p:txBody>
      </p:sp>
      <p:cxnSp>
        <p:nvCxnSpPr>
          <p:cNvPr id="2" name="AcnStpConnector_ID_1167" hidden="1"/>
          <p:cNvCxnSpPr>
            <a:cxnSpLocks noChangeShapeType="1"/>
            <a:stCxn id="1028" idx="2"/>
            <a:endCxn id="1028" idx="0"/>
          </p:cNvCxnSpPr>
          <p:nvPr>
            <p:custDataLst>
              <p:tags r:id="rId10"/>
            </p:custDataLst>
          </p:nvPr>
        </p:nvCxnSpPr>
        <p:spPr bwMode="gray">
          <a:xfrm>
            <a:off x="5539821" y="1387478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9" name="AcnStpConnector_ID_1168" hidden="1"/>
          <p:cNvCxnSpPr>
            <a:cxnSpLocks noChangeShapeType="1"/>
            <a:stCxn id="1028" idx="4"/>
            <a:endCxn id="1028" idx="6"/>
          </p:cNvCxnSpPr>
          <p:nvPr>
            <p:custDataLst>
              <p:tags r:id="rId11"/>
            </p:custDataLst>
          </p:nvPr>
        </p:nvCxnSpPr>
        <p:spPr bwMode="gray">
          <a:xfrm>
            <a:off x="5539821" y="1654179"/>
            <a:ext cx="14229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13552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5687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374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0612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7481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600" b="1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42593" indent="-8407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0629" indent="-9518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3221" indent="-179257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2787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69657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6528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3397" indent="-22843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8" rIns="91373" bIns="4568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64E30-F9D8-41EA-A586-8ED5E77CC7AB}" type="datetime1">
              <a:rPr kumimoji="1" lang="ko-KR" altLang="en-US" smtClean="0"/>
              <a:t>2015-04-09</a:t>
            </a:fld>
            <a:endParaRPr kumimoji="1" lang="en-US" altLang="ko-KR"/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200029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73" tIns="45688" rIns="91373" bIns="4568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smtClean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9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8" rIns="91373" bIns="45688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C2E274-3C52-4C83-9612-B0D2DB4C9809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737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87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74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61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48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653" indent="-34265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414" indent="-28554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176" indent="-22843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9046" indent="-22843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916" indent="-22843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787" indent="-22843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9657" indent="-22843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6528" indent="-22843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3397" indent="-22843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7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40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1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8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5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2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92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61" algn="l" defTabSz="9137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jpeg"/><Relationship Id="rId3" Type="http://schemas.openxmlformats.org/officeDocument/2006/relationships/image" Target="../media/image16.png"/><Relationship Id="rId7" Type="http://schemas.microsoft.com/office/2007/relationships/hdphoto" Target="../media/hdphoto3.wdp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11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직사각형 305"/>
          <p:cNvSpPr/>
          <p:nvPr/>
        </p:nvSpPr>
        <p:spPr>
          <a:xfrm>
            <a:off x="507957" y="3823541"/>
            <a:ext cx="4383425" cy="947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299" name="직사각형 298"/>
          <p:cNvSpPr/>
          <p:nvPr/>
        </p:nvSpPr>
        <p:spPr>
          <a:xfrm>
            <a:off x="1180875" y="4860849"/>
            <a:ext cx="3701796" cy="88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65" name="제목 134"/>
          <p:cNvSpPr txBox="1">
            <a:spLocks/>
          </p:cNvSpPr>
          <p:nvPr/>
        </p:nvSpPr>
        <p:spPr bwMode="auto">
          <a:xfrm>
            <a:off x="134938" y="143635"/>
            <a:ext cx="9642475" cy="34607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600" b="1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판단 기준</a:t>
            </a:r>
            <a:endParaRPr lang="en-US" altLang="ko-KR" sz="16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460" y="953724"/>
            <a:ext cx="613458" cy="400110"/>
            <a:chOff x="-1997340" y="1653100"/>
            <a:chExt cx="613458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07495" y="104385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판단 기준 구성 및 분류체계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138599" y="503675"/>
            <a:ext cx="9629936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ㅁㄴ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92460" y="998730"/>
            <a:ext cx="967607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 Box 12"/>
          <p:cNvSpPr txBox="1">
            <a:spLocks noChangeArrowheads="1"/>
          </p:cNvSpPr>
          <p:nvPr/>
        </p:nvSpPr>
        <p:spPr bwMode="auto">
          <a:xfrm>
            <a:off x="6420007" y="7344435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업무적 중요도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낮은 대기시간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니즈를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가진 내부 사용자 수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사용빈도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내부 서비스용 혹은 외부 서비스용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요구되는 서비스 수준 및 복잡성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기밀 데이터 혹은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마스킹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데이터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표준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2" name="Text Box 12"/>
          <p:cNvSpPr txBox="1">
            <a:spLocks noChangeArrowheads="1"/>
          </p:cNvSpPr>
          <p:nvPr/>
        </p:nvSpPr>
        <p:spPr bwMode="auto">
          <a:xfrm>
            <a:off x="7608295" y="1501275"/>
            <a:ext cx="216911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</a:t>
            </a:r>
            <a:r>
              <a:rPr lang="ko-KR" altLang="en-US" sz="1200">
                <a:solidFill>
                  <a:srgbClr val="000000"/>
                </a:solidFill>
                <a:latin typeface="+mn-ea"/>
                <a:cs typeface="Times New Roman" pitchFamily="18" charset="0"/>
              </a:rPr>
              <a:t>약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4" name="Text Box 12"/>
          <p:cNvSpPr txBox="1">
            <a:spLocks noChangeArrowheads="1"/>
          </p:cNvSpPr>
          <p:nvPr/>
        </p:nvSpPr>
        <p:spPr bwMode="auto">
          <a:xfrm>
            <a:off x="7451064" y="6784849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비용 증가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 HW, SW,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인력 비용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4817985" y="953725"/>
            <a:ext cx="613458" cy="400110"/>
            <a:chOff x="-1997340" y="1653100"/>
            <a:chExt cx="613458" cy="400110"/>
          </a:xfrm>
        </p:grpSpPr>
        <p:sp>
          <p:nvSpPr>
            <p:cNvPr id="236" name="직사각형 235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Text Box 12"/>
          <p:cNvSpPr txBox="1">
            <a:spLocks noChangeArrowheads="1"/>
          </p:cNvSpPr>
          <p:nvPr/>
        </p:nvSpPr>
        <p:spPr bwMode="auto">
          <a:xfrm>
            <a:off x="5133020" y="1043851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3.0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측정 평가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39" name="직선 연결선 238"/>
          <p:cNvCxnSpPr/>
          <p:nvPr/>
        </p:nvCxnSpPr>
        <p:spPr>
          <a:xfrm>
            <a:off x="142887" y="3158970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5898392" y="6538104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44928"/>
              </p:ext>
            </p:extLst>
          </p:nvPr>
        </p:nvGraphicFramePr>
        <p:xfrm>
          <a:off x="258572" y="1853825"/>
          <a:ext cx="4559413" cy="11902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8993"/>
                <a:gridCol w="3780420"/>
              </a:tblGrid>
              <a:tr h="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대분류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주요 내용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비즈니스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도입시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기존 업무와의 연속성유지를 위한 업무 특성 및 프로세스 변경에 대한 고려사항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기술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도입에 필요한 기술적인 고려 요인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현황 및 사례의 기술 요소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IT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모니터링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보안 등 구현에 필요한 고려 사항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비용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도입에 따른 구축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운영상의 효율성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유지 관리 측면의 비용 경제성 여부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(*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별도 측정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42" name="Text Box 12"/>
          <p:cNvSpPr txBox="1">
            <a:spLocks noChangeArrowheads="1"/>
          </p:cNvSpPr>
          <p:nvPr/>
        </p:nvSpPr>
        <p:spPr bwMode="auto">
          <a:xfrm>
            <a:off x="249691" y="1333429"/>
            <a:ext cx="4680806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도입의 적합성 여부를 판단하기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위해 주요 측정 관점인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</a:b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대분류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요인별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세부 목표를 의미하는 중분류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(14+),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및 실제 측정 항목으로 분류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44" name="그룹 243"/>
          <p:cNvGrpSpPr/>
          <p:nvPr/>
        </p:nvGrpSpPr>
        <p:grpSpPr>
          <a:xfrm>
            <a:off x="92460" y="3158970"/>
            <a:ext cx="613458" cy="400110"/>
            <a:chOff x="-1997340" y="1653100"/>
            <a:chExt cx="613458" cy="400110"/>
          </a:xfrm>
        </p:grpSpPr>
        <p:sp>
          <p:nvSpPr>
            <p:cNvPr id="245" name="직사각형 24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7" name="Text Box 12"/>
          <p:cNvSpPr txBox="1">
            <a:spLocks noChangeArrowheads="1"/>
          </p:cNvSpPr>
          <p:nvPr/>
        </p:nvSpPr>
        <p:spPr bwMode="auto">
          <a:xfrm>
            <a:off x="407495" y="3249096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측정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Framework 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0" name="Text Box 12"/>
          <p:cNvSpPr txBox="1">
            <a:spLocks noChangeArrowheads="1"/>
          </p:cNvSpPr>
          <p:nvPr/>
        </p:nvSpPr>
        <p:spPr bwMode="auto">
          <a:xfrm>
            <a:off x="249691" y="3515492"/>
            <a:ext cx="4680806" cy="35316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의사 결정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Flow Diagram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257720" y="5058550"/>
            <a:ext cx="3695280" cy="683686"/>
            <a:chOff x="4875011" y="3271539"/>
            <a:chExt cx="3695280" cy="683686"/>
          </a:xfrm>
        </p:grpSpPr>
        <p:sp>
          <p:nvSpPr>
            <p:cNvPr id="257" name="직사각형 256"/>
            <p:cNvSpPr/>
            <p:nvPr/>
          </p:nvSpPr>
          <p:spPr>
            <a:xfrm>
              <a:off x="4969107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성능</a:t>
              </a:r>
              <a:endParaRPr lang="en-US" altLang="ko-KR" sz="8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5677698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가용성</a:t>
              </a:r>
              <a:r>
                <a:rPr lang="en-US" altLang="ko-KR" sz="800" dirty="0"/>
                <a:t>/</a:t>
              </a:r>
            </a:p>
            <a:p>
              <a:pPr algn="ctr"/>
              <a:r>
                <a:rPr lang="ko-KR" altLang="en-US" sz="800" dirty="0"/>
                <a:t>유연성</a:t>
              </a:r>
              <a:endParaRPr lang="en-US" altLang="ko-KR" sz="8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6383440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/>
                <a:t>상호호환성</a:t>
              </a:r>
              <a:endParaRPr lang="en-US" altLang="ko-KR" sz="8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7095011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보안</a:t>
              </a:r>
              <a:endParaRPr lang="en-US" altLang="ko-KR" sz="8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7788315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운영</a:t>
              </a:r>
              <a:endParaRPr lang="en-US" altLang="ko-KR" sz="800" dirty="0" smtClean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95397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V="1">
              <a:off x="5001278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V="1">
              <a:off x="5608955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직사각형 264"/>
            <p:cNvSpPr/>
            <p:nvPr/>
          </p:nvSpPr>
          <p:spPr>
            <a:xfrm>
              <a:off x="4875011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5403050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273" name="직선 연결선 272"/>
            <p:cNvCxnSpPr/>
            <p:nvPr/>
          </p:nvCxnSpPr>
          <p:spPr>
            <a:xfrm>
              <a:off x="5677698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683579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flipV="1">
              <a:off x="6291256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직사각형 275"/>
            <p:cNvSpPr/>
            <p:nvPr/>
          </p:nvSpPr>
          <p:spPr>
            <a:xfrm>
              <a:off x="5612328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6123130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278" name="직선 연결선 277"/>
            <p:cNvCxnSpPr/>
            <p:nvPr/>
          </p:nvCxnSpPr>
          <p:spPr>
            <a:xfrm>
              <a:off x="6383440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flipV="1">
              <a:off x="6389321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 flipV="1">
              <a:off x="6996998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직사각형 280"/>
            <p:cNvSpPr/>
            <p:nvPr/>
          </p:nvSpPr>
          <p:spPr>
            <a:xfrm>
              <a:off x="6287403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6855394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283" name="직선 연결선 282"/>
            <p:cNvCxnSpPr/>
            <p:nvPr/>
          </p:nvCxnSpPr>
          <p:spPr>
            <a:xfrm>
              <a:off x="7121301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7127182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7734859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직사각형 285"/>
            <p:cNvSpPr/>
            <p:nvPr/>
          </p:nvSpPr>
          <p:spPr>
            <a:xfrm>
              <a:off x="7000915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7518285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288" name="직선 연결선 287"/>
            <p:cNvCxnSpPr/>
            <p:nvPr/>
          </p:nvCxnSpPr>
          <p:spPr>
            <a:xfrm>
              <a:off x="7801460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flipV="1">
              <a:off x="7807341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V="1">
              <a:off x="8415018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직사각형 290"/>
            <p:cNvSpPr/>
            <p:nvPr/>
          </p:nvSpPr>
          <p:spPr>
            <a:xfrm>
              <a:off x="7743310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8273414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2460" y="3857741"/>
            <a:ext cx="4708249" cy="936001"/>
            <a:chOff x="154741" y="4239090"/>
            <a:chExt cx="4708249" cy="936001"/>
          </a:xfrm>
        </p:grpSpPr>
        <p:sp>
          <p:nvSpPr>
            <p:cNvPr id="272" name="직사각형 271"/>
            <p:cNvSpPr/>
            <p:nvPr/>
          </p:nvSpPr>
          <p:spPr>
            <a:xfrm>
              <a:off x="154741" y="463115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Gulim"/>
                </a:rPr>
                <a:t>●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07495" y="4239090"/>
              <a:ext cx="4455495" cy="936001"/>
              <a:chOff x="362490" y="4257719"/>
              <a:chExt cx="4455495" cy="93600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70903" y="4689254"/>
                <a:ext cx="646682" cy="3149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업무적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중요</a:t>
                </a:r>
                <a:r>
                  <a:rPr lang="ko-KR" altLang="en-US" sz="800" dirty="0"/>
                  <a:t>도</a:t>
                </a: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2027675" y="4689254"/>
                <a:ext cx="646682" cy="3149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dirty="0" smtClean="0"/>
                  <a:t>기밀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데이터유무</a:t>
                </a:r>
                <a:endParaRPr lang="ko-KR" altLang="en-US" sz="800" dirty="0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2747755" y="4689254"/>
                <a:ext cx="646682" cy="3149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타시스템</a:t>
                </a:r>
                <a:endParaRPr lang="en-US" altLang="ko-KR" sz="800" dirty="0"/>
              </a:p>
              <a:p>
                <a:pPr algn="ctr"/>
                <a:r>
                  <a:rPr lang="ko-KR" altLang="en-US" sz="800" dirty="0" smtClean="0"/>
                  <a:t>연</a:t>
                </a:r>
                <a:r>
                  <a:rPr lang="ko-KR" altLang="en-US" sz="800" dirty="0"/>
                  <a:t>계</a:t>
                </a:r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4171303" y="4689254"/>
                <a:ext cx="646682" cy="3149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시스템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독자성</a:t>
                </a:r>
                <a:endParaRPr lang="ko-KR" altLang="en-US" sz="800" dirty="0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705917" y="4257719"/>
                <a:ext cx="2342675" cy="314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17709" y="4397340"/>
                <a:ext cx="152317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b="1" dirty="0"/>
                  <a:t>비즈니스 적합성 주요 </a:t>
                </a:r>
                <a:r>
                  <a:rPr lang="en-US" altLang="ko-KR" sz="800" b="1" dirty="0"/>
                  <a:t>Factor</a:t>
                </a:r>
                <a:endParaRPr lang="ko-KR" altLang="en-US" sz="800" b="1" dirty="0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3132181" y="4383686"/>
                <a:ext cx="13179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b="1" dirty="0" smtClean="0"/>
                  <a:t>기술 </a:t>
                </a:r>
                <a:r>
                  <a:rPr lang="ko-KR" altLang="en-US" sz="800" b="1" dirty="0"/>
                  <a:t>적합성 주요 </a:t>
                </a:r>
                <a:r>
                  <a:rPr lang="en-US" altLang="ko-KR" sz="800" b="1" dirty="0"/>
                  <a:t>Factor</a:t>
                </a:r>
                <a:endParaRPr lang="ko-KR" altLang="en-US" sz="800" b="1" dirty="0"/>
              </a:p>
            </p:txBody>
          </p:sp>
          <p:cxnSp>
            <p:nvCxnSpPr>
              <p:cNvPr id="11" name="꺾인 연결선 10"/>
              <p:cNvCxnSpPr>
                <a:stCxn id="6" idx="0"/>
                <a:endCxn id="249" idx="0"/>
              </p:cNvCxnSpPr>
              <p:nvPr/>
            </p:nvCxnSpPr>
            <p:spPr>
              <a:xfrm rot="5400000" flipH="1" flipV="1">
                <a:off x="1622630" y="3960868"/>
                <a:ext cx="12700" cy="1456772"/>
              </a:xfrm>
              <a:prstGeom prst="bentConnector3">
                <a:avLst>
                  <a:gd name="adj1" fmla="val 675000"/>
                </a:avLst>
              </a:prstGeom>
              <a:ln w="127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꺾인 연결선 255"/>
              <p:cNvCxnSpPr>
                <a:stCxn id="251" idx="0"/>
                <a:endCxn id="253" idx="0"/>
              </p:cNvCxnSpPr>
              <p:nvPr/>
            </p:nvCxnSpPr>
            <p:spPr>
              <a:xfrm rot="5400000" flipH="1" flipV="1">
                <a:off x="3782870" y="3977480"/>
                <a:ext cx="12700" cy="1423548"/>
              </a:xfrm>
              <a:prstGeom prst="bentConnector3">
                <a:avLst>
                  <a:gd name="adj1" fmla="val 900000"/>
                </a:avLst>
              </a:prstGeom>
              <a:ln w="127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 flipV="1">
                <a:off x="1622630" y="4612784"/>
                <a:ext cx="0" cy="1524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 flipV="1">
                <a:off x="3782870" y="4584209"/>
                <a:ext cx="0" cy="1524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9" name="직사각형 268"/>
              <p:cNvSpPr/>
              <p:nvPr/>
            </p:nvSpPr>
            <p:spPr>
              <a:xfrm>
                <a:off x="1307595" y="4689254"/>
                <a:ext cx="646682" cy="3149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서비스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복잡도</a:t>
                </a:r>
                <a:endParaRPr lang="ko-KR" altLang="en-US" sz="800" dirty="0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3467835" y="4689254"/>
                <a:ext cx="646682" cy="3149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네트워크대역폭</a:t>
                </a:r>
                <a:endParaRPr lang="ko-KR" altLang="en-US" sz="800" dirty="0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821255" y="4978276"/>
                <a:ext cx="4427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0 ~ 4</a:t>
                </a:r>
                <a:endParaRPr lang="ko-KR" altLang="en-US" sz="800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>
                <a:off x="362490" y="4835421"/>
                <a:ext cx="23380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직사각형 292"/>
              <p:cNvSpPr/>
              <p:nvPr/>
            </p:nvSpPr>
            <p:spPr>
              <a:xfrm>
                <a:off x="1436226" y="4978276"/>
                <a:ext cx="4427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0 ~ 4</a:t>
                </a:r>
                <a:endParaRPr lang="ko-KR" altLang="en-US" sz="800" dirty="0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2129640" y="4978276"/>
                <a:ext cx="4427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0 ~ 4</a:t>
                </a:r>
                <a:endParaRPr lang="ko-KR" altLang="en-US" sz="800" dirty="0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2836576" y="4978276"/>
                <a:ext cx="4427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0 ~ 4</a:t>
                </a:r>
                <a:endParaRPr lang="ko-KR" altLang="en-US" sz="800" dirty="0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>
                <a:off x="3542188" y="4978276"/>
                <a:ext cx="4427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0 ~ 4</a:t>
                </a:r>
                <a:endParaRPr lang="ko-KR" altLang="en-US" sz="800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4268400" y="4978276"/>
                <a:ext cx="4427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0 ~ 4</a:t>
                </a:r>
                <a:endParaRPr lang="ko-KR" altLang="en-US" sz="800" dirty="0"/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515606" y="3823540"/>
            <a:ext cx="13548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Step 1. </a:t>
            </a:r>
            <a:r>
              <a:rPr lang="ko-KR" altLang="en-US" sz="800" b="1" dirty="0" smtClean="0"/>
              <a:t>기본 적합성 진단</a:t>
            </a:r>
            <a:endParaRPr lang="ko-KR" altLang="en-US" sz="800" b="1" dirty="0"/>
          </a:p>
        </p:txBody>
      </p:sp>
      <p:sp>
        <p:nvSpPr>
          <p:cNvPr id="300" name="직사각형 299"/>
          <p:cNvSpPr/>
          <p:nvPr/>
        </p:nvSpPr>
        <p:spPr>
          <a:xfrm>
            <a:off x="1187552" y="4858655"/>
            <a:ext cx="13548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Step 2. </a:t>
            </a:r>
            <a:r>
              <a:rPr lang="ko-KR" altLang="en-US" sz="800" b="1" dirty="0" smtClean="0"/>
              <a:t>상세 적합성 진단</a:t>
            </a:r>
            <a:endParaRPr lang="ko-KR" altLang="en-US" sz="800" b="1" dirty="0"/>
          </a:p>
        </p:txBody>
      </p:sp>
      <p:sp>
        <p:nvSpPr>
          <p:cNvPr id="302" name="직사각형 301"/>
          <p:cNvSpPr/>
          <p:nvPr/>
        </p:nvSpPr>
        <p:spPr>
          <a:xfrm>
            <a:off x="5352151" y="1756494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Hybrid</a:t>
            </a:r>
          </a:p>
          <a:p>
            <a:pPr algn="ctr"/>
            <a:r>
              <a:rPr lang="en-US" altLang="ko-KR" sz="800" dirty="0" smtClean="0"/>
              <a:t>Cloud</a:t>
            </a:r>
            <a:endParaRPr lang="en-US" altLang="ko-KR" sz="800" dirty="0"/>
          </a:p>
        </p:txBody>
      </p:sp>
      <p:sp>
        <p:nvSpPr>
          <p:cNvPr id="303" name="직사각형 302"/>
          <p:cNvSpPr/>
          <p:nvPr/>
        </p:nvSpPr>
        <p:spPr>
          <a:xfrm>
            <a:off x="6078125" y="1756494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Public</a:t>
            </a:r>
          </a:p>
          <a:p>
            <a:pPr algn="ctr"/>
            <a:r>
              <a:rPr lang="en-US" altLang="ko-KR" sz="800" dirty="0" smtClean="0"/>
              <a:t>Cloud</a:t>
            </a:r>
          </a:p>
        </p:txBody>
      </p:sp>
      <p:sp>
        <p:nvSpPr>
          <p:cNvPr id="304" name="직사각형 303"/>
          <p:cNvSpPr/>
          <p:nvPr/>
        </p:nvSpPr>
        <p:spPr>
          <a:xfrm>
            <a:off x="5352151" y="2377473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Not Suitable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6078125" y="2377473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Private</a:t>
            </a:r>
          </a:p>
          <a:p>
            <a:pPr algn="ctr"/>
            <a:r>
              <a:rPr lang="en-US" altLang="ko-KR" sz="800" dirty="0"/>
              <a:t>Cloud</a:t>
            </a:r>
          </a:p>
        </p:txBody>
      </p:sp>
      <p:sp>
        <p:nvSpPr>
          <p:cNvPr id="52" name="위로 굽은 화살표 51"/>
          <p:cNvSpPr/>
          <p:nvPr/>
        </p:nvSpPr>
        <p:spPr>
          <a:xfrm rot="5400000">
            <a:off x="665433" y="4918999"/>
            <a:ext cx="469998" cy="46033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587515" y="6133493"/>
            <a:ext cx="8691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0 ~2.5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7581" y="6348937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Not Suitable</a:t>
            </a:r>
            <a:endParaRPr lang="ko-KR" altLang="en-US" sz="800" b="1" dirty="0"/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1697800" y="6348937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Hybrid</a:t>
            </a:r>
          </a:p>
          <a:p>
            <a:pPr algn="ctr"/>
            <a:r>
              <a:rPr lang="en-US" altLang="ko-KR" sz="800" b="1" dirty="0" smtClean="0"/>
              <a:t>Cloud</a:t>
            </a:r>
            <a:endParaRPr lang="ko-KR" altLang="en-US" sz="800" b="1" dirty="0"/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2788019" y="6348937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Private</a:t>
            </a:r>
          </a:p>
          <a:p>
            <a:pPr algn="ctr"/>
            <a:r>
              <a:rPr lang="en-US" altLang="ko-KR" sz="800" b="1" dirty="0" smtClean="0"/>
              <a:t>Cloud</a:t>
            </a:r>
            <a:endParaRPr lang="ko-KR" altLang="en-US" sz="800" b="1" dirty="0"/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3878238" y="6348937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Public</a:t>
            </a:r>
          </a:p>
          <a:p>
            <a:pPr algn="ctr"/>
            <a:r>
              <a:rPr lang="en-US" altLang="ko-KR" sz="800" b="1" dirty="0" smtClean="0"/>
              <a:t>Cloud</a:t>
            </a:r>
            <a:endParaRPr lang="ko-KR" altLang="en-US" sz="8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1679217" y="6133493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2.5-5.0</a:t>
            </a:r>
            <a:endParaRPr lang="ko-KR" altLang="en-US" sz="8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2745493" y="6133493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5.0-7.5</a:t>
            </a:r>
            <a:endParaRPr lang="ko-KR" altLang="en-US" sz="8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3859655" y="6133493"/>
            <a:ext cx="9460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7.5-10.0</a:t>
            </a:r>
            <a:endParaRPr lang="ko-KR" altLang="en-US" sz="800" b="1" dirty="0"/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1553039" y="5879010"/>
            <a:ext cx="2975271" cy="1914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5715137" y="3068960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기술 적합성</a:t>
            </a:r>
            <a:endParaRPr lang="ko-KR" altLang="en-US" sz="800" b="1" dirty="0"/>
          </a:p>
        </p:txBody>
      </p:sp>
      <p:sp>
        <p:nvSpPr>
          <p:cNvPr id="317" name="직사각형 316"/>
          <p:cNvSpPr/>
          <p:nvPr/>
        </p:nvSpPr>
        <p:spPr>
          <a:xfrm rot="16200000">
            <a:off x="4737534" y="2280687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비즈니스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 적합성</a:t>
            </a:r>
            <a:endParaRPr lang="ko-KR" altLang="en-US" sz="800" b="1" dirty="0"/>
          </a:p>
        </p:txBody>
      </p:sp>
      <p:grpSp>
        <p:nvGrpSpPr>
          <p:cNvPr id="318" name="그룹 317"/>
          <p:cNvGrpSpPr/>
          <p:nvPr/>
        </p:nvGrpSpPr>
        <p:grpSpPr>
          <a:xfrm>
            <a:off x="4817985" y="3338874"/>
            <a:ext cx="613458" cy="400110"/>
            <a:chOff x="-1997340" y="1653100"/>
            <a:chExt cx="613458" cy="400110"/>
          </a:xfrm>
        </p:grpSpPr>
        <p:sp>
          <p:nvSpPr>
            <p:cNvPr id="319" name="직사각형 3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1" name="Text Box 12"/>
          <p:cNvSpPr txBox="1">
            <a:spLocks noChangeArrowheads="1"/>
          </p:cNvSpPr>
          <p:nvPr/>
        </p:nvSpPr>
        <p:spPr bwMode="auto">
          <a:xfrm>
            <a:off x="5133020" y="342900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3.0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측정 평가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9" name="십자형 58"/>
          <p:cNvSpPr/>
          <p:nvPr/>
        </p:nvSpPr>
        <p:spPr>
          <a:xfrm rot="2763450">
            <a:off x="7286233" y="2242181"/>
            <a:ext cx="266400" cy="267848"/>
          </a:xfrm>
          <a:prstGeom prst="plus">
            <a:avLst>
              <a:gd name="adj" fmla="val 411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직사각형 305"/>
          <p:cNvSpPr/>
          <p:nvPr/>
        </p:nvSpPr>
        <p:spPr>
          <a:xfrm>
            <a:off x="507957" y="3823541"/>
            <a:ext cx="4383425" cy="947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299" name="직사각형 298"/>
          <p:cNvSpPr/>
          <p:nvPr/>
        </p:nvSpPr>
        <p:spPr>
          <a:xfrm>
            <a:off x="1180875" y="4860849"/>
            <a:ext cx="3701796" cy="88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sp>
        <p:nvSpPr>
          <p:cNvPr id="65" name="제목 134"/>
          <p:cNvSpPr txBox="1">
            <a:spLocks/>
          </p:cNvSpPr>
          <p:nvPr/>
        </p:nvSpPr>
        <p:spPr bwMode="auto">
          <a:xfrm>
            <a:off x="134938" y="143635"/>
            <a:ext cx="9642475" cy="34607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600" b="1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판단 기준</a:t>
            </a:r>
            <a:endParaRPr lang="en-US" altLang="ko-KR" sz="16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460" y="953724"/>
            <a:ext cx="613458" cy="400110"/>
            <a:chOff x="-1997340" y="1653100"/>
            <a:chExt cx="613458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07495" y="104385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판단 기준 구성 및 분류체계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138599" y="503675"/>
            <a:ext cx="9629936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ㅁㄴ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92460" y="998730"/>
            <a:ext cx="967607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 Box 12"/>
          <p:cNvSpPr txBox="1">
            <a:spLocks noChangeArrowheads="1"/>
          </p:cNvSpPr>
          <p:nvPr/>
        </p:nvSpPr>
        <p:spPr bwMode="auto">
          <a:xfrm>
            <a:off x="6420007" y="7344435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업무적 중요도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낮은 대기시간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니즈를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가진 내부 사용자 수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사용빈도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내부 서비스용 혹은 외부 서비스용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요구되는 서비스 수준 및 복잡성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기밀 데이터 혹은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마스킹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데이터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표준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2" name="Text Box 12"/>
          <p:cNvSpPr txBox="1">
            <a:spLocks noChangeArrowheads="1"/>
          </p:cNvSpPr>
          <p:nvPr/>
        </p:nvSpPr>
        <p:spPr bwMode="auto">
          <a:xfrm>
            <a:off x="7608295" y="1501275"/>
            <a:ext cx="216911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</a:t>
            </a:r>
            <a:r>
              <a:rPr lang="ko-KR" altLang="en-US" sz="1200">
                <a:solidFill>
                  <a:srgbClr val="000000"/>
                </a:solidFill>
                <a:latin typeface="+mn-ea"/>
                <a:cs typeface="Times New Roman" pitchFamily="18" charset="0"/>
              </a:rPr>
              <a:t>약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4" name="Text Box 12"/>
          <p:cNvSpPr txBox="1">
            <a:spLocks noChangeArrowheads="1"/>
          </p:cNvSpPr>
          <p:nvPr/>
        </p:nvSpPr>
        <p:spPr bwMode="auto">
          <a:xfrm>
            <a:off x="7451064" y="6784849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비용 증가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 HW, SW,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인력 비용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4817985" y="953725"/>
            <a:ext cx="613458" cy="400110"/>
            <a:chOff x="-1997340" y="1653100"/>
            <a:chExt cx="613458" cy="400110"/>
          </a:xfrm>
        </p:grpSpPr>
        <p:sp>
          <p:nvSpPr>
            <p:cNvPr id="236" name="직사각형 235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Text Box 12"/>
          <p:cNvSpPr txBox="1">
            <a:spLocks noChangeArrowheads="1"/>
          </p:cNvSpPr>
          <p:nvPr/>
        </p:nvSpPr>
        <p:spPr bwMode="auto">
          <a:xfrm>
            <a:off x="5133020" y="1043851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3.0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측정 평가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39" name="직선 연결선 238"/>
          <p:cNvCxnSpPr/>
          <p:nvPr/>
        </p:nvCxnSpPr>
        <p:spPr>
          <a:xfrm>
            <a:off x="142887" y="3158970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5898392" y="6538104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90832"/>
              </p:ext>
            </p:extLst>
          </p:nvPr>
        </p:nvGraphicFramePr>
        <p:xfrm>
          <a:off x="258572" y="1853825"/>
          <a:ext cx="4559413" cy="11902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8993"/>
                <a:gridCol w="3780420"/>
              </a:tblGrid>
              <a:tr h="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대분류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주요 내용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비즈니스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도입시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기존 업무와의 연속성유지를 위한 업무 특성 및 프로세스 변경에 대한 고려사항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기술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도입에 필요한 기술적인 고려 요인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현황 및 사례의 기술 요소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IT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모니터링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보안 등 구현에 필요한 고려 사항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비용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도입에 따른 구축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운영상의 효율성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유지 관리 측면의 비용 경제성 여부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(*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별도 측정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42" name="Text Box 12"/>
          <p:cNvSpPr txBox="1">
            <a:spLocks noChangeArrowheads="1"/>
          </p:cNvSpPr>
          <p:nvPr/>
        </p:nvSpPr>
        <p:spPr bwMode="auto">
          <a:xfrm>
            <a:off x="249691" y="1333429"/>
            <a:ext cx="4680806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도입의 적합성 여부를 판단하기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위해 주요 측정 관점인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</a:b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대분류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요인별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세부 목표를 의미하는 중분류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(14+),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및 실제 측정 항목으로 분류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44" name="그룹 243"/>
          <p:cNvGrpSpPr/>
          <p:nvPr/>
        </p:nvGrpSpPr>
        <p:grpSpPr>
          <a:xfrm>
            <a:off x="92460" y="3158970"/>
            <a:ext cx="613458" cy="400110"/>
            <a:chOff x="-1997340" y="1653100"/>
            <a:chExt cx="613458" cy="400110"/>
          </a:xfrm>
        </p:grpSpPr>
        <p:sp>
          <p:nvSpPr>
            <p:cNvPr id="245" name="직사각형 24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7" name="Text Box 12"/>
          <p:cNvSpPr txBox="1">
            <a:spLocks noChangeArrowheads="1"/>
          </p:cNvSpPr>
          <p:nvPr/>
        </p:nvSpPr>
        <p:spPr bwMode="auto">
          <a:xfrm>
            <a:off x="407495" y="3249096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측정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Framework 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0" name="Text Box 12"/>
          <p:cNvSpPr txBox="1">
            <a:spLocks noChangeArrowheads="1"/>
          </p:cNvSpPr>
          <p:nvPr/>
        </p:nvSpPr>
        <p:spPr bwMode="auto">
          <a:xfrm>
            <a:off x="249691" y="3515492"/>
            <a:ext cx="4680806" cy="35316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의사 결정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Flow Diagram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92460" y="42402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cs typeface="Gulim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5214" y="3857741"/>
            <a:ext cx="4455495" cy="936001"/>
            <a:chOff x="362490" y="4257719"/>
            <a:chExt cx="4455495" cy="936001"/>
          </a:xfrm>
        </p:grpSpPr>
        <p:sp>
          <p:nvSpPr>
            <p:cNvPr id="6" name="직사각형 5"/>
            <p:cNvSpPr/>
            <p:nvPr/>
          </p:nvSpPr>
          <p:spPr>
            <a:xfrm>
              <a:off x="570903" y="4689254"/>
              <a:ext cx="646682" cy="314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업무적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중요</a:t>
              </a:r>
              <a:r>
                <a:rPr lang="ko-KR" altLang="en-US" sz="800" dirty="0"/>
                <a:t>도</a:t>
              </a: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2027675" y="4689254"/>
              <a:ext cx="646682" cy="314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800" dirty="0" smtClean="0"/>
                <a:t>기밀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데이터유무</a:t>
              </a:r>
              <a:endParaRPr lang="ko-KR" altLang="en-US" sz="8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2747755" y="4689254"/>
              <a:ext cx="646682" cy="314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타시스템</a:t>
              </a:r>
              <a:endParaRPr lang="en-US" altLang="ko-KR" sz="800" dirty="0"/>
            </a:p>
            <a:p>
              <a:pPr algn="ctr"/>
              <a:r>
                <a:rPr lang="ko-KR" altLang="en-US" sz="800" dirty="0" smtClean="0"/>
                <a:t>연</a:t>
              </a:r>
              <a:r>
                <a:rPr lang="ko-KR" altLang="en-US" sz="800" dirty="0"/>
                <a:t>계</a:t>
              </a: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171303" y="4689254"/>
              <a:ext cx="646682" cy="314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시스템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독자성</a:t>
              </a:r>
              <a:endParaRPr lang="ko-KR" altLang="en-US" sz="80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705917" y="4257719"/>
              <a:ext cx="2342675" cy="31492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7709" y="4397340"/>
              <a:ext cx="15231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b="1" dirty="0"/>
                <a:t>비즈니스 적합성 주요 </a:t>
              </a:r>
              <a:r>
                <a:rPr lang="en-US" altLang="ko-KR" sz="800" b="1" dirty="0"/>
                <a:t>Factor</a:t>
              </a:r>
              <a:endParaRPr lang="ko-KR" altLang="en-US" sz="800" b="1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3132181" y="4383686"/>
              <a:ext cx="13179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b="1" dirty="0" smtClean="0"/>
                <a:t>기술 </a:t>
              </a:r>
              <a:r>
                <a:rPr lang="ko-KR" altLang="en-US" sz="800" b="1" dirty="0"/>
                <a:t>적합성 주요 </a:t>
              </a:r>
              <a:r>
                <a:rPr lang="en-US" altLang="ko-KR" sz="800" b="1" dirty="0"/>
                <a:t>Factor</a:t>
              </a:r>
              <a:endParaRPr lang="ko-KR" altLang="en-US" sz="800" b="1" dirty="0"/>
            </a:p>
          </p:txBody>
        </p:sp>
        <p:cxnSp>
          <p:nvCxnSpPr>
            <p:cNvPr id="11" name="꺾인 연결선 10"/>
            <p:cNvCxnSpPr>
              <a:stCxn id="6" idx="0"/>
              <a:endCxn id="249" idx="0"/>
            </p:cNvCxnSpPr>
            <p:nvPr/>
          </p:nvCxnSpPr>
          <p:spPr>
            <a:xfrm rot="5400000" flipH="1" flipV="1">
              <a:off x="1622630" y="3960868"/>
              <a:ext cx="12700" cy="1456772"/>
            </a:xfrm>
            <a:prstGeom prst="bentConnector3">
              <a:avLst>
                <a:gd name="adj1" fmla="val 675000"/>
              </a:avLst>
            </a:prstGeom>
            <a:ln w="127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꺾인 연결선 255"/>
            <p:cNvCxnSpPr>
              <a:stCxn id="251" idx="0"/>
              <a:endCxn id="253" idx="0"/>
            </p:cNvCxnSpPr>
            <p:nvPr/>
          </p:nvCxnSpPr>
          <p:spPr>
            <a:xfrm rot="5400000" flipH="1" flipV="1">
              <a:off x="3782870" y="3977480"/>
              <a:ext cx="12700" cy="1423548"/>
            </a:xfrm>
            <a:prstGeom prst="bentConnector3">
              <a:avLst>
                <a:gd name="adj1" fmla="val 900000"/>
              </a:avLst>
            </a:prstGeom>
            <a:ln w="127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V="1">
              <a:off x="1622630" y="4612784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flipV="1">
              <a:off x="3782870" y="4584209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직사각형 268"/>
            <p:cNvSpPr/>
            <p:nvPr/>
          </p:nvSpPr>
          <p:spPr>
            <a:xfrm>
              <a:off x="1307595" y="4689254"/>
              <a:ext cx="646682" cy="314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서비스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복잡도</a:t>
              </a:r>
              <a:endParaRPr lang="ko-KR" altLang="en-US" sz="8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3467835" y="4689254"/>
              <a:ext cx="646682" cy="314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네트워크대역폭</a:t>
              </a:r>
              <a:endParaRPr lang="ko-KR" altLang="en-US" sz="8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821255" y="4978276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 ~ 4</a:t>
              </a:r>
              <a:endParaRPr lang="ko-KR" altLang="en-US" sz="8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362490" y="4835421"/>
              <a:ext cx="23380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직사각형 292"/>
            <p:cNvSpPr/>
            <p:nvPr/>
          </p:nvSpPr>
          <p:spPr>
            <a:xfrm>
              <a:off x="1436226" y="4978276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 ~ 4</a:t>
              </a:r>
              <a:endParaRPr lang="ko-KR" altLang="en-US" sz="800" dirty="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2129640" y="4978276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 ~ 4</a:t>
              </a:r>
              <a:endParaRPr lang="ko-KR" altLang="en-US" sz="8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836576" y="4978276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 ~ 4</a:t>
              </a:r>
              <a:endParaRPr lang="ko-KR" altLang="en-US" sz="8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3542188" y="4978276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 ~ 4</a:t>
              </a:r>
              <a:endParaRPr lang="ko-KR" altLang="en-US" sz="8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4268400" y="4978276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 ~ 4</a:t>
              </a:r>
              <a:endParaRPr lang="ko-KR" altLang="en-US" sz="800" dirty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515606" y="3823540"/>
            <a:ext cx="13548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Step 1. </a:t>
            </a:r>
            <a:r>
              <a:rPr lang="ko-KR" altLang="en-US" sz="800" b="1" dirty="0" smtClean="0"/>
              <a:t>기본 적합성 진단</a:t>
            </a:r>
            <a:endParaRPr lang="ko-KR" altLang="en-US" sz="800" b="1" dirty="0"/>
          </a:p>
        </p:txBody>
      </p:sp>
      <p:sp>
        <p:nvSpPr>
          <p:cNvPr id="300" name="직사각형 299"/>
          <p:cNvSpPr/>
          <p:nvPr/>
        </p:nvSpPr>
        <p:spPr>
          <a:xfrm>
            <a:off x="1187552" y="4858655"/>
            <a:ext cx="13548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Step 2. </a:t>
            </a:r>
            <a:r>
              <a:rPr lang="ko-KR" altLang="en-US" sz="800" b="1" dirty="0" smtClean="0"/>
              <a:t>상세 적합성 진단</a:t>
            </a:r>
            <a:endParaRPr lang="ko-KR" altLang="en-US" sz="800" b="1" dirty="0"/>
          </a:p>
        </p:txBody>
      </p:sp>
      <p:sp>
        <p:nvSpPr>
          <p:cNvPr id="302" name="직사각형 301"/>
          <p:cNvSpPr/>
          <p:nvPr/>
        </p:nvSpPr>
        <p:spPr>
          <a:xfrm>
            <a:off x="5352151" y="1756494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Hybrid</a:t>
            </a:r>
          </a:p>
          <a:p>
            <a:pPr algn="ctr"/>
            <a:r>
              <a:rPr lang="en-US" altLang="ko-KR" sz="800" dirty="0" smtClean="0"/>
              <a:t>Cloud</a:t>
            </a:r>
            <a:endParaRPr lang="en-US" altLang="ko-KR" sz="800" dirty="0"/>
          </a:p>
        </p:txBody>
      </p:sp>
      <p:sp>
        <p:nvSpPr>
          <p:cNvPr id="303" name="직사각형 302"/>
          <p:cNvSpPr/>
          <p:nvPr/>
        </p:nvSpPr>
        <p:spPr>
          <a:xfrm>
            <a:off x="6078125" y="1756494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Public</a:t>
            </a:r>
          </a:p>
          <a:p>
            <a:pPr algn="ctr"/>
            <a:r>
              <a:rPr lang="en-US" altLang="ko-KR" sz="800" dirty="0" smtClean="0"/>
              <a:t>Cloud</a:t>
            </a:r>
          </a:p>
        </p:txBody>
      </p:sp>
      <p:sp>
        <p:nvSpPr>
          <p:cNvPr id="304" name="직사각형 303"/>
          <p:cNvSpPr/>
          <p:nvPr/>
        </p:nvSpPr>
        <p:spPr>
          <a:xfrm>
            <a:off x="5352151" y="2377473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Not Suitable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6078125" y="2377473"/>
            <a:ext cx="725973" cy="63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Private</a:t>
            </a:r>
          </a:p>
          <a:p>
            <a:pPr algn="ctr"/>
            <a:r>
              <a:rPr lang="en-US" altLang="ko-KR" sz="800" dirty="0"/>
              <a:t>Cloud</a:t>
            </a:r>
          </a:p>
        </p:txBody>
      </p:sp>
      <p:sp>
        <p:nvSpPr>
          <p:cNvPr id="52" name="위로 굽은 화살표 51"/>
          <p:cNvSpPr/>
          <p:nvPr/>
        </p:nvSpPr>
        <p:spPr>
          <a:xfrm rot="5400000">
            <a:off x="665433" y="4918999"/>
            <a:ext cx="469998" cy="46033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5229707" y="4552692"/>
            <a:ext cx="8691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0 ~2.5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49773" y="4768136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Not Suitable</a:t>
            </a:r>
            <a:endParaRPr lang="ko-KR" altLang="en-US" sz="800" b="1" dirty="0"/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6339992" y="4768136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Hybrid</a:t>
            </a:r>
          </a:p>
          <a:p>
            <a:pPr algn="ctr"/>
            <a:r>
              <a:rPr lang="en-US" altLang="ko-KR" sz="800" b="1" dirty="0" smtClean="0"/>
              <a:t>Cloud</a:t>
            </a:r>
            <a:endParaRPr lang="ko-KR" altLang="en-US" sz="800" b="1" dirty="0"/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7430211" y="4768136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Private</a:t>
            </a:r>
          </a:p>
          <a:p>
            <a:pPr algn="ctr"/>
            <a:r>
              <a:rPr lang="en-US" altLang="ko-KR" sz="800" b="1" dirty="0" smtClean="0"/>
              <a:t>Cloud</a:t>
            </a:r>
            <a:endParaRPr lang="ko-KR" altLang="en-US" sz="800" b="1" dirty="0"/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8520430" y="4768136"/>
            <a:ext cx="894742" cy="36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Public</a:t>
            </a:r>
          </a:p>
          <a:p>
            <a:pPr algn="ctr"/>
            <a:r>
              <a:rPr lang="en-US" altLang="ko-KR" sz="800" b="1" dirty="0" smtClean="0"/>
              <a:t>Cloud</a:t>
            </a:r>
            <a:endParaRPr lang="ko-KR" altLang="en-US" sz="8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6321409" y="4552692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2.5-5.0</a:t>
            </a:r>
            <a:endParaRPr lang="ko-KR" altLang="en-US" sz="8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7387685" y="4552692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5.0-7.5</a:t>
            </a:r>
            <a:endParaRPr lang="ko-KR" altLang="en-US" sz="8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8501847" y="4552692"/>
            <a:ext cx="9460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Score : 7.5-10.0</a:t>
            </a:r>
            <a:endParaRPr lang="ko-KR" altLang="en-US" sz="800" b="1" dirty="0"/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6195231" y="4298209"/>
            <a:ext cx="2975271" cy="19149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5715137" y="3068960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기술 적합성</a:t>
            </a:r>
            <a:endParaRPr lang="ko-KR" altLang="en-US" sz="800" b="1" dirty="0"/>
          </a:p>
        </p:txBody>
      </p:sp>
      <p:sp>
        <p:nvSpPr>
          <p:cNvPr id="317" name="직사각형 316"/>
          <p:cNvSpPr/>
          <p:nvPr/>
        </p:nvSpPr>
        <p:spPr>
          <a:xfrm rot="16200000">
            <a:off x="4737534" y="2280687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비즈니스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 적합성</a:t>
            </a:r>
            <a:endParaRPr lang="ko-KR" altLang="en-US" sz="800" b="1" dirty="0"/>
          </a:p>
        </p:txBody>
      </p:sp>
      <p:grpSp>
        <p:nvGrpSpPr>
          <p:cNvPr id="318" name="그룹 317"/>
          <p:cNvGrpSpPr/>
          <p:nvPr/>
        </p:nvGrpSpPr>
        <p:grpSpPr>
          <a:xfrm>
            <a:off x="4817985" y="3338874"/>
            <a:ext cx="613458" cy="400110"/>
            <a:chOff x="-1997340" y="1653100"/>
            <a:chExt cx="613458" cy="400110"/>
          </a:xfrm>
        </p:grpSpPr>
        <p:sp>
          <p:nvSpPr>
            <p:cNvPr id="319" name="직사각형 3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1" name="Text Box 12"/>
          <p:cNvSpPr txBox="1">
            <a:spLocks noChangeArrowheads="1"/>
          </p:cNvSpPr>
          <p:nvPr/>
        </p:nvSpPr>
        <p:spPr bwMode="auto">
          <a:xfrm>
            <a:off x="5133020" y="342900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3.0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측정 평가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9" name="십자형 58"/>
          <p:cNvSpPr/>
          <p:nvPr/>
        </p:nvSpPr>
        <p:spPr>
          <a:xfrm rot="2763450">
            <a:off x="7286233" y="2242181"/>
            <a:ext cx="266400" cy="267848"/>
          </a:xfrm>
          <a:prstGeom prst="plus">
            <a:avLst>
              <a:gd name="adj" fmla="val 411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1180875" y="6041484"/>
            <a:ext cx="3701796" cy="88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</p:txBody>
      </p:sp>
      <p:grpSp>
        <p:nvGrpSpPr>
          <p:cNvPr id="323" name="그룹 322"/>
          <p:cNvGrpSpPr/>
          <p:nvPr/>
        </p:nvGrpSpPr>
        <p:grpSpPr>
          <a:xfrm>
            <a:off x="1257720" y="6239185"/>
            <a:ext cx="3695280" cy="683686"/>
            <a:chOff x="4875011" y="3271539"/>
            <a:chExt cx="3695280" cy="683686"/>
          </a:xfrm>
        </p:grpSpPr>
        <p:sp>
          <p:nvSpPr>
            <p:cNvPr id="324" name="직사각형 323"/>
            <p:cNvSpPr/>
            <p:nvPr/>
          </p:nvSpPr>
          <p:spPr>
            <a:xfrm>
              <a:off x="4969107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성능</a:t>
              </a:r>
              <a:endParaRPr lang="en-US" altLang="ko-KR" sz="8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5677698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가용성</a:t>
              </a:r>
              <a:r>
                <a:rPr lang="en-US" altLang="ko-KR" sz="800" dirty="0"/>
                <a:t>/</a:t>
              </a:r>
            </a:p>
            <a:p>
              <a:pPr algn="ctr"/>
              <a:r>
                <a:rPr lang="ko-KR" altLang="en-US" sz="800" dirty="0"/>
                <a:t>유연성</a:t>
              </a:r>
              <a:endParaRPr lang="en-US" altLang="ko-KR" sz="800" dirty="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6383440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/>
                <a:t>상호호환성</a:t>
              </a:r>
              <a:endParaRPr lang="en-US" altLang="ko-KR" sz="800" dirty="0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7095011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보안</a:t>
              </a:r>
              <a:endParaRPr lang="en-US" altLang="ko-KR" sz="800" dirty="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7788315" y="3271539"/>
              <a:ext cx="646682" cy="3149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운영</a:t>
              </a:r>
              <a:endParaRPr lang="en-US" altLang="ko-KR" sz="800" dirty="0" smtClean="0"/>
            </a:p>
          </p:txBody>
        </p:sp>
        <p:cxnSp>
          <p:nvCxnSpPr>
            <p:cNvPr id="329" name="직선 연결선 328"/>
            <p:cNvCxnSpPr/>
            <p:nvPr/>
          </p:nvCxnSpPr>
          <p:spPr>
            <a:xfrm>
              <a:off x="4995397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001278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608955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직사각형 331"/>
            <p:cNvSpPr/>
            <p:nvPr/>
          </p:nvSpPr>
          <p:spPr>
            <a:xfrm>
              <a:off x="4875011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403050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334" name="직선 연결선 333"/>
            <p:cNvCxnSpPr/>
            <p:nvPr/>
          </p:nvCxnSpPr>
          <p:spPr>
            <a:xfrm>
              <a:off x="5677698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flipV="1">
              <a:off x="5683579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/>
            <p:nvPr/>
          </p:nvCxnSpPr>
          <p:spPr>
            <a:xfrm flipV="1">
              <a:off x="6291256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7" name="직사각형 336"/>
            <p:cNvSpPr/>
            <p:nvPr/>
          </p:nvSpPr>
          <p:spPr>
            <a:xfrm>
              <a:off x="5612328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6123130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339" name="직선 연결선 338"/>
            <p:cNvCxnSpPr/>
            <p:nvPr/>
          </p:nvCxnSpPr>
          <p:spPr>
            <a:xfrm>
              <a:off x="6383440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6389321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6996998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2" name="직사각형 341"/>
            <p:cNvSpPr/>
            <p:nvPr/>
          </p:nvSpPr>
          <p:spPr>
            <a:xfrm>
              <a:off x="6287403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6855394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344" name="직선 연결선 343"/>
            <p:cNvCxnSpPr/>
            <p:nvPr/>
          </p:nvCxnSpPr>
          <p:spPr>
            <a:xfrm>
              <a:off x="7121301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V="1">
              <a:off x="7127182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flipV="1">
              <a:off x="7734859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직사각형 346"/>
            <p:cNvSpPr/>
            <p:nvPr/>
          </p:nvSpPr>
          <p:spPr>
            <a:xfrm>
              <a:off x="7000915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7518285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  <p:cxnSp>
          <p:nvCxnSpPr>
            <p:cNvPr id="349" name="직선 연결선 348"/>
            <p:cNvCxnSpPr/>
            <p:nvPr/>
          </p:nvCxnSpPr>
          <p:spPr>
            <a:xfrm>
              <a:off x="7801460" y="3711150"/>
              <a:ext cx="62039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직선 연결선 349"/>
            <p:cNvCxnSpPr/>
            <p:nvPr/>
          </p:nvCxnSpPr>
          <p:spPr>
            <a:xfrm flipV="1">
              <a:off x="7807341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 flipV="1">
              <a:off x="8415018" y="3640190"/>
              <a:ext cx="0" cy="1524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직사각형 351"/>
            <p:cNvSpPr/>
            <p:nvPr/>
          </p:nvSpPr>
          <p:spPr>
            <a:xfrm>
              <a:off x="7743310" y="373978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8273414" y="3739781"/>
              <a:ext cx="2968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10</a:t>
              </a:r>
              <a:endParaRPr lang="ko-KR" altLang="en-US" sz="800" dirty="0"/>
            </a:p>
          </p:txBody>
        </p:sp>
      </p:grpSp>
      <p:sp>
        <p:nvSpPr>
          <p:cNvPr id="354" name="직사각형 353"/>
          <p:cNvSpPr/>
          <p:nvPr/>
        </p:nvSpPr>
        <p:spPr>
          <a:xfrm>
            <a:off x="1187552" y="6039290"/>
            <a:ext cx="13548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Step 2. </a:t>
            </a:r>
            <a:r>
              <a:rPr lang="ko-KR" altLang="en-US" sz="800" b="1" dirty="0" smtClean="0"/>
              <a:t>상세 적합성 진단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725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34"/>
          <p:cNvSpPr txBox="1">
            <a:spLocks/>
          </p:cNvSpPr>
          <p:nvPr/>
        </p:nvSpPr>
        <p:spPr bwMode="auto">
          <a:xfrm>
            <a:off x="134938" y="143635"/>
            <a:ext cx="9642475" cy="34607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>
              <a:tabLst>
                <a:tab pos="4665663" algn="ctr"/>
                <a:tab pos="9413875" algn="r"/>
              </a:tabLst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[Backup]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U.Key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3.0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에 대한 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클라우드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도입 적합성 평가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1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차 기본 적합성 진단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4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– </a:t>
            </a:r>
            <a:r>
              <a:rPr lang="en-US" altLang="ko-KR" sz="1400" b="1" kern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1/2</a:t>
            </a:r>
            <a:endParaRPr lang="ko-KR" altLang="en-US" sz="1400" b="1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460" y="953724"/>
            <a:ext cx="613458" cy="400110"/>
            <a:chOff x="-1997340" y="1653100"/>
            <a:chExt cx="613458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07495" y="104385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비즈니스 적합성 진단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평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138599" y="503675"/>
            <a:ext cx="9629936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서비스 도입에 있어 기본 적합성 진단 중 비즈니스 적합성을 진단 분석하여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3.0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적용 분석 및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적용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모델에 대한 의사결정과 적합성 여부를 측정함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92460" y="998730"/>
            <a:ext cx="967607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5077956" y="6898506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99935"/>
              </p:ext>
            </p:extLst>
          </p:nvPr>
        </p:nvGraphicFramePr>
        <p:xfrm>
          <a:off x="137465" y="1358770"/>
          <a:ext cx="9514684" cy="52658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58689"/>
                <a:gridCol w="1395155"/>
                <a:gridCol w="2790310"/>
                <a:gridCol w="1665185"/>
                <a:gridCol w="2645163"/>
                <a:gridCol w="460182"/>
              </a:tblGrid>
              <a:tr h="509129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판단 기준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주요 내용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적용</a:t>
                      </a:r>
                      <a:r>
                        <a:rPr lang="ko-KR" altLang="en-US" sz="800" b="1" baseline="0" dirty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1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분석</a:t>
                      </a:r>
                      <a:endParaRPr lang="ko-KR" altLang="ko-KR" sz="800" b="1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Cloud Model Decision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Cloud </a:t>
                      </a: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 분석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 여부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332">
                <a:tc rowSpan="1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비즈니스 </a:t>
                      </a:r>
                      <a:endParaRPr lang="en-US" altLang="ko-KR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업무적 중요도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매출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비용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자산회전율에 직접적인 영향을 주는 업무 프로세스로 업무적 중요도가 높음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Custom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Low.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채널별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고객별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조직별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지역별 매출 및 비용분석 등 경영 및 운영 전략 실행에 직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간접적 영향이 큼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509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다회선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처리업무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가입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변경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해지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기업 등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및 배치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예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정기청구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출력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lt"/>
                          <a:ea typeface="+mn-ea"/>
                          <a:cs typeface="Gulim"/>
                        </a:rPr>
                        <a:t>타기관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 수납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자동납부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외부정산 등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업무적 복잡도 높고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업무 프로세스 변경이 어려움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Hybrid (Legacy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+ Custom Private)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Low.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기존의 업무 프로세스가 복잡하고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변경에 영향도가 큼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업무 기능에 따라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적용성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여부 선별 작업 필요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509129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낮은 대기시간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니즈를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가진 내부 사용자 수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사용자가 내부 사용자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,Low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Latency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에 대해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Acceptable.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단 업무별 편차 有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 + Custom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Med.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클라우드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적용시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어플리케이션과 데이터가 원칙상 분리되어 다양한 데이터센터에 복제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이동되므로 지연 문제 발생 가능성이 높음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67332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3"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사용빈도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사용횟수가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절대적으로 많지 않음</a:t>
                      </a:r>
                      <a:endParaRPr lang="en-US" altLang="ko-KR" sz="800" b="0" baseline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 or Custom Private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Med,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캠페인 등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이벤트성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업무 및 예측 가능한 사용 빈도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Peak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대비 유휴 인프라에 대한 규모의 경제효과 높음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673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서버활용율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(utilization)  &lt;60~70%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Med.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서버활용율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CPU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기준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10%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미만의 경우 가상화를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통해 일정수준이상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예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,60~70%)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향상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32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트랜잭션 표준편차 높음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Hybrid (Legacy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+ Custom Private)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Low.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자주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사용되는 시스템의 경우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I/O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 고려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부적합 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67332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내부 서비스용 혹은 외부 서비스용 여부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외부 서비스용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예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대리점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상담원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고객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기사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등 유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/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무선 사용자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 + Custom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Med.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대상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사용자 변동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가입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변경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해지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에 따른 대내외 서비스 제공 필요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67332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요구되는 서비스 수준 및 복잡성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비즈니스 요건 수준이 복잡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Hybrid (Legacy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+ Custom Private)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Low.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통상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자산구매가 아닌 서비스구매의 경우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SLA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에 명문화되어 있지 않고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커스터마이징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정도가 높음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509129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기밀 데이터 혹은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마스킹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데이터 여부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고객데이터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민감정보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등 기밀 데이터에 대해 법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제도 등 규제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Hybrid (Legacy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+ Custom Private)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Low.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기밀 정보에 대한 외부 전산시설 임치 금지 등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법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규정 有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클라우드상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데이터 삭제가 실제 저장장치 삭제가 아니며 재할당이 가능하므로 별도의 정책 수립 필요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792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데이터 보안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접근 및 인증 관리 등 보안 프로세스 및 정책 수준 高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Custom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High.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프로세스나 정책 수준 높음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그러나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적용시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데이터를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민감도에 따라 상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중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하로 분류하고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클라우드로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이관할 데이터 선정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데이터의 민감도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무결성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가용성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항시성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등에 있어 목표요구사항에 문제가 없는 지 검토 필요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●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67332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just" defTabSz="91374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표준화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서비스 표준화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수준 高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 or Custom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High.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서비스 표준화 수준 높음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클라우드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 서비스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적용시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 다수 시스템에서 사용할 수 있도록 표준화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●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34"/>
          <p:cNvSpPr txBox="1">
            <a:spLocks/>
          </p:cNvSpPr>
          <p:nvPr/>
        </p:nvSpPr>
        <p:spPr bwMode="auto">
          <a:xfrm>
            <a:off x="134938" y="143635"/>
            <a:ext cx="9642475" cy="34607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>
              <a:tabLst>
                <a:tab pos="4665663" algn="ctr"/>
                <a:tab pos="9413875" algn="r"/>
              </a:tabLst>
              <a:defRPr/>
            </a:pPr>
            <a:r>
              <a:rPr lang="en-US" altLang="ko-KR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[Backup] </a:t>
            </a:r>
            <a:r>
              <a:rPr lang="en-US" altLang="ko-KR" sz="1600" b="1" kern="0" dirty="0" err="1">
                <a:solidFill>
                  <a:prstClr val="black"/>
                </a:solidFill>
                <a:cs typeface="Times New Roman" panose="02020603050405020304" pitchFamily="18" charset="0"/>
              </a:rPr>
              <a:t>U.Key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 3.0 </a:t>
            </a:r>
            <a:r>
              <a:rPr lang="ko-KR" altLang="en-US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에 대한 </a:t>
            </a:r>
            <a:r>
              <a:rPr lang="ko-KR" altLang="en-US" sz="1600" b="1" kern="0" dirty="0" err="1">
                <a:solidFill>
                  <a:prstClr val="black"/>
                </a:solidFill>
                <a:cs typeface="Times New Roman" panose="02020603050405020304" pitchFamily="18" charset="0"/>
              </a:rPr>
              <a:t>클라우드</a:t>
            </a:r>
            <a:r>
              <a:rPr lang="ko-KR" altLang="en-US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 도입 적합성 평가 </a:t>
            </a:r>
            <a:r>
              <a:rPr lang="en-US" altLang="ko-KR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16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차 기본 적합성 </a:t>
            </a:r>
            <a:r>
              <a:rPr lang="ko-KR" altLang="en-US" sz="1600" b="1" kern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진단 </a:t>
            </a:r>
            <a:r>
              <a:rPr lang="en-US" altLang="ko-KR" sz="1200" b="1" kern="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– 2/2</a:t>
            </a:r>
            <a:endParaRPr lang="ko-KR" altLang="en-US" sz="1200" b="1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460" y="953724"/>
            <a:ext cx="613458" cy="400110"/>
            <a:chOff x="-1997340" y="1653100"/>
            <a:chExt cx="613458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07495" y="104385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기술 적합성 진단 평가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138599" y="503675"/>
            <a:ext cx="9629936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서비스 도입에 있어 기본 적합성 진단 중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기술 적합성을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 분석하여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3.0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적용 분석 및 적용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모델에 대한 의사결정과 적합성 여부를 측정함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92460" y="998730"/>
            <a:ext cx="967607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5077956" y="6898506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42482"/>
              </p:ext>
            </p:extLst>
          </p:nvPr>
        </p:nvGraphicFramePr>
        <p:xfrm>
          <a:off x="137465" y="1358770"/>
          <a:ext cx="9514684" cy="52658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58689"/>
                <a:gridCol w="1395155"/>
                <a:gridCol w="2790310"/>
                <a:gridCol w="1665185"/>
                <a:gridCol w="2645163"/>
                <a:gridCol w="460182"/>
              </a:tblGrid>
              <a:tr h="494888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판단 기준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주요 내용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적용</a:t>
                      </a:r>
                      <a:r>
                        <a:rPr lang="ko-KR" altLang="en-US" sz="800" b="1" baseline="0" dirty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1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분석</a:t>
                      </a:r>
                      <a:endParaRPr lang="ko-KR" altLang="ko-KR" sz="800" b="1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Cloud Model Decision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Cloud </a:t>
                      </a: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 분석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 여부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337">
                <a:tc rowSpan="11"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기술 </a:t>
                      </a:r>
                      <a:endParaRPr lang="en-US" altLang="ko-KR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적합성</a:t>
                      </a:r>
                      <a:endParaRPr lang="en-US" altLang="ko-KR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marL="36000" marR="36000" marT="36000" marB="36000" anchor="ctr"/>
                </a:tc>
                <a:tc rowSpan="4">
                  <a:txBody>
                    <a:bodyPr/>
                    <a:lstStyle/>
                    <a:p>
                      <a:pPr marL="0" indent="0" algn="just" defTabSz="91374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타 시스템과의 연결 강도 및 복잡성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Non-</a:t>
                      </a: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Ukey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/Non-</a:t>
                      </a: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Chrus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연동 시스템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(IMAS,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Tgate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MKIS, CIA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과의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I/F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기반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통합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(Integration)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아키텍처 확립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High.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인터페이스 아키텍처 수준 높음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 I/F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를 통한 타 시스템과의 연동으로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컴포넌트간 의존성은 높지 않고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비동기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처리를 통해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Failure Resiliency, Recovery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가능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●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57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I/F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아키텍처 복잡도 高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- MCG, EAI(Direct,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대외기관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GW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800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건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+)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연동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Hybrid (Legacy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+ Custom Private)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Low.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타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시스템과의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연동시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Gateway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종류가 많고 해당 채널이 다양하여 적합성 낮음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</a:p>
                  </a:txBody>
                  <a:tcPr marL="36000" marR="36000" marT="36000" marB="36000" anchor="ctr"/>
                </a:tc>
              </a:tr>
              <a:tr h="44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(CC,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Billing, CTC, CRM, PRM)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 긴밀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(tight coupled) 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Custom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Low.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각 어플리케이션 간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무상태성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(stateless)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수준이 낮고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현재 상태에 대한 상당한 양의 정보를 자체 메모리나 캐시에 갖고 있어야 하기 때문에 적합성 낮음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</a:p>
                  </a:txBody>
                  <a:tcPr marL="36000" marR="36000" marT="36000" marB="36000" anchor="ctr"/>
                </a:tc>
              </a:tr>
              <a:tr h="565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일부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Non-Chorus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연동 시스템과 연계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예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CRM(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타겟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마케팅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), PRM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등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+ Custom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Private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Med.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매일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혹은 매주 배치로 데이터를 넘겨받거나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독자적으로 운영될 수 있는 시스템의 경우 타 시스템과 독립되어 단독으로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사용가능하므로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적합성 높음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단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의존관계가 적더라도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Mission-Critical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한 업무라면 부적합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44233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무상태성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수준 및 확장 방식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AP,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DB 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수평적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(Scale-Out) 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아키텍처 적용 예정</a:t>
                      </a:r>
                      <a:endParaRPr lang="ko-KR" altLang="en-US" sz="800" b="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High.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클라우드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가상화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에 가장 적합하고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많이 사용되는 플랫폼으로 전체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Infra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가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x86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으로 단순 규격화되면 적합성 높음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●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57057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가상화 적합성 수준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CTI, IVR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등 일부 서비스는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클라우드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적용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(SKT)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필요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Private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+ Custom Private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Med.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상담지원관련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(CTI, IVR)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일부서비스의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경우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클라우드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사용중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57057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단순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규격화된 인프라 사용 여부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기존 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Unix 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운영환경을 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X86 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기반으로 전환 예정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High End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급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 Midrange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급</a:t>
                      </a:r>
                      <a:endParaRPr lang="en-US" altLang="ko-KR" sz="800" b="0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High.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인프라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구성에 단순화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규격화 정도가 높을 수록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클라우드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도입 적합성 높음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●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44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AP-DB 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간 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Dedicate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Group 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설정 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장애확산 조기 방지 목적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endParaRPr lang="en-US" altLang="ko-KR" sz="800" b="0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+ Custom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Med. Oracle RAC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구성으로 실질적 가상화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적용중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(Real-time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Application Clustering),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단 장애확산 방지를 위한 구역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(Zone)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별 서비스 구성 등 아키텍처 검토 필요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442337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요구되는 네트워크 대역폭 수준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사용자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요청 처리를 위해 높은 대역폭에 안정적 제공 필요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Hybrid (Legacy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+ Custom Private)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Low.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어플리케이션 사용에 요구되는 네트워크 대역폭 수준이 높을 수록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IT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시스템과 다양한 연계가 되어 있을 수록 외부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클라우드에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부적합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.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565532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시스템 환경의 독자성 여부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PRM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시스템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파트너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유통망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의 경우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OSS(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시설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임대 외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타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연동성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낮음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Med.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매일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혹은 매주 배치로 데이터를 넘겨받거나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독자적으로 운영될 수 있는 시스템의 경우 타 시스템과 독립되어 단독으로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사용가능하므로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적합성 높음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.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단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의존관계가 적더라도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Mission-Critical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한 업무라면 부적합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57057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 defTabSz="91374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특정 </a:t>
                      </a:r>
                      <a:r>
                        <a:rPr lang="ko-KR" altLang="en-US" sz="800" kern="12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어플라이언스</a:t>
                      </a: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환경 사용 여부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별도 특정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어플라이언스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환경 無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Virtual</a:t>
                      </a:r>
                      <a:r>
                        <a:rPr lang="en-US" altLang="ko-KR" sz="800" b="0" baseline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Private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High.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특화 영역의 별도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HW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를 위한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SW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커스터마이징이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있는 경우 </a:t>
                      </a: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클라우드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적용 부적합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●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0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34"/>
          <p:cNvSpPr txBox="1">
            <a:spLocks/>
          </p:cNvSpPr>
          <p:nvPr/>
        </p:nvSpPr>
        <p:spPr bwMode="auto">
          <a:xfrm>
            <a:off x="134938" y="143635"/>
            <a:ext cx="9642475" cy="34607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>
              <a:tabLst>
                <a:tab pos="4665663" algn="ctr"/>
                <a:tab pos="9413875" algn="r"/>
              </a:tabLst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U.Key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3.0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에 대한 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클라우드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도입 적합성 평가</a:t>
            </a:r>
            <a:endParaRPr lang="ko-KR" altLang="en-US" sz="1600" b="1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460" y="953724"/>
            <a:ext cx="613458" cy="400110"/>
            <a:chOff x="-1997340" y="1653100"/>
            <a:chExt cx="613458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07495" y="104385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평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138599" y="503675"/>
            <a:ext cx="9629936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ㅁㄴ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92460" y="998730"/>
            <a:ext cx="967607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5077956" y="6898506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2162"/>
              </p:ext>
            </p:extLst>
          </p:nvPr>
        </p:nvGraphicFramePr>
        <p:xfrm>
          <a:off x="208846" y="1358770"/>
          <a:ext cx="9424674" cy="52658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8729"/>
                <a:gridCol w="2713600"/>
                <a:gridCol w="5027260"/>
                <a:gridCol w="765085"/>
              </a:tblGrid>
              <a:tr h="200026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판단 기준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주요 내용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적용</a:t>
                      </a:r>
                      <a:r>
                        <a:rPr lang="ko-KR" altLang="en-US" sz="800" b="1" baseline="0" dirty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1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분석</a:t>
                      </a:r>
                      <a:endParaRPr lang="ko-KR" altLang="ko-KR" sz="800" b="1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 여부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026">
                <a:tc rowSpan="12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비즈니스 </a:t>
                      </a:r>
                      <a:endParaRPr lang="en-US" altLang="ko-KR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업무적 중요도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매출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비용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자산회전율에 직접적인 영향을 주는 업무 프로세스로 업무적 중요도가 높음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25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다회선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처리업무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가입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변경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해지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기업 등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및 배치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예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정기청구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출력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lt"/>
                          <a:ea typeface="+mn-ea"/>
                          <a:cs typeface="Gulim"/>
                        </a:rPr>
                        <a:t>타기관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 수납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자동납부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외부정산 등</a:t>
                      </a: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업무적 복잡도 높음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낮은 대기시간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니즈를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가진 내부 사용자 수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사용자가 내부 사용자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,Low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Latency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에 대해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Acceptable.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단 업무별 편차 有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3"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사용빈도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사용횟수가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절대적으로 많지 않음</a:t>
                      </a:r>
                      <a:endParaRPr lang="en-US" altLang="ko-KR" sz="800" b="0" baseline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서버활용율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(utilization) 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트랜잭션 표준편차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내부 서비스용 혹은 외부 서비스용 여부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외부 서비스용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예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대리점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상담원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고객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기사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등 유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/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무선 사용자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요구되는 서비스 수준 및 복잡성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비즈니스 요건 수준이 복잡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업무 프로세스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변경이 어려움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기밀 데이터 혹은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마스킹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데이터 여부</a:t>
                      </a:r>
                      <a:endParaRPr lang="en-US" altLang="ko-KR" sz="8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고객데이터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민감정보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등 기밀 데이터에 대해 법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제도 등 규제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데이터 보안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접근 및 인증 관리 등 보안 프로세스 및 정책 수준 高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●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just" defTabSz="91374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표준화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l" latinLnBrk="1">
                        <a:spcAft>
                          <a:spcPts val="0"/>
                        </a:spcAft>
                      </a:pP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서비스 표준화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수준 高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800" b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●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325785">
                <a:tc rowSpan="11"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기술 </a:t>
                      </a:r>
                      <a:endParaRPr lang="en-US" altLang="ko-KR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적합성</a:t>
                      </a:r>
                      <a:endParaRPr lang="en-US" altLang="ko-KR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marL="36000" marR="36000" marT="36000" marB="36000" anchor="ctr"/>
                </a:tc>
                <a:tc rowSpan="4">
                  <a:txBody>
                    <a:bodyPr/>
                    <a:lstStyle/>
                    <a:p>
                      <a:pPr marL="0" indent="0" algn="just" defTabSz="91374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타 시스템과의 연결 강도 및 복잡성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Non-</a:t>
                      </a: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Ukey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/Non-</a:t>
                      </a: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Chrus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연동 시스템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(IMAS,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Tgate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MKIS, CIA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과의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I/F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기반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통합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(Integration)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아키텍처 확립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맑은 고딕"/>
                          <a:ea typeface="맑은 고딕"/>
                          <a:cs typeface="Gulim"/>
                        </a:rPr>
                        <a:t>●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I/F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아키텍처 복잡도 高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- MCG, EAI(Direct,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대외기관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GW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 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800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건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+)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연동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U.Key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(CC,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Billing, CTC, CRM, PRM)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등 긴밀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(tight coupled) 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일부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Non-Chorus 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연동 시스템과 연계 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예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, CRM(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타겟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마케팅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), PRM</a:t>
                      </a: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등</a:t>
                      </a: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무상태성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수준 및 확장 방식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AP,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DB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수평적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(Scale-Out)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아키텍처 적용 예정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●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가상화 적합성 수준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CTI, IVR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등 일부 서비스는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클라우드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적용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(SKT)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필요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단순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규격화된 인프라 사용 여부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기존 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Unix 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운영환경을 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X86 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기반으로 전환 예정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High End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급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 Midrange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  <a:sym typeface="Wingdings" pitchFamily="2" charset="2"/>
                        </a:rPr>
                        <a:t>급</a:t>
                      </a:r>
                      <a:endParaRPr lang="en-US" altLang="ko-KR" sz="800" b="0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●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AP-DB </a:t>
                      </a:r>
                      <a:r>
                        <a:rPr lang="ko-KR" alt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간 </a:t>
                      </a:r>
                      <a:r>
                        <a:rPr lang="en-US" altLang="ko-KR" sz="8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Dedicate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Group 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설정 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장애확산 조기 방지 목적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endParaRPr lang="en-US" altLang="ko-KR" sz="800" b="0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요구되는 네트워크 대역폭 수준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사용자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요청 처리를 위해 높은 대역폭에 안정적 제공 필요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○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시스템 환경의 독자성 여부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PRM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시스템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(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파트너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유통망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의 경우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OSS(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시설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,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임대 외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)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타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연동성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Gulim"/>
                        </a:rPr>
                        <a:t>낮음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◑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00026">
                <a:tc vMerge="1"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 defTabSz="91374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특정 </a:t>
                      </a:r>
                      <a:r>
                        <a:rPr lang="ko-KR" altLang="en-US" sz="800" kern="12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어플라이언스</a:t>
                      </a: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환경 사용 여부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별도 특정 </a:t>
                      </a:r>
                      <a:r>
                        <a:rPr lang="ko-KR" altLang="en-US" sz="800" b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어플라이언스</a:t>
                      </a:r>
                      <a:r>
                        <a:rPr lang="en-US" altLang="ko-KR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800" b="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환경 無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effectLst/>
                          <a:latin typeface="+mn-lt"/>
                          <a:ea typeface="+mn-ea"/>
                          <a:cs typeface="Gulim"/>
                        </a:rPr>
                        <a:t>●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  <a:tr h="213724"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비용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적합성</a:t>
                      </a:r>
                      <a:endParaRPr lang="en-US" altLang="ko-KR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 defTabSz="913740" rtl="0" eaLnBrk="1" latinLnBrk="1" hangingPunct="1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운영 비용 증가 </a:t>
                      </a: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여부</a:t>
                      </a: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 HW, SW, </a:t>
                      </a: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인력 비용</a:t>
                      </a: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추후 별도 산정</a:t>
                      </a: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9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34"/>
          <p:cNvSpPr txBox="1">
            <a:spLocks/>
          </p:cNvSpPr>
          <p:nvPr/>
        </p:nvSpPr>
        <p:spPr bwMode="auto">
          <a:xfrm>
            <a:off x="134938" y="143635"/>
            <a:ext cx="9642475" cy="34607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600" b="1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판단 기준</a:t>
            </a:r>
            <a:endParaRPr lang="en-US" altLang="ko-KR" sz="16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460" y="953724"/>
            <a:ext cx="613458" cy="400110"/>
            <a:chOff x="-1997340" y="1653100"/>
            <a:chExt cx="613458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07495" y="104385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판단 기준 구성 및 분류체계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138599" y="503675"/>
            <a:ext cx="9629936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ㅁㄴ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92460" y="998730"/>
            <a:ext cx="967607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 Box 12"/>
          <p:cNvSpPr txBox="1">
            <a:spLocks noChangeArrowheads="1"/>
          </p:cNvSpPr>
          <p:nvPr/>
        </p:nvSpPr>
        <p:spPr bwMode="auto">
          <a:xfrm>
            <a:off x="7451064" y="3383212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업무적 중요도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낮은 대기시간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니즈를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가진 내부 사용자 수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사용빈도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내부 서비스용 혹은 외부 서비스용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요구되는 서비스 수준 및 복잡성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기밀 데이터 혹은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마스킹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데이터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표준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2" name="Text Box 12"/>
          <p:cNvSpPr txBox="1">
            <a:spLocks noChangeArrowheads="1"/>
          </p:cNvSpPr>
          <p:nvPr/>
        </p:nvSpPr>
        <p:spPr bwMode="auto">
          <a:xfrm>
            <a:off x="7451064" y="5051373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타 시스템과의 연결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강도 및 복잡성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무상태성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수준 및 확장 방식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가상화 적합성 수준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단순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규격화된 인프라 사용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요구되는 네트워크 대역폭 수준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환경의 독자성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어플라이언스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환경 사용 여부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4" name="Text Box 12"/>
          <p:cNvSpPr txBox="1">
            <a:spLocks noChangeArrowheads="1"/>
          </p:cNvSpPr>
          <p:nvPr/>
        </p:nvSpPr>
        <p:spPr bwMode="auto">
          <a:xfrm>
            <a:off x="7451064" y="6784849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비용 증가 여부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 HW, SW,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인력 비용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4817985" y="953725"/>
            <a:ext cx="613458" cy="400110"/>
            <a:chOff x="-1997340" y="1653100"/>
            <a:chExt cx="613458" cy="400110"/>
          </a:xfrm>
        </p:grpSpPr>
        <p:sp>
          <p:nvSpPr>
            <p:cNvPr id="236" name="직사각형 235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Text Box 12"/>
          <p:cNvSpPr txBox="1">
            <a:spLocks noChangeArrowheads="1"/>
          </p:cNvSpPr>
          <p:nvPr/>
        </p:nvSpPr>
        <p:spPr bwMode="auto">
          <a:xfrm>
            <a:off x="5133020" y="1043851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Framework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수립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39" name="직선 연결선 238"/>
          <p:cNvCxnSpPr/>
          <p:nvPr/>
        </p:nvCxnSpPr>
        <p:spPr>
          <a:xfrm>
            <a:off x="5898392" y="4827914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5898392" y="6538104"/>
            <a:ext cx="47255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63236"/>
              </p:ext>
            </p:extLst>
          </p:nvPr>
        </p:nvGraphicFramePr>
        <p:xfrm>
          <a:off x="258572" y="1953121"/>
          <a:ext cx="4559413" cy="11902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8993"/>
                <a:gridCol w="3780420"/>
              </a:tblGrid>
              <a:tr h="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대분류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주요 내용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비즈니스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도입시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기존 업무와의 연속성유지를 위한 업무 특성 및 프로세스 변경에 대한 고려사항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기술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도입에 필요한 기술적인 고려 요인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현황 및 사례의 기술 요소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IT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모니터링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보안 등 구현에 필요한 고려 사항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  <a:tr h="146860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비용 </a:t>
                      </a:r>
                      <a: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/>
                      </a:r>
                      <a:br>
                        <a:rPr lang="en-US" altLang="ko-KR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</a:br>
                      <a:r>
                        <a:rPr lang="ko-KR" altLang="en-US" sz="8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적합성</a:t>
                      </a:r>
                      <a:endParaRPr lang="ko-KR" sz="8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클라우드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 도입에 따른 구축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운영상의 효율성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유지 관리 측면의 비용 경제성 여부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  <a:p>
                      <a:pPr marL="0" indent="0" algn="just"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(*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별도 측정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latin typeface="+mn-ea"/>
                          <a:cs typeface="Times New Roman" pitchFamily="18" charset="0"/>
                        </a:rPr>
                        <a:t>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latin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42" name="Text Box 12"/>
          <p:cNvSpPr txBox="1">
            <a:spLocks noChangeArrowheads="1"/>
          </p:cNvSpPr>
          <p:nvPr/>
        </p:nvSpPr>
        <p:spPr bwMode="auto">
          <a:xfrm>
            <a:off x="249691" y="1333429"/>
            <a:ext cx="4680806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도입의 적합성 여부를 판단하기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위해 주요 측정 관점인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</a:b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대분류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요인별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세부 목표를 의미하는 중분류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(14+),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및 실제 측정 항목으로 분류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244" name="그룹 243"/>
          <p:cNvGrpSpPr/>
          <p:nvPr/>
        </p:nvGrpSpPr>
        <p:grpSpPr>
          <a:xfrm>
            <a:off x="92460" y="3439505"/>
            <a:ext cx="613458" cy="400110"/>
            <a:chOff x="-1997340" y="1653100"/>
            <a:chExt cx="613458" cy="400110"/>
          </a:xfrm>
        </p:grpSpPr>
        <p:sp>
          <p:nvSpPr>
            <p:cNvPr id="245" name="직사각형 24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7" name="Text Box 12"/>
          <p:cNvSpPr txBox="1">
            <a:spLocks noChangeArrowheads="1"/>
          </p:cNvSpPr>
          <p:nvPr/>
        </p:nvSpPr>
        <p:spPr bwMode="auto">
          <a:xfrm>
            <a:off x="407495" y="3529631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적합성 측정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Framework 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918" y="4689254"/>
            <a:ext cx="646682" cy="314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업무적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중요</a:t>
            </a:r>
            <a:r>
              <a:rPr lang="ko-KR" altLang="en-US" sz="800" dirty="0"/>
              <a:t>도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2401911" y="4689254"/>
            <a:ext cx="646682" cy="314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/>
              <a:t>기밀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데이터유무</a:t>
            </a:r>
            <a:endParaRPr lang="ko-KR" altLang="en-US" sz="800" dirty="0"/>
          </a:p>
        </p:txBody>
      </p:sp>
      <p:sp>
        <p:nvSpPr>
          <p:cNvPr id="250" name="Text Box 12"/>
          <p:cNvSpPr txBox="1">
            <a:spLocks noChangeArrowheads="1"/>
          </p:cNvSpPr>
          <p:nvPr/>
        </p:nvSpPr>
        <p:spPr bwMode="auto">
          <a:xfrm>
            <a:off x="249691" y="3796027"/>
            <a:ext cx="4680806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Assessment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3197805" y="4689254"/>
            <a:ext cx="646682" cy="314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타시스템</a:t>
            </a:r>
            <a:endParaRPr lang="en-US" altLang="ko-KR" sz="800" dirty="0"/>
          </a:p>
          <a:p>
            <a:pPr algn="ctr"/>
            <a:r>
              <a:rPr lang="ko-KR" altLang="en-US" sz="800" dirty="0" smtClean="0"/>
              <a:t>연</a:t>
            </a:r>
            <a:r>
              <a:rPr lang="ko-KR" altLang="en-US" sz="800" dirty="0"/>
              <a:t>계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4891383" y="4689254"/>
            <a:ext cx="646682" cy="314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시스템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독자성</a:t>
            </a:r>
            <a:endParaRPr lang="ko-KR" altLang="en-US" sz="800" dirty="0"/>
          </a:p>
        </p:txBody>
      </p:sp>
      <p:sp>
        <p:nvSpPr>
          <p:cNvPr id="254" name="직사각형 253"/>
          <p:cNvSpPr/>
          <p:nvPr/>
        </p:nvSpPr>
        <p:spPr>
          <a:xfrm>
            <a:off x="705917" y="4257719"/>
            <a:ext cx="2342675" cy="3149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103992" y="4321956"/>
            <a:ext cx="15039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비즈니스 적합성 주요 </a:t>
            </a:r>
            <a:r>
              <a:rPr lang="en-US" altLang="ko-KR" sz="800" dirty="0"/>
              <a:t>Factor</a:t>
            </a:r>
            <a:endParaRPr lang="ko-KR" altLang="en-US" sz="800" dirty="0"/>
          </a:p>
        </p:txBody>
      </p:sp>
      <p:sp>
        <p:nvSpPr>
          <p:cNvPr id="255" name="직사각형 254"/>
          <p:cNvSpPr/>
          <p:nvPr/>
        </p:nvSpPr>
        <p:spPr>
          <a:xfrm>
            <a:off x="3699252" y="4321956"/>
            <a:ext cx="12987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기술 </a:t>
            </a:r>
            <a:r>
              <a:rPr lang="ko-KR" altLang="en-US" sz="800" dirty="0"/>
              <a:t>적합성 주요 </a:t>
            </a:r>
            <a:r>
              <a:rPr lang="en-US" altLang="ko-KR" sz="800" dirty="0"/>
              <a:t>Factor</a:t>
            </a:r>
            <a:endParaRPr lang="ko-KR" altLang="en-US" sz="800" dirty="0"/>
          </a:p>
        </p:txBody>
      </p:sp>
      <p:cxnSp>
        <p:nvCxnSpPr>
          <p:cNvPr id="11" name="꺾인 연결선 10"/>
          <p:cNvCxnSpPr>
            <a:stCxn id="6" idx="0"/>
            <a:endCxn id="249" idx="0"/>
          </p:cNvCxnSpPr>
          <p:nvPr/>
        </p:nvCxnSpPr>
        <p:spPr>
          <a:xfrm rot="5400000" flipH="1" flipV="1">
            <a:off x="1877255" y="3841258"/>
            <a:ext cx="12700" cy="1695993"/>
          </a:xfrm>
          <a:prstGeom prst="bentConnector3">
            <a:avLst>
              <a:gd name="adj1" fmla="val 825000"/>
            </a:avLst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251" idx="0"/>
            <a:endCxn id="253" idx="0"/>
          </p:cNvCxnSpPr>
          <p:nvPr/>
        </p:nvCxnSpPr>
        <p:spPr>
          <a:xfrm rot="5400000" flipH="1" flipV="1">
            <a:off x="4367935" y="3842465"/>
            <a:ext cx="12700" cy="1693578"/>
          </a:xfrm>
          <a:prstGeom prst="bentConnector3">
            <a:avLst>
              <a:gd name="adj1" fmla="val 975000"/>
            </a:avLst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1532620" y="5355604"/>
            <a:ext cx="646682" cy="314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</a:t>
            </a:r>
            <a:endParaRPr lang="en-US" altLang="ko-KR" sz="800" dirty="0"/>
          </a:p>
        </p:txBody>
      </p:sp>
      <p:sp>
        <p:nvSpPr>
          <p:cNvPr id="258" name="직사각형 257"/>
          <p:cNvSpPr/>
          <p:nvPr/>
        </p:nvSpPr>
        <p:spPr>
          <a:xfrm>
            <a:off x="2401910" y="5355604"/>
            <a:ext cx="646682" cy="314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가용성</a:t>
            </a:r>
            <a:r>
              <a:rPr lang="en-US" altLang="ko-KR" sz="800" dirty="0"/>
              <a:t>/</a:t>
            </a:r>
          </a:p>
          <a:p>
            <a:pPr algn="ctr"/>
            <a:r>
              <a:rPr lang="ko-KR" altLang="en-US" sz="800" dirty="0"/>
              <a:t>유연성</a:t>
            </a:r>
            <a:endParaRPr lang="en-US" altLang="ko-KR" sz="800" dirty="0"/>
          </a:p>
        </p:txBody>
      </p:sp>
      <p:sp>
        <p:nvSpPr>
          <p:cNvPr id="259" name="직사각형 258"/>
          <p:cNvSpPr/>
          <p:nvPr/>
        </p:nvSpPr>
        <p:spPr>
          <a:xfrm>
            <a:off x="3197805" y="5355604"/>
            <a:ext cx="646682" cy="314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/>
              <a:t>상호호환성</a:t>
            </a:r>
            <a:endParaRPr lang="en-US" altLang="ko-KR" sz="800" dirty="0"/>
          </a:p>
        </p:txBody>
      </p:sp>
      <p:sp>
        <p:nvSpPr>
          <p:cNvPr id="260" name="직사각형 259"/>
          <p:cNvSpPr/>
          <p:nvPr/>
        </p:nvSpPr>
        <p:spPr>
          <a:xfrm>
            <a:off x="4025287" y="5355604"/>
            <a:ext cx="646682" cy="314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보안</a:t>
            </a:r>
            <a:endParaRPr lang="en-US" altLang="ko-KR" sz="800" dirty="0"/>
          </a:p>
        </p:txBody>
      </p:sp>
      <p:sp>
        <p:nvSpPr>
          <p:cNvPr id="261" name="직사각형 260"/>
          <p:cNvSpPr/>
          <p:nvPr/>
        </p:nvSpPr>
        <p:spPr>
          <a:xfrm>
            <a:off x="4817985" y="5355604"/>
            <a:ext cx="646682" cy="314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운영</a:t>
            </a:r>
            <a:endParaRPr lang="en-US" altLang="ko-KR" sz="800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558910" y="5795215"/>
            <a:ext cx="6203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V="1">
            <a:off x="1564791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V="1">
            <a:off x="2172468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1438524" y="5823846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266" name="직사각형 265"/>
          <p:cNvSpPr/>
          <p:nvPr/>
        </p:nvSpPr>
        <p:spPr>
          <a:xfrm>
            <a:off x="2030864" y="5823846"/>
            <a:ext cx="2968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cxnSp>
        <p:nvCxnSpPr>
          <p:cNvPr id="267" name="직선 연결선 266"/>
          <p:cNvCxnSpPr/>
          <p:nvPr/>
        </p:nvCxnSpPr>
        <p:spPr>
          <a:xfrm flipV="1">
            <a:off x="1847655" y="4612784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V="1">
            <a:off x="4367935" y="4584209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직사각형 268"/>
          <p:cNvSpPr/>
          <p:nvPr/>
        </p:nvSpPr>
        <p:spPr>
          <a:xfrm>
            <a:off x="1532620" y="4689254"/>
            <a:ext cx="646682" cy="314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서비스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복잡도</a:t>
            </a:r>
            <a:endParaRPr lang="ko-KR" altLang="en-US" sz="800" dirty="0"/>
          </a:p>
        </p:txBody>
      </p:sp>
      <p:sp>
        <p:nvSpPr>
          <p:cNvPr id="270" name="직사각형 269"/>
          <p:cNvSpPr/>
          <p:nvPr/>
        </p:nvSpPr>
        <p:spPr>
          <a:xfrm>
            <a:off x="4052900" y="4689254"/>
            <a:ext cx="646682" cy="314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네트워크대역폭</a:t>
            </a:r>
            <a:endParaRPr lang="ko-KR" altLang="en-US" sz="800" dirty="0"/>
          </a:p>
        </p:txBody>
      </p:sp>
      <p:sp>
        <p:nvSpPr>
          <p:cNvPr id="271" name="직사각형 270"/>
          <p:cNvSpPr/>
          <p:nvPr/>
        </p:nvSpPr>
        <p:spPr>
          <a:xfrm>
            <a:off x="821255" y="4978276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 ~ 4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62490" y="4835421"/>
            <a:ext cx="36881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154741" y="46311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cs typeface="Gulim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3" name="직선 연결선 272"/>
          <p:cNvCxnSpPr/>
          <p:nvPr/>
        </p:nvCxnSpPr>
        <p:spPr>
          <a:xfrm>
            <a:off x="2401910" y="5795215"/>
            <a:ext cx="6203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 flipV="1">
            <a:off x="2407791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 flipV="1">
            <a:off x="3015468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2281524" y="5823846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277" name="직사각형 276"/>
          <p:cNvSpPr/>
          <p:nvPr/>
        </p:nvSpPr>
        <p:spPr>
          <a:xfrm>
            <a:off x="2873864" y="5823846"/>
            <a:ext cx="2968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cxnSp>
        <p:nvCxnSpPr>
          <p:cNvPr id="278" name="직선 연결선 277"/>
          <p:cNvCxnSpPr/>
          <p:nvPr/>
        </p:nvCxnSpPr>
        <p:spPr>
          <a:xfrm>
            <a:off x="3197805" y="5795215"/>
            <a:ext cx="6203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3203686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 flipV="1">
            <a:off x="3811363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3077419" y="5823846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282" name="직사각형 281"/>
          <p:cNvSpPr/>
          <p:nvPr/>
        </p:nvSpPr>
        <p:spPr>
          <a:xfrm>
            <a:off x="3669759" y="5823846"/>
            <a:ext cx="2968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cxnSp>
        <p:nvCxnSpPr>
          <p:cNvPr id="283" name="직선 연결선 282"/>
          <p:cNvCxnSpPr/>
          <p:nvPr/>
        </p:nvCxnSpPr>
        <p:spPr>
          <a:xfrm>
            <a:off x="4051577" y="5795215"/>
            <a:ext cx="6203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 flipV="1">
            <a:off x="4057458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 flipV="1">
            <a:off x="4665135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직사각형 285"/>
          <p:cNvSpPr/>
          <p:nvPr/>
        </p:nvSpPr>
        <p:spPr>
          <a:xfrm>
            <a:off x="3931191" y="5823846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287" name="직사각형 286"/>
          <p:cNvSpPr/>
          <p:nvPr/>
        </p:nvSpPr>
        <p:spPr>
          <a:xfrm>
            <a:off x="4523531" y="5823846"/>
            <a:ext cx="2968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cxnSp>
        <p:nvCxnSpPr>
          <p:cNvPr id="288" name="직선 연결선 287"/>
          <p:cNvCxnSpPr/>
          <p:nvPr/>
        </p:nvCxnSpPr>
        <p:spPr>
          <a:xfrm>
            <a:off x="4831130" y="5795215"/>
            <a:ext cx="6203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V="1">
            <a:off x="4837011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 flipV="1">
            <a:off x="5444688" y="5724255"/>
            <a:ext cx="0" cy="152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4710744" y="5823846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292" name="직사각형 291"/>
          <p:cNvSpPr/>
          <p:nvPr/>
        </p:nvSpPr>
        <p:spPr>
          <a:xfrm>
            <a:off x="5303084" y="5823846"/>
            <a:ext cx="2968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293" name="직사각형 292"/>
          <p:cNvSpPr/>
          <p:nvPr/>
        </p:nvSpPr>
        <p:spPr>
          <a:xfrm>
            <a:off x="1661251" y="4978276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 ~ 4</a:t>
            </a:r>
            <a:endParaRPr lang="ko-KR" altLang="en-US" sz="800" dirty="0"/>
          </a:p>
        </p:txBody>
      </p:sp>
      <p:sp>
        <p:nvSpPr>
          <p:cNvPr id="294" name="직사각형 293"/>
          <p:cNvSpPr/>
          <p:nvPr/>
        </p:nvSpPr>
        <p:spPr>
          <a:xfrm>
            <a:off x="2503876" y="4978276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 ~ 4</a:t>
            </a:r>
            <a:endParaRPr lang="ko-KR" altLang="en-US" sz="800" dirty="0"/>
          </a:p>
        </p:txBody>
      </p:sp>
      <p:sp>
        <p:nvSpPr>
          <p:cNvPr id="295" name="직사각형 294"/>
          <p:cNvSpPr/>
          <p:nvPr/>
        </p:nvSpPr>
        <p:spPr>
          <a:xfrm>
            <a:off x="3286626" y="4978276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 ~ 4</a:t>
            </a:r>
            <a:endParaRPr lang="ko-KR" altLang="en-US" sz="800" dirty="0"/>
          </a:p>
        </p:txBody>
      </p:sp>
      <p:sp>
        <p:nvSpPr>
          <p:cNvPr id="296" name="직사각형 295"/>
          <p:cNvSpPr/>
          <p:nvPr/>
        </p:nvSpPr>
        <p:spPr>
          <a:xfrm>
            <a:off x="4127253" y="4978276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 ~ 4</a:t>
            </a:r>
            <a:endParaRPr lang="ko-KR" altLang="en-US" sz="800" dirty="0"/>
          </a:p>
        </p:txBody>
      </p:sp>
      <p:sp>
        <p:nvSpPr>
          <p:cNvPr id="297" name="직사각형 296"/>
          <p:cNvSpPr/>
          <p:nvPr/>
        </p:nvSpPr>
        <p:spPr>
          <a:xfrm>
            <a:off x="4988480" y="4978276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0 ~ 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564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34"/>
          <p:cNvSpPr txBox="1">
            <a:spLocks/>
          </p:cNvSpPr>
          <p:nvPr/>
        </p:nvSpPr>
        <p:spPr bwMode="auto">
          <a:xfrm>
            <a:off x="134938" y="143635"/>
            <a:ext cx="9642475" cy="34607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eaLnBrk="0" hangingPunct="0">
              <a:tabLst>
                <a:tab pos="4665663" algn="ctr"/>
                <a:tab pos="9413875" algn="r"/>
              </a:tabLst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U.Key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3.0 </a:t>
            </a:r>
            <a:r>
              <a:rPr lang="ko-KR" altLang="en-US" sz="1600" b="1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클라우드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 도입 적합성 검토 </a:t>
            </a:r>
            <a:endParaRPr lang="ko-KR" altLang="en-US" sz="1600" b="1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460" y="953724"/>
            <a:ext cx="613458" cy="400110"/>
            <a:chOff x="-1997340" y="1653100"/>
            <a:chExt cx="613458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21827" y="953724"/>
            <a:ext cx="613458" cy="400110"/>
            <a:chOff x="-1997340" y="1653100"/>
            <a:chExt cx="613458" cy="400110"/>
          </a:xfrm>
        </p:grpSpPr>
        <p:sp>
          <p:nvSpPr>
            <p:cNvPr id="47" name="직사각형 46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07495" y="1043850"/>
            <a:ext cx="463551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컴퓨팅 도입 모델 및 접근법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40" name="그룹 1039"/>
          <p:cNvGrpSpPr/>
          <p:nvPr/>
        </p:nvGrpSpPr>
        <p:grpSpPr>
          <a:xfrm>
            <a:off x="228687" y="1400334"/>
            <a:ext cx="4409278" cy="1803640"/>
            <a:chOff x="4816773" y="950285"/>
            <a:chExt cx="4817985" cy="189021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788" y="950285"/>
              <a:ext cx="644370" cy="644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788" y="2196125"/>
              <a:ext cx="644370" cy="644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16873" y="2381504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사무실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71968" y="2381504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스마트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</a:rPr>
                <a:t>워크센터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17073" y="2381504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가정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732208" y="2381504"/>
              <a:ext cx="810090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행정현장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" name="구름 3"/>
            <p:cNvSpPr/>
            <p:nvPr/>
          </p:nvSpPr>
          <p:spPr>
            <a:xfrm>
              <a:off x="5986903" y="1220315"/>
              <a:ext cx="3330370" cy="45005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661978" y="1760376"/>
              <a:ext cx="1350150" cy="270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클라우드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PC </a:t>
              </a:r>
              <a:r>
                <a:rPr lang="ko-KR" altLang="en-US" sz="800" b="1" dirty="0" err="1" smtClean="0">
                  <a:solidFill>
                    <a:schemeClr val="tx1"/>
                  </a:solidFill>
                </a:rPr>
                <a:t>포털사이트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58" y="1040295"/>
              <a:ext cx="431490" cy="43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008" y="1040295"/>
              <a:ext cx="431490" cy="43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063" y="1040295"/>
              <a:ext cx="431490" cy="43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118" y="1040295"/>
              <a:ext cx="431490" cy="43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168" y="1040295"/>
              <a:ext cx="431490" cy="43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075490" y="1401449"/>
              <a:ext cx="1329853" cy="2257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err="1"/>
                <a:t>클라우드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PC </a:t>
              </a:r>
              <a:r>
                <a:rPr lang="ko-KR" altLang="en-US" sz="800" dirty="0" smtClean="0"/>
                <a:t>서비스</a:t>
              </a:r>
              <a:endParaRPr lang="ko-KR" altLang="en-US" sz="8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26863" y="950285"/>
              <a:ext cx="112512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/>
                <a:t>가상 </a:t>
              </a:r>
              <a:r>
                <a:rPr lang="en-US" altLang="ko-KR" sz="800" dirty="0" smtClean="0"/>
                <a:t>PC</a:t>
              </a:r>
              <a:r>
                <a:rPr lang="ko-KR" altLang="en-US" sz="800" dirty="0" smtClean="0"/>
                <a:t>풀</a:t>
              </a:r>
              <a:endParaRPr lang="ko-KR" altLang="en-US" sz="8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237153" y="2075410"/>
              <a:ext cx="540060" cy="2700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GVPN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31908" y="1670365"/>
              <a:ext cx="112512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err="1" smtClean="0"/>
                <a:t>업무망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694643" y="1985400"/>
              <a:ext cx="81254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err="1" smtClean="0"/>
                <a:t>인터넷망</a:t>
              </a:r>
              <a:endParaRPr lang="ko-KR" altLang="en-US" sz="8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822218" y="2030405"/>
              <a:ext cx="81254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/>
                <a:t>이동통신망</a:t>
              </a:r>
              <a:endParaRPr lang="ko-KR" altLang="en-US" sz="800" dirty="0"/>
            </a:p>
          </p:txBody>
        </p:sp>
        <p:cxnSp>
          <p:nvCxnSpPr>
            <p:cNvPr id="9" name="꺾인 연결선 8"/>
            <p:cNvCxnSpPr>
              <a:stCxn id="54" idx="1"/>
              <a:endCxn id="3" idx="0"/>
            </p:cNvCxnSpPr>
            <p:nvPr/>
          </p:nvCxnSpPr>
          <p:spPr>
            <a:xfrm rot="10800000" flipV="1">
              <a:off x="6054412" y="1895390"/>
              <a:ext cx="607567" cy="486113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54" idx="1"/>
              <a:endCxn id="41" idx="0"/>
            </p:cNvCxnSpPr>
            <p:nvPr/>
          </p:nvCxnSpPr>
          <p:spPr>
            <a:xfrm rot="10800000" flipH="1" flipV="1">
              <a:off x="6661978" y="1895390"/>
              <a:ext cx="247528" cy="486113"/>
            </a:xfrm>
            <a:prstGeom prst="bentConnector4">
              <a:avLst>
                <a:gd name="adj1" fmla="val -92353"/>
                <a:gd name="adj2" fmla="val 6388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54" idx="3"/>
              <a:endCxn id="77" idx="0"/>
            </p:cNvCxnSpPr>
            <p:nvPr/>
          </p:nvCxnSpPr>
          <p:spPr>
            <a:xfrm>
              <a:off x="8012128" y="1895391"/>
              <a:ext cx="495055" cy="180019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42" idx="0"/>
              <a:endCxn id="77" idx="1"/>
            </p:cNvCxnSpPr>
            <p:nvPr/>
          </p:nvCxnSpPr>
          <p:spPr>
            <a:xfrm rot="5400000" flipH="1" flipV="1">
              <a:off x="7960343" y="2104694"/>
              <a:ext cx="171079" cy="382542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44" idx="0"/>
              <a:endCxn id="77" idx="3"/>
            </p:cNvCxnSpPr>
            <p:nvPr/>
          </p:nvCxnSpPr>
          <p:spPr>
            <a:xfrm rot="16200000" flipV="1">
              <a:off x="8871694" y="2115945"/>
              <a:ext cx="171079" cy="360040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131808" y="1625360"/>
              <a:ext cx="0" cy="5400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5356833" y="1625360"/>
              <a:ext cx="0" cy="5400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4816773" y="1715369"/>
              <a:ext cx="4950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smtClean="0"/>
                <a:t>화면원격전송</a:t>
              </a:r>
              <a:endParaRPr lang="ko-KR" altLang="en-US" sz="8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311828" y="1715369"/>
              <a:ext cx="568932" cy="537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/>
                <a:t>키보드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마우스입</a:t>
              </a:r>
              <a:r>
                <a:rPr lang="ko-KR" altLang="en-US" sz="800" dirty="0"/>
                <a:t>력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491848" y="1220315"/>
              <a:ext cx="99011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5268035" y="1088739"/>
            <a:ext cx="45005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데스크탑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가상화 도입 전 고려 사항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92460" y="3248980"/>
            <a:ext cx="613458" cy="400110"/>
            <a:chOff x="-1997340" y="1653100"/>
            <a:chExt cx="613458" cy="400110"/>
          </a:xfrm>
        </p:grpSpPr>
        <p:sp>
          <p:nvSpPr>
            <p:cNvPr id="90" name="직사각형 89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5133020" y="1369276"/>
            <a:ext cx="454550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228600" indent="-228600" algn="just">
              <a:spcBef>
                <a:spcPct val="20000"/>
              </a:spcBef>
              <a:buFont typeface="+mj-lt"/>
              <a:buAutoNum type="arabicParenR"/>
              <a:tabLst>
                <a:tab pos="900113" algn="l"/>
              </a:tabLst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사용자 업무 시스템 분석 </a:t>
            </a:r>
            <a:endParaRPr lang="en-US" altLang="ko-KR" sz="11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 프로그램 혹은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사용자별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특수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Application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호환성 체크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+mj-lt"/>
              <a:buAutoNum type="arabicParenR"/>
              <a:tabLst>
                <a:tab pos="900113" algn="l"/>
              </a:tabLst>
            </a:pPr>
            <a:r>
              <a:rPr lang="ko-KR" altLang="en-US" sz="11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서버 구성</a:t>
            </a:r>
            <a:endParaRPr lang="en-US" altLang="ko-KR" sz="11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Hypervisor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적용 가능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Multi Core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확장성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자동화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고려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+mj-lt"/>
              <a:buAutoNum type="arabicParenR"/>
              <a:tabLst>
                <a:tab pos="900113" algn="l"/>
              </a:tabLst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네트워크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고려 </a:t>
            </a:r>
            <a:endParaRPr lang="en-US" altLang="ko-KR" sz="11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네트워크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변화량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분석</a:t>
            </a:r>
            <a:endParaRPr lang="en-US" altLang="ko-KR" sz="1000" b="1" dirty="0" smtClean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기존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환경과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클라우드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센터간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구간 환경 분석 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228600" indent="-228600" algn="just">
              <a:spcBef>
                <a:spcPct val="20000"/>
              </a:spcBef>
              <a:buFont typeface="+mj-lt"/>
              <a:buAutoNum type="arabicParenR"/>
              <a:tabLst>
                <a:tab pos="900113" algn="l"/>
              </a:tabLst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 고려 </a:t>
            </a:r>
            <a:endParaRPr lang="en-US" altLang="ko-KR" sz="11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접근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통제 등 정책 수립필요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92088" lvl="1" algn="just">
              <a:spcBef>
                <a:spcPct val="20000"/>
              </a:spcBef>
              <a:tabLst>
                <a:tab pos="900113" algn="l"/>
              </a:tabLst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+mj-lt"/>
              <a:buAutoNum type="arabicParenR"/>
              <a:tabLst>
                <a:tab pos="900113" algn="l"/>
              </a:tabLst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Tx/>
              <a:buChar char="-"/>
              <a:tabLst>
                <a:tab pos="900113" algn="l"/>
              </a:tabLst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+mj-lt"/>
              <a:buAutoNum type="arabicParenR"/>
              <a:tabLst>
                <a:tab pos="900113" algn="l"/>
              </a:tabLst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07495" y="3342546"/>
            <a:ext cx="391543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데스크탑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가상화 시스템 상호 연계 방안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4954212" y="3248980"/>
            <a:ext cx="613458" cy="400110"/>
            <a:chOff x="-1997340" y="1653100"/>
            <a:chExt cx="613458" cy="400110"/>
          </a:xfrm>
        </p:grpSpPr>
        <p:sp>
          <p:nvSpPr>
            <p:cNvPr id="113" name="직사각형 11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227475" y="3567571"/>
            <a:ext cx="454550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228600" indent="-228600" algn="just">
              <a:spcBef>
                <a:spcPct val="20000"/>
              </a:spcBef>
              <a:buFont typeface="+mj-lt"/>
              <a:buAutoNum type="arabicParenR"/>
              <a:tabLst>
                <a:tab pos="900113" algn="l"/>
              </a:tabLst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솔루션 별 접속방식 차이 </a:t>
            </a:r>
            <a:endParaRPr lang="en-US" altLang="ko-KR" sz="11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Type 1: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웹 서버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접속방식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363538" lvl="1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Type 2: client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서버 접속 방식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42" name="그룹 1041"/>
          <p:cNvGrpSpPr/>
          <p:nvPr/>
        </p:nvGrpSpPr>
        <p:grpSpPr>
          <a:xfrm>
            <a:off x="272480" y="4245772"/>
            <a:ext cx="4635515" cy="1298464"/>
            <a:chOff x="4998005" y="3969060"/>
            <a:chExt cx="4680520" cy="1935215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055" y="4284095"/>
              <a:ext cx="251470" cy="25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직사각형 119"/>
            <p:cNvSpPr/>
            <p:nvPr/>
          </p:nvSpPr>
          <p:spPr>
            <a:xfrm>
              <a:off x="6393160" y="4384824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서</a:t>
              </a:r>
              <a:r>
                <a:rPr lang="ko-KR" altLang="en-US" sz="600" dirty="0">
                  <a:solidFill>
                    <a:schemeClr val="tx1"/>
                  </a:solidFill>
                </a:rPr>
                <a:t>버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293260" y="4249809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서</a:t>
              </a:r>
              <a:r>
                <a:rPr lang="ko-KR" altLang="en-US" sz="600" dirty="0">
                  <a:solidFill>
                    <a:schemeClr val="tx1"/>
                  </a:solidFill>
                </a:rPr>
                <a:t>버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93260" y="4654854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서버</a:t>
              </a:r>
            </a:p>
          </p:txBody>
        </p:sp>
        <p:grpSp>
          <p:nvGrpSpPr>
            <p:cNvPr id="1024" name="그룹 1023"/>
            <p:cNvGrpSpPr/>
            <p:nvPr/>
          </p:nvGrpSpPr>
          <p:grpSpPr>
            <a:xfrm>
              <a:off x="8463390" y="4249810"/>
              <a:ext cx="900099" cy="349320"/>
              <a:chOff x="8463390" y="4249809"/>
              <a:chExt cx="765085" cy="383607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4998005" y="3969060"/>
              <a:ext cx="1170130" cy="225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사용자별접속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Zone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258144" y="3969060"/>
              <a:ext cx="1845205" cy="225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솔루션별접속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Zone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193360" y="3969060"/>
              <a:ext cx="1485165" cy="225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부서별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Desktop Zone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293260" y="5099544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서</a:t>
              </a:r>
              <a:r>
                <a:rPr lang="ko-KR" altLang="en-US" sz="600" dirty="0">
                  <a:solidFill>
                    <a:schemeClr val="tx1"/>
                  </a:solidFill>
                </a:rPr>
                <a:t>버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293260" y="5499230"/>
              <a:ext cx="675075" cy="304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서버</a:t>
              </a:r>
            </a:p>
          </p:txBody>
        </p:sp>
        <p:pic>
          <p:nvPicPr>
            <p:cNvPr id="139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055" y="4625575"/>
              <a:ext cx="251470" cy="25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055" y="5125967"/>
              <a:ext cx="251470" cy="25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055" y="5499230"/>
              <a:ext cx="251470" cy="25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2" name="직선 화살표 연결선 141"/>
            <p:cNvCxnSpPr>
              <a:stCxn id="120" idx="1"/>
              <a:endCxn id="1031" idx="3"/>
            </p:cNvCxnSpPr>
            <p:nvPr/>
          </p:nvCxnSpPr>
          <p:spPr>
            <a:xfrm flipH="1" flipV="1">
              <a:off x="5699525" y="4409830"/>
              <a:ext cx="693635" cy="12715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stCxn id="120" idx="1"/>
              <a:endCxn id="139" idx="3"/>
            </p:cNvCxnSpPr>
            <p:nvPr/>
          </p:nvCxnSpPr>
          <p:spPr>
            <a:xfrm flipH="1">
              <a:off x="5699525" y="4536982"/>
              <a:ext cx="693635" cy="21432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7968335" y="4824155"/>
              <a:ext cx="49505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/>
            <p:nvPr/>
          </p:nvCxnSpPr>
          <p:spPr>
            <a:xfrm flipH="1">
              <a:off x="7968335" y="5274205"/>
              <a:ext cx="49505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/>
            <p:nvPr/>
          </p:nvCxnSpPr>
          <p:spPr>
            <a:xfrm flipH="1">
              <a:off x="7968335" y="5679250"/>
              <a:ext cx="49505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8463390" y="4644135"/>
              <a:ext cx="900099" cy="349320"/>
              <a:chOff x="8463390" y="4249809"/>
              <a:chExt cx="765085" cy="383607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8463390" y="5094185"/>
              <a:ext cx="900099" cy="349320"/>
              <a:chOff x="8463390" y="4249809"/>
              <a:chExt cx="765085" cy="383607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8463390" y="5499230"/>
              <a:ext cx="900099" cy="349320"/>
              <a:chOff x="8463390" y="4249809"/>
              <a:chExt cx="765085" cy="383607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직선 화살표 연결선 166"/>
            <p:cNvCxnSpPr/>
            <p:nvPr/>
          </p:nvCxnSpPr>
          <p:spPr>
            <a:xfrm flipH="1">
              <a:off x="7968335" y="4419110"/>
              <a:ext cx="49505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>
              <a:stCxn id="133" idx="1"/>
              <a:endCxn id="140" idx="3"/>
            </p:cNvCxnSpPr>
            <p:nvPr/>
          </p:nvCxnSpPr>
          <p:spPr>
            <a:xfrm flipH="1">
              <a:off x="5699525" y="5251702"/>
              <a:ext cx="159373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H="1">
              <a:off x="5789535" y="5679250"/>
              <a:ext cx="150372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꺾인 연결선 1036"/>
            <p:cNvCxnSpPr>
              <a:stCxn id="120" idx="3"/>
              <a:endCxn id="121" idx="1"/>
            </p:cNvCxnSpPr>
            <p:nvPr/>
          </p:nvCxnSpPr>
          <p:spPr>
            <a:xfrm flipV="1">
              <a:off x="7068235" y="4401967"/>
              <a:ext cx="225025" cy="135015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꺾인 연결선 177"/>
            <p:cNvCxnSpPr>
              <a:stCxn id="120" idx="3"/>
              <a:endCxn id="122" idx="1"/>
            </p:cNvCxnSpPr>
            <p:nvPr/>
          </p:nvCxnSpPr>
          <p:spPr>
            <a:xfrm>
              <a:off x="7068235" y="4536982"/>
              <a:ext cx="225025" cy="270030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직사각형 181"/>
            <p:cNvSpPr/>
            <p:nvPr/>
          </p:nvSpPr>
          <p:spPr>
            <a:xfrm>
              <a:off x="4998005" y="4194085"/>
              <a:ext cx="1170130" cy="171019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258145" y="4194084"/>
              <a:ext cx="1845205" cy="85509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258145" y="5049179"/>
              <a:ext cx="1845205" cy="855096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41" name="직사각형 1040"/>
            <p:cNvSpPr/>
            <p:nvPr/>
          </p:nvSpPr>
          <p:spPr>
            <a:xfrm>
              <a:off x="6303150" y="4194085"/>
              <a:ext cx="51488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Type 1</a:t>
              </a:r>
              <a:endParaRPr lang="ko-KR" altLang="en-US" sz="800" b="1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303150" y="5049180"/>
              <a:ext cx="51488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Type 2</a:t>
              </a:r>
              <a:endParaRPr lang="ko-KR" altLang="en-US" sz="800" b="1" dirty="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8193360" y="4194084"/>
              <a:ext cx="1485165" cy="85509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193360" y="5049179"/>
              <a:ext cx="1485165" cy="855096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6303150" y="4239090"/>
              <a:ext cx="3330370" cy="81009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3" name="모서리가 둥근 직사각형 192"/>
            <p:cNvSpPr/>
            <p:nvPr/>
          </p:nvSpPr>
          <p:spPr>
            <a:xfrm>
              <a:off x="6303150" y="5094185"/>
              <a:ext cx="3330370" cy="81009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76343"/>
              </p:ext>
            </p:extLst>
          </p:nvPr>
        </p:nvGraphicFramePr>
        <p:xfrm>
          <a:off x="290064" y="5840641"/>
          <a:ext cx="4609139" cy="9187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5105"/>
                <a:gridCol w="900100"/>
                <a:gridCol w="1080120"/>
                <a:gridCol w="1683814"/>
              </a:tblGrid>
              <a:tr h="183746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업체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분류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접속방법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솔루션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746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Citrix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Type1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Web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접속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Citrix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XenDesktop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</a:tr>
              <a:tr h="183746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VMWare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Type2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Client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접속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VMWare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View</a:t>
                      </a:r>
                    </a:p>
                  </a:txBody>
                  <a:tcPr marL="0" marR="0" marT="0" marB="0" anchor="ctr"/>
                </a:tc>
              </a:tr>
              <a:tr h="183746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Tilon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Type2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Client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접속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Tilon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1000" baseline="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Dstation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</a:tr>
              <a:tr h="183746">
                <a:tc>
                  <a:txBody>
                    <a:bodyPr/>
                    <a:lstStyle/>
                    <a:p>
                      <a:pPr indent="0"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ETRI</a:t>
                      </a:r>
                      <a:endParaRPr lang="ko-KR" sz="1000" b="1" dirty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Type1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Web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접속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37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ETRIS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  <a:cs typeface="Gulim"/>
                        </a:rPr>
                        <a:t>PaaS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Gulim"/>
                        </a:rPr>
                        <a:t>기술개발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  <a:cs typeface="Gulim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27475" y="5544235"/>
            <a:ext cx="454550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tabLst>
                <a:tab pos="900113" algn="l"/>
              </a:tabLs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솔루션 업체별 접속 방법</a:t>
            </a:r>
            <a:endParaRPr lang="en-US" altLang="ko-KR" sz="11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5268035" y="3342546"/>
            <a:ext cx="391543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접속 방식 표준화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5223030" y="3567571"/>
            <a:ext cx="445549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Type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별로 접속방법의 차이가 있기 때문에 별도의 통합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Web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구성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데이터 환경을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데이터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영역으로 구별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자동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Lifecycle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관리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117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50" y="4460556"/>
            <a:ext cx="185558" cy="1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직사각형 129"/>
          <p:cNvSpPr/>
          <p:nvPr/>
        </p:nvSpPr>
        <p:spPr>
          <a:xfrm>
            <a:off x="5259698" y="4104075"/>
            <a:ext cx="548398" cy="1674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</a:rPr>
              <a:t>사용자별접속</a:t>
            </a:r>
            <a:r>
              <a:rPr lang="en-US" altLang="ko-KR" sz="600" dirty="0" smtClean="0">
                <a:solidFill>
                  <a:schemeClr val="tx1"/>
                </a:solidFill>
              </a:rPr>
              <a:t> Zone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50" y="4772030"/>
            <a:ext cx="185558" cy="1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50" y="5087065"/>
            <a:ext cx="185558" cy="1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직선 화살표 연결선 156"/>
          <p:cNvCxnSpPr>
            <a:stCxn id="202" idx="1"/>
            <a:endCxn id="117" idx="3"/>
          </p:cNvCxnSpPr>
          <p:nvPr/>
        </p:nvCxnSpPr>
        <p:spPr>
          <a:xfrm flipH="1" flipV="1">
            <a:off x="5588608" y="4554126"/>
            <a:ext cx="399507" cy="1575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5259698" y="4271535"/>
            <a:ext cx="548398" cy="12726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64388" y="4104075"/>
            <a:ext cx="2340259" cy="1440159"/>
            <a:chOff x="6437264" y="3564015"/>
            <a:chExt cx="3196256" cy="1440159"/>
          </a:xfrm>
        </p:grpSpPr>
        <p:sp>
          <p:nvSpPr>
            <p:cNvPr id="118" name="직사각형 117"/>
            <p:cNvSpPr/>
            <p:nvPr/>
          </p:nvSpPr>
          <p:spPr>
            <a:xfrm>
              <a:off x="6563433" y="3873421"/>
              <a:ext cx="630840" cy="22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서</a:t>
              </a:r>
              <a:r>
                <a:rPr lang="ko-KR" altLang="en-US" sz="600" dirty="0">
                  <a:solidFill>
                    <a:schemeClr val="tx1"/>
                  </a:solidFill>
                </a:rPr>
                <a:t>버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404553" y="3772944"/>
              <a:ext cx="630840" cy="22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서</a:t>
              </a:r>
              <a:r>
                <a:rPr lang="ko-KR" altLang="en-US" sz="600" dirty="0">
                  <a:solidFill>
                    <a:schemeClr val="tx1"/>
                  </a:solidFill>
                </a:rPr>
                <a:t>버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404553" y="4074373"/>
              <a:ext cx="630840" cy="22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서버</a:t>
              </a: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8498008" y="3772945"/>
              <a:ext cx="841119" cy="259959"/>
              <a:chOff x="8463390" y="4249809"/>
              <a:chExt cx="765085" cy="383607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직사각형 130"/>
            <p:cNvSpPr/>
            <p:nvPr/>
          </p:nvSpPr>
          <p:spPr>
            <a:xfrm>
              <a:off x="6437264" y="3564015"/>
              <a:ext cx="1724296" cy="1674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솔루션별접속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Zone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245672" y="3564015"/>
              <a:ext cx="1387848" cy="1674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부서별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Desktop Zone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404553" y="4405305"/>
              <a:ext cx="630840" cy="22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서</a:t>
              </a:r>
              <a:r>
                <a:rPr lang="ko-KR" altLang="en-US" sz="600" dirty="0">
                  <a:solidFill>
                    <a:schemeClr val="tx1"/>
                  </a:solidFill>
                </a:rPr>
                <a:t>버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7404553" y="4702745"/>
              <a:ext cx="630840" cy="22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Broker</a:t>
              </a: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서버</a:t>
              </a:r>
            </a:p>
          </p:txBody>
        </p:sp>
        <p:cxnSp>
          <p:nvCxnSpPr>
            <p:cNvPr id="147" name="직선 화살표 연결선 146"/>
            <p:cNvCxnSpPr/>
            <p:nvPr/>
          </p:nvCxnSpPr>
          <p:spPr>
            <a:xfrm flipH="1">
              <a:off x="8035392" y="4200364"/>
              <a:ext cx="462616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/>
            <p:nvPr/>
          </p:nvCxnSpPr>
          <p:spPr>
            <a:xfrm flipH="1">
              <a:off x="8035392" y="4535285"/>
              <a:ext cx="462616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8035392" y="4836714"/>
              <a:ext cx="462616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그룹 149"/>
            <p:cNvGrpSpPr/>
            <p:nvPr/>
          </p:nvGrpSpPr>
          <p:grpSpPr>
            <a:xfrm>
              <a:off x="8498008" y="4066396"/>
              <a:ext cx="841119" cy="259959"/>
              <a:chOff x="8463390" y="4249809"/>
              <a:chExt cx="765085" cy="383607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8498008" y="4401317"/>
              <a:ext cx="841119" cy="259959"/>
              <a:chOff x="8463390" y="4249809"/>
              <a:chExt cx="765085" cy="383607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498008" y="4702745"/>
              <a:ext cx="841119" cy="259959"/>
              <a:chOff x="8463390" y="4249809"/>
              <a:chExt cx="765085" cy="383607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8463390" y="4249809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8553400" y="4329100"/>
                <a:ext cx="675075" cy="30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Desktop Pool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6" name="직선 화살표 연결선 155"/>
            <p:cNvCxnSpPr/>
            <p:nvPr/>
          </p:nvCxnSpPr>
          <p:spPr>
            <a:xfrm flipH="1">
              <a:off x="8035392" y="3898936"/>
              <a:ext cx="462616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118" idx="3"/>
              <a:endCxn id="119" idx="1"/>
            </p:cNvCxnSpPr>
            <p:nvPr/>
          </p:nvCxnSpPr>
          <p:spPr>
            <a:xfrm flipV="1">
              <a:off x="7194273" y="3886178"/>
              <a:ext cx="210280" cy="100476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꺾인 연결선 171"/>
            <p:cNvCxnSpPr>
              <a:stCxn id="118" idx="3"/>
              <a:endCxn id="124" idx="1"/>
            </p:cNvCxnSpPr>
            <p:nvPr/>
          </p:nvCxnSpPr>
          <p:spPr>
            <a:xfrm>
              <a:off x="7194273" y="3986654"/>
              <a:ext cx="210280" cy="200952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6437265" y="3731475"/>
              <a:ext cx="1724296" cy="63634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437265" y="4367824"/>
              <a:ext cx="1724296" cy="63635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79321" y="3731475"/>
              <a:ext cx="481147" cy="16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Type 1</a:t>
              </a:r>
              <a:endParaRPr lang="ko-KR" altLang="en-US" sz="800" b="1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479321" y="4367825"/>
              <a:ext cx="481147" cy="16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Type 2</a:t>
              </a:r>
              <a:endParaRPr lang="ko-KR" altLang="en-US" sz="800" b="1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8245672" y="3731475"/>
              <a:ext cx="1387848" cy="63634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8245672" y="4367824"/>
              <a:ext cx="1387848" cy="63635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6479321" y="3764967"/>
              <a:ext cx="3112143" cy="602857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6479321" y="4401317"/>
              <a:ext cx="3112143" cy="602857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5853100" y="4104075"/>
            <a:ext cx="675076" cy="1674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접속 단일화 </a:t>
            </a:r>
            <a:r>
              <a:rPr lang="en-US" altLang="ko-KR" sz="600" dirty="0" smtClean="0">
                <a:solidFill>
                  <a:schemeClr val="tx1"/>
                </a:solidFill>
              </a:rPr>
              <a:t>Zone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5853100" y="4271535"/>
            <a:ext cx="675076" cy="12726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5988115" y="4554125"/>
            <a:ext cx="407553" cy="3150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통합 </a:t>
            </a:r>
            <a:r>
              <a:rPr lang="en-US" altLang="ko-KR" sz="6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</a:t>
            </a:r>
            <a:r>
              <a:rPr lang="ko-KR" altLang="en-US" sz="600" dirty="0">
                <a:solidFill>
                  <a:schemeClr val="tx1"/>
                </a:solidFill>
              </a:rPr>
              <a:t>버</a:t>
            </a:r>
          </a:p>
        </p:txBody>
      </p:sp>
      <p:sp>
        <p:nvSpPr>
          <p:cNvPr id="17" name="원통 16"/>
          <p:cNvSpPr/>
          <p:nvPr/>
        </p:nvSpPr>
        <p:spPr>
          <a:xfrm>
            <a:off x="6005699" y="5076600"/>
            <a:ext cx="405045" cy="332619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71855" y="5039888"/>
            <a:ext cx="1081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 err="1" smtClean="0"/>
              <a:t>클라우드</a:t>
            </a:r>
            <a:endParaRPr lang="en-US" altLang="ko-KR" sz="600" dirty="0" smtClean="0"/>
          </a:p>
          <a:p>
            <a:pPr algn="ctr"/>
            <a:r>
              <a:rPr lang="ko-KR" altLang="en-US" sz="600" dirty="0" err="1" smtClean="0"/>
              <a:t>데스크탑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접속</a:t>
            </a:r>
            <a:r>
              <a:rPr lang="en-US" altLang="ko-KR" sz="600" dirty="0" smtClean="0"/>
              <a:t>DB</a:t>
            </a:r>
            <a:endParaRPr lang="ko-KR" altLang="en-US" sz="600" dirty="0"/>
          </a:p>
        </p:txBody>
      </p:sp>
      <p:cxnSp>
        <p:nvCxnSpPr>
          <p:cNvPr id="203" name="직선 화살표 연결선 202"/>
          <p:cNvCxnSpPr>
            <a:stCxn id="202" idx="1"/>
            <a:endCxn id="137" idx="3"/>
          </p:cNvCxnSpPr>
          <p:nvPr/>
        </p:nvCxnSpPr>
        <p:spPr>
          <a:xfrm flipH="1">
            <a:off x="5588608" y="4711643"/>
            <a:ext cx="399507" cy="1539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202" idx="1"/>
            <a:endCxn id="138" idx="3"/>
          </p:cNvCxnSpPr>
          <p:nvPr/>
        </p:nvCxnSpPr>
        <p:spPr>
          <a:xfrm flipH="1">
            <a:off x="5588608" y="4711643"/>
            <a:ext cx="399507" cy="4689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18" idx="1"/>
            <a:endCxn id="202" idx="3"/>
          </p:cNvCxnSpPr>
          <p:nvPr/>
        </p:nvCxnSpPr>
        <p:spPr>
          <a:xfrm flipH="1">
            <a:off x="6395668" y="4526715"/>
            <a:ext cx="261099" cy="1849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5" idx="1"/>
            <a:endCxn id="202" idx="3"/>
          </p:cNvCxnSpPr>
          <p:nvPr/>
        </p:nvCxnSpPr>
        <p:spPr>
          <a:xfrm flipH="1" flipV="1">
            <a:off x="6395668" y="4711643"/>
            <a:ext cx="876957" cy="3469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36" idx="1"/>
            <a:endCxn id="202" idx="3"/>
          </p:cNvCxnSpPr>
          <p:nvPr/>
        </p:nvCxnSpPr>
        <p:spPr>
          <a:xfrm flipH="1" flipV="1">
            <a:off x="6395668" y="4711643"/>
            <a:ext cx="876957" cy="64439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8958445" y="4104075"/>
            <a:ext cx="675076" cy="1674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개인 </a:t>
            </a:r>
            <a:r>
              <a:rPr lang="en-US" altLang="ko-KR" sz="600" dirty="0" smtClean="0">
                <a:solidFill>
                  <a:schemeClr val="tx1"/>
                </a:solidFill>
              </a:rPr>
              <a:t>Data Zone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8958445" y="4271535"/>
            <a:ext cx="675076" cy="12726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1" name="원통 210"/>
          <p:cNvSpPr/>
          <p:nvPr/>
        </p:nvSpPr>
        <p:spPr>
          <a:xfrm>
            <a:off x="9048455" y="4464116"/>
            <a:ext cx="180020" cy="27003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원통 212"/>
          <p:cNvSpPr/>
          <p:nvPr/>
        </p:nvSpPr>
        <p:spPr>
          <a:xfrm>
            <a:off x="9363490" y="4464116"/>
            <a:ext cx="180020" cy="27003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원통 213"/>
          <p:cNvSpPr/>
          <p:nvPr/>
        </p:nvSpPr>
        <p:spPr>
          <a:xfrm>
            <a:off x="9048455" y="5094185"/>
            <a:ext cx="180020" cy="27003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원통 214"/>
          <p:cNvSpPr/>
          <p:nvPr/>
        </p:nvSpPr>
        <p:spPr>
          <a:xfrm>
            <a:off x="9363490" y="5094185"/>
            <a:ext cx="180020" cy="27003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211" idx="2"/>
            <a:endCxn id="199" idx="3"/>
          </p:cNvCxnSpPr>
          <p:nvPr/>
        </p:nvCxnSpPr>
        <p:spPr>
          <a:xfrm flipH="1" flipV="1">
            <a:off x="8689096" y="4469851"/>
            <a:ext cx="359359" cy="1292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211" idx="2"/>
            <a:endCxn id="197" idx="3"/>
          </p:cNvCxnSpPr>
          <p:nvPr/>
        </p:nvCxnSpPr>
        <p:spPr>
          <a:xfrm flipH="1">
            <a:off x="8689096" y="4599131"/>
            <a:ext cx="359359" cy="1641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/>
          <p:nvPr/>
        </p:nvCxnSpPr>
        <p:spPr>
          <a:xfrm flipH="1" flipV="1">
            <a:off x="8688415" y="5094185"/>
            <a:ext cx="359359" cy="1292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 flipH="1">
            <a:off x="8688415" y="5223465"/>
            <a:ext cx="359359" cy="1641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직선 화살표 연결선 2051"/>
          <p:cNvCxnSpPr/>
          <p:nvPr/>
        </p:nvCxnSpPr>
        <p:spPr>
          <a:xfrm>
            <a:off x="9183470" y="4599130"/>
            <a:ext cx="27003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/>
          <p:nvPr/>
        </p:nvCxnSpPr>
        <p:spPr>
          <a:xfrm>
            <a:off x="9183470" y="5229200"/>
            <a:ext cx="27003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/>
          <p:nvPr/>
        </p:nvCxnSpPr>
        <p:spPr>
          <a:xfrm>
            <a:off x="6213140" y="4824155"/>
            <a:ext cx="0" cy="270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954212" y="5634245"/>
            <a:ext cx="613458" cy="400110"/>
            <a:chOff x="-1997340" y="1653100"/>
            <a:chExt cx="613458" cy="400110"/>
          </a:xfrm>
        </p:grpSpPr>
        <p:sp>
          <p:nvSpPr>
            <p:cNvPr id="223" name="직사각형 22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5" name="Text Box 12"/>
          <p:cNvSpPr txBox="1">
            <a:spLocks noChangeArrowheads="1"/>
          </p:cNvSpPr>
          <p:nvPr/>
        </p:nvSpPr>
        <p:spPr bwMode="auto">
          <a:xfrm>
            <a:off x="5268035" y="5727811"/>
            <a:ext cx="391543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00113" algn="l"/>
              </a:tabLst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단계별 추진 전략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6" name="Text Box 12"/>
          <p:cNvSpPr txBox="1">
            <a:spLocks noChangeArrowheads="1"/>
          </p:cNvSpPr>
          <p:nvPr/>
        </p:nvSpPr>
        <p:spPr bwMode="auto">
          <a:xfrm>
            <a:off x="5223030" y="5952836"/>
            <a:ext cx="445549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시범 도입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단계별 확산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정착의 순으로 추진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사용자 기능성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성능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부서별 정책 등 시범도입 결과분석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부서별 환경 반영 우선 순위 반영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정책 및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R&amp;R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확산 방안 수립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  <a:tabLst>
                <a:tab pos="90011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저항요소 식별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협의체구성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교육 홍보 등 단계별 확산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7" name="Text Box 12"/>
          <p:cNvSpPr txBox="1">
            <a:spLocks noChangeArrowheads="1"/>
          </p:cNvSpPr>
          <p:nvPr/>
        </p:nvSpPr>
        <p:spPr bwMode="auto">
          <a:xfrm>
            <a:off x="138599" y="503675"/>
            <a:ext cx="9629936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ㅁㄴ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28" name="직선 연결선 227"/>
          <p:cNvCxnSpPr/>
          <p:nvPr/>
        </p:nvCxnSpPr>
        <p:spPr>
          <a:xfrm>
            <a:off x="92460" y="998730"/>
            <a:ext cx="967607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92460" y="3293985"/>
            <a:ext cx="96760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9-02-16 오후 8:59: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2-16 오후 8:59: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2-16 오후 8:59: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9-02-16 오후 8:59: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2-16 오후 8:59: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9-02-16 오후 8:59:1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/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5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28575" algn="ctr">
          <a:solidFill>
            <a:srgbClr val="A6A6A6"/>
          </a:solidFill>
          <a:miter lim="800000"/>
          <a:headEnd/>
          <a:tailEnd/>
        </a:ln>
      </a:spPr>
      <a:bodyPr anchor="ctr"/>
      <a:lstStyle>
        <a:defPPr marL="228600" indent="-228600" latinLnBrk="0">
          <a:lnSpc>
            <a:spcPts val="1700"/>
          </a:lnSpc>
          <a:defRPr sz="1300" b="1" dirty="0" smtClean="0">
            <a:solidFill>
              <a:srgbClr val="00000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4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141288" marR="0" indent="-141288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30000"/>
          </a:spcAft>
          <a:buClrTx/>
          <a:buSzPct val="120000"/>
          <a:buFont typeface="Wingdings" pitchFamily="2" charset="2"/>
          <a:buNone/>
          <a:tabLst>
            <a:tab pos="604838" algn="l"/>
          </a:tabLst>
          <a:defRPr kumimoji="0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맑은 고딕" pitchFamily="50" charset="-127"/>
          </a:defRPr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D2B88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141288" marR="0" indent="-141288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30000"/>
          </a:spcAft>
          <a:buClrTx/>
          <a:buSzPct val="120000"/>
          <a:buFont typeface="Wingdings" pitchFamily="2" charset="2"/>
          <a:buNone/>
          <a:tabLst>
            <a:tab pos="604838" algn="l"/>
          </a:tabLst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ctr" latinLnBrk="0">
          <a:defRPr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000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141288" marR="0" indent="-141288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30000"/>
          </a:spcAft>
          <a:buClrTx/>
          <a:buSzPct val="120000"/>
          <a:buFont typeface="Wingdings" pitchFamily="2" charset="2"/>
          <a:buNone/>
          <a:tabLst>
            <a:tab pos="604838" algn="l"/>
          </a:tabLst>
          <a:defRPr kumimoji="0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맑은 고딕" pitchFamily="50" charset="-127"/>
          </a:defRPr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D2B88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141288" marR="0" indent="-141288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30000"/>
          </a:spcAft>
          <a:buClrTx/>
          <a:buSzPct val="120000"/>
          <a:buFont typeface="Wingdings" pitchFamily="2" charset="2"/>
          <a:buNone/>
          <a:tabLst>
            <a:tab pos="604838" algn="l"/>
          </a:tabLst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ctr" latinLnBrk="0">
          <a:defRPr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000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KCCConsulting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+mn-ea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28575" algn="ctr">
          <a:solidFill>
            <a:srgbClr val="A6A6A6"/>
          </a:solidFill>
          <a:miter lim="800000"/>
          <a:headEnd/>
          <a:tailEnd/>
        </a:ln>
      </a:spPr>
      <a:bodyPr anchor="ctr"/>
      <a:lstStyle>
        <a:defPPr marL="228600" indent="-228600" algn="ctr" latinLnBrk="0">
          <a:lnSpc>
            <a:spcPts val="1700"/>
          </a:lnSpc>
          <a:defRPr sz="1300" b="1">
            <a:solidFill>
              <a:srgbClr val="00000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ysDash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25533</TotalTime>
  <Words>2578</Words>
  <Application>Microsoft Office PowerPoint</Application>
  <PresentationFormat>A4 용지(210x297mm)</PresentationFormat>
  <Paragraphs>592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12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Office 테마</vt:lpstr>
      <vt:lpstr>기획본부</vt:lpstr>
      <vt:lpstr>1_기획본부</vt:lpstr>
      <vt:lpstr>1_Default Design</vt:lpstr>
      <vt:lpstr>2_Default Design</vt:lpstr>
      <vt:lpstr>SKCCConsulting</vt:lpstr>
      <vt:lpstr>2_기획본부</vt:lpstr>
      <vt:lpstr>1_디자인 사용자 지정</vt:lpstr>
      <vt:lpstr>19_디자인 사용자 지정</vt:lpstr>
      <vt:lpstr>5_디자인 사용자 지정</vt:lpstr>
      <vt:lpstr>3_기획본부</vt:lpstr>
      <vt:lpstr>4_기획본부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SKCC_USER</cp:lastModifiedBy>
  <cp:revision>1040</cp:revision>
  <cp:lastPrinted>2015-04-09T12:10:55Z</cp:lastPrinted>
  <dcterms:created xsi:type="dcterms:W3CDTF">2014-12-21T16:57:50Z</dcterms:created>
  <dcterms:modified xsi:type="dcterms:W3CDTF">2015-04-09T12:11:34Z</dcterms:modified>
</cp:coreProperties>
</file>