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6" r:id="rId1"/>
  </p:sldMasterIdLst>
  <p:notesMasterIdLst>
    <p:notesMasterId r:id="rId10"/>
  </p:notesMasterIdLst>
  <p:handoutMasterIdLst>
    <p:handoutMasterId r:id="rId11"/>
  </p:handoutMasterIdLst>
  <p:sldIdLst>
    <p:sldId id="503" r:id="rId2"/>
    <p:sldId id="511" r:id="rId3"/>
    <p:sldId id="515" r:id="rId4"/>
    <p:sldId id="520" r:id="rId5"/>
    <p:sldId id="519" r:id="rId6"/>
    <p:sldId id="518" r:id="rId7"/>
    <p:sldId id="517" r:id="rId8"/>
    <p:sldId id="516" r:id="rId9"/>
  </p:sldIdLst>
  <p:sldSz cx="9906000" cy="6858000" type="A4"/>
  <p:notesSz cx="6802438" cy="9934575"/>
  <p:defaultTextStyle>
    <a:defPPr>
      <a:defRPr lang="ko-KR"/>
    </a:defPPr>
    <a:lvl1pPr marL="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75C"/>
    <a:srgbClr val="CCECFF"/>
    <a:srgbClr val="99CCFF"/>
    <a:srgbClr val="FF3300"/>
    <a:srgbClr val="FFFF00"/>
    <a:srgbClr val="99FF99"/>
    <a:srgbClr val="FCF0EA"/>
    <a:srgbClr val="FFFFFF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693" autoAdjust="0"/>
    <p:restoredTop sz="97734" autoAdjust="0"/>
  </p:normalViewPr>
  <p:slideViewPr>
    <p:cSldViewPr showGuides="1">
      <p:cViewPr varScale="1">
        <p:scale>
          <a:sx n="63" d="100"/>
          <a:sy n="63" d="100"/>
        </p:scale>
        <p:origin x="-126" y="-414"/>
      </p:cViewPr>
      <p:guideLst>
        <p:guide orient="horz" pos="4156"/>
        <p:guide orient="horz" pos="1162"/>
        <p:guide pos="172"/>
        <p:guide pos="3120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8464" cy="497285"/>
          </a:xfrm>
          <a:prstGeom prst="rect">
            <a:avLst/>
          </a:prstGeom>
        </p:spPr>
        <p:txBody>
          <a:bodyPr vert="horz" lIns="91495" tIns="45748" rIns="91495" bIns="4574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386" y="1"/>
            <a:ext cx="2948464" cy="497285"/>
          </a:xfrm>
          <a:prstGeom prst="rect">
            <a:avLst/>
          </a:prstGeom>
        </p:spPr>
        <p:txBody>
          <a:bodyPr vert="horz" lIns="91495" tIns="45748" rIns="91495" bIns="45748" rtlCol="0"/>
          <a:lstStyle>
            <a:lvl1pPr algn="r">
              <a:defRPr sz="1200"/>
            </a:lvl1pPr>
          </a:lstStyle>
          <a:p>
            <a:fld id="{AD6734C7-5F33-46BD-BFE0-07F776F6FF3B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702"/>
            <a:ext cx="2948464" cy="497284"/>
          </a:xfrm>
          <a:prstGeom prst="rect">
            <a:avLst/>
          </a:prstGeom>
        </p:spPr>
        <p:txBody>
          <a:bodyPr vert="horz" lIns="91495" tIns="45748" rIns="91495" bIns="4574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386" y="9435702"/>
            <a:ext cx="2948464" cy="497284"/>
          </a:xfrm>
          <a:prstGeom prst="rect">
            <a:avLst/>
          </a:prstGeom>
        </p:spPr>
        <p:txBody>
          <a:bodyPr vert="horz" lIns="91495" tIns="45748" rIns="91495" bIns="45748" rtlCol="0" anchor="b"/>
          <a:lstStyle>
            <a:lvl1pPr algn="r">
              <a:defRPr sz="1200"/>
            </a:lvl1pPr>
          </a:lstStyle>
          <a:p>
            <a:fld id="{D338D18A-9FB2-4DC6-8407-76CC718EE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96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7724" cy="496730"/>
          </a:xfrm>
          <a:prstGeom prst="rect">
            <a:avLst/>
          </a:prstGeom>
        </p:spPr>
        <p:txBody>
          <a:bodyPr vert="horz" lIns="91484" tIns="45743" rIns="91484" bIns="4574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4" y="1"/>
            <a:ext cx="2947724" cy="496730"/>
          </a:xfrm>
          <a:prstGeom prst="rect">
            <a:avLst/>
          </a:prstGeom>
        </p:spPr>
        <p:txBody>
          <a:bodyPr vert="horz" lIns="91484" tIns="45743" rIns="91484" bIns="45743" rtlCol="0"/>
          <a:lstStyle>
            <a:lvl1pPr algn="r">
              <a:defRPr sz="1200"/>
            </a:lvl1pPr>
          </a:lstStyle>
          <a:p>
            <a:fld id="{FEBE5E28-AE70-45DA-A72A-BFBD45704268}" type="datetimeFigureOut">
              <a:rPr lang="ko-KR" altLang="en-US" smtClean="0"/>
              <a:t>2015-04-27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32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4" tIns="45743" rIns="91484" bIns="4574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18926"/>
            <a:ext cx="5441950" cy="4470560"/>
          </a:xfrm>
          <a:prstGeom prst="rect">
            <a:avLst/>
          </a:prstGeom>
        </p:spPr>
        <p:txBody>
          <a:bodyPr vert="horz" lIns="91484" tIns="45743" rIns="91484" bIns="4574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6123"/>
            <a:ext cx="2947724" cy="496730"/>
          </a:xfrm>
          <a:prstGeom prst="rect">
            <a:avLst/>
          </a:prstGeom>
        </p:spPr>
        <p:txBody>
          <a:bodyPr vert="horz" lIns="91484" tIns="45743" rIns="91484" bIns="4574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4" y="9436123"/>
            <a:ext cx="2947724" cy="496730"/>
          </a:xfrm>
          <a:prstGeom prst="rect">
            <a:avLst/>
          </a:prstGeom>
        </p:spPr>
        <p:txBody>
          <a:bodyPr vert="horz" lIns="91484" tIns="45743" rIns="91484" bIns="45743" rtlCol="0" anchor="b"/>
          <a:lstStyle>
            <a:lvl1pPr algn="r">
              <a:defRPr sz="1200"/>
            </a:lvl1pPr>
          </a:lstStyle>
          <a:p>
            <a:fld id="{77AA54FA-1F16-4788-89A2-49180EF0D7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96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noFill/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725144"/>
            <a:ext cx="6934200" cy="91365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480F-E31E-4142-8EA3-C44BCD0B86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769-23EC-4AC3-8CE2-1CD9036ABAB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2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8" y="188640"/>
            <a:ext cx="9648825" cy="36004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31A-77DB-4749-91F9-B3C5DB6F1BE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2"/>
          <p:cNvSpPr txBox="1">
            <a:spLocks/>
          </p:cNvSpPr>
          <p:nvPr userDrawn="1"/>
        </p:nvSpPr>
        <p:spPr>
          <a:xfrm>
            <a:off x="7545288" y="6597352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ko-KR"/>
            </a:defPPr>
            <a:lvl1pPr marL="0" algn="r" defTabSz="914287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3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3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6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F338F1-7BA8-4883-AA00-A587D1E26AFF}" type="slidenum">
              <a:rPr lang="ko-KR" altLang="en-US" i="1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</a:rPr>
              <a:pPr/>
              <a:t>‹#›</a:t>
            </a:fld>
            <a:endParaRPr lang="ko-KR" altLang="en-US" i="1" dirty="0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0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4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8588" y="116632"/>
            <a:ext cx="9648825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588" y="548680"/>
            <a:ext cx="9648825" cy="5976664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320" y="6597353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509606DF-0707-4B28-A7DB-A7DDD2F50A8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597353"/>
            <a:ext cx="31369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6136" y="6597353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4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87" rtl="0" eaLnBrk="1" latinLnBrk="1" hangingPunct="1">
        <a:spcBef>
          <a:spcPct val="0"/>
        </a:spcBef>
        <a:buNone/>
        <a:defRPr sz="1400" b="1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180953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361905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–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542858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712700" indent="-169842" algn="l" defTabSz="914287" rtl="0" eaLnBrk="1" latinLnBrk="1" hangingPunct="1">
        <a:spcBef>
          <a:spcPct val="20000"/>
        </a:spcBef>
        <a:buFont typeface="Arial" panose="020B0604020202020204" pitchFamily="34" charset="0"/>
        <a:buChar char="–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893652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»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289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1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5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3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6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Cambria" panose="02040503050406030204" pitchFamily="18" charset="0"/>
              </a:rPr>
              <a:t>U.key</a:t>
            </a:r>
            <a:r>
              <a:rPr lang="en-US" altLang="ko-KR" dirty="0" smtClean="0">
                <a:latin typeface="Cambria" panose="02040503050406030204" pitchFamily="18" charset="0"/>
              </a:rPr>
              <a:t> 3.0 Architecture Cloud </a:t>
            </a:r>
            <a:r>
              <a:rPr lang="ko-KR" altLang="en-US" dirty="0" smtClean="0">
                <a:latin typeface="Cambria" panose="02040503050406030204" pitchFamily="18" charset="0"/>
              </a:rPr>
              <a:t>전환 검토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2015. 4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Cloud</a:t>
            </a:r>
            <a:r>
              <a:rPr lang="ko-KR" alt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사업</a:t>
            </a:r>
            <a:r>
              <a:rPr lang="en-US" altLang="ko-KR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T.F</a:t>
            </a:r>
            <a:endParaRPr lang="ko-KR" alt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9144" y="1760542"/>
            <a:ext cx="3912161" cy="33299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err="1" smtClean="0">
                <a:latin typeface="Cambria" panose="02040503050406030204" pitchFamily="18" charset="0"/>
              </a:rPr>
              <a:t>U.key</a:t>
            </a:r>
            <a:r>
              <a:rPr lang="en-US" altLang="ko-KR" b="1" dirty="0" smtClean="0">
                <a:latin typeface="Cambria" panose="02040503050406030204" pitchFamily="18" charset="0"/>
              </a:rPr>
              <a:t> 3.0 To-be Architecture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err="1" smtClean="0">
                <a:latin typeface="Cambria" panose="02040503050406030204" pitchFamily="18" charset="0"/>
              </a:rPr>
              <a:t>U.key</a:t>
            </a:r>
            <a:r>
              <a:rPr lang="en-US" altLang="ko-KR" b="1" dirty="0" smtClean="0">
                <a:latin typeface="Cambria" panose="02040503050406030204" pitchFamily="18" charset="0"/>
              </a:rPr>
              <a:t> 3.0 Cloud </a:t>
            </a:r>
            <a:r>
              <a:rPr lang="ko-KR" altLang="en-US" b="1" dirty="0" smtClean="0">
                <a:latin typeface="Cambria" panose="02040503050406030204" pitchFamily="18" charset="0"/>
              </a:rPr>
              <a:t>전환 적합성 분석</a:t>
            </a:r>
            <a:endParaRPr lang="en-US" altLang="ko-KR" b="1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smtClean="0">
                <a:latin typeface="Cambria" panose="02040503050406030204" pitchFamily="18" charset="0"/>
              </a:rPr>
              <a:t>Cloud </a:t>
            </a:r>
            <a:r>
              <a:rPr lang="ko-KR" altLang="en-US" b="1" dirty="0" smtClean="0">
                <a:latin typeface="Cambria" panose="02040503050406030204" pitchFamily="18" charset="0"/>
              </a:rPr>
              <a:t>전환 검토 </a:t>
            </a:r>
            <a:r>
              <a:rPr lang="en-US" altLang="ko-KR" b="1" dirty="0" smtClean="0">
                <a:latin typeface="Cambria" panose="02040503050406030204" pitchFamily="18" charset="0"/>
              </a:rPr>
              <a:t>– PT/AP Server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smtClean="0">
                <a:latin typeface="Cambria" panose="02040503050406030204" pitchFamily="18" charset="0"/>
              </a:rPr>
              <a:t>Cloud </a:t>
            </a:r>
            <a:r>
              <a:rPr lang="ko-KR" altLang="en-US" b="1" dirty="0" smtClean="0">
                <a:latin typeface="Cambria" panose="02040503050406030204" pitchFamily="18" charset="0"/>
              </a:rPr>
              <a:t>전환 검토 </a:t>
            </a:r>
            <a:r>
              <a:rPr lang="en-US" altLang="ko-KR" b="1" dirty="0" smtClean="0">
                <a:latin typeface="Cambria" panose="02040503050406030204" pitchFamily="18" charset="0"/>
              </a:rPr>
              <a:t>– DB Server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smtClean="0">
                <a:latin typeface="Cambria" panose="02040503050406030204" pitchFamily="18" charset="0"/>
              </a:rPr>
              <a:t>Cloud </a:t>
            </a:r>
            <a:r>
              <a:rPr lang="ko-KR" altLang="en-US" b="1" dirty="0" smtClean="0">
                <a:latin typeface="Cambria" panose="02040503050406030204" pitchFamily="18" charset="0"/>
              </a:rPr>
              <a:t>전환 </a:t>
            </a:r>
            <a:r>
              <a:rPr lang="en-US" altLang="ko-KR" b="1" dirty="0" smtClean="0">
                <a:latin typeface="Cambria" panose="02040503050406030204" pitchFamily="18" charset="0"/>
              </a:rPr>
              <a:t>Architecture Option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smtClean="0">
                <a:latin typeface="Cambria" panose="02040503050406030204" pitchFamily="18" charset="0"/>
              </a:rPr>
              <a:t>Cloud </a:t>
            </a:r>
            <a:r>
              <a:rPr lang="ko-KR" altLang="en-US" b="1" dirty="0" smtClean="0">
                <a:latin typeface="Cambria" panose="02040503050406030204" pitchFamily="18" charset="0"/>
              </a:rPr>
              <a:t>전환 검토 </a:t>
            </a:r>
            <a:r>
              <a:rPr lang="en-US" altLang="ko-KR" b="1" dirty="0" smtClean="0">
                <a:latin typeface="Cambria" panose="02040503050406030204" pitchFamily="18" charset="0"/>
              </a:rPr>
              <a:t>– Instance</a:t>
            </a:r>
            <a:r>
              <a:rPr lang="ko-KR" altLang="en-US" b="1" dirty="0" smtClean="0">
                <a:latin typeface="Cambria" panose="02040503050406030204" pitchFamily="18" charset="0"/>
              </a:rPr>
              <a:t>별</a:t>
            </a:r>
            <a:endParaRPr lang="en-US" altLang="ko-KR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1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</a:t>
            </a:r>
            <a:r>
              <a:rPr lang="ko-KR" altLang="en-US" dirty="0"/>
              <a:t> </a:t>
            </a:r>
            <a:r>
              <a:rPr lang="en-US" altLang="ko-KR" dirty="0" smtClean="0"/>
              <a:t>Service Reference Model (Mapping Cloud Devices)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72480" y="668312"/>
            <a:ext cx="1296144" cy="43620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http://www.slideshare.net/LawrenceWilkes/cloud-computing-reference-architectures-models-and-frameworks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374390" y="1073046"/>
            <a:ext cx="1039759" cy="626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&amp; Integration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273051" y="668312"/>
            <a:ext cx="12955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4" name="직사각형 403"/>
          <p:cNvSpPr/>
          <p:nvPr/>
        </p:nvSpPr>
        <p:spPr bwMode="auto">
          <a:xfrm>
            <a:off x="8336806" y="668312"/>
            <a:ext cx="1296144" cy="43620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6" name="직사각형 405"/>
          <p:cNvSpPr/>
          <p:nvPr/>
        </p:nvSpPr>
        <p:spPr>
          <a:xfrm>
            <a:off x="8337377" y="668312"/>
            <a:ext cx="1295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Customer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438716" y="1146796"/>
            <a:ext cx="1039759" cy="3794372"/>
            <a:chOff x="8438716" y="1146796"/>
            <a:chExt cx="1039759" cy="4346644"/>
          </a:xfrm>
        </p:grpSpPr>
        <p:sp>
          <p:nvSpPr>
            <p:cNvPr id="405" name="직사각형 404"/>
            <p:cNvSpPr/>
            <p:nvPr/>
          </p:nvSpPr>
          <p:spPr>
            <a:xfrm>
              <a:off x="8438716" y="1146796"/>
              <a:ext cx="1039759" cy="552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Personalization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8438716" y="1779191"/>
              <a:ext cx="1039759" cy="552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Customer</a:t>
              </a:r>
            </a:p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Assistance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438716" y="2411586"/>
              <a:ext cx="1039759" cy="552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Subscription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09" name="직사각형 408"/>
            <p:cNvSpPr/>
            <p:nvPr/>
          </p:nvSpPr>
          <p:spPr>
            <a:xfrm>
              <a:off x="8438716" y="3043981"/>
              <a:ext cx="1039759" cy="552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Business</a:t>
              </a:r>
            </a:p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Intelligence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8438716" y="3676376"/>
              <a:ext cx="1039759" cy="552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Reporting</a:t>
              </a:r>
            </a:p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Tools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11" name="직사각형 410"/>
            <p:cNvSpPr/>
            <p:nvPr/>
          </p:nvSpPr>
          <p:spPr>
            <a:xfrm>
              <a:off x="8438716" y="4308771"/>
              <a:ext cx="1039759" cy="552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Customer</a:t>
              </a:r>
            </a:p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Pref.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8438716" y="4941168"/>
              <a:ext cx="1039759" cy="5522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Online </a:t>
              </a:r>
            </a:p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Help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414" name="직사각형 413"/>
          <p:cNvSpPr/>
          <p:nvPr/>
        </p:nvSpPr>
        <p:spPr>
          <a:xfrm>
            <a:off x="374390" y="1781519"/>
            <a:ext cx="1039759" cy="626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Data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15" name="직사각형 414"/>
          <p:cNvSpPr/>
          <p:nvPr/>
        </p:nvSpPr>
        <p:spPr bwMode="auto">
          <a:xfrm>
            <a:off x="1712640" y="668313"/>
            <a:ext cx="6480720" cy="1519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1814550" y="1073047"/>
            <a:ext cx="519879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1713211" y="668312"/>
            <a:ext cx="12955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SaaS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2347713" y="1073047"/>
            <a:ext cx="519879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19" name="직사각형 418"/>
          <p:cNvSpPr/>
          <p:nvPr/>
        </p:nvSpPr>
        <p:spPr>
          <a:xfrm>
            <a:off x="2880876" y="1073047"/>
            <a:ext cx="519879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0" name="직사각형 419"/>
          <p:cNvSpPr/>
          <p:nvPr/>
        </p:nvSpPr>
        <p:spPr>
          <a:xfrm>
            <a:off x="1814550" y="1574905"/>
            <a:ext cx="519879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1" name="직사각형 420"/>
          <p:cNvSpPr/>
          <p:nvPr/>
        </p:nvSpPr>
        <p:spPr>
          <a:xfrm>
            <a:off x="2347713" y="1574905"/>
            <a:ext cx="519879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2880876" y="1574905"/>
            <a:ext cx="519879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3" name="직사각형 422"/>
          <p:cNvSpPr/>
          <p:nvPr/>
        </p:nvSpPr>
        <p:spPr>
          <a:xfrm>
            <a:off x="3523888" y="1073047"/>
            <a:ext cx="553623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4106898" y="1073047"/>
            <a:ext cx="553623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4674667" y="1073047"/>
            <a:ext cx="553623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6" name="직사각형 425"/>
          <p:cNvSpPr/>
          <p:nvPr/>
        </p:nvSpPr>
        <p:spPr>
          <a:xfrm>
            <a:off x="3523888" y="1574905"/>
            <a:ext cx="553623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7" name="직사각형 426"/>
          <p:cNvSpPr/>
          <p:nvPr/>
        </p:nvSpPr>
        <p:spPr>
          <a:xfrm>
            <a:off x="4106898" y="1574905"/>
            <a:ext cx="553623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8" name="직사각형 427"/>
          <p:cNvSpPr/>
          <p:nvPr/>
        </p:nvSpPr>
        <p:spPr>
          <a:xfrm>
            <a:off x="4674667" y="1574905"/>
            <a:ext cx="553623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9" name="직사각형 428"/>
          <p:cNvSpPr/>
          <p:nvPr/>
        </p:nvSpPr>
        <p:spPr>
          <a:xfrm>
            <a:off x="5266202" y="1073047"/>
            <a:ext cx="542716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0" name="직사각형 429"/>
          <p:cNvSpPr/>
          <p:nvPr/>
        </p:nvSpPr>
        <p:spPr>
          <a:xfrm>
            <a:off x="5833971" y="1073047"/>
            <a:ext cx="542716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6401741" y="1073047"/>
            <a:ext cx="542716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2" name="직사각형 431"/>
          <p:cNvSpPr/>
          <p:nvPr/>
        </p:nvSpPr>
        <p:spPr>
          <a:xfrm>
            <a:off x="5266202" y="1574905"/>
            <a:ext cx="542716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3" name="직사각형 432"/>
          <p:cNvSpPr/>
          <p:nvPr/>
        </p:nvSpPr>
        <p:spPr>
          <a:xfrm>
            <a:off x="5833971" y="1574905"/>
            <a:ext cx="542716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6401741" y="1574905"/>
            <a:ext cx="542716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6995269" y="1073047"/>
            <a:ext cx="542716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7563038" y="1073047"/>
            <a:ext cx="542716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6995269" y="1574905"/>
            <a:ext cx="542716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9" name="직사각형 438"/>
          <p:cNvSpPr/>
          <p:nvPr/>
        </p:nvSpPr>
        <p:spPr>
          <a:xfrm>
            <a:off x="7563038" y="1574905"/>
            <a:ext cx="542716" cy="468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1" name="직사각형 440"/>
          <p:cNvSpPr/>
          <p:nvPr/>
        </p:nvSpPr>
        <p:spPr>
          <a:xfrm>
            <a:off x="2289275" y="820712"/>
            <a:ext cx="12955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2" name="직사각형 441"/>
          <p:cNvSpPr/>
          <p:nvPr/>
        </p:nvSpPr>
        <p:spPr>
          <a:xfrm>
            <a:off x="3657713" y="820712"/>
            <a:ext cx="2447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Enterprise 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3" name="직사각형 442"/>
          <p:cNvSpPr/>
          <p:nvPr/>
        </p:nvSpPr>
        <p:spPr>
          <a:xfrm>
            <a:off x="1826462" y="1152934"/>
            <a:ext cx="503770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Blogs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4" name="직사각형 443"/>
          <p:cNvSpPr/>
          <p:nvPr/>
        </p:nvSpPr>
        <p:spPr>
          <a:xfrm>
            <a:off x="2375952" y="995968"/>
            <a:ext cx="503770" cy="5909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Meta-data</a:t>
            </a:r>
          </a:p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5" name="직사각형 444"/>
          <p:cNvSpPr/>
          <p:nvPr/>
        </p:nvSpPr>
        <p:spPr>
          <a:xfrm>
            <a:off x="2896985" y="1162167"/>
            <a:ext cx="503770" cy="2585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Wiki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6" name="직사각형 445"/>
          <p:cNvSpPr/>
          <p:nvPr/>
        </p:nvSpPr>
        <p:spPr>
          <a:xfrm>
            <a:off x="1826462" y="1647259"/>
            <a:ext cx="503770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SNS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7" name="직사각형 446"/>
          <p:cNvSpPr/>
          <p:nvPr/>
        </p:nvSpPr>
        <p:spPr>
          <a:xfrm>
            <a:off x="2375952" y="1604404"/>
            <a:ext cx="503770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Portal</a:t>
            </a:r>
          </a:p>
          <a:p>
            <a:pPr algn="ctr" defTabSz="861695">
              <a:lnSpc>
                <a:spcPct val="90000"/>
              </a:lnSpc>
            </a:pPr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Svcs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.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8" name="직사각형 447"/>
          <p:cNvSpPr/>
          <p:nvPr/>
        </p:nvSpPr>
        <p:spPr>
          <a:xfrm>
            <a:off x="2896985" y="1656492"/>
            <a:ext cx="503770" cy="2585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Wiki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9" name="직사각형 448"/>
          <p:cNvSpPr/>
          <p:nvPr/>
        </p:nvSpPr>
        <p:spPr>
          <a:xfrm>
            <a:off x="3523888" y="1060601"/>
            <a:ext cx="503770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Work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flow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0" name="직사각형 449"/>
          <p:cNvSpPr/>
          <p:nvPr/>
        </p:nvSpPr>
        <p:spPr>
          <a:xfrm>
            <a:off x="4130718" y="1079067"/>
            <a:ext cx="503770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Form</a:t>
            </a:r>
          </a:p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1" name="직사각형 450"/>
          <p:cNvSpPr/>
          <p:nvPr/>
        </p:nvSpPr>
        <p:spPr>
          <a:xfrm>
            <a:off x="4737262" y="1162167"/>
            <a:ext cx="503770" cy="2585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HR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2" name="직사각형 451"/>
          <p:cNvSpPr/>
          <p:nvPr/>
        </p:nvSpPr>
        <p:spPr>
          <a:xfrm>
            <a:off x="5285675" y="1079067"/>
            <a:ext cx="503770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Group</a:t>
            </a:r>
          </a:p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Ware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3" name="직사각형 452"/>
          <p:cNvSpPr/>
          <p:nvPr/>
        </p:nvSpPr>
        <p:spPr>
          <a:xfrm>
            <a:off x="5789445" y="1091081"/>
            <a:ext cx="606544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Collaboration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6421214" y="1079067"/>
            <a:ext cx="503770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Finan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.</a:t>
            </a:r>
          </a:p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5" name="직사각형 454"/>
          <p:cNvSpPr/>
          <p:nvPr/>
        </p:nvSpPr>
        <p:spPr>
          <a:xfrm>
            <a:off x="7027758" y="1162167"/>
            <a:ext cx="503770" cy="2585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Geo.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6" name="직사각형 455"/>
          <p:cNvSpPr/>
          <p:nvPr/>
        </p:nvSpPr>
        <p:spPr>
          <a:xfrm>
            <a:off x="7587102" y="1162167"/>
            <a:ext cx="503770" cy="2585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Search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7" name="직사각형 456"/>
          <p:cNvSpPr/>
          <p:nvPr/>
        </p:nvSpPr>
        <p:spPr>
          <a:xfrm>
            <a:off x="3523888" y="1647259"/>
            <a:ext cx="503770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Email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8" name="직사각형 457"/>
          <p:cNvSpPr/>
          <p:nvPr/>
        </p:nvSpPr>
        <p:spPr>
          <a:xfrm>
            <a:off x="4130718" y="1484784"/>
            <a:ext cx="503770" cy="5909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Digital</a:t>
            </a:r>
          </a:p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Asset</a:t>
            </a:r>
          </a:p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9" name="직사각형 458"/>
          <p:cNvSpPr/>
          <p:nvPr/>
        </p:nvSpPr>
        <p:spPr>
          <a:xfrm>
            <a:off x="4737262" y="1656492"/>
            <a:ext cx="503770" cy="2585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CRM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0" name="직사각형 459"/>
          <p:cNvSpPr/>
          <p:nvPr/>
        </p:nvSpPr>
        <p:spPr>
          <a:xfrm>
            <a:off x="5285675" y="1573392"/>
            <a:ext cx="503770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Desktop SW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5789445" y="1496798"/>
            <a:ext cx="606544" cy="5909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Process Auto </a:t>
            </a:r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Svcs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6421214" y="1582625"/>
            <a:ext cx="503770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Digital</a:t>
            </a:r>
          </a:p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Sig.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7027758" y="1656492"/>
            <a:ext cx="503770" cy="2585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Comm.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7587102" y="1604404"/>
            <a:ext cx="503770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Supply</a:t>
            </a:r>
          </a:p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Chain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5" name="직사각형 464"/>
          <p:cNvSpPr/>
          <p:nvPr/>
        </p:nvSpPr>
        <p:spPr bwMode="auto">
          <a:xfrm>
            <a:off x="1712640" y="2276873"/>
            <a:ext cx="6480720" cy="11797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1713211" y="2276872"/>
            <a:ext cx="12955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PaaS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487389" y="2651524"/>
            <a:ext cx="5129907" cy="661801"/>
            <a:chOff x="2487389" y="2681606"/>
            <a:chExt cx="5129907" cy="774977"/>
          </a:xfrm>
        </p:grpSpPr>
        <p:sp>
          <p:nvSpPr>
            <p:cNvPr id="466" name="직사각형 465"/>
            <p:cNvSpPr/>
            <p:nvPr/>
          </p:nvSpPr>
          <p:spPr>
            <a:xfrm>
              <a:off x="2487389" y="2681606"/>
              <a:ext cx="519879" cy="774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68" name="직사각형 467"/>
            <p:cNvSpPr/>
            <p:nvPr/>
          </p:nvSpPr>
          <p:spPr>
            <a:xfrm>
              <a:off x="3042425" y="2681606"/>
              <a:ext cx="519879" cy="774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597461" y="2681606"/>
              <a:ext cx="519879" cy="774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73" name="직사각형 472"/>
            <p:cNvSpPr/>
            <p:nvPr/>
          </p:nvSpPr>
          <p:spPr>
            <a:xfrm>
              <a:off x="4152497" y="2681606"/>
              <a:ext cx="553623" cy="774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4741277" y="2681606"/>
              <a:ext cx="553623" cy="774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5330057" y="2681606"/>
              <a:ext cx="553623" cy="774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5918837" y="2681606"/>
              <a:ext cx="542716" cy="774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6496710" y="2681606"/>
              <a:ext cx="542716" cy="774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7074580" y="2681606"/>
              <a:ext cx="542716" cy="774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518774" y="2636912"/>
            <a:ext cx="5098522" cy="646331"/>
            <a:chOff x="1826462" y="2659928"/>
            <a:chExt cx="5098522" cy="646331"/>
          </a:xfrm>
        </p:grpSpPr>
        <p:sp>
          <p:nvSpPr>
            <p:cNvPr id="491" name="직사각형 490"/>
            <p:cNvSpPr/>
            <p:nvPr/>
          </p:nvSpPr>
          <p:spPr>
            <a:xfrm>
              <a:off x="1826462" y="2844594"/>
              <a:ext cx="503770" cy="27699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Blogs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2375952" y="2687628"/>
              <a:ext cx="503770" cy="5909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Session State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2896985" y="2770727"/>
              <a:ext cx="503770" cy="4247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Test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>
                  <a:latin typeface="Cambria" panose="02040503050406030204" pitchFamily="18" charset="0"/>
                  <a:ea typeface="맑은 고딕" pitchFamily="50" charset="-127"/>
                </a:rPr>
                <a:t>-</a:t>
              </a:r>
              <a:r>
                <a:rPr lang="en-US" altLang="ko-KR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ing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97" name="직사각형 496"/>
            <p:cNvSpPr/>
            <p:nvPr/>
          </p:nvSpPr>
          <p:spPr>
            <a:xfrm>
              <a:off x="3523888" y="2659928"/>
              <a:ext cx="503770" cy="6463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/>
              <a:r>
                <a:rPr lang="en-US" altLang="ko-KR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Dev</a:t>
              </a: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 &amp; Integration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4130718" y="2770727"/>
              <a:ext cx="503770" cy="4247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Sand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box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99" name="직사각형 498"/>
            <p:cNvSpPr/>
            <p:nvPr/>
          </p:nvSpPr>
          <p:spPr>
            <a:xfrm>
              <a:off x="4737262" y="2687628"/>
              <a:ext cx="503770" cy="5909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Know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ledge Mgmt.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00" name="직사각형 499"/>
            <p:cNvSpPr/>
            <p:nvPr/>
          </p:nvSpPr>
          <p:spPr>
            <a:xfrm>
              <a:off x="5285675" y="2770727"/>
              <a:ext cx="503770" cy="4247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Data Mgmt.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5789445" y="2770727"/>
              <a:ext cx="606544" cy="4247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Content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02" name="직사각형 501"/>
            <p:cNvSpPr/>
            <p:nvPr/>
          </p:nvSpPr>
          <p:spPr>
            <a:xfrm>
              <a:off x="6421214" y="2853827"/>
              <a:ext cx="503770" cy="2585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UDDI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513" name="직사각형 512"/>
          <p:cNvSpPr/>
          <p:nvPr/>
        </p:nvSpPr>
        <p:spPr bwMode="auto">
          <a:xfrm>
            <a:off x="1712640" y="3510632"/>
            <a:ext cx="6480720" cy="1519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15" name="직사각형 514"/>
          <p:cNvSpPr/>
          <p:nvPr/>
        </p:nvSpPr>
        <p:spPr>
          <a:xfrm>
            <a:off x="1713211" y="3510631"/>
            <a:ext cx="12955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IaaS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2504728" y="3789040"/>
            <a:ext cx="5129907" cy="468786"/>
            <a:chOff x="1814550" y="3915366"/>
            <a:chExt cx="5129907" cy="468786"/>
          </a:xfrm>
        </p:grpSpPr>
        <p:sp>
          <p:nvSpPr>
            <p:cNvPr id="514" name="직사각형 513"/>
            <p:cNvSpPr/>
            <p:nvPr/>
          </p:nvSpPr>
          <p:spPr>
            <a:xfrm>
              <a:off x="1814550" y="3915366"/>
              <a:ext cx="519879" cy="468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16" name="직사각형 515"/>
            <p:cNvSpPr/>
            <p:nvPr/>
          </p:nvSpPr>
          <p:spPr>
            <a:xfrm>
              <a:off x="2369586" y="3915366"/>
              <a:ext cx="519879" cy="468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17" name="직사각형 516"/>
            <p:cNvSpPr/>
            <p:nvPr/>
          </p:nvSpPr>
          <p:spPr>
            <a:xfrm>
              <a:off x="2924622" y="3915366"/>
              <a:ext cx="519879" cy="468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3479658" y="3915366"/>
              <a:ext cx="553623" cy="468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22" name="직사각형 521"/>
            <p:cNvSpPr/>
            <p:nvPr/>
          </p:nvSpPr>
          <p:spPr>
            <a:xfrm>
              <a:off x="4068438" y="3915366"/>
              <a:ext cx="553623" cy="468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4657218" y="3915366"/>
              <a:ext cx="553623" cy="468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27" name="직사각형 526"/>
            <p:cNvSpPr/>
            <p:nvPr/>
          </p:nvSpPr>
          <p:spPr>
            <a:xfrm>
              <a:off x="5245998" y="3915366"/>
              <a:ext cx="542716" cy="468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28" name="직사각형 527"/>
            <p:cNvSpPr/>
            <p:nvPr/>
          </p:nvSpPr>
          <p:spPr>
            <a:xfrm>
              <a:off x="5823871" y="3915366"/>
              <a:ext cx="542716" cy="468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29" name="직사각형 528"/>
            <p:cNvSpPr/>
            <p:nvPr/>
          </p:nvSpPr>
          <p:spPr>
            <a:xfrm>
              <a:off x="6401741" y="3915366"/>
              <a:ext cx="542716" cy="468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224153" y="-747464"/>
            <a:ext cx="5098522" cy="646331"/>
            <a:chOff x="1826462" y="3916770"/>
            <a:chExt cx="5098522" cy="646331"/>
          </a:xfrm>
        </p:grpSpPr>
        <p:sp>
          <p:nvSpPr>
            <p:cNvPr id="539" name="직사각형 538"/>
            <p:cNvSpPr/>
            <p:nvPr/>
          </p:nvSpPr>
          <p:spPr>
            <a:xfrm>
              <a:off x="1826462" y="3916770"/>
              <a:ext cx="503770" cy="6463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Server</a:t>
              </a:r>
            </a:p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Hosting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40" name="직사각형 539"/>
            <p:cNvSpPr/>
            <p:nvPr/>
          </p:nvSpPr>
          <p:spPr>
            <a:xfrm>
              <a:off x="2375952" y="3944470"/>
              <a:ext cx="503770" cy="5909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Operating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Sys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41" name="직사각형 540"/>
            <p:cNvSpPr/>
            <p:nvPr/>
          </p:nvSpPr>
          <p:spPr>
            <a:xfrm>
              <a:off x="2896985" y="3944470"/>
              <a:ext cx="503770" cy="5909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Virtual </a:t>
              </a:r>
              <a:r>
                <a:rPr lang="en-US" altLang="ko-KR" sz="1200" b="1" dirty="0" err="1" smtClean="0">
                  <a:latin typeface="Cambria" panose="02040503050406030204" pitchFamily="18" charset="0"/>
                  <a:ea typeface="맑은 고딕" pitchFamily="50" charset="-127"/>
                </a:rPr>
                <a:t>Instnaces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45" name="직사각형 544"/>
            <p:cNvSpPr/>
            <p:nvPr/>
          </p:nvSpPr>
          <p:spPr>
            <a:xfrm>
              <a:off x="3523888" y="4101436"/>
              <a:ext cx="503770" cy="27699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CDN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46" name="직사각형 545"/>
            <p:cNvSpPr/>
            <p:nvPr/>
          </p:nvSpPr>
          <p:spPr>
            <a:xfrm>
              <a:off x="4130718" y="3944470"/>
              <a:ext cx="503770" cy="5909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Infra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Sharing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47" name="직사각형 546"/>
            <p:cNvSpPr/>
            <p:nvPr/>
          </p:nvSpPr>
          <p:spPr>
            <a:xfrm>
              <a:off x="4737262" y="3944470"/>
              <a:ext cx="503770" cy="5909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Web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Servers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48" name="직사각형 547"/>
            <p:cNvSpPr/>
            <p:nvPr/>
          </p:nvSpPr>
          <p:spPr>
            <a:xfrm>
              <a:off x="5285675" y="3944470"/>
              <a:ext cx="503770" cy="5909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Web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Services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49" name="직사각형 548"/>
            <p:cNvSpPr/>
            <p:nvPr/>
          </p:nvSpPr>
          <p:spPr>
            <a:xfrm>
              <a:off x="5789445" y="4110669"/>
              <a:ext cx="606544" cy="2585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Storage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50" name="직사각형 549"/>
            <p:cNvSpPr/>
            <p:nvPr/>
          </p:nvSpPr>
          <p:spPr>
            <a:xfrm>
              <a:off x="6421214" y="3944470"/>
              <a:ext cx="503770" cy="5909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Remote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Access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32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ITU </a:t>
            </a:r>
            <a:r>
              <a:rPr lang="en-US" altLang="ko-KR" dirty="0" smtClean="0"/>
              <a:t>Cloud </a:t>
            </a:r>
            <a:r>
              <a:rPr lang="en-US" altLang="ko-KR" dirty="0" smtClean="0"/>
              <a:t>Computing Reference Architecture (Functional Component)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72480" y="668312"/>
            <a:ext cx="3164402" cy="1176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512841" y="668312"/>
            <a:ext cx="6120110" cy="5929337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90206" y="668312"/>
            <a:ext cx="27778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Multi-Layer Functions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https://www.ibm.com/developerworks/rational/library/enterprise-architecture-cloud/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52882" y="1073046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User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Function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918863" y="668312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User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49" name="모서리가 둥근 직사각형 348"/>
          <p:cNvSpPr/>
          <p:nvPr/>
        </p:nvSpPr>
        <p:spPr bwMode="auto">
          <a:xfrm>
            <a:off x="3633106" y="1052736"/>
            <a:ext cx="1108194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0" name="모서리가 둥근 직사각형 349"/>
          <p:cNvSpPr/>
          <p:nvPr/>
        </p:nvSpPr>
        <p:spPr bwMode="auto">
          <a:xfrm>
            <a:off x="4827175" y="1052736"/>
            <a:ext cx="1108194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1" name="모서리가 둥근 직사각형 350"/>
          <p:cNvSpPr/>
          <p:nvPr/>
        </p:nvSpPr>
        <p:spPr bwMode="auto">
          <a:xfrm>
            <a:off x="6021244" y="1052736"/>
            <a:ext cx="1108194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2" name="모서리가 둥근 직사각형 351"/>
          <p:cNvSpPr/>
          <p:nvPr/>
        </p:nvSpPr>
        <p:spPr bwMode="auto">
          <a:xfrm>
            <a:off x="7215313" y="1052736"/>
            <a:ext cx="1108194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3" name="모서리가 둥근 직사각형 352"/>
          <p:cNvSpPr/>
          <p:nvPr/>
        </p:nvSpPr>
        <p:spPr bwMode="auto">
          <a:xfrm>
            <a:off x="8409384" y="1052736"/>
            <a:ext cx="1108194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4" name="모서리가 둥근 직사각형 353"/>
          <p:cNvSpPr/>
          <p:nvPr/>
        </p:nvSpPr>
        <p:spPr>
          <a:xfrm>
            <a:off x="1389286" y="1073046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Business</a:t>
            </a:r>
            <a:endParaRPr lang="en-US" altLang="ko-KR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Function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5" name="모서리가 둥근 직사각형 354"/>
          <p:cNvSpPr/>
          <p:nvPr/>
        </p:nvSpPr>
        <p:spPr>
          <a:xfrm>
            <a:off x="3736499" y="1844824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Security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6" name="직사각형 355"/>
          <p:cNvSpPr/>
          <p:nvPr/>
        </p:nvSpPr>
        <p:spPr>
          <a:xfrm>
            <a:off x="3633106" y="1052736"/>
            <a:ext cx="1108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7" name="직사각형 356"/>
          <p:cNvSpPr/>
          <p:nvPr/>
        </p:nvSpPr>
        <p:spPr>
          <a:xfrm>
            <a:off x="4821360" y="1052736"/>
            <a:ext cx="1108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6021244" y="1052736"/>
            <a:ext cx="1108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Operational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Support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Systems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7215313" y="1052736"/>
            <a:ext cx="1108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Business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Support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Systems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8415197" y="1052736"/>
            <a:ext cx="1108194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Development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Function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1" name="모서리가 둥근 직사각형 360"/>
          <p:cNvSpPr/>
          <p:nvPr/>
        </p:nvSpPr>
        <p:spPr bwMode="auto">
          <a:xfrm>
            <a:off x="272480" y="1957074"/>
            <a:ext cx="3164402" cy="10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2" name="모서리가 둥근 직사각형 361"/>
          <p:cNvSpPr/>
          <p:nvPr/>
        </p:nvSpPr>
        <p:spPr>
          <a:xfrm>
            <a:off x="352882" y="2276872"/>
            <a:ext cx="1359758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Access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Control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918863" y="1976123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Access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4" name="모서리가 둥근 직사각형 363"/>
          <p:cNvSpPr/>
          <p:nvPr/>
        </p:nvSpPr>
        <p:spPr>
          <a:xfrm>
            <a:off x="2000672" y="2276872"/>
            <a:ext cx="1341403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Connection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6" name="모서리가 둥근 직사각형 365"/>
          <p:cNvSpPr/>
          <p:nvPr/>
        </p:nvSpPr>
        <p:spPr bwMode="auto">
          <a:xfrm>
            <a:off x="272480" y="3125085"/>
            <a:ext cx="3164402" cy="180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352882" y="3521952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Capabilities</a:t>
            </a:r>
            <a:endParaRPr lang="ko-KR" altLang="en-US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918863" y="3140968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9" name="모서리가 둥근 직사각형 368"/>
          <p:cNvSpPr/>
          <p:nvPr/>
        </p:nvSpPr>
        <p:spPr>
          <a:xfrm>
            <a:off x="1389286" y="3521952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Business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Capabilities</a:t>
            </a:r>
            <a:endParaRPr lang="ko-KR" altLang="en-US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0" name="모서리가 둥근 직사각형 369"/>
          <p:cNvSpPr/>
          <p:nvPr/>
        </p:nvSpPr>
        <p:spPr>
          <a:xfrm>
            <a:off x="2425691" y="3521952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Administrator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Capabilities</a:t>
            </a:r>
            <a:endParaRPr lang="ko-KR" altLang="en-US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1" name="모서리가 둥근 직사각형 370"/>
          <p:cNvSpPr/>
          <p:nvPr/>
        </p:nvSpPr>
        <p:spPr bwMode="auto">
          <a:xfrm>
            <a:off x="272480" y="5037684"/>
            <a:ext cx="3164402" cy="15695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3" name="직사각형 372"/>
          <p:cNvSpPr/>
          <p:nvPr/>
        </p:nvSpPr>
        <p:spPr>
          <a:xfrm>
            <a:off x="918863" y="5049559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Resource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4" name="모서리가 둥근 직사각형 373"/>
          <p:cNvSpPr/>
          <p:nvPr/>
        </p:nvSpPr>
        <p:spPr>
          <a:xfrm>
            <a:off x="918863" y="5409927"/>
            <a:ext cx="1971062" cy="493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Resource Abstraction &amp; Control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6" name="모서리가 둥근 직사각형 375"/>
          <p:cNvSpPr/>
          <p:nvPr/>
        </p:nvSpPr>
        <p:spPr>
          <a:xfrm>
            <a:off x="918863" y="4269347"/>
            <a:ext cx="1971062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Orchestration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7" name="모서리가 둥근 직사각형 376"/>
          <p:cNvSpPr/>
          <p:nvPr/>
        </p:nvSpPr>
        <p:spPr>
          <a:xfrm>
            <a:off x="918863" y="5995902"/>
            <a:ext cx="1971062" cy="493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Physical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Resources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8" name="모서리가 둥근 직사각형 377"/>
          <p:cNvSpPr/>
          <p:nvPr/>
        </p:nvSpPr>
        <p:spPr>
          <a:xfrm>
            <a:off x="4928177" y="1844824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Authentication &amp; Identity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80" name="모서리가 둥근 직사각형 379"/>
          <p:cNvSpPr/>
          <p:nvPr/>
        </p:nvSpPr>
        <p:spPr>
          <a:xfrm>
            <a:off x="7311533" y="1844824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Product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Catalogue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81" name="모서리가 둥근 직사각형 380"/>
          <p:cNvSpPr/>
          <p:nvPr/>
        </p:nvSpPr>
        <p:spPr>
          <a:xfrm>
            <a:off x="8503209" y="1844824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Development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Environment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6119855" y="1844824"/>
            <a:ext cx="928469" cy="4536503"/>
            <a:chOff x="6119855" y="1844824"/>
            <a:chExt cx="928469" cy="6192688"/>
          </a:xfrm>
        </p:grpSpPr>
        <p:sp>
          <p:nvSpPr>
            <p:cNvPr id="379" name="모서리가 둥근 직사각형 378"/>
            <p:cNvSpPr/>
            <p:nvPr/>
          </p:nvSpPr>
          <p:spPr>
            <a:xfrm>
              <a:off x="6119855" y="1844824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Service</a:t>
              </a:r>
            </a:p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Catalogue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2" name="모서리가 둥근 직사각형 381"/>
            <p:cNvSpPr/>
            <p:nvPr/>
          </p:nvSpPr>
          <p:spPr>
            <a:xfrm>
              <a:off x="6119855" y="2540657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Provisioning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3" name="모서리가 둥근 직사각형 382"/>
            <p:cNvSpPr/>
            <p:nvPr/>
          </p:nvSpPr>
          <p:spPr>
            <a:xfrm>
              <a:off x="6119855" y="3236490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Monitoring &amp; Reporting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4" name="모서리가 둥근 직사각형 383"/>
            <p:cNvSpPr/>
            <p:nvPr/>
          </p:nvSpPr>
          <p:spPr>
            <a:xfrm>
              <a:off x="6119855" y="3932323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Service</a:t>
              </a:r>
            </a:p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Policy Mgmt.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5" name="모서리가 둥근 직사각형 384"/>
            <p:cNvSpPr/>
            <p:nvPr/>
          </p:nvSpPr>
          <p:spPr>
            <a:xfrm>
              <a:off x="6119855" y="4628156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Service </a:t>
              </a:r>
            </a:p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Automation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6" name="모서리가 둥근 직사각형 385"/>
            <p:cNvSpPr/>
            <p:nvPr/>
          </p:nvSpPr>
          <p:spPr>
            <a:xfrm>
              <a:off x="6119855" y="5323989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Service Level</a:t>
              </a:r>
            </a:p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Management</a:t>
              </a:r>
            </a:p>
          </p:txBody>
        </p:sp>
        <p:sp>
          <p:nvSpPr>
            <p:cNvPr id="387" name="모서리가 둥근 직사각형 386"/>
            <p:cNvSpPr/>
            <p:nvPr/>
          </p:nvSpPr>
          <p:spPr>
            <a:xfrm>
              <a:off x="6119855" y="6019822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Incident &amp; Problem Mgmt.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8" name="모서리가 둥근 직사각형 387"/>
            <p:cNvSpPr/>
            <p:nvPr/>
          </p:nvSpPr>
          <p:spPr>
            <a:xfrm>
              <a:off x="6119855" y="6715655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Platform &amp; Virtualization Mgmt.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9" name="모서리가 둥근 직사각형 388"/>
            <p:cNvSpPr/>
            <p:nvPr/>
          </p:nvSpPr>
          <p:spPr>
            <a:xfrm>
              <a:off x="6119855" y="7411491"/>
              <a:ext cx="928469" cy="626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Peer Service Management</a:t>
              </a:r>
              <a:endParaRPr lang="en-US" altLang="ko-KR" sz="1200" b="1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390" name="모서리가 둥근 직사각형 389"/>
          <p:cNvSpPr/>
          <p:nvPr/>
        </p:nvSpPr>
        <p:spPr>
          <a:xfrm>
            <a:off x="4928177" y="2966456"/>
            <a:ext cx="928469" cy="9173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Authorization &amp; Service Policy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1" name="모서리가 둥근 직사각형 390"/>
          <p:cNvSpPr/>
          <p:nvPr/>
        </p:nvSpPr>
        <p:spPr>
          <a:xfrm>
            <a:off x="4928177" y="4208364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Encyption</a:t>
            </a:r>
            <a:endParaRPr lang="en-US" altLang="ko-KR" sz="1200" b="1" spc="-100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2" name="모서리가 둥근 직사각형 391"/>
          <p:cNvSpPr/>
          <p:nvPr/>
        </p:nvSpPr>
        <p:spPr>
          <a:xfrm>
            <a:off x="3736499" y="2902893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Monitoring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3" name="모서리가 둥근 직사각형 392"/>
          <p:cNvSpPr/>
          <p:nvPr/>
        </p:nvSpPr>
        <p:spPr>
          <a:xfrm>
            <a:off x="3736499" y="4003377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4" name="모서리가 둥근 직사각형 393"/>
          <p:cNvSpPr/>
          <p:nvPr/>
        </p:nvSpPr>
        <p:spPr>
          <a:xfrm>
            <a:off x="3736499" y="5061446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Peer Service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Integration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5" name="모서리가 둥근 직사각형 394"/>
          <p:cNvSpPr/>
          <p:nvPr/>
        </p:nvSpPr>
        <p:spPr>
          <a:xfrm>
            <a:off x="7311533" y="2699675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Account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6" name="모서리가 둥근 직사각형 395"/>
          <p:cNvSpPr/>
          <p:nvPr/>
        </p:nvSpPr>
        <p:spPr>
          <a:xfrm>
            <a:off x="7311533" y="3624893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Subscription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7311533" y="4487772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Billing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1" name="모서리가 둥근 직사각형 400"/>
          <p:cNvSpPr/>
          <p:nvPr/>
        </p:nvSpPr>
        <p:spPr>
          <a:xfrm>
            <a:off x="7311533" y="5412990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Accounts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2" name="모서리가 둥근 직사각형 401"/>
          <p:cNvSpPr/>
          <p:nvPr/>
        </p:nvSpPr>
        <p:spPr>
          <a:xfrm>
            <a:off x="8503209" y="3257755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Build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3" name="모서리가 둥근 직사각형 402"/>
          <p:cNvSpPr/>
          <p:nvPr/>
        </p:nvSpPr>
        <p:spPr>
          <a:xfrm>
            <a:off x="8503209" y="4629398"/>
            <a:ext cx="928469" cy="626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Test</a:t>
            </a:r>
          </a:p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22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Microsoft Private Cloud Reference Model – </a:t>
            </a:r>
            <a:r>
              <a:rPr lang="en-US" altLang="ko-KR" dirty="0" err="1" smtClean="0"/>
              <a:t>IaaS</a:t>
            </a:r>
            <a:r>
              <a:rPr lang="en-US" altLang="ko-KR" dirty="0" smtClean="0"/>
              <a:t> View</a:t>
            </a:r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http://social.technet.microsoft.com/wiki/contents/articles/4399.private-cloud-reference-model.aspx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72866" y="649873"/>
            <a:ext cx="9360083" cy="1050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373425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Financial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1403992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Demand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2434559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Business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Relationship</a:t>
            </a:r>
            <a:endParaRPr lang="en-US" altLang="ko-KR" sz="1200" b="1" spc="-1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3465126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Catalog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4495693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Lifecycle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5526260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 Level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7587394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Capacity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272867" y="2029253"/>
            <a:ext cx="2735917" cy="851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Software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272867" y="4359586"/>
            <a:ext cx="2735917" cy="22380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3426" y="5048800"/>
            <a:ext cx="2463743" cy="1396379"/>
            <a:chOff x="373426" y="5048801"/>
            <a:chExt cx="2463743" cy="1158478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382713" y="5048801"/>
              <a:ext cx="2454456" cy="327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Hypervisor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382712" y="5464583"/>
              <a:ext cx="764488" cy="327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Network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1220459" y="5464583"/>
              <a:ext cx="764488" cy="327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Compute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2072680" y="5464583"/>
              <a:ext cx="764488" cy="327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Storage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373426" y="5880068"/>
              <a:ext cx="2463742" cy="327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Facilities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849024" y="4460020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Infrastructure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3656856" y="2029252"/>
            <a:ext cx="5557389" cy="19758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3656856" y="4318761"/>
            <a:ext cx="5557389" cy="22788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556827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Continuity &amp; </a:t>
            </a:r>
          </a:p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Availability</a:t>
            </a:r>
          </a:p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8617962" y="968853"/>
            <a:ext cx="94355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Information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  <a:endParaRPr lang="en-US" altLang="ko-KR" sz="1200" b="1" spc="-100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3789137" y="2457271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Change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5129989" y="2457271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 Assets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&amp; Configuration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7811694" y="2457271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Knowledge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6470841" y="2457271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Release &amp;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Deployment</a:t>
            </a:r>
            <a:endParaRPr lang="en-US" altLang="ko-KR" sz="1200" b="1" spc="-1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3789137" y="3254443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Incident &amp;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Problem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5129989" y="3254443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Request</a:t>
            </a:r>
          </a:p>
          <a:p>
            <a:pPr algn="ctr" defTabSz="861695"/>
            <a:r>
              <a:rPr lang="en-US" altLang="ko-KR" sz="1200" b="1" spc="-100" dirty="0" err="1" smtClean="0">
                <a:latin typeface="Cambria" panose="02040503050406030204" pitchFamily="18" charset="0"/>
                <a:ea typeface="맑은 고딕" pitchFamily="50" charset="-127"/>
              </a:rPr>
              <a:t>Fulfilment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7811694" y="3254443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Systems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Administrations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6470841" y="3254443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Access</a:t>
            </a:r>
            <a:endParaRPr lang="en-US" altLang="ko-KR" sz="1200" b="1" spc="-1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spc="-100" dirty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499732" y="2029252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 Operations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499732" y="4318761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3789137" y="4993586"/>
            <a:ext cx="1013197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Reporting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4859080" y="4993586"/>
            <a:ext cx="1013197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System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6998966" y="4993586"/>
            <a:ext cx="1013197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Configuration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System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929023" y="4993586"/>
            <a:ext cx="1013197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Health</a:t>
            </a:r>
          </a:p>
          <a:p>
            <a:pPr algn="ctr" defTabSz="861695"/>
            <a:r>
              <a:rPr lang="en-US" altLang="ko-KR" sz="1200" b="1" spc="-100" dirty="0" err="1" smtClean="0">
                <a:latin typeface="Cambria" panose="02040503050406030204" pitchFamily="18" charset="0"/>
                <a:ea typeface="맑은 고딕" pitchFamily="50" charset="-127"/>
              </a:rPr>
              <a:t>Moniroting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3789137" y="5790758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Deployment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&amp; Provisioning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5129989" y="5790758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Data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Protection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7811694" y="5790758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6470841" y="5790758"/>
            <a:ext cx="127041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Network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8068907" y="4993586"/>
            <a:ext cx="1013197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Fabric 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499732" y="1752254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Defines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5499732" y="4032523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Defines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1425179" y="1752254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Provides 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1613922" y="1696778"/>
            <a:ext cx="1" cy="32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425179" y="2918988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Provides 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299" name="직선 화살표 연결선 298"/>
          <p:cNvCxnSpPr/>
          <p:nvPr/>
        </p:nvCxnSpPr>
        <p:spPr>
          <a:xfrm flipH="1" flipV="1">
            <a:off x="1613922" y="2863512"/>
            <a:ext cx="1" cy="32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직사각형 299"/>
          <p:cNvSpPr/>
          <p:nvPr/>
        </p:nvSpPr>
        <p:spPr>
          <a:xfrm>
            <a:off x="1425179" y="4070877"/>
            <a:ext cx="1871637" cy="27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Provides 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301" name="직선 화살표 연결선 300"/>
          <p:cNvCxnSpPr/>
          <p:nvPr/>
        </p:nvCxnSpPr>
        <p:spPr>
          <a:xfrm flipH="1" flipV="1">
            <a:off x="1613922" y="4015908"/>
            <a:ext cx="1" cy="32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 bwMode="auto">
          <a:xfrm>
            <a:off x="272867" y="3153636"/>
            <a:ext cx="2735917" cy="851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Platform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303" name="직선 화살표 연결선 302"/>
          <p:cNvCxnSpPr>
            <a:stCxn id="157" idx="2"/>
          </p:cNvCxnSpPr>
          <p:nvPr/>
        </p:nvCxnSpPr>
        <p:spPr>
          <a:xfrm>
            <a:off x="5998035" y="1623275"/>
            <a:ext cx="0" cy="40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>
            <a:off x="5998035" y="4005064"/>
            <a:ext cx="0" cy="31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72" idx="1"/>
            <a:endCxn id="160" idx="3"/>
          </p:cNvCxnSpPr>
          <p:nvPr/>
        </p:nvCxnSpPr>
        <p:spPr>
          <a:xfrm rot="10800000">
            <a:off x="3008784" y="2454968"/>
            <a:ext cx="648072" cy="300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172" idx="1"/>
            <a:endCxn id="302" idx="3"/>
          </p:cNvCxnSpPr>
          <p:nvPr/>
        </p:nvCxnSpPr>
        <p:spPr>
          <a:xfrm rot="10800000">
            <a:off x="3008784" y="3579350"/>
            <a:ext cx="648072" cy="1878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/>
          <p:cNvSpPr/>
          <p:nvPr/>
        </p:nvSpPr>
        <p:spPr>
          <a:xfrm>
            <a:off x="2603446" y="4032523"/>
            <a:ext cx="1871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Manages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328" name="직선 화살표 연결선 327"/>
          <p:cNvCxnSpPr/>
          <p:nvPr/>
        </p:nvCxnSpPr>
        <p:spPr>
          <a:xfrm flipH="1">
            <a:off x="2971694" y="5458206"/>
            <a:ext cx="697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꺾인 연결선 328"/>
          <p:cNvCxnSpPr>
            <a:endCxn id="172" idx="3"/>
          </p:cNvCxnSpPr>
          <p:nvPr/>
        </p:nvCxnSpPr>
        <p:spPr>
          <a:xfrm rot="5400000">
            <a:off x="7473176" y="3441878"/>
            <a:ext cx="3757398" cy="275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직사각형 329"/>
          <p:cNvSpPr/>
          <p:nvPr/>
        </p:nvSpPr>
        <p:spPr>
          <a:xfrm>
            <a:off x="8746335" y="4010614"/>
            <a:ext cx="935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Defines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모서리가 둥근 직사각형 223"/>
          <p:cNvSpPr/>
          <p:nvPr/>
        </p:nvSpPr>
        <p:spPr bwMode="auto">
          <a:xfrm>
            <a:off x="180546" y="580780"/>
            <a:ext cx="9452404" cy="6016870"/>
          </a:xfrm>
          <a:prstGeom prst="roundRect">
            <a:avLst>
              <a:gd name="adj" fmla="val 34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IBM </a:t>
            </a:r>
            <a:r>
              <a:rPr lang="en-US" altLang="ko-KR" dirty="0" smtClean="0"/>
              <a:t>Cloud </a:t>
            </a:r>
            <a:r>
              <a:rPr lang="en-US" altLang="ko-KR" dirty="0" smtClean="0"/>
              <a:t>Computing Reference Architecture 4.0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52554" y="668312"/>
            <a:ext cx="1892134" cy="58329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216696" y="668312"/>
            <a:ext cx="5671560" cy="5316844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09571" y="668312"/>
            <a:ext cx="52052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Service Provider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7944721" y="668312"/>
            <a:ext cx="1627839" cy="59293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944720" y="668312"/>
            <a:ext cx="1627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Creator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-  https://www.ibm.com/developerworks/rational/library/enterprise-architecture-cloud/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3644573" y="1136936"/>
            <a:ext cx="4186175" cy="4787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3644573" y="1114452"/>
            <a:ext cx="1847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Common Cloud Management Platform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088905" y="1665378"/>
            <a:ext cx="1594608" cy="3453848"/>
          </a:xfrm>
          <a:prstGeom prst="roundRect">
            <a:avLst>
              <a:gd name="adj" fmla="val 87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OSS-Operational Support Services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7473280" y="1628800"/>
            <a:ext cx="308122" cy="3490426"/>
          </a:xfrm>
          <a:prstGeom prst="roundRect">
            <a:avLst>
              <a:gd name="adj" fmla="val 112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61695"/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Development Portal &amp; API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 bwMode="auto">
          <a:xfrm>
            <a:off x="8110567" y="3070780"/>
            <a:ext cx="1296144" cy="33823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Service Creation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Tools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65191" y="3566346"/>
            <a:ext cx="1707489" cy="22865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Customer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In-House IT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98897" y="4446468"/>
            <a:ext cx="928469" cy="3668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Applications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498897" y="4883231"/>
            <a:ext cx="928469" cy="3668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Middleware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98897" y="5333426"/>
            <a:ext cx="928469" cy="3668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Infrastructure</a:t>
            </a:r>
            <a:endParaRPr lang="ko-KR" altLang="en-US" sz="1200" b="1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498897" y="4018427"/>
            <a:ext cx="928469" cy="3668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Business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Proccess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1491260" y="4018426"/>
            <a:ext cx="464234" cy="16818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Management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2" name="모서리가 둥근 직사각형 211"/>
          <p:cNvSpPr/>
          <p:nvPr/>
        </p:nvSpPr>
        <p:spPr bwMode="auto">
          <a:xfrm>
            <a:off x="352999" y="1779943"/>
            <a:ext cx="1707489" cy="6544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Cloud Service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Integration Tools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88567" y="1285025"/>
            <a:ext cx="1566927" cy="461665"/>
            <a:chOff x="388567" y="1381417"/>
            <a:chExt cx="1566927" cy="461665"/>
          </a:xfrm>
        </p:grpSpPr>
        <p:pic>
          <p:nvPicPr>
            <p:cNvPr id="1028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" name="직사각형 212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Consumer </a:t>
              </a:r>
            </a:p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End User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88567" y="2448867"/>
            <a:ext cx="1566927" cy="461665"/>
            <a:chOff x="388567" y="1381417"/>
            <a:chExt cx="1566927" cy="461665"/>
          </a:xfrm>
        </p:grpSpPr>
        <p:pic>
          <p:nvPicPr>
            <p:cNvPr id="215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직사각형 215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Service</a:t>
              </a:r>
            </a:p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Integrator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388567" y="5924896"/>
            <a:ext cx="1566927" cy="461665"/>
            <a:chOff x="388567" y="1381417"/>
            <a:chExt cx="1566927" cy="461665"/>
          </a:xfrm>
        </p:grpSpPr>
        <p:pic>
          <p:nvPicPr>
            <p:cNvPr id="218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9" name="직사각형 218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Consumer </a:t>
              </a:r>
            </a:p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Administrator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388567" y="2929644"/>
            <a:ext cx="1566927" cy="461665"/>
            <a:chOff x="388567" y="1381417"/>
            <a:chExt cx="1566927" cy="461665"/>
          </a:xfrm>
        </p:grpSpPr>
        <p:pic>
          <p:nvPicPr>
            <p:cNvPr id="221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직사각형 221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Consumer Biz.</a:t>
              </a:r>
            </a:p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Manager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223" name="직사각형 222"/>
          <p:cNvSpPr/>
          <p:nvPr/>
        </p:nvSpPr>
        <p:spPr>
          <a:xfrm>
            <a:off x="273051" y="668312"/>
            <a:ext cx="1871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Cloud Service </a:t>
            </a:r>
          </a:p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Consumer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2309570" y="6314631"/>
            <a:ext cx="6747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Security, Resiliency, Performance &amp; </a:t>
            </a:r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Consumability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543527" y="6043192"/>
            <a:ext cx="4971303" cy="266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Infrastructure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250022" y="1114452"/>
            <a:ext cx="1352232" cy="4738436"/>
            <a:chOff x="2349049" y="1114452"/>
            <a:chExt cx="2334683" cy="4408800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2407861" y="1129978"/>
              <a:ext cx="2275871" cy="4393274"/>
            </a:xfrm>
            <a:prstGeom prst="roundRect">
              <a:avLst>
                <a:gd name="adj" fmla="val 756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r>
                <a:rPr lang="en-US" altLang="ko-KR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PaaS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407861" y="1114452"/>
              <a:ext cx="22758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Cloud Services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3317463" y="1716492"/>
              <a:ext cx="1275497" cy="848412"/>
            </a:xfrm>
            <a:prstGeom prst="roundRect">
              <a:avLst>
                <a:gd name="adj" fmla="val 85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3368824" y="1746689"/>
              <a:ext cx="232117" cy="78406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API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 rot="16200000">
              <a:off x="3935755" y="1922699"/>
              <a:ext cx="784065" cy="43204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Business Process</a:t>
              </a:r>
            </a:p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Mgmt. I/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8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432442" y="2007770"/>
              <a:ext cx="818704" cy="229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000" b="1" dirty="0" err="1" smtClean="0">
                  <a:latin typeface="Cambria" panose="02040503050406030204" pitchFamily="18" charset="0"/>
                  <a:ea typeface="맑은 고딕" pitchFamily="50" charset="-127"/>
                </a:rPr>
                <a:t>BPaaS</a:t>
              </a:r>
              <a:endParaRPr lang="ko-KR" altLang="en-US" sz="10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3008785" y="2666256"/>
              <a:ext cx="1584176" cy="848412"/>
            </a:xfrm>
            <a:prstGeom prst="roundRect">
              <a:avLst>
                <a:gd name="adj" fmla="val 85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3117368" y="2696453"/>
              <a:ext cx="232117" cy="78406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API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1" name="모서리가 둥근 직사각형 230"/>
            <p:cNvSpPr/>
            <p:nvPr/>
          </p:nvSpPr>
          <p:spPr>
            <a:xfrm rot="16200000">
              <a:off x="3935755" y="2872463"/>
              <a:ext cx="784065" cy="43204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Software</a:t>
              </a:r>
            </a:p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Mgmt. I/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8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3346175" y="2951963"/>
              <a:ext cx="835022" cy="286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400" b="1" dirty="0" err="1" smtClean="0">
                  <a:latin typeface="Cambria" panose="02040503050406030204" pitchFamily="18" charset="0"/>
                  <a:ea typeface="맑은 고딕" pitchFamily="50" charset="-127"/>
                </a:rPr>
                <a:t>SaaS</a:t>
              </a:r>
              <a:endParaRPr lang="ko-KR" altLang="en-US" sz="14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2720753" y="3633600"/>
              <a:ext cx="1872208" cy="848412"/>
            </a:xfrm>
            <a:prstGeom prst="roundRect">
              <a:avLst>
                <a:gd name="adj" fmla="val 85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2817144" y="3663797"/>
              <a:ext cx="232117" cy="78406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API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 rot="16200000">
              <a:off x="3935755" y="3839807"/>
              <a:ext cx="784065" cy="43204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Platform</a:t>
              </a:r>
            </a:p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Mgmt. I/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8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162163" y="3924878"/>
              <a:ext cx="855156" cy="286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400" b="1" dirty="0" err="1" smtClean="0">
                  <a:latin typeface="Cambria" panose="02040503050406030204" pitchFamily="18" charset="0"/>
                  <a:ea typeface="맑은 고딕" pitchFamily="50" charset="-127"/>
                </a:rPr>
                <a:t>PaaS</a:t>
              </a:r>
              <a:endParaRPr lang="ko-KR" altLang="en-US" sz="14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2407861" y="4621898"/>
              <a:ext cx="2185099" cy="848412"/>
            </a:xfrm>
            <a:prstGeom prst="roundRect">
              <a:avLst>
                <a:gd name="adj" fmla="val 85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2488635" y="4652095"/>
              <a:ext cx="232117" cy="78406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API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9" name="모서리가 둥근 직사각형 238"/>
            <p:cNvSpPr/>
            <p:nvPr/>
          </p:nvSpPr>
          <p:spPr>
            <a:xfrm rot="16200000">
              <a:off x="3935755" y="4828105"/>
              <a:ext cx="784065" cy="43204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Infrastructure</a:t>
              </a:r>
            </a:p>
            <a:p>
              <a:pPr algn="ctr" defTabSz="861695"/>
              <a:r>
                <a:rPr lang="en-US" altLang="ko-KR" sz="8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Mgmt. I/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8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2998373" y="4907605"/>
              <a:ext cx="790078" cy="286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400" b="1" dirty="0" err="1" smtClean="0">
                  <a:latin typeface="Cambria" panose="02040503050406030204" pitchFamily="18" charset="0"/>
                  <a:ea typeface="맑은 고딕" pitchFamily="50" charset="-127"/>
                </a:rPr>
                <a:t>IaaS</a:t>
              </a:r>
              <a:endParaRPr lang="ko-KR" altLang="en-US" sz="14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4728" y="1716492"/>
              <a:ext cx="689899" cy="7781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2504729" y="2469590"/>
              <a:ext cx="428474" cy="10450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2504729" y="3480520"/>
              <a:ext cx="142574" cy="10450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2349049" y="1700808"/>
              <a:ext cx="1044363" cy="887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Existing &amp; 3</a:t>
              </a:r>
              <a:r>
                <a:rPr lang="en-US" altLang="ko-KR" sz="800" b="1" baseline="30000" dirty="0" smtClean="0">
                  <a:latin typeface="Cambria" panose="02040503050406030204" pitchFamily="18" charset="0"/>
                  <a:ea typeface="맑은 고딕" pitchFamily="50" charset="-127"/>
                </a:rPr>
                <a:t>rd</a:t>
              </a:r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 Party Services, Partner Eco-Systems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244" name="모서리가 둥근 직사각형 243"/>
          <p:cNvSpPr/>
          <p:nvPr/>
        </p:nvSpPr>
        <p:spPr>
          <a:xfrm>
            <a:off x="3720966" y="1628800"/>
            <a:ext cx="308122" cy="3490426"/>
          </a:xfrm>
          <a:prstGeom prst="roundRect">
            <a:avLst>
              <a:gd name="adj" fmla="val 112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Consumer Portal &amp; API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5734656" y="1665378"/>
            <a:ext cx="1700904" cy="3453848"/>
          </a:xfrm>
          <a:prstGeom prst="roundRect">
            <a:avLst>
              <a:gd name="adj" fmla="val 87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BSS-Business Support Services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 bwMode="auto">
          <a:xfrm>
            <a:off x="8200423" y="4352017"/>
            <a:ext cx="1116433" cy="203454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Service  Runtime</a:t>
            </a:r>
          </a:p>
          <a:p>
            <a:pPr algn="ctr" defTabSz="861695"/>
            <a:r>
              <a:rPr lang="en-US" altLang="ko-KR" sz="1200" b="1" spc="-100" dirty="0" smtClean="0">
                <a:latin typeface="Cambria" panose="02040503050406030204" pitchFamily="18" charset="0"/>
                <a:ea typeface="맑은 고딕" pitchFamily="50" charset="-127"/>
              </a:rPr>
              <a:t>Development Tools</a:t>
            </a:r>
            <a:endParaRPr lang="ko-KR" altLang="en-US" sz="1200" b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8294405" y="5119225"/>
            <a:ext cx="928469" cy="500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Software Development Tools</a:t>
            </a:r>
            <a:endParaRPr lang="ko-KR" altLang="en-US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8294405" y="5735091"/>
            <a:ext cx="928469" cy="500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Image Creation Tools</a:t>
            </a:r>
            <a:endParaRPr lang="ko-KR" altLang="en-US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8294405" y="3701744"/>
            <a:ext cx="928469" cy="500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mgmt. Development Tools</a:t>
            </a:r>
            <a:endParaRPr lang="ko-KR" altLang="en-US" sz="10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252" name="그룹 251"/>
          <p:cNvGrpSpPr/>
          <p:nvPr/>
        </p:nvGrpSpPr>
        <p:grpSpPr>
          <a:xfrm>
            <a:off x="5457056" y="1124744"/>
            <a:ext cx="1566927" cy="461665"/>
            <a:chOff x="388567" y="1381417"/>
            <a:chExt cx="1566927" cy="461665"/>
          </a:xfrm>
        </p:grpSpPr>
        <p:pic>
          <p:nvPicPr>
            <p:cNvPr id="253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4" name="직사각형 253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Service Manager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149649" y="2024340"/>
            <a:ext cx="1566927" cy="461665"/>
            <a:chOff x="388567" y="1381417"/>
            <a:chExt cx="1566927" cy="461665"/>
          </a:xfrm>
        </p:grpSpPr>
        <p:pic>
          <p:nvPicPr>
            <p:cNvPr id="256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7" name="직사각형 256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Service Composer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8149649" y="2535287"/>
            <a:ext cx="1566927" cy="461665"/>
            <a:chOff x="388567" y="1381417"/>
            <a:chExt cx="1566927" cy="461665"/>
          </a:xfrm>
        </p:grpSpPr>
        <p:pic>
          <p:nvPicPr>
            <p:cNvPr id="259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0" name="직사각형 259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Offering Manager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6604600" y="1124744"/>
            <a:ext cx="1566927" cy="461665"/>
            <a:chOff x="388567" y="1381417"/>
            <a:chExt cx="1566927" cy="461665"/>
          </a:xfrm>
        </p:grpSpPr>
        <p:pic>
          <p:nvPicPr>
            <p:cNvPr id="262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직사각형 262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Business</a:t>
              </a:r>
            </a:p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Manager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264" name="모서리가 둥근 직사각형 263"/>
          <p:cNvSpPr/>
          <p:nvPr/>
        </p:nvSpPr>
        <p:spPr>
          <a:xfrm>
            <a:off x="4136199" y="2185706"/>
            <a:ext cx="1485114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Delivery Catalogue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4136199" y="2666116"/>
            <a:ext cx="1485114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Automation Management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4136199" y="4587757"/>
            <a:ext cx="1485114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Platform &amp;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Virtualisation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Mgmt.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4132797" y="314652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4653078" y="314652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5173358" y="314652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4132797" y="362693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4653078" y="362693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5173358" y="362693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4132797" y="410734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4653078" y="410734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5173358" y="4107346"/>
            <a:ext cx="463550" cy="451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4115958" y="5168148"/>
            <a:ext cx="3213306" cy="3487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Service  Provider Portal &amp; API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703272" y="5581222"/>
            <a:ext cx="4468256" cy="343674"/>
            <a:chOff x="3703271" y="5581222"/>
            <a:chExt cx="5329333" cy="400110"/>
          </a:xfrm>
        </p:grpSpPr>
        <p:grpSp>
          <p:nvGrpSpPr>
            <p:cNvPr id="295" name="그룹 294"/>
            <p:cNvGrpSpPr/>
            <p:nvPr/>
          </p:nvGrpSpPr>
          <p:grpSpPr>
            <a:xfrm>
              <a:off x="3703271" y="5581222"/>
              <a:ext cx="1251202" cy="400110"/>
              <a:chOff x="388567" y="1417993"/>
              <a:chExt cx="1251202" cy="400110"/>
            </a:xfrm>
          </p:grpSpPr>
          <p:pic>
            <p:nvPicPr>
              <p:cNvPr id="296" name="Picture 4" descr="사용자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67" y="1441677"/>
                <a:ext cx="304130" cy="32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7" name="직사각형 296"/>
              <p:cNvSpPr/>
              <p:nvPr/>
            </p:nvSpPr>
            <p:spPr>
              <a:xfrm>
                <a:off x="617992" y="1417993"/>
                <a:ext cx="1021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Deployment Architect</a:t>
                </a:r>
                <a:endParaRPr lang="ko-KR" altLang="en-US" sz="8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07" name="그룹 306"/>
            <p:cNvGrpSpPr/>
            <p:nvPr/>
          </p:nvGrpSpPr>
          <p:grpSpPr>
            <a:xfrm>
              <a:off x="4741759" y="5581222"/>
              <a:ext cx="1251202" cy="400110"/>
              <a:chOff x="388567" y="1417993"/>
              <a:chExt cx="1251202" cy="400110"/>
            </a:xfrm>
          </p:grpSpPr>
          <p:pic>
            <p:nvPicPr>
              <p:cNvPr id="308" name="Picture 4" descr="사용자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67" y="1441677"/>
                <a:ext cx="304130" cy="32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" name="직사각형 308"/>
              <p:cNvSpPr/>
              <p:nvPr/>
            </p:nvSpPr>
            <p:spPr>
              <a:xfrm>
                <a:off x="617992" y="1417993"/>
                <a:ext cx="1021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Transition</a:t>
                </a:r>
              </a:p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Manager</a:t>
                </a:r>
                <a:endParaRPr lang="ko-KR" altLang="en-US" sz="8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10" name="그룹 309"/>
            <p:cNvGrpSpPr/>
            <p:nvPr/>
          </p:nvGrpSpPr>
          <p:grpSpPr>
            <a:xfrm>
              <a:off x="5683512" y="5581222"/>
              <a:ext cx="1251202" cy="400110"/>
              <a:chOff x="388567" y="1417993"/>
              <a:chExt cx="1251202" cy="400110"/>
            </a:xfrm>
          </p:grpSpPr>
          <p:pic>
            <p:nvPicPr>
              <p:cNvPr id="311" name="Picture 4" descr="사용자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67" y="1441677"/>
                <a:ext cx="304130" cy="32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2" name="직사각형 311"/>
              <p:cNvSpPr/>
              <p:nvPr/>
            </p:nvSpPr>
            <p:spPr>
              <a:xfrm>
                <a:off x="617992" y="1417993"/>
                <a:ext cx="1021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Operation</a:t>
                </a:r>
              </a:p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Manager</a:t>
                </a:r>
                <a:endParaRPr lang="ko-KR" altLang="en-US" sz="8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13" name="그룹 312"/>
            <p:cNvGrpSpPr/>
            <p:nvPr/>
          </p:nvGrpSpPr>
          <p:grpSpPr>
            <a:xfrm>
              <a:off x="6635130" y="5581222"/>
              <a:ext cx="1251202" cy="400110"/>
              <a:chOff x="388567" y="1417993"/>
              <a:chExt cx="1251202" cy="400110"/>
            </a:xfrm>
          </p:grpSpPr>
          <p:pic>
            <p:nvPicPr>
              <p:cNvPr id="314" name="Picture 4" descr="사용자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67" y="1441677"/>
                <a:ext cx="304130" cy="32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5" name="직사각형 314"/>
              <p:cNvSpPr/>
              <p:nvPr/>
            </p:nvSpPr>
            <p:spPr>
              <a:xfrm>
                <a:off x="617992" y="1417993"/>
                <a:ext cx="1021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Security &amp; Risk Manager</a:t>
                </a:r>
                <a:endParaRPr lang="ko-KR" altLang="en-US" sz="8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7781402" y="5581222"/>
              <a:ext cx="1251202" cy="400110"/>
              <a:chOff x="388567" y="1417993"/>
              <a:chExt cx="1251202" cy="400110"/>
            </a:xfrm>
          </p:grpSpPr>
          <p:pic>
            <p:nvPicPr>
              <p:cNvPr id="317" name="Picture 4" descr="사용자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67" y="1441677"/>
                <a:ext cx="304130" cy="32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8" name="직사각형 317"/>
              <p:cNvSpPr/>
              <p:nvPr/>
            </p:nvSpPr>
            <p:spPr>
              <a:xfrm>
                <a:off x="617992" y="1417993"/>
                <a:ext cx="1021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Customer</a:t>
                </a:r>
              </a:p>
              <a:p>
                <a:pPr defTabSz="861695"/>
                <a:r>
                  <a:rPr lang="en-US" altLang="ko-KR" sz="800" b="1" dirty="0" smtClean="0">
                    <a:latin typeface="Cambria" panose="02040503050406030204" pitchFamily="18" charset="0"/>
                    <a:ea typeface="맑은 고딕" pitchFamily="50" charset="-127"/>
                  </a:rPr>
                  <a:t>Care</a:t>
                </a:r>
                <a:endParaRPr lang="ko-KR" altLang="en-US" sz="800" b="1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</p:grpSp>
      <p:sp>
        <p:nvSpPr>
          <p:cNvPr id="319" name="직사각형 318"/>
          <p:cNvSpPr/>
          <p:nvPr/>
        </p:nvSpPr>
        <p:spPr>
          <a:xfrm>
            <a:off x="4088904" y="3117955"/>
            <a:ext cx="85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Service 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Request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4685739" y="3117954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Change 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&amp; </a:t>
            </a:r>
            <a:r>
              <a:rPr lang="en-US" altLang="ko-KR" sz="800" b="1" dirty="0" err="1" smtClean="0">
                <a:latin typeface="Cambria" panose="02040503050406030204" pitchFamily="18" charset="0"/>
                <a:ea typeface="맑은 고딕" pitchFamily="50" charset="-127"/>
              </a:rPr>
              <a:t>Config</a:t>
            </a:r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. 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5223703" y="3117954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Image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Lifecycle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4685739" y="3601108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Incident &amp; Problem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5223703" y="3601108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IT Service Level 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4166443" y="3601108"/>
            <a:ext cx="570533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Pro –</a:t>
            </a:r>
          </a:p>
          <a:p>
            <a:pPr defTabSz="861695"/>
            <a:r>
              <a:rPr lang="en-US" altLang="ko-KR" sz="800" b="1" dirty="0" err="1" smtClean="0">
                <a:latin typeface="Cambria" panose="02040503050406030204" pitchFamily="18" charset="0"/>
                <a:ea typeface="맑은 고딕" pitchFamily="50" charset="-127"/>
              </a:rPr>
              <a:t>visiong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4685739" y="4104230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IT Assets &amp; License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5223703" y="4104230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Capacity &amp; Performance 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4166443" y="4104230"/>
            <a:ext cx="57053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Monitoring &amp; Event</a:t>
            </a:r>
          </a:p>
          <a:p>
            <a:pPr defTabSz="861695"/>
            <a:r>
              <a:rPr lang="en-US" altLang="ko-KR" sz="800" b="1" dirty="0" smtClean="0">
                <a:latin typeface="Cambria" panose="02040503050406030204" pitchFamily="18" charset="0"/>
                <a:ea typeface="맑은 고딕" pitchFamily="50" charset="-127"/>
              </a:rPr>
              <a:t>Mgmt.</a:t>
            </a:r>
            <a:endParaRPr lang="ko-KR" altLang="en-US" sz="8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761185" y="2176175"/>
            <a:ext cx="1798101" cy="2862787"/>
            <a:chOff x="5761186" y="2176176"/>
            <a:chExt cx="1668463" cy="2382326"/>
          </a:xfrm>
        </p:grpSpPr>
        <p:sp>
          <p:nvSpPr>
            <p:cNvPr id="276" name="모서리가 둥근 직사각형 275"/>
            <p:cNvSpPr/>
            <p:nvPr/>
          </p:nvSpPr>
          <p:spPr>
            <a:xfrm>
              <a:off x="5761186" y="3146370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77" name="모서리가 둥근 직사각형 276"/>
            <p:cNvSpPr/>
            <p:nvPr/>
          </p:nvSpPr>
          <p:spPr>
            <a:xfrm>
              <a:off x="6281467" y="3146370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78" name="모서리가 둥근 직사각형 277"/>
            <p:cNvSpPr/>
            <p:nvPr/>
          </p:nvSpPr>
          <p:spPr>
            <a:xfrm>
              <a:off x="6801747" y="3146370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5761186" y="2185444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6281467" y="2185444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1" name="모서리가 둥근 직사각형 280"/>
            <p:cNvSpPr/>
            <p:nvPr/>
          </p:nvSpPr>
          <p:spPr>
            <a:xfrm>
              <a:off x="6801747" y="2185444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2" name="모서리가 둥근 직사각형 281"/>
            <p:cNvSpPr/>
            <p:nvPr/>
          </p:nvSpPr>
          <p:spPr>
            <a:xfrm>
              <a:off x="5761186" y="2665907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3" name="모서리가 둥근 직사각형 282"/>
            <p:cNvSpPr/>
            <p:nvPr/>
          </p:nvSpPr>
          <p:spPr>
            <a:xfrm>
              <a:off x="6281467" y="2665907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4" name="모서리가 둥근 직사각형 283"/>
            <p:cNvSpPr/>
            <p:nvPr/>
          </p:nvSpPr>
          <p:spPr>
            <a:xfrm>
              <a:off x="6801747" y="2665907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5" name="모서리가 둥근 직사각형 284"/>
            <p:cNvSpPr/>
            <p:nvPr/>
          </p:nvSpPr>
          <p:spPr>
            <a:xfrm>
              <a:off x="5761186" y="3626833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6" name="모서리가 둥근 직사각형 285"/>
            <p:cNvSpPr/>
            <p:nvPr/>
          </p:nvSpPr>
          <p:spPr>
            <a:xfrm>
              <a:off x="6281467" y="3626833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7" name="모서리가 둥근 직사각형 286"/>
            <p:cNvSpPr/>
            <p:nvPr/>
          </p:nvSpPr>
          <p:spPr>
            <a:xfrm>
              <a:off x="6801747" y="3626833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8" name="모서리가 둥근 직사각형 287"/>
            <p:cNvSpPr/>
            <p:nvPr/>
          </p:nvSpPr>
          <p:spPr>
            <a:xfrm>
              <a:off x="5761186" y="4107296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89" name="모서리가 둥근 직사각형 288"/>
            <p:cNvSpPr/>
            <p:nvPr/>
          </p:nvSpPr>
          <p:spPr>
            <a:xfrm>
              <a:off x="6281467" y="4107296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90" name="모서리가 둥근 직사각형 289"/>
            <p:cNvSpPr/>
            <p:nvPr/>
          </p:nvSpPr>
          <p:spPr>
            <a:xfrm>
              <a:off x="6801747" y="4107296"/>
              <a:ext cx="463550" cy="4512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321152" y="2176176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Service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Offering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Catalogue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6859116" y="2176176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Service 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Offering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783188" y="2176176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Customer Account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6321152" y="2636912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Service Request 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6859116" y="2636912"/>
              <a:ext cx="570533" cy="33855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Order 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5783188" y="2636912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Contracts &amp; Agreement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6321153" y="3239844"/>
              <a:ext cx="36004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Pricing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6859116" y="3114680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Entitle</a:t>
              </a:r>
            </a:p>
            <a:p>
              <a:pPr defTabSz="861695"/>
              <a:r>
                <a:rPr lang="en-US" altLang="ko-KR" sz="800" b="1" dirty="0">
                  <a:latin typeface="Cambria" panose="02040503050406030204" pitchFamily="18" charset="0"/>
                  <a:ea typeface="맑은 고딕" pitchFamily="50" charset="-127"/>
                </a:rPr>
                <a:t>-</a:t>
              </a:r>
              <a:r>
                <a:rPr lang="en-US" altLang="ko-KR" sz="800" b="1" dirty="0" err="1" smtClean="0">
                  <a:latin typeface="Cambria" panose="02040503050406030204" pitchFamily="18" charset="0"/>
                  <a:ea typeface="맑은 고딕" pitchFamily="50" charset="-127"/>
                </a:rPr>
                <a:t>ment</a:t>
              </a:r>
              <a:endParaRPr lang="en-US" altLang="ko-KR" sz="800" b="1" dirty="0" smtClean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5783188" y="3114680"/>
              <a:ext cx="570533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Sub-</a:t>
              </a:r>
              <a:r>
                <a:rPr lang="en-US" altLang="ko-KR" sz="800" b="1" dirty="0" err="1" smtClean="0">
                  <a:latin typeface="Cambria" panose="02040503050406030204" pitchFamily="18" charset="0"/>
                  <a:ea typeface="맑은 고딕" pitchFamily="50" charset="-127"/>
                </a:rPr>
                <a:t>scription</a:t>
              </a:r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  Mgmt.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6321153" y="3736364"/>
              <a:ext cx="360040" cy="17928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Rating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5794236" y="3736364"/>
              <a:ext cx="4305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Metering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6843963" y="3736364"/>
              <a:ext cx="36004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Billing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6302484" y="4132749"/>
              <a:ext cx="522810" cy="33855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Accounts</a:t>
              </a:r>
              <a:endParaRPr lang="en-US" altLang="ko-KR" sz="800" b="1" dirty="0">
                <a:latin typeface="Cambria" panose="02040503050406030204" pitchFamily="18" charset="0"/>
                <a:ea typeface="맑은 고딕" pitchFamily="50" charset="-127"/>
              </a:endParaRP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Payable</a:t>
              </a:r>
              <a:endParaRPr lang="en-US" altLang="ko-KR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5794235" y="4069452"/>
              <a:ext cx="559486" cy="46166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Clearing &amp; Settle</a:t>
              </a:r>
            </a:p>
            <a:p>
              <a:pPr defTabSz="861695"/>
              <a:r>
                <a:rPr lang="en-US" altLang="ko-KR" sz="800" b="1" dirty="0">
                  <a:latin typeface="Cambria" panose="02040503050406030204" pitchFamily="18" charset="0"/>
                  <a:ea typeface="맑은 고딕" pitchFamily="50" charset="-127"/>
                </a:rPr>
                <a:t>-</a:t>
              </a:r>
              <a:r>
                <a:rPr lang="en-US" altLang="ko-KR" sz="800" b="1" dirty="0" err="1" smtClean="0">
                  <a:latin typeface="Cambria" panose="02040503050406030204" pitchFamily="18" charset="0"/>
                  <a:ea typeface="맑은 고딕" pitchFamily="50" charset="-127"/>
                </a:rPr>
                <a:t>ment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6801747" y="4129038"/>
              <a:ext cx="513096" cy="33855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Accounts</a:t>
              </a:r>
            </a:p>
            <a:p>
              <a:pPr defTabSz="861695"/>
              <a:r>
                <a:rPr lang="en-US" altLang="ko-KR" sz="800" b="1" dirty="0" smtClean="0">
                  <a:latin typeface="Cambria" panose="02040503050406030204" pitchFamily="18" charset="0"/>
                  <a:ea typeface="맑은 고딕" pitchFamily="50" charset="-127"/>
                </a:rPr>
                <a:t>Receivable</a:t>
              </a:r>
              <a:endParaRPr lang="ko-KR" altLang="en-US" sz="8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>
            <a:off x="8149649" y="1279189"/>
            <a:ext cx="1566927" cy="461665"/>
            <a:chOff x="388567" y="1381417"/>
            <a:chExt cx="1566927" cy="461665"/>
          </a:xfrm>
        </p:grpSpPr>
        <p:pic>
          <p:nvPicPr>
            <p:cNvPr id="347" name="Picture 4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7" y="1441677"/>
              <a:ext cx="304130" cy="32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" name="직사각형 347"/>
            <p:cNvSpPr/>
            <p:nvPr/>
          </p:nvSpPr>
          <p:spPr>
            <a:xfrm>
              <a:off x="731014" y="1381417"/>
              <a:ext cx="1224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Service Composer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71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NIST Cloud Conceptual  Reference Model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52554" y="764704"/>
            <a:ext cx="1892134" cy="1440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err="1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 서비스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사용자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</a:t>
            </a: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Cloud Consumer)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39370" y="2348881"/>
            <a:ext cx="1905318" cy="33123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서비스 모니터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(Cloud Auditor)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308112" y="761210"/>
            <a:ext cx="5309184" cy="4900038"/>
          </a:xfrm>
          <a:prstGeom prst="roundRect">
            <a:avLst>
              <a:gd name="adj" fmla="val 658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09571" y="735087"/>
            <a:ext cx="5205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 err="1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 서비스 제공자 </a:t>
            </a:r>
            <a:endParaRPr lang="en-US" altLang="ko-KR" sz="1200" b="1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(Cloud Provider)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7741386" y="764704"/>
            <a:ext cx="1892134" cy="48965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735738" y="879103"/>
            <a:ext cx="1897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서비스 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중계  및 통합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(Cloud Broker)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4" name="모서리가 둥근 직사각형 173"/>
          <p:cNvSpPr/>
          <p:nvPr/>
        </p:nvSpPr>
        <p:spPr bwMode="auto">
          <a:xfrm>
            <a:off x="252554" y="5805264"/>
            <a:ext cx="9380396" cy="7923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기간망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/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장비 사업자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(Cloud Carrier)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8567" y="2996952"/>
            <a:ext cx="1620107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보안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모니터링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(Security Audit)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388567" y="3861048"/>
            <a:ext cx="1620107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개인정보보호</a:t>
            </a:r>
            <a:endParaRPr lang="en-US" altLang="ko-KR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모니터링</a:t>
            </a:r>
            <a:endParaRPr lang="en-US" altLang="ko-KR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(Privacy Audit)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88567" y="4725144"/>
            <a:ext cx="1620107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성능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모니터링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(Performance Audit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428261" y="6597650"/>
            <a:ext cx="52052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참조 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-  2013</a:t>
            </a:r>
            <a:r>
              <a:rPr lang="ko-KR" altLang="en-US" sz="1000" b="1" dirty="0" smtClean="0">
                <a:latin typeface="Cambria" panose="02040503050406030204" pitchFamily="18" charset="0"/>
                <a:ea typeface="맑은 고딕" pitchFamily="50" charset="-127"/>
              </a:rPr>
              <a:t>년 중소기업 </a:t>
            </a:r>
            <a:r>
              <a:rPr lang="ko-KR" altLang="en-US" sz="1000" b="1" dirty="0" err="1" smtClean="0">
                <a:latin typeface="Cambria" panose="02040503050406030204" pitchFamily="18" charset="0"/>
                <a:ea typeface="맑은 고딕" pitchFamily="50" charset="-127"/>
              </a:rPr>
              <a:t>기술로드맵</a:t>
            </a:r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4 (SW)</a:t>
            </a:r>
            <a:endParaRPr lang="ko-KR" altLang="en-US" sz="10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309571" y="1196752"/>
            <a:ext cx="2235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 err="1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서비스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</a:p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운용지원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(Service Orchestration)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407861" y="1844824"/>
            <a:ext cx="2275871" cy="15121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2407861" y="3429000"/>
            <a:ext cx="2275871" cy="5760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시스템 자원 가상화 및 관리</a:t>
            </a:r>
            <a:endParaRPr lang="en-US" altLang="ko-KR" sz="1200" b="1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(Resource Abstraction and 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Control Layer)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2309571" y="1843083"/>
            <a:ext cx="1638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 err="1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서비스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(Service Layer)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407861" y="4149081"/>
            <a:ext cx="2275871" cy="12961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물리적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자원</a:t>
            </a:r>
            <a:endParaRPr lang="en-US" altLang="ko-KR" sz="1200" b="1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(Physical Resource Layer)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543527" y="2304748"/>
            <a:ext cx="2025807" cy="266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SaaS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543527" y="5049536"/>
            <a:ext cx="2025807" cy="266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설</a:t>
            </a: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비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(Facility)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2543527" y="2633520"/>
            <a:ext cx="1526889" cy="266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PaaS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2549877" y="2968641"/>
            <a:ext cx="1404225" cy="2882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en-US" altLang="ko-K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 rot="5400000">
            <a:off x="3983137" y="2670673"/>
            <a:ext cx="907987" cy="2644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 rot="5400000">
            <a:off x="3812775" y="2824941"/>
            <a:ext cx="623348" cy="2405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4784748" y="1196752"/>
            <a:ext cx="1800200" cy="4248472"/>
          </a:xfrm>
          <a:prstGeom prst="roundRect">
            <a:avLst>
              <a:gd name="adj" fmla="val 1124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2543527" y="4710472"/>
            <a:ext cx="2025807" cy="266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하드웨어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(Hardware)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736976" y="1196752"/>
            <a:ext cx="1847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ko-KR" altLang="en-US" sz="1200" b="1" dirty="0" err="1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 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서비스 관리</a:t>
            </a:r>
            <a:endParaRPr lang="en-US" altLang="ko-KR" sz="1200" b="1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(Cloud Service Management)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4971041" y="2116882"/>
            <a:ext cx="1404225" cy="6859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비즈니스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 지원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(Business Support)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4971041" y="2968641"/>
            <a:ext cx="1404225" cy="8924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배치 </a:t>
            </a:r>
            <a:endParaRPr lang="en-US" altLang="ko-KR" sz="1200" b="1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구성 설정</a:t>
            </a:r>
            <a:endParaRPr lang="en-US" altLang="ko-KR" sz="1200" b="1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(Provisioning/Configuration)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971041" y="4005065"/>
            <a:ext cx="1404225" cy="9715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호환성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/</a:t>
            </a:r>
          </a:p>
          <a:p>
            <a:pPr algn="ctr" defTabSz="861695"/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상호운용성</a:t>
            </a:r>
            <a:endParaRPr lang="en-US" altLang="ko-KR" sz="1200" b="1" dirty="0" smtClean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(Portability/</a:t>
            </a:r>
          </a:p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Interoperability)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6667409" y="1196752"/>
            <a:ext cx="372827" cy="4248472"/>
          </a:xfrm>
          <a:prstGeom prst="roundRect">
            <a:avLst>
              <a:gd name="adj" fmla="val 1124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보안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(Security)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7145891" y="1196752"/>
            <a:ext cx="372827" cy="4248472"/>
          </a:xfrm>
          <a:prstGeom prst="roundRect">
            <a:avLst>
              <a:gd name="adj" fmla="val 1124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개인정보보호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(Privacy)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 bwMode="auto">
          <a:xfrm>
            <a:off x="7888256" y="1666661"/>
            <a:ext cx="1601248" cy="6822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서비스 중계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(Service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Intermediation)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4" name="모서리가 둥근 직사각형 203"/>
          <p:cNvSpPr/>
          <p:nvPr/>
        </p:nvSpPr>
        <p:spPr bwMode="auto">
          <a:xfrm>
            <a:off x="7888256" y="2530757"/>
            <a:ext cx="1601248" cy="6822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서비스 통합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(Service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Aggregation)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5" name="모서리가 둥근 직사각형 204"/>
          <p:cNvSpPr/>
          <p:nvPr/>
        </p:nvSpPr>
        <p:spPr bwMode="auto">
          <a:xfrm>
            <a:off x="7888256" y="3414844"/>
            <a:ext cx="1601248" cy="6822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서비스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동적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통합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(Service Arbitrage)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22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IETF Cloud Reference Framework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39803" y="116632"/>
            <a:ext cx="494721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 bwMode="auto">
          <a:xfrm>
            <a:off x="252554" y="620688"/>
            <a:ext cx="1892134" cy="23731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0116" y="1196752"/>
            <a:ext cx="1745264" cy="538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User Client/Service</a:t>
            </a:r>
          </a:p>
          <a:p>
            <a:pPr marL="171450" indent="-171450" defTabSz="861695">
              <a:buFont typeface="Arial" charset="0"/>
              <a:buChar char="•"/>
            </a:pP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Identity Service</a:t>
            </a:r>
          </a:p>
          <a:p>
            <a:pPr marL="171450" indent="-171450" defTabSz="861695">
              <a:buFont typeface="Arial" charset="0"/>
              <a:buChar char="•"/>
            </a:pPr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Visualisation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4489" y="2399682"/>
            <a:ext cx="1728191" cy="538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Administrative and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Management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Functions/Client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0116" y="1789472"/>
            <a:ext cx="1745264" cy="538202"/>
            <a:chOff x="416497" y="1536140"/>
            <a:chExt cx="2119657" cy="53820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16497" y="1536140"/>
              <a:ext cx="2119657" cy="5382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Content/Data Services</a:t>
              </a:r>
            </a:p>
          </p:txBody>
        </p:sp>
        <p:sp>
          <p:nvSpPr>
            <p:cNvPr id="9" name="AutoShape 290"/>
            <p:cNvSpPr>
              <a:spLocks noChangeArrowheads="1"/>
            </p:cNvSpPr>
            <p:nvPr/>
          </p:nvSpPr>
          <p:spPr bwMode="gray">
            <a:xfrm>
              <a:off x="487510" y="1768290"/>
              <a:ext cx="586800" cy="212655"/>
            </a:xfrm>
            <a:prstGeom prst="roundRect">
              <a:avLst>
                <a:gd name="adj" fmla="val 0"/>
              </a:avLst>
            </a:prstGeom>
            <a:solidFill>
              <a:srgbClr val="A6A6A6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Data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" name="AutoShape 290"/>
            <p:cNvSpPr>
              <a:spLocks noChangeArrowheads="1"/>
            </p:cNvSpPr>
            <p:nvPr/>
          </p:nvSpPr>
          <p:spPr bwMode="gray">
            <a:xfrm>
              <a:off x="1177936" y="1768290"/>
              <a:ext cx="586800" cy="212655"/>
            </a:xfrm>
            <a:prstGeom prst="roundRect">
              <a:avLst>
                <a:gd name="adj" fmla="val 0"/>
              </a:avLst>
            </a:prstGeom>
            <a:solidFill>
              <a:srgbClr val="A6A6A6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Content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" name="AutoShape 290"/>
            <p:cNvSpPr>
              <a:spLocks noChangeArrowheads="1"/>
            </p:cNvSpPr>
            <p:nvPr/>
          </p:nvSpPr>
          <p:spPr bwMode="gray">
            <a:xfrm>
              <a:off x="1868361" y="1768290"/>
              <a:ext cx="586800" cy="212655"/>
            </a:xfrm>
            <a:prstGeom prst="roundRect">
              <a:avLst>
                <a:gd name="adj" fmla="val 0"/>
              </a:avLst>
            </a:prstGeom>
            <a:solidFill>
              <a:srgbClr val="A6A6A6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Sensor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239370" y="3068961"/>
            <a:ext cx="1905318" cy="37821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Cross-Layer Functions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and 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44489" y="3501008"/>
            <a:ext cx="1728191" cy="3467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Configuration 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344489" y="3891557"/>
            <a:ext cx="1728191" cy="5387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Services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Lifecycle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44489" y="4474063"/>
            <a:ext cx="1728191" cy="3467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Registry 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&amp; Discovery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44489" y="4864612"/>
            <a:ext cx="1728191" cy="650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Monitoring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Logging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Accounting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Auditing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344489" y="5558732"/>
            <a:ext cx="1728191" cy="3467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SLA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44488" y="5949281"/>
            <a:ext cx="1728191" cy="7457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Services &amp;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Infrastructure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2308112" y="1312296"/>
            <a:ext cx="7469424" cy="236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915529" y="1512732"/>
            <a:ext cx="3694095" cy="9697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SaaS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(Applications) &amp; API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" name="AutoShape 290"/>
          <p:cNvSpPr>
            <a:spLocks noChangeArrowheads="1"/>
          </p:cNvSpPr>
          <p:nvPr/>
        </p:nvSpPr>
        <p:spPr bwMode="gray">
          <a:xfrm>
            <a:off x="6119217" y="1753660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Business Apps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(Analytics)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" name="AutoShape 290"/>
          <p:cNvSpPr>
            <a:spLocks noChangeArrowheads="1"/>
          </p:cNvSpPr>
          <p:nvPr/>
        </p:nvSpPr>
        <p:spPr bwMode="gray">
          <a:xfrm>
            <a:off x="7842226" y="1753660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Consumer Apps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(Data Share/Backup)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0" name="AutoShape 290"/>
          <p:cNvSpPr>
            <a:spLocks noChangeArrowheads="1"/>
          </p:cNvSpPr>
          <p:nvPr/>
        </p:nvSpPr>
        <p:spPr bwMode="gray">
          <a:xfrm>
            <a:off x="6119217" y="2118826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NetworkApps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(Hosted PBX)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1" name="AutoShape 290"/>
          <p:cNvSpPr>
            <a:spLocks noChangeArrowheads="1"/>
          </p:cNvSpPr>
          <p:nvPr/>
        </p:nvSpPr>
        <p:spPr bwMode="gray">
          <a:xfrm>
            <a:off x="7842226" y="2118826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CommunicationsApps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(VoIP, Video Serv.)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161214" y="1512732"/>
            <a:ext cx="1453776" cy="16189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PaaS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API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161214" y="2592191"/>
            <a:ext cx="5448410" cy="5362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PaaS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(Software Environment)</a:t>
            </a:r>
          </a:p>
        </p:txBody>
      </p:sp>
      <p:sp>
        <p:nvSpPr>
          <p:cNvPr id="34" name="AutoShape 290"/>
          <p:cNvSpPr>
            <a:spLocks noChangeArrowheads="1"/>
          </p:cNvSpPr>
          <p:nvPr/>
        </p:nvSpPr>
        <p:spPr bwMode="gray">
          <a:xfrm>
            <a:off x="4319298" y="2806093"/>
            <a:ext cx="1240322" cy="282484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Development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Environment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" name="AutoShape 290"/>
          <p:cNvSpPr>
            <a:spLocks noChangeArrowheads="1"/>
          </p:cNvSpPr>
          <p:nvPr/>
        </p:nvSpPr>
        <p:spPr bwMode="gray">
          <a:xfrm>
            <a:off x="5790437" y="2806093"/>
            <a:ext cx="1240322" cy="282484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Test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Environment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" name="AutoShape 290"/>
          <p:cNvSpPr>
            <a:spLocks noChangeArrowheads="1"/>
          </p:cNvSpPr>
          <p:nvPr/>
        </p:nvSpPr>
        <p:spPr bwMode="gray">
          <a:xfrm>
            <a:off x="7299019" y="2707828"/>
            <a:ext cx="2058735" cy="380749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PaaS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Mid.Ware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( Service Bus, 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Load Balancer)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474324" y="1512732"/>
            <a:ext cx="1426244" cy="20891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IaaS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API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479572" y="3173503"/>
            <a:ext cx="7130052" cy="42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/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" name="AutoShape 290"/>
          <p:cNvSpPr>
            <a:spLocks noChangeArrowheads="1"/>
          </p:cNvSpPr>
          <p:nvPr/>
        </p:nvSpPr>
        <p:spPr bwMode="gray">
          <a:xfrm>
            <a:off x="2528398" y="2918034"/>
            <a:ext cx="1240322" cy="55757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IaaS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Cambria" panose="02040503050406030204" pitchFamily="18" charset="0"/>
                <a:ea typeface="맑은 고딕" pitchFamily="50" charset="-127"/>
              </a:rPr>
              <a:t>Mid.Ware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*VM Management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Load Balancing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" name="AutoShape 290"/>
          <p:cNvSpPr>
            <a:spLocks noChangeArrowheads="1"/>
          </p:cNvSpPr>
          <p:nvPr/>
        </p:nvSpPr>
        <p:spPr bwMode="gray">
          <a:xfrm>
            <a:off x="3926820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Compute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" name="AutoShape 290"/>
          <p:cNvSpPr>
            <a:spLocks noChangeArrowheads="1"/>
          </p:cNvSpPr>
          <p:nvPr/>
        </p:nvSpPr>
        <p:spPr bwMode="gray">
          <a:xfrm>
            <a:off x="4770905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Storage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" name="AutoShape 290"/>
          <p:cNvSpPr>
            <a:spLocks noChangeArrowheads="1"/>
          </p:cNvSpPr>
          <p:nvPr/>
        </p:nvSpPr>
        <p:spPr bwMode="gray">
          <a:xfrm>
            <a:off x="5614990" y="3247505"/>
            <a:ext cx="936541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Network/VPN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" name="AutoShape 290"/>
          <p:cNvSpPr>
            <a:spLocks noChangeArrowheads="1"/>
          </p:cNvSpPr>
          <p:nvPr/>
        </p:nvSpPr>
        <p:spPr bwMode="gray">
          <a:xfrm>
            <a:off x="6670745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" name="AutoShape 290"/>
          <p:cNvSpPr>
            <a:spLocks noChangeArrowheads="1"/>
          </p:cNvSpPr>
          <p:nvPr/>
        </p:nvSpPr>
        <p:spPr bwMode="gray">
          <a:xfrm>
            <a:off x="7514830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Database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" name="AutoShape 290"/>
          <p:cNvSpPr>
            <a:spLocks noChangeArrowheads="1"/>
          </p:cNvSpPr>
          <p:nvPr/>
        </p:nvSpPr>
        <p:spPr bwMode="gray">
          <a:xfrm>
            <a:off x="8358915" y="3247505"/>
            <a:ext cx="998839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 Repository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951" y="2636912"/>
            <a:ext cx="1646961" cy="2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/>
            <a:r>
              <a:rPr lang="en-US" altLang="ko-KR" sz="1000" b="1" dirty="0" err="1">
                <a:latin typeface="Cambria" panose="02040503050406030204" pitchFamily="18" charset="0"/>
                <a:ea typeface="맑은 고딕" pitchFamily="50" charset="-127"/>
              </a:rPr>
              <a:t>IaaS</a:t>
            </a:r>
            <a:r>
              <a:rPr lang="ko-KR" altLang="en-US" sz="1000" b="1" dirty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(Infrastructure)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479572" y="1510287"/>
            <a:ext cx="14209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161214" y="1510287"/>
            <a:ext cx="14209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479572" y="1512732"/>
            <a:ext cx="0" cy="20891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900568" y="1512732"/>
            <a:ext cx="0" cy="1654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161214" y="1509927"/>
            <a:ext cx="0" cy="16217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604292" y="1512731"/>
            <a:ext cx="0" cy="10789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614990" y="2591689"/>
            <a:ext cx="39946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179550" y="3128403"/>
            <a:ext cx="54300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479572" y="3619624"/>
            <a:ext cx="71300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926820" y="3167212"/>
            <a:ext cx="56828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9610939" y="2592192"/>
            <a:ext cx="0" cy="5362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9610939" y="3171024"/>
            <a:ext cx="0" cy="584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46906" y="581544"/>
            <a:ext cx="1897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User/Customer Side Functions and Resources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308112" y="617194"/>
            <a:ext cx="7469424" cy="6106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472054" y="831311"/>
            <a:ext cx="2274895" cy="3339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marL="171450" indent="-171450" defTabSz="861695">
              <a:buFont typeface="Arial" charset="0"/>
              <a:buChar char="•"/>
            </a:pP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860091" y="828630"/>
            <a:ext cx="4772859" cy="3366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marL="171450" indent="-171450" defTabSz="861695">
              <a:buFont typeface="Arial" charset="0"/>
              <a:buChar char="•"/>
            </a:pP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09571" y="548679"/>
            <a:ext cx="20673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Access/Delivery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49144" y="766209"/>
            <a:ext cx="19589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Inter-Cloud Functions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133341" y="927627"/>
            <a:ext cx="43307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61695">
              <a:buFont typeface="Arial" pitchFamily="34" charset="0"/>
              <a:buChar char="•"/>
            </a:pP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Registry &amp;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Discovery * Federation Infrastructure * Service/Trust </a:t>
            </a: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Broker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257279" y="764704"/>
            <a:ext cx="2119657" cy="263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End Point Functions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428235" y="919069"/>
            <a:ext cx="28413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61695">
              <a:buFont typeface="Arial" charset="0"/>
              <a:buChar char="•"/>
            </a:pP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Service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Gateway      * Portal/Desktop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987" y="1268760"/>
            <a:ext cx="33049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Cloud Service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309570" y="3704332"/>
            <a:ext cx="7467965" cy="839769"/>
            <a:chOff x="2288704" y="3898648"/>
            <a:chExt cx="6552158" cy="839769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2290468" y="3942183"/>
              <a:ext cx="6550394" cy="7962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2437525" y="4170862"/>
              <a:ext cx="1261957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Availability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(Admission Control)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288704" y="3898648"/>
              <a:ext cx="6408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Resource Control(Composition &amp; Orchestration) Layer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800302" y="4170862"/>
              <a:ext cx="1128653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</a:t>
              </a:r>
              <a:r>
                <a:rPr lang="en-US" altLang="ko-KR" sz="1000" dirty="0" err="1" smtClean="0">
                  <a:latin typeface="Cambria" panose="02040503050406030204" pitchFamily="18" charset="0"/>
                  <a:ea typeface="맑은 고딕" pitchFamily="50" charset="-127"/>
                </a:rPr>
                <a:t>Authen</a:t>
              </a: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.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&amp; Auth. Control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5024438" y="4170862"/>
              <a:ext cx="1261957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Reservation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Schedule Control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6392590" y="4170862"/>
              <a:ext cx="1128653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Composition 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Orchestration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7616726" y="4170862"/>
              <a:ext cx="1128653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Inter-Cloud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Control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288703" y="4581127"/>
            <a:ext cx="7488831" cy="1364187"/>
            <a:chOff x="2288704" y="4801117"/>
            <a:chExt cx="6552158" cy="1440208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2290468" y="4844653"/>
              <a:ext cx="6550394" cy="13966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2368934" y="5615786"/>
              <a:ext cx="6471928" cy="549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2368934" y="5052995"/>
              <a:ext cx="6471928" cy="501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528494" y="4983146"/>
              <a:ext cx="33123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dirty="0" smtClean="0">
                  <a:latin typeface="Cambria" panose="02040503050406030204" pitchFamily="18" charset="0"/>
                  <a:ea typeface="맑은 고딕" pitchFamily="50" charset="-127"/>
                </a:rPr>
                <a:t>Virtualized Resource</a:t>
              </a:r>
              <a:endParaRPr lang="ko-KR" altLang="en-US" sz="12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2473590" y="5233434"/>
              <a:ext cx="724614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V-Compute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288704" y="4801117"/>
              <a:ext cx="6408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Resource Abstraction &amp; Virtualization Layer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949543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V-Storage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5425496" y="5233434"/>
              <a:ext cx="724614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V-switch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6901449" y="5233434"/>
              <a:ext cx="540000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V-net IF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8192790" y="5233434"/>
              <a:ext cx="540000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VPN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249838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V-Database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4649248" y="5233434"/>
              <a:ext cx="724614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V-Firewall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6201744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V-Router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7493083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V-Net. Link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2648744" y="5828685"/>
              <a:ext cx="5826722" cy="199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Hypervisor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288703" y="5991320"/>
            <a:ext cx="7488831" cy="770216"/>
            <a:chOff x="2288703" y="5991320"/>
            <a:chExt cx="7488831" cy="770216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2290719" y="6021288"/>
              <a:ext cx="7486815" cy="740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2380402" y="6256705"/>
              <a:ext cx="1584607" cy="4328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2482235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CPU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288703" y="5991320"/>
              <a:ext cx="73242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Physical Resource Layer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 bwMode="auto">
            <a:xfrm>
              <a:off x="3264115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Memory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20441" y="6226508"/>
              <a:ext cx="6335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SERVER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4093987" y="6256705"/>
              <a:ext cx="1450494" cy="4328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4189780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Hard Disk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4842762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NAS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459199" y="6226508"/>
              <a:ext cx="7200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STORAGE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5755598" y="6256705"/>
              <a:ext cx="3922222" cy="422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5799886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Router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7880443" y="6460018"/>
              <a:ext cx="830775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Network I/F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818307" y="6226508"/>
              <a:ext cx="3796804" cy="249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NETWORK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6493405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err="1" smtClean="0">
                  <a:latin typeface="Cambria" panose="02040503050406030204" pitchFamily="18" charset="0"/>
                  <a:ea typeface="맑은 고딕" pitchFamily="50" charset="-127"/>
                </a:rPr>
                <a:t>FireWall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7186924" y="6460018"/>
              <a:ext cx="614294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Switch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8790444" y="6460018"/>
              <a:ext cx="830775" cy="176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Network Link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50" name="직사각형 149"/>
          <p:cNvSpPr/>
          <p:nvPr/>
        </p:nvSpPr>
        <p:spPr bwMode="auto">
          <a:xfrm>
            <a:off x="2700213" y="5399867"/>
            <a:ext cx="828202" cy="1545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3965009" y="5399867"/>
            <a:ext cx="828202" cy="1545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198384" y="5399867"/>
            <a:ext cx="828202" cy="1545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344116" y="5399867"/>
            <a:ext cx="828202" cy="1545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7437348" y="5399867"/>
            <a:ext cx="828202" cy="1545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8531701" y="5399867"/>
            <a:ext cx="828202" cy="1545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123863" y="1772816"/>
            <a:ext cx="2217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2123863" y="3361556"/>
            <a:ext cx="2217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1192029" y="2932516"/>
            <a:ext cx="6592" cy="246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2123863" y="5034553"/>
            <a:ext cx="2217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2123863" y="4160912"/>
            <a:ext cx="2217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2123863" y="6337923"/>
            <a:ext cx="2217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4804074" y="1165290"/>
            <a:ext cx="0" cy="234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4804074" y="3521214"/>
            <a:ext cx="0" cy="234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4804074" y="4464093"/>
            <a:ext cx="0" cy="234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4804074" y="5830864"/>
            <a:ext cx="0" cy="234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5911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40058</TotalTime>
  <Words>1038</Words>
  <Application>Microsoft Office PowerPoint</Application>
  <PresentationFormat>A4 용지(210x297mm)</PresentationFormat>
  <Paragraphs>537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2_Office 테마</vt:lpstr>
      <vt:lpstr>U.key 3.0 Architecture Cloud 전환 검토</vt:lpstr>
      <vt:lpstr>Table of Content</vt:lpstr>
      <vt:lpstr>FEA Service Reference Model (Mapping Cloud Devices)</vt:lpstr>
      <vt:lpstr>ITU Cloud Computing Reference Architecture (Functional Component)</vt:lpstr>
      <vt:lpstr>Microsoft Private Cloud Reference Model – IaaS View</vt:lpstr>
      <vt:lpstr>IBM Cloud Computing Reference Architecture 4.0</vt:lpstr>
      <vt:lpstr>NIST Cloud Conceptual  Reference Model</vt:lpstr>
      <vt:lpstr>IETF Cloud Reference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목표 설정</dc:title>
  <dc:creator>Windows 사용자</dc:creator>
  <cp:lastModifiedBy>SKCC_USER</cp:lastModifiedBy>
  <cp:revision>1827</cp:revision>
  <cp:lastPrinted>2015-04-10T11:37:13Z</cp:lastPrinted>
  <dcterms:created xsi:type="dcterms:W3CDTF">2014-09-01T06:33:18Z</dcterms:created>
  <dcterms:modified xsi:type="dcterms:W3CDTF">2015-04-29T09:10:24Z</dcterms:modified>
</cp:coreProperties>
</file>