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omments/modernComment_18C_26D03286.xml" ContentType="application/vnd.ms-powerpoint.comments+xml"/>
  <Override PartName="/ppt/comments/modernComment_191_49167649.xml" ContentType="application/vnd.ms-powerpoint.comments+xml"/>
  <Override PartName="/ppt/comments/modernComment_172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6"/>
  </p:notesMasterIdLst>
  <p:handoutMasterIdLst>
    <p:handoutMasterId r:id="rId17"/>
  </p:handoutMasterIdLst>
  <p:sldIdLst>
    <p:sldId id="355" r:id="rId7"/>
    <p:sldId id="356" r:id="rId8"/>
    <p:sldId id="369" r:id="rId9"/>
    <p:sldId id="396" r:id="rId10"/>
    <p:sldId id="401" r:id="rId11"/>
    <p:sldId id="370" r:id="rId12"/>
    <p:sldId id="397" r:id="rId13"/>
    <p:sldId id="400" r:id="rId14"/>
    <p:sldId id="398" r:id="rId15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DAB047E-9F61-23EC-EB78-11D4DFBE132F}" name="ge47faz" initials="g" userId="S::ge47faz@ForStudents.onmicrosoft.com::246bf5eb-f1dd-4138-aeee-11b5d81288a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272" autoAdjust="0"/>
  </p:normalViewPr>
  <p:slideViewPr>
    <p:cSldViewPr snapToGrid="0">
      <p:cViewPr varScale="1">
        <p:scale>
          <a:sx n="158" d="100"/>
          <a:sy n="158" d="100"/>
        </p:scale>
        <p:origin x="624" y="115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8/10/relationships/authors" Target="authors.xml"/></Relationships>
</file>

<file path=ppt/comments/modernComment_17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CBA712D-B1C0-42E0-81C0-9F593E3E6838}" authorId="{DDAB047E-9F61-23EC-EB78-11D4DFBE132F}" created="2022-01-30T17:15:57.032">
    <pc:sldMkLst xmlns:pc="http://schemas.microsoft.com/office/powerpoint/2013/main/command">
      <pc:docMk/>
      <pc:sldMk cId="0" sldId="370"/>
    </pc:sldMkLst>
    <p188:txBody>
      <a:bodyPr/>
      <a:lstStyle/>
      <a:p>
        <a:r>
          <a:rPr lang="zh-CN" altLang="en-US"/>
          <a:t>The calculation is simplified because we don't have I... Apply impulse is just changing velocity.</a:t>
        </a:r>
      </a:p>
    </p188:txBody>
  </p188:cm>
</p188:cmLst>
</file>

<file path=ppt/comments/modernComment_18C_26D0328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09EAD26-94FA-4C5D-8C43-3637F515C3FC}" authorId="{DDAB047E-9F61-23EC-EB78-11D4DFBE132F}" created="2022-01-30T17:02:16.44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651178630" sldId="396"/>
      <ac:spMk id="2" creationId="{00000000-0000-0000-0000-000000000000}"/>
    </ac:deMkLst>
    <p188:txBody>
      <a:bodyPr/>
      <a:lstStyle/>
      <a:p>
        <a:r>
          <a:rPr lang="zh-CN" altLang="en-US"/>
          <a:t>To make it simple, use sphere. Integrate function is simple Euler step, not need attributes like q, w...</a:t>
        </a:r>
      </a:p>
    </p188:txBody>
  </p188:cm>
</p188:cmLst>
</file>

<file path=ppt/comments/modernComment_191_4916764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6B1498A-D141-4F50-BF60-427951D5C414}" authorId="{DDAB047E-9F61-23EC-EB78-11D4DFBE132F}" created="2022-01-30T17:15:57.032">
    <pc:sldMkLst xmlns:pc="http://schemas.microsoft.com/office/powerpoint/2013/main/command">
      <pc:docMk/>
      <pc:sldMk cId="0" sldId="370"/>
    </pc:sldMkLst>
    <p188:txBody>
      <a:bodyPr/>
      <a:lstStyle/>
      <a:p>
        <a:r>
          <a:rPr lang="zh-CN" altLang="en-US"/>
          <a:t>The calculation is simplified because we don't have I... Apply impulse is just changing velocity.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31/01/2022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31/01/2022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School </a:t>
            </a:r>
            <a:r>
              <a:rPr lang="de-DE" sz="8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8C_26D0328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91_4916764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72_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</a:t>
            </a:r>
            <a:r>
              <a:rPr lang="en-US" altLang="zh-CN" sz="2800" dirty="0"/>
              <a:t>ame Physics Exercise 4 Presentation</a:t>
            </a:r>
            <a:endParaRPr lang="de-DE" sz="28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1484040"/>
            <a:ext cx="8508999" cy="383381"/>
          </a:xfrm>
        </p:spPr>
        <p:txBody>
          <a:bodyPr/>
          <a:lstStyle/>
          <a:p>
            <a:r>
              <a:rPr lang="de-DE" sz="2400" dirty="0">
                <a:latin typeface="+mj-ea"/>
                <a:ea typeface="+mj-ea"/>
              </a:rPr>
              <a:t>Topic: Force Based Coupling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8BC3B9-CFBD-434B-BBB0-084E4AB7A13A}"/>
              </a:ext>
            </a:extLst>
          </p:cNvPr>
          <p:cNvSpPr txBox="1"/>
          <p:nvPr/>
        </p:nvSpPr>
        <p:spPr>
          <a:xfrm>
            <a:off x="319088" y="2726378"/>
            <a:ext cx="3137095" cy="1099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dirty="0">
                <a:latin typeface="+mn-lt"/>
              </a:rPr>
              <a:t>Team 18: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+mn-lt"/>
              </a:rPr>
              <a:t>Chang Luo	03759570	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+mn-lt"/>
              </a:rPr>
              <a:t>Guanyu Chen	03756192</a:t>
            </a:r>
          </a:p>
          <a:p>
            <a:pPr>
              <a:lnSpc>
                <a:spcPct val="114000"/>
              </a:lnSpc>
            </a:pPr>
            <a:r>
              <a:rPr lang="en-US" altLang="zh-CN" sz="1600" dirty="0">
                <a:latin typeface="+mn-lt"/>
              </a:rPr>
              <a:t>Taro Yoshioka	03734918</a:t>
            </a:r>
            <a:endParaRPr lang="zh-CN" altLang="en-US" sz="1600" dirty="0" err="1">
              <a:latin typeface="+mn-lt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56C2520-2E8E-4D4F-88EE-6CC2C313364A}"/>
              </a:ext>
            </a:extLst>
          </p:cNvPr>
          <p:cNvSpPr txBox="1"/>
          <p:nvPr/>
        </p:nvSpPr>
        <p:spPr>
          <a:xfrm>
            <a:off x="319088" y="4470400"/>
            <a:ext cx="1585370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dirty="0">
                <a:latin typeface="+mn-lt"/>
              </a:rPr>
              <a:t>31. January 2021</a:t>
            </a:r>
            <a:endParaRPr lang="zh-CN" altLang="en-US" sz="1600" dirty="0" err="1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401337" y="783315"/>
            <a:ext cx="8508999" cy="376238"/>
          </a:xfrm>
        </p:spPr>
        <p:txBody>
          <a:bodyPr/>
          <a:lstStyle/>
          <a:p>
            <a:r>
              <a:rPr lang="de-DE" sz="3200" dirty="0"/>
              <a:t>Contents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722087" y="1353969"/>
            <a:ext cx="3158065" cy="1287296"/>
          </a:xfrm>
        </p:spPr>
        <p:txBody>
          <a:bodyPr/>
          <a:lstStyle/>
          <a:p>
            <a:r>
              <a:rPr lang="de-DE" sz="2000" dirty="0"/>
              <a:t>- </a:t>
            </a:r>
            <a:r>
              <a:rPr lang="de-DE" sz="2000" dirty="0" err="1"/>
              <a:t>Coupled</a:t>
            </a:r>
            <a:r>
              <a:rPr lang="de-DE" sz="2000" dirty="0"/>
              <a:t> Simulation</a:t>
            </a:r>
          </a:p>
          <a:p>
            <a:r>
              <a:rPr lang="de-DE" sz="2000" dirty="0"/>
              <a:t>- Demo Demonstration</a:t>
            </a:r>
          </a:p>
          <a:p>
            <a:r>
              <a:rPr lang="de-DE" altLang="zh-CN" sz="2000" dirty="0"/>
              <a:t>- Game Logic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de-DE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152D467-7769-4697-8C03-2EA7D1243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0" y="1498601"/>
            <a:ext cx="4997891" cy="2999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49720" y="1590524"/>
            <a:ext cx="4775423" cy="2831495"/>
          </a:xfrm>
        </p:spPr>
        <p:txBody>
          <a:bodyPr/>
          <a:lstStyle/>
          <a:p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  Vec3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position;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CN" sz="1200" dirty="0">
                <a:solidFill>
                  <a:srgbClr val="4EC9B0"/>
                </a:solidFill>
                <a:latin typeface="Consolas" panose="020B0609020204030204" pitchFamily="49" charset="0"/>
              </a:rPr>
              <a:t>Vec3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velocity;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. . . </a:t>
            </a:r>
          </a:p>
          <a:p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void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Integrate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lang="en-US" altLang="zh-CN" sz="1200" b="0" dirty="0">
                <a:solidFill>
                  <a:srgbClr val="808080"/>
                </a:solidFill>
                <a:effectLst/>
                <a:latin typeface="Cascadia Mono" panose="020B0609020000020004" pitchFamily="49" charset="0"/>
              </a:rPr>
              <a:t>time</a:t>
            </a:r>
            <a:r>
              <a:rPr lang="en-US" altLang="zh-CN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step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Leap frog method</a:t>
            </a: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void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applyImpulse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lang="en-US" altLang="zh-CN" sz="1200" dirty="0">
                <a:solidFill>
                  <a:srgbClr val="808080"/>
                </a:solidFill>
                <a:latin typeface="Cascadia Mono" panose="020B0609020000020004" pitchFamily="49" charset="0"/>
              </a:rPr>
              <a:t>J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Vec3 </a:t>
            </a:r>
            <a:r>
              <a:rPr lang="en-US" altLang="zh-CN" sz="1200" b="0" dirty="0" err="1">
                <a:solidFill>
                  <a:srgbClr val="808080"/>
                </a:solidFill>
                <a:effectLst/>
                <a:latin typeface="Cascadia Mono" panose="020B0609020000020004" pitchFamily="49" charset="0"/>
              </a:rPr>
              <a:t>colNormal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CN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p1, p2;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. . .</a:t>
            </a:r>
          </a:p>
          <a:p>
            <a:r>
              <a:rPr lang="en-US" altLang="zh-CN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void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applyElasticForceToPoints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*&gt;);</a:t>
            </a:r>
          </a:p>
          <a:p>
            <a: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zh-CN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/>
          <a:lstStyle/>
          <a:p>
            <a:r>
              <a:rPr lang="de-DE" altLang="zh-CN" sz="2800" dirty="0"/>
              <a:t>Mass Spring System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GP </a:t>
            </a:r>
            <a:r>
              <a:rPr lang="de-DE" dirty="0" err="1"/>
              <a:t>Exercise</a:t>
            </a:r>
            <a:r>
              <a:rPr lang="de-DE" dirty="0"/>
              <a:t> 4 | Team 18 | 31.01.2021</a:t>
            </a:r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BEC8C83-6A7C-4032-823A-2074E271E248}"/>
              </a:ext>
            </a:extLst>
          </p:cNvPr>
          <p:cNvSpPr txBox="1"/>
          <p:nvPr/>
        </p:nvSpPr>
        <p:spPr>
          <a:xfrm>
            <a:off x="5514972" y="2345179"/>
            <a:ext cx="2550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onsolas" panose="020B0609020204030204" pitchFamily="49" charset="0"/>
              </a:rPr>
              <a:t>initVelocity</a:t>
            </a:r>
            <a:r>
              <a:rPr lang="en-US" altLang="zh-CN" dirty="0">
                <a:latin typeface="Consolas" panose="020B0609020204030204" pitchFamily="49" charset="0"/>
              </a:rPr>
              <a:t>(h/2);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8CB4DF6-DADE-4833-8FC5-57BE772E2143}"/>
              </a:ext>
            </a:extLst>
          </p:cNvPr>
          <p:cNvSpPr txBox="1"/>
          <p:nvPr/>
        </p:nvSpPr>
        <p:spPr>
          <a:xfrm>
            <a:off x="5514971" y="3471480"/>
            <a:ext cx="268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Consolas" panose="020B0609020204030204" pitchFamily="49" charset="0"/>
              </a:rPr>
              <a:t>ComputeElasticF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</a:p>
          <a:p>
            <a:r>
              <a:rPr lang="en-US" altLang="zh-CN" b="1" dirty="0" err="1">
                <a:latin typeface="Consolas" panose="020B0609020204030204" pitchFamily="49" charset="0"/>
              </a:rPr>
              <a:t>intEuler_Velocity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en-US" altLang="zh-CN" b="1" dirty="0" err="1">
                <a:latin typeface="Consolas" panose="020B0609020204030204" pitchFamily="49" charset="0"/>
              </a:rPr>
              <a:t>intEuler_Positions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D6CFD33-7A02-4982-8DC5-06325ABBDD1D}"/>
              </a:ext>
            </a:extLst>
          </p:cNvPr>
          <p:cNvSpPr txBox="1"/>
          <p:nvPr/>
        </p:nvSpPr>
        <p:spPr>
          <a:xfrm>
            <a:off x="5543026" y="1503301"/>
            <a:ext cx="2463816" cy="3215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000" dirty="0">
                <a:latin typeface="+mn-lt"/>
              </a:rPr>
              <a:t>Leap-</a:t>
            </a:r>
            <a:r>
              <a:rPr lang="en-US" altLang="zh-CN" sz="2000" dirty="0" err="1">
                <a:latin typeface="+mn-lt"/>
              </a:rPr>
              <a:t>Forg</a:t>
            </a:r>
            <a:r>
              <a:rPr lang="en-US" altLang="zh-CN" sz="2000" dirty="0">
                <a:latin typeface="+mn-lt"/>
              </a:rPr>
              <a:t> Integration</a:t>
            </a:r>
            <a:endParaRPr lang="zh-CN" altLang="en-US" sz="2000" dirty="0" err="1">
              <a:latin typeface="+mn-lt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4851683-E564-465F-8AD8-4551727658FB}"/>
              </a:ext>
            </a:extLst>
          </p:cNvPr>
          <p:cNvSpPr txBox="1"/>
          <p:nvPr/>
        </p:nvSpPr>
        <p:spPr>
          <a:xfrm>
            <a:off x="5621867" y="2942350"/>
            <a:ext cx="205184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600" dirty="0">
                <a:latin typeface="+mn-lt"/>
              </a:rPr>
              <a:t>…</a:t>
            </a:r>
            <a:endParaRPr lang="zh-CN" altLang="en-US" sz="1600" dirty="0" err="1">
              <a:latin typeface="+mn-lt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B0BA6E6-5007-445C-AAE6-5C69A66721B9}"/>
              </a:ext>
            </a:extLst>
          </p:cNvPr>
          <p:cNvSpPr txBox="1"/>
          <p:nvPr/>
        </p:nvSpPr>
        <p:spPr>
          <a:xfrm>
            <a:off x="7578486" y="3006271"/>
            <a:ext cx="1565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Using current positions!</a:t>
            </a:r>
            <a:endParaRPr lang="zh-CN" altLang="en-US" sz="1400" dirty="0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C377E0F5-1D38-4670-BA6D-7CB08E2B4633}"/>
              </a:ext>
            </a:extLst>
          </p:cNvPr>
          <p:cNvSpPr/>
          <p:nvPr/>
        </p:nvSpPr>
        <p:spPr>
          <a:xfrm>
            <a:off x="7740952" y="3593327"/>
            <a:ext cx="702019" cy="416087"/>
          </a:xfrm>
          <a:custGeom>
            <a:avLst/>
            <a:gdLst>
              <a:gd name="connsiteX0" fmla="*/ 0 w 702019"/>
              <a:gd name="connsiteY0" fmla="*/ 101600 h 416087"/>
              <a:gd name="connsiteX1" fmla="*/ 24191 w 702019"/>
              <a:gd name="connsiteY1" fmla="*/ 82247 h 416087"/>
              <a:gd name="connsiteX2" fmla="*/ 164495 w 702019"/>
              <a:gd name="connsiteY2" fmla="*/ 38705 h 416087"/>
              <a:gd name="connsiteX3" fmla="*/ 266095 w 702019"/>
              <a:gd name="connsiteY3" fmla="*/ 14514 h 416087"/>
              <a:gd name="connsiteX4" fmla="*/ 430591 w 702019"/>
              <a:gd name="connsiteY4" fmla="*/ 0 h 416087"/>
              <a:gd name="connsiteX5" fmla="*/ 556381 w 702019"/>
              <a:gd name="connsiteY5" fmla="*/ 14514 h 416087"/>
              <a:gd name="connsiteX6" fmla="*/ 599924 w 702019"/>
              <a:gd name="connsiteY6" fmla="*/ 33866 h 416087"/>
              <a:gd name="connsiteX7" fmla="*/ 633791 w 702019"/>
              <a:gd name="connsiteY7" fmla="*/ 53219 h 416087"/>
              <a:gd name="connsiteX8" fmla="*/ 662819 w 702019"/>
              <a:gd name="connsiteY8" fmla="*/ 82247 h 416087"/>
              <a:gd name="connsiteX9" fmla="*/ 687010 w 702019"/>
              <a:gd name="connsiteY9" fmla="*/ 101600 h 416087"/>
              <a:gd name="connsiteX10" fmla="*/ 691848 w 702019"/>
              <a:gd name="connsiteY10" fmla="*/ 120952 h 416087"/>
              <a:gd name="connsiteX11" fmla="*/ 701524 w 702019"/>
              <a:gd name="connsiteY11" fmla="*/ 145143 h 416087"/>
              <a:gd name="connsiteX12" fmla="*/ 696686 w 702019"/>
              <a:gd name="connsiteY12" fmla="*/ 217714 h 416087"/>
              <a:gd name="connsiteX13" fmla="*/ 682172 w 702019"/>
              <a:gd name="connsiteY13" fmla="*/ 232228 h 416087"/>
              <a:gd name="connsiteX14" fmla="*/ 595086 w 702019"/>
              <a:gd name="connsiteY14" fmla="*/ 280609 h 416087"/>
              <a:gd name="connsiteX15" fmla="*/ 561219 w 702019"/>
              <a:gd name="connsiteY15" fmla="*/ 290285 h 416087"/>
              <a:gd name="connsiteX16" fmla="*/ 522514 w 702019"/>
              <a:gd name="connsiteY16" fmla="*/ 304800 h 416087"/>
              <a:gd name="connsiteX17" fmla="*/ 411238 w 702019"/>
              <a:gd name="connsiteY17" fmla="*/ 324152 h 416087"/>
              <a:gd name="connsiteX18" fmla="*/ 319314 w 702019"/>
              <a:gd name="connsiteY18" fmla="*/ 338666 h 416087"/>
              <a:gd name="connsiteX19" fmla="*/ 295124 w 702019"/>
              <a:gd name="connsiteY19" fmla="*/ 333828 h 416087"/>
              <a:gd name="connsiteX20" fmla="*/ 304800 w 702019"/>
              <a:gd name="connsiteY20" fmla="*/ 314476 h 416087"/>
              <a:gd name="connsiteX21" fmla="*/ 319314 w 702019"/>
              <a:gd name="connsiteY21" fmla="*/ 290285 h 416087"/>
              <a:gd name="connsiteX22" fmla="*/ 324153 w 702019"/>
              <a:gd name="connsiteY22" fmla="*/ 309638 h 416087"/>
              <a:gd name="connsiteX23" fmla="*/ 304800 w 702019"/>
              <a:gd name="connsiteY23" fmla="*/ 348343 h 416087"/>
              <a:gd name="connsiteX24" fmla="*/ 343505 w 702019"/>
              <a:gd name="connsiteY24" fmla="*/ 377371 h 416087"/>
              <a:gd name="connsiteX25" fmla="*/ 358019 w 702019"/>
              <a:gd name="connsiteY25" fmla="*/ 391885 h 416087"/>
              <a:gd name="connsiteX26" fmla="*/ 372534 w 702019"/>
              <a:gd name="connsiteY26" fmla="*/ 401562 h 416087"/>
              <a:gd name="connsiteX27" fmla="*/ 396724 w 702019"/>
              <a:gd name="connsiteY27" fmla="*/ 416076 h 41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02019" h="416087">
                <a:moveTo>
                  <a:pt x="0" y="101600"/>
                </a:moveTo>
                <a:cubicBezTo>
                  <a:pt x="8064" y="95149"/>
                  <a:pt x="14955" y="86865"/>
                  <a:pt x="24191" y="82247"/>
                </a:cubicBezTo>
                <a:cubicBezTo>
                  <a:pt x="54294" y="67196"/>
                  <a:pt x="141308" y="44651"/>
                  <a:pt x="164495" y="38705"/>
                </a:cubicBezTo>
                <a:cubicBezTo>
                  <a:pt x="198217" y="30058"/>
                  <a:pt x="231888" y="20986"/>
                  <a:pt x="266095" y="14514"/>
                </a:cubicBezTo>
                <a:cubicBezTo>
                  <a:pt x="321311" y="4068"/>
                  <a:pt x="374608" y="3110"/>
                  <a:pt x="430591" y="0"/>
                </a:cubicBezTo>
                <a:cubicBezTo>
                  <a:pt x="472521" y="4838"/>
                  <a:pt x="514992" y="6236"/>
                  <a:pt x="556381" y="14514"/>
                </a:cubicBezTo>
                <a:cubicBezTo>
                  <a:pt x="571956" y="17629"/>
                  <a:pt x="585718" y="26763"/>
                  <a:pt x="599924" y="33866"/>
                </a:cubicBezTo>
                <a:cubicBezTo>
                  <a:pt x="611554" y="39681"/>
                  <a:pt x="623485" y="45291"/>
                  <a:pt x="633791" y="53219"/>
                </a:cubicBezTo>
                <a:cubicBezTo>
                  <a:pt x="644637" y="61562"/>
                  <a:pt x="652694" y="73042"/>
                  <a:pt x="662819" y="82247"/>
                </a:cubicBezTo>
                <a:cubicBezTo>
                  <a:pt x="670460" y="89193"/>
                  <a:pt x="678946" y="95149"/>
                  <a:pt x="687010" y="101600"/>
                </a:cubicBezTo>
                <a:cubicBezTo>
                  <a:pt x="688623" y="108051"/>
                  <a:pt x="689745" y="114644"/>
                  <a:pt x="691848" y="120952"/>
                </a:cubicBezTo>
                <a:cubicBezTo>
                  <a:pt x="694594" y="129191"/>
                  <a:pt x="701090" y="136469"/>
                  <a:pt x="701524" y="145143"/>
                </a:cubicBezTo>
                <a:cubicBezTo>
                  <a:pt x="702735" y="169357"/>
                  <a:pt x="701945" y="194047"/>
                  <a:pt x="696686" y="217714"/>
                </a:cubicBezTo>
                <a:cubicBezTo>
                  <a:pt x="695202" y="224393"/>
                  <a:pt x="687989" y="228627"/>
                  <a:pt x="682172" y="232228"/>
                </a:cubicBezTo>
                <a:cubicBezTo>
                  <a:pt x="653937" y="249707"/>
                  <a:pt x="627016" y="271486"/>
                  <a:pt x="595086" y="280609"/>
                </a:cubicBezTo>
                <a:cubicBezTo>
                  <a:pt x="583797" y="283834"/>
                  <a:pt x="572357" y="286572"/>
                  <a:pt x="561219" y="290285"/>
                </a:cubicBezTo>
                <a:cubicBezTo>
                  <a:pt x="548147" y="294642"/>
                  <a:pt x="535955" y="301765"/>
                  <a:pt x="522514" y="304800"/>
                </a:cubicBezTo>
                <a:cubicBezTo>
                  <a:pt x="485790" y="313093"/>
                  <a:pt x="447990" y="315985"/>
                  <a:pt x="411238" y="324152"/>
                </a:cubicBezTo>
                <a:cubicBezTo>
                  <a:pt x="351873" y="337344"/>
                  <a:pt x="382490" y="332349"/>
                  <a:pt x="319314" y="338666"/>
                </a:cubicBezTo>
                <a:cubicBezTo>
                  <a:pt x="311251" y="337053"/>
                  <a:pt x="299355" y="340879"/>
                  <a:pt x="295124" y="333828"/>
                </a:cubicBezTo>
                <a:cubicBezTo>
                  <a:pt x="291413" y="327644"/>
                  <a:pt x="301298" y="320781"/>
                  <a:pt x="304800" y="314476"/>
                </a:cubicBezTo>
                <a:cubicBezTo>
                  <a:pt x="309367" y="306256"/>
                  <a:pt x="314476" y="298349"/>
                  <a:pt x="319314" y="290285"/>
                </a:cubicBezTo>
                <a:cubicBezTo>
                  <a:pt x="320927" y="296736"/>
                  <a:pt x="324887" y="303029"/>
                  <a:pt x="324153" y="309638"/>
                </a:cubicBezTo>
                <a:cubicBezTo>
                  <a:pt x="322575" y="323837"/>
                  <a:pt x="312424" y="336906"/>
                  <a:pt x="304800" y="348343"/>
                </a:cubicBezTo>
                <a:cubicBezTo>
                  <a:pt x="339085" y="382628"/>
                  <a:pt x="295413" y="341303"/>
                  <a:pt x="343505" y="377371"/>
                </a:cubicBezTo>
                <a:cubicBezTo>
                  <a:pt x="348979" y="381476"/>
                  <a:pt x="352763" y="387505"/>
                  <a:pt x="358019" y="391885"/>
                </a:cubicBezTo>
                <a:cubicBezTo>
                  <a:pt x="362486" y="395608"/>
                  <a:pt x="367802" y="398182"/>
                  <a:pt x="372534" y="401562"/>
                </a:cubicBezTo>
                <a:cubicBezTo>
                  <a:pt x="394208" y="417044"/>
                  <a:pt x="383616" y="416076"/>
                  <a:pt x="396724" y="416076"/>
                </a:cubicBezTo>
              </a:path>
            </a:pathLst>
          </a:cu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A2CB44A-9549-447A-84E3-C0CE0B903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22" y="1405678"/>
            <a:ext cx="4632736" cy="319155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6BF79E9-F7FE-4227-93DC-C564EAB6A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90" y="1501487"/>
            <a:ext cx="3738560" cy="2999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23001" y="1618709"/>
            <a:ext cx="3873082" cy="2999935"/>
          </a:xfrm>
        </p:spPr>
        <p:txBody>
          <a:bodyPr/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RigidBodySphere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Vec3 position;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Vec3 velocity;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Vec3 force;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float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mass;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float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radius;</a:t>
            </a: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float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bounciness;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. . .</a:t>
            </a:r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Integrate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// Euler step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void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applyImpulse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/>
          <a:lstStyle/>
          <a:p>
            <a:r>
              <a:rPr lang="de-DE" altLang="zh-CN" sz="2800" dirty="0"/>
              <a:t>Rigid Body </a:t>
            </a:r>
            <a:r>
              <a:rPr lang="de-DE" altLang="zh-CN" sz="2800" dirty="0" err="1"/>
              <a:t>Sphere</a:t>
            </a:r>
            <a:endParaRPr lang="de-DE" altLang="zh-CN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 dirty="0"/>
              <a:t>GP </a:t>
            </a:r>
            <a:r>
              <a:rPr lang="de-DE" altLang="zh-CN" dirty="0" err="1"/>
              <a:t>Exercise</a:t>
            </a:r>
            <a:r>
              <a:rPr lang="de-DE" altLang="zh-CN" dirty="0"/>
              <a:t> 4 | Team 18 | 31.01.2021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11786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5523DD0-A146-46A2-8ABF-08CADBF9B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2" y="1546142"/>
            <a:ext cx="3993767" cy="3278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96099" y="1779009"/>
            <a:ext cx="3482333" cy="2812432"/>
          </a:xfrm>
        </p:spPr>
        <p:txBody>
          <a:bodyPr/>
          <a:lstStyle/>
          <a:p>
            <a:r>
              <a:rPr lang="en-US" altLang="zh-CN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050" dirty="0" err="1">
                <a:solidFill>
                  <a:srgbClr val="4EC9B0"/>
                </a:solidFill>
                <a:latin typeface="Consolas" panose="020B0609020204030204" pitchFamily="49" charset="0"/>
              </a:rPr>
              <a:t>RigidBodySphere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bodies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050" dirty="0" err="1">
                <a:solidFill>
                  <a:srgbClr val="4EC9B0"/>
                </a:solidFill>
                <a:latin typeface="Consolas" panose="020B0609020204030204" pitchFamily="49" charset="0"/>
              </a:rPr>
              <a:t>MassPoint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points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50" dirty="0">
                <a:solidFill>
                  <a:srgbClr val="4EC9B0"/>
                </a:solidFill>
                <a:latin typeface="Consolas" panose="020B0609020204030204" pitchFamily="49" charset="0"/>
              </a:rPr>
              <a:t>Vec3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direction = </a:t>
            </a:r>
            <a:r>
              <a:rPr lang="en-US" altLang="zh-CN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en-US" altLang="zh-CN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50" dirty="0">
                <a:solidFill>
                  <a:srgbClr val="4EC9B0"/>
                </a:solidFill>
                <a:latin typeface="Consolas" panose="020B0609020204030204" pitchFamily="49" charset="0"/>
              </a:rPr>
              <a:t>Vec3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distance = </a:t>
            </a:r>
            <a:r>
              <a:rPr lang="en-US" altLang="zh-CN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(direction);</a:t>
            </a:r>
          </a:p>
          <a:p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50" dirty="0">
                <a:solidFill>
                  <a:srgbClr val="4EC9B0"/>
                </a:solidFill>
                <a:latin typeface="Consolas" panose="020B0609020204030204" pitchFamily="49" charset="0"/>
              </a:rPr>
              <a:t>Vec3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normal = direction / distance;</a:t>
            </a:r>
          </a:p>
          <a:p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50" dirty="0">
                <a:solidFill>
                  <a:srgbClr val="4EC9B0"/>
                </a:solidFill>
                <a:latin typeface="Consolas" panose="020B0609020204030204" pitchFamily="49" charset="0"/>
              </a:rPr>
              <a:t>Vec3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relVelocity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vel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en-US" altLang="zh-CN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vel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50" dirty="0">
                <a:solidFill>
                  <a:srgbClr val="D4D4D4"/>
                </a:solidFill>
                <a:latin typeface="Consolas" panose="020B0609020204030204" pitchFamily="49" charset="0"/>
              </a:rPr>
              <a:t>    . . .</a:t>
            </a:r>
          </a:p>
          <a:p>
            <a:endParaRPr lang="en-US" altLang="zh-CN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collision condition</a:t>
            </a:r>
            <a:endParaRPr lang="en-US" altLang="zh-CN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(distance &lt; </a:t>
            </a:r>
            <a:r>
              <a:rPr lang="en-US" altLang="zh-CN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apply impulse;</a:t>
            </a:r>
            <a:endParaRPr lang="en-US" altLang="zh-CN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update position;</a:t>
            </a:r>
            <a:endParaRPr lang="en-US" altLang="zh-CN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/>
              <a:t>Collisions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bodies</a:t>
            </a:r>
            <a:r>
              <a:rPr lang="de-DE" dirty="0"/>
              <a:t> and </a:t>
            </a:r>
            <a:r>
              <a:rPr lang="de-DE" dirty="0" err="1"/>
              <a:t>springs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 dirty="0"/>
              <a:t>GP </a:t>
            </a:r>
            <a:r>
              <a:rPr lang="de-DE" altLang="zh-CN" dirty="0" err="1"/>
              <a:t>Exercise</a:t>
            </a:r>
            <a:r>
              <a:rPr lang="de-DE" altLang="zh-CN" dirty="0"/>
              <a:t> 4 | Team 18 | 31.01.2021</a:t>
            </a:r>
            <a:endParaRPr lang="en-US" altLang="zh-CN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AD72E45-997A-424F-9996-FD98A6213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899" y="1464813"/>
            <a:ext cx="3233567" cy="3278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620884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8454232-D09A-4428-A294-BD10AA267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678" y="1298272"/>
            <a:ext cx="5472000" cy="295086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5523DD0-A146-46A2-8ABF-08CADBF9B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62" y="1799838"/>
            <a:ext cx="3177451" cy="2608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63116" y="1881167"/>
            <a:ext cx="3073541" cy="2445459"/>
          </a:xfrm>
        </p:spPr>
        <p:txBody>
          <a:bodyPr/>
          <a:lstStyle/>
          <a:p>
            <a:r>
              <a:rPr lang="en-US" altLang="zh-CN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050" dirty="0" err="1">
                <a:solidFill>
                  <a:srgbClr val="4EC9B0"/>
                </a:solidFill>
                <a:latin typeface="Consolas" panose="020B0609020204030204" pitchFamily="49" charset="0"/>
              </a:rPr>
              <a:t>RigidBodySphere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zh-CN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bodies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050" dirty="0" err="1">
                <a:solidFill>
                  <a:srgbClr val="4EC9B0"/>
                </a:solidFill>
                <a:latin typeface="Consolas" panose="020B0609020204030204" pitchFamily="49" charset="0"/>
              </a:rPr>
              <a:t>MassPoint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050" dirty="0">
                <a:solidFill>
                  <a:srgbClr val="808080"/>
                </a:solidFill>
                <a:latin typeface="Cascadia Mono" panose="020B0609020000020004" pitchFamily="49" charset="0"/>
              </a:rPr>
              <a:t>points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50" dirty="0">
                <a:solidFill>
                  <a:srgbClr val="4EC9B0"/>
                </a:solidFill>
                <a:latin typeface="Consolas" panose="020B0609020204030204" pitchFamily="49" charset="0"/>
              </a:rPr>
              <a:t>Vec3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direction = </a:t>
            </a:r>
            <a:r>
              <a:rPr lang="en-US" altLang="zh-CN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en-US" altLang="zh-CN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50" dirty="0">
                <a:solidFill>
                  <a:srgbClr val="4EC9B0"/>
                </a:solidFill>
                <a:latin typeface="Consolas" panose="020B0609020204030204" pitchFamily="49" charset="0"/>
              </a:rPr>
              <a:t>Vec3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distance = </a:t>
            </a:r>
            <a:r>
              <a:rPr lang="en-US" altLang="zh-CN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norm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(direction);</a:t>
            </a:r>
          </a:p>
          <a:p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50" dirty="0">
                <a:solidFill>
                  <a:srgbClr val="4EC9B0"/>
                </a:solidFill>
                <a:latin typeface="Consolas" panose="020B0609020204030204" pitchFamily="49" charset="0"/>
              </a:rPr>
              <a:t>Vec3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normal = direction / distance;</a:t>
            </a:r>
          </a:p>
          <a:p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50" dirty="0">
                <a:solidFill>
                  <a:srgbClr val="4EC9B0"/>
                </a:solidFill>
                <a:latin typeface="Consolas" panose="020B0609020204030204" pitchFamily="49" charset="0"/>
              </a:rPr>
              <a:t>Vec3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relVelocity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vel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en-US" altLang="zh-CN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vel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collision condition</a:t>
            </a:r>
            <a:endParaRPr lang="en-US" altLang="zh-CN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(distance &lt; </a:t>
            </a:r>
            <a:r>
              <a:rPr lang="en-US" altLang="zh-CN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apply impulse;</a:t>
            </a:r>
            <a:endParaRPr lang="en-US" altLang="zh-CN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update position;</a:t>
            </a:r>
            <a:endParaRPr lang="en-US" altLang="zh-CN" sz="105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/>
              <a:t>Collisions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bodies</a:t>
            </a:r>
            <a:r>
              <a:rPr lang="de-DE" dirty="0"/>
              <a:t> and </a:t>
            </a:r>
            <a:r>
              <a:rPr lang="de-DE" dirty="0" err="1"/>
              <a:t>springs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 dirty="0"/>
              <a:t>GP </a:t>
            </a:r>
            <a:r>
              <a:rPr lang="de-DE" altLang="zh-CN" dirty="0" err="1"/>
              <a:t>Exercise</a:t>
            </a:r>
            <a:r>
              <a:rPr lang="de-DE" altLang="zh-CN" dirty="0"/>
              <a:t> 4 | Team 18 | 31.01.2021</a:t>
            </a:r>
            <a:endParaRPr lang="en-US" altLang="zh-CN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2A24C2D-510C-4C15-92A6-439A515130AE}"/>
              </a:ext>
            </a:extLst>
          </p:cNvPr>
          <p:cNvSpPr txBox="1"/>
          <p:nvPr/>
        </p:nvSpPr>
        <p:spPr>
          <a:xfrm>
            <a:off x="3808266" y="4325885"/>
            <a:ext cx="654100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05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05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setPos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pos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timeStep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* J * normal / </a:t>
            </a:r>
            <a:r>
              <a:rPr lang="en-US" altLang="zh-CN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05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getMass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05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setPos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05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pos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05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timeStep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* J * normal / </a:t>
            </a:r>
            <a:r>
              <a:rPr lang="en-US" altLang="zh-CN" sz="105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05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getMass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());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2" y="1600200"/>
            <a:ext cx="3739438" cy="2922563"/>
          </a:xfrm>
        </p:spPr>
        <p:txBody>
          <a:bodyPr/>
          <a:lstStyle/>
          <a:p>
            <a:r>
              <a:rPr lang="de-DE" dirty="0"/>
              <a:t>// Move </a:t>
            </a:r>
            <a:r>
              <a:rPr lang="de-DE" altLang="zh-CN" dirty="0"/>
              <a:t>points[0] along cameras view plane</a:t>
            </a:r>
            <a:endParaRPr lang="de-DE" dirty="0"/>
          </a:p>
          <a:p>
            <a:r>
              <a:rPr lang="de-DE" dirty="0"/>
              <a:t>get mouse diff;</a:t>
            </a:r>
          </a:p>
          <a:p>
            <a:endParaRPr lang="de-DE" dirty="0"/>
          </a:p>
          <a:p>
            <a:r>
              <a:rPr lang="de-DE" dirty="0"/>
              <a:t>if moved:</a:t>
            </a:r>
          </a:p>
          <a:p>
            <a:r>
              <a:rPr lang="de-DE" dirty="0"/>
              <a:t>    get mouse diff in world view;</a:t>
            </a:r>
          </a:p>
          <a:p>
            <a:r>
              <a:rPr lang="de-DE" dirty="0"/>
              <a:t>    apply a proper scale;</a:t>
            </a:r>
          </a:p>
          <a:p>
            <a:r>
              <a:rPr lang="de-DE" dirty="0"/>
              <a:t>    set position of points[0];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External Force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 dirty="0"/>
              <a:t>GP </a:t>
            </a:r>
            <a:r>
              <a:rPr lang="de-DE" altLang="zh-CN" dirty="0" err="1"/>
              <a:t>Exercise</a:t>
            </a:r>
            <a:r>
              <a:rPr lang="de-DE" altLang="zh-CN" dirty="0"/>
              <a:t> 4 | Team 18 | 31.01.2021</a:t>
            </a:r>
            <a:endParaRPr lang="en-US" altLang="zh-CN" dirty="0"/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4F1ACC37-EAF2-417D-8752-68020DC3E31F}"/>
              </a:ext>
            </a:extLst>
          </p:cNvPr>
          <p:cNvSpPr txBox="1">
            <a:spLocks/>
          </p:cNvSpPr>
          <p:nvPr/>
        </p:nvSpPr>
        <p:spPr>
          <a:xfrm>
            <a:off x="5085472" y="1642616"/>
            <a:ext cx="3739438" cy="292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// put a picture on the right</a:t>
            </a:r>
          </a:p>
          <a:p>
            <a:r>
              <a:rPr lang="en-US" dirty="0"/>
              <a:t>// to show how the point is dragged</a:t>
            </a:r>
          </a:p>
          <a:p>
            <a:endParaRPr lang="en-US" dirty="0"/>
          </a:p>
          <a:p>
            <a:r>
              <a:rPr lang="en-US" dirty="0"/>
              <a:t>I think we don’t need to talk about this by using slide, if someone ask just show code and explain briefly because it’s very simple</a:t>
            </a:r>
          </a:p>
          <a:p>
            <a:endParaRPr lang="en-US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B5FF2D-1EB5-4C9F-9C11-E81BA4B26F85}"/>
              </a:ext>
            </a:extLst>
          </p:cNvPr>
          <p:cNvSpPr txBox="1"/>
          <p:nvPr/>
        </p:nvSpPr>
        <p:spPr>
          <a:xfrm>
            <a:off x="3623733" y="3197981"/>
            <a:ext cx="65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endParaRPr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046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2" y="1600200"/>
            <a:ext cx="5504933" cy="2922563"/>
          </a:xfrm>
        </p:spPr>
        <p:txBody>
          <a:bodyPr/>
          <a:lstStyle/>
          <a:p>
            <a:r>
              <a:rPr lang="de-DE" dirty="0"/>
              <a:t>Two scenes: Vertical, Horizontal, Game</a:t>
            </a:r>
          </a:p>
          <a:p>
            <a:endParaRPr lang="de-DE" dirty="0"/>
          </a:p>
          <a:p>
            <a:r>
              <a:rPr lang="de-DE" dirty="0"/>
              <a:t>A „sheet“ o</a:t>
            </a:r>
            <a:r>
              <a:rPr lang="en-US" dirty="0"/>
              <a:t>f points connected with springs with fixed corners: 12x12</a:t>
            </a:r>
          </a:p>
          <a:p>
            <a:r>
              <a:rPr lang="en-US" dirty="0"/>
              <a:t>Bodies with velocity fall to the “net”: 4 (?)</a:t>
            </a:r>
          </a:p>
          <a:p>
            <a:endParaRPr lang="en-US" dirty="0"/>
          </a:p>
          <a:p>
            <a:r>
              <a:rPr lang="en-US" dirty="0"/>
              <a:t>Boundary: Floor</a:t>
            </a:r>
          </a:p>
          <a:p>
            <a:endParaRPr lang="en-US" dirty="0"/>
          </a:p>
          <a:p>
            <a:r>
              <a:rPr lang="en-US" dirty="0"/>
              <a:t>Three results:  (?)</a:t>
            </a:r>
          </a:p>
          <a:p>
            <a:r>
              <a:rPr lang="en-US" dirty="0"/>
              <a:t>Body goes through the </a:t>
            </a:r>
            <a:r>
              <a:rPr lang="en-US" altLang="zh-CN" dirty="0"/>
              <a:t>net</a:t>
            </a:r>
            <a:r>
              <a:rPr lang="en-US" dirty="0"/>
              <a:t>;</a:t>
            </a:r>
          </a:p>
          <a:p>
            <a:r>
              <a:rPr lang="en-US" dirty="0"/>
              <a:t>Body be bounced off the </a:t>
            </a:r>
            <a:r>
              <a:rPr lang="en-US" altLang="zh-CN" dirty="0"/>
              <a:t>net</a:t>
            </a:r>
            <a:r>
              <a:rPr lang="en-US" dirty="0"/>
              <a:t>;</a:t>
            </a:r>
          </a:p>
          <a:p>
            <a:r>
              <a:rPr lang="en-US" dirty="0"/>
              <a:t>Body lie on the </a:t>
            </a:r>
            <a:r>
              <a:rPr lang="en-US" altLang="zh-CN" dirty="0"/>
              <a:t>net</a:t>
            </a:r>
            <a:r>
              <a:rPr lang="en-US" dirty="0"/>
              <a:t>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Demo Demenstration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 dirty="0"/>
              <a:t>GP </a:t>
            </a:r>
            <a:r>
              <a:rPr lang="de-DE" altLang="zh-CN" dirty="0" err="1"/>
              <a:t>Exercise</a:t>
            </a:r>
            <a:r>
              <a:rPr lang="de-DE" altLang="zh-CN" dirty="0"/>
              <a:t> 4 | Team 18 | 31.01.2021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85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89" y="1571722"/>
            <a:ext cx="8434079" cy="380810"/>
          </a:xfrm>
        </p:spPr>
        <p:txBody>
          <a:bodyPr/>
          <a:lstStyle/>
          <a:p>
            <a:r>
              <a:rPr lang="en-US" altLang="zh-CN" sz="1800" dirty="0"/>
              <a:t>See if you can make a shot! </a:t>
            </a:r>
            <a:r>
              <a:rPr lang="de-DE" sz="1800" dirty="0"/>
              <a:t>Drag corner point to stick the body to the screen!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Game Logic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altLang="zh-CN" dirty="0"/>
              <a:t>GP </a:t>
            </a:r>
            <a:r>
              <a:rPr lang="de-DE" altLang="zh-CN" dirty="0" err="1"/>
              <a:t>Exercise</a:t>
            </a:r>
            <a:r>
              <a:rPr lang="de-DE" altLang="zh-CN" dirty="0"/>
              <a:t> 4 | Team 18 | 31.01.2021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C14AAE-D145-4A4A-85EE-F81FA58B56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9" b="13009"/>
          <a:stretch/>
        </p:blipFill>
        <p:spPr>
          <a:xfrm>
            <a:off x="311162" y="2048935"/>
            <a:ext cx="7181019" cy="25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1445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GP Group</Template>
  <TotalTime>0</TotalTime>
  <Words>639</Words>
  <Application>Microsoft Office PowerPoint</Application>
  <PresentationFormat>Bildschirmpräsentation (16:9)</PresentationFormat>
  <Paragraphs>112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9</vt:i4>
      </vt:variant>
    </vt:vector>
  </HeadingPairs>
  <TitlesOfParts>
    <vt:vector size="22" baseType="lpstr">
      <vt:lpstr>Arial</vt:lpstr>
      <vt:lpstr>Calibri</vt:lpstr>
      <vt:lpstr>Cascadia Mono</vt:lpstr>
      <vt:lpstr>Consolas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Game Physics Exercise 4 Presentation</vt:lpstr>
      <vt:lpstr>Contents</vt:lpstr>
      <vt:lpstr>Mass Spring System</vt:lpstr>
      <vt:lpstr>Rigid Body Sphere</vt:lpstr>
      <vt:lpstr>Collisions between bodies and springs</vt:lpstr>
      <vt:lpstr>Collisions between bodies and springs</vt:lpstr>
      <vt:lpstr>External Force</vt:lpstr>
      <vt:lpstr>Demo Demenstration</vt:lpstr>
      <vt:lpstr>Game Logic</vt:lpstr>
    </vt:vector>
  </TitlesOfParts>
  <Company>TUM ZIT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</dc:title>
  <dc:creator>ge47faz</dc:creator>
  <cp:lastModifiedBy>Chang Luo</cp:lastModifiedBy>
  <cp:revision>35</cp:revision>
  <cp:lastPrinted>2015-07-30T14:04:45Z</cp:lastPrinted>
  <dcterms:created xsi:type="dcterms:W3CDTF">2022-01-30T14:52:59Z</dcterms:created>
  <dcterms:modified xsi:type="dcterms:W3CDTF">2022-01-31T00:17:50Z</dcterms:modified>
</cp:coreProperties>
</file>