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82" r:id="rId4"/>
    <p:sldId id="258" r:id="rId5"/>
    <p:sldId id="279" r:id="rId6"/>
    <p:sldId id="263" r:id="rId7"/>
    <p:sldId id="265" r:id="rId8"/>
    <p:sldId id="277" r:id="rId9"/>
    <p:sldId id="276" r:id="rId10"/>
    <p:sldId id="275" r:id="rId11"/>
    <p:sldId id="274" r:id="rId12"/>
    <p:sldId id="266" r:id="rId13"/>
    <p:sldId id="267" r:id="rId14"/>
    <p:sldId id="283" r:id="rId15"/>
    <p:sldId id="280" r:id="rId16"/>
    <p:sldId id="268" r:id="rId17"/>
    <p:sldId id="269" r:id="rId18"/>
    <p:sldId id="270" r:id="rId19"/>
    <p:sldId id="271" r:id="rId20"/>
    <p:sldId id="273" r:id="rId21"/>
    <p:sldId id="272" r:id="rId22"/>
    <p:sldId id="28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3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62" b="0" i="0" u="none" strike="noStrike" baseline="0" dirty="0" err="1">
                <a:effectLst/>
              </a:rPr>
              <a:t>Correlation</a:t>
            </a:r>
            <a:r>
              <a:rPr lang="de-DE" sz="1862" b="0" i="0" u="none" strike="noStrike" baseline="0" dirty="0">
                <a:effectLst/>
              </a:rPr>
              <a:t> Best-</a:t>
            </a:r>
            <a:r>
              <a:rPr lang="de-DE" sz="1862" b="0" i="0" u="none" strike="noStrike" baseline="0" dirty="0" err="1">
                <a:effectLst/>
              </a:rPr>
              <a:t>Rated</a:t>
            </a:r>
            <a:r>
              <a:rPr lang="de-DE" sz="1862" b="0" i="0" u="none" strike="noStrike" baseline="0" dirty="0">
                <a:effectLst/>
              </a:rPr>
              <a:t> and Main-Input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Choice Distribution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2-4279-8468-EB7B47AB588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Choice Distribution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22-4279-8468-EB7B47AB588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Choice Distribution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22-4279-8468-EB7B47AB588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Choice Distribution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C422-4279-8468-EB7B47AB5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1027503"/>
        <c:axId val="481028751"/>
      </c:barChart>
      <c:catAx>
        <c:axId val="481027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1028751"/>
        <c:crosses val="autoZero"/>
        <c:auto val="1"/>
        <c:lblAlgn val="ctr"/>
        <c:lblOffset val="100"/>
        <c:noMultiLvlLbl val="0"/>
      </c:catAx>
      <c:valAx>
        <c:axId val="481028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1027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A7FFD-535F-42A3-9B79-F198F2C6C51F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B74BF-5277-499B-8074-9F642737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21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E6751-D0F2-0DDD-2871-0EF5D24F4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5F6219-FB03-BDD0-F46C-A27E4D342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0DDE92-F8AE-F4C6-9D89-4690948A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EBB3-D201-401A-97D7-031C65BEFF80}" type="datetime1">
              <a:rPr lang="de-DE" smtClean="0"/>
              <a:t>02.08.2022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5747B-D552-75A2-8619-724A4668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0C586B-A38B-1551-2F4F-BF41632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14CE0-6CFE-B752-6FE3-41950D75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0D7070-A432-4786-BECA-2F660025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9950D-1201-8B82-48C5-93E4E890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696-F90B-4F0F-BAA3-9E0F3814E1C6}" type="datetime1">
              <a:rPr lang="de-DE" smtClean="0"/>
              <a:t>02.08.2022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89322-5F28-D8DF-1853-DF01F83A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661A-630C-0DEA-306B-9F45B1D0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88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ABA108-72FF-4FCF-A009-22987AF66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05684D-AB6F-A1E5-367C-1F499F85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46E44-18ED-18C7-6859-CF8D7952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12BC-8D59-41A8-941C-232B8ACBE3CC}" type="datetime1">
              <a:rPr lang="de-DE" smtClean="0"/>
              <a:t>02.08.2022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6AB86-EC3A-CA45-5924-3B46186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D0059-0CAA-B7AB-2D0B-3459E8FD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1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E4DD4-5190-002E-5A25-20FA1D1A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C61B3-9FD5-6EF9-8149-FAAE8BB5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B5839-1907-A7C2-7A95-E1B20B7E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D0A-5676-43DF-A57C-E9F14215ED8A}" type="datetime1">
              <a:rPr lang="de-DE" smtClean="0"/>
              <a:t>02.08.2022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F3D8A-C907-2149-308C-53ECFA41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0DA2-8898-9BA0-CCF0-DF121DEB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14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F8625-78FE-174D-7DBA-BB787F2E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11C5D-C2BB-FDCF-14FB-B11F34AD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BC9C1-6C3C-A12C-7FCE-46C6BBA2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1214-F611-4987-AF8F-618883268CB9}" type="datetime1">
              <a:rPr lang="de-DE" smtClean="0"/>
              <a:t>02.08.2022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6E750-724E-3C63-4DC9-4DA3BEBF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34E3C-16B7-6410-8448-401E466C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33831-50DF-E22B-B3D0-E98CFC4C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80A95E-1FA3-65E0-3763-378FD64BB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681AE4-DCFB-F27F-ADD9-13633F3D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545138-AADE-58C9-3315-2697C6C2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0249-D6A5-4F92-9E81-18FD9805FAC9}" type="datetime1">
              <a:rPr lang="de-DE" smtClean="0"/>
              <a:t>02.08.2022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F80EF-4FC6-915C-982C-4760BC07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0D285D-E51F-9E40-F692-799E427B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4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8A9CC-A3A3-4897-6166-26942E0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667C3B-BA3D-8AF0-3CA3-D69C9295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8934F3-B06D-1A75-F522-BF3C85CB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840E05-89E2-CBB3-24C4-3F64033D6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93FBB2-2450-37BD-C39B-5A15E7892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6A0250-847D-73FD-A142-273DA8B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5209-3193-4B99-8DF6-8D0B8E35146C}" type="datetime1">
              <a:rPr lang="de-DE" smtClean="0"/>
              <a:t>02.08.2022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EE01E0-44F0-87A5-E8F0-C244EC57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FC8E0-1941-DCC7-98B0-39411A8A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54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C99B2-14CF-9E3F-A55A-FFD36B45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99F26F-21B3-EFFE-5410-8F590E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ABF2-7506-4387-98AD-8F8DF3FE8AEF}" type="datetime1">
              <a:rPr lang="de-DE" smtClean="0"/>
              <a:t>02.08.2022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9A674B-7C1C-1C8C-FA1F-9A0BB1C9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937A4D-7F3D-9486-E3CA-3E79F595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6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49D6F-D972-D0F7-E6A0-F0FC337D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81AD-DB93-40F3-9D2B-7460094FB300}" type="datetime1">
              <a:rPr lang="de-DE" smtClean="0"/>
              <a:t>02.08.2022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C2C570-7B26-205E-DF93-AAB0BE53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921BD4-8C80-0ABA-D5FC-837F51E8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9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242ED-E070-0825-E2A2-C1106E37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5DAAD-AE47-C459-7422-133BCE5A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7468E-F84C-0ED9-4916-9D3D5E13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2A4A8-3498-595D-B752-D696F94A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7698-B806-4686-9B8A-AF728B48BC39}" type="datetime1">
              <a:rPr lang="de-DE" smtClean="0"/>
              <a:t>02.08.2022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C26121-74B6-688D-2133-DF900D8A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C4160F-5AB8-3A3A-60F6-ACBE4506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28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CFB02-AD7E-ACA1-ADF2-5FD0A122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4736A7-07D9-CCF4-802B-07C5CBEC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C2FF0-AA2E-C7F0-EE9A-30B6B852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9D480-B338-1BED-8F7D-E06C427F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6F21-0A43-40E6-BADD-27144CD1CA8C}" type="datetime1">
              <a:rPr lang="de-DE" smtClean="0"/>
              <a:t>02.08.2022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E49D8-A677-D352-685C-2F03802D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F588FD-9783-F3EA-B145-D1205DEB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2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019F63-D6E0-71B9-88EF-7DFE73CD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1750F-B1D5-F447-2BD0-C52E0F5A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1C855-219B-650A-FAD2-CCA79000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C488-3F1C-415C-8C58-E22A47313589}" type="datetime1">
              <a:rPr lang="de-DE" smtClean="0"/>
              <a:t>02.08.2022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9D3F4-B681-831D-053B-B9800ACD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Klinker, M.Sc. Dyrda | Dreidimensionale Nutzerschnittstellen (IN2111)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17F72-3374-E7DF-5664-8563BC3E2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0998-F5A6-4D03-A47A-16A31071A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23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E8DB6-88BE-E9E9-2EAD-B213BB014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6 Input Methods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TankMania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A8EB07-24DA-6A0B-D919-8F2FAE85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By Janosch Landvogt, Chang Luo, Mykola Morozov, Raoul Zebisch</a:t>
            </a:r>
          </a:p>
          <a:p>
            <a:endParaRPr lang="de-DE" dirty="0"/>
          </a:p>
          <a:p>
            <a:r>
              <a:rPr lang="de-DE" dirty="0"/>
              <a:t>Dreidimensionale Nutzerschnittstellen (IN2111)</a:t>
            </a:r>
          </a:p>
          <a:p>
            <a:r>
              <a:rPr lang="de-DE" dirty="0"/>
              <a:t>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92BF91-9143-9E7E-4598-07BFB544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5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98544FA-C262-64F1-549B-6D4D99EE7C42}"/>
              </a:ext>
            </a:extLst>
          </p:cNvPr>
          <p:cNvGraphicFramePr>
            <a:graphicFrameLocks noGrp="1"/>
          </p:cNvGraphicFramePr>
          <p:nvPr/>
        </p:nvGraphicFramePr>
        <p:xfrm>
          <a:off x="274286" y="2119231"/>
          <a:ext cx="11643428" cy="455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57">
                  <a:extLst>
                    <a:ext uri="{9D8B030D-6E8A-4147-A177-3AD203B41FA5}">
                      <a16:colId xmlns:a16="http://schemas.microsoft.com/office/drawing/2014/main" val="1248289647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593789014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4081606211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960184931"/>
                    </a:ext>
                  </a:extLst>
                </a:gridCol>
              </a:tblGrid>
              <a:tr h="455891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0066CC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Mobile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Switch (3)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FF0000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 (9)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Switch (4)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Mobile (2)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Controller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Switch 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Mobile (4)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>
                          <a:solidFill>
                            <a:srgbClr val="FF9933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 (2)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Mobile (8)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Switch (4)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008000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 (3)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Controller (3)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8032"/>
                  </a:ext>
                </a:extLst>
              </a:tr>
            </a:tbl>
          </a:graphicData>
        </a:graphic>
      </p:graphicFrame>
      <p:pic>
        <p:nvPicPr>
          <p:cNvPr id="5122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9C6526BD-181E-2ADB-EDB0-15DDD42A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7"/>
          <a:stretch/>
        </p:blipFill>
        <p:spPr bwMode="auto">
          <a:xfrm>
            <a:off x="4491841" y="778370"/>
            <a:ext cx="3208317" cy="13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499911A3-2AFB-FE76-11CC-494D963D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3"/>
          <a:stretch/>
        </p:blipFill>
        <p:spPr bwMode="auto">
          <a:xfrm>
            <a:off x="0" y="-36699"/>
            <a:ext cx="12192000" cy="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55B61A3-F05B-447B-2BBB-2A26743B3F17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C5AD301-FF1E-F86D-30AB-6FC92151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83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98544FA-C262-64F1-549B-6D4D99EE7C42}"/>
              </a:ext>
            </a:extLst>
          </p:cNvPr>
          <p:cNvGraphicFramePr>
            <a:graphicFrameLocks noGrp="1"/>
          </p:cNvGraphicFramePr>
          <p:nvPr/>
        </p:nvGraphicFramePr>
        <p:xfrm>
          <a:off x="274286" y="2119231"/>
          <a:ext cx="11643428" cy="455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57">
                  <a:extLst>
                    <a:ext uri="{9D8B030D-6E8A-4147-A177-3AD203B41FA5}">
                      <a16:colId xmlns:a16="http://schemas.microsoft.com/office/drawing/2014/main" val="1248289647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593789014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4081606211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960184931"/>
                    </a:ext>
                  </a:extLst>
                </a:gridCol>
              </a:tblGrid>
              <a:tr h="455891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0066CC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Mobile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Switch (3)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FF0000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 (9)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Switch (4)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Mobile (2)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Controller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Switch 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Mobile (4)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>
                          <a:solidFill>
                            <a:srgbClr val="FF9933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 (2)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Mobile (8)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Switch (4)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008000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 (3)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8000"/>
                          </a:solidFill>
                        </a:rPr>
                        <a:t>Controller (3)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8032"/>
                  </a:ext>
                </a:extLst>
              </a:tr>
            </a:tbl>
          </a:graphicData>
        </a:graphic>
      </p:graphicFrame>
      <p:pic>
        <p:nvPicPr>
          <p:cNvPr id="5122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9C6526BD-181E-2ADB-EDB0-15DDD42A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7"/>
          <a:stretch/>
        </p:blipFill>
        <p:spPr bwMode="auto">
          <a:xfrm>
            <a:off x="4491841" y="778370"/>
            <a:ext cx="3208317" cy="13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499911A3-2AFB-FE76-11CC-494D963D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3"/>
          <a:stretch/>
        </p:blipFill>
        <p:spPr bwMode="auto">
          <a:xfrm>
            <a:off x="0" y="-36699"/>
            <a:ext cx="12192000" cy="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A4B9A8C-BED3-363A-B627-DDFFB153E65E}"/>
              </a:ext>
            </a:extLst>
          </p:cNvPr>
          <p:cNvGrpSpPr/>
          <p:nvPr/>
        </p:nvGrpSpPr>
        <p:grpSpPr>
          <a:xfrm>
            <a:off x="664486" y="5278294"/>
            <a:ext cx="10186228" cy="1408824"/>
            <a:chOff x="664486" y="5278294"/>
            <a:chExt cx="10186228" cy="14088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15A4F63-DF3E-6EC3-D60A-D79AE431E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4" y="6272203"/>
              <a:ext cx="414915" cy="414915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E0EC8A7-85D7-5FAD-4F4F-BB3F9B5FCFCF}"/>
                </a:ext>
              </a:extLst>
            </p:cNvPr>
            <p:cNvSpPr txBox="1"/>
            <p:nvPr/>
          </p:nvSpPr>
          <p:spPr>
            <a:xfrm>
              <a:off x="1113911" y="6293519"/>
              <a:ext cx="1034541" cy="381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2,1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A9A5A6DC-E517-3908-DAA2-A48FA392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86" y="5350536"/>
              <a:ext cx="1710608" cy="1136446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C56708D-3A6E-9855-9473-11C0664E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825" y="5556525"/>
              <a:ext cx="966144" cy="966144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BA19690-6AD7-693F-BDED-C4AA6646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303" y="5278294"/>
              <a:ext cx="1382582" cy="1382582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613330BD-E0E3-C9EA-BF08-BE042C1D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871" y="5552339"/>
              <a:ext cx="690229" cy="808919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DC51466-EE65-3AFE-442E-9705845A8810}"/>
                </a:ext>
              </a:extLst>
            </p:cNvPr>
            <p:cNvSpPr txBox="1"/>
            <p:nvPr/>
          </p:nvSpPr>
          <p:spPr>
            <a:xfrm>
              <a:off x="9816173" y="6282944"/>
              <a:ext cx="1034541" cy="381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2,7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2705F5C-9505-C61A-49B1-C725A0184DDF}"/>
                </a:ext>
              </a:extLst>
            </p:cNvPr>
            <p:cNvSpPr txBox="1"/>
            <p:nvPr/>
          </p:nvSpPr>
          <p:spPr>
            <a:xfrm>
              <a:off x="3646156" y="6293519"/>
              <a:ext cx="1034541" cy="381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2,37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ACA9E11-F435-1BB3-14BB-05E4EB9CBE9F}"/>
                </a:ext>
              </a:extLst>
            </p:cNvPr>
            <p:cNvSpPr txBox="1"/>
            <p:nvPr/>
          </p:nvSpPr>
          <p:spPr>
            <a:xfrm>
              <a:off x="6861247" y="6288837"/>
              <a:ext cx="1034541" cy="381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2,65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77BAD534-BACC-E72E-CA2B-559CF86BE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212" y="6266310"/>
              <a:ext cx="414915" cy="414915"/>
            </a:xfrm>
            <a:prstGeom prst="rect">
              <a:avLst/>
            </a:prstGeom>
          </p:spPr>
        </p:pic>
      </p:grp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29C2D0E7-FB1A-197A-0277-AD04C8BACAFD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CA4244A-DDD5-42D7-C6B7-C5A6A1DF7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58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C1678-C20A-4264-178D-0D25FACB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8DF3A-D263-6F0F-79A3-20319C12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 descr="Forms response chart. Question title: Concentrating on mobile input only. What Input Method would you use to play Tank Mania? (Order all methods from 1: best to 3: worst). Number of responses: .">
            <a:extLst>
              <a:ext uri="{FF2B5EF4-FFF2-40B4-BE49-F238E27FC236}">
                <a16:creationId xmlns:a16="http://schemas.microsoft.com/office/drawing/2014/main" id="{1B9A3729-15B9-57C1-F387-BC3DC4593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05"/>
          <a:stretch/>
        </p:blipFill>
        <p:spPr bwMode="auto">
          <a:xfrm>
            <a:off x="0" y="0"/>
            <a:ext cx="12192000" cy="12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ms response chart. Question title: Concentrating on mobile input only. What Input Method would you use to play Tank Mania? (Order all methods from 1: best to 3: worst). Number of responses: .">
            <a:extLst>
              <a:ext uri="{FF2B5EF4-FFF2-40B4-BE49-F238E27FC236}">
                <a16:creationId xmlns:a16="http://schemas.microsoft.com/office/drawing/2014/main" id="{0CC2546A-4CB2-4CC6-C896-CC69EFD9D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9"/>
          <a:stretch/>
        </p:blipFill>
        <p:spPr bwMode="auto">
          <a:xfrm>
            <a:off x="0" y="1146410"/>
            <a:ext cx="12192000" cy="440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A95D504-60F1-CF73-0C1F-CE28B626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64" y="4739066"/>
            <a:ext cx="1125739" cy="11257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94B2BA7-08CE-90CE-9B0B-50B4BB3A3DBC}"/>
              </a:ext>
            </a:extLst>
          </p:cNvPr>
          <p:cNvSpPr txBox="1"/>
          <p:nvPr/>
        </p:nvSpPr>
        <p:spPr>
          <a:xfrm>
            <a:off x="6841839" y="2202061"/>
            <a:ext cx="1446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2</a:t>
            </a:r>
            <a:r>
              <a:rPr lang="de-DE" sz="4800" baseline="30000" dirty="0">
                <a:solidFill>
                  <a:schemeClr val="tx1"/>
                </a:solidFill>
              </a:rPr>
              <a:t>nd</a:t>
            </a:r>
            <a:endParaRPr lang="de-DE" sz="4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C637EA-C58C-6402-C923-9D93BAB25053}"/>
              </a:ext>
            </a:extLst>
          </p:cNvPr>
          <p:cNvSpPr txBox="1"/>
          <p:nvPr/>
        </p:nvSpPr>
        <p:spPr>
          <a:xfrm>
            <a:off x="9857580" y="2202061"/>
            <a:ext cx="1446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3</a:t>
            </a:r>
            <a:r>
              <a:rPr lang="de-DE" sz="4800" baseline="30000" dirty="0"/>
              <a:t>rd</a:t>
            </a:r>
            <a:endParaRPr lang="de-DE" sz="4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AFB2D5-56AE-438E-56A4-D16829A3C1DC}"/>
              </a:ext>
            </a:extLst>
          </p:cNvPr>
          <p:cNvSpPr txBox="1"/>
          <p:nvPr/>
        </p:nvSpPr>
        <p:spPr>
          <a:xfrm>
            <a:off x="1552892" y="2205763"/>
            <a:ext cx="1446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1</a:t>
            </a:r>
            <a:r>
              <a:rPr lang="de-DE" sz="4800" baseline="30000" dirty="0">
                <a:solidFill>
                  <a:schemeClr val="tx1"/>
                </a:solidFill>
              </a:rPr>
              <a:t>st</a:t>
            </a:r>
            <a:endParaRPr lang="de-DE" sz="48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F649AB82-1663-8C1F-FA7D-FA0015E55A96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59773C-65EC-0A1E-B762-FB5186CFD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3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132-9B04-9EA8-F158-CBCAAD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Correlation</a:t>
            </a:r>
            <a:r>
              <a:rPr lang="de-DE" dirty="0"/>
              <a:t> Best-</a:t>
            </a:r>
            <a:r>
              <a:rPr lang="de-DE" dirty="0" err="1"/>
              <a:t>Rated</a:t>
            </a:r>
            <a:r>
              <a:rPr lang="de-DE" dirty="0"/>
              <a:t> and Main-Input</a:t>
            </a:r>
          </a:p>
        </p:txBody>
      </p:sp>
    </p:spTree>
    <p:extLst>
      <p:ext uri="{BB962C8B-B14F-4D97-AF65-F5344CB8AC3E}">
        <p14:creationId xmlns:p14="http://schemas.microsoft.com/office/powerpoint/2010/main" val="1463806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8AD08-3A7A-64E4-6AD0-D4A801CC1127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9A0D2B-D16A-F5E3-899F-0BC59068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B62FEF6-3646-0DB8-0D5F-2B8465F24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683224"/>
              </p:ext>
            </p:extLst>
          </p:nvPr>
        </p:nvGraphicFramePr>
        <p:xfrm>
          <a:off x="1308563" y="553979"/>
          <a:ext cx="9574873" cy="3415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FEB195D-F9D2-184F-2717-5B164615D726}"/>
              </a:ext>
            </a:extLst>
          </p:cNvPr>
          <p:cNvSpPr txBox="1"/>
          <p:nvPr/>
        </p:nvSpPr>
        <p:spPr>
          <a:xfrm>
            <a:off x="1056787" y="3969134"/>
            <a:ext cx="100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Most </a:t>
            </a:r>
            <a:r>
              <a:rPr lang="de-DE" dirty="0" err="1">
                <a:sym typeface="Wingdings" panose="05000000000000000000" pitchFamily="2" charset="2"/>
              </a:rPr>
              <a:t>people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go-to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favorite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input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method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TankMania</a:t>
            </a:r>
            <a:r>
              <a:rPr lang="de-DE" dirty="0">
                <a:sym typeface="Wingdings" panose="05000000000000000000" pitchFamily="2" charset="2"/>
              </a:rPr>
              <a:t>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113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132-9B04-9EA8-F158-CBCAAD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Winners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Category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70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rms response chart. Question title: What was the most FUN TO USE input method?&#10;. Number of responses: 20 responses.">
            <a:extLst>
              <a:ext uri="{FF2B5EF4-FFF2-40B4-BE49-F238E27FC236}">
                <a16:creationId xmlns:a16="http://schemas.microsoft.com/office/drawing/2014/main" id="{917DBE84-07CD-DF64-E5CF-9E4E92661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46"/>
          <a:stretch/>
        </p:blipFill>
        <p:spPr bwMode="auto">
          <a:xfrm>
            <a:off x="2090381" y="379898"/>
            <a:ext cx="6005015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94CC27-DCD8-E6E7-CF78-900270EB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80" y="4844896"/>
            <a:ext cx="1837544" cy="18375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D055B4-12BF-0AB3-711D-5FE9E5876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979" y="1050628"/>
            <a:ext cx="2459686" cy="24596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8299E0-86E4-71D9-ACA0-D9C16DB28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90" y="987877"/>
            <a:ext cx="1311712" cy="1537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B3551A-0F14-1E51-D397-236165DD6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04" y="3098823"/>
            <a:ext cx="3578216" cy="2377195"/>
          </a:xfrm>
          <a:prstGeom prst="rect">
            <a:avLst/>
          </a:prstGeom>
        </p:spPr>
      </p:pic>
      <p:sp>
        <p:nvSpPr>
          <p:cNvPr id="10" name="Bogen 9">
            <a:extLst>
              <a:ext uri="{FF2B5EF4-FFF2-40B4-BE49-F238E27FC236}">
                <a16:creationId xmlns:a16="http://schemas.microsoft.com/office/drawing/2014/main" id="{758E0010-E0CF-1F89-8D0C-AC22D3587604}"/>
              </a:ext>
            </a:extLst>
          </p:cNvPr>
          <p:cNvSpPr/>
          <p:nvPr/>
        </p:nvSpPr>
        <p:spPr>
          <a:xfrm>
            <a:off x="4505255" y="1862172"/>
            <a:ext cx="3177040" cy="3090272"/>
          </a:xfrm>
          <a:prstGeom prst="arc">
            <a:avLst>
              <a:gd name="adj1" fmla="val 16276252"/>
              <a:gd name="adj2" fmla="val 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F0FA34-0065-5FC2-7E50-5DCAF7998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46" y="1655469"/>
            <a:ext cx="1125739" cy="112573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5C816DC-E4C8-D0A8-CB6A-FCD963A9AA78}"/>
              </a:ext>
            </a:extLst>
          </p:cNvPr>
          <p:cNvSpPr txBox="1"/>
          <p:nvPr/>
        </p:nvSpPr>
        <p:spPr>
          <a:xfrm>
            <a:off x="7529427" y="2372417"/>
            <a:ext cx="6097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/>
              <a:t>Automatic</a:t>
            </a:r>
            <a:r>
              <a:rPr lang="de-DE" sz="1600" dirty="0"/>
              <a:t> Shooting</a:t>
            </a:r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49C83A62-D8F5-CC77-7EE2-3A0991F0C610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7B406F0-0666-F779-785B-67DBC08F5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orms response chart. Question title: What input method would you choose to PLAY TO WIN?&#10;. Number of responses: 20 responses.">
            <a:extLst>
              <a:ext uri="{FF2B5EF4-FFF2-40B4-BE49-F238E27FC236}">
                <a16:creationId xmlns:a16="http://schemas.microsoft.com/office/drawing/2014/main" id="{81259EB7-EF95-9ED8-8ED4-011583DC4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99"/>
          <a:stretch/>
        </p:blipFill>
        <p:spPr bwMode="auto">
          <a:xfrm>
            <a:off x="2069080" y="396389"/>
            <a:ext cx="6998313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94CC27-DCD8-E6E7-CF78-900270EB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73" y="1512435"/>
            <a:ext cx="1553481" cy="1553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D055B4-12BF-0AB3-711D-5FE9E5876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23" y="773011"/>
            <a:ext cx="1437319" cy="14373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8299E0-86E4-71D9-ACA0-D9C16DB28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52" y="1318804"/>
            <a:ext cx="1311712" cy="1537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B3551A-0F14-1E51-D397-236165DD6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32" y="4398314"/>
            <a:ext cx="3578216" cy="2377195"/>
          </a:xfrm>
          <a:prstGeom prst="rect">
            <a:avLst/>
          </a:prstGeom>
        </p:spPr>
      </p:pic>
      <p:sp>
        <p:nvSpPr>
          <p:cNvPr id="10" name="Bogen 9">
            <a:extLst>
              <a:ext uri="{FF2B5EF4-FFF2-40B4-BE49-F238E27FC236}">
                <a16:creationId xmlns:a16="http://schemas.microsoft.com/office/drawing/2014/main" id="{758E0010-E0CF-1F89-8D0C-AC22D3587604}"/>
              </a:ext>
            </a:extLst>
          </p:cNvPr>
          <p:cNvSpPr/>
          <p:nvPr/>
        </p:nvSpPr>
        <p:spPr>
          <a:xfrm>
            <a:off x="4505255" y="1862172"/>
            <a:ext cx="3177040" cy="3090272"/>
          </a:xfrm>
          <a:prstGeom prst="arc">
            <a:avLst>
              <a:gd name="adj1" fmla="val 17455435"/>
              <a:gd name="adj2" fmla="val 101507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F0FA34-0065-5FC2-7E50-5DCAF7998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78" y="5066836"/>
            <a:ext cx="1125739" cy="1125739"/>
          </a:xfrm>
          <a:prstGeom prst="rect">
            <a:avLst/>
          </a:prstGeom>
        </p:spPr>
      </p:pic>
      <p:sp>
        <p:nvSpPr>
          <p:cNvPr id="11" name="Bogen 10">
            <a:extLst>
              <a:ext uri="{FF2B5EF4-FFF2-40B4-BE49-F238E27FC236}">
                <a16:creationId xmlns:a16="http://schemas.microsoft.com/office/drawing/2014/main" id="{10FB51F9-BD47-6B59-D25C-8C948B3DE5B9}"/>
              </a:ext>
            </a:extLst>
          </p:cNvPr>
          <p:cNvSpPr/>
          <p:nvPr/>
        </p:nvSpPr>
        <p:spPr>
          <a:xfrm>
            <a:off x="4505254" y="1862172"/>
            <a:ext cx="3177040" cy="3090272"/>
          </a:xfrm>
          <a:prstGeom prst="arc">
            <a:avLst>
              <a:gd name="adj1" fmla="val 16184243"/>
              <a:gd name="adj2" fmla="val 17242375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6020C0-F898-77AB-A3CC-087DB9C7CED8}"/>
              </a:ext>
            </a:extLst>
          </p:cNvPr>
          <p:cNvSpPr txBox="1"/>
          <p:nvPr/>
        </p:nvSpPr>
        <p:spPr>
          <a:xfrm>
            <a:off x="7749038" y="2725624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Drag-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aim</a:t>
            </a:r>
            <a:endParaRPr lang="de-DE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57871B10-FDE9-BC32-2A93-116EEFC3C285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EBFA96F-8341-E0AA-D00D-947755F73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12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orms response chart. Question title: What was the most DIFFICULT to use input method?&#10;. Number of responses: 20 responses.">
            <a:extLst>
              <a:ext uri="{FF2B5EF4-FFF2-40B4-BE49-F238E27FC236}">
                <a16:creationId xmlns:a16="http://schemas.microsoft.com/office/drawing/2014/main" id="{E13C2D31-7DAC-15F2-B02F-563EECD3A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8"/>
          <a:stretch/>
        </p:blipFill>
        <p:spPr bwMode="auto">
          <a:xfrm>
            <a:off x="2067820" y="409982"/>
            <a:ext cx="6574118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D055B4-12BF-0AB3-711D-5FE9E587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73" y="4213303"/>
            <a:ext cx="2809378" cy="28093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8299E0-86E4-71D9-ACA0-D9C16DB28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51" y="1437319"/>
            <a:ext cx="1311712" cy="1537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B3551A-0F14-1E51-D397-236165DD6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05" y="2974589"/>
            <a:ext cx="3578216" cy="2377195"/>
          </a:xfrm>
          <a:prstGeom prst="rect">
            <a:avLst/>
          </a:prstGeom>
        </p:spPr>
      </p:pic>
      <p:sp>
        <p:nvSpPr>
          <p:cNvPr id="10" name="Bogen 9">
            <a:extLst>
              <a:ext uri="{FF2B5EF4-FFF2-40B4-BE49-F238E27FC236}">
                <a16:creationId xmlns:a16="http://schemas.microsoft.com/office/drawing/2014/main" id="{758E0010-E0CF-1F89-8D0C-AC22D3587604}"/>
              </a:ext>
            </a:extLst>
          </p:cNvPr>
          <p:cNvSpPr/>
          <p:nvPr/>
        </p:nvSpPr>
        <p:spPr>
          <a:xfrm>
            <a:off x="4442963" y="1862172"/>
            <a:ext cx="3239332" cy="3181886"/>
          </a:xfrm>
          <a:prstGeom prst="arc">
            <a:avLst>
              <a:gd name="adj1" fmla="val 6525593"/>
              <a:gd name="adj2" fmla="val 101507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F0FA34-0065-5FC2-7E50-5DCAF7998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08" y="1730823"/>
            <a:ext cx="1125739" cy="11257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36020C0-F898-77AB-A3CC-087DB9C7CED8}"/>
              </a:ext>
            </a:extLst>
          </p:cNvPr>
          <p:cNvSpPr txBox="1"/>
          <p:nvPr/>
        </p:nvSpPr>
        <p:spPr>
          <a:xfrm>
            <a:off x="3131251" y="2856562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Drag-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aim</a:t>
            </a:r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8154D547-9F31-A505-EE03-006C6F5F3267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55F8A0C-D0FC-2D85-13C8-D35E56FA4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Forms response chart. Question title: What was the EASIEST to use input method?&#10;. Number of responses: 20 responses.">
            <a:extLst>
              <a:ext uri="{FF2B5EF4-FFF2-40B4-BE49-F238E27FC236}">
                <a16:creationId xmlns:a16="http://schemas.microsoft.com/office/drawing/2014/main" id="{C8C7A810-6D92-8427-FF23-FA8685D6E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37"/>
          <a:stretch/>
        </p:blipFill>
        <p:spPr bwMode="auto">
          <a:xfrm>
            <a:off x="2085789" y="382314"/>
            <a:ext cx="5713506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94CC27-DCD8-E6E7-CF78-900270EB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72" y="1775020"/>
            <a:ext cx="1553481" cy="1553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D055B4-12BF-0AB3-711D-5FE9E5876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49" y="773011"/>
            <a:ext cx="1437319" cy="14373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8299E0-86E4-71D9-ACA0-D9C16DB28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39" y="1129575"/>
            <a:ext cx="1311712" cy="1537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B3551A-0F14-1E51-D397-236165DD6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32" y="4398314"/>
            <a:ext cx="3578216" cy="2377195"/>
          </a:xfrm>
          <a:prstGeom prst="rect">
            <a:avLst/>
          </a:prstGeom>
        </p:spPr>
      </p:pic>
      <p:sp>
        <p:nvSpPr>
          <p:cNvPr id="10" name="Bogen 9">
            <a:extLst>
              <a:ext uri="{FF2B5EF4-FFF2-40B4-BE49-F238E27FC236}">
                <a16:creationId xmlns:a16="http://schemas.microsoft.com/office/drawing/2014/main" id="{758E0010-E0CF-1F89-8D0C-AC22D3587604}"/>
              </a:ext>
            </a:extLst>
          </p:cNvPr>
          <p:cNvSpPr/>
          <p:nvPr/>
        </p:nvSpPr>
        <p:spPr>
          <a:xfrm>
            <a:off x="4505255" y="1862172"/>
            <a:ext cx="3177040" cy="3090272"/>
          </a:xfrm>
          <a:prstGeom prst="arc">
            <a:avLst>
              <a:gd name="adj1" fmla="val 16208920"/>
              <a:gd name="adj2" fmla="val 101507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F0FA34-0065-5FC2-7E50-5DCAF7998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78" y="5066836"/>
            <a:ext cx="1125739" cy="11257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36020C0-F898-77AB-A3CC-087DB9C7CED8}"/>
              </a:ext>
            </a:extLst>
          </p:cNvPr>
          <p:cNvSpPr txBox="1"/>
          <p:nvPr/>
        </p:nvSpPr>
        <p:spPr>
          <a:xfrm>
            <a:off x="7623532" y="25762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Automatic</a:t>
            </a:r>
            <a:r>
              <a:rPr lang="de-DE" dirty="0"/>
              <a:t> Shooting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834ACD18-814B-4671-8667-8B0ADB7451ED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322CAED-ACB7-B390-3D22-C369D8C40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2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132-9B04-9EA8-F158-CBCAAD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Input Method Explanation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B01E6C56-AA5F-A76C-A772-213F07012FB9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D709BE-65FB-DE6C-850F-842034B2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12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orms response chart. Question title: Which input method had the BEST MOVEMENT?&#10;. Number of responses: 20 responses.">
            <a:extLst>
              <a:ext uri="{FF2B5EF4-FFF2-40B4-BE49-F238E27FC236}">
                <a16:creationId xmlns:a16="http://schemas.microsoft.com/office/drawing/2014/main" id="{08318D18-786A-BBD2-50BF-173654BC3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01417" y="380970"/>
            <a:ext cx="6096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94CC27-DCD8-E6E7-CF78-900270EB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56" y="4071094"/>
            <a:ext cx="1553481" cy="1553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D055B4-12BF-0AB3-711D-5FE9E5876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14" y="655648"/>
            <a:ext cx="2070009" cy="20700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8299E0-86E4-71D9-ACA0-D9C16DB28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39" y="1129575"/>
            <a:ext cx="1311712" cy="1537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B3551A-0F14-1E51-D397-236165DD6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62" y="3527946"/>
            <a:ext cx="3578216" cy="2377195"/>
          </a:xfrm>
          <a:prstGeom prst="rect">
            <a:avLst/>
          </a:prstGeom>
        </p:spPr>
      </p:pic>
      <p:sp>
        <p:nvSpPr>
          <p:cNvPr id="10" name="Bogen 9">
            <a:extLst>
              <a:ext uri="{FF2B5EF4-FFF2-40B4-BE49-F238E27FC236}">
                <a16:creationId xmlns:a16="http://schemas.microsoft.com/office/drawing/2014/main" id="{758E0010-E0CF-1F89-8D0C-AC22D3587604}"/>
              </a:ext>
            </a:extLst>
          </p:cNvPr>
          <p:cNvSpPr/>
          <p:nvPr/>
        </p:nvSpPr>
        <p:spPr>
          <a:xfrm>
            <a:off x="4505255" y="1862172"/>
            <a:ext cx="3177040" cy="3090272"/>
          </a:xfrm>
          <a:prstGeom prst="arc">
            <a:avLst>
              <a:gd name="adj1" fmla="val 17417429"/>
              <a:gd name="adj2" fmla="val 20609855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F0FA34-0065-5FC2-7E50-5DCAF7998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94" y="4207270"/>
            <a:ext cx="1125739" cy="11257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36020C0-F898-77AB-A3CC-087DB9C7CED8}"/>
              </a:ext>
            </a:extLst>
          </p:cNvPr>
          <p:cNvSpPr txBox="1"/>
          <p:nvPr/>
        </p:nvSpPr>
        <p:spPr>
          <a:xfrm>
            <a:off x="7623532" y="25762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Controller-like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D97222-FFEE-626D-5F1F-B3EB4CD7A4AA}"/>
              </a:ext>
            </a:extLst>
          </p:cNvPr>
          <p:cNvSpPr txBox="1"/>
          <p:nvPr/>
        </p:nvSpPr>
        <p:spPr>
          <a:xfrm>
            <a:off x="7682381" y="3051246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decide</a:t>
            </a:r>
            <a:endParaRPr lang="de-DE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76062346-8C43-F427-1C55-DF3AD5F026C1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55C4DE-3A52-3478-3DA9-EA8688AF5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orms response chart. Question title: What was the most PRECISE input method?&#10;. Number of responses: 20 responses.">
            <a:extLst>
              <a:ext uri="{FF2B5EF4-FFF2-40B4-BE49-F238E27FC236}">
                <a16:creationId xmlns:a16="http://schemas.microsoft.com/office/drawing/2014/main" id="{782D981F-6078-9EFA-C079-1E4CB7C9A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71"/>
          <a:stretch/>
        </p:blipFill>
        <p:spPr bwMode="auto">
          <a:xfrm>
            <a:off x="2070389" y="380970"/>
            <a:ext cx="5611906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94CC27-DCD8-E6E7-CF78-900270EB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56" y="1249145"/>
            <a:ext cx="1553481" cy="1553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D055B4-12BF-0AB3-711D-5FE9E5876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23" y="719222"/>
            <a:ext cx="1437319" cy="14373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8299E0-86E4-71D9-ACA0-D9C16DB28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26" y="1270322"/>
            <a:ext cx="852770" cy="999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B3551A-0F14-1E51-D397-236165DD6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32" y="4398314"/>
            <a:ext cx="3578216" cy="237719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AF0FA34-0065-5FC2-7E50-5DCAF7998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78" y="5066836"/>
            <a:ext cx="1125739" cy="11257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36020C0-F898-77AB-A3CC-087DB9C7CED8}"/>
              </a:ext>
            </a:extLst>
          </p:cNvPr>
          <p:cNvSpPr txBox="1"/>
          <p:nvPr/>
        </p:nvSpPr>
        <p:spPr>
          <a:xfrm>
            <a:off x="7480097" y="2241596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Drag-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aim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AB9C07-5FB5-FFC1-C7B4-94341CE27B7D}"/>
              </a:ext>
            </a:extLst>
          </p:cNvPr>
          <p:cNvSpPr txBox="1"/>
          <p:nvPr/>
        </p:nvSpPr>
        <p:spPr>
          <a:xfrm>
            <a:off x="7581196" y="3046472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decide</a:t>
            </a:r>
            <a:endParaRPr lang="de-DE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30B3927D-1A00-3D0D-C5D2-B2E30F65D4FC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6843598-2DE3-4ED7-DD58-0D46B4A1A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4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132-9B04-9EA8-F158-CBCAAD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Contribution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997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132-9B04-9EA8-F158-CBCAAD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Survey </a:t>
            </a:r>
            <a:r>
              <a:rPr lang="de-DE" dirty="0" err="1"/>
              <a:t>Demographic</a:t>
            </a:r>
            <a:r>
              <a:rPr lang="de-DE" dirty="0"/>
              <a:t> Data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B01E6C56-AA5F-A76C-A772-213F07012FB9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D709BE-65FB-DE6C-850F-842034B2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9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E8DB6-88BE-E9E9-2EAD-B213BB014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Forms response chart. Question title: What gender do you identify as?. Number of responses: 19 responses.">
            <a:extLst>
              <a:ext uri="{FF2B5EF4-FFF2-40B4-BE49-F238E27FC236}">
                <a16:creationId xmlns:a16="http://schemas.microsoft.com/office/drawing/2014/main" id="{2BD90C71-5E55-AFD0-1298-B6925F86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2" y="606728"/>
            <a:ext cx="6852967" cy="28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s response chart. Question title: How old are you?. Number of responses: 20 responses.">
            <a:extLst>
              <a:ext uri="{FF2B5EF4-FFF2-40B4-BE49-F238E27FC236}">
                <a16:creationId xmlns:a16="http://schemas.microsoft.com/office/drawing/2014/main" id="{D0000FFC-9459-B9E1-8DE4-17FAA590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47" y="3429000"/>
            <a:ext cx="7593506" cy="36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ms response chart. Question title: How experienced do you rate yourself with playing video games?. Number of responses: 20 responses.">
            <a:extLst>
              <a:ext uri="{FF2B5EF4-FFF2-40B4-BE49-F238E27FC236}">
                <a16:creationId xmlns:a16="http://schemas.microsoft.com/office/drawing/2014/main" id="{91FB84E0-FE0C-CD59-F864-A0F590EC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6" y="864417"/>
            <a:ext cx="6458322" cy="307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8016745-E29C-A37A-6020-E564E1B8D448}"/>
              </a:ext>
            </a:extLst>
          </p:cNvPr>
          <p:cNvSpPr txBox="1"/>
          <p:nvPr/>
        </p:nvSpPr>
        <p:spPr>
          <a:xfrm>
            <a:off x="6096000" y="3400116"/>
            <a:ext cx="597328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  Never played         </a:t>
            </a:r>
            <a:r>
              <a:rPr lang="en-US" sz="1050" dirty="0" err="1"/>
              <a:t>Played</a:t>
            </a:r>
            <a:r>
              <a:rPr lang="en-US" sz="1050" dirty="0"/>
              <a:t> some games       Played occasionally     Played quite often       Played for years</a:t>
            </a:r>
            <a:endParaRPr lang="de-DE" sz="1050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9A9E6D60-7EDE-16B5-9539-01C0A9545373}"/>
              </a:ext>
            </a:extLst>
          </p:cNvPr>
          <p:cNvSpPr>
            <a:spLocks noGrp="1"/>
          </p:cNvSpPr>
          <p:nvPr/>
        </p:nvSpPr>
        <p:spPr>
          <a:xfrm>
            <a:off x="0" y="6590830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6F782D5-CFEC-3423-C6B5-CBA9347C3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4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132-9B04-9EA8-F158-CBCAAD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Best Input Method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TankMania</a:t>
            </a:r>
            <a:r>
              <a:rPr lang="de-DE" dirty="0"/>
              <a:t>!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E875AEF-AC0C-CA00-AFEA-1A62A172CFF9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42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66F7B-D6FD-298F-2CE2-C1822819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0C9F4-969A-16AB-8F1C-0A1B28BD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9C6526BD-181E-2ADB-EDB0-15DDD42A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7"/>
          <a:stretch/>
        </p:blipFill>
        <p:spPr bwMode="auto">
          <a:xfrm>
            <a:off x="0" y="932049"/>
            <a:ext cx="12192000" cy="499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499911A3-2AFB-FE76-11CC-494D963D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3"/>
          <a:stretch/>
        </p:blipFill>
        <p:spPr bwMode="auto">
          <a:xfrm>
            <a:off x="0" y="-36699"/>
            <a:ext cx="12192000" cy="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B9D05D4-EBC6-0768-E09D-AB44B9E30CA8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F6CEB2-2C52-40F4-7467-78296633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79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98544FA-C262-64F1-549B-6D4D99EE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39919"/>
              </p:ext>
            </p:extLst>
          </p:nvPr>
        </p:nvGraphicFramePr>
        <p:xfrm>
          <a:off x="274286" y="2119231"/>
          <a:ext cx="11643428" cy="455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57">
                  <a:extLst>
                    <a:ext uri="{9D8B030D-6E8A-4147-A177-3AD203B41FA5}">
                      <a16:colId xmlns:a16="http://schemas.microsoft.com/office/drawing/2014/main" val="1248289647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593789014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4081606211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960184931"/>
                    </a:ext>
                  </a:extLst>
                </a:gridCol>
              </a:tblGrid>
              <a:tr h="455891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0066CC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Mobile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Switch (3)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de-DE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8032"/>
                  </a:ext>
                </a:extLst>
              </a:tr>
            </a:tbl>
          </a:graphicData>
        </a:graphic>
      </p:graphicFrame>
      <p:pic>
        <p:nvPicPr>
          <p:cNvPr id="5122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9C6526BD-181E-2ADB-EDB0-15DDD42A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7"/>
          <a:stretch/>
        </p:blipFill>
        <p:spPr bwMode="auto">
          <a:xfrm>
            <a:off x="4491841" y="778370"/>
            <a:ext cx="3208317" cy="13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499911A3-2AFB-FE76-11CC-494D963D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3"/>
          <a:stretch/>
        </p:blipFill>
        <p:spPr bwMode="auto">
          <a:xfrm>
            <a:off x="0" y="-36699"/>
            <a:ext cx="12192000" cy="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F334B9BA-5BF5-2847-2073-44C03CD7F957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FD2FDE5D-CF9D-0476-9FEA-14D83146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98544FA-C262-64F1-549B-6D4D99EE7C42}"/>
              </a:ext>
            </a:extLst>
          </p:cNvPr>
          <p:cNvGraphicFramePr>
            <a:graphicFrameLocks noGrp="1"/>
          </p:cNvGraphicFramePr>
          <p:nvPr/>
        </p:nvGraphicFramePr>
        <p:xfrm>
          <a:off x="274286" y="2119231"/>
          <a:ext cx="11643428" cy="455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57">
                  <a:extLst>
                    <a:ext uri="{9D8B030D-6E8A-4147-A177-3AD203B41FA5}">
                      <a16:colId xmlns:a16="http://schemas.microsoft.com/office/drawing/2014/main" val="1248289647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593789014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4081606211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960184931"/>
                    </a:ext>
                  </a:extLst>
                </a:gridCol>
              </a:tblGrid>
              <a:tr h="455891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0066CC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Mobile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Switch (3)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FF0000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 (9)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Switch (4)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Mobile (2)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de-DE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8032"/>
                  </a:ext>
                </a:extLst>
              </a:tr>
            </a:tbl>
          </a:graphicData>
        </a:graphic>
      </p:graphicFrame>
      <p:pic>
        <p:nvPicPr>
          <p:cNvPr id="5122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9C6526BD-181E-2ADB-EDB0-15DDD42A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7"/>
          <a:stretch/>
        </p:blipFill>
        <p:spPr bwMode="auto">
          <a:xfrm>
            <a:off x="4491841" y="778370"/>
            <a:ext cx="3208317" cy="13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499911A3-2AFB-FE76-11CC-494D963D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3"/>
          <a:stretch/>
        </p:blipFill>
        <p:spPr bwMode="auto">
          <a:xfrm>
            <a:off x="0" y="-36699"/>
            <a:ext cx="12192000" cy="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C77112-EC57-524A-A07F-B171BF96441B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550A11A-BCED-C441-7CB5-BE1558E6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4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98544FA-C262-64F1-549B-6D4D99EE7C42}"/>
              </a:ext>
            </a:extLst>
          </p:cNvPr>
          <p:cNvGraphicFramePr>
            <a:graphicFrameLocks noGrp="1"/>
          </p:cNvGraphicFramePr>
          <p:nvPr/>
        </p:nvGraphicFramePr>
        <p:xfrm>
          <a:off x="274286" y="2119231"/>
          <a:ext cx="11643428" cy="455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57">
                  <a:extLst>
                    <a:ext uri="{9D8B030D-6E8A-4147-A177-3AD203B41FA5}">
                      <a16:colId xmlns:a16="http://schemas.microsoft.com/office/drawing/2014/main" val="1248289647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593789014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4081606211"/>
                    </a:ext>
                  </a:extLst>
                </a:gridCol>
                <a:gridCol w="2910857">
                  <a:extLst>
                    <a:ext uri="{9D8B030D-6E8A-4147-A177-3AD203B41FA5}">
                      <a16:colId xmlns:a16="http://schemas.microsoft.com/office/drawing/2014/main" val="1960184931"/>
                    </a:ext>
                  </a:extLst>
                </a:gridCol>
              </a:tblGrid>
              <a:tr h="455891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0066CC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Mobile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0066CC"/>
                          </a:solidFill>
                        </a:rPr>
                        <a:t>Switch (3)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 err="1">
                          <a:solidFill>
                            <a:srgbClr val="FF0000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 (9)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Controller (5)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Switch (4)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Mobile (2)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sz="24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Controller (6)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Switch 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Mobile (4)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>
                          <a:solidFill>
                            <a:srgbClr val="FF9933"/>
                          </a:solidFill>
                        </a:rPr>
                        <a:t>Mouse&amp;Keyboard</a:t>
                      </a:r>
                      <a:r>
                        <a:rPr lang="de-DE" sz="2400" dirty="0">
                          <a:solidFill>
                            <a:srgbClr val="FF9933"/>
                          </a:solidFill>
                        </a:rPr>
                        <a:t> (2)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de-DE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8032"/>
                  </a:ext>
                </a:extLst>
              </a:tr>
            </a:tbl>
          </a:graphicData>
        </a:graphic>
      </p:graphicFrame>
      <p:pic>
        <p:nvPicPr>
          <p:cNvPr id="5122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9C6526BD-181E-2ADB-EDB0-15DDD42A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7"/>
          <a:stretch/>
        </p:blipFill>
        <p:spPr bwMode="auto">
          <a:xfrm>
            <a:off x="4491841" y="778370"/>
            <a:ext cx="3208317" cy="13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orms response chart. Question title: What Input Method would you use to play Tank Mania? (Order all methods from best to worst). Number of responses: .">
            <a:extLst>
              <a:ext uri="{FF2B5EF4-FFF2-40B4-BE49-F238E27FC236}">
                <a16:creationId xmlns:a16="http://schemas.microsoft.com/office/drawing/2014/main" id="{499911A3-2AFB-FE76-11CC-494D963D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3"/>
          <a:stretch/>
        </p:blipFill>
        <p:spPr bwMode="auto">
          <a:xfrm>
            <a:off x="0" y="-36699"/>
            <a:ext cx="12192000" cy="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3F8305B-BC0E-74C0-9370-4DB44133CD54}"/>
              </a:ext>
            </a:extLst>
          </p:cNvPr>
          <p:cNvSpPr>
            <a:spLocks noGrp="1"/>
          </p:cNvSpPr>
          <p:nvPr/>
        </p:nvSpPr>
        <p:spPr>
          <a:xfrm>
            <a:off x="0" y="65841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dirty="0"/>
              <a:t>  Prof. Dr. Klinker, </a:t>
            </a:r>
            <a:r>
              <a:rPr lang="de-DE" dirty="0" err="1"/>
              <a:t>M.Sc</a:t>
            </a:r>
            <a:r>
              <a:rPr lang="de-DE" dirty="0"/>
              <a:t>. </a:t>
            </a:r>
            <a:r>
              <a:rPr lang="de-DE" dirty="0" err="1"/>
              <a:t>Dyrda</a:t>
            </a:r>
            <a:r>
              <a:rPr lang="de-DE" dirty="0"/>
              <a:t> | Dreidimensionale Nutzerschnittstellen (IN2111)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DEE8C4-AF5A-E58F-785B-9C09EBE1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967" y="6240483"/>
            <a:ext cx="1031033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3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Breitbild</PresentationFormat>
  <Paragraphs>117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Analysis of 6 Input Methods for TankMania!</vt:lpstr>
      <vt:lpstr>Input Method Explanation</vt:lpstr>
      <vt:lpstr>Survey Demographic Data</vt:lpstr>
      <vt:lpstr>PowerPoint-Präsentation</vt:lpstr>
      <vt:lpstr>Best Input Method for TankMania!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Correlation Best-Rated and Main-Input</vt:lpstr>
      <vt:lpstr>PowerPoint-Präsentation</vt:lpstr>
      <vt:lpstr>Winners by Category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6 Input Methods for TankMania!</dc:title>
  <dc:creator>Janosch Landvogt</dc:creator>
  <cp:lastModifiedBy>Janosch Landvogt</cp:lastModifiedBy>
  <cp:revision>2</cp:revision>
  <dcterms:created xsi:type="dcterms:W3CDTF">2022-08-02T08:19:29Z</dcterms:created>
  <dcterms:modified xsi:type="dcterms:W3CDTF">2022-08-02T12:44:34Z</dcterms:modified>
</cp:coreProperties>
</file>