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480e681eb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480e681eb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480e681eb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480e681eb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480e681eb7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480e681eb7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480e681eb7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480e681eb7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480e681eb7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480e681eb7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Converting a MS </a:t>
            </a:r>
            <a:r>
              <a:rPr lang="en" u="sng"/>
              <a:t>excel</a:t>
            </a:r>
            <a:r>
              <a:rPr lang="en"/>
              <a:t> </a:t>
            </a:r>
            <a:r>
              <a:rPr lang="en"/>
              <a:t>spreadsheet</a:t>
            </a:r>
            <a:r>
              <a:rPr lang="en"/>
              <a:t> to </a:t>
            </a:r>
            <a:r>
              <a:rPr lang="en" u="sng"/>
              <a:t>.csv</a:t>
            </a:r>
            <a:endParaRPr u="sng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.csv stands for </a:t>
            </a:r>
            <a:r>
              <a:rPr b="1" lang="en" u="sng"/>
              <a:t>c</a:t>
            </a:r>
            <a:r>
              <a:rPr lang="en"/>
              <a:t>omma </a:t>
            </a:r>
            <a:r>
              <a:rPr b="1" lang="en" u="sng"/>
              <a:t>s</a:t>
            </a:r>
            <a:r>
              <a:rPr lang="en"/>
              <a:t>eparated </a:t>
            </a:r>
            <a:r>
              <a:rPr b="1" lang="en" u="sng"/>
              <a:t>v</a:t>
            </a:r>
            <a:r>
              <a:rPr lang="en"/>
              <a:t>alues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901" y="3370100"/>
            <a:ext cx="1816551" cy="1719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04850" y="3370100"/>
            <a:ext cx="1719675" cy="171967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/>
          <p:nvPr/>
        </p:nvSpPr>
        <p:spPr>
          <a:xfrm>
            <a:off x="3791400" y="3917325"/>
            <a:ext cx="2174400" cy="625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Converting excel to .csv</a:t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 rotWithShape="1">
          <a:blip r:embed="rId3">
            <a:alphaModFix/>
          </a:blip>
          <a:srcRect b="0" l="0" r="17143" t="0"/>
          <a:stretch/>
        </p:blipFill>
        <p:spPr>
          <a:xfrm>
            <a:off x="4680950" y="946200"/>
            <a:ext cx="4287900" cy="3966274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>
            <p:ph idx="1" type="body"/>
          </p:nvPr>
        </p:nvSpPr>
        <p:spPr>
          <a:xfrm flipH="1">
            <a:off x="311700" y="1000075"/>
            <a:ext cx="3846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General specification of .csv</a:t>
            </a:r>
            <a:endParaRPr b="1"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/>
              <a:t>Header: </a:t>
            </a:r>
            <a:r>
              <a:rPr lang="en" sz="1400"/>
              <a:t>Usually first line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/>
              <a:t>Rows:</a:t>
            </a:r>
            <a:r>
              <a:rPr lang="en" sz="1400"/>
              <a:t> separated by line breaks “\n” (enter)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/>
              <a:t>Columns</a:t>
            </a:r>
            <a:r>
              <a:rPr lang="en" sz="1400"/>
              <a:t>: separated by commas “,”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However in this case we used semi colons “;” because of the decimal values.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1400"/>
              <a:t>Attention!</a:t>
            </a:r>
            <a:r>
              <a:rPr lang="en" sz="1400"/>
              <a:t>: Sometimes textual columns may be surrounded by quotes  </a:t>
            </a:r>
            <a:r>
              <a:rPr b="1" lang="en" sz="1400"/>
              <a:t>“</a:t>
            </a:r>
            <a:r>
              <a:rPr lang="en" sz="1400"/>
              <a:t> text </a:t>
            </a:r>
            <a:r>
              <a:rPr b="1" lang="en" sz="1400"/>
              <a:t>“</a:t>
            </a:r>
            <a:r>
              <a:rPr lang="en" sz="1400"/>
              <a:t>    </a:t>
            </a:r>
            <a:endParaRPr sz="1400"/>
          </a:p>
        </p:txBody>
      </p:sp>
      <p:sp>
        <p:nvSpPr>
          <p:cNvPr id="66" name="Google Shape;66;p14"/>
          <p:cNvSpPr txBox="1"/>
          <p:nvPr/>
        </p:nvSpPr>
        <p:spPr>
          <a:xfrm>
            <a:off x="5048375" y="156275"/>
            <a:ext cx="3417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Heads up</a:t>
            </a:r>
            <a:r>
              <a:rPr lang="en"/>
              <a:t>: This is just a plain text format with some general rules for structure.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Converting excel to .csv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 flipH="1">
            <a:off x="311700" y="1000075"/>
            <a:ext cx="3846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General specification of .csv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/>
              <a:t>Header: </a:t>
            </a:r>
            <a:r>
              <a:rPr lang="en" sz="1400"/>
              <a:t>Usually first line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/>
              <a:t>Rows:</a:t>
            </a:r>
            <a:r>
              <a:rPr lang="en" sz="1400"/>
              <a:t> separated by line breaks “\n” (enter)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/>
              <a:t>Columns</a:t>
            </a:r>
            <a:r>
              <a:rPr lang="en" sz="1400"/>
              <a:t>: separated by commas “,”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However in this case we used semi colons “;” because of the decimal values.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1400"/>
              <a:t>Attention!</a:t>
            </a:r>
            <a:r>
              <a:rPr lang="en" sz="1400"/>
              <a:t>: Sometimes textual columns may be surrounded by quotes  </a:t>
            </a:r>
            <a:r>
              <a:rPr b="1" lang="en" sz="1400"/>
              <a:t>“</a:t>
            </a:r>
            <a:r>
              <a:rPr lang="en" sz="1400"/>
              <a:t> text </a:t>
            </a:r>
            <a:r>
              <a:rPr b="1" lang="en" sz="1400"/>
              <a:t>“</a:t>
            </a:r>
            <a:r>
              <a:rPr lang="en" sz="1400"/>
              <a:t>    </a:t>
            </a:r>
            <a:endParaRPr sz="1400"/>
          </a:p>
        </p:txBody>
      </p:sp>
      <p:pic>
        <p:nvPicPr>
          <p:cNvPr id="73" name="Google Shape;73;p15"/>
          <p:cNvPicPr preferRelativeResize="0"/>
          <p:nvPr/>
        </p:nvPicPr>
        <p:blipFill rotWithShape="1">
          <a:blip r:embed="rId3">
            <a:alphaModFix/>
          </a:blip>
          <a:srcRect b="0" l="0" r="17143" t="0"/>
          <a:stretch/>
        </p:blipFill>
        <p:spPr>
          <a:xfrm>
            <a:off x="4680950" y="946200"/>
            <a:ext cx="4287900" cy="39662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4" name="Google Shape;74;p15"/>
          <p:cNvCxnSpPr/>
          <p:nvPr/>
        </p:nvCxnSpPr>
        <p:spPr>
          <a:xfrm flipH="1" rot="10800000">
            <a:off x="4065550" y="3262275"/>
            <a:ext cx="552000" cy="5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5" name="Google Shape;75;p15"/>
          <p:cNvSpPr/>
          <p:nvPr/>
        </p:nvSpPr>
        <p:spPr>
          <a:xfrm>
            <a:off x="4604750" y="1098388"/>
            <a:ext cx="258450" cy="3814075"/>
          </a:xfrm>
          <a:custGeom>
            <a:rect b="b" l="l" r="r" t="t"/>
            <a:pathLst>
              <a:path extrusionOk="0" h="152563" w="10338">
                <a:moveTo>
                  <a:pt x="279" y="280"/>
                </a:moveTo>
                <a:lnTo>
                  <a:pt x="0" y="152005"/>
                </a:lnTo>
                <a:lnTo>
                  <a:pt x="10338" y="152563"/>
                </a:lnTo>
                <a:lnTo>
                  <a:pt x="8662" y="0"/>
                </a:lnTo>
                <a:close/>
              </a:path>
            </a:pathLst>
          </a:cu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6" name="Google Shape;76;p15"/>
          <p:cNvSpPr/>
          <p:nvPr/>
        </p:nvSpPr>
        <p:spPr>
          <a:xfrm>
            <a:off x="4833950" y="1096725"/>
            <a:ext cx="502950" cy="3800100"/>
          </a:xfrm>
          <a:custGeom>
            <a:rect b="b" l="l" r="r" t="t"/>
            <a:pathLst>
              <a:path extrusionOk="0" h="152004" w="20118">
                <a:moveTo>
                  <a:pt x="3074" y="152004"/>
                </a:moveTo>
                <a:lnTo>
                  <a:pt x="10618" y="151725"/>
                </a:lnTo>
                <a:lnTo>
                  <a:pt x="10339" y="125180"/>
                </a:lnTo>
                <a:lnTo>
                  <a:pt x="20118" y="125459"/>
                </a:lnTo>
                <a:lnTo>
                  <a:pt x="19839" y="61193"/>
                </a:lnTo>
                <a:lnTo>
                  <a:pt x="15089" y="61472"/>
                </a:lnTo>
                <a:lnTo>
                  <a:pt x="15368" y="6985"/>
                </a:lnTo>
                <a:lnTo>
                  <a:pt x="10059" y="6985"/>
                </a:lnTo>
                <a:lnTo>
                  <a:pt x="10059" y="279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7" name="Google Shape;77;p15"/>
          <p:cNvSpPr txBox="1"/>
          <p:nvPr/>
        </p:nvSpPr>
        <p:spPr>
          <a:xfrm>
            <a:off x="3408925" y="3772200"/>
            <a:ext cx="10953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Column 1</a:t>
            </a:r>
            <a:endParaRPr/>
          </a:p>
        </p:txBody>
      </p:sp>
      <p:sp>
        <p:nvSpPr>
          <p:cNvPr id="78" name="Google Shape;78;p15"/>
          <p:cNvSpPr txBox="1"/>
          <p:nvPr/>
        </p:nvSpPr>
        <p:spPr>
          <a:xfrm>
            <a:off x="3644525" y="4440875"/>
            <a:ext cx="10953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Column 2</a:t>
            </a:r>
            <a:endParaRPr/>
          </a:p>
        </p:txBody>
      </p:sp>
      <p:cxnSp>
        <p:nvCxnSpPr>
          <p:cNvPr id="79" name="Google Shape;79;p15"/>
          <p:cNvCxnSpPr/>
          <p:nvPr/>
        </p:nvCxnSpPr>
        <p:spPr>
          <a:xfrm flipH="1" rot="10800000">
            <a:off x="4389500" y="3737100"/>
            <a:ext cx="640200" cy="75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0" name="Google Shape;80;p15"/>
          <p:cNvSpPr/>
          <p:nvPr/>
        </p:nvSpPr>
        <p:spPr>
          <a:xfrm>
            <a:off x="4554525" y="1054800"/>
            <a:ext cx="4177325" cy="237525"/>
          </a:xfrm>
          <a:custGeom>
            <a:rect b="b" l="l" r="r" t="t"/>
            <a:pathLst>
              <a:path extrusionOk="0" h="9501" w="167093">
                <a:moveTo>
                  <a:pt x="167093" y="0"/>
                </a:moveTo>
                <a:lnTo>
                  <a:pt x="167093" y="9501"/>
                </a:lnTo>
                <a:lnTo>
                  <a:pt x="0" y="8383"/>
                </a:lnTo>
                <a:lnTo>
                  <a:pt x="0" y="839"/>
                </a:lnTo>
                <a:close/>
              </a:path>
            </a:pathLst>
          </a:custGeom>
          <a:noFill/>
          <a:ln cap="flat" cmpd="sng" w="19050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81" name="Google Shape;81;p15"/>
          <p:cNvCxnSpPr/>
          <p:nvPr/>
        </p:nvCxnSpPr>
        <p:spPr>
          <a:xfrm flipH="1">
            <a:off x="6734100" y="633425"/>
            <a:ext cx="349200" cy="38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2" name="Google Shape;82;p15"/>
          <p:cNvSpPr txBox="1"/>
          <p:nvPr/>
        </p:nvSpPr>
        <p:spPr>
          <a:xfrm>
            <a:off x="6321875" y="250250"/>
            <a:ext cx="22563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Header (Column labels)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Converting excel to .csv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311700" y="1152475"/>
            <a:ext cx="3418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MS excel: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Click on </a:t>
            </a:r>
            <a:r>
              <a:rPr b="1" lang="en"/>
              <a:t>File</a:t>
            </a:r>
            <a:endParaRPr b="1"/>
          </a:p>
        </p:txBody>
      </p:sp>
      <p:pic>
        <p:nvPicPr>
          <p:cNvPr id="89" name="Google Shape;8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8100" y="215600"/>
            <a:ext cx="4813051" cy="462645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6"/>
          <p:cNvSpPr/>
          <p:nvPr/>
        </p:nvSpPr>
        <p:spPr>
          <a:xfrm>
            <a:off x="4023650" y="258475"/>
            <a:ext cx="719400" cy="3561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6"/>
          <p:cNvSpPr/>
          <p:nvPr/>
        </p:nvSpPr>
        <p:spPr>
          <a:xfrm>
            <a:off x="4443650" y="1719025"/>
            <a:ext cx="394200" cy="315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Converting excel to .csv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/>
              <a:t>Save as</a:t>
            </a:r>
            <a:r>
              <a:rPr lang="en"/>
              <a:t>(1)</a:t>
            </a:r>
            <a:r>
              <a:rPr lang="en"/>
              <a:t> &gt; </a:t>
            </a:r>
            <a:r>
              <a:rPr b="1" lang="en"/>
              <a:t>Computer</a:t>
            </a:r>
            <a:r>
              <a:rPr lang="en"/>
              <a:t>(2)</a:t>
            </a:r>
            <a:r>
              <a:rPr lang="en"/>
              <a:t> </a:t>
            </a:r>
            <a:endParaRPr/>
          </a:p>
        </p:txBody>
      </p:sp>
      <p:pic>
        <p:nvPicPr>
          <p:cNvPr id="98" name="Google Shape;9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13" y="1580075"/>
            <a:ext cx="9020175" cy="344805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7"/>
          <p:cNvSpPr txBox="1"/>
          <p:nvPr/>
        </p:nvSpPr>
        <p:spPr>
          <a:xfrm>
            <a:off x="733475" y="3314200"/>
            <a:ext cx="474900" cy="5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1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00" name="Google Shape;100;p17"/>
          <p:cNvSpPr txBox="1"/>
          <p:nvPr/>
        </p:nvSpPr>
        <p:spPr>
          <a:xfrm>
            <a:off x="1814950" y="3045650"/>
            <a:ext cx="474900" cy="5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2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01" name="Google Shape;101;p17"/>
          <p:cNvSpPr/>
          <p:nvPr/>
        </p:nvSpPr>
        <p:spPr>
          <a:xfrm>
            <a:off x="61925" y="3653775"/>
            <a:ext cx="1117800" cy="3561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7"/>
          <p:cNvSpPr/>
          <p:nvPr/>
        </p:nvSpPr>
        <p:spPr>
          <a:xfrm>
            <a:off x="1179725" y="3287356"/>
            <a:ext cx="3193200" cy="7230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Converting excel to .csv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8"/>
          <p:cNvSpPr txBox="1"/>
          <p:nvPr>
            <p:ph idx="1" type="body"/>
          </p:nvPr>
        </p:nvSpPr>
        <p:spPr>
          <a:xfrm>
            <a:off x="311700" y="1152475"/>
            <a:ext cx="2699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Choose location to save new file.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Choose </a:t>
            </a:r>
            <a:r>
              <a:rPr lang="en"/>
              <a:t>name</a:t>
            </a:r>
            <a:r>
              <a:rPr lang="en"/>
              <a:t> for the new file.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Select type: </a:t>
            </a:r>
            <a:r>
              <a:rPr b="1" lang="en"/>
              <a:t>CSV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Click </a:t>
            </a:r>
            <a:r>
              <a:rPr b="1" lang="en"/>
              <a:t>save</a:t>
            </a:r>
            <a:endParaRPr b="1"/>
          </a:p>
        </p:txBody>
      </p:sp>
      <p:pic>
        <p:nvPicPr>
          <p:cNvPr id="109" name="Google Shape;10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0399" y="968824"/>
            <a:ext cx="5820875" cy="4042999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8"/>
          <p:cNvSpPr/>
          <p:nvPr/>
        </p:nvSpPr>
        <p:spPr>
          <a:xfrm>
            <a:off x="7216025" y="4568875"/>
            <a:ext cx="719400" cy="3561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8"/>
          <p:cNvSpPr/>
          <p:nvPr/>
        </p:nvSpPr>
        <p:spPr>
          <a:xfrm>
            <a:off x="3847748" y="3966492"/>
            <a:ext cx="2103900" cy="2388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8"/>
          <p:cNvSpPr/>
          <p:nvPr/>
        </p:nvSpPr>
        <p:spPr>
          <a:xfrm>
            <a:off x="3360025" y="3756775"/>
            <a:ext cx="1687800" cy="2388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8"/>
          <p:cNvSpPr/>
          <p:nvPr/>
        </p:nvSpPr>
        <p:spPr>
          <a:xfrm>
            <a:off x="3190400" y="1463125"/>
            <a:ext cx="5744100" cy="21483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8"/>
          <p:cNvSpPr txBox="1"/>
          <p:nvPr/>
        </p:nvSpPr>
        <p:spPr>
          <a:xfrm>
            <a:off x="3583550" y="1585675"/>
            <a:ext cx="474900" cy="5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1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15" name="Google Shape;115;p18"/>
          <p:cNvSpPr txBox="1"/>
          <p:nvPr/>
        </p:nvSpPr>
        <p:spPr>
          <a:xfrm>
            <a:off x="7102975" y="4345200"/>
            <a:ext cx="474900" cy="5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4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16" name="Google Shape;116;p18"/>
          <p:cNvSpPr txBox="1"/>
          <p:nvPr/>
        </p:nvSpPr>
        <p:spPr>
          <a:xfrm>
            <a:off x="3280625" y="3478675"/>
            <a:ext cx="474900" cy="5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2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17" name="Google Shape;117;p18"/>
          <p:cNvSpPr txBox="1"/>
          <p:nvPr/>
        </p:nvSpPr>
        <p:spPr>
          <a:xfrm>
            <a:off x="3684500" y="3995575"/>
            <a:ext cx="474900" cy="5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3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