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63" r:id="rId4"/>
    <p:sldId id="264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6DDEA"/>
    <a:srgbClr val="FFCC66"/>
    <a:srgbClr val="FD6A08"/>
    <a:srgbClr val="FF8000"/>
    <a:srgbClr val="CC66FF"/>
    <a:srgbClr val="F2F2F2"/>
    <a:srgbClr val="FAED97"/>
    <a:srgbClr val="F8E805"/>
    <a:srgbClr val="EFF3EB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4" autoAdjust="0"/>
    <p:restoredTop sz="94660"/>
  </p:normalViewPr>
  <p:slideViewPr>
    <p:cSldViewPr snapToGrid="0" snapToObjects="1">
      <p:cViewPr>
        <p:scale>
          <a:sx n="150" d="100"/>
          <a:sy n="150" d="100"/>
        </p:scale>
        <p:origin x="-832" y="-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560F1-2DBF-6C4A-BD48-8A7CD12F776B}" type="datetimeFigureOut">
              <a:rPr lang="en-US" smtClean="0"/>
              <a:t>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2843A-AAF4-674E-BA5C-4A7FDDCC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never goes into or through R</a:t>
            </a:r>
          </a:p>
          <a:p>
            <a:r>
              <a:rPr lang="en-US" dirty="0" smtClean="0"/>
              <a:t>R tells H2O what to do</a:t>
            </a:r>
          </a:p>
          <a:p>
            <a:r>
              <a:rPr lang="en-US" dirty="0" smtClean="0"/>
              <a:t>R has a pointer to the big data that lives in H2O</a:t>
            </a:r>
          </a:p>
          <a:p>
            <a:r>
              <a:rPr lang="en-US" dirty="0" smtClean="0"/>
              <a:t>Operations on the R object are intercepted using operator </a:t>
            </a:r>
            <a:r>
              <a:rPr lang="en-US" dirty="0" err="1" smtClean="0"/>
              <a:t>overleading</a:t>
            </a:r>
            <a:r>
              <a:rPr lang="en-US" dirty="0" smtClean="0"/>
              <a:t> and forwarded to H2O via the REST API</a:t>
            </a:r>
          </a:p>
          <a:p>
            <a:r>
              <a:rPr lang="en-US" dirty="0" smtClean="0"/>
              <a:t>H2OFrame object in R is a proxy for the big data in H2O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R: </a:t>
            </a:r>
            <a:r>
              <a:rPr lang="en-US" dirty="0" err="1" smtClean="0"/>
              <a:t>df</a:t>
            </a:r>
            <a:r>
              <a:rPr lang="en-US" dirty="0" smtClean="0"/>
              <a:t>= H2O.imporrtFile(“</a:t>
            </a:r>
            <a:r>
              <a:rPr lang="en-US" dirty="0" err="1" smtClean="0"/>
              <a:t>hdfs</a:t>
            </a:r>
            <a:r>
              <a:rPr lang="en-US" dirty="0" smtClean="0"/>
              <a:t>://path/to/</a:t>
            </a:r>
            <a:r>
              <a:rPr lang="en-US" dirty="0" err="1" smtClean="0"/>
              <a:t>data.csv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h2o&gt;_</a:t>
            </a:r>
            <a:r>
              <a:rPr lang="en-US" dirty="0" err="1" smtClean="0"/>
              <a:t>df</a:t>
            </a:r>
            <a:r>
              <a:rPr lang="en-US" dirty="0" smtClean="0"/>
              <a:t> is an H2OFrame object in 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2843A-AAF4-674E-BA5C-4A7FDDCCF8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05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never goes into or through R</a:t>
            </a:r>
          </a:p>
          <a:p>
            <a:r>
              <a:rPr lang="en-US" dirty="0" smtClean="0"/>
              <a:t>R tells H2O what to do</a:t>
            </a:r>
          </a:p>
          <a:p>
            <a:r>
              <a:rPr lang="en-US" dirty="0" smtClean="0"/>
              <a:t>R has a pointer to the big data that lives in H2O</a:t>
            </a:r>
          </a:p>
          <a:p>
            <a:r>
              <a:rPr lang="en-US" dirty="0" smtClean="0"/>
              <a:t>Operations on the R object are intercepted using operator </a:t>
            </a:r>
            <a:r>
              <a:rPr lang="en-US" dirty="0" err="1" smtClean="0"/>
              <a:t>overleading</a:t>
            </a:r>
            <a:r>
              <a:rPr lang="en-US" dirty="0" smtClean="0"/>
              <a:t> and forwarded to H2O via the REST API</a:t>
            </a:r>
          </a:p>
          <a:p>
            <a:r>
              <a:rPr lang="en-US" dirty="0" smtClean="0"/>
              <a:t>H2OFrame object in R is a proxy for the big data in H2O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R: </a:t>
            </a:r>
            <a:r>
              <a:rPr lang="en-US" dirty="0" err="1" smtClean="0"/>
              <a:t>df</a:t>
            </a:r>
            <a:r>
              <a:rPr lang="en-US" dirty="0" smtClean="0"/>
              <a:t>= H2O.imporrtFile(“</a:t>
            </a:r>
            <a:r>
              <a:rPr lang="en-US" dirty="0" err="1" smtClean="0"/>
              <a:t>hdfs</a:t>
            </a:r>
            <a:r>
              <a:rPr lang="en-US" dirty="0" smtClean="0"/>
              <a:t>://path/to/</a:t>
            </a:r>
            <a:r>
              <a:rPr lang="en-US" dirty="0" err="1" smtClean="0"/>
              <a:t>data.csv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h2o&gt;_</a:t>
            </a:r>
            <a:r>
              <a:rPr lang="en-US" dirty="0" err="1" smtClean="0"/>
              <a:t>df</a:t>
            </a:r>
            <a:r>
              <a:rPr lang="en-US" dirty="0" smtClean="0"/>
              <a:t> is an H2OFrame object in 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2843A-AAF4-674E-BA5C-4A7FDDCCF8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0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="0" i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Segoe UI Semilight"/>
                <a:cs typeface="Segoe UI Semi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2AE98F98-4C34-764D-B9B4-C217C6C1C693}" type="datetimeFigureOut">
              <a:rPr lang="en-US" smtClean="0"/>
              <a:t>1/6/16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432D1345-EE62-D240-AD3A-1CCA3D2F7B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2AE98F98-4C34-764D-B9B4-C217C6C1C693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432D1345-EE62-D240-AD3A-1CCA3D2F7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2AE98F98-4C34-764D-B9B4-C217C6C1C693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432D1345-EE62-D240-AD3A-1CCA3D2F7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9644"/>
            <a:ext cx="8229600" cy="7583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2AE98F98-4C34-764D-B9B4-C217C6C1C693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432D1345-EE62-D240-AD3A-1CCA3D2F7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i="0" kern="1200" dirty="0" smtClean="0">
                <a:solidFill>
                  <a:srgbClr val="000000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libri"/>
                <a:ea typeface="+mj-ea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Segoe UI Semilight"/>
                <a:cs typeface="Segoe UI Semi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2AE98F98-4C34-764D-B9B4-C217C6C1C693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432D1345-EE62-D240-AD3A-1CCA3D2F7B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2AE98F98-4C34-764D-B9B4-C217C6C1C693}" type="datetimeFigureOut">
              <a:rPr lang="en-US" smtClean="0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432D1345-EE62-D240-AD3A-1CCA3D2F7B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2AE98F98-4C34-764D-B9B4-C217C6C1C693}" type="datetimeFigureOut">
              <a:rPr lang="en-US" smtClean="0"/>
              <a:t>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432D1345-EE62-D240-AD3A-1CCA3D2F7B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2AE98F98-4C34-764D-B9B4-C217C6C1C693}" type="datetimeFigureOut">
              <a:rPr lang="en-US" smtClean="0"/>
              <a:t>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432D1345-EE62-D240-AD3A-1CCA3D2F7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2AE98F98-4C34-764D-B9B4-C217C6C1C693}" type="datetimeFigureOut">
              <a:rPr lang="en-US" smtClean="0"/>
              <a:t>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432D1345-EE62-D240-AD3A-1CCA3D2F7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2AE98F98-4C34-764D-B9B4-C217C6C1C693}" type="datetimeFigureOut">
              <a:rPr lang="en-US" smtClean="0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432D1345-EE62-D240-AD3A-1CCA3D2F7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2AE98F98-4C34-764D-B9B4-C217C6C1C693}" type="datetimeFigureOut">
              <a:rPr lang="en-US" smtClean="0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432D1345-EE62-D240-AD3A-1CCA3D2F7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7808"/>
            <a:ext cx="8229600" cy="801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400" b="0" i="0" kern="1200">
          <a:solidFill>
            <a:srgbClr val="000000"/>
          </a:solidFill>
          <a:effectLst/>
          <a:latin typeface="Calibri"/>
          <a:ea typeface="+mj-ea"/>
          <a:cs typeface="Calibri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>
              <a:lumMod val="50000"/>
              <a:lumOff val="50000"/>
            </a:schemeClr>
          </a:solidFill>
          <a:latin typeface="Segoe UI Semilight"/>
          <a:ea typeface="+mn-ea"/>
          <a:cs typeface="Segoe UI Semilight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b="0" i="0" kern="1200">
          <a:solidFill>
            <a:schemeClr val="tx1">
              <a:lumMod val="50000"/>
              <a:lumOff val="50000"/>
            </a:schemeClr>
          </a:solidFill>
          <a:latin typeface="Segoe UI Semilight"/>
          <a:ea typeface="+mn-ea"/>
          <a:cs typeface="Segoe UI Semiligh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b="0" i="0" kern="1200">
          <a:solidFill>
            <a:schemeClr val="tx1">
              <a:lumMod val="50000"/>
              <a:lumOff val="50000"/>
            </a:schemeClr>
          </a:solidFill>
          <a:latin typeface="Segoe UI Semilight"/>
          <a:ea typeface="+mn-ea"/>
          <a:cs typeface="Segoe UI Semilight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b="0" i="0" kern="1200">
          <a:solidFill>
            <a:schemeClr val="tx1">
              <a:lumMod val="50000"/>
              <a:lumOff val="50000"/>
            </a:schemeClr>
          </a:solidFill>
          <a:latin typeface="Segoe UI Semilight"/>
          <a:ea typeface="+mn-ea"/>
          <a:cs typeface="Segoe UI Semi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b="0" i="0" kern="1200">
          <a:solidFill>
            <a:schemeClr val="tx1">
              <a:lumMod val="50000"/>
              <a:lumOff val="50000"/>
            </a:schemeClr>
          </a:solidFill>
          <a:latin typeface="Segoe UI Semilight"/>
          <a:ea typeface="+mn-ea"/>
          <a:cs typeface="Segoe UI Semilight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995272" y="5796422"/>
            <a:ext cx="2391377" cy="467406"/>
          </a:xfrm>
          <a:prstGeom prst="rect">
            <a:avLst/>
          </a:prstGeom>
          <a:solidFill>
            <a:srgbClr val="FF8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61856" y="663084"/>
            <a:ext cx="7313734" cy="857974"/>
          </a:xfrm>
          <a:prstGeom prst="rect">
            <a:avLst/>
          </a:prstGeom>
          <a:solidFill>
            <a:srgbClr val="F8E805">
              <a:alpha val="1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Rectangle 2"/>
          <p:cNvSpPr/>
          <p:nvPr/>
        </p:nvSpPr>
        <p:spPr>
          <a:xfrm>
            <a:off x="1221076" y="959289"/>
            <a:ext cx="1211924" cy="4561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2598593" y="959289"/>
            <a:ext cx="1211924" cy="4561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3976109" y="959289"/>
            <a:ext cx="1211924" cy="4561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5353626" y="959289"/>
            <a:ext cx="1211924" cy="4561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1221072" y="1059519"/>
            <a:ext cx="1244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  <a:cs typeface="Segoe UI"/>
              </a:rPr>
              <a:t>JavaScript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31838" y="1059519"/>
            <a:ext cx="1115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  <a:cs typeface="Segoe UI"/>
              </a:rPr>
              <a:t>R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2601" y="1059519"/>
            <a:ext cx="1115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  <a:cs typeface="Segoe UI"/>
              </a:rPr>
              <a:t>Python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6289" y="1059519"/>
            <a:ext cx="121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  <a:cs typeface="Segoe UI"/>
              </a:rPr>
              <a:t>Excel/Tableau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goe UI"/>
              <a:cs typeface="Segoe U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83979" y="1621475"/>
            <a:ext cx="5657947" cy="516431"/>
            <a:chOff x="2104765" y="1852326"/>
            <a:chExt cx="6873673" cy="627397"/>
          </a:xfrm>
        </p:grpSpPr>
        <p:sp>
          <p:nvSpPr>
            <p:cNvPr id="19" name="Cloud 18"/>
            <p:cNvSpPr/>
            <p:nvPr/>
          </p:nvSpPr>
          <p:spPr>
            <a:xfrm>
              <a:off x="2104765" y="1852326"/>
              <a:ext cx="6873673" cy="627397"/>
            </a:xfrm>
            <a:prstGeom prst="cloud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37242" y="1969263"/>
              <a:ext cx="4190425" cy="448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Segoe UI"/>
                  <a:cs typeface="Segoe UI"/>
                </a:rPr>
                <a:t>Network</a:t>
              </a:r>
              <a:endParaRPr lang="en-US" sz="1600" dirty="0">
                <a:latin typeface="Segoe UI"/>
                <a:cs typeface="Segoe UI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995273" y="2274917"/>
            <a:ext cx="7280317" cy="972912"/>
          </a:xfrm>
          <a:prstGeom prst="rect">
            <a:avLst/>
          </a:prstGeom>
          <a:solidFill>
            <a:srgbClr val="FFE066">
              <a:alpha val="2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95272" y="3247828"/>
            <a:ext cx="7280317" cy="111812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95273" y="4365947"/>
            <a:ext cx="3640839" cy="1363240"/>
          </a:xfrm>
          <a:prstGeom prst="rect">
            <a:avLst/>
          </a:prstGeom>
          <a:solidFill>
            <a:srgbClr val="FAED97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36112" y="4365947"/>
            <a:ext cx="3639477" cy="1363240"/>
          </a:xfrm>
          <a:prstGeom prst="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21073" y="2463690"/>
            <a:ext cx="3301101" cy="667968"/>
          </a:xfrm>
          <a:prstGeom prst="rect">
            <a:avLst/>
          </a:prstGeom>
          <a:solidFill>
            <a:srgbClr val="FFE0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55640" y="2463690"/>
            <a:ext cx="3309483" cy="667968"/>
          </a:xfrm>
          <a:prstGeom prst="rect">
            <a:avLst/>
          </a:prstGeom>
          <a:solidFill>
            <a:srgbClr val="FFE0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30235" y="2663156"/>
            <a:ext cx="33010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Segoe UI"/>
                <a:cs typeface="Segoe UI"/>
              </a:rPr>
              <a:t>Rapids  Expression Evaluation Engine</a:t>
            </a:r>
            <a:endParaRPr lang="en-US" sz="1400" dirty="0">
              <a:latin typeface="Segoe UI"/>
              <a:cs typeface="Segoe U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83356" y="2670627"/>
            <a:ext cx="17171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Segoe UI"/>
                <a:cs typeface="Segoe UI"/>
              </a:rPr>
              <a:t>Scala</a:t>
            </a:r>
            <a:endParaRPr lang="en-US" sz="1400" dirty="0">
              <a:latin typeface="Segoe UI"/>
              <a:cs typeface="Segoe U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22193" y="2522300"/>
            <a:ext cx="1475455" cy="551274"/>
            <a:chOff x="6408329" y="2911430"/>
            <a:chExt cx="1355455" cy="669727"/>
          </a:xfrm>
        </p:grpSpPr>
        <p:sp>
          <p:nvSpPr>
            <p:cNvPr id="29" name="Rectangle 28"/>
            <p:cNvSpPr/>
            <p:nvPr/>
          </p:nvSpPr>
          <p:spPr>
            <a:xfrm>
              <a:off x="6408329" y="2911430"/>
              <a:ext cx="1355455" cy="66972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56739" y="2929913"/>
              <a:ext cx="1307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egoe UI"/>
                  <a:cs typeface="Segoe UI"/>
                </a:rPr>
                <a:t>Customer Algorithm</a:t>
              </a:r>
              <a:endParaRPr lang="en-US" sz="1400" dirty="0">
                <a:solidFill>
                  <a:schemeClr val="bg1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64825" y="3377621"/>
            <a:ext cx="1594646" cy="900304"/>
            <a:chOff x="6589355" y="3831162"/>
            <a:chExt cx="1594646" cy="900304"/>
          </a:xfrm>
        </p:grpSpPr>
        <p:sp>
          <p:nvSpPr>
            <p:cNvPr id="38" name="Rectangle 37"/>
            <p:cNvSpPr/>
            <p:nvPr/>
          </p:nvSpPr>
          <p:spPr>
            <a:xfrm>
              <a:off x="6589355" y="3831162"/>
              <a:ext cx="1594646" cy="90030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25030" y="4053427"/>
              <a:ext cx="1513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egoe UI"/>
                  <a:cs typeface="Segoe UI"/>
                </a:rPr>
                <a:t>Customer Algorithm</a:t>
              </a:r>
              <a:endParaRPr lang="en-US" sz="1200" dirty="0">
                <a:solidFill>
                  <a:schemeClr val="bg1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21071" y="3377621"/>
            <a:ext cx="1594650" cy="900304"/>
            <a:chOff x="1345601" y="3831162"/>
            <a:chExt cx="1594650" cy="900304"/>
          </a:xfrm>
        </p:grpSpPr>
        <p:sp>
          <p:nvSpPr>
            <p:cNvPr id="53" name="Rectangle 52"/>
            <p:cNvSpPr/>
            <p:nvPr/>
          </p:nvSpPr>
          <p:spPr>
            <a:xfrm>
              <a:off x="1345602" y="3831162"/>
              <a:ext cx="1594649" cy="9003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45601" y="4131961"/>
              <a:ext cx="15946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egoe UI"/>
                  <a:cs typeface="Segoe UI"/>
                </a:rPr>
                <a:t>Parse</a:t>
              </a:r>
              <a:endParaRPr lang="en-US" sz="1200" dirty="0">
                <a:solidFill>
                  <a:schemeClr val="bg1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968990" y="3366108"/>
            <a:ext cx="1594649" cy="923330"/>
            <a:chOff x="3061215" y="3835394"/>
            <a:chExt cx="1594649" cy="923330"/>
          </a:xfrm>
        </p:grpSpPr>
        <p:sp>
          <p:nvSpPr>
            <p:cNvPr id="33" name="Rectangle 32"/>
            <p:cNvSpPr/>
            <p:nvPr/>
          </p:nvSpPr>
          <p:spPr>
            <a:xfrm>
              <a:off x="3061215" y="3835394"/>
              <a:ext cx="1594649" cy="9003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61215" y="3835394"/>
              <a:ext cx="15946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Segoe UI"/>
                  <a:cs typeface="Segoe UI"/>
                </a:rPr>
                <a:t>GLM</a:t>
              </a:r>
            </a:p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Segoe UI"/>
                  <a:cs typeface="Segoe UI"/>
                </a:rPr>
                <a:t>GBM</a:t>
              </a:r>
            </a:p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Segoe UI"/>
                  <a:cs typeface="Segoe UI"/>
                </a:rPr>
                <a:t>RF</a:t>
              </a:r>
            </a:p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Segoe UI"/>
                  <a:cs typeface="Segoe UI"/>
                </a:rPr>
                <a:t>Deep Learning</a:t>
              </a:r>
            </a:p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Segoe UI"/>
                  <a:cs typeface="Segoe UI"/>
                </a:rPr>
                <a:t>K-Means</a:t>
              </a:r>
            </a:p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Segoe UI"/>
                  <a:cs typeface="Segoe UI"/>
                </a:rPr>
                <a:t>PCA</a:t>
              </a:r>
              <a:endParaRPr lang="en-US" sz="900" dirty="0">
                <a:solidFill>
                  <a:schemeClr val="bg1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16908" y="3377621"/>
            <a:ext cx="1594649" cy="900304"/>
            <a:chOff x="4880170" y="3831162"/>
            <a:chExt cx="1594649" cy="900304"/>
          </a:xfrm>
        </p:grpSpPr>
        <p:sp>
          <p:nvSpPr>
            <p:cNvPr id="51" name="Rectangle 50"/>
            <p:cNvSpPr/>
            <p:nvPr/>
          </p:nvSpPr>
          <p:spPr>
            <a:xfrm>
              <a:off x="4880170" y="3831162"/>
              <a:ext cx="1594649" cy="9003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80170" y="4053427"/>
              <a:ext cx="15946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egoe UI"/>
                  <a:cs typeface="Segoe UI"/>
                </a:rPr>
                <a:t>In-H2O Prediction Engine</a:t>
              </a:r>
              <a:endParaRPr lang="en-US" sz="1200" dirty="0">
                <a:solidFill>
                  <a:schemeClr val="bg1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221071" y="4533113"/>
            <a:ext cx="3301104" cy="1033731"/>
            <a:chOff x="1029428" y="5500726"/>
            <a:chExt cx="2697620" cy="1033731"/>
          </a:xfrm>
        </p:grpSpPr>
        <p:sp>
          <p:nvSpPr>
            <p:cNvPr id="58" name="Rectangle 57"/>
            <p:cNvSpPr/>
            <p:nvPr/>
          </p:nvSpPr>
          <p:spPr>
            <a:xfrm>
              <a:off x="1029428" y="5500726"/>
              <a:ext cx="2697620" cy="344577"/>
            </a:xfrm>
            <a:prstGeom prst="rect">
              <a:avLst/>
            </a:prstGeom>
            <a:solidFill>
              <a:srgbClr val="FAE807"/>
            </a:solidFill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Fluid Vector Frame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29428" y="5845303"/>
              <a:ext cx="2697620" cy="344577"/>
            </a:xfrm>
            <a:prstGeom prst="rect">
              <a:avLst/>
            </a:prstGeom>
            <a:solidFill>
              <a:srgbClr val="FAE807"/>
            </a:solidFill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Distributed K/V Store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29428" y="6189880"/>
              <a:ext cx="2697620" cy="344577"/>
            </a:xfrm>
            <a:prstGeom prst="rect">
              <a:avLst/>
            </a:prstGeom>
            <a:solidFill>
              <a:srgbClr val="FAE807"/>
            </a:solidFill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Non-blocking Hash Map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755640" y="4533113"/>
            <a:ext cx="3309483" cy="1033731"/>
            <a:chOff x="1029428" y="5500726"/>
            <a:chExt cx="2697620" cy="1033731"/>
          </a:xfrm>
        </p:grpSpPr>
        <p:sp>
          <p:nvSpPr>
            <p:cNvPr id="52" name="Rectangle 51"/>
            <p:cNvSpPr/>
            <p:nvPr/>
          </p:nvSpPr>
          <p:spPr>
            <a:xfrm>
              <a:off x="1029428" y="5500726"/>
              <a:ext cx="2697620" cy="344577"/>
            </a:xfrm>
            <a:prstGeom prst="rect">
              <a:avLst/>
            </a:prstGeom>
            <a:solidFill>
              <a:srgbClr val="F2F2F2"/>
            </a:solidFill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404040"/>
                  </a:solidFill>
                </a:rPr>
                <a:t>Job</a:t>
              </a:r>
              <a:endParaRPr lang="en-US" sz="1400" dirty="0">
                <a:solidFill>
                  <a:srgbClr val="40404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428" y="5845303"/>
              <a:ext cx="2697620" cy="344577"/>
            </a:xfrm>
            <a:prstGeom prst="rect">
              <a:avLst/>
            </a:prstGeom>
            <a:solidFill>
              <a:srgbClr val="F2F2F2"/>
            </a:solidFill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404040"/>
                  </a:solidFill>
                </a:rPr>
                <a:t>MRTask</a:t>
              </a:r>
              <a:endParaRPr lang="en-US" sz="1400" dirty="0">
                <a:solidFill>
                  <a:srgbClr val="40404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428" y="6189880"/>
              <a:ext cx="2697620" cy="344577"/>
            </a:xfrm>
            <a:prstGeom prst="rect">
              <a:avLst/>
            </a:prstGeom>
            <a:solidFill>
              <a:srgbClr val="F2F2F2"/>
            </a:solidFill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404040"/>
                  </a:solidFill>
                </a:rPr>
                <a:t>Fork/Join</a:t>
              </a:r>
              <a:endParaRPr lang="en-US" sz="1400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75769" y="954086"/>
            <a:ext cx="1218974" cy="456138"/>
            <a:chOff x="7123800" y="1590370"/>
            <a:chExt cx="1218974" cy="456138"/>
          </a:xfrm>
        </p:grpSpPr>
        <p:sp>
          <p:nvSpPr>
            <p:cNvPr id="59" name="Rectangle 58"/>
            <p:cNvSpPr/>
            <p:nvPr/>
          </p:nvSpPr>
          <p:spPr>
            <a:xfrm>
              <a:off x="7123800" y="1590370"/>
              <a:ext cx="1211924" cy="456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26463" y="1690600"/>
              <a:ext cx="12163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/>
                  <a:cs typeface="Segoe UI"/>
                </a:rPr>
                <a:t>Flow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21076" y="682623"/>
            <a:ext cx="6766617" cy="276999"/>
            <a:chOff x="3094402" y="647265"/>
            <a:chExt cx="1472330" cy="388194"/>
          </a:xfrm>
          <a:effectLst>
            <a:outerShdw blurRad="34925" dist="254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48" name="Rectangle 47"/>
            <p:cNvSpPr/>
            <p:nvPr/>
          </p:nvSpPr>
          <p:spPr>
            <a:xfrm>
              <a:off x="3094402" y="727175"/>
              <a:ext cx="1472330" cy="2853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94402" y="647265"/>
              <a:ext cx="1472330" cy="3881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egoe UI"/>
                  <a:cs typeface="Segoe UI"/>
                </a:rPr>
                <a:t>Customer Algorith</a:t>
              </a:r>
              <a:r>
                <a:rPr lang="en-US" sz="1200" dirty="0">
                  <a:solidFill>
                    <a:schemeClr val="bg1"/>
                  </a:solidFill>
                  <a:latin typeface="Segoe UI"/>
                  <a:cs typeface="Segoe UI"/>
                </a:rPr>
                <a:t>m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95273" y="5861753"/>
            <a:ext cx="2391376" cy="34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/>
                <a:cs typeface="Segoe UI"/>
              </a:rPr>
              <a:t>Spark</a:t>
            </a:r>
            <a:endParaRPr lang="en-US" sz="1600" dirty="0">
              <a:latin typeface="Segoe UI"/>
              <a:cs typeface="Segoe UI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884213" y="5796422"/>
            <a:ext cx="2391377" cy="467406"/>
          </a:xfrm>
          <a:prstGeom prst="rect">
            <a:avLst/>
          </a:prstGeom>
          <a:solidFill>
            <a:srgbClr val="FF8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433764" y="5796422"/>
            <a:ext cx="2391377" cy="467406"/>
          </a:xfrm>
          <a:prstGeom prst="rect">
            <a:avLst/>
          </a:prstGeom>
          <a:solidFill>
            <a:srgbClr val="FF8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410378" y="5866675"/>
            <a:ext cx="2391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Segoe UI"/>
                <a:cs typeface="Segoe UI"/>
              </a:rPr>
              <a:t>Hadoop</a:t>
            </a:r>
            <a:endParaRPr lang="en-US" sz="1600" dirty="0">
              <a:latin typeface="Segoe UI"/>
              <a:cs typeface="Segoe UI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95928" y="5866675"/>
            <a:ext cx="2367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/>
                <a:cs typeface="Segoe UI"/>
              </a:rPr>
              <a:t>Standalone H2O</a:t>
            </a:r>
            <a:endParaRPr lang="en-US" sz="16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17290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457200" y="4233095"/>
            <a:ext cx="116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Semilight"/>
                <a:cs typeface="Segoe UI Semilight"/>
              </a:rPr>
              <a:t>R user </a:t>
            </a:r>
            <a:endParaRPr lang="en-US" dirty="0">
              <a:latin typeface="Segoe UI Semilight"/>
              <a:cs typeface="Segoe UI Semilight"/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7200" y="2452127"/>
            <a:ext cx="1596302" cy="1596302"/>
          </a:xfrm>
          <a:prstGeom prst="rect">
            <a:avLst/>
          </a:prstGeom>
        </p:spPr>
      </p:pic>
      <p:cxnSp>
        <p:nvCxnSpPr>
          <p:cNvPr id="97" name="Straight Arrow Connector 96"/>
          <p:cNvCxnSpPr/>
          <p:nvPr/>
        </p:nvCxnSpPr>
        <p:spPr>
          <a:xfrm>
            <a:off x="1653205" y="3689749"/>
            <a:ext cx="578204" cy="0"/>
          </a:xfrm>
          <a:prstGeom prst="straightConnector1">
            <a:avLst/>
          </a:prstGeom>
          <a:ln w="38100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2366392" y="3433515"/>
            <a:ext cx="6616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2o_df = h2o.importFile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(“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hdfs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://path/to/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data.csv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12933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157381" y="1708005"/>
            <a:ext cx="4839601" cy="2804561"/>
          </a:xfrm>
          <a:prstGeom prst="cloud">
            <a:avLst/>
          </a:prstGeom>
          <a:solidFill>
            <a:schemeClr val="tx2">
              <a:lumMod val="20000"/>
              <a:lumOff val="80000"/>
              <a:alpha val="7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31966" y="2191584"/>
            <a:ext cx="1618864" cy="760948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</p:txBody>
      </p:sp>
      <p:sp>
        <p:nvSpPr>
          <p:cNvPr id="6" name="Oval 5"/>
          <p:cNvSpPr/>
          <p:nvPr/>
        </p:nvSpPr>
        <p:spPr>
          <a:xfrm>
            <a:off x="7248703" y="2495756"/>
            <a:ext cx="1618864" cy="760948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5564502" y="3295323"/>
            <a:ext cx="1618864" cy="760948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</p:txBody>
      </p:sp>
      <p:sp>
        <p:nvSpPr>
          <p:cNvPr id="24" name="Magnetic Disk 23"/>
          <p:cNvSpPr/>
          <p:nvPr/>
        </p:nvSpPr>
        <p:spPr>
          <a:xfrm>
            <a:off x="5510804" y="5203130"/>
            <a:ext cx="1836524" cy="107702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056938" y="2539761"/>
            <a:ext cx="1312055" cy="954827"/>
          </a:xfrm>
          <a:prstGeom prst="straightConnector1">
            <a:avLst/>
          </a:prstGeom>
          <a:ln w="38100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019823" y="3292267"/>
            <a:ext cx="883533" cy="1957890"/>
          </a:xfrm>
          <a:prstGeom prst="straightConnector1">
            <a:avLst/>
          </a:prstGeom>
          <a:ln w="38100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4" idx="1"/>
          </p:cNvCxnSpPr>
          <p:nvPr/>
        </p:nvCxnSpPr>
        <p:spPr>
          <a:xfrm>
            <a:off x="6368993" y="4091835"/>
            <a:ext cx="60073" cy="1111295"/>
          </a:xfrm>
          <a:prstGeom prst="straightConnector1">
            <a:avLst/>
          </a:prstGeom>
          <a:ln w="38100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5031966" y="2572058"/>
            <a:ext cx="833612" cy="2678099"/>
          </a:xfrm>
          <a:prstGeom prst="straightConnector1">
            <a:avLst/>
          </a:prstGeom>
          <a:ln w="38100" cmpd="sng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887014" y="5700802"/>
            <a:ext cx="113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Segoe UI Semilight"/>
                <a:cs typeface="Segoe UI Semilight"/>
              </a:rPr>
              <a:t>data.csv</a:t>
            </a:r>
            <a:endParaRPr lang="en-US" dirty="0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12478" y="2342705"/>
            <a:ext cx="1396727" cy="1693580"/>
          </a:xfrm>
          <a:prstGeom prst="roundRect">
            <a:avLst/>
          </a:prstGeom>
          <a:solidFill>
            <a:srgbClr val="C6DDE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042182" y="2495756"/>
            <a:ext cx="197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Semilight"/>
                <a:cs typeface="Segoe UI Semilight"/>
              </a:rPr>
              <a:t>HTTP REST API request to H</a:t>
            </a:r>
            <a:r>
              <a:rPr lang="en-US" baseline="-25000" dirty="0" smtClean="0">
                <a:latin typeface="Segoe UI Semilight"/>
                <a:cs typeface="Segoe UI Semilight"/>
              </a:rPr>
              <a:t>2</a:t>
            </a:r>
            <a:r>
              <a:rPr lang="en-US" dirty="0" smtClean="0">
                <a:latin typeface="Segoe UI Semilight"/>
                <a:cs typeface="Segoe UI Semilight"/>
              </a:rPr>
              <a:t>O</a:t>
            </a:r>
          </a:p>
          <a:p>
            <a:pPr algn="ctr"/>
            <a:r>
              <a:rPr lang="en-US" dirty="0">
                <a:latin typeface="Segoe UI Semilight"/>
                <a:cs typeface="Segoe UI Semilight"/>
              </a:rPr>
              <a:t>h</a:t>
            </a:r>
            <a:r>
              <a:rPr lang="en-US" dirty="0" smtClean="0">
                <a:latin typeface="Segoe UI Semilight"/>
                <a:cs typeface="Segoe UI Semilight"/>
              </a:rPr>
              <a:t>as HDFS path</a:t>
            </a:r>
            <a:endParaRPr lang="en-US" dirty="0">
              <a:latin typeface="Segoe UI Semilight"/>
              <a:cs typeface="Segoe UI Semilight"/>
            </a:endParaRPr>
          </a:p>
        </p:txBody>
      </p:sp>
      <p:sp>
        <p:nvSpPr>
          <p:cNvPr id="69" name="Freeform 68"/>
          <p:cNvSpPr/>
          <p:nvPr/>
        </p:nvSpPr>
        <p:spPr>
          <a:xfrm rot="273937">
            <a:off x="964573" y="2259799"/>
            <a:ext cx="4075594" cy="1017613"/>
          </a:xfrm>
          <a:custGeom>
            <a:avLst/>
            <a:gdLst>
              <a:gd name="connsiteX0" fmla="*/ 0 w 3587228"/>
              <a:gd name="connsiteY0" fmla="*/ 874466 h 874466"/>
              <a:gd name="connsiteX1" fmla="*/ 1338774 w 3587228"/>
              <a:gd name="connsiteY1" fmla="*/ 50734 h 874466"/>
              <a:gd name="connsiteX2" fmla="*/ 3587228 w 3587228"/>
              <a:gd name="connsiteY2" fmla="*/ 85056 h 87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7228" h="874466">
                <a:moveTo>
                  <a:pt x="0" y="874466"/>
                </a:moveTo>
                <a:cubicBezTo>
                  <a:pt x="370451" y="528384"/>
                  <a:pt x="740903" y="182302"/>
                  <a:pt x="1338774" y="50734"/>
                </a:cubicBezTo>
                <a:cubicBezTo>
                  <a:pt x="1936645" y="-80834"/>
                  <a:pt x="3587228" y="85056"/>
                  <a:pt x="3587228" y="85056"/>
                </a:cubicBezTo>
              </a:path>
            </a:pathLst>
          </a:custGeom>
          <a:ln w="38100" cmpd="sng">
            <a:solidFill>
              <a:srgbClr val="26262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864717" y="1189466"/>
            <a:ext cx="182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Segoe UI Semibold"/>
                <a:cs typeface="Segoe UI Semibold"/>
              </a:rPr>
              <a:t>H2O Cluster</a:t>
            </a:r>
            <a:endParaRPr lang="en-US" b="1" dirty="0">
              <a:latin typeface="Segoe UI Semibold"/>
              <a:cs typeface="Segoe UI Semibold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157381" y="1257090"/>
            <a:ext cx="194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Semilight"/>
                <a:cs typeface="Segoe UI Semilight"/>
              </a:rPr>
              <a:t>Initiate distributed ingest</a:t>
            </a:r>
            <a:endParaRPr lang="en-US" dirty="0">
              <a:latin typeface="Segoe UI Semilight"/>
              <a:cs typeface="Segoe UI Semiligh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16942" y="5632158"/>
            <a:ext cx="209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Segoe UI Semibold"/>
                <a:cs typeface="Segoe UI Semibold"/>
              </a:rPr>
              <a:t>HDFS</a:t>
            </a:r>
            <a:endParaRPr lang="en-US" b="1" dirty="0">
              <a:latin typeface="Segoe UI Semibold"/>
              <a:cs typeface="Segoe UI Semibold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00558" y="5396544"/>
            <a:ext cx="150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Semilight"/>
                <a:cs typeface="Segoe UI Semilight"/>
              </a:rPr>
              <a:t>Request data from HDFS</a:t>
            </a:r>
            <a:endParaRPr lang="en-US" dirty="0">
              <a:latin typeface="Segoe UI Semilight"/>
              <a:cs typeface="Segoe UI Semilight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575797" y="1365665"/>
            <a:ext cx="841025" cy="661664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2575797" y="1434224"/>
            <a:ext cx="84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2.2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Segoe UI Semibold"/>
              <a:cs typeface="Segoe UI Semibold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721576" y="621372"/>
            <a:ext cx="841025" cy="661664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4721576" y="689931"/>
            <a:ext cx="84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2.3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Segoe UI Semibold"/>
              <a:cs typeface="Segoe UI Semibold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834701" y="4722288"/>
            <a:ext cx="841025" cy="661664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7834701" y="4790847"/>
            <a:ext cx="84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2.4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Segoe UI Semibold"/>
              <a:cs typeface="Segoe UI Semibold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074202" y="2353852"/>
            <a:ext cx="2629842" cy="436412"/>
          </a:xfrm>
          <a:custGeom>
            <a:avLst/>
            <a:gdLst>
              <a:gd name="connsiteX0" fmla="*/ 0 w 2555331"/>
              <a:gd name="connsiteY0" fmla="*/ 149166 h 436412"/>
              <a:gd name="connsiteX1" fmla="*/ 1194504 w 2555331"/>
              <a:gd name="connsiteY1" fmla="*/ 13102 h 436412"/>
              <a:gd name="connsiteX2" fmla="*/ 2555331 w 2555331"/>
              <a:gd name="connsiteY2" fmla="*/ 436412 h 43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5331" h="436412">
                <a:moveTo>
                  <a:pt x="0" y="149166"/>
                </a:moveTo>
                <a:cubicBezTo>
                  <a:pt x="384308" y="57197"/>
                  <a:pt x="768616" y="-34772"/>
                  <a:pt x="1194504" y="13102"/>
                </a:cubicBezTo>
                <a:cubicBezTo>
                  <a:pt x="1620392" y="60976"/>
                  <a:pt x="2326007" y="363341"/>
                  <a:pt x="2555331" y="436412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12478" y="1708005"/>
            <a:ext cx="1396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595959"/>
                </a:solidFill>
                <a:latin typeface="Segoe UI Semibold"/>
                <a:cs typeface="Segoe UI Semibold"/>
              </a:rPr>
              <a:t>R</a:t>
            </a:r>
            <a:endParaRPr lang="en-US" sz="4000" dirty="0">
              <a:solidFill>
                <a:srgbClr val="595959"/>
              </a:solidFill>
              <a:latin typeface="Segoe UI Semibold"/>
              <a:cs typeface="Segoe UI Semi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0326" y="3162892"/>
            <a:ext cx="1369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h2o.importFile()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475364" y="4188452"/>
            <a:ext cx="841025" cy="661664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75364" y="4257011"/>
            <a:ext cx="84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2.1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Segoe UI Semibold"/>
              <a:cs typeface="Segoe UI Semibold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669" y="4912811"/>
            <a:ext cx="166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Semilight"/>
                <a:cs typeface="Segoe UI Semilight"/>
              </a:rPr>
              <a:t>R function call</a:t>
            </a:r>
            <a:endParaRPr lang="en-US" dirty="0">
              <a:latin typeface="Segoe UI Semilight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58699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156151" y="1703078"/>
            <a:ext cx="4839601" cy="2804561"/>
          </a:xfrm>
          <a:prstGeom prst="cloud">
            <a:avLst/>
          </a:prstGeom>
          <a:solidFill>
            <a:schemeClr val="tx2">
              <a:lumMod val="20000"/>
              <a:lumOff val="80000"/>
              <a:alpha val="7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30736" y="2186657"/>
            <a:ext cx="1618864" cy="760948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</p:txBody>
      </p:sp>
      <p:sp>
        <p:nvSpPr>
          <p:cNvPr id="6" name="Oval 5"/>
          <p:cNvSpPr/>
          <p:nvPr/>
        </p:nvSpPr>
        <p:spPr>
          <a:xfrm>
            <a:off x="7247473" y="2490829"/>
            <a:ext cx="1618864" cy="760948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5563272" y="3290396"/>
            <a:ext cx="1618864" cy="760948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052064" y="2507763"/>
            <a:ext cx="1333469" cy="990366"/>
          </a:xfrm>
          <a:prstGeom prst="straightConnector1">
            <a:avLst/>
          </a:prstGeom>
          <a:ln w="38100" cmpd="sng">
            <a:solidFill>
              <a:schemeClr val="tx1">
                <a:lumMod val="85000"/>
                <a:lumOff val="15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11248" y="2337778"/>
            <a:ext cx="1396727" cy="1693580"/>
          </a:xfrm>
          <a:prstGeom prst="roundRect">
            <a:avLst/>
          </a:prstGeom>
          <a:solidFill>
            <a:srgbClr val="C6DDE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11248" y="1703078"/>
            <a:ext cx="1396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595959"/>
                </a:solidFill>
                <a:latin typeface="Segoe UI Semibold"/>
                <a:cs typeface="Segoe UI Semibold"/>
              </a:rPr>
              <a:t>R</a:t>
            </a:r>
            <a:endParaRPr lang="en-US" sz="4000" dirty="0">
              <a:solidFill>
                <a:srgbClr val="595959"/>
              </a:solidFill>
              <a:latin typeface="Segoe UI Semibold"/>
              <a:cs typeface="Segoe UI Semibold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15712" y="5627231"/>
            <a:ext cx="209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Segoe UI Semibold"/>
                <a:cs typeface="Segoe UI Semibold"/>
              </a:rPr>
              <a:t>HDFS</a:t>
            </a:r>
            <a:endParaRPr lang="en-US" b="1" dirty="0">
              <a:latin typeface="Segoe UI Semibold"/>
              <a:cs typeface="Segoe UI Semibold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125541" y="2278509"/>
            <a:ext cx="2587591" cy="511312"/>
          </a:xfrm>
          <a:custGeom>
            <a:avLst/>
            <a:gdLst>
              <a:gd name="connsiteX0" fmla="*/ 0 w 2555331"/>
              <a:gd name="connsiteY0" fmla="*/ 149166 h 436412"/>
              <a:gd name="connsiteX1" fmla="*/ 1194504 w 2555331"/>
              <a:gd name="connsiteY1" fmla="*/ 13102 h 436412"/>
              <a:gd name="connsiteX2" fmla="*/ 2555331 w 2555331"/>
              <a:gd name="connsiteY2" fmla="*/ 436412 h 43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5331" h="436412">
                <a:moveTo>
                  <a:pt x="0" y="149166"/>
                </a:moveTo>
                <a:cubicBezTo>
                  <a:pt x="384308" y="57197"/>
                  <a:pt x="768616" y="-34772"/>
                  <a:pt x="1194504" y="13102"/>
                </a:cubicBezTo>
                <a:cubicBezTo>
                  <a:pt x="1620392" y="60976"/>
                  <a:pt x="2326007" y="363341"/>
                  <a:pt x="2555331" y="436412"/>
                </a:cubicBezTo>
              </a:path>
            </a:pathLst>
          </a:custGeom>
          <a:ln w="38100" cmpd="sng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8256" y="2950391"/>
            <a:ext cx="443669" cy="44635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1248" y="3396745"/>
            <a:ext cx="139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595959"/>
                </a:solidFill>
                <a:latin typeface="Segoe UI Semibold"/>
                <a:cs typeface="Segoe UI Semibold"/>
              </a:rPr>
              <a:t>Cluster IP</a:t>
            </a:r>
          </a:p>
          <a:p>
            <a:pPr algn="ctr"/>
            <a:r>
              <a:rPr lang="en-US" sz="1200" dirty="0" smtClean="0">
                <a:solidFill>
                  <a:srgbClr val="595959"/>
                </a:solidFill>
                <a:latin typeface="Segoe UI Semibold"/>
                <a:cs typeface="Segoe UI Semibold"/>
              </a:rPr>
              <a:t>Cluster Port</a:t>
            </a:r>
          </a:p>
          <a:p>
            <a:pPr algn="ctr"/>
            <a:r>
              <a:rPr lang="en-US" sz="1200" dirty="0" smtClean="0">
                <a:solidFill>
                  <a:srgbClr val="595959"/>
                </a:solidFill>
                <a:latin typeface="Segoe UI Semibold"/>
                <a:cs typeface="Segoe UI Semibold"/>
              </a:rPr>
              <a:t>Pointer to Data</a:t>
            </a:r>
            <a:endParaRPr lang="en-US" sz="1200" dirty="0">
              <a:solidFill>
                <a:srgbClr val="595959"/>
              </a:solidFill>
              <a:latin typeface="Segoe UI Semibold"/>
              <a:cs typeface="Segoe UI Semibold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83285" y="2435947"/>
            <a:ext cx="1859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Semilight"/>
                <a:cs typeface="Segoe UI Semilight"/>
              </a:rPr>
              <a:t>Return pointer to data in REST API JSON Response</a:t>
            </a:r>
            <a:endParaRPr lang="en-US" dirty="0">
              <a:latin typeface="Segoe UI Semilight"/>
              <a:cs typeface="Segoe UI Semiligh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38746" y="5480520"/>
            <a:ext cx="165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Semilight"/>
                <a:cs typeface="Segoe UI Semilight"/>
              </a:rPr>
              <a:t>HDFS provides data</a:t>
            </a:r>
            <a:endParaRPr lang="en-US" dirty="0">
              <a:latin typeface="Segoe UI Semilight"/>
              <a:cs typeface="Segoe UI Semi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573236" y="1358630"/>
            <a:ext cx="841025" cy="661664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573236" y="1427189"/>
            <a:ext cx="84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3.3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Segoe UI Semibold"/>
              <a:cs typeface="Segoe UI Semibold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73624" y="4183858"/>
            <a:ext cx="841025" cy="661664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73624" y="4252417"/>
            <a:ext cx="84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3.4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Segoe UI Semibold"/>
              <a:cs typeface="Segoe UI Semibold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833471" y="4716771"/>
            <a:ext cx="841025" cy="661664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33471" y="4785330"/>
            <a:ext cx="84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3.1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Segoe UI Semibold"/>
              <a:cs typeface="Segoe UI Semibold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0" y="4888813"/>
            <a:ext cx="179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Semilight"/>
                <a:cs typeface="Segoe UI Semilight"/>
              </a:rPr>
              <a:t>h2o_df object created in R</a:t>
            </a:r>
            <a:endParaRPr lang="en-US" dirty="0">
              <a:latin typeface="Segoe UI Semilight"/>
              <a:cs typeface="Segoe UI Semilight"/>
            </a:endParaRPr>
          </a:p>
        </p:txBody>
      </p:sp>
      <p:sp>
        <p:nvSpPr>
          <p:cNvPr id="64" name="Up Arrow 63"/>
          <p:cNvSpPr/>
          <p:nvPr/>
        </p:nvSpPr>
        <p:spPr>
          <a:xfrm>
            <a:off x="6078607" y="4086907"/>
            <a:ext cx="632993" cy="1281501"/>
          </a:xfrm>
          <a:prstGeom prst="up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Bent Arrow 64"/>
          <p:cNvSpPr/>
          <p:nvPr/>
        </p:nvSpPr>
        <p:spPr>
          <a:xfrm rot="19786172">
            <a:off x="5045642" y="2432942"/>
            <a:ext cx="666650" cy="3089855"/>
          </a:xfrm>
          <a:prstGeom prst="bentArrow">
            <a:avLst>
              <a:gd name="adj1" fmla="val 41049"/>
              <a:gd name="adj2" fmla="val 31486"/>
              <a:gd name="adj3" fmla="val 28073"/>
              <a:gd name="adj4" fmla="val 4375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Up Arrow 65"/>
          <p:cNvSpPr/>
          <p:nvPr/>
        </p:nvSpPr>
        <p:spPr>
          <a:xfrm rot="1150883">
            <a:off x="7003988" y="3204999"/>
            <a:ext cx="632993" cy="2264175"/>
          </a:xfrm>
          <a:prstGeom prst="up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509574" y="5198203"/>
            <a:ext cx="1836524" cy="1077028"/>
            <a:chOff x="5509574" y="5611675"/>
            <a:chExt cx="1836524" cy="1077028"/>
          </a:xfrm>
        </p:grpSpPr>
        <p:sp>
          <p:nvSpPr>
            <p:cNvPr id="24" name="Magnetic Disk 23"/>
            <p:cNvSpPr/>
            <p:nvPr/>
          </p:nvSpPr>
          <p:spPr>
            <a:xfrm>
              <a:off x="5509574" y="5611675"/>
              <a:ext cx="1836524" cy="1077028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85784" y="6109347"/>
              <a:ext cx="113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Segoe UI Semilight"/>
                  <a:cs typeface="Segoe UI Semilight"/>
                </a:rPr>
                <a:t>data.csv</a:t>
              </a:r>
              <a:endParaRPr lang="en-US" dirty="0">
                <a:solidFill>
                  <a:schemeClr val="bg1"/>
                </a:solidFill>
                <a:latin typeface="Segoe UI Semilight"/>
                <a:cs typeface="Segoe UI Semilight"/>
              </a:endParaRPr>
            </a:p>
          </p:txBody>
        </p:sp>
      </p:grpSp>
      <p:sp>
        <p:nvSpPr>
          <p:cNvPr id="67" name="Freeform 66"/>
          <p:cNvSpPr/>
          <p:nvPr/>
        </p:nvSpPr>
        <p:spPr>
          <a:xfrm>
            <a:off x="1100557" y="2186657"/>
            <a:ext cx="3930179" cy="918211"/>
          </a:xfrm>
          <a:custGeom>
            <a:avLst/>
            <a:gdLst>
              <a:gd name="connsiteX0" fmla="*/ 3718038 w 3718038"/>
              <a:gd name="connsiteY0" fmla="*/ 308383 h 966261"/>
              <a:gd name="connsiteX1" fmla="*/ 2601096 w 3718038"/>
              <a:gd name="connsiteY1" fmla="*/ 32992 h 966261"/>
              <a:gd name="connsiteX2" fmla="*/ 1193444 w 3718038"/>
              <a:gd name="connsiteY2" fmla="*/ 109489 h 966261"/>
              <a:gd name="connsiteX3" fmla="*/ 0 w 3718038"/>
              <a:gd name="connsiteY3" fmla="*/ 966261 h 96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8038" h="966261">
                <a:moveTo>
                  <a:pt x="3718038" y="308383"/>
                </a:moveTo>
                <a:cubicBezTo>
                  <a:pt x="3369950" y="187262"/>
                  <a:pt x="3021862" y="66141"/>
                  <a:pt x="2601096" y="32992"/>
                </a:cubicBezTo>
                <a:cubicBezTo>
                  <a:pt x="2180330" y="-157"/>
                  <a:pt x="1626960" y="-46056"/>
                  <a:pt x="1193444" y="109489"/>
                </a:cubicBezTo>
                <a:cubicBezTo>
                  <a:pt x="759928" y="265034"/>
                  <a:pt x="96903" y="917813"/>
                  <a:pt x="0" y="966261"/>
                </a:cubicBezTo>
              </a:path>
            </a:pathLst>
          </a:custGeom>
          <a:ln w="3810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25331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h2o_df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106935" y="2583554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06935" y="2653701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985933" y="2353767"/>
            <a:ext cx="1914824" cy="1550761"/>
          </a:xfrm>
          <a:prstGeom prst="roundRect">
            <a:avLst/>
          </a:prstGeom>
          <a:solidFill>
            <a:schemeClr val="accent3">
              <a:lumMod val="75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543546" y="2749468"/>
            <a:ext cx="664830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O</a:t>
            </a:r>
          </a:p>
          <a:p>
            <a:pPr algn="ctr"/>
            <a:r>
              <a:rPr lang="en-US" sz="1400" dirty="0" smtClean="0"/>
              <a:t>Frame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7418294" y="2798178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418294" y="2868325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692355" y="3591465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692355" y="3661612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107073" y="2515378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07073" y="2444455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418294" y="2729348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418294" y="2939248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692355" y="3520542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692355" y="3732535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722247" y="620310"/>
            <a:ext cx="841025" cy="661664"/>
          </a:xfrm>
          <a:prstGeom prst="rect">
            <a:avLst/>
          </a:prstGeom>
          <a:solidFill>
            <a:srgbClr val="F8E80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722247" y="688869"/>
            <a:ext cx="84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3.2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Segoe UI Semibold"/>
              <a:cs typeface="Segoe UI Semibold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47646" y="1254424"/>
            <a:ext cx="185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Semilight"/>
                <a:cs typeface="Segoe UI Semilight"/>
              </a:rPr>
              <a:t>Distributed H</a:t>
            </a:r>
            <a:r>
              <a:rPr lang="en-US" baseline="-25000" dirty="0" smtClean="0">
                <a:latin typeface="Segoe UI Semilight"/>
                <a:cs typeface="Segoe UI Semilight"/>
              </a:rPr>
              <a:t>2</a:t>
            </a:r>
            <a:r>
              <a:rPr lang="en-US" dirty="0" smtClean="0">
                <a:latin typeface="Segoe UI Semilight"/>
                <a:cs typeface="Segoe UI Semilight"/>
              </a:rPr>
              <a:t>O</a:t>
            </a:r>
          </a:p>
          <a:p>
            <a:pPr algn="ctr"/>
            <a:r>
              <a:rPr lang="en-US" dirty="0" smtClean="0">
                <a:latin typeface="Segoe UI Semilight"/>
                <a:cs typeface="Segoe UI Semilight"/>
              </a:rPr>
              <a:t>Frame in DKV</a:t>
            </a:r>
            <a:endParaRPr lang="en-US" dirty="0">
              <a:latin typeface="Segoe UI Semilight"/>
              <a:cs typeface="Segoe UI Semiligh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863487" y="1184539"/>
            <a:ext cx="182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Segoe UI Semibold"/>
                <a:cs typeface="Segoe UI Semibold"/>
              </a:rPr>
              <a:t>H2O Cluster</a:t>
            </a:r>
            <a:endParaRPr lang="en-US" b="1" dirty="0">
              <a:latin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57577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6777" y="2231767"/>
            <a:ext cx="2759321" cy="456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HTTP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56777" y="2688130"/>
            <a:ext cx="2759321" cy="456363"/>
          </a:xfrm>
          <a:prstGeom prst="rect">
            <a:avLst/>
          </a:prstGeom>
          <a:solidFill>
            <a:srgbClr val="F8E805">
              <a:alpha val="1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REST/JSON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6777" y="3144492"/>
            <a:ext cx="2759321" cy="912727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400" dirty="0" smtClean="0">
                <a:solidFill>
                  <a:srgbClr val="404040"/>
                </a:solidFill>
              </a:rPr>
              <a:t>.h2o.startModelJob()</a:t>
            </a:r>
          </a:p>
          <a:p>
            <a:pPr algn="ctr">
              <a:lnSpc>
                <a:spcPct val="110000"/>
              </a:lnSpc>
            </a:pPr>
            <a:r>
              <a:rPr lang="en-US" sz="1400" dirty="0" smtClean="0">
                <a:solidFill>
                  <a:srgbClr val="404040"/>
                </a:solidFill>
              </a:rPr>
              <a:t>POST /3/</a:t>
            </a:r>
            <a:r>
              <a:rPr lang="en-US" sz="1400" dirty="0" err="1" smtClean="0">
                <a:solidFill>
                  <a:srgbClr val="404040"/>
                </a:solidFill>
              </a:rPr>
              <a:t>ModelBuilders</a:t>
            </a:r>
            <a:r>
              <a:rPr lang="en-US" sz="1400" dirty="0" smtClean="0">
                <a:solidFill>
                  <a:srgbClr val="404040"/>
                </a:solidFill>
              </a:rPr>
              <a:t>/</a:t>
            </a:r>
            <a:r>
              <a:rPr lang="en-US" sz="1400" dirty="0" err="1" smtClean="0">
                <a:solidFill>
                  <a:srgbClr val="404040"/>
                </a:solidFill>
              </a:rPr>
              <a:t>glm</a:t>
            </a:r>
            <a:endParaRPr lang="en-US" sz="1400" dirty="0">
              <a:solidFill>
                <a:srgbClr val="40404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6777" y="4057218"/>
            <a:ext cx="2759321" cy="912727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04040"/>
                </a:solidFill>
              </a:rPr>
              <a:t>h</a:t>
            </a:r>
            <a:r>
              <a:rPr lang="en-US" sz="1400" dirty="0" smtClean="0">
                <a:solidFill>
                  <a:srgbClr val="404040"/>
                </a:solidFill>
              </a:rPr>
              <a:t>2o.glm()</a:t>
            </a:r>
            <a:endParaRPr lang="en-US" sz="1400" dirty="0">
              <a:solidFill>
                <a:srgbClr val="40404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6777" y="4969944"/>
            <a:ext cx="2759321" cy="4563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R script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56777" y="5426307"/>
            <a:ext cx="2759321" cy="4563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Standard R process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56777" y="1775404"/>
            <a:ext cx="6027099" cy="456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TCP/IP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349731" y="2231767"/>
            <a:ext cx="2834145" cy="456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HTTP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349731" y="2688130"/>
            <a:ext cx="2834145" cy="456363"/>
          </a:xfrm>
          <a:prstGeom prst="rect">
            <a:avLst/>
          </a:prstGeom>
          <a:solidFill>
            <a:srgbClr val="F8E805">
              <a:alpha val="1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 REST/JSON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49731" y="3144492"/>
            <a:ext cx="2834145" cy="456363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/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3/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ModelBuilders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glm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endpoint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9731" y="3600855"/>
            <a:ext cx="2834145" cy="456363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404040"/>
                </a:solidFill>
              </a:rPr>
              <a:t> Job</a:t>
            </a:r>
            <a:endParaRPr lang="en-US" sz="1400" dirty="0">
              <a:solidFill>
                <a:srgbClr val="40404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731" y="4057218"/>
            <a:ext cx="2834145" cy="456363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404040"/>
                </a:solidFill>
              </a:rPr>
              <a:t>GLM algorithm</a:t>
            </a:r>
            <a:endParaRPr lang="en-US" sz="1400" dirty="0">
              <a:solidFill>
                <a:srgbClr val="40404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731" y="4513582"/>
            <a:ext cx="2834145" cy="456363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04040"/>
                </a:solidFill>
              </a:rPr>
              <a:t>GLM </a:t>
            </a:r>
            <a:r>
              <a:rPr lang="en-US" sz="1400" dirty="0" smtClean="0">
                <a:solidFill>
                  <a:srgbClr val="404040"/>
                </a:solidFill>
              </a:rPr>
              <a:t>tasks</a:t>
            </a:r>
            <a:endParaRPr lang="en-US" sz="1400" dirty="0">
              <a:solidFill>
                <a:srgbClr val="40404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49731" y="4969944"/>
            <a:ext cx="1409394" cy="456363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404040"/>
                </a:solidFill>
              </a:rPr>
              <a:t> Fork/Join framework</a:t>
            </a:r>
            <a:endParaRPr lang="en-US" sz="1400" dirty="0">
              <a:solidFill>
                <a:srgbClr val="40404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59124" y="4969944"/>
            <a:ext cx="1424752" cy="456363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404040"/>
                </a:solidFill>
              </a:rPr>
              <a:t>K/V store framework</a:t>
            </a:r>
            <a:endParaRPr lang="en-US" sz="1400" dirty="0">
              <a:solidFill>
                <a:srgbClr val="40404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49731" y="5426307"/>
            <a:ext cx="2834145" cy="456363"/>
          </a:xfrm>
          <a:prstGeom prst="rect">
            <a:avLst/>
          </a:prstGeom>
          <a:solidFill>
            <a:srgbClr val="F8E80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404040"/>
                </a:solidFill>
              </a:rPr>
              <a:t> H2O process</a:t>
            </a:r>
            <a:endParaRPr lang="en-US" sz="1400" dirty="0">
              <a:solidFill>
                <a:srgbClr val="40404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490555" y="2495809"/>
            <a:ext cx="2367328" cy="338686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738524" y="3144494"/>
            <a:ext cx="1871391" cy="3111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Network layer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6738524" y="3610861"/>
            <a:ext cx="1871391" cy="311130"/>
          </a:xfrm>
          <a:prstGeom prst="rect">
            <a:avLst/>
          </a:prstGeom>
          <a:solidFill>
            <a:srgbClr val="F8E805">
              <a:alpha val="1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404040"/>
                </a:solidFill>
              </a:rPr>
              <a:t>REST layer</a:t>
            </a:r>
            <a:endParaRPr lang="en-US" sz="1200" dirty="0">
              <a:solidFill>
                <a:srgbClr val="40404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738524" y="4077228"/>
            <a:ext cx="1871391" cy="311130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404040"/>
                </a:solidFill>
              </a:rPr>
              <a:t>H2O - </a:t>
            </a:r>
            <a:r>
              <a:rPr lang="en-US" sz="1200" dirty="0" err="1" smtClean="0">
                <a:solidFill>
                  <a:srgbClr val="404040"/>
                </a:solidFill>
              </a:rPr>
              <a:t>algos</a:t>
            </a:r>
            <a:endParaRPr lang="en-US" sz="1200" dirty="0">
              <a:solidFill>
                <a:srgbClr val="40404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738524" y="4543595"/>
            <a:ext cx="1871391" cy="311130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404040"/>
                </a:solidFill>
              </a:rPr>
              <a:t> H2O - core</a:t>
            </a:r>
            <a:endParaRPr lang="en-US" sz="1200" dirty="0">
              <a:solidFill>
                <a:srgbClr val="40404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38524" y="5009962"/>
            <a:ext cx="1871391" cy="3111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process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6738524" y="5476328"/>
            <a:ext cx="1871391" cy="311130"/>
          </a:xfrm>
          <a:prstGeom prst="rect">
            <a:avLst/>
          </a:prstGeom>
          <a:solidFill>
            <a:srgbClr val="F8E80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404040"/>
                </a:solidFill>
              </a:rPr>
              <a:t> H2O process</a:t>
            </a:r>
            <a:endParaRPr lang="en-US" sz="1200" dirty="0">
              <a:solidFill>
                <a:srgbClr val="40404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90555" y="2627300"/>
            <a:ext cx="23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Legend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82820" y="1132094"/>
            <a:ext cx="0" cy="3411501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82820" y="1075424"/>
            <a:ext cx="3283934" cy="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66754" y="1184301"/>
            <a:ext cx="0" cy="4183466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984590" y="1430011"/>
            <a:ext cx="0" cy="3828879"/>
          </a:xfrm>
          <a:prstGeom prst="straightConnector1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748775" y="1394254"/>
            <a:ext cx="3157426" cy="0"/>
          </a:xfrm>
          <a:prstGeom prst="straightConnector1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748775" y="1539770"/>
            <a:ext cx="0" cy="3003825"/>
          </a:xfrm>
          <a:prstGeom prst="straightConnector1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34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6777" y="2231767"/>
            <a:ext cx="2759321" cy="456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HTTP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56777" y="2688130"/>
            <a:ext cx="2759321" cy="456363"/>
          </a:xfrm>
          <a:prstGeom prst="rect">
            <a:avLst/>
          </a:prstGeom>
          <a:solidFill>
            <a:srgbClr val="F8E805">
              <a:alpha val="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REST/JSON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6777" y="3144492"/>
            <a:ext cx="2759321" cy="912727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400" dirty="0" smtClean="0">
                <a:solidFill>
                  <a:srgbClr val="404040"/>
                </a:solidFill>
              </a:rPr>
              <a:t> h2o.getModel()</a:t>
            </a:r>
          </a:p>
          <a:p>
            <a:pPr algn="ctr">
              <a:lnSpc>
                <a:spcPct val="110000"/>
              </a:lnSpc>
            </a:pPr>
            <a:r>
              <a:rPr lang="en-US" sz="1400" dirty="0" smtClean="0">
                <a:solidFill>
                  <a:srgbClr val="404040"/>
                </a:solidFill>
              </a:rPr>
              <a:t>GET /3/Models/</a:t>
            </a:r>
            <a:r>
              <a:rPr lang="en-US" sz="1400" dirty="0" err="1" smtClean="0">
                <a:solidFill>
                  <a:srgbClr val="404040"/>
                </a:solidFill>
              </a:rPr>
              <a:t>glm_model_id</a:t>
            </a:r>
            <a:endParaRPr lang="en-US" sz="1400" dirty="0">
              <a:solidFill>
                <a:srgbClr val="40404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6777" y="4057218"/>
            <a:ext cx="2759321" cy="912727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04040"/>
                </a:solidFill>
              </a:rPr>
              <a:t>h</a:t>
            </a:r>
            <a:r>
              <a:rPr lang="en-US" sz="1400" dirty="0" smtClean="0">
                <a:solidFill>
                  <a:srgbClr val="404040"/>
                </a:solidFill>
              </a:rPr>
              <a:t>2o.glm()</a:t>
            </a:r>
            <a:endParaRPr lang="en-US" sz="1400" dirty="0">
              <a:solidFill>
                <a:srgbClr val="40404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6777" y="4969944"/>
            <a:ext cx="2759321" cy="4563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R script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56777" y="5426307"/>
            <a:ext cx="2759321" cy="4563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Standard R process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56777" y="1775404"/>
            <a:ext cx="6027099" cy="456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TCP/IP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349731" y="2231767"/>
            <a:ext cx="2834145" cy="456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HTTP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349731" y="2688130"/>
            <a:ext cx="2834145" cy="456363"/>
          </a:xfrm>
          <a:prstGeom prst="rect">
            <a:avLst/>
          </a:prstGeom>
          <a:solidFill>
            <a:srgbClr val="F8E805">
              <a:alpha val="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 REST/JSON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49731" y="3144492"/>
            <a:ext cx="2834145" cy="456363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/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/Models endpoint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49731" y="4969944"/>
            <a:ext cx="1409394" cy="456363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404040"/>
                </a:solidFill>
              </a:rPr>
              <a:t> Fork/Join framework</a:t>
            </a:r>
            <a:endParaRPr lang="en-US" sz="1400" dirty="0">
              <a:solidFill>
                <a:srgbClr val="40404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59124" y="4969944"/>
            <a:ext cx="1424752" cy="456363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404040"/>
                </a:solidFill>
              </a:rPr>
              <a:t>K/V store framework</a:t>
            </a:r>
            <a:endParaRPr lang="en-US" sz="1400" dirty="0">
              <a:solidFill>
                <a:srgbClr val="40404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49731" y="5426307"/>
            <a:ext cx="2834145" cy="456363"/>
          </a:xfrm>
          <a:prstGeom prst="rect">
            <a:avLst/>
          </a:prstGeom>
          <a:solidFill>
            <a:srgbClr val="F8E80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404040"/>
                </a:solidFill>
              </a:rPr>
              <a:t> H2O process</a:t>
            </a:r>
            <a:endParaRPr lang="en-US" sz="1400" dirty="0">
              <a:solidFill>
                <a:srgbClr val="40404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82820" y="1132094"/>
            <a:ext cx="0" cy="3411501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82820" y="1075424"/>
            <a:ext cx="3283934" cy="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566754" y="1184301"/>
            <a:ext cx="0" cy="4183466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984590" y="1430011"/>
            <a:ext cx="0" cy="3828879"/>
          </a:xfrm>
          <a:prstGeom prst="straightConnector1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2748775" y="1394254"/>
            <a:ext cx="3157426" cy="0"/>
          </a:xfrm>
          <a:prstGeom prst="straightConnector1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748775" y="1539770"/>
            <a:ext cx="0" cy="3003825"/>
          </a:xfrm>
          <a:prstGeom prst="straightConnector1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490555" y="2495809"/>
            <a:ext cx="2367328" cy="338686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738524" y="3144494"/>
            <a:ext cx="1871391" cy="3111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Network layer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6738524" y="3610861"/>
            <a:ext cx="1871391" cy="311130"/>
          </a:xfrm>
          <a:prstGeom prst="rect">
            <a:avLst/>
          </a:prstGeom>
          <a:solidFill>
            <a:srgbClr val="F8E805">
              <a:alpha val="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404040"/>
                </a:solidFill>
              </a:rPr>
              <a:t>REST layer</a:t>
            </a:r>
            <a:endParaRPr lang="en-US" sz="1200" dirty="0">
              <a:solidFill>
                <a:srgbClr val="40404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738524" y="4077228"/>
            <a:ext cx="1871391" cy="311130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404040"/>
                </a:solidFill>
              </a:rPr>
              <a:t>H2O - </a:t>
            </a:r>
            <a:r>
              <a:rPr lang="en-US" sz="1200" dirty="0" err="1" smtClean="0">
                <a:solidFill>
                  <a:srgbClr val="404040"/>
                </a:solidFill>
              </a:rPr>
              <a:t>algos</a:t>
            </a:r>
            <a:endParaRPr lang="en-US" sz="1200" dirty="0">
              <a:solidFill>
                <a:srgbClr val="40404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738524" y="4543595"/>
            <a:ext cx="1871391" cy="311130"/>
          </a:xfrm>
          <a:prstGeom prst="rect">
            <a:avLst/>
          </a:prstGeom>
          <a:solidFill>
            <a:srgbClr val="F8E805">
              <a:alpha val="40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404040"/>
                </a:solidFill>
              </a:rPr>
              <a:t> H2O - core</a:t>
            </a:r>
            <a:endParaRPr lang="en-US" sz="1200" dirty="0">
              <a:solidFill>
                <a:srgbClr val="40404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38524" y="5009962"/>
            <a:ext cx="1871391" cy="3111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process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6738524" y="5476328"/>
            <a:ext cx="1871391" cy="311130"/>
          </a:xfrm>
          <a:prstGeom prst="rect">
            <a:avLst/>
          </a:prstGeom>
          <a:solidFill>
            <a:srgbClr val="F8E80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404040"/>
                </a:solidFill>
              </a:rPr>
              <a:t> H2O process</a:t>
            </a:r>
            <a:endParaRPr lang="en-US" sz="1200" dirty="0">
              <a:solidFill>
                <a:srgbClr val="40404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90555" y="2627300"/>
            <a:ext cx="23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Legend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25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2O new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H2O new template.potx</Template>
  <TotalTime>10474</TotalTime>
  <Words>468</Words>
  <Application>Microsoft Macintosh PowerPoint</Application>
  <PresentationFormat>On-screen Show (4:3)</PresentationFormat>
  <Paragraphs>134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H2O new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H2O.ai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Wang</dc:creator>
  <cp:lastModifiedBy>Tom Kraljevic</cp:lastModifiedBy>
  <cp:revision>236</cp:revision>
  <dcterms:created xsi:type="dcterms:W3CDTF">2015-03-12T17:08:32Z</dcterms:created>
  <dcterms:modified xsi:type="dcterms:W3CDTF">2016-01-07T03:37:39Z</dcterms:modified>
</cp:coreProperties>
</file>