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424242"/>
    <a:srgbClr val="CECECE"/>
    <a:srgbClr val="C0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08" autoAdjust="0"/>
    <p:restoredTop sz="94660"/>
  </p:normalViewPr>
  <p:slideViewPr>
    <p:cSldViewPr snapToGrid="0">
      <p:cViewPr>
        <p:scale>
          <a:sx n="150" d="100"/>
          <a:sy n="150" d="100"/>
        </p:scale>
        <p:origin x="-2190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D9D5E-13A6-4187-92F6-45C767D1DD70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0F0F9-8B67-434A-A02B-FDDEEF60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32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0F0F9-8B67-434A-A02B-FDDEEF60F0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4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0F0F9-8B67-434A-A02B-FDDEEF60F08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92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0F0F9-8B67-434A-A02B-FDDEEF60F08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03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896000" y="5760000"/>
            <a:ext cx="2400000" cy="96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670985" y="548218"/>
            <a:ext cx="10850033" cy="2880783"/>
          </a:xfrm>
        </p:spPr>
        <p:txBody>
          <a:bodyPr anchor="b" anchorCtr="0"/>
          <a:lstStyle>
            <a:lvl1pPr algn="ctr">
              <a:defRPr sz="3467" cap="all" baseline="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 bwMode="gray">
          <a:xfrm>
            <a:off x="383118" y="6613069"/>
            <a:ext cx="11425767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800" dirty="0" smtClean="0">
                <a:solidFill>
                  <a:srgbClr val="666666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800" dirty="0">
              <a:solidFill>
                <a:srgbClr val="666666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 bwMode="gray">
          <a:xfrm>
            <a:off x="5952000" y="3550437"/>
            <a:ext cx="288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70984" y="3667199"/>
            <a:ext cx="10848000" cy="15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2200">
                <a:solidFill>
                  <a:srgbClr val="66666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0" name="Rectangle 9"/>
          <p:cNvSpPr/>
          <p:nvPr/>
        </p:nvSpPr>
        <p:spPr bwMode="gray">
          <a:xfrm rot="16200000" flipH="1">
            <a:off x="-2239199" y="2911200"/>
            <a:ext cx="5232000" cy="8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6" name="Rectangle 15"/>
          <p:cNvSpPr/>
          <p:nvPr/>
        </p:nvSpPr>
        <p:spPr bwMode="gray">
          <a:xfrm>
            <a:off x="336000" y="336000"/>
            <a:ext cx="11520000" cy="8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Rectangle 16"/>
          <p:cNvSpPr/>
          <p:nvPr/>
        </p:nvSpPr>
        <p:spPr bwMode="gray">
          <a:xfrm rot="5400000">
            <a:off x="9199200" y="2911200"/>
            <a:ext cx="5232000" cy="8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8" name="Rectangle 17"/>
          <p:cNvSpPr/>
          <p:nvPr/>
        </p:nvSpPr>
        <p:spPr bwMode="gray">
          <a:xfrm rot="10800000">
            <a:off x="336000" y="5486399"/>
            <a:ext cx="11520000" cy="8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79644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fr-FR" smtClean="0"/>
              <a:t>Safran Aircraft Engines/DSI/TID/DATE - Sujet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10908F-C51C-4AFA-946A-65128955CC16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71513" y="1206632"/>
            <a:ext cx="11185525" cy="497735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6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Safran Aircraft Engines/DSI/TID/DATE - Sujet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10908F-C51C-4AFA-946A-65128955C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01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0"/>
            <a:ext cx="12192000" cy="6033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noProof="0" dirty="0"/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9739200" y="3592515"/>
            <a:ext cx="4152000" cy="81600"/>
          </a:xfrm>
          <a:prstGeom prst="rect">
            <a:avLst/>
          </a:prstGeom>
          <a:solidFill>
            <a:schemeClr val="bg2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94440" y="3586192"/>
            <a:ext cx="4156251" cy="95369"/>
          </a:xfrm>
          <a:prstGeom prst="rect">
            <a:avLst/>
          </a:prstGeom>
          <a:solidFill>
            <a:schemeClr val="bg2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fr-FR" smtClean="0"/>
              <a:t>Safran Aircraft Engines/DSI/TID/DATE - Sujet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110908F-C51C-4AFA-946A-65128955CC16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919817" y="2180167"/>
            <a:ext cx="8303683" cy="33125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tx2"/>
                </a:solidFill>
              </a:defRPr>
            </a:lvl1pPr>
            <a:lvl2pPr marL="0" indent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67">
                <a:solidFill>
                  <a:schemeClr val="tx2"/>
                </a:solidFill>
              </a:defRPr>
            </a:lvl2pPr>
          </a:lstStyle>
          <a:p>
            <a:pPr lvl="0"/>
            <a:r>
              <a:rPr lang="fr-FR" noProof="0" dirty="0" smtClean="0"/>
              <a:t>Titre de la partie</a:t>
            </a:r>
          </a:p>
          <a:p>
            <a:pPr lvl="1"/>
            <a:r>
              <a:rPr lang="fr-FR" noProof="0" dirty="0" smtClean="0"/>
              <a:t>Texte</a:t>
            </a:r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336000" y="5630400"/>
            <a:ext cx="11520000" cy="81600"/>
          </a:xfrm>
          <a:prstGeom prst="rect">
            <a:avLst/>
          </a:prstGeom>
          <a:solidFill>
            <a:schemeClr val="bg2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6000" y="1536000"/>
            <a:ext cx="11520000" cy="81600"/>
          </a:xfrm>
          <a:prstGeom prst="rect">
            <a:avLst/>
          </a:prstGeom>
          <a:solidFill>
            <a:schemeClr val="bg2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919536" y="334432"/>
            <a:ext cx="780885" cy="15936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9600">
                <a:solidFill>
                  <a:schemeClr val="bg2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0055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0" y="0"/>
            <a:ext cx="12192000" cy="6033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Safran Aircraft Engines/DSI/TID/DATE - Sujet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10908F-C51C-4AFA-946A-65128955CC16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657451" y="2290564"/>
            <a:ext cx="2877099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9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670984" y="548217"/>
            <a:ext cx="11186583" cy="513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70985" y="6283200"/>
            <a:ext cx="9552515" cy="288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67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Safran Aircraft Engines/DSI/TID/DATE - Sujet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334434" y="6283200"/>
            <a:ext cx="313565" cy="288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67" b="1">
                <a:solidFill>
                  <a:srgbClr val="666666"/>
                </a:solidFill>
              </a:defRPr>
            </a:lvl1pPr>
          </a:lstStyle>
          <a:p>
            <a:fld id="{7110908F-C51C-4AFA-946A-65128955CC1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 bwMode="gray">
          <a:xfrm>
            <a:off x="670985" y="6613068"/>
            <a:ext cx="9552516" cy="244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800" dirty="0" smtClean="0">
                <a:solidFill>
                  <a:srgbClr val="666666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800" dirty="0">
              <a:solidFill>
                <a:srgbClr val="666666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38132" y="6283200"/>
            <a:ext cx="1920000" cy="5776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gray">
          <a:xfrm>
            <a:off x="336000" y="336000"/>
            <a:ext cx="81600" cy="52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Rectangle 12"/>
          <p:cNvSpPr/>
          <p:nvPr/>
        </p:nvSpPr>
        <p:spPr bwMode="gray">
          <a:xfrm>
            <a:off x="336000" y="336000"/>
            <a:ext cx="528000" cy="8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670983" y="1192586"/>
            <a:ext cx="11186583" cy="4984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hc" descr="C2 - Restricted"/>
          <p:cNvSpPr txBox="1"/>
          <p:nvPr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FF9900"/>
                </a:solidFill>
                <a:latin typeface="Microsoft Sans Serif" panose="020B0604020202020204" pitchFamily="34" charset="0"/>
              </a:rPr>
              <a:t>C2 - Restricted</a:t>
            </a:r>
            <a:endParaRPr lang="fr-FR" sz="850" b="0" i="0" u="none" baseline="0">
              <a:solidFill>
                <a:srgbClr val="FF99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5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5" r:id="rId4"/>
    <p:sldLayoutId id="2147483676" r:id="rId5"/>
  </p:sldLayoutIdLst>
  <p:hf hd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0800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00000"/>
        <a:buFont typeface="Wingdings" panose="05000000000000000000" pitchFamily="2" charset="2"/>
        <a:buNone/>
        <a:tabLst/>
        <a:defRPr sz="1867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180000" marR="0" indent="-190495" algn="l" defTabSz="121917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361950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536575" indent="-174625" algn="l" defTabSz="121917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33" kern="1200">
          <a:solidFill>
            <a:srgbClr val="666666"/>
          </a:solidFill>
          <a:latin typeface="+mn-lt"/>
          <a:ea typeface="+mn-ea"/>
          <a:cs typeface="+mn-cs"/>
        </a:defRPr>
      </a:lvl4pPr>
      <a:lvl5pPr marL="717550" indent="-180975" algn="l" defTabSz="121917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33" kern="1200">
          <a:solidFill>
            <a:srgbClr val="666666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PMT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backlog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11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9133" y="2175933"/>
            <a:ext cx="9478434" cy="387887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17271" y="2569960"/>
            <a:ext cx="9204589" cy="2995643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02722" y="1725610"/>
            <a:ext cx="5254845" cy="44926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Budget View</a:t>
            </a:r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Safran Aircraft Engines/DSI/TID/DATE - </a:t>
            </a:r>
            <a:r>
              <a:rPr lang="en-GB" dirty="0" err="1" smtClean="0"/>
              <a:t>Sujet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10908F-C51C-4AFA-946A-65128955CC16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0984" y="1149178"/>
            <a:ext cx="11186583" cy="589006"/>
          </a:xfrm>
          <a:prstGeom prst="rect">
            <a:avLst/>
          </a:prstGeom>
          <a:solidFill>
            <a:srgbClr val="C01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PMT tool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23" y="1170704"/>
            <a:ext cx="704850" cy="523875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 flipH="1">
            <a:off x="2379133" y="2175933"/>
            <a:ext cx="9478434" cy="0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/>
        </p:nvGrpSpPr>
        <p:grpSpPr>
          <a:xfrm>
            <a:off x="2379133" y="1738184"/>
            <a:ext cx="1407863" cy="437749"/>
            <a:chOff x="2379133" y="1738184"/>
            <a:chExt cx="1407863" cy="437749"/>
          </a:xfrm>
        </p:grpSpPr>
        <p:sp>
          <p:nvSpPr>
            <p:cNvPr id="10" name="Rectangle 9"/>
            <p:cNvSpPr/>
            <p:nvPr/>
          </p:nvSpPr>
          <p:spPr>
            <a:xfrm>
              <a:off x="2379133" y="1738184"/>
              <a:ext cx="1407863" cy="437749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TLA</a:t>
              </a:r>
              <a:endParaRPr lang="en-GB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5880" y="1838006"/>
              <a:ext cx="238125" cy="219075"/>
            </a:xfrm>
            <a:prstGeom prst="rect">
              <a:avLst/>
            </a:prstGeom>
          </p:spPr>
        </p:pic>
      </p:grpSp>
      <p:grpSp>
        <p:nvGrpSpPr>
          <p:cNvPr id="15" name="Groupe 14"/>
          <p:cNvGrpSpPr/>
          <p:nvPr/>
        </p:nvGrpSpPr>
        <p:grpSpPr>
          <a:xfrm>
            <a:off x="3786996" y="1737653"/>
            <a:ext cx="1407863" cy="437749"/>
            <a:chOff x="2379133" y="1738184"/>
            <a:chExt cx="1407863" cy="437749"/>
          </a:xfrm>
        </p:grpSpPr>
        <p:sp>
          <p:nvSpPr>
            <p:cNvPr id="16" name="Rectangle 15"/>
            <p:cNvSpPr/>
            <p:nvPr/>
          </p:nvSpPr>
          <p:spPr>
            <a:xfrm>
              <a:off x="2379133" y="1738184"/>
              <a:ext cx="1407863" cy="437749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MRE</a:t>
              </a:r>
              <a:endParaRPr lang="en-GB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5880" y="1838006"/>
              <a:ext cx="238125" cy="219075"/>
            </a:xfrm>
            <a:prstGeom prst="rect">
              <a:avLst/>
            </a:prstGeom>
          </p:spPr>
        </p:pic>
      </p:grpSp>
      <p:grpSp>
        <p:nvGrpSpPr>
          <p:cNvPr id="18" name="Groupe 17"/>
          <p:cNvGrpSpPr/>
          <p:nvPr/>
        </p:nvGrpSpPr>
        <p:grpSpPr>
          <a:xfrm>
            <a:off x="5194859" y="1737122"/>
            <a:ext cx="1407863" cy="437749"/>
            <a:chOff x="2379133" y="1738184"/>
            <a:chExt cx="1407863" cy="437749"/>
          </a:xfrm>
        </p:grpSpPr>
        <p:sp>
          <p:nvSpPr>
            <p:cNvPr id="19" name="Rectangle 18"/>
            <p:cNvSpPr/>
            <p:nvPr/>
          </p:nvSpPr>
          <p:spPr>
            <a:xfrm>
              <a:off x="2379133" y="1738184"/>
              <a:ext cx="1407863" cy="437749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CMI</a:t>
              </a:r>
              <a:endParaRPr lang="en-GB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5880" y="1838006"/>
              <a:ext cx="238125" cy="219075"/>
            </a:xfrm>
            <a:prstGeom prst="rect">
              <a:avLst/>
            </a:prstGeom>
          </p:spPr>
        </p:pic>
      </p:grpSp>
      <p:cxnSp>
        <p:nvCxnSpPr>
          <p:cNvPr id="22" name="Connecteur droit 21"/>
          <p:cNvCxnSpPr/>
          <p:nvPr/>
        </p:nvCxnSpPr>
        <p:spPr>
          <a:xfrm flipH="1">
            <a:off x="4002657" y="2174872"/>
            <a:ext cx="1192202" cy="0"/>
          </a:xfrm>
          <a:prstGeom prst="line">
            <a:avLst/>
          </a:prstGeom>
          <a:ln w="19050">
            <a:solidFill>
              <a:srgbClr val="C01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10552"/>
              </p:ext>
            </p:extLst>
          </p:nvPr>
        </p:nvGraphicFramePr>
        <p:xfrm>
          <a:off x="2777377" y="2569961"/>
          <a:ext cx="8944487" cy="1757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6481">
                  <a:extLst>
                    <a:ext uri="{9D8B030D-6E8A-4147-A177-3AD203B41FA5}">
                      <a16:colId xmlns:a16="http://schemas.microsoft.com/office/drawing/2014/main" val="2943324783"/>
                    </a:ext>
                  </a:extLst>
                </a:gridCol>
                <a:gridCol w="724487">
                  <a:extLst>
                    <a:ext uri="{9D8B030D-6E8A-4147-A177-3AD203B41FA5}">
                      <a16:colId xmlns:a16="http://schemas.microsoft.com/office/drawing/2014/main" val="2588902351"/>
                    </a:ext>
                  </a:extLst>
                </a:gridCol>
                <a:gridCol w="654147">
                  <a:extLst>
                    <a:ext uri="{9D8B030D-6E8A-4147-A177-3AD203B41FA5}">
                      <a16:colId xmlns:a16="http://schemas.microsoft.com/office/drawing/2014/main" val="3732998109"/>
                    </a:ext>
                  </a:extLst>
                </a:gridCol>
                <a:gridCol w="556680">
                  <a:extLst>
                    <a:ext uri="{9D8B030D-6E8A-4147-A177-3AD203B41FA5}">
                      <a16:colId xmlns:a16="http://schemas.microsoft.com/office/drawing/2014/main" val="104256926"/>
                    </a:ext>
                  </a:extLst>
                </a:gridCol>
                <a:gridCol w="444138">
                  <a:extLst>
                    <a:ext uri="{9D8B030D-6E8A-4147-A177-3AD203B41FA5}">
                      <a16:colId xmlns:a16="http://schemas.microsoft.com/office/drawing/2014/main" val="1832876962"/>
                    </a:ext>
                  </a:extLst>
                </a:gridCol>
                <a:gridCol w="444138">
                  <a:extLst>
                    <a:ext uri="{9D8B030D-6E8A-4147-A177-3AD203B41FA5}">
                      <a16:colId xmlns:a16="http://schemas.microsoft.com/office/drawing/2014/main" val="637489911"/>
                    </a:ext>
                  </a:extLst>
                </a:gridCol>
                <a:gridCol w="444138">
                  <a:extLst>
                    <a:ext uri="{9D8B030D-6E8A-4147-A177-3AD203B41FA5}">
                      <a16:colId xmlns:a16="http://schemas.microsoft.com/office/drawing/2014/main" val="1335918379"/>
                    </a:ext>
                  </a:extLst>
                </a:gridCol>
                <a:gridCol w="444138">
                  <a:extLst>
                    <a:ext uri="{9D8B030D-6E8A-4147-A177-3AD203B41FA5}">
                      <a16:colId xmlns:a16="http://schemas.microsoft.com/office/drawing/2014/main" val="333195980"/>
                    </a:ext>
                  </a:extLst>
                </a:gridCol>
                <a:gridCol w="444138">
                  <a:extLst>
                    <a:ext uri="{9D8B030D-6E8A-4147-A177-3AD203B41FA5}">
                      <a16:colId xmlns:a16="http://schemas.microsoft.com/office/drawing/2014/main" val="767923322"/>
                    </a:ext>
                  </a:extLst>
                </a:gridCol>
                <a:gridCol w="444138">
                  <a:extLst>
                    <a:ext uri="{9D8B030D-6E8A-4147-A177-3AD203B41FA5}">
                      <a16:colId xmlns:a16="http://schemas.microsoft.com/office/drawing/2014/main" val="4121773941"/>
                    </a:ext>
                  </a:extLst>
                </a:gridCol>
                <a:gridCol w="444138">
                  <a:extLst>
                    <a:ext uri="{9D8B030D-6E8A-4147-A177-3AD203B41FA5}">
                      <a16:colId xmlns:a16="http://schemas.microsoft.com/office/drawing/2014/main" val="1042178193"/>
                    </a:ext>
                  </a:extLst>
                </a:gridCol>
                <a:gridCol w="603899">
                  <a:extLst>
                    <a:ext uri="{9D8B030D-6E8A-4147-A177-3AD203B41FA5}">
                      <a16:colId xmlns:a16="http://schemas.microsoft.com/office/drawing/2014/main" val="3373736014"/>
                    </a:ext>
                  </a:extLst>
                </a:gridCol>
                <a:gridCol w="699827">
                  <a:extLst>
                    <a:ext uri="{9D8B030D-6E8A-4147-A177-3AD203B41FA5}">
                      <a16:colId xmlns:a16="http://schemas.microsoft.com/office/drawing/2014/main" val="1459598219"/>
                    </a:ext>
                  </a:extLst>
                </a:gridCol>
              </a:tblGrid>
              <a:tr h="188076"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OPEX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1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1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1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CAPEX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1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1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1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6280"/>
                  </a:ext>
                </a:extLst>
              </a:tr>
              <a:tr h="188076">
                <a:tc>
                  <a:txBody>
                    <a:bodyPr/>
                    <a:lstStyle/>
                    <a:p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Projet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Direction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Process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err="1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err="1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Reharged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59545"/>
                  </a:ext>
                </a:extLst>
              </a:tr>
              <a:tr h="188076">
                <a:tc>
                  <a:txBody>
                    <a:bodyPr/>
                    <a:lstStyle/>
                    <a:p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FDM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P50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246564"/>
                  </a:ext>
                </a:extLst>
              </a:tr>
              <a:tr h="188076">
                <a:tc>
                  <a:txBody>
                    <a:bodyPr/>
                    <a:lstStyle/>
                    <a:p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Ground Control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P50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VALID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726389"/>
                  </a:ext>
                </a:extLst>
              </a:tr>
              <a:tr h="188076">
                <a:tc>
                  <a:txBody>
                    <a:bodyPr/>
                    <a:lstStyle/>
                    <a:p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CFM Analytics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P50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84096"/>
                  </a:ext>
                </a:extLst>
              </a:tr>
              <a:tr h="188076">
                <a:tc>
                  <a:txBody>
                    <a:bodyPr/>
                    <a:lstStyle/>
                    <a:p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Sigma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P40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DRAFT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281229"/>
                  </a:ext>
                </a:extLst>
              </a:tr>
              <a:tr h="345679">
                <a:tc>
                  <a:txBody>
                    <a:bodyPr/>
                    <a:lstStyle/>
                    <a:p>
                      <a:r>
                        <a:rPr lang="fr-FR" sz="105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</a:t>
                      </a:r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</a:t>
                      </a:r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300</a:t>
                      </a:r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300</a:t>
                      </a:r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300</a:t>
                      </a:r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300</a:t>
                      </a:r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300</a:t>
                      </a:r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</a:t>
                      </a:r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</a:t>
                      </a:r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623242"/>
                  </a:ext>
                </a:extLst>
              </a:tr>
            </a:tbl>
          </a:graphicData>
        </a:graphic>
      </p:graphicFrame>
      <p:sp>
        <p:nvSpPr>
          <p:cNvPr id="29" name="Légende encadrée 1 28"/>
          <p:cNvSpPr/>
          <p:nvPr/>
        </p:nvSpPr>
        <p:spPr>
          <a:xfrm>
            <a:off x="3647884" y="2475403"/>
            <a:ext cx="1338733" cy="464460"/>
          </a:xfrm>
          <a:prstGeom prst="borderCallout1">
            <a:avLst>
              <a:gd name="adj1" fmla="val 18750"/>
              <a:gd name="adj2" fmla="val -8333"/>
              <a:gd name="adj3" fmla="val 147550"/>
              <a:gd name="adj4" fmla="val -34995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i="1" dirty="0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Comment on mouse enter</a:t>
            </a:r>
            <a:endParaRPr lang="en-GB" sz="1000" i="1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7" name="Groupe 36"/>
          <p:cNvGrpSpPr/>
          <p:nvPr/>
        </p:nvGrpSpPr>
        <p:grpSpPr>
          <a:xfrm>
            <a:off x="3834381" y="1335389"/>
            <a:ext cx="960571" cy="276999"/>
            <a:chOff x="3834381" y="1332087"/>
            <a:chExt cx="960571" cy="276999"/>
          </a:xfrm>
        </p:grpSpPr>
        <p:sp>
          <p:nvSpPr>
            <p:cNvPr id="31" name="Rectangle à coins arrondis 30"/>
            <p:cNvSpPr/>
            <p:nvPr/>
          </p:nvSpPr>
          <p:spPr>
            <a:xfrm>
              <a:off x="3834381" y="1399098"/>
              <a:ext cx="324000" cy="14297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4014381" y="1398586"/>
              <a:ext cx="144000" cy="144000"/>
            </a:xfrm>
            <a:prstGeom prst="ellipse">
              <a:avLst/>
            </a:prstGeom>
            <a:solidFill>
              <a:srgbClr val="C0185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4119767" y="1332087"/>
              <a:ext cx="6751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Budget</a:t>
              </a:r>
              <a:endPara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2441070" y="1335389"/>
            <a:ext cx="957365" cy="276999"/>
            <a:chOff x="2441070" y="1338691"/>
            <a:chExt cx="957365" cy="276999"/>
          </a:xfrm>
        </p:grpSpPr>
        <p:sp>
          <p:nvSpPr>
            <p:cNvPr id="33" name="Rectangle à coins arrondis 32"/>
            <p:cNvSpPr/>
            <p:nvPr/>
          </p:nvSpPr>
          <p:spPr>
            <a:xfrm>
              <a:off x="2441070" y="1405702"/>
              <a:ext cx="324000" cy="14297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Ellipse 33"/>
            <p:cNvSpPr/>
            <p:nvPr/>
          </p:nvSpPr>
          <p:spPr>
            <a:xfrm>
              <a:off x="2621070" y="1405190"/>
              <a:ext cx="144000" cy="144000"/>
            </a:xfrm>
            <a:prstGeom prst="ellipse">
              <a:avLst/>
            </a:prstGeom>
            <a:solidFill>
              <a:srgbClr val="C0185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726456" y="1338691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NavBar</a:t>
              </a:r>
              <a:endPara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Légende encadrée 1 37"/>
          <p:cNvSpPr/>
          <p:nvPr/>
        </p:nvSpPr>
        <p:spPr>
          <a:xfrm>
            <a:off x="5956150" y="961019"/>
            <a:ext cx="1338733" cy="638588"/>
          </a:xfrm>
          <a:prstGeom prst="borderCallout1">
            <a:avLst>
              <a:gd name="adj1" fmla="val 18750"/>
              <a:gd name="adj2" fmla="val -8333"/>
              <a:gd name="adj3" fmla="val 80079"/>
              <a:gd name="adj4" fmla="val -78808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i="1" dirty="0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Show project category assignment (</a:t>
            </a:r>
            <a:r>
              <a:rPr lang="en-GB" sz="1000" i="1" dirty="0" err="1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duplo</a:t>
            </a:r>
            <a:r>
              <a:rPr lang="en-GB" sz="1000" i="1" dirty="0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block…)</a:t>
            </a:r>
            <a:endParaRPr lang="en-GB" sz="1000" i="1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17272" y="5644368"/>
            <a:ext cx="760003" cy="331677"/>
          </a:xfrm>
          <a:prstGeom prst="rect">
            <a:avLst/>
          </a:prstGeom>
          <a:solidFill>
            <a:srgbClr val="424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333" y="2807778"/>
            <a:ext cx="285750" cy="285750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2549154" y="3061269"/>
            <a:ext cx="219075" cy="930924"/>
            <a:chOff x="2506819" y="3061269"/>
            <a:chExt cx="219075" cy="930924"/>
          </a:xfrm>
        </p:grpSpPr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06819" y="3061269"/>
              <a:ext cx="219075" cy="266700"/>
            </a:xfrm>
            <a:prstGeom prst="rect">
              <a:avLst/>
            </a:prstGeom>
          </p:spPr>
        </p:pic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06819" y="3282677"/>
              <a:ext cx="219075" cy="266700"/>
            </a:xfrm>
            <a:prstGeom prst="rect">
              <a:avLst/>
            </a:prstGeom>
          </p:spPr>
        </p:pic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06819" y="3504085"/>
              <a:ext cx="219075" cy="266700"/>
            </a:xfrm>
            <a:prstGeom prst="rect">
              <a:avLst/>
            </a:prstGeom>
          </p:spPr>
        </p:pic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06819" y="3725493"/>
              <a:ext cx="219075" cy="266700"/>
            </a:xfrm>
            <a:prstGeom prst="rect">
              <a:avLst/>
            </a:prstGeom>
          </p:spPr>
        </p:pic>
      </p:grpSp>
      <p:pic>
        <p:nvPicPr>
          <p:cNvPr id="23" name="Imag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2261" y="5140495"/>
            <a:ext cx="4419600" cy="40957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0791" y="2819112"/>
            <a:ext cx="180975" cy="219075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8625600" y="2183227"/>
            <a:ext cx="3020059" cy="33167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8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GB" sz="105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FDM</a:t>
            </a:r>
            <a:endParaRPr lang="en-GB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Connecteur droit 47"/>
          <p:cNvCxnSpPr/>
          <p:nvPr/>
        </p:nvCxnSpPr>
        <p:spPr>
          <a:xfrm>
            <a:off x="8625600" y="2501169"/>
            <a:ext cx="30200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égende encadrée 1 44"/>
          <p:cNvSpPr/>
          <p:nvPr/>
        </p:nvSpPr>
        <p:spPr>
          <a:xfrm>
            <a:off x="6261104" y="2284408"/>
            <a:ext cx="857246" cy="299475"/>
          </a:xfrm>
          <a:prstGeom prst="borderCallout1">
            <a:avLst>
              <a:gd name="adj1" fmla="val 117701"/>
              <a:gd name="adj2" fmla="val 52902"/>
              <a:gd name="adj3" fmla="val 173038"/>
              <a:gd name="adj4" fmla="val 60488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i="1" dirty="0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Sorting</a:t>
            </a:r>
            <a:endParaRPr lang="en-GB" sz="1000" i="1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0984" y="1738184"/>
            <a:ext cx="1708149" cy="431662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Domains</a:t>
            </a:r>
          </a:p>
          <a:p>
            <a:pPr marL="85725" lvl="1"/>
            <a:r>
              <a:rPr lang="en-GB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TLA</a:t>
            </a:r>
          </a:p>
          <a:p>
            <a:pPr marL="85725" lvl="1"/>
            <a:r>
              <a:rPr lang="en-GB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MRE</a:t>
            </a:r>
          </a:p>
          <a:p>
            <a:pPr marL="85725" lvl="1"/>
            <a:r>
              <a:rPr lang="en-GB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CMI</a:t>
            </a:r>
          </a:p>
          <a:p>
            <a:pPr marL="85725" lvl="1"/>
            <a:r>
              <a:rPr lang="en-GB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</a:p>
          <a:p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Filters</a:t>
            </a:r>
          </a:p>
          <a:p>
            <a:endParaRPr lang="en-GB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2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975" lvl="1" indent="-95250">
              <a:buFont typeface="Arial" panose="020B0604020202020204" pitchFamily="34" charset="0"/>
              <a:buChar char="•"/>
            </a:pPr>
            <a:endParaRPr lang="en-GB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975" lvl="1" indent="-95250"/>
            <a:endParaRPr lang="en-GB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975" lvl="1" indent="-95250"/>
            <a:endParaRPr lang="en-GB" sz="8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975" lvl="1" indent="-95250"/>
            <a:r>
              <a:rPr lang="en-GB" sz="8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Processes</a:t>
            </a:r>
          </a:p>
          <a:p>
            <a:pPr marL="180975" lvl="1" indent="-95250"/>
            <a:endParaRPr lang="en-GB" sz="7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975" lvl="1" indent="-95250">
              <a:buFont typeface="Arial" panose="020B0604020202020204" pitchFamily="34" charset="0"/>
              <a:buChar char="•"/>
            </a:pPr>
            <a:r>
              <a:rPr lang="en-GB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P50</a:t>
            </a:r>
          </a:p>
          <a:p>
            <a:pPr marL="180975" lvl="1" indent="-95250">
              <a:buFont typeface="Arial" panose="020B0604020202020204" pitchFamily="34" charset="0"/>
              <a:buChar char="•"/>
            </a:pPr>
            <a:r>
              <a:rPr lang="en-GB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P40</a:t>
            </a:r>
          </a:p>
          <a:p>
            <a:pPr marL="180975" lvl="1" indent="-95250">
              <a:buFont typeface="Arial" panose="020B0604020202020204" pitchFamily="34" charset="0"/>
              <a:buChar char="•"/>
            </a:pPr>
            <a:r>
              <a:rPr lang="en-GB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P20</a:t>
            </a:r>
          </a:p>
          <a:p>
            <a:pPr indent="-371475"/>
            <a:endParaRPr lang="en-GB" sz="12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371475"/>
            <a:endParaRPr lang="en-GB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371475"/>
            <a:endParaRPr lang="en-GB" sz="12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371475"/>
            <a:endParaRPr lang="en-GB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371475"/>
            <a:r>
              <a:rPr lang="en-GB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  <a:p>
            <a:pPr marL="85725" lvl="1"/>
            <a:r>
              <a:rPr lang="en-GB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PMT Version</a:t>
            </a:r>
          </a:p>
          <a:p>
            <a:pPr marL="85725" lvl="1"/>
            <a:r>
              <a:rPr lang="en-GB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Analytics </a:t>
            </a:r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9" name="Connecteur droit 58"/>
          <p:cNvCxnSpPr/>
          <p:nvPr/>
        </p:nvCxnSpPr>
        <p:spPr>
          <a:xfrm>
            <a:off x="835129" y="2725198"/>
            <a:ext cx="136703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41538" y="5289332"/>
            <a:ext cx="136703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e 60"/>
          <p:cNvGrpSpPr/>
          <p:nvPr/>
        </p:nvGrpSpPr>
        <p:grpSpPr>
          <a:xfrm>
            <a:off x="810695" y="3116837"/>
            <a:ext cx="1089246" cy="343646"/>
            <a:chOff x="839196" y="3116837"/>
            <a:chExt cx="1089246" cy="343646"/>
          </a:xfrm>
        </p:grpSpPr>
        <p:pic>
          <p:nvPicPr>
            <p:cNvPr id="62" name="Image 61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303030"/>
                </a:clrFrom>
                <a:clrTo>
                  <a:srgbClr val="30303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02529" y="3222026"/>
              <a:ext cx="228600" cy="219075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846000" y="3116837"/>
              <a:ext cx="1082442" cy="3316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GB" sz="800" b="1" dirty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Year</a:t>
              </a:r>
              <a:endParaRPr lang="en-GB" sz="105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GB" sz="105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2019</a:t>
              </a:r>
              <a:endParaRPr lang="en-GB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4" name="Connecteur droit 63"/>
            <p:cNvCxnSpPr/>
            <p:nvPr/>
          </p:nvCxnSpPr>
          <p:spPr>
            <a:xfrm>
              <a:off x="839196" y="3460483"/>
              <a:ext cx="87763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810695" y="3549827"/>
            <a:ext cx="1089246" cy="343646"/>
            <a:chOff x="839196" y="3116837"/>
            <a:chExt cx="1089246" cy="343646"/>
          </a:xfrm>
        </p:grpSpPr>
        <p:pic>
          <p:nvPicPr>
            <p:cNvPr id="66" name="Image 65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303030"/>
                </a:clrFrom>
                <a:clrTo>
                  <a:srgbClr val="30303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02529" y="3222026"/>
              <a:ext cx="228600" cy="219075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846000" y="3116837"/>
              <a:ext cx="1082442" cy="3316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GB" sz="800" b="1" dirty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PMT Version</a:t>
              </a:r>
              <a:endParaRPr lang="en-GB" sz="105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GB" sz="105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V2</a:t>
              </a:r>
              <a:endParaRPr lang="en-GB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8" name="Connecteur droit 67"/>
            <p:cNvCxnSpPr/>
            <p:nvPr/>
          </p:nvCxnSpPr>
          <p:spPr>
            <a:xfrm>
              <a:off x="839196" y="3460483"/>
              <a:ext cx="87763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e 68"/>
          <p:cNvGrpSpPr/>
          <p:nvPr/>
        </p:nvGrpSpPr>
        <p:grpSpPr>
          <a:xfrm>
            <a:off x="743363" y="4197593"/>
            <a:ext cx="1496575" cy="581200"/>
            <a:chOff x="743363" y="4109893"/>
            <a:chExt cx="1496575" cy="581200"/>
          </a:xfrm>
        </p:grpSpPr>
        <p:pic>
          <p:nvPicPr>
            <p:cNvPr id="70" name="Image 69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303030"/>
                </a:clrFrom>
                <a:clrTo>
                  <a:srgbClr val="303030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743363" y="4140054"/>
              <a:ext cx="224101" cy="208646"/>
            </a:xfrm>
            <a:prstGeom prst="rect">
              <a:avLst/>
            </a:prstGeom>
          </p:spPr>
        </p:pic>
        <p:sp>
          <p:nvSpPr>
            <p:cNvPr id="71" name="Rectangle 70"/>
            <p:cNvSpPr/>
            <p:nvPr/>
          </p:nvSpPr>
          <p:spPr>
            <a:xfrm>
              <a:off x="789809" y="4507948"/>
              <a:ext cx="121612" cy="115292"/>
            </a:xfrm>
            <a:prstGeom prst="rect">
              <a:avLst/>
            </a:prstGeom>
            <a:solidFill>
              <a:srgbClr val="424242"/>
            </a:solidFill>
            <a:ln w="127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303030"/>
                </a:clrFrom>
                <a:clrTo>
                  <a:srgbClr val="303030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743363" y="4298230"/>
              <a:ext cx="224101" cy="208646"/>
            </a:xfrm>
            <a:prstGeom prst="rect">
              <a:avLst/>
            </a:prstGeom>
          </p:spPr>
        </p:pic>
        <p:grpSp>
          <p:nvGrpSpPr>
            <p:cNvPr id="73" name="Groupe 72"/>
            <p:cNvGrpSpPr/>
            <p:nvPr/>
          </p:nvGrpSpPr>
          <p:grpSpPr>
            <a:xfrm>
              <a:off x="1160568" y="4114012"/>
              <a:ext cx="583814" cy="577081"/>
              <a:chOff x="1070079" y="4114012"/>
              <a:chExt cx="583814" cy="577081"/>
            </a:xfrm>
          </p:grpSpPr>
          <p:sp>
            <p:nvSpPr>
              <p:cNvPr id="79" name="ZoneTexte 78"/>
              <p:cNvSpPr txBox="1"/>
              <p:nvPr/>
            </p:nvSpPr>
            <p:spPr>
              <a:xfrm>
                <a:off x="1070079" y="4114012"/>
                <a:ext cx="583814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975" lvl="1" indent="-95250">
                  <a:buFont typeface="Arial" panose="020B0604020202020204" pitchFamily="34" charset="0"/>
                  <a:buChar char="•"/>
                </a:pPr>
                <a:r>
                  <a:rPr lang="fr-FR" sz="1050" dirty="0">
                    <a:solidFill>
                      <a:schemeClr val="l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S10</a:t>
                </a:r>
              </a:p>
              <a:p>
                <a:pPr marL="180975" lvl="1" indent="-95250">
                  <a:buFont typeface="Arial" panose="020B0604020202020204" pitchFamily="34" charset="0"/>
                  <a:buChar char="•"/>
                </a:pPr>
                <a:r>
                  <a:rPr lang="fr-FR" sz="1050" dirty="0">
                    <a:solidFill>
                      <a:schemeClr val="l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S30</a:t>
                </a:r>
              </a:p>
              <a:p>
                <a:pPr marL="180975" lvl="1" indent="-95250">
                  <a:buFont typeface="Arial" panose="020B0604020202020204" pitchFamily="34" charset="0"/>
                  <a:buChar char="•"/>
                </a:pPr>
                <a:r>
                  <a:rPr lang="fr-FR" sz="1050" dirty="0">
                    <a:solidFill>
                      <a:schemeClr val="l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S40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88705" y="4186167"/>
                <a:ext cx="121612" cy="115292"/>
              </a:xfrm>
              <a:prstGeom prst="rect">
                <a:avLst/>
              </a:prstGeom>
              <a:solidFill>
                <a:srgbClr val="424242"/>
              </a:solidFill>
              <a:ln w="12700"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188705" y="4344906"/>
                <a:ext cx="121612" cy="115292"/>
              </a:xfrm>
              <a:prstGeom prst="rect">
                <a:avLst/>
              </a:prstGeom>
              <a:solidFill>
                <a:srgbClr val="424242"/>
              </a:solidFill>
              <a:ln w="12700"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88705" y="4507948"/>
                <a:ext cx="121612" cy="115292"/>
              </a:xfrm>
              <a:prstGeom prst="rect">
                <a:avLst/>
              </a:prstGeom>
              <a:solidFill>
                <a:srgbClr val="424242"/>
              </a:solidFill>
              <a:ln w="12700"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4" name="Groupe 73"/>
            <p:cNvGrpSpPr/>
            <p:nvPr/>
          </p:nvGrpSpPr>
          <p:grpSpPr>
            <a:xfrm>
              <a:off x="1608034" y="4109893"/>
              <a:ext cx="631904" cy="577081"/>
              <a:chOff x="1070079" y="4114012"/>
              <a:chExt cx="631904" cy="577081"/>
            </a:xfrm>
          </p:grpSpPr>
          <p:sp>
            <p:nvSpPr>
              <p:cNvPr id="75" name="ZoneTexte 74"/>
              <p:cNvSpPr txBox="1"/>
              <p:nvPr/>
            </p:nvSpPr>
            <p:spPr>
              <a:xfrm>
                <a:off x="1070079" y="4114012"/>
                <a:ext cx="631904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975" lvl="1" indent="-95250">
                  <a:buFont typeface="Arial" panose="020B0604020202020204" pitchFamily="34" charset="0"/>
                  <a:buChar char="•"/>
                </a:pPr>
                <a:r>
                  <a:rPr lang="fr-FR" sz="1050" dirty="0" smtClean="0">
                    <a:solidFill>
                      <a:schemeClr val="l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M10</a:t>
                </a:r>
                <a:endParaRPr lang="fr-FR" sz="1050" dirty="0">
                  <a:solidFill>
                    <a:schemeClr val="lt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80975" lvl="1" indent="-95250">
                  <a:buFont typeface="Arial" panose="020B0604020202020204" pitchFamily="34" charset="0"/>
                  <a:buChar char="•"/>
                </a:pPr>
                <a:r>
                  <a:rPr lang="fr-FR" sz="1050" dirty="0" smtClean="0">
                    <a:solidFill>
                      <a:schemeClr val="l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M20</a:t>
                </a:r>
                <a:endParaRPr lang="fr-FR" sz="1050" dirty="0">
                  <a:solidFill>
                    <a:schemeClr val="lt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80975" lvl="1" indent="-95250">
                  <a:buFont typeface="Arial" panose="020B0604020202020204" pitchFamily="34" charset="0"/>
                  <a:buChar char="•"/>
                </a:pPr>
                <a:r>
                  <a:rPr lang="fr-FR" sz="1050" dirty="0" smtClean="0">
                    <a:solidFill>
                      <a:schemeClr val="l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Z60</a:t>
                </a:r>
                <a:endParaRPr lang="fr-FR" sz="1050" dirty="0">
                  <a:solidFill>
                    <a:schemeClr val="lt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88705" y="4186167"/>
                <a:ext cx="121612" cy="115292"/>
              </a:xfrm>
              <a:prstGeom prst="rect">
                <a:avLst/>
              </a:prstGeom>
              <a:solidFill>
                <a:srgbClr val="424242"/>
              </a:solidFill>
              <a:ln w="12700"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188705" y="4344906"/>
                <a:ext cx="121612" cy="115292"/>
              </a:xfrm>
              <a:prstGeom prst="rect">
                <a:avLst/>
              </a:prstGeom>
              <a:solidFill>
                <a:srgbClr val="424242"/>
              </a:solidFill>
              <a:ln w="12700"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88705" y="4507948"/>
                <a:ext cx="121612" cy="115292"/>
              </a:xfrm>
              <a:prstGeom prst="rect">
                <a:avLst/>
              </a:prstGeom>
              <a:solidFill>
                <a:srgbClr val="424242"/>
              </a:solidFill>
              <a:ln w="12700"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85" name="Connecteur droit 84"/>
          <p:cNvCxnSpPr/>
          <p:nvPr/>
        </p:nvCxnSpPr>
        <p:spPr>
          <a:xfrm>
            <a:off x="2829822" y="4028186"/>
            <a:ext cx="88920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0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Analytics </a:t>
            </a:r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Safran Aircraft Engines/DSI/TID/DATE - Sujet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10908F-C51C-4AFA-946A-65128955CC16}" type="slidenum">
              <a:rPr lang="fr-FR" smtClean="0"/>
              <a:t>3</a:t>
            </a:fld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2379133" y="2175933"/>
            <a:ext cx="9478434" cy="387887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7271" y="2569960"/>
            <a:ext cx="9204589" cy="2995643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02722" y="1725610"/>
            <a:ext cx="5254845" cy="44926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0984" y="1149178"/>
            <a:ext cx="11186583" cy="589006"/>
          </a:xfrm>
          <a:prstGeom prst="rect">
            <a:avLst/>
          </a:prstGeom>
          <a:solidFill>
            <a:srgbClr val="C01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PMT tool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23" y="1170704"/>
            <a:ext cx="704850" cy="52387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70984" y="1738184"/>
            <a:ext cx="1708149" cy="431662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Domains</a:t>
            </a:r>
          </a:p>
          <a:p>
            <a:pPr marL="85725" lvl="1"/>
            <a:endParaRPr lang="en-GB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Filters</a:t>
            </a:r>
          </a:p>
          <a:p>
            <a:endParaRPr lang="en-GB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2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975" lvl="1" indent="-95250">
              <a:buFont typeface="Arial" panose="020B0604020202020204" pitchFamily="34" charset="0"/>
              <a:buChar char="•"/>
            </a:pPr>
            <a:endParaRPr lang="en-GB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975" lvl="1" indent="-95250"/>
            <a:endParaRPr lang="en-GB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975" lvl="1" indent="-95250"/>
            <a:endParaRPr lang="en-GB" sz="8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975" lvl="1" indent="-95250"/>
            <a:r>
              <a:rPr lang="en-GB" sz="8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Processes</a:t>
            </a:r>
            <a:endParaRPr lang="en-GB" sz="8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975" lvl="1" indent="-95250">
              <a:buFont typeface="Arial" panose="020B0604020202020204" pitchFamily="34" charset="0"/>
              <a:buChar char="•"/>
            </a:pPr>
            <a:r>
              <a:rPr lang="en-GB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P50</a:t>
            </a:r>
          </a:p>
          <a:p>
            <a:pPr marL="180975" lvl="1" indent="-95250">
              <a:buFont typeface="Arial" panose="020B0604020202020204" pitchFamily="34" charset="0"/>
              <a:buChar char="•"/>
            </a:pPr>
            <a:r>
              <a:rPr lang="en-GB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P40</a:t>
            </a:r>
          </a:p>
          <a:p>
            <a:pPr marL="180975" lvl="1" indent="-95250">
              <a:buFont typeface="Arial" panose="020B0604020202020204" pitchFamily="34" charset="0"/>
              <a:buChar char="•"/>
            </a:pPr>
            <a:r>
              <a:rPr lang="en-GB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P20</a:t>
            </a:r>
          </a:p>
          <a:p>
            <a:pPr indent="-371475"/>
            <a:endParaRPr lang="en-GB" sz="12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371475"/>
            <a:endParaRPr lang="en-GB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371475"/>
            <a:endParaRPr lang="en-GB" sz="12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371475"/>
            <a:endParaRPr lang="en-GB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371475"/>
            <a:r>
              <a:rPr lang="en-GB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  <a:p>
            <a:pPr marL="85725" lvl="1"/>
            <a:r>
              <a:rPr lang="en-GB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PMT Version</a:t>
            </a:r>
          </a:p>
          <a:p>
            <a:pPr marL="85725" lvl="1"/>
            <a:r>
              <a:rPr lang="en-GB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Analytics </a:t>
            </a:r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Connecteur droit 51"/>
          <p:cNvCxnSpPr/>
          <p:nvPr/>
        </p:nvCxnSpPr>
        <p:spPr>
          <a:xfrm flipH="1">
            <a:off x="2379133" y="2175933"/>
            <a:ext cx="9478434" cy="0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/>
          <p:cNvGrpSpPr/>
          <p:nvPr/>
        </p:nvGrpSpPr>
        <p:grpSpPr>
          <a:xfrm>
            <a:off x="2379133" y="1738184"/>
            <a:ext cx="1407863" cy="437749"/>
            <a:chOff x="2379133" y="1738184"/>
            <a:chExt cx="1407863" cy="437749"/>
          </a:xfrm>
        </p:grpSpPr>
        <p:sp>
          <p:nvSpPr>
            <p:cNvPr id="54" name="Rectangle 53"/>
            <p:cNvSpPr/>
            <p:nvPr/>
          </p:nvSpPr>
          <p:spPr>
            <a:xfrm>
              <a:off x="2379133" y="1738184"/>
              <a:ext cx="1407863" cy="437749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TLA</a:t>
              </a:r>
              <a:endParaRPr lang="en-GB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Imag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5880" y="1838006"/>
              <a:ext cx="238125" cy="219075"/>
            </a:xfrm>
            <a:prstGeom prst="rect">
              <a:avLst/>
            </a:prstGeom>
          </p:spPr>
        </p:pic>
      </p:grpSp>
      <p:grpSp>
        <p:nvGrpSpPr>
          <p:cNvPr id="56" name="Groupe 55"/>
          <p:cNvGrpSpPr/>
          <p:nvPr/>
        </p:nvGrpSpPr>
        <p:grpSpPr>
          <a:xfrm>
            <a:off x="3786996" y="1737653"/>
            <a:ext cx="1407863" cy="437749"/>
            <a:chOff x="2379133" y="1738184"/>
            <a:chExt cx="1407863" cy="437749"/>
          </a:xfrm>
        </p:grpSpPr>
        <p:sp>
          <p:nvSpPr>
            <p:cNvPr id="57" name="Rectangle 56"/>
            <p:cNvSpPr/>
            <p:nvPr/>
          </p:nvSpPr>
          <p:spPr>
            <a:xfrm>
              <a:off x="2379133" y="1738184"/>
              <a:ext cx="1407863" cy="437749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MRE</a:t>
              </a:r>
              <a:endParaRPr lang="en-GB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8" name="Imag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5880" y="1838006"/>
              <a:ext cx="238125" cy="219075"/>
            </a:xfrm>
            <a:prstGeom prst="rect">
              <a:avLst/>
            </a:prstGeom>
          </p:spPr>
        </p:pic>
      </p:grpSp>
      <p:grpSp>
        <p:nvGrpSpPr>
          <p:cNvPr id="59" name="Groupe 58"/>
          <p:cNvGrpSpPr/>
          <p:nvPr/>
        </p:nvGrpSpPr>
        <p:grpSpPr>
          <a:xfrm>
            <a:off x="5194859" y="1737122"/>
            <a:ext cx="1407863" cy="437749"/>
            <a:chOff x="2379133" y="1738184"/>
            <a:chExt cx="1407863" cy="437749"/>
          </a:xfrm>
        </p:grpSpPr>
        <p:sp>
          <p:nvSpPr>
            <p:cNvPr id="60" name="Rectangle 59"/>
            <p:cNvSpPr/>
            <p:nvPr/>
          </p:nvSpPr>
          <p:spPr>
            <a:xfrm>
              <a:off x="2379133" y="1738184"/>
              <a:ext cx="1407863" cy="437749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CMI</a:t>
              </a:r>
              <a:endParaRPr lang="en-GB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1" name="Image 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5880" y="1838006"/>
              <a:ext cx="238125" cy="219075"/>
            </a:xfrm>
            <a:prstGeom prst="rect">
              <a:avLst/>
            </a:prstGeom>
          </p:spPr>
        </p:pic>
      </p:grpSp>
      <p:cxnSp>
        <p:nvCxnSpPr>
          <p:cNvPr id="62" name="Connecteur droit 61"/>
          <p:cNvCxnSpPr/>
          <p:nvPr/>
        </p:nvCxnSpPr>
        <p:spPr>
          <a:xfrm flipH="1">
            <a:off x="4002657" y="2174872"/>
            <a:ext cx="1192202" cy="0"/>
          </a:xfrm>
          <a:prstGeom prst="line">
            <a:avLst/>
          </a:prstGeom>
          <a:ln w="19050">
            <a:solidFill>
              <a:srgbClr val="C01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7443159" y="3123148"/>
            <a:ext cx="0" cy="792000"/>
          </a:xfrm>
          <a:prstGeom prst="line">
            <a:avLst/>
          </a:prstGeom>
          <a:ln w="19050">
            <a:solidFill>
              <a:srgbClr val="C01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e 65"/>
          <p:cNvGrpSpPr/>
          <p:nvPr/>
        </p:nvGrpSpPr>
        <p:grpSpPr>
          <a:xfrm>
            <a:off x="3834381" y="1335389"/>
            <a:ext cx="1071627" cy="276999"/>
            <a:chOff x="3834381" y="1332087"/>
            <a:chExt cx="1071627" cy="276999"/>
          </a:xfrm>
        </p:grpSpPr>
        <p:sp>
          <p:nvSpPr>
            <p:cNvPr id="67" name="Rectangle à coins arrondis 66"/>
            <p:cNvSpPr/>
            <p:nvPr/>
          </p:nvSpPr>
          <p:spPr>
            <a:xfrm>
              <a:off x="3834381" y="1399098"/>
              <a:ext cx="324000" cy="14297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4014381" y="1398586"/>
              <a:ext cx="144000" cy="144000"/>
            </a:xfrm>
            <a:prstGeom prst="ellipse">
              <a:avLst/>
            </a:prstGeom>
            <a:solidFill>
              <a:srgbClr val="C0185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4119767" y="1332087"/>
              <a:ext cx="786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  <a:endPara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2441070" y="1335389"/>
            <a:ext cx="957365" cy="276999"/>
            <a:chOff x="2441070" y="1338691"/>
            <a:chExt cx="957365" cy="276999"/>
          </a:xfrm>
        </p:grpSpPr>
        <p:sp>
          <p:nvSpPr>
            <p:cNvPr id="71" name="Rectangle à coins arrondis 70"/>
            <p:cNvSpPr/>
            <p:nvPr/>
          </p:nvSpPr>
          <p:spPr>
            <a:xfrm>
              <a:off x="2441070" y="1405702"/>
              <a:ext cx="324000" cy="14297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Ellipse 71"/>
            <p:cNvSpPr/>
            <p:nvPr/>
          </p:nvSpPr>
          <p:spPr>
            <a:xfrm>
              <a:off x="2621070" y="1405190"/>
              <a:ext cx="144000" cy="144000"/>
            </a:xfrm>
            <a:prstGeom prst="ellipse">
              <a:avLst/>
            </a:prstGeom>
            <a:solidFill>
              <a:srgbClr val="C0185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2726456" y="1338691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NavBar</a:t>
              </a:r>
              <a:endPara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2517272" y="5644368"/>
            <a:ext cx="760003" cy="331677"/>
          </a:xfrm>
          <a:prstGeom prst="rect">
            <a:avLst/>
          </a:prstGeom>
          <a:solidFill>
            <a:srgbClr val="424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7" name="Groupe 76"/>
          <p:cNvGrpSpPr/>
          <p:nvPr/>
        </p:nvGrpSpPr>
        <p:grpSpPr>
          <a:xfrm>
            <a:off x="2549154" y="3061269"/>
            <a:ext cx="219075" cy="930924"/>
            <a:chOff x="2506819" y="3061269"/>
            <a:chExt cx="219075" cy="930924"/>
          </a:xfrm>
        </p:grpSpPr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6819" y="3061269"/>
              <a:ext cx="219075" cy="266700"/>
            </a:xfrm>
            <a:prstGeom prst="rect">
              <a:avLst/>
            </a:prstGeom>
          </p:spPr>
        </p:pic>
        <p:pic>
          <p:nvPicPr>
            <p:cNvPr id="79" name="Image 7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6819" y="3282677"/>
              <a:ext cx="219075" cy="266700"/>
            </a:xfrm>
            <a:prstGeom prst="rect">
              <a:avLst/>
            </a:prstGeom>
          </p:spPr>
        </p:pic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6819" y="3504085"/>
              <a:ext cx="219075" cy="266700"/>
            </a:xfrm>
            <a:prstGeom prst="rect">
              <a:avLst/>
            </a:prstGeom>
          </p:spPr>
        </p:pic>
        <p:pic>
          <p:nvPicPr>
            <p:cNvPr id="81" name="Image 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6819" y="3725493"/>
              <a:ext cx="219075" cy="266700"/>
            </a:xfrm>
            <a:prstGeom prst="rect">
              <a:avLst/>
            </a:prstGeom>
          </p:spPr>
        </p:pic>
      </p:grpSp>
      <p:cxnSp>
        <p:nvCxnSpPr>
          <p:cNvPr id="82" name="Connecteur droit 81"/>
          <p:cNvCxnSpPr/>
          <p:nvPr/>
        </p:nvCxnSpPr>
        <p:spPr>
          <a:xfrm>
            <a:off x="835129" y="2725198"/>
            <a:ext cx="136703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841538" y="5289332"/>
            <a:ext cx="136703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261" y="5140495"/>
            <a:ext cx="4419600" cy="409575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5209" y="2840070"/>
            <a:ext cx="180975" cy="219075"/>
          </a:xfrm>
          <a:prstGeom prst="rect">
            <a:avLst/>
          </a:prstGeom>
        </p:spPr>
      </p:pic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86692"/>
              </p:ext>
            </p:extLst>
          </p:nvPr>
        </p:nvGraphicFramePr>
        <p:xfrm>
          <a:off x="2829822" y="2568897"/>
          <a:ext cx="6918976" cy="1844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1074">
                  <a:extLst>
                    <a:ext uri="{9D8B030D-6E8A-4147-A177-3AD203B41FA5}">
                      <a16:colId xmlns:a16="http://schemas.microsoft.com/office/drawing/2014/main" val="2943324783"/>
                    </a:ext>
                  </a:extLst>
                </a:gridCol>
                <a:gridCol w="841317">
                  <a:extLst>
                    <a:ext uri="{9D8B030D-6E8A-4147-A177-3AD203B41FA5}">
                      <a16:colId xmlns:a16="http://schemas.microsoft.com/office/drawing/2014/main" val="104256926"/>
                    </a:ext>
                  </a:extLst>
                </a:gridCol>
                <a:gridCol w="841317">
                  <a:extLst>
                    <a:ext uri="{9D8B030D-6E8A-4147-A177-3AD203B41FA5}">
                      <a16:colId xmlns:a16="http://schemas.microsoft.com/office/drawing/2014/main" val="1832876962"/>
                    </a:ext>
                  </a:extLst>
                </a:gridCol>
                <a:gridCol w="841317">
                  <a:extLst>
                    <a:ext uri="{9D8B030D-6E8A-4147-A177-3AD203B41FA5}">
                      <a16:colId xmlns:a16="http://schemas.microsoft.com/office/drawing/2014/main" val="637489911"/>
                    </a:ext>
                  </a:extLst>
                </a:gridCol>
                <a:gridCol w="841317">
                  <a:extLst>
                    <a:ext uri="{9D8B030D-6E8A-4147-A177-3AD203B41FA5}">
                      <a16:colId xmlns:a16="http://schemas.microsoft.com/office/drawing/2014/main" val="1335918379"/>
                    </a:ext>
                  </a:extLst>
                </a:gridCol>
                <a:gridCol w="841317">
                  <a:extLst>
                    <a:ext uri="{9D8B030D-6E8A-4147-A177-3AD203B41FA5}">
                      <a16:colId xmlns:a16="http://schemas.microsoft.com/office/drawing/2014/main" val="1775214376"/>
                    </a:ext>
                  </a:extLst>
                </a:gridCol>
                <a:gridCol w="841317">
                  <a:extLst>
                    <a:ext uri="{9D8B030D-6E8A-4147-A177-3AD203B41FA5}">
                      <a16:colId xmlns:a16="http://schemas.microsoft.com/office/drawing/2014/main" val="1583196726"/>
                    </a:ext>
                  </a:extLst>
                </a:gridCol>
              </a:tblGrid>
              <a:tr h="266185"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1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1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1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6280"/>
                  </a:ext>
                </a:extLst>
              </a:tr>
              <a:tr h="245606">
                <a:tc>
                  <a:txBody>
                    <a:bodyPr/>
                    <a:lstStyle/>
                    <a:p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Projet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Socle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Application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Catalogage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Valorisation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Portail</a:t>
                      </a:r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50" b="1" dirty="0">
                        <a:solidFill>
                          <a:schemeClr val="accent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59545"/>
                  </a:ext>
                </a:extLst>
              </a:tr>
              <a:tr h="245606">
                <a:tc>
                  <a:txBody>
                    <a:bodyPr/>
                    <a:lstStyle/>
                    <a:p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FDM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25%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10%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10%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246564"/>
                  </a:ext>
                </a:extLst>
              </a:tr>
              <a:tr h="245606">
                <a:tc>
                  <a:txBody>
                    <a:bodyPr/>
                    <a:lstStyle/>
                    <a:p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Ground Control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25%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10%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10%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726389"/>
                  </a:ext>
                </a:extLst>
              </a:tr>
              <a:tr h="245606">
                <a:tc>
                  <a:txBody>
                    <a:bodyPr/>
                    <a:lstStyle/>
                    <a:p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CFM Analytics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25%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10%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10%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50%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84096"/>
                  </a:ext>
                </a:extLst>
              </a:tr>
              <a:tr h="245606">
                <a:tc>
                  <a:txBody>
                    <a:bodyPr/>
                    <a:lstStyle/>
                    <a:p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Sigma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25%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10%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10%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281229"/>
                  </a:ext>
                </a:extLst>
              </a:tr>
              <a:tr h="350488">
                <a:tc>
                  <a:txBody>
                    <a:bodyPr/>
                    <a:lstStyle/>
                    <a:p>
                      <a:r>
                        <a:rPr lang="fr-FR" sz="105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</a:t>
                      </a:r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100%</a:t>
                      </a:r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40%</a:t>
                      </a:r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40%</a:t>
                      </a:r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5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50%</a:t>
                      </a:r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5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54341"/>
                  </a:ext>
                </a:extLst>
              </a:tr>
            </a:tbl>
          </a:graphicData>
        </a:graphic>
      </p:graphicFrame>
      <p:pic>
        <p:nvPicPr>
          <p:cNvPr id="76" name="Image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226" y="2807778"/>
            <a:ext cx="285750" cy="285750"/>
          </a:xfrm>
          <a:prstGeom prst="rect">
            <a:avLst/>
          </a:prstGeom>
        </p:spPr>
      </p:pic>
      <p:pic>
        <p:nvPicPr>
          <p:cNvPr id="89" name="Image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0840" y="2825669"/>
            <a:ext cx="180975" cy="219075"/>
          </a:xfrm>
          <a:prstGeom prst="rect">
            <a:avLst/>
          </a:prstGeom>
        </p:spPr>
      </p:pic>
      <p:grpSp>
        <p:nvGrpSpPr>
          <p:cNvPr id="100" name="Groupe 99"/>
          <p:cNvGrpSpPr/>
          <p:nvPr/>
        </p:nvGrpSpPr>
        <p:grpSpPr>
          <a:xfrm>
            <a:off x="810695" y="3116837"/>
            <a:ext cx="1089246" cy="343646"/>
            <a:chOff x="839196" y="3116837"/>
            <a:chExt cx="1089246" cy="343646"/>
          </a:xfrm>
        </p:grpSpPr>
        <p:pic>
          <p:nvPicPr>
            <p:cNvPr id="101" name="Image 100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303030"/>
                </a:clrFrom>
                <a:clrTo>
                  <a:srgbClr val="30303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02529" y="3222026"/>
              <a:ext cx="228600" cy="219075"/>
            </a:xfrm>
            <a:prstGeom prst="rect">
              <a:avLst/>
            </a:prstGeom>
          </p:spPr>
        </p:pic>
        <p:sp>
          <p:nvSpPr>
            <p:cNvPr id="102" name="Rectangle 101"/>
            <p:cNvSpPr/>
            <p:nvPr/>
          </p:nvSpPr>
          <p:spPr>
            <a:xfrm>
              <a:off x="846000" y="3116837"/>
              <a:ext cx="1082442" cy="3316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GB" sz="800" b="1" dirty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Year</a:t>
              </a:r>
              <a:endParaRPr lang="en-GB" sz="105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GB" sz="105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2019</a:t>
              </a:r>
              <a:endParaRPr lang="en-GB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3" name="Connecteur droit 102"/>
            <p:cNvCxnSpPr/>
            <p:nvPr/>
          </p:nvCxnSpPr>
          <p:spPr>
            <a:xfrm>
              <a:off x="839196" y="3460483"/>
              <a:ext cx="87763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e 103"/>
          <p:cNvGrpSpPr/>
          <p:nvPr/>
        </p:nvGrpSpPr>
        <p:grpSpPr>
          <a:xfrm>
            <a:off x="810695" y="3549827"/>
            <a:ext cx="1089246" cy="343646"/>
            <a:chOff x="839196" y="3116837"/>
            <a:chExt cx="1089246" cy="343646"/>
          </a:xfrm>
        </p:grpSpPr>
        <p:pic>
          <p:nvPicPr>
            <p:cNvPr id="105" name="Image 104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303030"/>
                </a:clrFrom>
                <a:clrTo>
                  <a:srgbClr val="30303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02529" y="3222026"/>
              <a:ext cx="228600" cy="219075"/>
            </a:xfrm>
            <a:prstGeom prst="rect">
              <a:avLst/>
            </a:prstGeom>
          </p:spPr>
        </p:pic>
        <p:sp>
          <p:nvSpPr>
            <p:cNvPr id="106" name="Rectangle 105"/>
            <p:cNvSpPr/>
            <p:nvPr/>
          </p:nvSpPr>
          <p:spPr>
            <a:xfrm>
              <a:off x="846000" y="3116837"/>
              <a:ext cx="1082442" cy="3316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GB" sz="800" b="1" dirty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PMT Version</a:t>
              </a:r>
              <a:endParaRPr lang="en-GB" sz="105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GB" sz="105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V2</a:t>
              </a:r>
              <a:endParaRPr lang="en-GB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7" name="Connecteur droit 106"/>
            <p:cNvCxnSpPr/>
            <p:nvPr/>
          </p:nvCxnSpPr>
          <p:spPr>
            <a:xfrm>
              <a:off x="839196" y="3460483"/>
              <a:ext cx="87763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e 121"/>
          <p:cNvGrpSpPr/>
          <p:nvPr/>
        </p:nvGrpSpPr>
        <p:grpSpPr>
          <a:xfrm>
            <a:off x="743363" y="4082393"/>
            <a:ext cx="1496575" cy="581200"/>
            <a:chOff x="743363" y="4109893"/>
            <a:chExt cx="1496575" cy="581200"/>
          </a:xfrm>
        </p:grpSpPr>
        <p:pic>
          <p:nvPicPr>
            <p:cNvPr id="108" name="Image 107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303030"/>
                </a:clrFrom>
                <a:clrTo>
                  <a:srgbClr val="303030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743363" y="4140054"/>
              <a:ext cx="224101" cy="208646"/>
            </a:xfrm>
            <a:prstGeom prst="rect">
              <a:avLst/>
            </a:prstGeom>
          </p:spPr>
        </p:pic>
        <p:sp>
          <p:nvSpPr>
            <p:cNvPr id="110" name="Rectangle 109"/>
            <p:cNvSpPr/>
            <p:nvPr/>
          </p:nvSpPr>
          <p:spPr>
            <a:xfrm>
              <a:off x="789809" y="4507948"/>
              <a:ext cx="121612" cy="115292"/>
            </a:xfrm>
            <a:prstGeom prst="rect">
              <a:avLst/>
            </a:prstGeom>
            <a:solidFill>
              <a:srgbClr val="424242"/>
            </a:solidFill>
            <a:ln w="127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1" name="Image 110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303030"/>
                </a:clrFrom>
                <a:clrTo>
                  <a:srgbClr val="303030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743363" y="4298230"/>
              <a:ext cx="224101" cy="208646"/>
            </a:xfrm>
            <a:prstGeom prst="rect">
              <a:avLst/>
            </a:prstGeom>
          </p:spPr>
        </p:pic>
        <p:grpSp>
          <p:nvGrpSpPr>
            <p:cNvPr id="116" name="Groupe 115"/>
            <p:cNvGrpSpPr/>
            <p:nvPr/>
          </p:nvGrpSpPr>
          <p:grpSpPr>
            <a:xfrm>
              <a:off x="1160568" y="4114012"/>
              <a:ext cx="583814" cy="577081"/>
              <a:chOff x="1070079" y="4114012"/>
              <a:chExt cx="583814" cy="577081"/>
            </a:xfrm>
          </p:grpSpPr>
          <p:sp>
            <p:nvSpPr>
              <p:cNvPr id="112" name="ZoneTexte 111"/>
              <p:cNvSpPr txBox="1"/>
              <p:nvPr/>
            </p:nvSpPr>
            <p:spPr>
              <a:xfrm>
                <a:off x="1070079" y="4114012"/>
                <a:ext cx="583814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975" lvl="1" indent="-95250">
                  <a:buFont typeface="Arial" panose="020B0604020202020204" pitchFamily="34" charset="0"/>
                  <a:buChar char="•"/>
                </a:pPr>
                <a:r>
                  <a:rPr lang="fr-FR" sz="1050" dirty="0">
                    <a:solidFill>
                      <a:schemeClr val="l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S10</a:t>
                </a:r>
              </a:p>
              <a:p>
                <a:pPr marL="180975" lvl="1" indent="-95250">
                  <a:buFont typeface="Arial" panose="020B0604020202020204" pitchFamily="34" charset="0"/>
                  <a:buChar char="•"/>
                </a:pPr>
                <a:r>
                  <a:rPr lang="fr-FR" sz="1050" dirty="0">
                    <a:solidFill>
                      <a:schemeClr val="l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S30</a:t>
                </a:r>
              </a:p>
              <a:p>
                <a:pPr marL="180975" lvl="1" indent="-95250">
                  <a:buFont typeface="Arial" panose="020B0604020202020204" pitchFamily="34" charset="0"/>
                  <a:buChar char="•"/>
                </a:pPr>
                <a:r>
                  <a:rPr lang="fr-FR" sz="1050" dirty="0">
                    <a:solidFill>
                      <a:schemeClr val="l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S40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188705" y="4186167"/>
                <a:ext cx="121612" cy="115292"/>
              </a:xfrm>
              <a:prstGeom prst="rect">
                <a:avLst/>
              </a:prstGeom>
              <a:solidFill>
                <a:srgbClr val="424242"/>
              </a:solidFill>
              <a:ln w="12700"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188705" y="4344906"/>
                <a:ext cx="121612" cy="115292"/>
              </a:xfrm>
              <a:prstGeom prst="rect">
                <a:avLst/>
              </a:prstGeom>
              <a:solidFill>
                <a:srgbClr val="424242"/>
              </a:solidFill>
              <a:ln w="12700"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88705" y="4507948"/>
                <a:ext cx="121612" cy="115292"/>
              </a:xfrm>
              <a:prstGeom prst="rect">
                <a:avLst/>
              </a:prstGeom>
              <a:solidFill>
                <a:srgbClr val="424242"/>
              </a:solidFill>
              <a:ln w="12700"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7" name="Groupe 116"/>
            <p:cNvGrpSpPr/>
            <p:nvPr/>
          </p:nvGrpSpPr>
          <p:grpSpPr>
            <a:xfrm>
              <a:off x="1608034" y="4109893"/>
              <a:ext cx="631904" cy="577081"/>
              <a:chOff x="1070079" y="4114012"/>
              <a:chExt cx="631904" cy="577081"/>
            </a:xfrm>
          </p:grpSpPr>
          <p:sp>
            <p:nvSpPr>
              <p:cNvPr id="118" name="ZoneTexte 117"/>
              <p:cNvSpPr txBox="1"/>
              <p:nvPr/>
            </p:nvSpPr>
            <p:spPr>
              <a:xfrm>
                <a:off x="1070079" y="4114012"/>
                <a:ext cx="631904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975" lvl="1" indent="-95250">
                  <a:buFont typeface="Arial" panose="020B0604020202020204" pitchFamily="34" charset="0"/>
                  <a:buChar char="•"/>
                </a:pPr>
                <a:r>
                  <a:rPr lang="fr-FR" sz="1050" dirty="0" smtClean="0">
                    <a:solidFill>
                      <a:schemeClr val="l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M10</a:t>
                </a:r>
                <a:endParaRPr lang="fr-FR" sz="1050" dirty="0">
                  <a:solidFill>
                    <a:schemeClr val="lt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80975" lvl="1" indent="-95250">
                  <a:buFont typeface="Arial" panose="020B0604020202020204" pitchFamily="34" charset="0"/>
                  <a:buChar char="•"/>
                </a:pPr>
                <a:r>
                  <a:rPr lang="fr-FR" sz="1050" dirty="0" smtClean="0">
                    <a:solidFill>
                      <a:schemeClr val="l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M20</a:t>
                </a:r>
                <a:endParaRPr lang="fr-FR" sz="1050" dirty="0">
                  <a:solidFill>
                    <a:schemeClr val="lt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80975" lvl="1" indent="-95250">
                  <a:buFont typeface="Arial" panose="020B0604020202020204" pitchFamily="34" charset="0"/>
                  <a:buChar char="•"/>
                </a:pPr>
                <a:r>
                  <a:rPr lang="fr-FR" sz="1050" dirty="0" smtClean="0">
                    <a:solidFill>
                      <a:schemeClr val="l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Z60</a:t>
                </a:r>
                <a:endParaRPr lang="fr-FR" sz="1050" dirty="0">
                  <a:solidFill>
                    <a:schemeClr val="lt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88705" y="4186167"/>
                <a:ext cx="121612" cy="115292"/>
              </a:xfrm>
              <a:prstGeom prst="rect">
                <a:avLst/>
              </a:prstGeom>
              <a:solidFill>
                <a:srgbClr val="424242"/>
              </a:solidFill>
              <a:ln w="12700"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188705" y="4344906"/>
                <a:ext cx="121612" cy="115292"/>
              </a:xfrm>
              <a:prstGeom prst="rect">
                <a:avLst/>
              </a:prstGeom>
              <a:solidFill>
                <a:srgbClr val="424242"/>
              </a:solidFill>
              <a:ln w="12700"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88705" y="4507948"/>
                <a:ext cx="121612" cy="115292"/>
              </a:xfrm>
              <a:prstGeom prst="rect">
                <a:avLst/>
              </a:prstGeom>
              <a:solidFill>
                <a:srgbClr val="424242"/>
              </a:solidFill>
              <a:ln w="12700"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23" name="Rectangle 122"/>
          <p:cNvSpPr/>
          <p:nvPr/>
        </p:nvSpPr>
        <p:spPr>
          <a:xfrm>
            <a:off x="8625600" y="2183227"/>
            <a:ext cx="3020059" cy="33167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8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GB" sz="105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FDM</a:t>
            </a:r>
            <a:endParaRPr lang="en-GB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4" name="Connecteur droit 123"/>
          <p:cNvCxnSpPr/>
          <p:nvPr/>
        </p:nvCxnSpPr>
        <p:spPr>
          <a:xfrm>
            <a:off x="8625600" y="2501169"/>
            <a:ext cx="30200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e 124"/>
          <p:cNvGrpSpPr/>
          <p:nvPr/>
        </p:nvGrpSpPr>
        <p:grpSpPr>
          <a:xfrm>
            <a:off x="2517822" y="2181741"/>
            <a:ext cx="1089246" cy="343646"/>
            <a:chOff x="839196" y="3116837"/>
            <a:chExt cx="1089246" cy="343646"/>
          </a:xfrm>
        </p:grpSpPr>
        <p:pic>
          <p:nvPicPr>
            <p:cNvPr id="126" name="Image 125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303030"/>
                </a:clrFrom>
                <a:clrTo>
                  <a:srgbClr val="30303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02529" y="3222026"/>
              <a:ext cx="228600" cy="219075"/>
            </a:xfrm>
            <a:prstGeom prst="rect">
              <a:avLst/>
            </a:prstGeom>
          </p:spPr>
        </p:pic>
        <p:sp>
          <p:nvSpPr>
            <p:cNvPr id="127" name="Rectangle 126"/>
            <p:cNvSpPr/>
            <p:nvPr/>
          </p:nvSpPr>
          <p:spPr>
            <a:xfrm>
              <a:off x="846000" y="3116837"/>
              <a:ext cx="1082442" cy="3316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GB" sz="800" b="1" dirty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Analytics domain</a:t>
              </a:r>
              <a:endParaRPr lang="en-GB" sz="105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GB" sz="105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Duplo</a:t>
              </a:r>
              <a:endParaRPr lang="en-GB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8" name="Connecteur droit 127"/>
            <p:cNvCxnSpPr/>
            <p:nvPr/>
          </p:nvCxnSpPr>
          <p:spPr>
            <a:xfrm>
              <a:off x="839196" y="3460483"/>
              <a:ext cx="87763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Connecteur droit 128"/>
          <p:cNvCxnSpPr/>
          <p:nvPr/>
        </p:nvCxnSpPr>
        <p:spPr>
          <a:xfrm>
            <a:off x="2829822" y="4107386"/>
            <a:ext cx="60477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à coins arrondis 130"/>
          <p:cNvSpPr/>
          <p:nvPr/>
        </p:nvSpPr>
        <p:spPr>
          <a:xfrm>
            <a:off x="769059" y="2014138"/>
            <a:ext cx="504000" cy="213570"/>
          </a:xfrm>
          <a:prstGeom prst="roundRect">
            <a:avLst>
              <a:gd name="adj" fmla="val 50000"/>
            </a:avLst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TLA</a:t>
            </a:r>
            <a:endParaRPr lang="fr-F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1298628" y="2265388"/>
            <a:ext cx="504000" cy="213570"/>
          </a:xfrm>
          <a:prstGeom prst="roundRect">
            <a:avLst>
              <a:gd name="adj" fmla="val 50000"/>
            </a:avLst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endParaRPr lang="fr-F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Rectangle à coins arrondis 132"/>
          <p:cNvSpPr/>
          <p:nvPr/>
        </p:nvSpPr>
        <p:spPr>
          <a:xfrm>
            <a:off x="769059" y="2265388"/>
            <a:ext cx="504000" cy="213570"/>
          </a:xfrm>
          <a:prstGeom prst="roundRect">
            <a:avLst>
              <a:gd name="adj" fmla="val 50000"/>
            </a:avLst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CMI</a:t>
            </a:r>
            <a:endParaRPr lang="fr-F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Rectangle à coins arrondis 133"/>
          <p:cNvSpPr/>
          <p:nvPr/>
        </p:nvSpPr>
        <p:spPr>
          <a:xfrm>
            <a:off x="1298628" y="2014138"/>
            <a:ext cx="504000" cy="213570"/>
          </a:xfrm>
          <a:prstGeom prst="roundRect">
            <a:avLst>
              <a:gd name="adj" fmla="val 50000"/>
            </a:avLst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MRE</a:t>
            </a:r>
            <a:endParaRPr lang="fr-F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Légende encadrée 1 85"/>
          <p:cNvSpPr/>
          <p:nvPr/>
        </p:nvSpPr>
        <p:spPr>
          <a:xfrm>
            <a:off x="8234318" y="758219"/>
            <a:ext cx="1338733" cy="638588"/>
          </a:xfrm>
          <a:prstGeom prst="borderCallout1">
            <a:avLst>
              <a:gd name="adj1" fmla="val 18750"/>
              <a:gd name="adj2" fmla="val -8333"/>
              <a:gd name="adj3" fmla="val 310775"/>
              <a:gd name="adj4" fmla="val -91141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i="1" dirty="0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Axes </a:t>
            </a:r>
            <a:r>
              <a:rPr lang="en-GB" sz="1000" i="1" dirty="0" err="1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analytiques</a:t>
            </a:r>
            <a:r>
              <a:rPr lang="en-GB" sz="1000" i="1" dirty="0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 </a:t>
            </a:r>
            <a:r>
              <a:rPr lang="en-GB" sz="1000" i="1" dirty="0" err="1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rubrique</a:t>
            </a:r>
            <a:r>
              <a:rPr lang="en-GB" sz="1000" i="1" dirty="0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=Duplo, </a:t>
            </a:r>
            <a:r>
              <a:rPr lang="en-GB" sz="1000" i="1" dirty="0" err="1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GB" sz="1000" i="1" dirty="0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000" i="1" dirty="0" err="1" smtClean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autre</a:t>
            </a:r>
            <a:endParaRPr lang="en-GB" sz="1000" i="1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8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Safran Aircraft Engines/DSI/TID/DATE - Sujet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10908F-C51C-4AFA-946A-65128955CC16}" type="slidenum">
              <a:rPr lang="fr-FR" smtClean="0"/>
              <a:t>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70984" y="1329267"/>
            <a:ext cx="15494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PMTVersion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9016" y="2021717"/>
            <a:ext cx="15494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PMTDomain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9017" y="2968165"/>
            <a:ext cx="15494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PMTItem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156477" y="118853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sz="12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=2019, V2}</a:t>
            </a:r>
            <a:endParaRPr lang="fr-FR" sz="12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en angle 9"/>
          <p:cNvCxnSpPr>
            <a:stCxn id="5" idx="2"/>
            <a:endCxn id="7" idx="1"/>
          </p:cNvCxnSpPr>
          <p:nvPr/>
        </p:nvCxnSpPr>
        <p:spPr>
          <a:xfrm rot="16200000" flipH="1">
            <a:off x="2209501" y="971849"/>
            <a:ext cx="1435698" cy="2963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6" idx="2"/>
            <a:endCxn id="7" idx="0"/>
          </p:cNvCxnSpPr>
          <p:nvPr/>
        </p:nvCxnSpPr>
        <p:spPr>
          <a:xfrm>
            <a:off x="5183716" y="2428117"/>
            <a:ext cx="1" cy="54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45682" y="184566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fr-FR" sz="12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92557" y="291491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fr-FR" sz="12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83717" y="272746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fr-FR" sz="12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190507" y="2439292"/>
            <a:ext cx="26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12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25744" y="3058246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PMT Item a un seul </a:t>
            </a:r>
            <a:r>
              <a:rPr lang="fr-FR" sz="12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r>
              <a:rPr lang="fr-FR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12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44807"/>
              </p:ext>
            </p:extLst>
          </p:nvPr>
        </p:nvGraphicFramePr>
        <p:xfrm>
          <a:off x="2095500" y="4075077"/>
          <a:ext cx="81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13392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376955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46700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09998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57876"/>
                    </a:ext>
                  </a:extLst>
                </a:gridCol>
              </a:tblGrid>
              <a:tr h="180016"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PMTVersion</a:t>
                      </a:r>
                      <a:endParaRPr lang="fr-F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PMTItem</a:t>
                      </a:r>
                      <a:endParaRPr lang="fr-F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  <a:endParaRPr lang="fr-F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PMTDomain</a:t>
                      </a:r>
                      <a:endParaRPr lang="fr-F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606266"/>
                  </a:ext>
                </a:extLst>
              </a:tr>
              <a:tr h="180016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PMT2019-V1</a:t>
                      </a:r>
                      <a:endParaRPr lang="fr-F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FDM</a:t>
                      </a:r>
                      <a:endParaRPr lang="fr-F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V2</a:t>
                      </a:r>
                      <a:endParaRPr lang="fr-F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TLA</a:t>
                      </a:r>
                      <a:endParaRPr lang="fr-F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34985"/>
                  </a:ext>
                </a:extLst>
              </a:tr>
              <a:tr h="180016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PMT2019-V2</a:t>
                      </a:r>
                      <a:endParaRPr lang="fr-F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FDM</a:t>
                      </a:r>
                      <a:endParaRPr lang="fr-F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V2</a:t>
                      </a:r>
                      <a:endParaRPr lang="fr-F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TLA</a:t>
                      </a:r>
                      <a:endParaRPr lang="fr-F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84379"/>
                  </a:ext>
                </a:extLst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400052" y="4556528"/>
            <a:ext cx="1424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Reconduction de la ligne </a:t>
            </a:r>
            <a:r>
              <a:rPr lang="fr-FR" sz="12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pmt</a:t>
            </a:r>
            <a:r>
              <a:rPr lang="fr-FR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dans la V2</a:t>
            </a:r>
            <a:endParaRPr lang="fr-FR" sz="12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37064"/>
      </p:ext>
    </p:extLst>
  </p:cSld>
  <p:clrMapOvr>
    <a:masterClrMapping/>
  </p:clrMapOvr>
</p:sld>
</file>

<file path=ppt/theme/theme1.xml><?xml version="1.0" encoding="utf-8"?>
<a:theme xmlns:a="http://schemas.openxmlformats.org/drawingml/2006/main" name="SAE Digital">
  <a:themeElements>
    <a:clrScheme name="Digital">
      <a:dk1>
        <a:srgbClr val="3F3F3F"/>
      </a:dk1>
      <a:lt1>
        <a:sysClr val="window" lastClr="FFFFFF"/>
      </a:lt1>
      <a:dk2>
        <a:srgbClr val="1B70B9"/>
      </a:dk2>
      <a:lt2>
        <a:srgbClr val="30B1C6"/>
      </a:lt2>
      <a:accent1>
        <a:srgbClr val="E30051"/>
      </a:accent1>
      <a:accent2>
        <a:srgbClr val="935EA2"/>
      </a:accent2>
      <a:accent3>
        <a:srgbClr val="1B70B9"/>
      </a:accent3>
      <a:accent4>
        <a:srgbClr val="30B1C6"/>
      </a:accent4>
      <a:accent5>
        <a:srgbClr val="87B727"/>
      </a:accent5>
      <a:accent6>
        <a:srgbClr val="E66722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E Digital" id="{21A183CF-4CC5-4F1A-85A6-8389E7545D84}" vid="{E1A51358-9669-4885-9472-14CF4DF54C5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SAE Digital</Template>
  <TotalTime>310</TotalTime>
  <Words>295</Words>
  <Application>Microsoft Office PowerPoint</Application>
  <PresentationFormat>Grand écran</PresentationFormat>
  <Paragraphs>243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Microsoft Sans Serif</vt:lpstr>
      <vt:lpstr>Segoe UI</vt:lpstr>
      <vt:lpstr>Wingdings</vt:lpstr>
      <vt:lpstr>SAE Digital</vt:lpstr>
      <vt:lpstr>PMT tool backlog</vt:lpstr>
      <vt:lpstr>Budget View</vt:lpstr>
      <vt:lpstr>Analytics View</vt:lpstr>
      <vt:lpstr>Présentation PowerPoint</vt:lpstr>
    </vt:vector>
  </TitlesOfParts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PMT tool backlog</dc:title>
  <dc:creator>BIANCONI Laurent (SAFRAN AIRCRAFT ENGINES)</dc:creator>
  <cp:lastModifiedBy>BIANCONI Laurent (SAFRAN AIRCRAFT ENGINES)</cp:lastModifiedBy>
  <cp:revision>17</cp:revision>
  <dcterms:created xsi:type="dcterms:W3CDTF">2018-11-29T13:44:00Z</dcterms:created>
  <dcterms:modified xsi:type="dcterms:W3CDTF">2018-11-30T09:48:23Z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68e57324-536c-47e2-a8e5-b98ccae119d6</vt:lpwstr>
  </property>
  <property fmtid="{D5CDD505-2E9C-101B-9397-08002B2CF9AE}" pid="3" name="Confidentiality">
    <vt:lpwstr>C2</vt:lpwstr>
  </property>
  <property fmtid="{D5CDD505-2E9C-101B-9397-08002B2CF9AE}" pid="4" name="NationalSecret">
    <vt:lpwstr>NONS</vt:lpwstr>
  </property>
  <property fmtid="{D5CDD505-2E9C-101B-9397-08002B2CF9AE}" pid="5" name="ExportControl">
    <vt:lpwstr/>
  </property>
</Properties>
</file>