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7"/>
  </p:notesMasterIdLst>
  <p:sldIdLst>
    <p:sldId id="256" r:id="rId2"/>
    <p:sldId id="261" r:id="rId3"/>
    <p:sldId id="257" r:id="rId4"/>
    <p:sldId id="258" r:id="rId5"/>
    <p:sldId id="260" r:id="rId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79116"/>
  </p:normalViewPr>
  <p:slideViewPr>
    <p:cSldViewPr snapToGrid="0">
      <p:cViewPr varScale="1">
        <p:scale>
          <a:sx n="133" d="100"/>
          <a:sy n="133" d="100"/>
        </p:scale>
        <p:origin x="568"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a:extLst>
            <a:ext uri="{FF2B5EF4-FFF2-40B4-BE49-F238E27FC236}">
              <a16:creationId xmlns:a16="http://schemas.microsoft.com/office/drawing/2014/main" id="{49DB6CD1-0233-7F5A-45C6-95FE40B37551}"/>
            </a:ext>
          </a:extLst>
        </p:cNvPr>
        <p:cNvGrpSpPr/>
        <p:nvPr/>
      </p:nvGrpSpPr>
      <p:grpSpPr>
        <a:xfrm>
          <a:off x="0" y="0"/>
          <a:ext cx="0" cy="0"/>
          <a:chOff x="0" y="0"/>
          <a:chExt cx="0" cy="0"/>
        </a:xfrm>
      </p:grpSpPr>
      <p:sp>
        <p:nvSpPr>
          <p:cNvPr id="72" name="Google Shape;72;g36f952d6938_0_0:notes">
            <a:extLst>
              <a:ext uri="{FF2B5EF4-FFF2-40B4-BE49-F238E27FC236}">
                <a16:creationId xmlns:a16="http://schemas.microsoft.com/office/drawing/2014/main" id="{20CAE140-E269-D61E-B38D-9E41E687BDC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f952d6938_0_0:notes">
            <a:extLst>
              <a:ext uri="{FF2B5EF4-FFF2-40B4-BE49-F238E27FC236}">
                <a16:creationId xmlns:a16="http://schemas.microsoft.com/office/drawing/2014/main" id="{D8556C9B-8F0E-B7B3-ABBF-95607B29AE6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7464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f952d693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f952d693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6f952d693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6f952d693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a:extLst>
            <a:ext uri="{FF2B5EF4-FFF2-40B4-BE49-F238E27FC236}">
              <a16:creationId xmlns:a16="http://schemas.microsoft.com/office/drawing/2014/main" id="{85953004-181B-A993-21FB-1D1D3814EF54}"/>
            </a:ext>
          </a:extLst>
        </p:cNvPr>
        <p:cNvGrpSpPr/>
        <p:nvPr/>
      </p:nvGrpSpPr>
      <p:grpSpPr>
        <a:xfrm>
          <a:off x="0" y="0"/>
          <a:ext cx="0" cy="0"/>
          <a:chOff x="0" y="0"/>
          <a:chExt cx="0" cy="0"/>
        </a:xfrm>
      </p:grpSpPr>
      <p:sp>
        <p:nvSpPr>
          <p:cNvPr id="72" name="Google Shape;72;g36f952d6938_0_0:notes">
            <a:extLst>
              <a:ext uri="{FF2B5EF4-FFF2-40B4-BE49-F238E27FC236}">
                <a16:creationId xmlns:a16="http://schemas.microsoft.com/office/drawing/2014/main" id="{9E6DD3DB-1A6F-214A-0F03-45B39610A25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f952d6938_0_0:notes">
            <a:extLst>
              <a:ext uri="{FF2B5EF4-FFF2-40B4-BE49-F238E27FC236}">
                <a16:creationId xmlns:a16="http://schemas.microsoft.com/office/drawing/2014/main" id="{D1A9C137-5594-20FC-E69C-A81165EC678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200848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wo Column Content - Text and Image">
  <p:cSld name="SECTION_HEADER_3_1">
    <p:spTree>
      <p:nvGrpSpPr>
        <p:cNvPr id="1" name="Shape 50"/>
        <p:cNvGrpSpPr/>
        <p:nvPr/>
      </p:nvGrpSpPr>
      <p:grpSpPr>
        <a:xfrm>
          <a:off x="0" y="0"/>
          <a:ext cx="0" cy="0"/>
          <a:chOff x="0" y="0"/>
          <a:chExt cx="0" cy="0"/>
        </a:xfrm>
      </p:grpSpPr>
      <p:sp>
        <p:nvSpPr>
          <p:cNvPr id="52" name="Google Shape;52;p13"/>
          <p:cNvSpPr txBox="1">
            <a:spLocks noGrp="1"/>
          </p:cNvSpPr>
          <p:nvPr>
            <p:ph type="title"/>
          </p:nvPr>
        </p:nvSpPr>
        <p:spPr>
          <a:xfrm>
            <a:off x="457200" y="276750"/>
            <a:ext cx="4114800" cy="1376100"/>
          </a:xfrm>
          <a:prstGeom prst="rect">
            <a:avLst/>
          </a:prstGeom>
          <a:noFill/>
          <a:ln>
            <a:noFill/>
          </a:ln>
        </p:spPr>
        <p:txBody>
          <a:bodyPr spcFirstLastPara="1" wrap="square" lIns="0" tIns="0" rIns="0" bIns="45700" anchor="t" anchorCtr="0">
            <a:normAutofit/>
          </a:bodyPr>
          <a:lstStyle>
            <a:lvl1pPr lvl="0" algn="l">
              <a:lnSpc>
                <a:spcPct val="80000"/>
              </a:lnSpc>
              <a:spcBef>
                <a:spcPts val="0"/>
              </a:spcBef>
              <a:spcAft>
                <a:spcPts val="0"/>
              </a:spcAft>
              <a:buClr>
                <a:schemeClr val="accent1"/>
              </a:buClr>
              <a:buSzPts val="1800"/>
              <a:buNone/>
              <a:defRPr>
                <a:solidFill>
                  <a:schemeClr val="accent1"/>
                </a:solidFill>
              </a:defRPr>
            </a:lvl1pPr>
            <a:lvl2pPr lvl="1" algn="l">
              <a:lnSpc>
                <a:spcPct val="100000"/>
              </a:lnSpc>
              <a:spcBef>
                <a:spcPts val="0"/>
              </a:spcBef>
              <a:spcAft>
                <a:spcPts val="0"/>
              </a:spcAft>
              <a:buClr>
                <a:schemeClr val="lt1"/>
              </a:buClr>
              <a:buSzPts val="1400"/>
              <a:buNone/>
              <a:defRPr>
                <a:solidFill>
                  <a:schemeClr val="lt1"/>
                </a:solidFill>
              </a:defRPr>
            </a:lvl2pPr>
            <a:lvl3pPr lvl="2" algn="l">
              <a:lnSpc>
                <a:spcPct val="100000"/>
              </a:lnSpc>
              <a:spcBef>
                <a:spcPts val="0"/>
              </a:spcBef>
              <a:spcAft>
                <a:spcPts val="0"/>
              </a:spcAft>
              <a:buClr>
                <a:schemeClr val="lt1"/>
              </a:buClr>
              <a:buSzPts val="1400"/>
              <a:buNone/>
              <a:defRPr>
                <a:solidFill>
                  <a:schemeClr val="lt1"/>
                </a:solidFill>
              </a:defRPr>
            </a:lvl3pPr>
            <a:lvl4pPr lvl="3" algn="l">
              <a:lnSpc>
                <a:spcPct val="100000"/>
              </a:lnSpc>
              <a:spcBef>
                <a:spcPts val="0"/>
              </a:spcBef>
              <a:spcAft>
                <a:spcPts val="0"/>
              </a:spcAft>
              <a:buClr>
                <a:schemeClr val="lt1"/>
              </a:buClr>
              <a:buSzPts val="1400"/>
              <a:buNone/>
              <a:defRPr>
                <a:solidFill>
                  <a:schemeClr val="lt1"/>
                </a:solidFill>
              </a:defRPr>
            </a:lvl4pPr>
            <a:lvl5pPr lvl="4" algn="l">
              <a:lnSpc>
                <a:spcPct val="100000"/>
              </a:lnSpc>
              <a:spcBef>
                <a:spcPts val="0"/>
              </a:spcBef>
              <a:spcAft>
                <a:spcPts val="0"/>
              </a:spcAft>
              <a:buClr>
                <a:schemeClr val="lt1"/>
              </a:buClr>
              <a:buSzPts val="1400"/>
              <a:buNone/>
              <a:defRPr>
                <a:solidFill>
                  <a:schemeClr val="lt1"/>
                </a:solidFill>
              </a:defRPr>
            </a:lvl5pPr>
            <a:lvl6pPr lvl="5" algn="l">
              <a:lnSpc>
                <a:spcPct val="100000"/>
              </a:lnSpc>
              <a:spcBef>
                <a:spcPts val="0"/>
              </a:spcBef>
              <a:spcAft>
                <a:spcPts val="0"/>
              </a:spcAft>
              <a:buClr>
                <a:schemeClr val="lt1"/>
              </a:buClr>
              <a:buSzPts val="1400"/>
              <a:buNone/>
              <a:defRPr>
                <a:solidFill>
                  <a:schemeClr val="lt1"/>
                </a:solidFill>
              </a:defRPr>
            </a:lvl6pPr>
            <a:lvl7pPr lvl="6" algn="l">
              <a:lnSpc>
                <a:spcPct val="100000"/>
              </a:lnSpc>
              <a:spcBef>
                <a:spcPts val="0"/>
              </a:spcBef>
              <a:spcAft>
                <a:spcPts val="0"/>
              </a:spcAft>
              <a:buClr>
                <a:schemeClr val="lt1"/>
              </a:buClr>
              <a:buSzPts val="1400"/>
              <a:buNone/>
              <a:defRPr>
                <a:solidFill>
                  <a:schemeClr val="lt1"/>
                </a:solidFill>
              </a:defRPr>
            </a:lvl7pPr>
            <a:lvl8pPr lvl="7" algn="l">
              <a:lnSpc>
                <a:spcPct val="100000"/>
              </a:lnSpc>
              <a:spcBef>
                <a:spcPts val="0"/>
              </a:spcBef>
              <a:spcAft>
                <a:spcPts val="0"/>
              </a:spcAft>
              <a:buClr>
                <a:schemeClr val="lt1"/>
              </a:buClr>
              <a:buSzPts val="1400"/>
              <a:buNone/>
              <a:defRPr>
                <a:solidFill>
                  <a:schemeClr val="lt1"/>
                </a:solidFill>
              </a:defRPr>
            </a:lvl8pPr>
            <a:lvl9pPr lvl="8" algn="l">
              <a:lnSpc>
                <a:spcPct val="100000"/>
              </a:lnSpc>
              <a:spcBef>
                <a:spcPts val="0"/>
              </a:spcBef>
              <a:spcAft>
                <a:spcPts val="0"/>
              </a:spcAft>
              <a:buClr>
                <a:schemeClr val="lt1"/>
              </a:buClr>
              <a:buSzPts val="1400"/>
              <a:buNone/>
              <a:defRPr>
                <a:solidFill>
                  <a:schemeClr val="lt1"/>
                </a:solidFill>
              </a:defRPr>
            </a:lvl9pPr>
          </a:lstStyle>
          <a:p>
            <a:endParaRPr/>
          </a:p>
        </p:txBody>
      </p:sp>
      <p:sp>
        <p:nvSpPr>
          <p:cNvPr id="53" name="Google Shape;53;p13"/>
          <p:cNvSpPr>
            <a:spLocks noGrp="1"/>
          </p:cNvSpPr>
          <p:nvPr>
            <p:ph type="pic" idx="2"/>
          </p:nvPr>
        </p:nvSpPr>
        <p:spPr>
          <a:xfrm>
            <a:off x="4893325" y="448150"/>
            <a:ext cx="3793500" cy="4175400"/>
          </a:xfrm>
          <a:prstGeom prst="rect">
            <a:avLst/>
          </a:prstGeom>
          <a:noFill/>
          <a:ln>
            <a:noFill/>
          </a:ln>
        </p:spPr>
      </p:sp>
      <p:sp>
        <p:nvSpPr>
          <p:cNvPr id="54" name="Google Shape;54;p13"/>
          <p:cNvSpPr txBox="1">
            <a:spLocks noGrp="1"/>
          </p:cNvSpPr>
          <p:nvPr>
            <p:ph type="body" idx="1"/>
          </p:nvPr>
        </p:nvSpPr>
        <p:spPr>
          <a:xfrm>
            <a:off x="461950" y="1653000"/>
            <a:ext cx="4114800" cy="2979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55" name="Google Shape;55;p13"/>
          <p:cNvSpPr/>
          <p:nvPr/>
        </p:nvSpPr>
        <p:spPr>
          <a:xfrm>
            <a:off x="0" y="0"/>
            <a:ext cx="9144000" cy="62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457200" y="276750"/>
            <a:ext cx="8229600" cy="575700"/>
          </a:xfrm>
          <a:prstGeom prst="rect">
            <a:avLst/>
          </a:prstGeom>
          <a:noFill/>
          <a:ln>
            <a:noFill/>
          </a:ln>
        </p:spPr>
        <p:txBody>
          <a:bodyPr spcFirstLastPara="1" wrap="square" lIns="0" tIns="0" rIns="0" bIns="45700" anchor="t" anchorCtr="0">
            <a:normAutofit/>
          </a:bodyPr>
          <a:lstStyle>
            <a:lvl1pPr lvl="0" algn="l">
              <a:lnSpc>
                <a:spcPct val="80000"/>
              </a:lnSpc>
              <a:spcBef>
                <a:spcPts val="0"/>
              </a:spcBef>
              <a:spcAft>
                <a:spcPts val="0"/>
              </a:spcAft>
              <a:buClr>
                <a:srgbClr val="4A98D0"/>
              </a:buClr>
              <a:buSzPts val="1800"/>
              <a:buNone/>
              <a:defRPr>
                <a:solidFill>
                  <a:srgbClr val="4A98D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14"/>
          <p:cNvSpPr/>
          <p:nvPr/>
        </p:nvSpPr>
        <p:spPr>
          <a:xfrm>
            <a:off x="0" y="0"/>
            <a:ext cx="9144000" cy="62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4"/>
          <p:cNvSpPr txBox="1">
            <a:spLocks noGrp="1"/>
          </p:cNvSpPr>
          <p:nvPr>
            <p:ph type="body" idx="1"/>
          </p:nvPr>
        </p:nvSpPr>
        <p:spPr>
          <a:xfrm>
            <a:off x="453875" y="852450"/>
            <a:ext cx="8229600" cy="3780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pic>
        <p:nvPicPr>
          <p:cNvPr id="2" name="Google Shape;51;p13">
            <a:extLst>
              <a:ext uri="{FF2B5EF4-FFF2-40B4-BE49-F238E27FC236}">
                <a16:creationId xmlns:a16="http://schemas.microsoft.com/office/drawing/2014/main" id="{4D0DA2B7-655F-5A8C-AF17-EB3799BDA6A5}"/>
              </a:ext>
            </a:extLst>
          </p:cNvPr>
          <p:cNvPicPr preferRelativeResize="0"/>
          <p:nvPr userDrawn="1"/>
        </p:nvPicPr>
        <p:blipFill>
          <a:blip r:embed="rId15">
            <a:alphaModFix/>
          </a:blip>
          <a:stretch>
            <a:fillRect/>
          </a:stretch>
        </p:blipFill>
        <p:spPr>
          <a:xfrm>
            <a:off x="8161300" y="4731525"/>
            <a:ext cx="754751" cy="293075"/>
          </a:xfrm>
          <a:prstGeom prst="rect">
            <a:avLst/>
          </a:prstGeom>
          <a:noFill/>
          <a:ln>
            <a:noFill/>
          </a:ln>
        </p:spPr>
      </p:pic>
      <p:pic>
        <p:nvPicPr>
          <p:cNvPr id="3" name="Google Shape;57;p13">
            <a:extLst>
              <a:ext uri="{FF2B5EF4-FFF2-40B4-BE49-F238E27FC236}">
                <a16:creationId xmlns:a16="http://schemas.microsoft.com/office/drawing/2014/main" id="{114D6BF0-F411-85DE-6FE5-113491229F37}"/>
              </a:ext>
            </a:extLst>
          </p:cNvPr>
          <p:cNvPicPr preferRelativeResize="0"/>
          <p:nvPr userDrawn="1"/>
        </p:nvPicPr>
        <p:blipFill>
          <a:blip r:embed="rId16">
            <a:alphaModFix/>
          </a:blip>
          <a:stretch>
            <a:fillRect/>
          </a:stretch>
        </p:blipFill>
        <p:spPr>
          <a:xfrm>
            <a:off x="7785475" y="4731518"/>
            <a:ext cx="233150" cy="293075"/>
          </a:xfrm>
          <a:prstGeom prst="rect">
            <a:avLst/>
          </a:prstGeom>
          <a:noFill/>
          <a:ln>
            <a:noFill/>
          </a:ln>
        </p:spPr>
      </p:pic>
      <p:pic>
        <p:nvPicPr>
          <p:cNvPr id="4" name="Picture 2">
            <a:extLst>
              <a:ext uri="{FF2B5EF4-FFF2-40B4-BE49-F238E27FC236}">
                <a16:creationId xmlns:a16="http://schemas.microsoft.com/office/drawing/2014/main" id="{54E6A557-5FCC-3B59-4413-3E6849F81B16}"/>
              </a:ext>
            </a:extLst>
          </p:cNvPr>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7288651" y="4650920"/>
            <a:ext cx="451613" cy="45427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blue and orange logo&#10;&#10;AI-generated content may be incorrect.">
            <a:extLst>
              <a:ext uri="{FF2B5EF4-FFF2-40B4-BE49-F238E27FC236}">
                <a16:creationId xmlns:a16="http://schemas.microsoft.com/office/drawing/2014/main" id="{3747EADB-A686-90B2-1CD3-4BDCFBEBCE0C}"/>
              </a:ext>
            </a:extLst>
          </p:cNvPr>
          <p:cNvPicPr>
            <a:picLocks noChangeAspect="1"/>
          </p:cNvPicPr>
          <p:nvPr userDrawn="1"/>
        </p:nvPicPr>
        <p:blipFill>
          <a:blip r:embed="rId18"/>
          <a:stretch>
            <a:fillRect/>
          </a:stretch>
        </p:blipFill>
        <p:spPr>
          <a:xfrm>
            <a:off x="291529" y="4698475"/>
            <a:ext cx="1667691" cy="359169"/>
          </a:xfrm>
          <a:prstGeom prst="rect">
            <a:avLst/>
          </a:prstGeom>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s://netcreate.org/netcreate-userdocs/"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ctrTitle"/>
          </p:nvPr>
        </p:nvSpPr>
        <p:spPr>
          <a:xfrm>
            <a:off x="1088049" y="744575"/>
            <a:ext cx="7142829"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US" dirty="0"/>
              <a:t>Classroom Management Tips</a:t>
            </a:r>
          </a:p>
        </p:txBody>
      </p:sp>
      <p:sp>
        <p:nvSpPr>
          <p:cNvPr id="70" name="Google Shape;70;p15"/>
          <p:cNvSpPr txBox="1">
            <a:spLocks noGrp="1"/>
          </p:cNvSpPr>
          <p:nvPr>
            <p:ph type="subTitle" idx="1"/>
          </p:nvPr>
        </p:nvSpPr>
        <p:spPr>
          <a:xfrm>
            <a:off x="1423283" y="2834125"/>
            <a:ext cx="6472362" cy="1658362"/>
          </a:xfrm>
          <a:prstGeom prst="rect">
            <a:avLst/>
          </a:prstGeom>
        </p:spPr>
        <p:txBody>
          <a:bodyPr spcFirstLastPara="1" wrap="square" lIns="91425" tIns="91425" rIns="91425" bIns="91425" anchor="t" anchorCtr="0">
            <a:normAutofit fontScale="92500" lnSpcReduction="10000"/>
          </a:bodyPr>
          <a:lstStyle/>
          <a:p>
            <a:pPr marL="0" lvl="0" indent="0" algn="ctr" rtl="0">
              <a:spcBef>
                <a:spcPts val="0"/>
              </a:spcBef>
              <a:spcAft>
                <a:spcPts val="0"/>
              </a:spcAft>
              <a:buNone/>
            </a:pPr>
            <a:r>
              <a:rPr lang="en-US" dirty="0"/>
              <a:t>These tips come from middle-school teachers who have used </a:t>
            </a:r>
            <a:r>
              <a:rPr lang="en-US" dirty="0" err="1"/>
              <a:t>Net.Create</a:t>
            </a:r>
            <a:r>
              <a:rPr lang="en-US" dirty="0"/>
              <a:t> in their classrooms with the lesson plans available at </a:t>
            </a:r>
            <a:r>
              <a:rPr lang="en-US" dirty="0" err="1"/>
              <a:t>lessons.netcreate.org</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a:extLst>
            <a:ext uri="{FF2B5EF4-FFF2-40B4-BE49-F238E27FC236}">
              <a16:creationId xmlns:a16="http://schemas.microsoft.com/office/drawing/2014/main" id="{F64B335C-BEDA-A0C7-21E5-2D0B3D0C0180}"/>
            </a:ext>
          </a:extLst>
        </p:cNvPr>
        <p:cNvGrpSpPr/>
        <p:nvPr/>
      </p:nvGrpSpPr>
      <p:grpSpPr>
        <a:xfrm>
          <a:off x="0" y="0"/>
          <a:ext cx="0" cy="0"/>
          <a:chOff x="0" y="0"/>
          <a:chExt cx="0" cy="0"/>
        </a:xfrm>
      </p:grpSpPr>
      <p:sp>
        <p:nvSpPr>
          <p:cNvPr id="75" name="Google Shape;75;p16">
            <a:extLst>
              <a:ext uri="{FF2B5EF4-FFF2-40B4-BE49-F238E27FC236}">
                <a16:creationId xmlns:a16="http://schemas.microsoft.com/office/drawing/2014/main" id="{0E17F874-B0DD-2003-B15F-4C3171FAC0AE}"/>
              </a:ext>
            </a:extLst>
          </p:cNvPr>
          <p:cNvSpPr txBox="1">
            <a:spLocks noGrp="1"/>
          </p:cNvSpPr>
          <p:nvPr>
            <p:ph type="title"/>
          </p:nvPr>
        </p:nvSpPr>
        <p:spPr>
          <a:xfrm>
            <a:off x="457200" y="276750"/>
            <a:ext cx="8229600" cy="575700"/>
          </a:xfrm>
          <a:prstGeom prst="rect">
            <a:avLst/>
          </a:prstGeom>
        </p:spPr>
        <p:txBody>
          <a:bodyPr spcFirstLastPara="1" wrap="square" lIns="0" tIns="0" rIns="0" bIns="45700" anchor="t" anchorCtr="0">
            <a:normAutofit/>
          </a:bodyPr>
          <a:lstStyle/>
          <a:p>
            <a:pPr marL="0" lvl="0" indent="0" algn="l" rtl="0">
              <a:spcBef>
                <a:spcPts val="0"/>
              </a:spcBef>
              <a:spcAft>
                <a:spcPts val="0"/>
              </a:spcAft>
              <a:buNone/>
            </a:pPr>
            <a:r>
              <a:rPr lang="en" dirty="0"/>
              <a:t>Your Comfort Level and Lesson Timing</a:t>
            </a:r>
            <a:endParaRPr dirty="0"/>
          </a:p>
        </p:txBody>
      </p:sp>
      <p:sp>
        <p:nvSpPr>
          <p:cNvPr id="76" name="Google Shape;76;p16">
            <a:extLst>
              <a:ext uri="{FF2B5EF4-FFF2-40B4-BE49-F238E27FC236}">
                <a16:creationId xmlns:a16="http://schemas.microsoft.com/office/drawing/2014/main" id="{0E9DC1A6-AB56-B955-598C-9675A316FD66}"/>
              </a:ext>
            </a:extLst>
          </p:cNvPr>
          <p:cNvSpPr txBox="1">
            <a:spLocks noGrp="1"/>
          </p:cNvSpPr>
          <p:nvPr>
            <p:ph type="body" idx="1"/>
          </p:nvPr>
        </p:nvSpPr>
        <p:spPr>
          <a:xfrm>
            <a:off x="461951" y="935500"/>
            <a:ext cx="9587740" cy="4208000"/>
          </a:xfrm>
          <a:prstGeom prst="rect">
            <a:avLst/>
          </a:prstGeom>
        </p:spPr>
        <p:txBody>
          <a:bodyPr spcFirstLastPara="1" wrap="square" lIns="91425" tIns="91425" rIns="91425" bIns="91425" anchor="t" anchorCtr="0">
            <a:normAutofit/>
          </a:bodyPr>
          <a:lstStyle/>
          <a:p>
            <a:pPr lvl="0">
              <a:spcBef>
                <a:spcPts val="1200"/>
              </a:spcBef>
            </a:pPr>
            <a:r>
              <a:rPr lang="en-US" dirty="0"/>
              <a:t>Play around with </a:t>
            </a:r>
            <a:r>
              <a:rPr lang="en-US" dirty="0" err="1"/>
              <a:t>Net.Create</a:t>
            </a:r>
            <a:r>
              <a:rPr lang="en-US" dirty="0"/>
              <a:t> yourself!</a:t>
            </a:r>
          </a:p>
          <a:p>
            <a:pPr lvl="1"/>
            <a:r>
              <a:rPr lang="en-US" dirty="0"/>
              <a:t>Take some time to orient yourself before students dive in</a:t>
            </a:r>
          </a:p>
          <a:p>
            <a:pPr lvl="0" indent="-291465">
              <a:buSzPct val="100000"/>
            </a:pPr>
            <a:r>
              <a:rPr lang="en-US" dirty="0"/>
              <a:t>Be prepared to highlight the shared positionality you all have—teacher and student alike—working with a new piece of software and making mistakes together</a:t>
            </a:r>
          </a:p>
          <a:p>
            <a:pPr lvl="0" indent="-291465">
              <a:buSzPct val="100000"/>
            </a:pPr>
            <a:r>
              <a:rPr lang="en-US" dirty="0"/>
              <a:t>Don’t plan anything after spring break.</a:t>
            </a:r>
          </a:p>
        </p:txBody>
      </p:sp>
    </p:spTree>
    <p:extLst>
      <p:ext uri="{BB962C8B-B14F-4D97-AF65-F5344CB8AC3E}">
        <p14:creationId xmlns:p14="http://schemas.microsoft.com/office/powerpoint/2010/main" val="270165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457200" y="276750"/>
            <a:ext cx="8229600" cy="575700"/>
          </a:xfrm>
          <a:prstGeom prst="rect">
            <a:avLst/>
          </a:prstGeom>
        </p:spPr>
        <p:txBody>
          <a:bodyPr spcFirstLastPara="1" wrap="square" lIns="0" tIns="0" rIns="0" bIns="45700" anchor="t" anchorCtr="0">
            <a:normAutofit/>
          </a:bodyPr>
          <a:lstStyle/>
          <a:p>
            <a:pPr marL="0" lvl="0" indent="0" algn="l" rtl="0">
              <a:spcBef>
                <a:spcPts val="0"/>
              </a:spcBef>
              <a:spcAft>
                <a:spcPts val="0"/>
              </a:spcAft>
              <a:buNone/>
            </a:pPr>
            <a:r>
              <a:rPr lang="en" dirty="0"/>
              <a:t>Crafting Your Lesson Plan</a:t>
            </a:r>
            <a:endParaRPr dirty="0"/>
          </a:p>
        </p:txBody>
      </p:sp>
      <p:sp>
        <p:nvSpPr>
          <p:cNvPr id="76" name="Google Shape;76;p16"/>
          <p:cNvSpPr txBox="1">
            <a:spLocks noGrp="1"/>
          </p:cNvSpPr>
          <p:nvPr>
            <p:ph type="body" idx="1"/>
          </p:nvPr>
        </p:nvSpPr>
        <p:spPr>
          <a:xfrm>
            <a:off x="461951" y="935500"/>
            <a:ext cx="8499169" cy="3752003"/>
          </a:xfrm>
          <a:prstGeom prst="rect">
            <a:avLst/>
          </a:prstGeom>
        </p:spPr>
        <p:txBody>
          <a:bodyPr spcFirstLastPara="1" wrap="square" lIns="91425" tIns="91425" rIns="91425" bIns="91425" anchor="t" anchorCtr="0">
            <a:normAutofit fontScale="85000" lnSpcReduction="20000"/>
          </a:bodyPr>
          <a:lstStyle/>
          <a:p>
            <a:pPr indent="-291465">
              <a:buSzPct val="100000"/>
            </a:pPr>
            <a:r>
              <a:rPr lang="en" dirty="0"/>
              <a:t>Consider </a:t>
            </a:r>
            <a:r>
              <a:rPr lang="en-US" dirty="0"/>
              <a:t>purpose and timing</a:t>
            </a:r>
          </a:p>
          <a:p>
            <a:pPr lvl="1"/>
            <a:r>
              <a:rPr lang="en-US" dirty="0" err="1"/>
              <a:t>Whats</a:t>
            </a:r>
            <a:r>
              <a:rPr lang="en-US" dirty="0"/>
              <a:t> your warm-up/hook?</a:t>
            </a:r>
          </a:p>
          <a:p>
            <a:pPr lvl="1"/>
            <a:r>
              <a:rPr lang="en-US" dirty="0"/>
              <a:t>What will the meat of the lesson be?</a:t>
            </a:r>
          </a:p>
          <a:p>
            <a:pPr lvl="1"/>
            <a:r>
              <a:rPr lang="en-US" dirty="0"/>
              <a:t>How will you plan a formative assessment to show your/their learning?</a:t>
            </a:r>
          </a:p>
          <a:p>
            <a:pPr marL="457200" lvl="0" indent="-291465" algn="l" rtl="0">
              <a:spcBef>
                <a:spcPts val="0"/>
              </a:spcBef>
              <a:spcAft>
                <a:spcPts val="0"/>
              </a:spcAft>
              <a:buSzPct val="100000"/>
              <a:buChar char="●"/>
            </a:pPr>
            <a:r>
              <a:rPr lang="en" dirty="0"/>
              <a:t>Prepare a slide show (with timers) with an overview, then each slide with a clear task with timer (reference for the students and the teacher)</a:t>
            </a:r>
            <a:endParaRPr dirty="0"/>
          </a:p>
          <a:p>
            <a:pPr marL="914400" lvl="1" indent="-277494" algn="l" rtl="0">
              <a:spcBef>
                <a:spcPts val="0"/>
              </a:spcBef>
              <a:spcAft>
                <a:spcPts val="0"/>
              </a:spcAft>
              <a:buSzPct val="100000"/>
              <a:buChar char="○"/>
            </a:pPr>
            <a:r>
              <a:rPr lang="en" dirty="0"/>
              <a:t>From the </a:t>
            </a:r>
            <a:r>
              <a:rPr lang="en" dirty="0" err="1"/>
              <a:t>Net.Create</a:t>
            </a:r>
            <a:r>
              <a:rPr lang="en" dirty="0"/>
              <a:t> team: There’s a user guide </a:t>
            </a:r>
            <a:r>
              <a:rPr lang="en" u="sng" dirty="0">
                <a:solidFill>
                  <a:schemeClr val="hlink"/>
                </a:solidFill>
                <a:hlinkClick r:id="rId3"/>
              </a:rPr>
              <a:t>https://netcreate.org/netcreate-userdocs/</a:t>
            </a:r>
            <a:r>
              <a:rPr lang="en" dirty="0"/>
              <a:t> with some pre-prepped screenshots that might work for these in-class explanatory slides</a:t>
            </a:r>
            <a:endParaRPr dirty="0"/>
          </a:p>
          <a:p>
            <a:pPr lvl="1" indent="-291465">
              <a:buSzPct val="100000"/>
              <a:buChar char="●"/>
            </a:pPr>
            <a:r>
              <a:rPr lang="en" dirty="0"/>
              <a:t>Also have the questions you want to ask on these slides</a:t>
            </a:r>
          </a:p>
          <a:p>
            <a:pPr marL="457200" lvl="0" indent="-291465" algn="l" rtl="0">
              <a:spcBef>
                <a:spcPts val="0"/>
              </a:spcBef>
              <a:spcAft>
                <a:spcPts val="0"/>
              </a:spcAft>
              <a:buSzPct val="100000"/>
              <a:buChar char="●"/>
            </a:pPr>
            <a:r>
              <a:rPr lang="en" dirty="0"/>
              <a:t>Be prepared if internet goes out</a:t>
            </a:r>
          </a:p>
          <a:p>
            <a:pPr lvl="1" indent="-291465">
              <a:buSzPct val="100000"/>
              <a:buChar char="●"/>
            </a:pPr>
            <a:r>
              <a:rPr lang="en" dirty="0"/>
              <a:t>Use </a:t>
            </a:r>
            <a:r>
              <a:rPr lang="en" dirty="0" err="1"/>
              <a:t>post-its</a:t>
            </a:r>
            <a:r>
              <a:rPr lang="en" dirty="0"/>
              <a:t> and whiteboard/poster paper, take a pic and then students can use that to make network when internet returns</a:t>
            </a:r>
            <a:endParaRPr dirty="0"/>
          </a:p>
          <a:p>
            <a:pPr marL="457200" lvl="0" indent="-291465" algn="l" rtl="0">
              <a:spcBef>
                <a:spcPts val="0"/>
              </a:spcBef>
              <a:spcAft>
                <a:spcPts val="0"/>
              </a:spcAft>
              <a:buSzPct val="100000"/>
              <a:buChar char="●"/>
            </a:pPr>
            <a:r>
              <a:rPr lang="en" dirty="0"/>
              <a:t>Classroom management planning. Consider:</a:t>
            </a:r>
          </a:p>
          <a:p>
            <a:pPr lvl="1" indent="-291465">
              <a:buSzPct val="100000"/>
              <a:buChar char="●"/>
            </a:pPr>
            <a:r>
              <a:rPr lang="en" dirty="0"/>
              <a:t>pairing or group students to reduce internet load</a:t>
            </a:r>
          </a:p>
          <a:p>
            <a:pPr lvl="1" indent="-291465">
              <a:buSzPct val="100000"/>
              <a:buChar char="●"/>
            </a:pPr>
            <a:r>
              <a:rPr lang="en-US" dirty="0"/>
              <a:t>whether students need to log in to enter data</a:t>
            </a:r>
          </a:p>
          <a:p>
            <a:pPr lvl="1" indent="-291465">
              <a:buSzPct val="100000"/>
              <a:buChar char="●"/>
            </a:pPr>
            <a:r>
              <a:rPr lang="en-US" dirty="0"/>
              <a:t>whether you need information preloaded</a:t>
            </a:r>
          </a:p>
          <a:p>
            <a:pPr lvl="1" indent="-291465">
              <a:buSzPct val="100000"/>
              <a:buChar char="●"/>
            </a:pPr>
            <a:r>
              <a:rPr lang="en-US" dirty="0"/>
              <a:t>How you’ll test links on student devices</a:t>
            </a:r>
          </a:p>
          <a:p>
            <a:pPr lvl="1" indent="-291465">
              <a:buSzPct val="100000"/>
              <a:buChar char="●"/>
            </a:pPr>
            <a:r>
              <a:rPr lang="en-US" dirty="0"/>
              <a:t>Whether you’ll make videos of instructions or use provided/existing videos</a:t>
            </a:r>
            <a:endParaRPr dirty="0"/>
          </a:p>
          <a:p>
            <a:pPr marL="457200" lvl="0" indent="-291465" algn="l" rtl="0">
              <a:spcBef>
                <a:spcPts val="0"/>
              </a:spcBef>
              <a:spcAft>
                <a:spcPts val="0"/>
              </a:spcAft>
              <a:buSzPct val="100000"/>
              <a:buChar char="●"/>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457200" y="276750"/>
            <a:ext cx="8229600" cy="575700"/>
          </a:xfrm>
          <a:prstGeom prst="rect">
            <a:avLst/>
          </a:prstGeom>
        </p:spPr>
        <p:txBody>
          <a:bodyPr spcFirstLastPara="1" wrap="square" lIns="0" tIns="0" rIns="0" bIns="45700" anchor="t" anchorCtr="0">
            <a:normAutofit/>
          </a:bodyPr>
          <a:lstStyle/>
          <a:p>
            <a:pPr marL="0" lvl="0" indent="0" algn="l" rtl="0">
              <a:spcBef>
                <a:spcPts val="0"/>
              </a:spcBef>
              <a:spcAft>
                <a:spcPts val="0"/>
              </a:spcAft>
              <a:buNone/>
            </a:pPr>
            <a:r>
              <a:rPr lang="en" dirty="0"/>
              <a:t>Scaffolding first experiences with </a:t>
            </a:r>
            <a:r>
              <a:rPr lang="en" dirty="0" err="1"/>
              <a:t>Net.Create</a:t>
            </a:r>
            <a:endParaRPr dirty="0"/>
          </a:p>
        </p:txBody>
      </p:sp>
      <p:sp>
        <p:nvSpPr>
          <p:cNvPr id="82" name="Google Shape;82;p17"/>
          <p:cNvSpPr txBox="1">
            <a:spLocks noGrp="1"/>
          </p:cNvSpPr>
          <p:nvPr>
            <p:ph type="body" idx="1"/>
          </p:nvPr>
        </p:nvSpPr>
        <p:spPr>
          <a:xfrm>
            <a:off x="453875" y="852450"/>
            <a:ext cx="8229600" cy="37800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dirty="0"/>
              <a:t>SCAFFOLDING</a:t>
            </a:r>
            <a:endParaRPr dirty="0"/>
          </a:p>
          <a:p>
            <a:pPr marL="457200" lvl="0" indent="-342900" algn="l" rtl="0">
              <a:spcBef>
                <a:spcPts val="1200"/>
              </a:spcBef>
              <a:spcAft>
                <a:spcPts val="0"/>
              </a:spcAft>
              <a:buSzPts val="1800"/>
              <a:buChar char="●"/>
            </a:pPr>
            <a:r>
              <a:rPr lang="en" dirty="0"/>
              <a:t>Let students play around with </a:t>
            </a:r>
            <a:r>
              <a:rPr lang="en" dirty="0" err="1"/>
              <a:t>Net.Create</a:t>
            </a:r>
            <a:r>
              <a:rPr lang="en" dirty="0"/>
              <a:t> before the official lesson</a:t>
            </a:r>
            <a:endParaRPr dirty="0"/>
          </a:p>
          <a:p>
            <a:pPr lvl="1" indent="-342900">
              <a:buSzPts val="1800"/>
              <a:buChar char="●"/>
            </a:pPr>
            <a:r>
              <a:rPr lang="en" dirty="0"/>
              <a:t>Take some time to orient students before they dive in (but no too much time!)</a:t>
            </a:r>
            <a:endParaRPr dirty="0"/>
          </a:p>
          <a:p>
            <a:pPr marL="457200" lvl="0" indent="-342900" algn="l" rtl="0">
              <a:spcBef>
                <a:spcPts val="0"/>
              </a:spcBef>
              <a:spcAft>
                <a:spcPts val="0"/>
              </a:spcAft>
              <a:buSzPts val="1800"/>
              <a:buChar char="●"/>
            </a:pPr>
            <a:r>
              <a:rPr lang="en" dirty="0"/>
              <a:t>Start with an identity network before tackling a content network</a:t>
            </a:r>
          </a:p>
          <a:p>
            <a:pPr lvl="0" indent="-291465">
              <a:buSzPct val="100000"/>
            </a:pPr>
            <a:r>
              <a:rPr lang="en-US" dirty="0"/>
              <a:t>Let students play</a:t>
            </a:r>
          </a:p>
          <a:p>
            <a:pPr lvl="1" indent="-291465">
              <a:buSzPct val="100000"/>
            </a:pPr>
            <a:r>
              <a:rPr lang="en-US" dirty="0"/>
              <a:t>Give students time to play around with </a:t>
            </a:r>
            <a:r>
              <a:rPr lang="en-US" dirty="0" err="1"/>
              <a:t>Net.Create</a:t>
            </a:r>
            <a:endParaRPr lang="en-US" dirty="0"/>
          </a:p>
          <a:p>
            <a:pPr lvl="0" indent="-291465">
              <a:buSzPct val="100000"/>
            </a:pPr>
            <a:r>
              <a:rPr lang="en-US" dirty="0"/>
              <a:t>Pre-prep student thinking</a:t>
            </a:r>
          </a:p>
          <a:p>
            <a:pPr lvl="1" indent="-277494">
              <a:buSzPct val="100000"/>
            </a:pPr>
            <a:r>
              <a:rPr lang="en-US" dirty="0"/>
              <a:t>with terminology - call and response (“when I say edge, you say connections! Edges-connections edges-connections!”)</a:t>
            </a:r>
          </a:p>
          <a:p>
            <a:pPr lvl="1" indent="-277494">
              <a:buSzPct val="100000"/>
            </a:pPr>
            <a:r>
              <a:rPr lang="en-US" dirty="0"/>
              <a:t>With a graphic organizer to think about the concepts before they start working in the network</a:t>
            </a:r>
          </a:p>
          <a:p>
            <a:pPr lvl="0" indent="-291465">
              <a:buSzPct val="100000"/>
            </a:pPr>
            <a:r>
              <a:rPr lang="en-US" dirty="0"/>
              <a:t>Pre-prep student understanding of networks and data</a:t>
            </a:r>
          </a:p>
          <a:p>
            <a:pPr lvl="1" indent="-277494">
              <a:buSzPct val="100000"/>
            </a:pPr>
            <a:r>
              <a:rPr lang="en-US" dirty="0"/>
              <a:t>Canva mockup of a network that simplifies what the network might look </a:t>
            </a:r>
            <a:r>
              <a:rPr lang="en-US" dirty="0" err="1"/>
              <a:t>likelong</a:t>
            </a:r>
            <a:r>
              <a:rPr lang="en-US" dirty="0"/>
              <a:t> term (teachers and their photos as nodes and interests with edges between them)</a:t>
            </a:r>
          </a:p>
          <a:p>
            <a:pPr lvl="1" indent="-277494">
              <a:buSzPct val="100000"/>
            </a:pPr>
            <a:r>
              <a:rPr lang="en-US" dirty="0"/>
              <a:t>Simplified brightly colored one-to-one connection slide to show them a single network data point (Autumn/Natasha has example, and you could also modify slide 10 in this deck)</a:t>
            </a:r>
          </a:p>
          <a:p>
            <a:pPr marL="457200" lvl="0" indent="-342900" algn="l" rtl="0">
              <a:spcBef>
                <a:spcPts val="0"/>
              </a:spcBef>
              <a:spcAft>
                <a:spcPts val="0"/>
              </a:spcAft>
              <a:buSzPts val="1800"/>
              <a:buChar char="●"/>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
          <a:extLst>
            <a:ext uri="{FF2B5EF4-FFF2-40B4-BE49-F238E27FC236}">
              <a16:creationId xmlns:a16="http://schemas.microsoft.com/office/drawing/2014/main" id="{3D6A8904-FA2A-87D1-554F-B3E9E10C9E15}"/>
            </a:ext>
          </a:extLst>
        </p:cNvPr>
        <p:cNvGrpSpPr/>
        <p:nvPr/>
      </p:nvGrpSpPr>
      <p:grpSpPr>
        <a:xfrm>
          <a:off x="0" y="0"/>
          <a:ext cx="0" cy="0"/>
          <a:chOff x="0" y="0"/>
          <a:chExt cx="0" cy="0"/>
        </a:xfrm>
      </p:grpSpPr>
      <p:sp>
        <p:nvSpPr>
          <p:cNvPr id="75" name="Google Shape;75;p16">
            <a:extLst>
              <a:ext uri="{FF2B5EF4-FFF2-40B4-BE49-F238E27FC236}">
                <a16:creationId xmlns:a16="http://schemas.microsoft.com/office/drawing/2014/main" id="{6894F914-4628-9E8D-2B90-0D0A5E88B0DE}"/>
              </a:ext>
            </a:extLst>
          </p:cNvPr>
          <p:cNvSpPr txBox="1">
            <a:spLocks noGrp="1"/>
          </p:cNvSpPr>
          <p:nvPr>
            <p:ph type="title"/>
          </p:nvPr>
        </p:nvSpPr>
        <p:spPr>
          <a:xfrm>
            <a:off x="457200" y="276750"/>
            <a:ext cx="8229600" cy="575700"/>
          </a:xfrm>
          <a:prstGeom prst="rect">
            <a:avLst/>
          </a:prstGeom>
        </p:spPr>
        <p:txBody>
          <a:bodyPr spcFirstLastPara="1" wrap="square" lIns="0" tIns="0" rIns="0" bIns="45700" anchor="t" anchorCtr="0">
            <a:normAutofit/>
          </a:bodyPr>
          <a:lstStyle/>
          <a:p>
            <a:pPr marL="0" lvl="0" indent="0" algn="l" rtl="0">
              <a:spcBef>
                <a:spcPts val="0"/>
              </a:spcBef>
              <a:spcAft>
                <a:spcPts val="0"/>
              </a:spcAft>
              <a:buNone/>
            </a:pPr>
            <a:r>
              <a:rPr lang="en" dirty="0"/>
              <a:t>Considerations During the Lesson</a:t>
            </a:r>
            <a:endParaRPr dirty="0"/>
          </a:p>
        </p:txBody>
      </p:sp>
      <p:sp>
        <p:nvSpPr>
          <p:cNvPr id="76" name="Google Shape;76;p16">
            <a:extLst>
              <a:ext uri="{FF2B5EF4-FFF2-40B4-BE49-F238E27FC236}">
                <a16:creationId xmlns:a16="http://schemas.microsoft.com/office/drawing/2014/main" id="{DA5A4D4A-77BB-BBDA-3193-9C364E07C5F1}"/>
              </a:ext>
            </a:extLst>
          </p:cNvPr>
          <p:cNvSpPr txBox="1">
            <a:spLocks noGrp="1"/>
          </p:cNvSpPr>
          <p:nvPr>
            <p:ph type="body" idx="1"/>
          </p:nvPr>
        </p:nvSpPr>
        <p:spPr>
          <a:xfrm>
            <a:off x="461951" y="935500"/>
            <a:ext cx="9587740" cy="4208000"/>
          </a:xfrm>
          <a:prstGeom prst="rect">
            <a:avLst/>
          </a:prstGeom>
        </p:spPr>
        <p:txBody>
          <a:bodyPr spcFirstLastPara="1" wrap="square" lIns="91425" tIns="91425" rIns="91425" bIns="91425" anchor="t" anchorCtr="0">
            <a:normAutofit lnSpcReduction="10000"/>
          </a:bodyPr>
          <a:lstStyle/>
          <a:p>
            <a:pPr lvl="0" indent="-291465">
              <a:buSzPct val="100000"/>
            </a:pPr>
            <a:r>
              <a:rPr lang="en-US" dirty="0"/>
              <a:t>Find a way to signal student help</a:t>
            </a:r>
          </a:p>
          <a:p>
            <a:pPr lvl="1" indent="-277494">
              <a:buSzPct val="100000"/>
            </a:pPr>
            <a:r>
              <a:rPr lang="en-US" dirty="0"/>
              <a:t>Green/red/yellow ribbons for student groups who are fine, struggling, totally stuck</a:t>
            </a:r>
          </a:p>
          <a:p>
            <a:pPr lvl="0" indent="-291465">
              <a:buSzPct val="100000"/>
            </a:pPr>
            <a:r>
              <a:rPr lang="en-US" dirty="0"/>
              <a:t>Connect silly data/behaviorally weird moments to data literacy practices</a:t>
            </a:r>
          </a:p>
          <a:p>
            <a:pPr lvl="1" indent="-277494">
              <a:buSzPct val="100000"/>
            </a:pPr>
            <a:r>
              <a:rPr lang="en-US" dirty="0"/>
              <a:t>When they’re a little weird, “let’s justify that and tell me why that’s in the network”</a:t>
            </a:r>
          </a:p>
          <a:p>
            <a:pPr lvl="1" indent="-277494">
              <a:buSzPct val="100000"/>
            </a:pPr>
            <a:r>
              <a:rPr lang="en-US" dirty="0"/>
              <a:t>When they’re really wrong: “We’re all working with a shared dataset, so when you put something that’s messy, think about that with respect to the Internet. When bad data gets into our shared dataset, that’s something we all have to work with”</a:t>
            </a:r>
          </a:p>
          <a:p>
            <a:pPr lvl="1" indent="-277494">
              <a:buSzPct val="100000"/>
            </a:pPr>
            <a:r>
              <a:rPr lang="en-US" dirty="0"/>
              <a:t>When someone puts something personal in the network: “This is about agency. We want to be able to control the data that’s about us, so be careful and mindful about how this works.”</a:t>
            </a:r>
          </a:p>
          <a:p>
            <a:pPr lvl="0" indent="-291465">
              <a:buSzPct val="100000"/>
            </a:pPr>
            <a:r>
              <a:rPr lang="en-US" dirty="0"/>
              <a:t>Give students roles</a:t>
            </a:r>
          </a:p>
          <a:p>
            <a:pPr lvl="1" indent="-277494">
              <a:buSzPct val="100000"/>
            </a:pPr>
            <a:r>
              <a:rPr lang="en-US" dirty="0"/>
              <a:t>If in pairs, have an analysis person and entry person, to help manage behavior</a:t>
            </a:r>
          </a:p>
          <a:p>
            <a:pPr lvl="1" indent="-277494">
              <a:buSzPct val="100000"/>
            </a:pPr>
            <a:r>
              <a:rPr lang="en-US" dirty="0"/>
              <a:t>Have students who aren’t actively typing clamshell their laptops so they’re not putting stress on the </a:t>
            </a:r>
            <a:r>
              <a:rPr lang="en-US" dirty="0" err="1"/>
              <a:t>wifi</a:t>
            </a:r>
            <a:r>
              <a:rPr lang="en-US" dirty="0"/>
              <a:t> in your classroom</a:t>
            </a:r>
          </a:p>
          <a:p>
            <a:pPr lvl="1" indent="-277494">
              <a:buSzPct val="100000"/>
            </a:pPr>
            <a:r>
              <a:rPr lang="en-US" dirty="0"/>
              <a:t>Deputize proficient kids to be assistants</a:t>
            </a:r>
          </a:p>
          <a:p>
            <a:pPr lvl="1" indent="-277494">
              <a:buSzPct val="100000"/>
            </a:pPr>
            <a:r>
              <a:rPr lang="en-US" dirty="0"/>
              <a:t>Allow students to help each other and to model different ways they are interacting with </a:t>
            </a:r>
            <a:r>
              <a:rPr lang="en-US" dirty="0" err="1"/>
              <a:t>Net.Create</a:t>
            </a:r>
            <a:r>
              <a:rPr lang="en-US" dirty="0"/>
              <a:t> to better understand the data</a:t>
            </a:r>
          </a:p>
          <a:p>
            <a:pPr marL="636906" lvl="1" indent="0">
              <a:buSzPct val="100000"/>
              <a:buNone/>
            </a:pPr>
            <a:endParaRPr lang="en-US" dirty="0"/>
          </a:p>
          <a:p>
            <a:pPr lvl="1" indent="-277494">
              <a:buSzPct val="100000"/>
            </a:pPr>
            <a:endParaRPr lang="en-US" dirty="0"/>
          </a:p>
        </p:txBody>
      </p:sp>
    </p:spTree>
    <p:extLst>
      <p:ext uri="{BB962C8B-B14F-4D97-AF65-F5344CB8AC3E}">
        <p14:creationId xmlns:p14="http://schemas.microsoft.com/office/powerpoint/2010/main" val="324878414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650</Words>
  <Application>Microsoft Macintosh PowerPoint</Application>
  <PresentationFormat>On-screen Show (16:9)</PresentationFormat>
  <Paragraphs>48</Paragraphs>
  <Slides>5</Slides>
  <Notes>5</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5</vt:i4>
      </vt:variant>
    </vt:vector>
  </HeadingPairs>
  <TitlesOfParts>
    <vt:vector size="7" baseType="lpstr">
      <vt:lpstr>Arial</vt:lpstr>
      <vt:lpstr>Simple Light</vt:lpstr>
      <vt:lpstr>Classroom Management Tips</vt:lpstr>
      <vt:lpstr>Your Comfort Level and Lesson Timing</vt:lpstr>
      <vt:lpstr>Crafting Your Lesson Plan</vt:lpstr>
      <vt:lpstr>Scaffolding first experiences with Net.Create</vt:lpstr>
      <vt:lpstr>Considerations During the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Craig, Kalani</cp:lastModifiedBy>
  <cp:revision>1</cp:revision>
  <dcterms:modified xsi:type="dcterms:W3CDTF">2025-07-28T02:24:40Z</dcterms:modified>
</cp:coreProperties>
</file>