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
      <p:font typeface="Century Gothic"/>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regular.fntdata"/><Relationship Id="rId25" Type="http://schemas.openxmlformats.org/officeDocument/2006/relationships/font" Target="fonts/Lato-boldItalic.fntdata"/><Relationship Id="rId28" Type="http://schemas.openxmlformats.org/officeDocument/2006/relationships/font" Target="fonts/CenturyGothic-italic.fntdata"/><Relationship Id="rId27"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57d7967ba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57d7967ba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57d7967b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57d7967b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57d7967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57d796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57d7967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57d7967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57d7967b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57d7967b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57d7967ba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57d7967ba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57d7967ba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57d7967ba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57d7967b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57d7967ba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57d7967ba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57d7967ba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57d7967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57d7967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57d7967ba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57d7967ba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anva.com/design/DAGZdsO1CSs/tZ-0qVczqhKbOkmLTySKsg/edit?utm_content=DAGZdsO1CSs&amp;utm_campaign=designshare&amp;utm_medium=link2&amp;utm_source=sharebutt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S_x0osSGa-I"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REmpmj6RMus"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S_x0osSGa-I"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aUsKfkerK9znWZDWukWu4abtIihfzijr/edit?usp=sharing&amp;rtpof=true&amp;sd=true" TargetMode="External"/><Relationship Id="rId4" Type="http://schemas.openxmlformats.org/officeDocument/2006/relationships/hyperlink" Target="https://docs.google.com/spreadsheets/d/1dnCU65gZIGsw8Ha5fe6Y6pgCDujdU-_v/edit?usp=sharing&amp;rtpof=true&amp;sd=true" TargetMode="External"/><Relationship Id="rId9" Type="http://schemas.openxmlformats.org/officeDocument/2006/relationships/image" Target="../media/image3.jpg"/><Relationship Id="rId5" Type="http://schemas.openxmlformats.org/officeDocument/2006/relationships/hyperlink" Target="https://docs.google.com/spreadsheets/d/1dnCU65gZIGsw8Ha5fe6Y6pgCDujdU-_v/edit?usp=sharing&amp;rtpof=true&amp;sd=true" TargetMode="External"/><Relationship Id="rId6" Type="http://schemas.openxmlformats.org/officeDocument/2006/relationships/hyperlink" Target="http://198.211.109.198/graph/2025_6thELA_CharacterTraits_N3/" TargetMode="External"/><Relationship Id="rId7" Type="http://schemas.openxmlformats.org/officeDocument/2006/relationships/hyperlink" Target="http://198.211.109.198/graph/2025_6thELA_CharacterTraits_N5/" TargetMode="External"/><Relationship Id="rId8" Type="http://schemas.openxmlformats.org/officeDocument/2006/relationships/hyperlink" Target="http://www.youtube.com/watch?v=REmpmj6RMu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iAYtyQvlgbA"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Net Create</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80"/>
              <a:t>Data Entry Norms for “Roll of Thunder, Hear My Cry”</a:t>
            </a:r>
            <a:endParaRPr sz="2580"/>
          </a:p>
        </p:txBody>
      </p:sp>
      <p:sp>
        <p:nvSpPr>
          <p:cNvPr id="129" name="Google Shape;129;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Raise your hand if you have a question. </a:t>
            </a:r>
            <a:endParaRPr/>
          </a:p>
          <a:p>
            <a:pPr indent="-342900" lvl="0" marL="457200" rtl="0" algn="l">
              <a:spcBef>
                <a:spcPts val="0"/>
              </a:spcBef>
              <a:spcAft>
                <a:spcPts val="0"/>
              </a:spcAft>
              <a:buSzPts val="1800"/>
              <a:buAutoNum type="arabicPeriod"/>
            </a:pPr>
            <a:r>
              <a:rPr lang="en"/>
              <a:t>Do not move around the room to discuss your data/thoughts with those not in your group. I want your information/opinions/thoughts to be real, not copied.</a:t>
            </a:r>
            <a:endParaRPr/>
          </a:p>
          <a:p>
            <a:pPr indent="-342900" lvl="0" marL="457200" rtl="0" algn="l">
              <a:spcBef>
                <a:spcPts val="0"/>
              </a:spcBef>
              <a:spcAft>
                <a:spcPts val="0"/>
              </a:spcAft>
              <a:buSzPts val="1800"/>
              <a:buAutoNum type="arabicPeriod"/>
            </a:pPr>
            <a:r>
              <a:rPr lang="en"/>
              <a:t>Remember you are to follow directions precisely. Do not add traits,evidence, opinions, etc. that are unrelated or in excess to what you are asked. This helps to ensure that the data entered is relevant. </a:t>
            </a:r>
            <a:endParaRPr/>
          </a:p>
        </p:txBody>
      </p:sp>
      <p:sp>
        <p:nvSpPr>
          <p:cNvPr id="130" name="Google Shape;130;p22"/>
          <p:cNvSpPr txBox="1"/>
          <p:nvPr/>
        </p:nvSpPr>
        <p:spPr>
          <a:xfrm>
            <a:off x="1356400" y="1215350"/>
            <a:ext cx="625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Question/Answer/Discuss </a:t>
            </a:r>
            <a:endParaRPr/>
          </a:p>
        </p:txBody>
      </p:sp>
      <p:sp>
        <p:nvSpPr>
          <p:cNvPr id="136" name="Google Shape;136;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914400" rtl="0" algn="l">
              <a:spcBef>
                <a:spcPts val="1400"/>
              </a:spcBef>
              <a:spcAft>
                <a:spcPts val="0"/>
              </a:spcAft>
              <a:buNone/>
            </a:pPr>
            <a:r>
              <a:t/>
            </a:r>
            <a:endParaRPr sz="1100">
              <a:solidFill>
                <a:schemeClr val="dk1"/>
              </a:solidFill>
              <a:latin typeface="Century Gothic"/>
              <a:ea typeface="Century Gothic"/>
              <a:cs typeface="Century Gothic"/>
              <a:sym typeface="Century Gothic"/>
            </a:endParaRPr>
          </a:p>
          <a:p>
            <a:pPr indent="-298450" lvl="0" marL="1371600" rtl="0" algn="l">
              <a:spcBef>
                <a:spcPts val="140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Which character reminds you most of yourself? Why? </a:t>
            </a:r>
            <a:endParaRPr sz="1100">
              <a:solidFill>
                <a:schemeClr val="dk1"/>
              </a:solidFill>
              <a:latin typeface="Century Gothic"/>
              <a:ea typeface="Century Gothic"/>
              <a:cs typeface="Century Gothic"/>
              <a:sym typeface="Century Gothic"/>
            </a:endParaRPr>
          </a:p>
          <a:p>
            <a:pPr indent="-298450" lvl="0" marL="137160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Which characters are more resilient based on their character traits? – link it back to the essential question for the second unit - which character matters most? </a:t>
            </a:r>
            <a:endParaRPr sz="1100">
              <a:solidFill>
                <a:schemeClr val="dk1"/>
              </a:solidFill>
              <a:latin typeface="Century Gothic"/>
              <a:ea typeface="Century Gothic"/>
              <a:cs typeface="Century Gothic"/>
              <a:sym typeface="Century Gothic"/>
            </a:endParaRPr>
          </a:p>
          <a:p>
            <a:pPr indent="-298450" lvl="0" marL="137160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What characters are related based on the data you see? </a:t>
            </a:r>
            <a:endParaRPr sz="1100">
              <a:solidFill>
                <a:schemeClr val="dk1"/>
              </a:solidFill>
              <a:latin typeface="Century Gothic"/>
              <a:ea typeface="Century Gothic"/>
              <a:cs typeface="Century Gothic"/>
              <a:sym typeface="Century Gothic"/>
            </a:endParaRPr>
          </a:p>
          <a:p>
            <a:pPr indent="-298450" lvl="0" marL="137160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Are you surprised by the connections you see? </a:t>
            </a:r>
            <a:endParaRPr sz="1100">
              <a:solidFill>
                <a:schemeClr val="dk1"/>
              </a:solidFill>
              <a:latin typeface="Century Gothic"/>
              <a:ea typeface="Century Gothic"/>
              <a:cs typeface="Century Gothic"/>
              <a:sym typeface="Century Gothic"/>
            </a:endParaRPr>
          </a:p>
          <a:p>
            <a:pPr indent="-298450" lvl="0" marL="137160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What character(s) have the most centrality (importance)? (Largest dot on the data because it has the most connections.)</a:t>
            </a:r>
            <a:endParaRPr sz="1100">
              <a:solidFill>
                <a:schemeClr val="dk1"/>
              </a:solidFill>
              <a:latin typeface="Century Gothic"/>
              <a:ea typeface="Century Gothic"/>
              <a:cs typeface="Century Gothic"/>
              <a:sym typeface="Century Gothic"/>
            </a:endParaRPr>
          </a:p>
          <a:p>
            <a:pPr indent="-298450" lvl="0" marL="1371600" rtl="0" algn="l">
              <a:spcBef>
                <a:spcPts val="0"/>
              </a:spcBef>
              <a:spcAft>
                <a:spcPts val="0"/>
              </a:spcAft>
              <a:buClr>
                <a:schemeClr val="dk1"/>
              </a:buClr>
              <a:buSzPts val="1100"/>
              <a:buFont typeface="Century Gothic"/>
              <a:buAutoNum type="arabicPeriod"/>
            </a:pPr>
            <a:r>
              <a:rPr lang="en" sz="1100">
                <a:solidFill>
                  <a:schemeClr val="dk1"/>
                </a:solidFill>
                <a:latin typeface="Century Gothic"/>
                <a:ea typeface="Century Gothic"/>
                <a:cs typeface="Century Gothic"/>
                <a:sym typeface="Century Gothic"/>
              </a:rPr>
              <a:t>Do the protagonist (main character) share any character traits? Were you surprised by the shared traits?</a:t>
            </a:r>
            <a:endParaRPr sz="1100">
              <a:solidFill>
                <a:schemeClr val="dk1"/>
              </a:solidFill>
              <a:latin typeface="Century Gothic"/>
              <a:ea typeface="Century Gothic"/>
              <a:cs typeface="Century Gothic"/>
              <a:sym typeface="Century Gothic"/>
            </a:endParaRPr>
          </a:p>
          <a:p>
            <a:pPr indent="0" lvl="0" marL="0" rtl="0" algn="l">
              <a:spcBef>
                <a:spcPts val="4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 </a:t>
            </a:r>
            <a:endParaRPr/>
          </a:p>
        </p:txBody>
      </p:sp>
      <p:sp>
        <p:nvSpPr>
          <p:cNvPr id="142" name="Google Shape;142;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https://www.canva.com/design/DAGZdsO1CSs/tZ-0qVczqhKbOkmLTySKsg/edit?utm_content=DAGZdsO1CSs&amp;utm_campaign=designshare&amp;utm_medium=link2&amp;utm_source=sharebutton</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74650" lvl="0" marL="457200" rtl="0" algn="l">
              <a:spcBef>
                <a:spcPts val="1400"/>
              </a:spcBef>
              <a:spcAft>
                <a:spcPts val="0"/>
              </a:spcAft>
              <a:buClr>
                <a:schemeClr val="dk1"/>
              </a:buClr>
              <a:buSzPts val="2300"/>
              <a:buFont typeface="Century Gothic"/>
              <a:buChar char="●"/>
            </a:pPr>
            <a:r>
              <a:rPr b="1" lang="en" sz="2300">
                <a:solidFill>
                  <a:schemeClr val="dk1"/>
                </a:solidFill>
                <a:latin typeface="Century Gothic"/>
                <a:ea typeface="Century Gothic"/>
                <a:cs typeface="Century Gothic"/>
                <a:sym typeface="Century Gothic"/>
              </a:rPr>
              <a:t>Objective </a:t>
            </a:r>
            <a:r>
              <a:rPr lang="en" sz="2300">
                <a:solidFill>
                  <a:schemeClr val="dk1"/>
                </a:solidFill>
                <a:latin typeface="Century Gothic"/>
                <a:ea typeface="Century Gothic"/>
                <a:cs typeface="Century Gothic"/>
                <a:sym typeface="Century Gothic"/>
              </a:rPr>
              <a:t>- After reading excerpts from </a:t>
            </a:r>
            <a:r>
              <a:rPr i="1" lang="en" sz="2300">
                <a:solidFill>
                  <a:schemeClr val="dk1"/>
                </a:solidFill>
                <a:latin typeface="Century Gothic"/>
                <a:ea typeface="Century Gothic"/>
                <a:cs typeface="Century Gothic"/>
                <a:sym typeface="Century Gothic"/>
              </a:rPr>
              <a:t>Walk Two Moons </a:t>
            </a:r>
            <a:r>
              <a:rPr lang="en" sz="2300">
                <a:solidFill>
                  <a:schemeClr val="dk1"/>
                </a:solidFill>
                <a:latin typeface="Century Gothic"/>
                <a:ea typeface="Century Gothic"/>
                <a:cs typeface="Century Gothic"/>
                <a:sym typeface="Century Gothic"/>
              </a:rPr>
              <a:t>and </a:t>
            </a:r>
            <a:r>
              <a:rPr i="1" lang="en" sz="2300">
                <a:solidFill>
                  <a:schemeClr val="dk1"/>
                </a:solidFill>
                <a:latin typeface="Century Gothic"/>
                <a:ea typeface="Century Gothic"/>
                <a:cs typeface="Century Gothic"/>
                <a:sym typeface="Century Gothic"/>
              </a:rPr>
              <a:t>Roll of Thunder Hear My Cry</a:t>
            </a:r>
            <a:r>
              <a:rPr lang="en" sz="2300">
                <a:solidFill>
                  <a:schemeClr val="dk1"/>
                </a:solidFill>
                <a:latin typeface="Century Gothic"/>
                <a:ea typeface="Century Gothic"/>
                <a:cs typeface="Century Gothic"/>
                <a:sym typeface="Century Gothic"/>
              </a:rPr>
              <a:t>,</a:t>
            </a:r>
            <a:r>
              <a:rPr i="1" lang="en" sz="2300">
                <a:solidFill>
                  <a:schemeClr val="dk1"/>
                </a:solidFill>
                <a:latin typeface="Century Gothic"/>
                <a:ea typeface="Century Gothic"/>
                <a:cs typeface="Century Gothic"/>
                <a:sym typeface="Century Gothic"/>
              </a:rPr>
              <a:t> </a:t>
            </a:r>
            <a:r>
              <a:rPr lang="en" sz="2300">
                <a:solidFill>
                  <a:schemeClr val="dk1"/>
                </a:solidFill>
                <a:latin typeface="Century Gothic"/>
                <a:ea typeface="Century Gothic"/>
                <a:cs typeface="Century Gothic"/>
                <a:sym typeface="Century Gothic"/>
              </a:rPr>
              <a:t>students will map the character traits and conflicts of characters using Net.create. </a:t>
            </a:r>
            <a:endParaRPr sz="2300">
              <a:solidFill>
                <a:schemeClr val="dk1"/>
              </a:solidFill>
              <a:latin typeface="Century Gothic"/>
              <a:ea typeface="Century Gothic"/>
              <a:cs typeface="Century Gothic"/>
              <a:sym typeface="Century Gothic"/>
            </a:endParaRPr>
          </a:p>
          <a:p>
            <a:pPr indent="-374650" lvl="0" marL="457200" rtl="0" algn="l">
              <a:spcBef>
                <a:spcPts val="0"/>
              </a:spcBef>
              <a:spcAft>
                <a:spcPts val="0"/>
              </a:spcAft>
              <a:buClr>
                <a:schemeClr val="dk1"/>
              </a:buClr>
              <a:buSzPts val="2300"/>
              <a:buFont typeface="Century Gothic"/>
              <a:buChar char="●"/>
            </a:pPr>
            <a:r>
              <a:rPr b="1" lang="en" sz="2300">
                <a:solidFill>
                  <a:schemeClr val="dk1"/>
                </a:solidFill>
                <a:latin typeface="Century Gothic"/>
                <a:ea typeface="Century Gothic"/>
                <a:cs typeface="Century Gothic"/>
                <a:sym typeface="Century Gothic"/>
              </a:rPr>
              <a:t>Learning Target - </a:t>
            </a:r>
            <a:r>
              <a:rPr lang="en" sz="2300">
                <a:solidFill>
                  <a:schemeClr val="dk1"/>
                </a:solidFill>
                <a:latin typeface="Century Gothic"/>
                <a:ea typeface="Century Gothic"/>
                <a:cs typeface="Century Gothic"/>
                <a:sym typeface="Century Gothic"/>
              </a:rPr>
              <a:t>I can analyze the character traits and conflicts of characters in two literary excerpts using the Net.create tool.</a:t>
            </a:r>
            <a:endParaRPr sz="2300">
              <a:solidFill>
                <a:schemeClr val="dk1"/>
              </a:solidFill>
              <a:latin typeface="Century Gothic"/>
              <a:ea typeface="Century Gothic"/>
              <a:cs typeface="Century Gothic"/>
              <a:sym typeface="Century Gothic"/>
            </a:endParaRPr>
          </a:p>
          <a:p>
            <a:pPr indent="0" lvl="0" marL="0" rtl="0" algn="l">
              <a:spcBef>
                <a:spcPts val="400"/>
              </a:spcBef>
              <a:spcAft>
                <a:spcPts val="1200"/>
              </a:spcAft>
              <a:buNone/>
            </a:pPr>
            <a:r>
              <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Character Traits and Textual Evidence</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Get out both graphic organizers on “</a:t>
            </a:r>
            <a:r>
              <a:rPr lang="en"/>
              <a:t>Walk</a:t>
            </a:r>
            <a:r>
              <a:rPr lang="en"/>
              <a:t> Two Moons” and “Roll of Thunder, Hear My Cry.” </a:t>
            </a:r>
            <a:endParaRPr/>
          </a:p>
          <a:p>
            <a:pPr indent="-342900" lvl="0" marL="457200" rtl="0" algn="l">
              <a:spcBef>
                <a:spcPts val="0"/>
              </a:spcBef>
              <a:spcAft>
                <a:spcPts val="0"/>
              </a:spcAft>
              <a:buSzPts val="1800"/>
              <a:buAutoNum type="arabicPeriod"/>
            </a:pPr>
            <a:r>
              <a:rPr lang="en"/>
              <a:t>What are character traits? Textual evidence? </a:t>
            </a:r>
            <a:endParaRPr/>
          </a:p>
          <a:p>
            <a:pPr indent="-342900" lvl="0" marL="457200" rtl="0" algn="l">
              <a:spcBef>
                <a:spcPts val="0"/>
              </a:spcBef>
              <a:spcAft>
                <a:spcPts val="0"/>
              </a:spcAft>
              <a:buSzPts val="1800"/>
              <a:buAutoNum type="arabicPeriod"/>
            </a:pPr>
            <a:r>
              <a:rPr lang="en"/>
              <a:t>Turn and talk to your partner/group about the characters and traits you chose. </a:t>
            </a:r>
            <a:endParaRPr/>
          </a:p>
          <a:p>
            <a:pPr indent="-342900" lvl="0" marL="457200" rtl="0" algn="l">
              <a:spcBef>
                <a:spcPts val="0"/>
              </a:spcBef>
              <a:spcAft>
                <a:spcPts val="0"/>
              </a:spcAft>
              <a:buSzPts val="1800"/>
              <a:buChar char="●"/>
            </a:pPr>
            <a:r>
              <a:rPr lang="en"/>
              <a:t>Did you choose the same characters? Traits? Evidence?</a:t>
            </a:r>
            <a:endParaRPr/>
          </a:p>
          <a:p>
            <a:pPr indent="-342900" lvl="0" marL="457200" rtl="0" algn="l">
              <a:spcBef>
                <a:spcPts val="0"/>
              </a:spcBef>
              <a:spcAft>
                <a:spcPts val="0"/>
              </a:spcAft>
              <a:buSzPts val="1800"/>
              <a:buChar char="●"/>
            </a:pPr>
            <a:r>
              <a:rPr lang="en"/>
              <a:t>Do you remember who these characters may have had a conflict with in the text?</a:t>
            </a:r>
            <a:endParaRPr/>
          </a:p>
          <a:p>
            <a:pPr indent="-342900" lvl="0" marL="457200" rtl="0" algn="l">
              <a:spcBef>
                <a:spcPts val="0"/>
              </a:spcBef>
              <a:spcAft>
                <a:spcPts val="0"/>
              </a:spcAft>
              <a:buSzPts val="1800"/>
              <a:buChar char="●"/>
            </a:pPr>
            <a:r>
              <a:rPr lang="en"/>
              <a:t>What emotions do you believe your character(s) to have been feeling? Why?</a:t>
            </a:r>
            <a:endParaRPr/>
          </a:p>
          <a:p>
            <a:pPr indent="0" lvl="0" marL="914400" rtl="0" algn="l">
              <a:spcBef>
                <a:spcPts val="1200"/>
              </a:spcBef>
              <a:spcAft>
                <a:spcPts val="1200"/>
              </a:spcAft>
              <a:buNone/>
            </a:pPr>
            <a:r>
              <a:t/>
            </a:r>
            <a:endParaRPr/>
          </a:p>
        </p:txBody>
      </p:sp>
      <p:pic>
        <p:nvPicPr>
          <p:cNvPr descr="READY TO CRUMBLE? 🍪💥 As the 10  minute countdown begins, ten fiery fuse sizzle toward a massive cookie explosion! 💣🔥 Each minute brings us closer to the ultimate cookie catastrophe, with a huge, cookie-smashing BOOM at the finish! Will you make it to the end, or will the cookie crumble before your eyes? 😜🍪&#10;&#10;Challenge yourself to this epic countdown and see if you can handle the suspense! Grab a snack (definitely not cookies, unless you're feeling brave! 😂) and watch the time tick away. Don't forget to hit like, drop a comment, and subscribe for more explosive fun! BOOM! LET'S GO! 💥🍪&#10;&#10;🚨 SUBSCRIBE https://bit.ly/30COX6E&#10;&#10;👉 DONATE&#10;https://bit.ly/3pkGmo7&#10;&#10;💬 JOIN US IN THE COMMENTS&#10;WE LIKE TO HAVE FUN!&#10;&#10;#timertopia &#10;Get the best offline timer at Walmart:&#10;https://www.walmart.com/ip/TIME-TIMER-12-inch-Visual-Timer-60-Minute/863943042?wmlspartner=imp_3586222&amp;selectedSellerId=101134723&amp;clickid=xla2wvSruxyPRSx1giXguxUmUkHR9p3sKVaiWY0&amp;irgwc=1&amp;sourceid=imp_xla2wvSruxyPRSx1giXguxUmUkHR9p3sKVaiWY0&amp;veh=aff&amp;affiliates_ad_id=565706&amp;campaign_id=9383&amp;sharedid=" id="82" name="Google Shape;82;p15" title="10 Minute Timer Bomb [COOKIE] 🍪">
            <a:hlinkClick r:id="rId3"/>
          </p:cNvPr>
          <p:cNvPicPr preferRelativeResize="0"/>
          <p:nvPr/>
        </p:nvPicPr>
        <p:blipFill>
          <a:blip r:embed="rId4">
            <a:alphaModFix/>
          </a:blip>
          <a:stretch>
            <a:fillRect/>
          </a:stretch>
        </p:blipFill>
        <p:spPr>
          <a:xfrm>
            <a:off x="7161650" y="4028425"/>
            <a:ext cx="1982350" cy="1013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 Organizer 1</a:t>
            </a:r>
            <a:endParaRPr/>
          </a:p>
        </p:txBody>
      </p:sp>
      <p:sp>
        <p:nvSpPr>
          <p:cNvPr id="88" name="Google Shape;88;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“Walk Two Moons”: Look at the characters and traits you have chosen. Discuss which ones you both can agree on are most dominant. Make sure you have textual evidence to support your chosen trait for that </a:t>
            </a:r>
            <a:r>
              <a:rPr lang="en"/>
              <a:t>character</a:t>
            </a:r>
            <a:r>
              <a:rPr lang="en"/>
              <a:t>. </a:t>
            </a:r>
            <a:endParaRPr/>
          </a:p>
          <a:p>
            <a:pPr indent="-342900" lvl="0" marL="457200" rtl="0" algn="l">
              <a:spcBef>
                <a:spcPts val="0"/>
              </a:spcBef>
              <a:spcAft>
                <a:spcPts val="0"/>
              </a:spcAft>
              <a:buSzPts val="1800"/>
              <a:buAutoNum type="arabicPeriod"/>
            </a:pPr>
            <a:r>
              <a:rPr lang="en"/>
              <a:t>Do you have any predictions? </a:t>
            </a:r>
            <a:endParaRPr/>
          </a:p>
          <a:p>
            <a:pPr indent="-342900" lvl="0" marL="457200" rtl="0" algn="l">
              <a:spcBef>
                <a:spcPts val="0"/>
              </a:spcBef>
              <a:spcAft>
                <a:spcPts val="0"/>
              </a:spcAft>
              <a:buSzPts val="1800"/>
              <a:buChar char="●"/>
            </a:pPr>
            <a:r>
              <a:rPr lang="en"/>
              <a:t>What do you think we will learn? </a:t>
            </a:r>
            <a:endParaRPr/>
          </a:p>
          <a:p>
            <a:pPr indent="-342900" lvl="0" marL="457200" rtl="0" algn="l">
              <a:spcBef>
                <a:spcPts val="0"/>
              </a:spcBef>
              <a:spcAft>
                <a:spcPts val="0"/>
              </a:spcAft>
              <a:buSzPts val="1800"/>
              <a:buChar char="●"/>
            </a:pPr>
            <a:r>
              <a:rPr lang="en"/>
              <a:t>What characters may be linked? </a:t>
            </a:r>
            <a:endParaRPr/>
          </a:p>
          <a:p>
            <a:pPr indent="-342900" lvl="0" marL="457200" rtl="0" algn="l">
              <a:spcBef>
                <a:spcPts val="0"/>
              </a:spcBef>
              <a:spcAft>
                <a:spcPts val="0"/>
              </a:spcAft>
              <a:buSzPts val="1800"/>
              <a:buChar char="●"/>
            </a:pPr>
            <a:r>
              <a:rPr lang="en"/>
              <a:t>Which trait do you think will be the most dominant?</a:t>
            </a:r>
            <a:endParaRPr/>
          </a:p>
          <a:p>
            <a:pPr indent="-342900" lvl="0" marL="457200" rtl="0" algn="l">
              <a:spcBef>
                <a:spcPts val="0"/>
              </a:spcBef>
              <a:spcAft>
                <a:spcPts val="0"/>
              </a:spcAft>
              <a:buSzPts val="1800"/>
              <a:buAutoNum type="arabicPeriod"/>
            </a:pPr>
            <a:r>
              <a:rPr lang="en"/>
              <a:t>Let’s put in our information to find out!</a:t>
            </a:r>
            <a:endParaRPr/>
          </a:p>
        </p:txBody>
      </p:sp>
      <p:pic>
        <p:nvPicPr>
          <p:cNvPr descr="READY??? As the 5 minute timer starts ticking... five fiery fuses are sizzling their way towards the ultimate cookie explosion, with a BIG BANG every minute! 💣🔥 Hold onto your seats for this crazy, cookie-crumbling adventure that will keep you on the edge until the very last crumb disappears! 😜🍪&#10;&#10;Are you up for the challenge? Grab your snacks (maybe not cookies this time! 😂) and join us for the countdown. Remember to like, comment, and subscribe for more epic fun! BOOM! BOOM! BOOM! BOOM! BOOM! LET'S GO! 💥🍪&#10;&#10;🚨 SUBSCRIBE https://bit.ly/30COX6E&#10;&#10;👉 DONATE&#10;https://bit.ly/3pkGmo7&#10;&#10;💬 JOIN US IN THE COMMENTS&#10;WE LIKE TO HAVE FUN!&#10;&#10;#timertopia &#10;&#10;Get the best offline timer at Walmart:&#10;https://www.walmart.com/ip/TIME-TIMER-12-inch-Visual-Timer-60-Minute/863943042?wmlspartner=imp_3586222&amp;selectedSellerId=101134723&amp;clickid=xla2wvSruxyPRSx1giXguxUmUkHR9p3sKVaiWY0&amp;irgwc=1&amp;sourceid=imp_xla2wvSruxyPRSx1giXguxUmUkHR9p3sKVaiWY0&amp;veh=aff&amp;affiliates_ad_id=565706&amp;campaign_id=9383&amp;sharedid=" id="89" name="Google Shape;89;p16" title="5 Minute Timer Bomb [COOKIE] 🍪">
            <a:hlinkClick r:id="rId3"/>
          </p:cNvPr>
          <p:cNvPicPr preferRelativeResize="0"/>
          <p:nvPr/>
        </p:nvPicPr>
        <p:blipFill>
          <a:blip r:embed="rId4">
            <a:alphaModFix/>
          </a:blip>
          <a:stretch>
            <a:fillRect/>
          </a:stretch>
        </p:blipFill>
        <p:spPr>
          <a:xfrm>
            <a:off x="6633950" y="-10725"/>
            <a:ext cx="2510050" cy="141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Graphic Organizer 2</a:t>
            </a:r>
            <a:endParaRPr/>
          </a:p>
        </p:txBody>
      </p:sp>
      <p:sp>
        <p:nvSpPr>
          <p:cNvPr id="95" name="Google Shape;95;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“Roll of Thunder, Hear My Cry”: Look at the characters and traits you have chosen. Discuss which ones you both can agree on are most dominant. Make sure you have textual evidence to support your chosen trait for that character. </a:t>
            </a:r>
            <a:endParaRPr/>
          </a:p>
          <a:p>
            <a:pPr indent="-342900" lvl="0" marL="457200" rtl="0" algn="l">
              <a:spcBef>
                <a:spcPts val="0"/>
              </a:spcBef>
              <a:spcAft>
                <a:spcPts val="0"/>
              </a:spcAft>
              <a:buSzPts val="1800"/>
              <a:buAutoNum type="arabicPeriod"/>
            </a:pPr>
            <a:r>
              <a:rPr lang="en"/>
              <a:t>Do you have any predictions? </a:t>
            </a:r>
            <a:endParaRPr/>
          </a:p>
          <a:p>
            <a:pPr indent="-342900" lvl="0" marL="457200" rtl="0" algn="l">
              <a:spcBef>
                <a:spcPts val="0"/>
              </a:spcBef>
              <a:spcAft>
                <a:spcPts val="0"/>
              </a:spcAft>
              <a:buSzPts val="1800"/>
              <a:buChar char="●"/>
            </a:pPr>
            <a:r>
              <a:rPr lang="en"/>
              <a:t>What do you think we will learn? </a:t>
            </a:r>
            <a:endParaRPr/>
          </a:p>
          <a:p>
            <a:pPr indent="-342900" lvl="0" marL="457200" rtl="0" algn="l">
              <a:spcBef>
                <a:spcPts val="0"/>
              </a:spcBef>
              <a:spcAft>
                <a:spcPts val="0"/>
              </a:spcAft>
              <a:buSzPts val="1800"/>
              <a:buChar char="●"/>
            </a:pPr>
            <a:r>
              <a:rPr lang="en"/>
              <a:t>What characters may be linked? </a:t>
            </a:r>
            <a:endParaRPr/>
          </a:p>
          <a:p>
            <a:pPr indent="-342900" lvl="0" marL="457200" rtl="0" algn="l">
              <a:spcBef>
                <a:spcPts val="0"/>
              </a:spcBef>
              <a:spcAft>
                <a:spcPts val="0"/>
              </a:spcAft>
              <a:buSzPts val="1800"/>
              <a:buChar char="●"/>
            </a:pPr>
            <a:r>
              <a:rPr lang="en"/>
              <a:t>Which trait do you think will be the most dominant?</a:t>
            </a:r>
            <a:endParaRPr/>
          </a:p>
          <a:p>
            <a:pPr indent="-342900" lvl="0" marL="457200" rtl="0" algn="l">
              <a:spcBef>
                <a:spcPts val="0"/>
              </a:spcBef>
              <a:spcAft>
                <a:spcPts val="0"/>
              </a:spcAft>
              <a:buSzPts val="1800"/>
              <a:buAutoNum type="arabicPeriod"/>
            </a:pPr>
            <a:r>
              <a:rPr lang="en"/>
              <a:t>Let’s put in our information to find out!</a:t>
            </a:r>
            <a:endParaRPr/>
          </a:p>
        </p:txBody>
      </p:sp>
      <p:pic>
        <p:nvPicPr>
          <p:cNvPr descr="READY TO CRUMBLE? 🍪💥 As the 10  minute countdown begins, ten fiery fuse sizzle toward a massive cookie explosion! 💣🔥 Each minute brings us closer to the ultimate cookie catastrophe, with a huge, cookie-smashing BOOM at the finish! Will you make it to the end, or will the cookie crumble before your eyes? 😜🍪&#10;&#10;Challenge yourself to this epic countdown and see if you can handle the suspense! Grab a snack (definitely not cookies, unless you're feeling brave! 😂) and watch the time tick away. Don't forget to hit like, drop a comment, and subscribe for more explosive fun! BOOM! LET'S GO! 💥🍪&#10;&#10;🚨 SUBSCRIBE https://bit.ly/30COX6E&#10;&#10;👉 DONATE&#10;https://bit.ly/3pkGmo7&#10;&#10;💬 JOIN US IN THE COMMENTS&#10;WE LIKE TO HAVE FUN!&#10;&#10;#timertopia &#10;Get the best offline timer at Walmart:&#10;https://www.walmart.com/ip/TIME-TIMER-12-inch-Visual-Timer-60-Minute/863943042?wmlspartner=imp_3586222&amp;selectedSellerId=101134723&amp;clickid=xla2wvSruxyPRSx1giXguxUmUkHR9p3sKVaiWY0&amp;irgwc=1&amp;sourceid=imp_xla2wvSruxyPRSx1giXguxUmUkHR9p3sKVaiWY0&amp;veh=aff&amp;affiliates_ad_id=565706&amp;campaign_id=9383&amp;sharedid=" id="96" name="Google Shape;96;p17" title="10 Minute Timer Bomb [COOKIE] 🍪">
            <a:hlinkClick r:id="rId3"/>
          </p:cNvPr>
          <p:cNvPicPr preferRelativeResize="0"/>
          <p:nvPr/>
        </p:nvPicPr>
        <p:blipFill>
          <a:blip r:embed="rId4">
            <a:alphaModFix/>
          </a:blip>
          <a:stretch>
            <a:fillRect/>
          </a:stretch>
        </p:blipFill>
        <p:spPr>
          <a:xfrm>
            <a:off x="7161650" y="4028425"/>
            <a:ext cx="1982350" cy="101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 In</a:t>
            </a:r>
            <a:endParaRPr/>
          </a:p>
        </p:txBody>
      </p:sp>
      <p:sp>
        <p:nvSpPr>
          <p:cNvPr id="102" name="Google Shape;102;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Go to Google Classroom. Find the assignment entitled “Net Create”</a:t>
            </a:r>
            <a:endParaRPr/>
          </a:p>
          <a:p>
            <a:pPr indent="-342900" lvl="0" marL="457200" rtl="0" algn="l">
              <a:spcBef>
                <a:spcPts val="0"/>
              </a:spcBef>
              <a:spcAft>
                <a:spcPts val="0"/>
              </a:spcAft>
              <a:buSzPts val="1800"/>
              <a:buAutoNum type="arabicPeriod"/>
            </a:pPr>
            <a:r>
              <a:rPr lang="en"/>
              <a:t>Open up the posted </a:t>
            </a:r>
            <a:r>
              <a:rPr lang="en" u="sng">
                <a:solidFill>
                  <a:schemeClr val="hlink"/>
                </a:solidFill>
                <a:hlinkClick r:id="rId3"/>
              </a:rPr>
              <a:t>Google Sheet.</a:t>
            </a:r>
            <a:r>
              <a:rPr lang="en"/>
              <a:t> Your </a:t>
            </a:r>
            <a:r>
              <a:rPr lang="en" u="sng">
                <a:solidFill>
                  <a:schemeClr val="hlink"/>
                </a:solidFill>
                <a:hlinkClick r:id="rId4"/>
              </a:rPr>
              <a:t>login</a:t>
            </a:r>
            <a:r>
              <a:rPr lang="en" u="sng">
                <a:solidFill>
                  <a:schemeClr val="hlink"/>
                </a:solidFill>
                <a:hlinkClick r:id="rId5"/>
              </a:rPr>
              <a:t> information</a:t>
            </a:r>
            <a:r>
              <a:rPr lang="en"/>
              <a:t> will be next to your name. Write this down on the back of your graphic organizer. We will use this today and tomorrow. </a:t>
            </a:r>
            <a:endParaRPr/>
          </a:p>
          <a:p>
            <a:pPr indent="-342900" lvl="0" marL="457200" rtl="0" algn="l">
              <a:spcBef>
                <a:spcPts val="0"/>
              </a:spcBef>
              <a:spcAft>
                <a:spcPts val="0"/>
              </a:spcAft>
              <a:buSzPts val="1800"/>
              <a:buAutoNum type="arabicPeriod"/>
            </a:pPr>
            <a:r>
              <a:rPr lang="en"/>
              <a:t>Click on the </a:t>
            </a:r>
            <a:r>
              <a:rPr lang="en" u="sng">
                <a:solidFill>
                  <a:schemeClr val="hlink"/>
                </a:solidFill>
                <a:hlinkClick r:id="rId6"/>
              </a:rPr>
              <a:t>3rd period</a:t>
            </a:r>
            <a:r>
              <a:rPr lang="en"/>
              <a:t>/</a:t>
            </a:r>
            <a:r>
              <a:rPr lang="en" u="sng">
                <a:solidFill>
                  <a:schemeClr val="hlink"/>
                </a:solidFill>
                <a:hlinkClick r:id="rId7"/>
              </a:rPr>
              <a:t>5th period</a:t>
            </a:r>
            <a:r>
              <a:rPr lang="en"/>
              <a:t> link I have posted. </a:t>
            </a:r>
            <a:endParaRPr/>
          </a:p>
          <a:p>
            <a:pPr indent="-342900" lvl="0" marL="457200" rtl="0" algn="l">
              <a:spcBef>
                <a:spcPts val="0"/>
              </a:spcBef>
              <a:spcAft>
                <a:spcPts val="0"/>
              </a:spcAft>
              <a:buSzPts val="1800"/>
              <a:buAutoNum type="arabicPeriod"/>
            </a:pPr>
            <a:r>
              <a:rPr lang="en"/>
              <a:t> At the top </a:t>
            </a:r>
            <a:r>
              <a:rPr lang="en"/>
              <a:t>right</a:t>
            </a:r>
            <a:r>
              <a:rPr lang="en"/>
              <a:t> hand corner, type in your code exactly. If it does not work the first time, go back and make sure you have written it correctly. </a:t>
            </a:r>
            <a:endParaRPr/>
          </a:p>
        </p:txBody>
      </p:sp>
      <p:pic>
        <p:nvPicPr>
          <p:cNvPr descr="READY??? As the 5 minute timer starts ticking... five fiery fuses are sizzling their way towards the ultimate cookie explosion, with a BIG BANG every minute! 💣🔥 Hold onto your seats for this crazy, cookie-crumbling adventure that will keep you on the edge until the very last crumb disappears! 😜🍪&#10;&#10;Are you up for the challenge? Grab your snacks (maybe not cookies this time! 😂) and join us for the countdown. Remember to like, comment, and subscribe for more epic fun! BOOM! BOOM! BOOM! BOOM! BOOM! LET'S GO! 💥🍪&#10;&#10;🚨 SUBSCRIBE https://bit.ly/30COX6E&#10;&#10;👉 DONATE&#10;https://bit.ly/3pkGmo7&#10;&#10;💬 JOIN US IN THE COMMENTS&#10;WE LIKE TO HAVE FUN!&#10;&#10;#timertopia &#10;&#10;Get the best offline timer at Walmart:&#10;https://www.walmart.com/ip/TIME-TIMER-12-inch-Visual-Timer-60-Minute/863943042?wmlspartner=imp_3586222&amp;selectedSellerId=101134723&amp;clickid=xla2wvSruxyPRSx1giXguxUmUkHR9p3sKVaiWY0&amp;irgwc=1&amp;sourceid=imp_xla2wvSruxyPRSx1giXguxUmUkHR9p3sKVaiWY0&amp;veh=aff&amp;affiliates_ad_id=565706&amp;campaign_id=9383&amp;sharedid=" id="103" name="Google Shape;103;p18" title="5 Minute Timer Bomb [COOKIE] 🍪">
            <a:hlinkClick r:id="rId8"/>
          </p:cNvPr>
          <p:cNvPicPr preferRelativeResize="0"/>
          <p:nvPr/>
        </p:nvPicPr>
        <p:blipFill>
          <a:blip r:embed="rId9">
            <a:alphaModFix/>
          </a:blip>
          <a:stretch>
            <a:fillRect/>
          </a:stretch>
        </p:blipFill>
        <p:spPr>
          <a:xfrm>
            <a:off x="6633950" y="-10725"/>
            <a:ext cx="2510050" cy="141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7031600" y="271275"/>
            <a:ext cx="1454100" cy="1030800"/>
          </a:xfrm>
          <a:prstGeom prst="rect">
            <a:avLst/>
          </a:prstGeom>
          <a:solidFill>
            <a:schemeClr val="dk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 in HERE!</a:t>
            </a:r>
            <a:endParaRPr/>
          </a:p>
          <a:p>
            <a:pPr indent="0" lvl="0" marL="0" rtl="0" algn="l">
              <a:spcBef>
                <a:spcPts val="0"/>
              </a:spcBef>
              <a:spcAft>
                <a:spcPts val="0"/>
              </a:spcAft>
              <a:buNone/>
            </a:pPr>
            <a:r>
              <a:t/>
            </a:r>
            <a:endParaRPr/>
          </a:p>
        </p:txBody>
      </p:sp>
      <p:sp>
        <p:nvSpPr>
          <p:cNvPr id="109" name="Google Shape;109;p19"/>
          <p:cNvSpPr txBox="1"/>
          <p:nvPr>
            <p:ph idx="1" type="body"/>
          </p:nvPr>
        </p:nvSpPr>
        <p:spPr>
          <a:xfrm>
            <a:off x="311700" y="1417800"/>
            <a:ext cx="2021400" cy="1381800"/>
          </a:xfrm>
          <a:prstGeom prst="rect">
            <a:avLst/>
          </a:prstGeom>
          <a:solidFill>
            <a:schemeClr val="dk2"/>
          </a:solidFill>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Does your screen look like this? If not, raise your hand.</a:t>
            </a:r>
            <a:endParaRPr/>
          </a:p>
        </p:txBody>
      </p:sp>
      <p:sp>
        <p:nvSpPr>
          <p:cNvPr id="110" name="Google Shape;110;p19"/>
          <p:cNvSpPr/>
          <p:nvPr/>
        </p:nvSpPr>
        <p:spPr>
          <a:xfrm>
            <a:off x="8192700" y="151925"/>
            <a:ext cx="520800" cy="11502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Vocabulary:</a:t>
            </a:r>
            <a:endParaRPr/>
          </a:p>
        </p:txBody>
      </p:sp>
      <p:sp>
        <p:nvSpPr>
          <p:cNvPr id="116" name="Google Shape;116;p2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lnSpcReduction="20000"/>
          </a:bodyPr>
          <a:lstStyle/>
          <a:p>
            <a:pPr indent="-298450" lvl="1" marL="914400" rtl="0" algn="l">
              <a:spcBef>
                <a:spcPts val="1400"/>
              </a:spcBef>
              <a:spcAft>
                <a:spcPts val="0"/>
              </a:spcAft>
              <a:buClr>
                <a:schemeClr val="dk1"/>
              </a:buClr>
              <a:buSzPts val="1100"/>
              <a:buFont typeface="Century Gothic"/>
              <a:buChar char="○"/>
            </a:pPr>
            <a:r>
              <a:rPr b="1" lang="en" sz="1100">
                <a:solidFill>
                  <a:schemeClr val="dk1"/>
                </a:solidFill>
                <a:latin typeface="Century Gothic"/>
                <a:ea typeface="Century Gothic"/>
                <a:cs typeface="Century Gothic"/>
                <a:sym typeface="Century Gothic"/>
              </a:rPr>
              <a:t>Nodes: </a:t>
            </a:r>
            <a:r>
              <a:rPr lang="en" sz="1100">
                <a:solidFill>
                  <a:schemeClr val="dk1"/>
                </a:solidFill>
                <a:latin typeface="Century Gothic"/>
                <a:ea typeface="Century Gothic"/>
                <a:cs typeface="Century Gothic"/>
                <a:sym typeface="Century Gothic"/>
              </a:rPr>
              <a:t>The name of each character, traits, </a:t>
            </a:r>
            <a:endParaRPr sz="1100">
              <a:solidFill>
                <a:schemeClr val="dk1"/>
              </a:solidFill>
              <a:latin typeface="Century Gothic"/>
              <a:ea typeface="Century Gothic"/>
              <a:cs typeface="Century Gothic"/>
              <a:sym typeface="Century Gothic"/>
            </a:endParaRPr>
          </a:p>
          <a:p>
            <a:pPr indent="-298450" lvl="1" marL="914400" rtl="0" algn="l">
              <a:spcBef>
                <a:spcPts val="0"/>
              </a:spcBef>
              <a:spcAft>
                <a:spcPts val="0"/>
              </a:spcAft>
              <a:buClr>
                <a:schemeClr val="dk1"/>
              </a:buClr>
              <a:buSzPts val="1100"/>
              <a:buFont typeface="Century Gothic"/>
              <a:buChar char="○"/>
            </a:pPr>
            <a:r>
              <a:rPr b="1" lang="en" sz="1100">
                <a:solidFill>
                  <a:schemeClr val="dk1"/>
                </a:solidFill>
                <a:latin typeface="Century Gothic"/>
                <a:ea typeface="Century Gothic"/>
                <a:cs typeface="Century Gothic"/>
                <a:sym typeface="Century Gothic"/>
              </a:rPr>
              <a:t>Edges: </a:t>
            </a:r>
            <a:r>
              <a:rPr lang="en" sz="1100">
                <a:solidFill>
                  <a:schemeClr val="dk1"/>
                </a:solidFill>
                <a:latin typeface="Century Gothic"/>
                <a:ea typeface="Century Gothic"/>
                <a:cs typeface="Century Gothic"/>
                <a:sym typeface="Century Gothic"/>
              </a:rPr>
              <a:t>Connections between characters based on shared character  traits, and conflict in the story(?)</a:t>
            </a:r>
            <a:endParaRPr sz="1100">
              <a:solidFill>
                <a:schemeClr val="dk1"/>
              </a:solidFill>
              <a:latin typeface="Century Gothic"/>
              <a:ea typeface="Century Gothic"/>
              <a:cs typeface="Century Gothic"/>
              <a:sym typeface="Century Gothic"/>
            </a:endParaRPr>
          </a:p>
          <a:p>
            <a:pPr indent="-298450" lvl="2" marL="13716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Character —  </a:t>
            </a:r>
            <a:r>
              <a:rPr lang="en" sz="1100" u="sng">
                <a:solidFill>
                  <a:schemeClr val="dk1"/>
                </a:solidFill>
                <a:latin typeface="Century Gothic"/>
                <a:ea typeface="Century Gothic"/>
                <a:cs typeface="Century Gothic"/>
                <a:sym typeface="Century Gothic"/>
              </a:rPr>
              <a:t>has conflict with</a:t>
            </a:r>
            <a:r>
              <a:rPr lang="en" sz="1100">
                <a:solidFill>
                  <a:schemeClr val="dk1"/>
                </a:solidFill>
                <a:latin typeface="Century Gothic"/>
                <a:ea typeface="Century Gothic"/>
                <a:cs typeface="Century Gothic"/>
                <a:sym typeface="Century Gothic"/>
              </a:rPr>
              <a:t> — Character</a:t>
            </a:r>
            <a:endParaRPr sz="1100">
              <a:solidFill>
                <a:schemeClr val="dk1"/>
              </a:solidFill>
              <a:latin typeface="Century Gothic"/>
              <a:ea typeface="Century Gothic"/>
              <a:cs typeface="Century Gothic"/>
              <a:sym typeface="Century Gothic"/>
            </a:endParaRPr>
          </a:p>
          <a:p>
            <a:pPr indent="-298450" lvl="2" marL="13716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Character — </a:t>
            </a:r>
            <a:r>
              <a:rPr lang="en" sz="1100" u="sng">
                <a:solidFill>
                  <a:schemeClr val="dk1"/>
                </a:solidFill>
                <a:latin typeface="Century Gothic"/>
                <a:ea typeface="Century Gothic"/>
                <a:cs typeface="Century Gothic"/>
                <a:sym typeface="Century Gothic"/>
              </a:rPr>
              <a:t>can be described as</a:t>
            </a:r>
            <a:r>
              <a:rPr lang="en" sz="1100">
                <a:solidFill>
                  <a:schemeClr val="dk1"/>
                </a:solidFill>
                <a:latin typeface="Century Gothic"/>
                <a:ea typeface="Century Gothic"/>
                <a:cs typeface="Century Gothic"/>
                <a:sym typeface="Century Gothic"/>
              </a:rPr>
              <a:t> — Trait</a:t>
            </a:r>
            <a:endParaRPr sz="1100">
              <a:solidFill>
                <a:schemeClr val="dk1"/>
              </a:solidFill>
              <a:latin typeface="Century Gothic"/>
              <a:ea typeface="Century Gothic"/>
              <a:cs typeface="Century Gothic"/>
              <a:sym typeface="Century Gothic"/>
            </a:endParaRPr>
          </a:p>
          <a:p>
            <a:pPr indent="-298450" lvl="2" marL="13716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Character  — </a:t>
            </a:r>
            <a:r>
              <a:rPr lang="en" sz="1100" u="sng">
                <a:solidFill>
                  <a:schemeClr val="dk1"/>
                </a:solidFill>
                <a:latin typeface="Century Gothic"/>
                <a:ea typeface="Century Gothic"/>
                <a:cs typeface="Century Gothic"/>
                <a:sym typeface="Century Gothic"/>
              </a:rPr>
              <a:t>Feels</a:t>
            </a:r>
            <a:r>
              <a:rPr lang="en" sz="1100">
                <a:solidFill>
                  <a:schemeClr val="dk1"/>
                </a:solidFill>
                <a:latin typeface="Century Gothic"/>
                <a:ea typeface="Century Gothic"/>
                <a:cs typeface="Century Gothic"/>
                <a:sym typeface="Century Gothic"/>
              </a:rPr>
              <a:t> — Emotion</a:t>
            </a:r>
            <a:endParaRPr sz="1100">
              <a:solidFill>
                <a:schemeClr val="dk1"/>
              </a:solidFill>
              <a:latin typeface="Century Gothic"/>
              <a:ea typeface="Century Gothic"/>
              <a:cs typeface="Century Gothic"/>
              <a:sym typeface="Century Gothic"/>
            </a:endParaRPr>
          </a:p>
          <a:p>
            <a:pPr indent="-298450" lvl="1" marL="914400" rtl="0" algn="l">
              <a:spcBef>
                <a:spcPts val="0"/>
              </a:spcBef>
              <a:spcAft>
                <a:spcPts val="0"/>
              </a:spcAft>
              <a:buClr>
                <a:schemeClr val="dk1"/>
              </a:buClr>
              <a:buSzPts val="1100"/>
              <a:buFont typeface="Century Gothic"/>
              <a:buChar char="○"/>
            </a:pPr>
            <a:r>
              <a:rPr b="1" lang="en" sz="1100">
                <a:solidFill>
                  <a:schemeClr val="dk1"/>
                </a:solidFill>
                <a:latin typeface="Century Gothic"/>
                <a:ea typeface="Century Gothic"/>
                <a:cs typeface="Century Gothic"/>
                <a:sym typeface="Century Gothic"/>
              </a:rPr>
              <a:t>Attributes</a:t>
            </a:r>
            <a:endParaRPr b="1" sz="1100">
              <a:solidFill>
                <a:schemeClr val="dk1"/>
              </a:solidFill>
              <a:latin typeface="Century Gothic"/>
              <a:ea typeface="Century Gothic"/>
              <a:cs typeface="Century Gothic"/>
              <a:sym typeface="Century Gothic"/>
            </a:endParaRPr>
          </a:p>
          <a:p>
            <a:pPr indent="-298450" lvl="2" marL="13716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Nodes</a:t>
            </a:r>
            <a:endParaRPr sz="1100">
              <a:solidFill>
                <a:schemeClr val="dk1"/>
              </a:solidFill>
              <a:latin typeface="Century Gothic"/>
              <a:ea typeface="Century Gothic"/>
              <a:cs typeface="Century Gothic"/>
              <a:sym typeface="Century Gothic"/>
            </a:endParaRPr>
          </a:p>
          <a:p>
            <a:pPr indent="-298450" lvl="3" marL="18288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Types: Character, Trait, Emotion</a:t>
            </a:r>
            <a:endParaRPr sz="1100">
              <a:solidFill>
                <a:schemeClr val="dk1"/>
              </a:solidFill>
              <a:latin typeface="Century Gothic"/>
              <a:ea typeface="Century Gothic"/>
              <a:cs typeface="Century Gothic"/>
              <a:sym typeface="Century Gothic"/>
            </a:endParaRPr>
          </a:p>
          <a:p>
            <a:pPr indent="-317500" lvl="3" marL="1828800" rtl="0" algn="l">
              <a:spcBef>
                <a:spcPts val="0"/>
              </a:spcBef>
              <a:spcAft>
                <a:spcPts val="0"/>
              </a:spcAft>
              <a:buClr>
                <a:schemeClr val="dk1"/>
              </a:buClr>
              <a:buSzPts val="1400"/>
              <a:buFont typeface="Century Gothic"/>
              <a:buChar char="●"/>
            </a:pPr>
            <a:r>
              <a:rPr lang="en" sz="1100">
                <a:solidFill>
                  <a:schemeClr val="dk1"/>
                </a:solidFill>
                <a:latin typeface="Century Gothic"/>
                <a:ea typeface="Century Gothic"/>
                <a:cs typeface="Century Gothic"/>
                <a:sym typeface="Century Gothic"/>
              </a:rPr>
              <a:t>Provenance: Source</a:t>
            </a:r>
            <a:endParaRPr sz="1100">
              <a:solidFill>
                <a:schemeClr val="dk1"/>
              </a:solidFill>
              <a:latin typeface="Century Gothic"/>
              <a:ea typeface="Century Gothic"/>
              <a:cs typeface="Century Gothic"/>
              <a:sym typeface="Century Gothic"/>
            </a:endParaRPr>
          </a:p>
          <a:p>
            <a:pPr indent="-298450" lvl="2" marL="13716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Edges:</a:t>
            </a:r>
            <a:endParaRPr sz="1100">
              <a:solidFill>
                <a:schemeClr val="dk1"/>
              </a:solidFill>
              <a:latin typeface="Century Gothic"/>
              <a:ea typeface="Century Gothic"/>
              <a:cs typeface="Century Gothic"/>
              <a:sym typeface="Century Gothic"/>
            </a:endParaRPr>
          </a:p>
          <a:p>
            <a:pPr indent="-298450" lvl="3" marL="1828800" rtl="0" algn="l">
              <a:spcBef>
                <a:spcPts val="0"/>
              </a:spcBef>
              <a:spcAft>
                <a:spcPts val="0"/>
              </a:spcAft>
              <a:buClr>
                <a:schemeClr val="dk1"/>
              </a:buClr>
              <a:buSzPts val="1100"/>
              <a:buFont typeface="Century Gothic"/>
              <a:buChar char="●"/>
            </a:pPr>
            <a:r>
              <a:rPr lang="en" sz="1100">
                <a:solidFill>
                  <a:schemeClr val="dk1"/>
                </a:solidFill>
                <a:latin typeface="Century Gothic"/>
                <a:ea typeface="Century Gothic"/>
                <a:cs typeface="Century Gothic"/>
                <a:sym typeface="Century Gothic"/>
              </a:rPr>
              <a:t>Types: has conflict with, can be described as, or feels</a:t>
            </a:r>
            <a:endParaRPr sz="1100">
              <a:solidFill>
                <a:schemeClr val="dk1"/>
              </a:solidFill>
              <a:latin typeface="Century Gothic"/>
              <a:ea typeface="Century Gothic"/>
              <a:cs typeface="Century Gothic"/>
              <a:sym typeface="Century Gothic"/>
            </a:endParaRPr>
          </a:p>
          <a:p>
            <a:pPr indent="-317500" lvl="4" marL="2286000" rtl="0" algn="l">
              <a:spcBef>
                <a:spcPts val="0"/>
              </a:spcBef>
              <a:spcAft>
                <a:spcPts val="0"/>
              </a:spcAft>
              <a:buClr>
                <a:schemeClr val="dk1"/>
              </a:buClr>
              <a:buSzPts val="1400"/>
              <a:buFont typeface="Century Gothic"/>
              <a:buChar char="○"/>
            </a:pPr>
            <a:r>
              <a:rPr lang="en" sz="1100">
                <a:solidFill>
                  <a:schemeClr val="dk1"/>
                </a:solidFill>
                <a:latin typeface="Century Gothic"/>
                <a:ea typeface="Century Gothic"/>
                <a:cs typeface="Century Gothic"/>
                <a:sym typeface="Century Gothic"/>
              </a:rPr>
              <a:t>Quote</a:t>
            </a:r>
            <a:endParaRPr sz="1100">
              <a:solidFill>
                <a:schemeClr val="dk1"/>
              </a:solidFill>
              <a:latin typeface="Century Gothic"/>
              <a:ea typeface="Century Gothic"/>
              <a:cs typeface="Century Gothic"/>
              <a:sym typeface="Century Gothic"/>
            </a:endParaRPr>
          </a:p>
          <a:p>
            <a:pPr indent="-317500" lvl="3" marL="1828800" rtl="0" algn="l">
              <a:spcBef>
                <a:spcPts val="0"/>
              </a:spcBef>
              <a:spcAft>
                <a:spcPts val="0"/>
              </a:spcAft>
              <a:buClr>
                <a:schemeClr val="dk1"/>
              </a:buClr>
              <a:buSzPts val="1400"/>
              <a:buFont typeface="Century Gothic"/>
              <a:buChar char="●"/>
            </a:pPr>
            <a:r>
              <a:rPr lang="en" sz="1100">
                <a:solidFill>
                  <a:schemeClr val="dk1"/>
                </a:solidFill>
                <a:latin typeface="Century Gothic"/>
                <a:ea typeface="Century Gothic"/>
                <a:cs typeface="Century Gothic"/>
                <a:sym typeface="Century Gothic"/>
              </a:rPr>
              <a:t>Provenance: </a:t>
            </a:r>
            <a:endParaRPr sz="1100">
              <a:solidFill>
                <a:schemeClr val="dk1"/>
              </a:solidFill>
              <a:latin typeface="Century Gothic"/>
              <a:ea typeface="Century Gothic"/>
              <a:cs typeface="Century Gothic"/>
              <a:sym typeface="Century Gothic"/>
            </a:endParaRPr>
          </a:p>
          <a:p>
            <a:pPr indent="-317500" lvl="4" marL="2286000" rtl="0" algn="l">
              <a:spcBef>
                <a:spcPts val="0"/>
              </a:spcBef>
              <a:spcAft>
                <a:spcPts val="0"/>
              </a:spcAft>
              <a:buClr>
                <a:schemeClr val="dk1"/>
              </a:buClr>
              <a:buSzPts val="1400"/>
              <a:buFont typeface="Century Gothic"/>
              <a:buChar char="○"/>
            </a:pPr>
            <a:r>
              <a:rPr lang="en" sz="1100">
                <a:solidFill>
                  <a:schemeClr val="dk1"/>
                </a:solidFill>
                <a:latin typeface="Century Gothic"/>
                <a:ea typeface="Century Gothic"/>
                <a:cs typeface="Century Gothic"/>
                <a:sym typeface="Century Gothic"/>
              </a:rPr>
              <a:t>Source (what page / line)</a:t>
            </a:r>
            <a:endParaRPr sz="1100">
              <a:solidFill>
                <a:schemeClr val="dk1"/>
              </a:solidFill>
              <a:latin typeface="Century Gothic"/>
              <a:ea typeface="Century Gothic"/>
              <a:cs typeface="Century Gothic"/>
              <a:sym typeface="Century Gothic"/>
            </a:endParaRPr>
          </a:p>
          <a:p>
            <a:pPr indent="-317500" lvl="4" marL="2286000" rtl="0" algn="l">
              <a:spcBef>
                <a:spcPts val="0"/>
              </a:spcBef>
              <a:spcAft>
                <a:spcPts val="0"/>
              </a:spcAft>
              <a:buClr>
                <a:schemeClr val="dk1"/>
              </a:buClr>
              <a:buSzPts val="1400"/>
              <a:buFont typeface="Century Gothic"/>
              <a:buChar char="○"/>
            </a:pPr>
            <a:r>
              <a:rPr lang="en" sz="1100">
                <a:solidFill>
                  <a:schemeClr val="dk1"/>
                </a:solidFill>
                <a:latin typeface="Century Gothic"/>
                <a:ea typeface="Century Gothic"/>
                <a:cs typeface="Century Gothic"/>
                <a:sym typeface="Century Gothic"/>
              </a:rPr>
              <a:t>Person inputting</a:t>
            </a:r>
            <a:endParaRPr sz="1100">
              <a:solidFill>
                <a:schemeClr val="dk1"/>
              </a:solidFill>
              <a:latin typeface="Century Gothic"/>
              <a:ea typeface="Century Gothic"/>
              <a:cs typeface="Century Gothic"/>
              <a:sym typeface="Century Gothic"/>
            </a:endParaRPr>
          </a:p>
          <a:p>
            <a:pPr indent="0" lvl="0" marL="0" rtl="0" algn="l">
              <a:spcBef>
                <a:spcPts val="4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Entry Norms for “Walk Two Moons”</a:t>
            </a:r>
            <a:endParaRPr/>
          </a:p>
        </p:txBody>
      </p:sp>
      <p:sp>
        <p:nvSpPr>
          <p:cNvPr id="122" name="Google Shape;122;p21"/>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Raise </a:t>
            </a:r>
            <a:r>
              <a:rPr lang="en"/>
              <a:t>your</a:t>
            </a:r>
            <a:r>
              <a:rPr lang="en"/>
              <a:t> hand if you have a question. </a:t>
            </a:r>
            <a:endParaRPr/>
          </a:p>
          <a:p>
            <a:pPr indent="-342900" lvl="0" marL="457200" rtl="0" algn="l">
              <a:spcBef>
                <a:spcPts val="0"/>
              </a:spcBef>
              <a:spcAft>
                <a:spcPts val="0"/>
              </a:spcAft>
              <a:buSzPts val="1800"/>
              <a:buAutoNum type="arabicPeriod"/>
            </a:pPr>
            <a:r>
              <a:rPr lang="en"/>
              <a:t>Do not move around the room to discuss your data/thoughts with those not in your group. I want your information/opinions/thoughts to be real, not copied.</a:t>
            </a:r>
            <a:endParaRPr/>
          </a:p>
          <a:p>
            <a:pPr indent="-342900" lvl="0" marL="457200" rtl="0" algn="l">
              <a:spcBef>
                <a:spcPts val="0"/>
              </a:spcBef>
              <a:spcAft>
                <a:spcPts val="0"/>
              </a:spcAft>
              <a:buSzPts val="1800"/>
              <a:buAutoNum type="arabicPeriod"/>
            </a:pPr>
            <a:r>
              <a:rPr lang="en"/>
              <a:t>Remember you are to follow directions precisely. Do not add traits,evidence, opinions, etc. that are unrelated or in excess to what you are asked. This helps to ensure that the data entered is relevant. </a:t>
            </a:r>
            <a:endParaRPr/>
          </a:p>
        </p:txBody>
      </p:sp>
      <p:pic>
        <p:nvPicPr>
          <p:cNvPr descr="Use this 20-minute winter countdown timer with relaxing classical music for your classroom or while studying. This is a calm, chill winter-themed timer with an icy classroom setting and 20 minutes counting down on the chalkboard. The video features classical music and falling snowflakes. It's a great timer to use in November and December for a beautiful winter ambiance! There is also a visual progress bar at the bottom of the video.&#10;&#10;If you are a teacher, this is a great timer to use for your students to relax while they read, write, work on assignments, do homework, projects, paint, do art, and more! &#10;&#10;If you enjoy this video, make sure to subscribe to @TeachingVibes for more countdown timers and resources for teachers!&#10;&#10;#countdowntimer  #classroomtimer #teachertools" id="123" name="Google Shape;123;p21" title="20 Minute Winter Classroom Countdown Timer with Classical Music &amp; Falling Snowflakes ❄️">
            <a:hlinkClick r:id="rId3"/>
          </p:cNvPr>
          <p:cNvPicPr preferRelativeResize="0"/>
          <p:nvPr/>
        </p:nvPicPr>
        <p:blipFill>
          <a:blip r:embed="rId4">
            <a:alphaModFix/>
          </a:blip>
          <a:stretch>
            <a:fillRect/>
          </a:stretch>
        </p:blipFill>
        <p:spPr>
          <a:xfrm>
            <a:off x="6027250" y="3391750"/>
            <a:ext cx="3048000" cy="141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