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aleway"/>
      <p:regular r:id="rId28"/>
      <p:bold r:id="rId29"/>
      <p:italic r:id="rId30"/>
      <p:boldItalic r:id="rId31"/>
    </p:embeddedFont>
    <p:embeddedFont>
      <p:font typeface="Roboto"/>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8B6368-B890-4C70-B485-4FDDF996A902}">
  <a:tblStyle styleId="{CB8B6368-B890-4C70-B485-4FDDF996A90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1fb529d45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1fb529d45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Because</a:t>
            </a:r>
            <a:r>
              <a:rPr lang="en"/>
              <a:t> null values are such a common problem in data science, Pandas has more functions which will help us handle them. The isnull function can be called on any subset of a dataframe, in this example we are using the entire dataframe. It will return a data frame of the same size with boolean true or false values indicating the nullity of the entry.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1ed9f7b2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1ed9f7b2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703a1e1f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f703a1e1f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703a1e1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f703a1e1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f6fb5a08a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f6fb5a08a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703a1e1f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f703a1e1f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f6fb5a08a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f6fb5a08a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f6fb5a08a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f6fb5a08a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f703a1e1f9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f703a1e1f9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f7a14be5d3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f7a14be5d3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1fb529d45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1fb529d45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Joleena</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f1fb529d45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f1fb529d45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f703a1e1f9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f703a1e1f9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1ed9f7b2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1ed9f7b2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joleena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1fb529d4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1fb529d4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joleena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1fb529d45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1fb529d45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joleena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1fb529d45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1fb529d45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Exploration can be thought of as the “getting to know you stage” </a:t>
            </a:r>
            <a:endParaRPr/>
          </a:p>
          <a:p>
            <a:pPr indent="-298450" lvl="0" marL="457200" rtl="0" algn="l">
              <a:spcBef>
                <a:spcPts val="0"/>
              </a:spcBef>
              <a:spcAft>
                <a:spcPts val="0"/>
              </a:spcAft>
              <a:buSzPts val="1100"/>
              <a:buChar char="-"/>
            </a:pPr>
            <a:r>
              <a:rPr lang="en"/>
              <a:t>If you were getting to know a new person, you might ask them “What’s your name? Where are you from? What do you do?”</a:t>
            </a:r>
            <a:endParaRPr/>
          </a:p>
          <a:p>
            <a:pPr indent="-298450" lvl="0" marL="457200" rtl="0" algn="l">
              <a:spcBef>
                <a:spcPts val="0"/>
              </a:spcBef>
              <a:spcAft>
                <a:spcPts val="0"/>
              </a:spcAft>
              <a:buSzPts val="1100"/>
              <a:buChar char="-"/>
            </a:pPr>
            <a:r>
              <a:rPr lang="en"/>
              <a:t>In the case of a data frame, we have a different set of questions which we ask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6fb5a08a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f6fb5a08a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1fb529d45_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1fb529d45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Because raw data is so difficult for humans to read, we often read our data file into a data frame, but we don’t really know what is inside. We have to ask it.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Our data frame might have millions of rows, so printing out the entire table is not possible. The head function allows us to see the first n rows, 5 by default, of our data frame, which just gives us a peek into what the data look like.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For our scenario, we now know we have the information about student’s name, age, birthday, job, salary, and cohort</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1ed9f7b2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1ed9f7b2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Marti</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We also want to look at some summary tables that give us an idea of what all our data look like. </a:t>
            </a:r>
            <a:endParaRPr/>
          </a:p>
          <a:p>
            <a:pPr indent="-298450" lvl="0" marL="457200" rtl="0" algn="l">
              <a:spcBef>
                <a:spcPts val="0"/>
              </a:spcBef>
              <a:spcAft>
                <a:spcPts val="0"/>
              </a:spcAft>
              <a:buSzPts val="1100"/>
              <a:buChar char="-"/>
            </a:pPr>
            <a:r>
              <a:rPr lang="en"/>
              <a:t>The describe table will give some summary statistics for the distribution of numeric variables. In our example, we can determine that our data is likely representing graduate students based on the range of ages included. </a:t>
            </a:r>
            <a:endParaRPr/>
          </a:p>
          <a:p>
            <a:pPr indent="-298450" lvl="0" marL="457200" rtl="0" algn="l">
              <a:spcBef>
                <a:spcPts val="0"/>
              </a:spcBef>
              <a:spcAft>
                <a:spcPts val="0"/>
              </a:spcAft>
              <a:buSzPts val="1100"/>
              <a:buChar char="-"/>
            </a:pPr>
            <a:r>
              <a:rPr lang="en"/>
              <a:t>The info function gives the shape of the data frame (8 rows, 7 columns), the names of the columns, the data types, and the non-null count. As we can we, we have 7 non-null cohort numbers and 8 non-null id’s. This means one of our entries does not have a value for “cohort”.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82" name="Shape 82"/>
        <p:cNvGrpSpPr/>
        <p:nvPr/>
      </p:nvGrpSpPr>
      <p:grpSpPr>
        <a:xfrm>
          <a:off x="0" y="0"/>
          <a:ext cx="0" cy="0"/>
          <a:chOff x="0" y="0"/>
          <a:chExt cx="0" cy="0"/>
        </a:xfrm>
      </p:grpSpPr>
      <p:sp>
        <p:nvSpPr>
          <p:cNvPr id="83" name="Google Shape;83;p13"/>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txBox="1"/>
          <p:nvPr>
            <p:ph type="title"/>
          </p:nvPr>
        </p:nvSpPr>
        <p:spPr>
          <a:xfrm>
            <a:off x="893700" y="358388"/>
            <a:ext cx="6462600" cy="8574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8" name="Google Shape;88;p13"/>
          <p:cNvSpPr txBox="1"/>
          <p:nvPr>
            <p:ph idx="1" type="body"/>
          </p:nvPr>
        </p:nvSpPr>
        <p:spPr>
          <a:xfrm>
            <a:off x="893700" y="1200150"/>
            <a:ext cx="2371200" cy="3725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89" name="Google Shape;89;p13"/>
          <p:cNvSpPr txBox="1"/>
          <p:nvPr>
            <p:ph idx="2" type="body"/>
          </p:nvPr>
        </p:nvSpPr>
        <p:spPr>
          <a:xfrm>
            <a:off x="3386404" y="1200150"/>
            <a:ext cx="2371200" cy="3725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90" name="Google Shape;90;p13"/>
          <p:cNvSpPr txBox="1"/>
          <p:nvPr>
            <p:ph idx="3" type="body"/>
          </p:nvPr>
        </p:nvSpPr>
        <p:spPr>
          <a:xfrm>
            <a:off x="5879107" y="1200150"/>
            <a:ext cx="2371200" cy="3725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91" name="Google Shape;91;p13"/>
          <p:cNvSpPr txBox="1"/>
          <p:nvPr>
            <p:ph idx="12" type="sldNum"/>
          </p:nvPr>
        </p:nvSpPr>
        <p:spPr>
          <a:xfrm>
            <a:off x="8480575" y="4696933"/>
            <a:ext cx="548700" cy="313500"/>
          </a:xfrm>
          <a:prstGeom prst="rect">
            <a:avLst/>
          </a:prstGeom>
        </p:spPr>
        <p:txBody>
          <a:bodyPr anchorCtr="0" anchor="t"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92" name="Shape 92"/>
        <p:cNvGrpSpPr/>
        <p:nvPr/>
      </p:nvGrpSpPr>
      <p:grpSpPr>
        <a:xfrm>
          <a:off x="0" y="0"/>
          <a:ext cx="0" cy="0"/>
          <a:chOff x="0" y="0"/>
          <a:chExt cx="0" cy="0"/>
        </a:xfrm>
      </p:grpSpPr>
      <p:sp>
        <p:nvSpPr>
          <p:cNvPr id="93" name="Google Shape;93;p14"/>
          <p:cNvSpPr txBox="1"/>
          <p:nvPr>
            <p:ph idx="1" type="body"/>
          </p:nvPr>
        </p:nvSpPr>
        <p:spPr>
          <a:xfrm>
            <a:off x="1710425" y="2161800"/>
            <a:ext cx="5723700" cy="8199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i="1"/>
            </a:lvl1pPr>
            <a:lvl2pPr indent="-298450" lvl="1" marL="914400" rtl="0" algn="ctr">
              <a:spcBef>
                <a:spcPts val="0"/>
              </a:spcBef>
              <a:spcAft>
                <a:spcPts val="0"/>
              </a:spcAft>
              <a:buSzPts val="1100"/>
              <a:buChar char="○"/>
              <a:defRPr i="1"/>
            </a:lvl2pPr>
            <a:lvl3pPr indent="-298450" lvl="2" marL="1371600" rtl="0" algn="ctr">
              <a:spcBef>
                <a:spcPts val="0"/>
              </a:spcBef>
              <a:spcAft>
                <a:spcPts val="0"/>
              </a:spcAft>
              <a:buSzPts val="1100"/>
              <a:buChar char="■"/>
              <a:defRPr i="1"/>
            </a:lvl3pPr>
            <a:lvl4pPr indent="-298450" lvl="3" marL="1828800" rtl="0" algn="ctr">
              <a:spcBef>
                <a:spcPts val="0"/>
              </a:spcBef>
              <a:spcAft>
                <a:spcPts val="0"/>
              </a:spcAft>
              <a:buSzPts val="1100"/>
              <a:buChar char="●"/>
              <a:defRPr i="1"/>
            </a:lvl4pPr>
            <a:lvl5pPr indent="-298450" lvl="4" marL="2286000" rtl="0" algn="ctr">
              <a:spcBef>
                <a:spcPts val="0"/>
              </a:spcBef>
              <a:spcAft>
                <a:spcPts val="0"/>
              </a:spcAft>
              <a:buSzPts val="1100"/>
              <a:buChar char="○"/>
              <a:defRPr i="1"/>
            </a:lvl5pPr>
            <a:lvl6pPr indent="-298450" lvl="5" marL="2743200" rtl="0" algn="ctr">
              <a:spcBef>
                <a:spcPts val="0"/>
              </a:spcBef>
              <a:spcAft>
                <a:spcPts val="0"/>
              </a:spcAft>
              <a:buSzPts val="1100"/>
              <a:buChar char="■"/>
              <a:defRPr i="1"/>
            </a:lvl6pPr>
            <a:lvl7pPr indent="-298450" lvl="6" marL="3200400" rtl="0" algn="ctr">
              <a:spcBef>
                <a:spcPts val="0"/>
              </a:spcBef>
              <a:spcAft>
                <a:spcPts val="0"/>
              </a:spcAft>
              <a:buSzPts val="1100"/>
              <a:buChar char="●"/>
              <a:defRPr i="1"/>
            </a:lvl7pPr>
            <a:lvl8pPr indent="-298450" lvl="7" marL="3657600" rtl="0" algn="ctr">
              <a:spcBef>
                <a:spcPts val="0"/>
              </a:spcBef>
              <a:spcAft>
                <a:spcPts val="0"/>
              </a:spcAft>
              <a:buSzPts val="1100"/>
              <a:buChar char="○"/>
              <a:defRPr i="1"/>
            </a:lvl8pPr>
            <a:lvl9pPr indent="-298450" lvl="8" marL="4114800" rtl="0" algn="ctr">
              <a:spcBef>
                <a:spcPts val="0"/>
              </a:spcBef>
              <a:spcAft>
                <a:spcPts val="0"/>
              </a:spcAft>
              <a:buSzPts val="1100"/>
              <a:buChar char="■"/>
              <a:defRPr i="1"/>
            </a:lvl9pPr>
          </a:lstStyle>
          <a:p/>
        </p:txBody>
      </p:sp>
      <p:sp>
        <p:nvSpPr>
          <p:cNvPr id="94" name="Google Shape;94;p14"/>
          <p:cNvSpPr txBox="1"/>
          <p:nvPr/>
        </p:nvSpPr>
        <p:spPr>
          <a:xfrm>
            <a:off x="3593400" y="118141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600">
                <a:solidFill>
                  <a:schemeClr val="accent6"/>
                </a:solidFill>
              </a:rPr>
              <a:t>“</a:t>
            </a:r>
            <a:endParaRPr b="1" sz="9600">
              <a:solidFill>
                <a:schemeClr val="accent6"/>
              </a:solidFill>
            </a:endParaRPr>
          </a:p>
        </p:txBody>
      </p:sp>
      <p:sp>
        <p:nvSpPr>
          <p:cNvPr id="95" name="Google Shape;95;p14"/>
          <p:cNvSpPr/>
          <p:nvPr/>
        </p:nvSpPr>
        <p:spPr>
          <a:xfrm>
            <a:off x="5723283" y="1599675"/>
            <a:ext cx="17103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7434177" y="1599675"/>
            <a:ext cx="17103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0" y="1599675"/>
            <a:ext cx="17103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1710425" y="1599675"/>
            <a:ext cx="17103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txBox="1"/>
          <p:nvPr>
            <p:ph idx="12" type="sldNum"/>
          </p:nvPr>
        </p:nvSpPr>
        <p:spPr>
          <a:xfrm>
            <a:off x="-125" y="4830281"/>
            <a:ext cx="9144000" cy="313500"/>
          </a:xfrm>
          <a:prstGeom prst="rect">
            <a:avLst/>
          </a:prstGeom>
        </p:spPr>
        <p:txBody>
          <a:bodyPr anchorCtr="0" anchor="t" bIns="91425" lIns="91425" spcFirstLastPara="1" rIns="91425" wrap="square" tIns="91425">
            <a:normAutofit lnSpcReduction="20000"/>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drive.google.com/file/d/1eyHVc2uMQhpLjZo2mito5tSQ3_JOqvCq/view" TargetMode="Externa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6.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 (EDA) with Pandas</a:t>
            </a:r>
            <a:endParaRPr/>
          </a:p>
        </p:txBody>
      </p:sp>
      <p:sp>
        <p:nvSpPr>
          <p:cNvPr id="105" name="Google Shape;105;p15"/>
          <p:cNvSpPr txBox="1"/>
          <p:nvPr>
            <p:ph idx="1" type="subTitle"/>
          </p:nvPr>
        </p:nvSpPr>
        <p:spPr>
          <a:xfrm>
            <a:off x="729625" y="317290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Nestor Teodoro Chavez</a:t>
            </a:r>
            <a:endParaRPr/>
          </a:p>
          <a:p>
            <a:pPr indent="0" lvl="0" marL="0" rtl="0" algn="l">
              <a:spcBef>
                <a:spcPts val="0"/>
              </a:spcBef>
              <a:spcAft>
                <a:spcPts val="0"/>
              </a:spcAft>
              <a:buNone/>
            </a:pPr>
            <a:r>
              <a:rPr lang="en"/>
              <a:t>Marti Heit</a:t>
            </a:r>
            <a:endParaRPr/>
          </a:p>
          <a:p>
            <a:pPr indent="0" lvl="0" marL="0" rtl="0" algn="l">
              <a:spcBef>
                <a:spcPts val="0"/>
              </a:spcBef>
              <a:spcAft>
                <a:spcPts val="0"/>
              </a:spcAft>
              <a:buNone/>
            </a:pPr>
            <a:r>
              <a:rPr lang="en"/>
              <a:t>Joleena Marshall</a:t>
            </a:r>
            <a:endParaRPr/>
          </a:p>
          <a:p>
            <a:pPr indent="0" lvl="0" marL="0" rtl="0" algn="l">
              <a:spcBef>
                <a:spcPts val="0"/>
              </a:spcBef>
              <a:spcAft>
                <a:spcPts val="0"/>
              </a:spcAft>
              <a:buNone/>
            </a:pPr>
            <a:r>
              <a:rPr lang="en"/>
              <a:t>Faye Pei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4"/>
          <p:cNvPicPr preferRelativeResize="0"/>
          <p:nvPr/>
        </p:nvPicPr>
        <p:blipFill>
          <a:blip r:embed="rId3">
            <a:alphaModFix/>
          </a:blip>
          <a:stretch>
            <a:fillRect/>
          </a:stretch>
        </p:blipFill>
        <p:spPr>
          <a:xfrm>
            <a:off x="1188400" y="635075"/>
            <a:ext cx="6767200" cy="4392724"/>
          </a:xfrm>
          <a:prstGeom prst="rect">
            <a:avLst/>
          </a:prstGeom>
          <a:noFill/>
          <a:ln>
            <a:noFill/>
          </a:ln>
        </p:spPr>
      </p:pic>
      <p:sp>
        <p:nvSpPr>
          <p:cNvPr id="190" name="Google Shape;190;p24"/>
          <p:cNvSpPr/>
          <p:nvPr/>
        </p:nvSpPr>
        <p:spPr>
          <a:xfrm>
            <a:off x="6464625" y="4608250"/>
            <a:ext cx="603000" cy="295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4"/>
          <p:cNvSpPr/>
          <p:nvPr/>
        </p:nvSpPr>
        <p:spPr>
          <a:xfrm>
            <a:off x="5063350" y="1786875"/>
            <a:ext cx="603000" cy="295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a:t>
            </a:r>
            <a:endParaRPr/>
          </a:p>
        </p:txBody>
      </p:sp>
      <p:sp>
        <p:nvSpPr>
          <p:cNvPr id="197" name="Google Shape;197;p25"/>
          <p:cNvSpPr txBox="1"/>
          <p:nvPr>
            <p:ph idx="1" type="body"/>
          </p:nvPr>
        </p:nvSpPr>
        <p:spPr>
          <a:xfrm>
            <a:off x="729450" y="1926475"/>
            <a:ext cx="5962500" cy="2807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t>Why is this important? </a:t>
            </a:r>
            <a:endParaRPr sz="1400"/>
          </a:p>
          <a:p>
            <a:pPr indent="-317500" lvl="0" marL="457200" rtl="0" algn="l">
              <a:lnSpc>
                <a:spcPct val="150000"/>
              </a:lnSpc>
              <a:spcBef>
                <a:spcPts val="1200"/>
              </a:spcBef>
              <a:spcAft>
                <a:spcPts val="0"/>
              </a:spcAft>
              <a:buSzPts val="1400"/>
              <a:buChar char="●"/>
            </a:pPr>
            <a:r>
              <a:rPr lang="en" sz="1400"/>
              <a:t>Results may be unreliable if data is misleading or incomplete</a:t>
            </a:r>
            <a:endParaRPr sz="1400"/>
          </a:p>
          <a:p>
            <a:pPr indent="0" lvl="0" marL="0" rtl="0" algn="l">
              <a:lnSpc>
                <a:spcPct val="150000"/>
              </a:lnSpc>
              <a:spcBef>
                <a:spcPts val="1200"/>
              </a:spcBef>
              <a:spcAft>
                <a:spcPts val="0"/>
              </a:spcAft>
              <a:buNone/>
            </a:pPr>
            <a:r>
              <a:rPr lang="en" sz="1400"/>
              <a:t>What’s the process? </a:t>
            </a:r>
            <a:endParaRPr sz="1400"/>
          </a:p>
          <a:p>
            <a:pPr indent="-317500" lvl="0" marL="457200" rtl="0" algn="l">
              <a:lnSpc>
                <a:spcPct val="150000"/>
              </a:lnSpc>
              <a:spcBef>
                <a:spcPts val="1200"/>
              </a:spcBef>
              <a:spcAft>
                <a:spcPts val="0"/>
              </a:spcAft>
              <a:buSzPts val="1400"/>
              <a:buChar char="●"/>
            </a:pPr>
            <a:r>
              <a:rPr lang="en" sz="1400"/>
              <a:t>Converting Data Types </a:t>
            </a:r>
            <a:endParaRPr sz="1400"/>
          </a:p>
          <a:p>
            <a:pPr indent="-317500" lvl="0" marL="457200" rtl="0" algn="l">
              <a:lnSpc>
                <a:spcPct val="150000"/>
              </a:lnSpc>
              <a:spcBef>
                <a:spcPts val="0"/>
              </a:spcBef>
              <a:spcAft>
                <a:spcPts val="0"/>
              </a:spcAft>
              <a:buSzPts val="1400"/>
              <a:buChar char="●"/>
            </a:pPr>
            <a:r>
              <a:rPr lang="en" sz="1400"/>
              <a:t>Appending &amp; Removing Data </a:t>
            </a:r>
            <a:endParaRPr sz="1400"/>
          </a:p>
          <a:p>
            <a:pPr indent="-317500" lvl="0" marL="457200" rtl="0" algn="l">
              <a:lnSpc>
                <a:spcPct val="150000"/>
              </a:lnSpc>
              <a:spcBef>
                <a:spcPts val="0"/>
              </a:spcBef>
              <a:spcAft>
                <a:spcPts val="0"/>
              </a:spcAft>
              <a:buSzPts val="1400"/>
              <a:buChar char="●"/>
            </a:pPr>
            <a:r>
              <a:rPr lang="en" sz="1400"/>
              <a:t>Reindexing Data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Data Types</a:t>
            </a:r>
            <a:endParaRPr/>
          </a:p>
        </p:txBody>
      </p:sp>
      <p:graphicFrame>
        <p:nvGraphicFramePr>
          <p:cNvPr id="203" name="Google Shape;203;p26"/>
          <p:cNvGraphicFramePr/>
          <p:nvPr/>
        </p:nvGraphicFramePr>
        <p:xfrm>
          <a:off x="1998750" y="2022515"/>
          <a:ext cx="3000000" cy="3000000"/>
        </p:xfrm>
        <a:graphic>
          <a:graphicData uri="http://schemas.openxmlformats.org/drawingml/2006/table">
            <a:tbl>
              <a:tblPr>
                <a:noFill/>
                <a:tableStyleId>{CB8B6368-B890-4C70-B485-4FDDF996A902}</a:tableStyleId>
              </a:tblPr>
              <a:tblGrid>
                <a:gridCol w="1716600"/>
                <a:gridCol w="1716600"/>
                <a:gridCol w="1716600"/>
              </a:tblGrid>
              <a:tr h="396200">
                <a:tc>
                  <a:txBody>
                    <a:bodyPr/>
                    <a:lstStyle/>
                    <a:p>
                      <a:pPr indent="0" lvl="0" marL="0" rtl="0" algn="ctr">
                        <a:spcBef>
                          <a:spcPts val="0"/>
                        </a:spcBef>
                        <a:spcAft>
                          <a:spcPts val="0"/>
                        </a:spcAft>
                        <a:buNone/>
                      </a:pPr>
                      <a:r>
                        <a:rPr lang="en">
                          <a:latin typeface="Roboto"/>
                          <a:ea typeface="Roboto"/>
                          <a:cs typeface="Roboto"/>
                          <a:sym typeface="Roboto"/>
                        </a:rPr>
                        <a:t>Example</a:t>
                      </a:r>
                      <a:endParaRPr>
                        <a:latin typeface="Roboto"/>
                        <a:ea typeface="Roboto"/>
                        <a:cs typeface="Roboto"/>
                        <a:sym typeface="Roboto"/>
                      </a:endParaRPr>
                    </a:p>
                  </a:txBody>
                  <a:tcPr marT="91425" marB="91425" marR="91425" marL="91425">
                    <a:solidFill>
                      <a:schemeClr val="lt2"/>
                    </a:solidFill>
                  </a:tcPr>
                </a:tc>
                <a:tc>
                  <a:txBody>
                    <a:bodyPr/>
                    <a:lstStyle/>
                    <a:p>
                      <a:pPr indent="0" lvl="0" marL="0" rtl="0" algn="ctr">
                        <a:spcBef>
                          <a:spcPts val="0"/>
                        </a:spcBef>
                        <a:spcAft>
                          <a:spcPts val="0"/>
                        </a:spcAft>
                        <a:buNone/>
                      </a:pPr>
                      <a:r>
                        <a:rPr lang="en">
                          <a:latin typeface="Roboto"/>
                          <a:ea typeface="Roboto"/>
                          <a:cs typeface="Roboto"/>
                          <a:sym typeface="Roboto"/>
                        </a:rPr>
                        <a:t>Data Type</a:t>
                      </a:r>
                      <a:endParaRPr>
                        <a:latin typeface="Roboto"/>
                        <a:ea typeface="Roboto"/>
                        <a:cs typeface="Roboto"/>
                        <a:sym typeface="Roboto"/>
                      </a:endParaRPr>
                    </a:p>
                  </a:txBody>
                  <a:tcPr marT="91425" marB="91425" marR="91425" marL="91425">
                    <a:solidFill>
                      <a:schemeClr val="lt2"/>
                    </a:solidFill>
                  </a:tcPr>
                </a:tc>
                <a:tc>
                  <a:txBody>
                    <a:bodyPr/>
                    <a:lstStyle/>
                    <a:p>
                      <a:pPr indent="0" lvl="0" marL="0" rtl="0" algn="ctr">
                        <a:spcBef>
                          <a:spcPts val="0"/>
                        </a:spcBef>
                        <a:spcAft>
                          <a:spcPts val="0"/>
                        </a:spcAft>
                        <a:buNone/>
                      </a:pPr>
                      <a:r>
                        <a:rPr lang="en">
                          <a:latin typeface="Roboto"/>
                          <a:ea typeface="Roboto"/>
                          <a:cs typeface="Roboto"/>
                          <a:sym typeface="Roboto"/>
                        </a:rPr>
                        <a:t>Type in Pandas</a:t>
                      </a:r>
                      <a:endParaRPr>
                        <a:latin typeface="Roboto"/>
                        <a:ea typeface="Roboto"/>
                        <a:cs typeface="Roboto"/>
                        <a:sym typeface="Roboto"/>
                      </a:endParaRPr>
                    </a:p>
                  </a:txBody>
                  <a:tcPr marT="91425" marB="91425" marR="91425" marL="91425">
                    <a:solidFill>
                      <a:schemeClr val="lt2"/>
                    </a:solidFill>
                  </a:tcPr>
                </a:tc>
              </a:tr>
              <a:tr h="396200">
                <a:tc>
                  <a:txBody>
                    <a:bodyPr/>
                    <a:lstStyle/>
                    <a:p>
                      <a:pPr indent="0" lvl="0" marL="0" rtl="0" algn="ctr">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a:latin typeface="Roboto"/>
                          <a:ea typeface="Roboto"/>
                          <a:cs typeface="Roboto"/>
                          <a:sym typeface="Roboto"/>
                        </a:rPr>
                        <a:t>Integer</a:t>
                      </a:r>
                      <a:endParaRPr>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a:latin typeface="Roboto"/>
                          <a:ea typeface="Roboto"/>
                          <a:cs typeface="Roboto"/>
                          <a:sym typeface="Roboto"/>
                        </a:rPr>
                        <a:t>int64</a:t>
                      </a:r>
                      <a:endParaRPr>
                        <a:latin typeface="Roboto"/>
                        <a:ea typeface="Roboto"/>
                        <a:cs typeface="Roboto"/>
                        <a:sym typeface="Roboto"/>
                      </a:endParaRPr>
                    </a:p>
                  </a:txBody>
                  <a:tcPr marT="91425" marB="91425" marR="91425" marL="91425"/>
                </a:tc>
              </a:tr>
              <a:tr h="609575">
                <a:tc>
                  <a:txBody>
                    <a:bodyPr/>
                    <a:lstStyle/>
                    <a:p>
                      <a:pPr indent="0" lvl="0" marL="0" rtl="0" algn="ctr">
                        <a:spcBef>
                          <a:spcPts val="0"/>
                        </a:spcBef>
                        <a:spcAft>
                          <a:spcPts val="0"/>
                        </a:spcAft>
                        <a:buNone/>
                      </a:pPr>
                      <a:r>
                        <a:rPr lang="en">
                          <a:latin typeface="Roboto"/>
                          <a:ea typeface="Roboto"/>
                          <a:cs typeface="Roboto"/>
                          <a:sym typeface="Roboto"/>
                        </a:rPr>
                        <a:t>1.0</a:t>
                      </a:r>
                      <a:endParaRPr>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a:latin typeface="Roboto"/>
                          <a:ea typeface="Roboto"/>
                          <a:cs typeface="Roboto"/>
                          <a:sym typeface="Roboto"/>
                        </a:rPr>
                        <a:t>Floating Point</a:t>
                      </a:r>
                      <a:endParaRPr>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a:latin typeface="Roboto"/>
                          <a:ea typeface="Roboto"/>
                          <a:cs typeface="Roboto"/>
                          <a:sym typeface="Roboto"/>
                        </a:rPr>
                        <a:t>float64</a:t>
                      </a:r>
                      <a:endParaRPr>
                        <a:latin typeface="Roboto"/>
                        <a:ea typeface="Roboto"/>
                        <a:cs typeface="Roboto"/>
                        <a:sym typeface="Roboto"/>
                      </a:endParaRPr>
                    </a:p>
                  </a:txBody>
                  <a:tcPr marT="91425" marB="91425" marR="91425" marL="91425"/>
                </a:tc>
              </a:tr>
              <a:tr h="396200">
                <a:tc>
                  <a:txBody>
                    <a:bodyPr/>
                    <a:lstStyle/>
                    <a:p>
                      <a:pPr indent="0" lvl="0" marL="0" rtl="0" algn="ctr">
                        <a:spcBef>
                          <a:spcPts val="0"/>
                        </a:spcBef>
                        <a:spcAft>
                          <a:spcPts val="0"/>
                        </a:spcAft>
                        <a:buNone/>
                      </a:pPr>
                      <a:r>
                        <a:rPr lang="en">
                          <a:latin typeface="Roboto"/>
                          <a:ea typeface="Roboto"/>
                          <a:cs typeface="Roboto"/>
                          <a:sym typeface="Roboto"/>
                        </a:rPr>
                        <a:t>08-09-2021</a:t>
                      </a:r>
                      <a:endParaRPr>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a:latin typeface="Roboto"/>
                          <a:ea typeface="Roboto"/>
                          <a:cs typeface="Roboto"/>
                          <a:sym typeface="Roboto"/>
                        </a:rPr>
                        <a:t>Date</a:t>
                      </a:r>
                      <a:endParaRPr>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a:latin typeface="Roboto"/>
                          <a:ea typeface="Roboto"/>
                          <a:cs typeface="Roboto"/>
                          <a:sym typeface="Roboto"/>
                        </a:rPr>
                        <a:t>datetime[ns]</a:t>
                      </a:r>
                      <a:endParaRPr>
                        <a:latin typeface="Roboto"/>
                        <a:ea typeface="Roboto"/>
                        <a:cs typeface="Roboto"/>
                        <a:sym typeface="Roboto"/>
                      </a:endParaRPr>
                    </a:p>
                  </a:txBody>
                  <a:tcPr marT="91425" marB="91425" marR="91425" marL="91425"/>
                </a:tc>
              </a:tr>
              <a:tr h="396200">
                <a:tc>
                  <a:txBody>
                    <a:bodyPr/>
                    <a:lstStyle/>
                    <a:p>
                      <a:pPr indent="0" lvl="0" marL="0" rtl="0" algn="ctr">
                        <a:spcBef>
                          <a:spcPts val="0"/>
                        </a:spcBef>
                        <a:spcAft>
                          <a:spcPts val="0"/>
                        </a:spcAft>
                        <a:buNone/>
                      </a:pPr>
                      <a:r>
                        <a:rPr lang="en">
                          <a:latin typeface="Roboto"/>
                          <a:ea typeface="Roboto"/>
                          <a:cs typeface="Roboto"/>
                          <a:sym typeface="Roboto"/>
                        </a:rPr>
                        <a:t>“hello”</a:t>
                      </a:r>
                      <a:endParaRPr>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a:latin typeface="Roboto"/>
                          <a:ea typeface="Roboto"/>
                          <a:cs typeface="Roboto"/>
                          <a:sym typeface="Roboto"/>
                        </a:rPr>
                        <a:t>String</a:t>
                      </a:r>
                      <a:endParaRPr>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a:latin typeface="Roboto"/>
                          <a:ea typeface="Roboto"/>
                          <a:cs typeface="Roboto"/>
                          <a:sym typeface="Roboto"/>
                        </a:rPr>
                        <a:t>o</a:t>
                      </a:r>
                      <a:r>
                        <a:rPr lang="en">
                          <a:latin typeface="Roboto"/>
                          <a:ea typeface="Roboto"/>
                          <a:cs typeface="Roboto"/>
                          <a:sym typeface="Roboto"/>
                        </a:rPr>
                        <a:t>bject</a:t>
                      </a:r>
                      <a:endParaRPr>
                        <a:latin typeface="Roboto"/>
                        <a:ea typeface="Roboto"/>
                        <a:cs typeface="Roboto"/>
                        <a:sym typeface="Roboto"/>
                      </a:endParaRPr>
                    </a:p>
                  </a:txBody>
                  <a:tcPr marT="91425" marB="91425" marR="91425" marL="91425"/>
                </a:tc>
              </a:tr>
              <a:tr h="396200">
                <a:tc>
                  <a:txBody>
                    <a:bodyPr/>
                    <a:lstStyle/>
                    <a:p>
                      <a:pPr indent="0" lvl="0" marL="0" rtl="0" algn="ctr">
                        <a:spcBef>
                          <a:spcPts val="0"/>
                        </a:spcBef>
                        <a:spcAft>
                          <a:spcPts val="0"/>
                        </a:spcAft>
                        <a:buNone/>
                      </a:pPr>
                      <a:r>
                        <a:rPr lang="en">
                          <a:latin typeface="Roboto"/>
                          <a:ea typeface="Roboto"/>
                          <a:cs typeface="Roboto"/>
                          <a:sym typeface="Roboto"/>
                        </a:rPr>
                        <a:t>[1st, 2nd, 3rd]</a:t>
                      </a:r>
                      <a:endParaRPr>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a:latin typeface="Roboto"/>
                          <a:ea typeface="Roboto"/>
                          <a:cs typeface="Roboto"/>
                          <a:sym typeface="Roboto"/>
                        </a:rPr>
                        <a:t>List</a:t>
                      </a:r>
                      <a:endParaRPr>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a:latin typeface="Roboto"/>
                          <a:ea typeface="Roboto"/>
                          <a:cs typeface="Roboto"/>
                          <a:sym typeface="Roboto"/>
                        </a:rPr>
                        <a:t>category</a:t>
                      </a:r>
                      <a:endParaRPr>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7"/>
          <p:cNvSpPr txBox="1"/>
          <p:nvPr>
            <p:ph idx="1" type="subTitle"/>
          </p:nvPr>
        </p:nvSpPr>
        <p:spPr>
          <a:xfrm>
            <a:off x="482125" y="4304525"/>
            <a:ext cx="3300900" cy="502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400"/>
              <a:t>Before</a:t>
            </a:r>
            <a:endParaRPr b="1" sz="1400"/>
          </a:p>
        </p:txBody>
      </p:sp>
      <p:sp>
        <p:nvSpPr>
          <p:cNvPr id="209" name="Google Shape;209;p27"/>
          <p:cNvSpPr txBox="1"/>
          <p:nvPr>
            <p:ph idx="1" type="subTitle"/>
          </p:nvPr>
        </p:nvSpPr>
        <p:spPr>
          <a:xfrm>
            <a:off x="5306350" y="4304525"/>
            <a:ext cx="3300900" cy="502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400"/>
              <a:t>After</a:t>
            </a:r>
            <a:endParaRPr b="1" sz="1400"/>
          </a:p>
        </p:txBody>
      </p:sp>
      <p:sp>
        <p:nvSpPr>
          <p:cNvPr id="210" name="Google Shape;210;p27"/>
          <p:cNvSpPr txBox="1"/>
          <p:nvPr>
            <p:ph type="title"/>
          </p:nvPr>
        </p:nvSpPr>
        <p:spPr>
          <a:xfrm>
            <a:off x="727650" y="1183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 Data Types</a:t>
            </a:r>
            <a:endParaRPr/>
          </a:p>
        </p:txBody>
      </p:sp>
      <p:pic>
        <p:nvPicPr>
          <p:cNvPr id="211" name="Google Shape;211;p27"/>
          <p:cNvPicPr preferRelativeResize="0"/>
          <p:nvPr/>
        </p:nvPicPr>
        <p:blipFill>
          <a:blip r:embed="rId3">
            <a:alphaModFix/>
          </a:blip>
          <a:stretch>
            <a:fillRect/>
          </a:stretch>
        </p:blipFill>
        <p:spPr>
          <a:xfrm>
            <a:off x="630188" y="2416050"/>
            <a:ext cx="3004770" cy="1835425"/>
          </a:xfrm>
          <a:prstGeom prst="rect">
            <a:avLst/>
          </a:prstGeom>
          <a:noFill/>
          <a:ln>
            <a:noFill/>
          </a:ln>
        </p:spPr>
      </p:pic>
      <p:pic>
        <p:nvPicPr>
          <p:cNvPr id="212" name="Google Shape;212;p27"/>
          <p:cNvPicPr preferRelativeResize="0"/>
          <p:nvPr/>
        </p:nvPicPr>
        <p:blipFill>
          <a:blip r:embed="rId4">
            <a:alphaModFix/>
          </a:blip>
          <a:stretch>
            <a:fillRect/>
          </a:stretch>
        </p:blipFill>
        <p:spPr>
          <a:xfrm>
            <a:off x="5017738" y="2416050"/>
            <a:ext cx="3878134" cy="1835425"/>
          </a:xfrm>
          <a:prstGeom prst="rect">
            <a:avLst/>
          </a:prstGeom>
          <a:noFill/>
          <a:ln cap="flat" cmpd="sng" w="9525">
            <a:solidFill>
              <a:srgbClr val="9E9E9E"/>
            </a:solidFill>
            <a:prstDash val="solid"/>
            <a:round/>
            <a:headEnd len="sm" w="sm" type="none"/>
            <a:tailEnd len="sm" w="sm" type="none"/>
          </a:ln>
        </p:spPr>
      </p:pic>
      <p:sp>
        <p:nvSpPr>
          <p:cNvPr id="213" name="Google Shape;213;p27"/>
          <p:cNvSpPr/>
          <p:nvPr/>
        </p:nvSpPr>
        <p:spPr>
          <a:xfrm>
            <a:off x="5080750" y="3201613"/>
            <a:ext cx="3752100" cy="264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p:cNvSpPr/>
          <p:nvPr/>
        </p:nvSpPr>
        <p:spPr>
          <a:xfrm>
            <a:off x="675925" y="3230750"/>
            <a:ext cx="2913300" cy="264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p:nvPr/>
        </p:nvSpPr>
        <p:spPr>
          <a:xfrm>
            <a:off x="675925" y="3995050"/>
            <a:ext cx="2913300" cy="264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p:nvPr/>
        </p:nvSpPr>
        <p:spPr>
          <a:xfrm>
            <a:off x="5080750" y="3987163"/>
            <a:ext cx="3752100" cy="264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txBox="1"/>
          <p:nvPr>
            <p:ph idx="1" type="subTitle"/>
          </p:nvPr>
        </p:nvSpPr>
        <p:spPr>
          <a:xfrm>
            <a:off x="5017738" y="1077950"/>
            <a:ext cx="3677700" cy="8694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b="1" lang="en" sz="5600"/>
              <a:t>DataFrame:</a:t>
            </a:r>
            <a:r>
              <a:rPr b="1" lang="en" sz="5600">
                <a:latin typeface="Roboto"/>
                <a:ea typeface="Roboto"/>
                <a:cs typeface="Roboto"/>
                <a:sym typeface="Roboto"/>
              </a:rPr>
              <a:t> df_student</a:t>
            </a:r>
            <a:endParaRPr b="1" sz="5600">
              <a:latin typeface="Roboto"/>
              <a:ea typeface="Roboto"/>
              <a:cs typeface="Roboto"/>
              <a:sym typeface="Roboto"/>
            </a:endParaRPr>
          </a:p>
          <a:p>
            <a:pPr indent="0" lvl="0" marL="0" rtl="0" algn="ctr">
              <a:spcBef>
                <a:spcPts val="0"/>
              </a:spcBef>
              <a:spcAft>
                <a:spcPts val="0"/>
              </a:spcAft>
              <a:buNone/>
            </a:pPr>
            <a:r>
              <a:t/>
            </a:r>
            <a:endParaRPr b="1" sz="5600">
              <a:latin typeface="Roboto"/>
              <a:ea typeface="Roboto"/>
              <a:cs typeface="Roboto"/>
              <a:sym typeface="Roboto"/>
            </a:endParaRPr>
          </a:p>
          <a:p>
            <a:pPr indent="0" lvl="0" marL="0" rtl="0" algn="ctr">
              <a:spcBef>
                <a:spcPts val="0"/>
              </a:spcBef>
              <a:spcAft>
                <a:spcPts val="0"/>
              </a:spcAft>
              <a:buNone/>
            </a:pPr>
            <a:r>
              <a:rPr b="1" lang="en" sz="5600"/>
              <a:t>Function Call:</a:t>
            </a:r>
            <a:r>
              <a:rPr b="1" lang="en" sz="5600">
                <a:latin typeface="Roboto"/>
                <a:ea typeface="Roboto"/>
                <a:cs typeface="Roboto"/>
                <a:sym typeface="Roboto"/>
              </a:rPr>
              <a:t>  dtypes</a:t>
            </a:r>
            <a:endParaRPr b="1" sz="5600">
              <a:latin typeface="Roboto"/>
              <a:ea typeface="Roboto"/>
              <a:cs typeface="Roboto"/>
              <a:sym typeface="Roboto"/>
            </a:endParaRPr>
          </a:p>
          <a:p>
            <a:pPr indent="0" lvl="0" marL="0" rtl="0" algn="l">
              <a:spcBef>
                <a:spcPts val="0"/>
              </a:spcBef>
              <a:spcAft>
                <a:spcPts val="0"/>
              </a:spcAft>
              <a:buNone/>
            </a:pPr>
            <a:r>
              <a:t/>
            </a:r>
            <a:endParaRPr b="1" sz="1800">
              <a:latin typeface="Roboto"/>
              <a:ea typeface="Roboto"/>
              <a:cs typeface="Roboto"/>
              <a:sym typeface="Roboto"/>
            </a:endParaRPr>
          </a:p>
          <a:p>
            <a:pPr indent="0" lvl="0" marL="0" rtl="0" algn="l">
              <a:spcBef>
                <a:spcPts val="0"/>
              </a:spcBef>
              <a:spcAft>
                <a:spcPts val="0"/>
              </a:spcAft>
              <a:buNone/>
            </a:pPr>
            <a:r>
              <a:t/>
            </a:r>
            <a:endParaRPr b="1"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idx="1" type="subTitle"/>
          </p:nvPr>
        </p:nvSpPr>
        <p:spPr>
          <a:xfrm>
            <a:off x="482125" y="4456925"/>
            <a:ext cx="3300900" cy="502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400"/>
              <a:t>Before</a:t>
            </a:r>
            <a:endParaRPr b="1" sz="1400"/>
          </a:p>
        </p:txBody>
      </p:sp>
      <p:sp>
        <p:nvSpPr>
          <p:cNvPr id="223" name="Google Shape;223;p28"/>
          <p:cNvSpPr txBox="1"/>
          <p:nvPr>
            <p:ph idx="1" type="subTitle"/>
          </p:nvPr>
        </p:nvSpPr>
        <p:spPr>
          <a:xfrm>
            <a:off x="5306350" y="4456925"/>
            <a:ext cx="3300900" cy="502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400"/>
              <a:t>After</a:t>
            </a:r>
            <a:endParaRPr b="1" sz="1400"/>
          </a:p>
        </p:txBody>
      </p:sp>
      <p:sp>
        <p:nvSpPr>
          <p:cNvPr id="224" name="Google Shape;224;p28"/>
          <p:cNvSpPr txBox="1"/>
          <p:nvPr>
            <p:ph type="title"/>
          </p:nvPr>
        </p:nvSpPr>
        <p:spPr>
          <a:xfrm>
            <a:off x="727650" y="1335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Handling Missing</a:t>
            </a:r>
            <a:r>
              <a:rPr lang="en"/>
              <a:t> Data</a:t>
            </a:r>
            <a:endParaRPr/>
          </a:p>
        </p:txBody>
      </p:sp>
      <p:pic>
        <p:nvPicPr>
          <p:cNvPr id="225" name="Google Shape;225;p28"/>
          <p:cNvPicPr preferRelativeResize="0"/>
          <p:nvPr/>
        </p:nvPicPr>
        <p:blipFill>
          <a:blip r:embed="rId3">
            <a:alphaModFix/>
          </a:blip>
          <a:stretch>
            <a:fillRect/>
          </a:stretch>
        </p:blipFill>
        <p:spPr>
          <a:xfrm>
            <a:off x="240775" y="1871150"/>
            <a:ext cx="4067175" cy="2428875"/>
          </a:xfrm>
          <a:prstGeom prst="rect">
            <a:avLst/>
          </a:prstGeom>
          <a:noFill/>
          <a:ln>
            <a:noFill/>
          </a:ln>
        </p:spPr>
      </p:pic>
      <p:pic>
        <p:nvPicPr>
          <p:cNvPr id="226" name="Google Shape;226;p28"/>
          <p:cNvPicPr preferRelativeResize="0"/>
          <p:nvPr/>
        </p:nvPicPr>
        <p:blipFill>
          <a:blip r:embed="rId4">
            <a:alphaModFix/>
          </a:blip>
          <a:stretch>
            <a:fillRect/>
          </a:stretch>
        </p:blipFill>
        <p:spPr>
          <a:xfrm>
            <a:off x="4812038" y="1868300"/>
            <a:ext cx="4067175" cy="2434573"/>
          </a:xfrm>
          <a:prstGeom prst="rect">
            <a:avLst/>
          </a:prstGeom>
          <a:noFill/>
          <a:ln cap="flat" cmpd="sng" w="9525">
            <a:solidFill>
              <a:srgbClr val="9E9E9E"/>
            </a:solidFill>
            <a:prstDash val="solid"/>
            <a:round/>
            <a:headEnd len="sm" w="sm" type="none"/>
            <a:tailEnd len="sm" w="sm" type="none"/>
          </a:ln>
        </p:spPr>
      </p:pic>
      <p:sp>
        <p:nvSpPr>
          <p:cNvPr id="227" name="Google Shape;227;p28"/>
          <p:cNvSpPr/>
          <p:nvPr/>
        </p:nvSpPr>
        <p:spPr>
          <a:xfrm>
            <a:off x="2426475" y="2166550"/>
            <a:ext cx="853200" cy="264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8"/>
          <p:cNvSpPr/>
          <p:nvPr/>
        </p:nvSpPr>
        <p:spPr>
          <a:xfrm>
            <a:off x="7039700" y="2166550"/>
            <a:ext cx="853200" cy="264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8"/>
          <p:cNvSpPr/>
          <p:nvPr/>
        </p:nvSpPr>
        <p:spPr>
          <a:xfrm>
            <a:off x="8476950" y="3904975"/>
            <a:ext cx="402300" cy="402300"/>
          </a:xfrm>
          <a:prstGeom prst="ellipse">
            <a:avLst/>
          </a:prstGeom>
          <a:noFill/>
          <a:ln cap="flat" cmpd="sng" w="19050">
            <a:solidFill>
              <a:srgbClr val="FF971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8"/>
          <p:cNvSpPr/>
          <p:nvPr/>
        </p:nvSpPr>
        <p:spPr>
          <a:xfrm>
            <a:off x="3905650" y="3904975"/>
            <a:ext cx="402300" cy="402300"/>
          </a:xfrm>
          <a:prstGeom prst="ellipse">
            <a:avLst/>
          </a:prstGeom>
          <a:noFill/>
          <a:ln cap="flat" cmpd="sng" w="19050">
            <a:solidFill>
              <a:srgbClr val="FF971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nvSpPr>
        <p:spPr>
          <a:xfrm>
            <a:off x="821700" y="1352625"/>
            <a:ext cx="4264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What’s</a:t>
            </a:r>
            <a:r>
              <a:rPr b="1" lang="en" sz="2600">
                <a:solidFill>
                  <a:schemeClr val="dk2"/>
                </a:solidFill>
                <a:latin typeface="Raleway"/>
                <a:ea typeface="Raleway"/>
                <a:cs typeface="Raleway"/>
                <a:sym typeface="Raleway"/>
              </a:rPr>
              <a:t> Next?</a:t>
            </a:r>
            <a:endParaRPr b="1">
              <a:solidFill>
                <a:schemeClr val="accent1"/>
              </a:solidFill>
              <a:latin typeface="Roboto"/>
              <a:ea typeface="Roboto"/>
              <a:cs typeface="Roboto"/>
              <a:sym typeface="Roboto"/>
            </a:endParaRPr>
          </a:p>
        </p:txBody>
      </p:sp>
      <p:sp>
        <p:nvSpPr>
          <p:cNvPr id="236" name="Google Shape;236;p29"/>
          <p:cNvSpPr txBox="1"/>
          <p:nvPr>
            <p:ph idx="2" type="body"/>
          </p:nvPr>
        </p:nvSpPr>
        <p:spPr>
          <a:xfrm>
            <a:off x="424650" y="1926475"/>
            <a:ext cx="3842700" cy="2807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We can now group together all students by their cohort or by their previous job.</a:t>
            </a:r>
            <a:endParaRPr sz="1400"/>
          </a:p>
          <a:p>
            <a:pPr indent="-317500" lvl="0" marL="457200" rtl="0" algn="l">
              <a:lnSpc>
                <a:spcPct val="150000"/>
              </a:lnSpc>
              <a:spcBef>
                <a:spcPts val="0"/>
              </a:spcBef>
              <a:spcAft>
                <a:spcPts val="0"/>
              </a:spcAft>
              <a:buSzPts val="1400"/>
              <a:buChar char="●"/>
            </a:pPr>
            <a:r>
              <a:rPr lang="en" sz="1400"/>
              <a:t>We can do a few calculations about how average salary has changed from cohort to cohort </a:t>
            </a:r>
            <a:endParaRPr sz="1400"/>
          </a:p>
          <a:p>
            <a:pPr indent="-317500" lvl="0" marL="457200" rtl="0" algn="l">
              <a:lnSpc>
                <a:spcPct val="150000"/>
              </a:lnSpc>
              <a:spcBef>
                <a:spcPts val="0"/>
              </a:spcBef>
              <a:spcAft>
                <a:spcPts val="0"/>
              </a:spcAft>
              <a:buSzPts val="1400"/>
              <a:buChar char="●"/>
            </a:pPr>
            <a:r>
              <a:rPr lang="en" sz="1400"/>
              <a:t>Can we highlight women in Data Science? </a:t>
            </a:r>
            <a:endParaRPr sz="1400"/>
          </a:p>
        </p:txBody>
      </p:sp>
      <p:pic>
        <p:nvPicPr>
          <p:cNvPr id="237" name="Google Shape;237;p29"/>
          <p:cNvPicPr preferRelativeResize="0"/>
          <p:nvPr/>
        </p:nvPicPr>
        <p:blipFill>
          <a:blip r:embed="rId3">
            <a:alphaModFix/>
          </a:blip>
          <a:stretch>
            <a:fillRect/>
          </a:stretch>
        </p:blipFill>
        <p:spPr>
          <a:xfrm>
            <a:off x="4723526" y="1414800"/>
            <a:ext cx="4264200" cy="2552513"/>
          </a:xfrm>
          <a:prstGeom prst="rect">
            <a:avLst/>
          </a:prstGeom>
          <a:noFill/>
          <a:ln cap="flat" cmpd="sng" w="9525">
            <a:solidFill>
              <a:srgbClr val="9E9E9E"/>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730000" y="1318650"/>
            <a:ext cx="3300900" cy="69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Appending and Removing Data</a:t>
            </a:r>
            <a:endParaRPr/>
          </a:p>
        </p:txBody>
      </p:sp>
      <p:sp>
        <p:nvSpPr>
          <p:cNvPr id="243" name="Google Shape;243;p30"/>
          <p:cNvSpPr txBox="1"/>
          <p:nvPr>
            <p:ph idx="1" type="subTitle"/>
          </p:nvPr>
        </p:nvSpPr>
        <p:spPr>
          <a:xfrm>
            <a:off x="199100" y="2448700"/>
            <a:ext cx="4325100" cy="48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a:latin typeface="Roboto"/>
                <a:ea typeface="Roboto"/>
                <a:cs typeface="Roboto"/>
                <a:sym typeface="Roboto"/>
              </a:rPr>
              <a:t>df_student['gender'] = ['F', 'F', 'M', 'F', 'M', 'M', 'F', 'F']</a:t>
            </a:r>
            <a:endParaRPr>
              <a:latin typeface="Roboto"/>
              <a:ea typeface="Roboto"/>
              <a:cs typeface="Roboto"/>
              <a:sym typeface="Roboto"/>
            </a:endParaRPr>
          </a:p>
        </p:txBody>
      </p:sp>
      <p:pic>
        <p:nvPicPr>
          <p:cNvPr id="244" name="Google Shape;244;p30"/>
          <p:cNvPicPr preferRelativeResize="0"/>
          <p:nvPr/>
        </p:nvPicPr>
        <p:blipFill>
          <a:blip r:embed="rId3">
            <a:alphaModFix/>
          </a:blip>
          <a:stretch>
            <a:fillRect/>
          </a:stretch>
        </p:blipFill>
        <p:spPr>
          <a:xfrm>
            <a:off x="4720850" y="208763"/>
            <a:ext cx="4315000" cy="2287578"/>
          </a:xfrm>
          <a:prstGeom prst="rect">
            <a:avLst/>
          </a:prstGeom>
          <a:noFill/>
          <a:ln cap="flat" cmpd="sng" w="9525">
            <a:solidFill>
              <a:srgbClr val="9E9E9E"/>
            </a:solidFill>
            <a:prstDash val="solid"/>
            <a:round/>
            <a:headEnd len="sm" w="sm" type="none"/>
            <a:tailEnd len="sm" w="sm" type="none"/>
          </a:ln>
        </p:spPr>
      </p:pic>
      <p:sp>
        <p:nvSpPr>
          <p:cNvPr id="245" name="Google Shape;245;p30"/>
          <p:cNvSpPr txBox="1"/>
          <p:nvPr>
            <p:ph idx="1" type="subTitle"/>
          </p:nvPr>
        </p:nvSpPr>
        <p:spPr>
          <a:xfrm>
            <a:off x="199100" y="3371150"/>
            <a:ext cx="4325100" cy="48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a:latin typeface="Roboto"/>
                <a:ea typeface="Roboto"/>
                <a:cs typeface="Roboto"/>
                <a:sym typeface="Roboto"/>
              </a:rPr>
              <a:t>df_student = df_student.drop('id', axis=1)</a:t>
            </a:r>
            <a:endParaRPr b="1" sz="1400">
              <a:latin typeface="Roboto"/>
              <a:ea typeface="Roboto"/>
              <a:cs typeface="Roboto"/>
              <a:sym typeface="Roboto"/>
            </a:endParaRPr>
          </a:p>
          <a:p>
            <a:pPr indent="0" lvl="0" marL="0" rtl="0" algn="l">
              <a:spcBef>
                <a:spcPts val="0"/>
              </a:spcBef>
              <a:spcAft>
                <a:spcPts val="0"/>
              </a:spcAft>
              <a:buNone/>
            </a:pPr>
            <a:r>
              <a:t/>
            </a:r>
            <a:endParaRPr b="1" sz="1400">
              <a:latin typeface="Roboto"/>
              <a:ea typeface="Roboto"/>
              <a:cs typeface="Roboto"/>
              <a:sym typeface="Roboto"/>
            </a:endParaRPr>
          </a:p>
        </p:txBody>
      </p:sp>
      <p:pic>
        <p:nvPicPr>
          <p:cNvPr id="246" name="Google Shape;246;p30"/>
          <p:cNvPicPr preferRelativeResize="0"/>
          <p:nvPr/>
        </p:nvPicPr>
        <p:blipFill>
          <a:blip r:embed="rId4">
            <a:alphaModFix/>
          </a:blip>
          <a:stretch>
            <a:fillRect/>
          </a:stretch>
        </p:blipFill>
        <p:spPr>
          <a:xfrm>
            <a:off x="4715800" y="2641800"/>
            <a:ext cx="4325100" cy="2366908"/>
          </a:xfrm>
          <a:prstGeom prst="rect">
            <a:avLst/>
          </a:prstGeom>
          <a:noFill/>
          <a:ln cap="flat" cmpd="sng" w="9525">
            <a:solidFill>
              <a:srgbClr val="9E9E9E"/>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730000" y="1318650"/>
            <a:ext cx="3300900" cy="67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Reindexing Data</a:t>
            </a:r>
            <a:endParaRPr/>
          </a:p>
        </p:txBody>
      </p:sp>
      <p:pic>
        <p:nvPicPr>
          <p:cNvPr id="252" name="Google Shape;252;p31"/>
          <p:cNvPicPr preferRelativeResize="0"/>
          <p:nvPr/>
        </p:nvPicPr>
        <p:blipFill>
          <a:blip r:embed="rId3">
            <a:alphaModFix/>
          </a:blip>
          <a:stretch>
            <a:fillRect/>
          </a:stretch>
        </p:blipFill>
        <p:spPr>
          <a:xfrm>
            <a:off x="4811149" y="1318650"/>
            <a:ext cx="4106599" cy="2558501"/>
          </a:xfrm>
          <a:prstGeom prst="rect">
            <a:avLst/>
          </a:prstGeom>
          <a:noFill/>
          <a:ln cap="flat" cmpd="sng" w="9525">
            <a:solidFill>
              <a:srgbClr val="9E9E9E"/>
            </a:solidFill>
            <a:prstDash val="solid"/>
            <a:round/>
            <a:headEnd len="sm" w="sm" type="none"/>
            <a:tailEnd len="sm" w="sm" type="none"/>
          </a:ln>
        </p:spPr>
      </p:pic>
      <p:sp>
        <p:nvSpPr>
          <p:cNvPr id="253" name="Google Shape;253;p31"/>
          <p:cNvSpPr txBox="1"/>
          <p:nvPr>
            <p:ph idx="2" type="body"/>
          </p:nvPr>
        </p:nvSpPr>
        <p:spPr>
          <a:xfrm>
            <a:off x="530350" y="1926475"/>
            <a:ext cx="3842700" cy="2807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We can reference a student by their name</a:t>
            </a:r>
            <a:endParaRPr sz="1400"/>
          </a:p>
          <a:p>
            <a:pPr indent="-317500" lvl="0" marL="457200" rtl="0" algn="l">
              <a:lnSpc>
                <a:spcPct val="150000"/>
              </a:lnSpc>
              <a:spcBef>
                <a:spcPts val="0"/>
              </a:spcBef>
              <a:spcAft>
                <a:spcPts val="0"/>
              </a:spcAft>
              <a:buSzPts val="1400"/>
              <a:buChar char="●"/>
            </a:pPr>
            <a:r>
              <a:rPr lang="en" sz="1400"/>
              <a:t>Data is now clean and set up for building insights.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Things To Consider: </a:t>
            </a:r>
            <a:endParaRPr/>
          </a:p>
        </p:txBody>
      </p:sp>
      <p:sp>
        <p:nvSpPr>
          <p:cNvPr id="259" name="Google Shape;259;p32"/>
          <p:cNvSpPr txBox="1"/>
          <p:nvPr>
            <p:ph idx="1" type="body"/>
          </p:nvPr>
        </p:nvSpPr>
        <p:spPr>
          <a:xfrm>
            <a:off x="729450" y="2078875"/>
            <a:ext cx="7688700" cy="27993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Do you have enough data? </a:t>
            </a:r>
            <a:endParaRPr sz="1400"/>
          </a:p>
          <a:p>
            <a:pPr indent="-317500" lvl="0" marL="457200" rtl="0" algn="l">
              <a:lnSpc>
                <a:spcPct val="150000"/>
              </a:lnSpc>
              <a:spcBef>
                <a:spcPts val="0"/>
              </a:spcBef>
              <a:spcAft>
                <a:spcPts val="0"/>
              </a:spcAft>
              <a:buSzPts val="1400"/>
              <a:buChar char="●"/>
            </a:pPr>
            <a:r>
              <a:rPr lang="en" sz="1400"/>
              <a:t>What is the purpose or goal of your analysis? </a:t>
            </a:r>
            <a:endParaRPr sz="1400"/>
          </a:p>
          <a:p>
            <a:pPr indent="-317500" lvl="0" marL="457200" rtl="0" algn="l">
              <a:lnSpc>
                <a:spcPct val="150000"/>
              </a:lnSpc>
              <a:spcBef>
                <a:spcPts val="0"/>
              </a:spcBef>
              <a:spcAft>
                <a:spcPts val="0"/>
              </a:spcAft>
              <a:buSzPts val="1400"/>
              <a:buChar char="●"/>
            </a:pPr>
            <a:r>
              <a:rPr lang="en" sz="1400"/>
              <a:t>What relationships do you want to investigate further? </a:t>
            </a:r>
            <a:endParaRPr sz="1400"/>
          </a:p>
          <a:p>
            <a:pPr indent="-317500" lvl="0" marL="457200" rtl="0" algn="l">
              <a:lnSpc>
                <a:spcPct val="150000"/>
              </a:lnSpc>
              <a:spcBef>
                <a:spcPts val="0"/>
              </a:spcBef>
              <a:spcAft>
                <a:spcPts val="0"/>
              </a:spcAft>
              <a:buSzPts val="1400"/>
              <a:buChar char="●"/>
            </a:pPr>
            <a:r>
              <a:rPr lang="en" sz="1400"/>
              <a:t>Who, what, and/or how much impact does your analysis produce?</a:t>
            </a:r>
            <a:endParaRPr sz="1400"/>
          </a:p>
          <a:p>
            <a:pPr indent="-317500" lvl="0" marL="457200" rtl="0" algn="l">
              <a:lnSpc>
                <a:spcPct val="150000"/>
              </a:lnSpc>
              <a:spcBef>
                <a:spcPts val="0"/>
              </a:spcBef>
              <a:spcAft>
                <a:spcPts val="0"/>
              </a:spcAft>
              <a:buSzPts val="1400"/>
              <a:buChar char="●"/>
            </a:pPr>
            <a:r>
              <a:rPr lang="en" sz="1400"/>
              <a:t>Research Questions</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 of Research Questions</a:t>
            </a:r>
            <a:endParaRPr/>
          </a:p>
        </p:txBody>
      </p:sp>
      <p:sp>
        <p:nvSpPr>
          <p:cNvPr id="265" name="Google Shape;265;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Do women make less than men? </a:t>
            </a:r>
            <a:endParaRPr sz="1400"/>
          </a:p>
          <a:p>
            <a:pPr indent="-317500" lvl="0" marL="457200" rtl="0" algn="l">
              <a:lnSpc>
                <a:spcPct val="150000"/>
              </a:lnSpc>
              <a:spcBef>
                <a:spcPts val="0"/>
              </a:spcBef>
              <a:spcAft>
                <a:spcPts val="0"/>
              </a:spcAft>
              <a:buSzPts val="1400"/>
              <a:buChar char="●"/>
            </a:pPr>
            <a:r>
              <a:rPr lang="en" sz="1400"/>
              <a:t>Are recent cohorts making more than previous ones? </a:t>
            </a:r>
            <a:endParaRPr sz="1400"/>
          </a:p>
          <a:p>
            <a:pPr indent="-311150" lvl="0" marL="457200" rtl="0" algn="l">
              <a:lnSpc>
                <a:spcPct val="150000"/>
              </a:lnSpc>
              <a:spcBef>
                <a:spcPts val="0"/>
              </a:spcBef>
              <a:spcAft>
                <a:spcPts val="0"/>
              </a:spcAft>
              <a:buSzPts val="1300"/>
              <a:buChar char="●"/>
            </a:pPr>
            <a:r>
              <a:rPr lang="en" sz="1400"/>
              <a:t>What </a:t>
            </a:r>
            <a:r>
              <a:rPr lang="en" sz="1400"/>
              <a:t>previous</a:t>
            </a:r>
            <a:r>
              <a:rPr lang="en" sz="1400"/>
              <a:t> job translate to being successful after the MSDS program?</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Why It’s Important</a:t>
            </a:r>
            <a:endParaRPr/>
          </a:p>
        </p:txBody>
      </p:sp>
      <p:sp>
        <p:nvSpPr>
          <p:cNvPr id="111" name="Google Shape;111;p16"/>
          <p:cNvSpPr txBox="1"/>
          <p:nvPr>
            <p:ph idx="1" type="body"/>
          </p:nvPr>
        </p:nvSpPr>
        <p:spPr>
          <a:xfrm>
            <a:off x="1827150" y="2070700"/>
            <a:ext cx="6648600" cy="267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dk2"/>
                </a:solidFill>
              </a:rPr>
              <a:t>Handle outliers and missing data in the early stages</a:t>
            </a:r>
            <a:endParaRPr sz="1400">
              <a:solidFill>
                <a:schemeClr val="dk2"/>
              </a:solidFill>
            </a:endParaRPr>
          </a:p>
          <a:p>
            <a:pPr indent="0" lvl="0" marL="457200" rtl="0" algn="l">
              <a:lnSpc>
                <a:spcPct val="100000"/>
              </a:lnSpc>
              <a:spcBef>
                <a:spcPts val="1200"/>
              </a:spcBef>
              <a:spcAft>
                <a:spcPts val="0"/>
              </a:spcAft>
              <a:buNone/>
            </a:pPr>
            <a:r>
              <a:t/>
            </a:r>
            <a:endParaRPr sz="1400">
              <a:solidFill>
                <a:schemeClr val="dk2"/>
              </a:solidFill>
            </a:endParaRPr>
          </a:p>
          <a:p>
            <a:pPr indent="0" lvl="0" marL="457200" rtl="0" algn="l">
              <a:lnSpc>
                <a:spcPct val="100000"/>
              </a:lnSpc>
              <a:spcBef>
                <a:spcPts val="1200"/>
              </a:spcBef>
              <a:spcAft>
                <a:spcPts val="0"/>
              </a:spcAft>
              <a:buNone/>
            </a:pPr>
            <a:r>
              <a:t/>
            </a:r>
            <a:endParaRPr sz="600">
              <a:solidFill>
                <a:schemeClr val="dk2"/>
              </a:solidFill>
            </a:endParaRPr>
          </a:p>
          <a:p>
            <a:pPr indent="0" lvl="0" marL="0" rtl="0" algn="l">
              <a:lnSpc>
                <a:spcPct val="100000"/>
              </a:lnSpc>
              <a:spcBef>
                <a:spcPts val="1200"/>
              </a:spcBef>
              <a:spcAft>
                <a:spcPts val="0"/>
              </a:spcAft>
              <a:buNone/>
            </a:pPr>
            <a:r>
              <a:rPr lang="en" sz="1400">
                <a:solidFill>
                  <a:schemeClr val="dk2"/>
                </a:solidFill>
              </a:rPr>
              <a:t>Using unprocessed data in modeling or making inferences can lead to misleading and unreliable results</a:t>
            </a:r>
            <a:endParaRPr sz="1400">
              <a:solidFill>
                <a:schemeClr val="dk2"/>
              </a:solidFill>
            </a:endParaRPr>
          </a:p>
          <a:p>
            <a:pPr indent="0" lvl="0" marL="457200" rtl="0" algn="l">
              <a:lnSpc>
                <a:spcPct val="100000"/>
              </a:lnSpc>
              <a:spcBef>
                <a:spcPts val="1200"/>
              </a:spcBef>
              <a:spcAft>
                <a:spcPts val="0"/>
              </a:spcAft>
              <a:buNone/>
            </a:pPr>
            <a:r>
              <a:t/>
            </a:r>
            <a:endParaRPr sz="600">
              <a:solidFill>
                <a:schemeClr val="dk2"/>
              </a:solidFill>
            </a:endParaRPr>
          </a:p>
          <a:p>
            <a:pPr indent="0" lvl="0" marL="457200" rtl="0" algn="l">
              <a:lnSpc>
                <a:spcPct val="100000"/>
              </a:lnSpc>
              <a:spcBef>
                <a:spcPts val="1200"/>
              </a:spcBef>
              <a:spcAft>
                <a:spcPts val="0"/>
              </a:spcAft>
              <a:buNone/>
            </a:pPr>
            <a:r>
              <a:t/>
            </a:r>
            <a:endParaRPr sz="600">
              <a:solidFill>
                <a:schemeClr val="dk2"/>
              </a:solidFill>
            </a:endParaRPr>
          </a:p>
          <a:p>
            <a:pPr indent="0" lvl="0" marL="0" rtl="0" algn="l">
              <a:lnSpc>
                <a:spcPct val="100000"/>
              </a:lnSpc>
              <a:spcBef>
                <a:spcPts val="1200"/>
              </a:spcBef>
              <a:spcAft>
                <a:spcPts val="1200"/>
              </a:spcAft>
              <a:buNone/>
            </a:pPr>
            <a:r>
              <a:rPr lang="en" sz="1400">
                <a:solidFill>
                  <a:schemeClr val="dk2"/>
                </a:solidFill>
              </a:rPr>
              <a:t>Helps us decide the best model to use to answer our research questions</a:t>
            </a:r>
            <a:endParaRPr sz="1400">
              <a:solidFill>
                <a:schemeClr val="dk2"/>
              </a:solidFill>
            </a:endParaRPr>
          </a:p>
        </p:txBody>
      </p:sp>
      <p:pic>
        <p:nvPicPr>
          <p:cNvPr id="112" name="Google Shape;112;p16"/>
          <p:cNvPicPr preferRelativeResize="0"/>
          <p:nvPr/>
        </p:nvPicPr>
        <p:blipFill>
          <a:blip r:embed="rId3">
            <a:alphaModFix/>
          </a:blip>
          <a:stretch>
            <a:fillRect/>
          </a:stretch>
        </p:blipFill>
        <p:spPr>
          <a:xfrm>
            <a:off x="955650" y="2014600"/>
            <a:ext cx="858509" cy="730775"/>
          </a:xfrm>
          <a:prstGeom prst="rect">
            <a:avLst/>
          </a:prstGeom>
          <a:noFill/>
          <a:ln>
            <a:noFill/>
          </a:ln>
        </p:spPr>
      </p:pic>
      <p:pic>
        <p:nvPicPr>
          <p:cNvPr id="113" name="Google Shape;113;p16"/>
          <p:cNvPicPr preferRelativeResize="0"/>
          <p:nvPr/>
        </p:nvPicPr>
        <p:blipFill>
          <a:blip r:embed="rId4">
            <a:alphaModFix/>
          </a:blip>
          <a:stretch>
            <a:fillRect/>
          </a:stretch>
        </p:blipFill>
        <p:spPr>
          <a:xfrm>
            <a:off x="921050" y="2983738"/>
            <a:ext cx="786600" cy="730776"/>
          </a:xfrm>
          <a:prstGeom prst="rect">
            <a:avLst/>
          </a:prstGeom>
          <a:noFill/>
          <a:ln>
            <a:noFill/>
          </a:ln>
        </p:spPr>
      </p:pic>
      <p:pic>
        <p:nvPicPr>
          <p:cNvPr id="114" name="Google Shape;114;p16"/>
          <p:cNvPicPr preferRelativeResize="0"/>
          <p:nvPr/>
        </p:nvPicPr>
        <p:blipFill>
          <a:blip r:embed="rId5">
            <a:alphaModFix/>
          </a:blip>
          <a:stretch>
            <a:fillRect/>
          </a:stretch>
        </p:blipFill>
        <p:spPr>
          <a:xfrm>
            <a:off x="885099" y="3952871"/>
            <a:ext cx="858499" cy="88030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34" title="xny-oftb-ako (2021-10-10 at 11_59 GMT-7).mp4">
            <a:hlinkClick r:id="rId3"/>
          </p:cNvPr>
          <p:cNvPicPr preferRelativeResize="0"/>
          <p:nvPr/>
        </p:nvPicPr>
        <p:blipFill>
          <a:blip r:embed="rId4">
            <a:alphaModFix/>
          </a:blip>
          <a:stretch>
            <a:fillRect/>
          </a:stretch>
        </p:blipFill>
        <p:spPr>
          <a:xfrm>
            <a:off x="0" y="466975"/>
            <a:ext cx="9144000" cy="4676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txBox="1"/>
          <p:nvPr/>
        </p:nvSpPr>
        <p:spPr>
          <a:xfrm>
            <a:off x="784625" y="1181819"/>
            <a:ext cx="5561100" cy="115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accent4"/>
                </a:solidFill>
                <a:latin typeface="Raleway"/>
                <a:ea typeface="Raleway"/>
                <a:cs typeface="Raleway"/>
                <a:sym typeface="Raleway"/>
              </a:rPr>
              <a:t>Thanks!</a:t>
            </a:r>
            <a:endParaRPr sz="6000">
              <a:solidFill>
                <a:schemeClr val="accent4"/>
              </a:solidFill>
              <a:latin typeface="Raleway"/>
              <a:ea typeface="Raleway"/>
              <a:cs typeface="Raleway"/>
              <a:sym typeface="Raleway"/>
            </a:endParaRPr>
          </a:p>
        </p:txBody>
      </p:sp>
      <p:sp>
        <p:nvSpPr>
          <p:cNvPr id="276" name="Google Shape;276;p35"/>
          <p:cNvSpPr txBox="1"/>
          <p:nvPr/>
        </p:nvSpPr>
        <p:spPr>
          <a:xfrm>
            <a:off x="784625" y="2209938"/>
            <a:ext cx="5561100" cy="784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4800">
                <a:solidFill>
                  <a:srgbClr val="FFFFFF"/>
                </a:solidFill>
                <a:latin typeface="Lato"/>
                <a:ea typeface="Lato"/>
                <a:cs typeface="Lato"/>
                <a:sym typeface="Lato"/>
              </a:rPr>
              <a:t>Any questions?</a:t>
            </a:r>
            <a:endParaRPr b="1" sz="4800">
              <a:solidFill>
                <a:srgbClr val="FFFFFF"/>
              </a:solidFill>
              <a:latin typeface="Lato"/>
              <a:ea typeface="Lato"/>
              <a:cs typeface="Lato"/>
              <a:sym typeface="Lato"/>
            </a:endParaRPr>
          </a:p>
        </p:txBody>
      </p:sp>
      <p:sp>
        <p:nvSpPr>
          <p:cNvPr id="277" name="Google Shape;277;p35"/>
          <p:cNvSpPr txBox="1"/>
          <p:nvPr/>
        </p:nvSpPr>
        <p:spPr>
          <a:xfrm>
            <a:off x="784625" y="3263527"/>
            <a:ext cx="5561100" cy="1501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400">
                <a:solidFill>
                  <a:srgbClr val="FFFFFF"/>
                </a:solidFill>
                <a:latin typeface="Lato"/>
                <a:ea typeface="Lato"/>
                <a:cs typeface="Lato"/>
                <a:sym typeface="Lato"/>
              </a:rPr>
              <a:t>You can find out more at:</a:t>
            </a:r>
            <a:endParaRPr sz="2400">
              <a:solidFill>
                <a:srgbClr val="FFFFFF"/>
              </a:solidFill>
              <a:latin typeface="Lato"/>
              <a:ea typeface="Lato"/>
              <a:cs typeface="Lato"/>
              <a:sym typeface="Lato"/>
            </a:endParaRPr>
          </a:p>
          <a:p>
            <a:pPr indent="0" lvl="0" marL="0" rtl="0" algn="l">
              <a:spcBef>
                <a:spcPts val="600"/>
              </a:spcBef>
              <a:spcAft>
                <a:spcPts val="0"/>
              </a:spcAft>
              <a:buNone/>
            </a:pPr>
            <a:r>
              <a:rPr lang="en" sz="2400">
                <a:solidFill>
                  <a:srgbClr val="FFFFFF"/>
                </a:solidFill>
                <a:latin typeface="Lato"/>
                <a:ea typeface="Lato"/>
                <a:cs typeface="Lato"/>
                <a:sym typeface="Lato"/>
              </a:rPr>
              <a:t> </a:t>
            </a:r>
            <a:r>
              <a:rPr lang="en" sz="2400">
                <a:solidFill>
                  <a:srgbClr val="FFFFFF"/>
                </a:solidFill>
                <a:latin typeface="Lato"/>
                <a:ea typeface="Lato"/>
                <a:cs typeface="Lato"/>
                <a:sym typeface="Lato"/>
              </a:rPr>
              <a:t>shorturl.at/avDQ9</a:t>
            </a:r>
            <a:endParaRPr sz="2400">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Overview</a:t>
            </a:r>
            <a:endParaRPr/>
          </a:p>
        </p:txBody>
      </p:sp>
      <p:grpSp>
        <p:nvGrpSpPr>
          <p:cNvPr id="120" name="Google Shape;120;p17"/>
          <p:cNvGrpSpPr/>
          <p:nvPr/>
        </p:nvGrpSpPr>
        <p:grpSpPr>
          <a:xfrm>
            <a:off x="6695444" y="2154626"/>
            <a:ext cx="2448582" cy="2612127"/>
            <a:chOff x="-702952" y="1189989"/>
            <a:chExt cx="3594513" cy="3482836"/>
          </a:xfrm>
        </p:grpSpPr>
        <p:sp>
          <p:nvSpPr>
            <p:cNvPr id="121" name="Google Shape;121;p17"/>
            <p:cNvSpPr/>
            <p:nvPr/>
          </p:nvSpPr>
          <p:spPr>
            <a:xfrm>
              <a:off x="-702952" y="1189989"/>
              <a:ext cx="3546900" cy="669000"/>
            </a:xfrm>
            <a:prstGeom prst="homePlate">
              <a:avLst>
                <a:gd fmla="val 50000" name="adj"/>
              </a:avLst>
            </a:prstGeom>
            <a:solidFill>
              <a:srgbClr val="97ABBC"/>
            </a:solidFill>
            <a:ln>
              <a:noFill/>
            </a:ln>
          </p:spPr>
          <p:txBody>
            <a:bodyPr anchorCtr="0" anchor="ctr" bIns="91425" lIns="91425" spcFirstLastPara="1" rIns="91425" wrap="square" tIns="91425">
              <a:noAutofit/>
            </a:bodyPr>
            <a:lstStyle/>
            <a:p>
              <a:pPr indent="0" lvl="0" marL="0" rtl="0" algn="ctr">
                <a:spcBef>
                  <a:spcPts val="0"/>
                </a:spcBef>
                <a:spcAft>
                  <a:spcPts val="0"/>
                </a:spcAft>
                <a:buSzPts val="1100"/>
                <a:buNone/>
              </a:pPr>
              <a:r>
                <a:rPr lang="en" sz="1800">
                  <a:solidFill>
                    <a:srgbClr val="FFFFFF"/>
                  </a:solidFill>
                  <a:latin typeface="Lato"/>
                  <a:ea typeface="Lato"/>
                  <a:cs typeface="Lato"/>
                  <a:sym typeface="Lato"/>
                </a:rPr>
                <a:t>   Visualization</a:t>
              </a:r>
              <a:endParaRPr sz="1800">
                <a:solidFill>
                  <a:srgbClr val="FFFFFF"/>
                </a:solidFill>
                <a:latin typeface="Lato"/>
                <a:ea typeface="Lato"/>
                <a:cs typeface="Lato"/>
                <a:sym typeface="Lato"/>
              </a:endParaRPr>
            </a:p>
          </p:txBody>
        </p:sp>
        <p:sp>
          <p:nvSpPr>
            <p:cNvPr id="122" name="Google Shape;122;p17"/>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rgbClr val="677480"/>
                </a:solidFill>
                <a:latin typeface="Lato"/>
                <a:ea typeface="Lato"/>
                <a:cs typeface="Lato"/>
                <a:sym typeface="Lato"/>
              </a:endParaRPr>
            </a:p>
          </p:txBody>
        </p:sp>
      </p:grpSp>
      <p:grpSp>
        <p:nvGrpSpPr>
          <p:cNvPr id="123" name="Google Shape;123;p17"/>
          <p:cNvGrpSpPr/>
          <p:nvPr/>
        </p:nvGrpSpPr>
        <p:grpSpPr>
          <a:xfrm>
            <a:off x="4251975" y="2154626"/>
            <a:ext cx="2712669" cy="2612127"/>
            <a:chOff x="0" y="1189989"/>
            <a:chExt cx="3546900" cy="3482836"/>
          </a:xfrm>
        </p:grpSpPr>
        <p:sp>
          <p:nvSpPr>
            <p:cNvPr id="124" name="Google Shape;124;p17"/>
            <p:cNvSpPr/>
            <p:nvPr/>
          </p:nvSpPr>
          <p:spPr>
            <a:xfrm>
              <a:off x="0" y="1189989"/>
              <a:ext cx="3546900" cy="669000"/>
            </a:xfrm>
            <a:prstGeom prst="homePlate">
              <a:avLst>
                <a:gd fmla="val 50000" name="adj"/>
              </a:avLst>
            </a:prstGeom>
            <a:solidFill>
              <a:srgbClr val="FF9715"/>
            </a:solidFill>
            <a:ln>
              <a:noFill/>
            </a:ln>
          </p:spPr>
          <p:txBody>
            <a:bodyPr anchorCtr="0" anchor="ctr" bIns="91425" lIns="91425" spcFirstLastPara="1" rIns="91425" wrap="square" tIns="91425">
              <a:noAutofit/>
            </a:bodyPr>
            <a:lstStyle/>
            <a:p>
              <a:pPr indent="0" lvl="0" marL="0" rtl="0" algn="ctr">
                <a:spcBef>
                  <a:spcPts val="0"/>
                </a:spcBef>
                <a:spcAft>
                  <a:spcPts val="0"/>
                </a:spcAft>
                <a:buSzPts val="1100"/>
                <a:buNone/>
              </a:pPr>
              <a:r>
                <a:rPr lang="en" sz="1800">
                  <a:solidFill>
                    <a:srgbClr val="FFFFFF"/>
                  </a:solidFill>
                  <a:latin typeface="Lato"/>
                  <a:ea typeface="Lato"/>
                  <a:cs typeface="Lato"/>
                  <a:sym typeface="Lato"/>
                </a:rPr>
                <a:t>   Preprocessing</a:t>
              </a:r>
              <a:endParaRPr sz="1800">
                <a:solidFill>
                  <a:srgbClr val="FFFFFF"/>
                </a:solidFill>
                <a:latin typeface="Lato"/>
                <a:ea typeface="Lato"/>
                <a:cs typeface="Lato"/>
                <a:sym typeface="Lato"/>
              </a:endParaRPr>
            </a:p>
          </p:txBody>
        </p:sp>
        <p:sp>
          <p:nvSpPr>
            <p:cNvPr id="125" name="Google Shape;125;p17"/>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rgbClr val="677480"/>
                </a:solidFill>
                <a:latin typeface="Lato"/>
                <a:ea typeface="Lato"/>
                <a:cs typeface="Lato"/>
                <a:sym typeface="Lato"/>
              </a:endParaRPr>
            </a:p>
          </p:txBody>
        </p:sp>
      </p:grpSp>
      <p:grpSp>
        <p:nvGrpSpPr>
          <p:cNvPr id="126" name="Google Shape;126;p17"/>
          <p:cNvGrpSpPr/>
          <p:nvPr/>
        </p:nvGrpSpPr>
        <p:grpSpPr>
          <a:xfrm>
            <a:off x="2095000" y="2154626"/>
            <a:ext cx="2405862" cy="2612127"/>
            <a:chOff x="0" y="1189989"/>
            <a:chExt cx="3546900" cy="3482836"/>
          </a:xfrm>
        </p:grpSpPr>
        <p:sp>
          <p:nvSpPr>
            <p:cNvPr id="127" name="Google Shape;127;p17"/>
            <p:cNvSpPr/>
            <p:nvPr/>
          </p:nvSpPr>
          <p:spPr>
            <a:xfrm>
              <a:off x="0" y="1189989"/>
              <a:ext cx="3546900" cy="669000"/>
            </a:xfrm>
            <a:prstGeom prst="homePlate">
              <a:avLst>
                <a:gd fmla="val 50000" name="adj"/>
              </a:avLst>
            </a:prstGeom>
            <a:solidFill>
              <a:srgbClr val="F20253"/>
            </a:solidFill>
            <a:ln>
              <a:noFill/>
            </a:ln>
          </p:spPr>
          <p:txBody>
            <a:bodyPr anchorCtr="0" anchor="ctr" bIns="91425" lIns="91425" spcFirstLastPara="1" rIns="91425" wrap="square" tIns="91425">
              <a:noAutofit/>
            </a:bodyPr>
            <a:lstStyle/>
            <a:p>
              <a:pPr indent="0" lvl="0" marL="0" rtl="0" algn="ctr">
                <a:spcBef>
                  <a:spcPts val="0"/>
                </a:spcBef>
                <a:spcAft>
                  <a:spcPts val="0"/>
                </a:spcAft>
                <a:buSzPts val="1100"/>
                <a:buNone/>
              </a:pPr>
              <a:r>
                <a:rPr lang="en" sz="1800">
                  <a:solidFill>
                    <a:srgbClr val="FFFFFF"/>
                  </a:solidFill>
                  <a:latin typeface="Lato"/>
                  <a:ea typeface="Lato"/>
                  <a:cs typeface="Lato"/>
                  <a:sym typeface="Lato"/>
                </a:rPr>
                <a:t>   Exploration</a:t>
              </a:r>
              <a:endParaRPr sz="1800">
                <a:solidFill>
                  <a:srgbClr val="FFFFFF"/>
                </a:solidFill>
                <a:latin typeface="Lato"/>
                <a:ea typeface="Lato"/>
                <a:cs typeface="Lato"/>
                <a:sym typeface="Lato"/>
              </a:endParaRPr>
            </a:p>
          </p:txBody>
        </p:sp>
        <p:sp>
          <p:nvSpPr>
            <p:cNvPr id="128" name="Google Shape;128;p17"/>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rgbClr val="677480"/>
                </a:solidFill>
                <a:latin typeface="Lato"/>
                <a:ea typeface="Lato"/>
                <a:cs typeface="Lato"/>
                <a:sym typeface="Lato"/>
              </a:endParaRPr>
            </a:p>
          </p:txBody>
        </p:sp>
      </p:grpSp>
      <p:grpSp>
        <p:nvGrpSpPr>
          <p:cNvPr id="129" name="Google Shape;129;p17"/>
          <p:cNvGrpSpPr/>
          <p:nvPr/>
        </p:nvGrpSpPr>
        <p:grpSpPr>
          <a:xfrm>
            <a:off x="0" y="2154626"/>
            <a:ext cx="2406019" cy="2612127"/>
            <a:chOff x="0" y="1189989"/>
            <a:chExt cx="4056000" cy="3482836"/>
          </a:xfrm>
        </p:grpSpPr>
        <p:sp>
          <p:nvSpPr>
            <p:cNvPr id="130" name="Google Shape;130;p17"/>
            <p:cNvSpPr/>
            <p:nvPr/>
          </p:nvSpPr>
          <p:spPr>
            <a:xfrm>
              <a:off x="0" y="1189989"/>
              <a:ext cx="4056000" cy="669000"/>
            </a:xfrm>
            <a:prstGeom prst="homePlate">
              <a:avLst>
                <a:gd fmla="val 50000" name="adj"/>
              </a:avLst>
            </a:prstGeom>
            <a:solidFill>
              <a:srgbClr val="7ECEFD"/>
            </a:solidFill>
            <a:ln>
              <a:noFill/>
            </a:ln>
          </p:spPr>
          <p:txBody>
            <a:bodyPr anchorCtr="0" anchor="ctr" bIns="91425" lIns="91425" spcFirstLastPara="1" rIns="91425" wrap="square" tIns="91425">
              <a:noAutofit/>
            </a:bodyPr>
            <a:lstStyle/>
            <a:p>
              <a:pPr indent="0" lvl="0" marL="0" rtl="0" algn="ctr">
                <a:spcBef>
                  <a:spcPts val="0"/>
                </a:spcBef>
                <a:spcAft>
                  <a:spcPts val="0"/>
                </a:spcAft>
                <a:buSzPts val="1100"/>
                <a:buNone/>
              </a:pPr>
              <a:r>
                <a:rPr lang="en" sz="1800">
                  <a:solidFill>
                    <a:srgbClr val="FFFFFF"/>
                  </a:solidFill>
                  <a:latin typeface="Lato"/>
                  <a:ea typeface="Lato"/>
                  <a:cs typeface="Lato"/>
                  <a:sym typeface="Lato"/>
                </a:rPr>
                <a:t>Import </a:t>
              </a:r>
              <a:r>
                <a:rPr lang="en" sz="1800">
                  <a:solidFill>
                    <a:srgbClr val="FFFFFF"/>
                  </a:solidFill>
                  <a:latin typeface="Lato"/>
                  <a:ea typeface="Lato"/>
                  <a:cs typeface="Lato"/>
                  <a:sym typeface="Lato"/>
                </a:rPr>
                <a:t>Data</a:t>
              </a:r>
              <a:endParaRPr sz="1800">
                <a:solidFill>
                  <a:srgbClr val="FFFFFF"/>
                </a:solidFill>
                <a:latin typeface="Lato"/>
                <a:ea typeface="Lato"/>
                <a:cs typeface="Lato"/>
                <a:sym typeface="Lato"/>
              </a:endParaRPr>
            </a:p>
          </p:txBody>
        </p:sp>
        <p:sp>
          <p:nvSpPr>
            <p:cNvPr id="131" name="Google Shape;131;p17"/>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rgbClr val="677480"/>
                </a:solidFill>
                <a:latin typeface="Lato"/>
                <a:ea typeface="Lato"/>
                <a:cs typeface="Lato"/>
                <a:sym typeface="Lato"/>
              </a:endParaRPr>
            </a:p>
          </p:txBody>
        </p:sp>
      </p:grpSp>
      <p:sp>
        <p:nvSpPr>
          <p:cNvPr id="132" name="Google Shape;132;p17"/>
          <p:cNvSpPr txBox="1"/>
          <p:nvPr/>
        </p:nvSpPr>
        <p:spPr>
          <a:xfrm>
            <a:off x="893700" y="2803375"/>
            <a:ext cx="6462600" cy="1171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accent1"/>
                </a:solidFill>
                <a:latin typeface="Lato"/>
                <a:ea typeface="Lato"/>
                <a:cs typeface="Lato"/>
                <a:sym typeface="Lato"/>
              </a:rPr>
              <a:t>Goal: Get acquainted with and gain insights from data</a:t>
            </a:r>
            <a:endParaRPr>
              <a:solidFill>
                <a:schemeClr val="accent1"/>
              </a:solidFill>
              <a:latin typeface="Lato"/>
              <a:ea typeface="Lato"/>
              <a:cs typeface="Lato"/>
              <a:sym typeface="Lato"/>
            </a:endParaRPr>
          </a:p>
          <a:p>
            <a:pPr indent="0" lvl="0" marL="0" rtl="0" algn="l">
              <a:lnSpc>
                <a:spcPct val="115000"/>
              </a:lnSpc>
              <a:spcBef>
                <a:spcPts val="1200"/>
              </a:spcBef>
              <a:spcAft>
                <a:spcPts val="1200"/>
              </a:spcAft>
              <a:buNone/>
            </a:pPr>
            <a:r>
              <a:rPr lang="en">
                <a:solidFill>
                  <a:schemeClr val="accent1"/>
                </a:solidFill>
                <a:latin typeface="Lato"/>
                <a:ea typeface="Lato"/>
                <a:cs typeface="Lato"/>
                <a:sym typeface="Lato"/>
              </a:rPr>
              <a:t>Tools: Pandas and Matplotlib (Visualization)</a:t>
            </a:r>
            <a:endParaRPr>
              <a:solidFill>
                <a:srgbClr val="97ABBC"/>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Importing</a:t>
            </a:r>
            <a:r>
              <a:rPr lang="en"/>
              <a:t> Data</a:t>
            </a:r>
            <a:endParaRPr/>
          </a:p>
        </p:txBody>
      </p:sp>
      <p:pic>
        <p:nvPicPr>
          <p:cNvPr id="138" name="Google Shape;138;p18"/>
          <p:cNvPicPr preferRelativeResize="0"/>
          <p:nvPr/>
        </p:nvPicPr>
        <p:blipFill rotWithShape="1">
          <a:blip r:embed="rId3">
            <a:alphaModFix/>
          </a:blip>
          <a:srcRect b="10888" l="0" r="0" t="5736"/>
          <a:stretch/>
        </p:blipFill>
        <p:spPr>
          <a:xfrm>
            <a:off x="335475" y="2325200"/>
            <a:ext cx="1714651" cy="2594149"/>
          </a:xfrm>
          <a:prstGeom prst="rect">
            <a:avLst/>
          </a:prstGeom>
          <a:noFill/>
          <a:ln>
            <a:noFill/>
          </a:ln>
        </p:spPr>
      </p:pic>
      <p:pic>
        <p:nvPicPr>
          <p:cNvPr id="139" name="Google Shape;139;p18"/>
          <p:cNvPicPr preferRelativeResize="0"/>
          <p:nvPr/>
        </p:nvPicPr>
        <p:blipFill>
          <a:blip r:embed="rId4">
            <a:alphaModFix/>
          </a:blip>
          <a:stretch>
            <a:fillRect/>
          </a:stretch>
        </p:blipFill>
        <p:spPr>
          <a:xfrm>
            <a:off x="5138400" y="1143362"/>
            <a:ext cx="3492199" cy="1249925"/>
          </a:xfrm>
          <a:prstGeom prst="rect">
            <a:avLst/>
          </a:prstGeom>
          <a:noFill/>
          <a:ln>
            <a:noFill/>
          </a:ln>
        </p:spPr>
      </p:pic>
      <p:pic>
        <p:nvPicPr>
          <p:cNvPr id="140" name="Google Shape;140;p18"/>
          <p:cNvPicPr preferRelativeResize="0"/>
          <p:nvPr/>
        </p:nvPicPr>
        <p:blipFill>
          <a:blip r:embed="rId5">
            <a:alphaModFix/>
          </a:blip>
          <a:stretch>
            <a:fillRect/>
          </a:stretch>
        </p:blipFill>
        <p:spPr>
          <a:xfrm>
            <a:off x="2310600" y="2325188"/>
            <a:ext cx="2461350" cy="2748637"/>
          </a:xfrm>
          <a:prstGeom prst="rect">
            <a:avLst/>
          </a:prstGeom>
          <a:noFill/>
          <a:ln>
            <a:noFill/>
          </a:ln>
        </p:spPr>
      </p:pic>
      <p:sp>
        <p:nvSpPr>
          <p:cNvPr id="141" name="Google Shape;141;p18"/>
          <p:cNvSpPr txBox="1"/>
          <p:nvPr/>
        </p:nvSpPr>
        <p:spPr>
          <a:xfrm>
            <a:off x="6233750" y="743150"/>
            <a:ext cx="113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latin typeface="Lato"/>
                <a:ea typeface="Lato"/>
                <a:cs typeface="Lato"/>
                <a:sym typeface="Lato"/>
              </a:rPr>
              <a:t>CSV</a:t>
            </a:r>
            <a:endParaRPr u="sng">
              <a:latin typeface="Lato"/>
              <a:ea typeface="Lato"/>
              <a:cs typeface="Lato"/>
              <a:sym typeface="Lato"/>
            </a:endParaRPr>
          </a:p>
        </p:txBody>
      </p:sp>
      <p:sp>
        <p:nvSpPr>
          <p:cNvPr id="142" name="Google Shape;142;p18"/>
          <p:cNvSpPr txBox="1"/>
          <p:nvPr/>
        </p:nvSpPr>
        <p:spPr>
          <a:xfrm>
            <a:off x="623400" y="1889425"/>
            <a:ext cx="113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latin typeface="Lato"/>
                <a:ea typeface="Lato"/>
                <a:cs typeface="Lato"/>
                <a:sym typeface="Lato"/>
              </a:rPr>
              <a:t>JSON</a:t>
            </a:r>
            <a:endParaRPr u="sng">
              <a:latin typeface="Lato"/>
              <a:ea typeface="Lato"/>
              <a:cs typeface="Lato"/>
              <a:sym typeface="Lato"/>
            </a:endParaRPr>
          </a:p>
        </p:txBody>
      </p:sp>
      <p:sp>
        <p:nvSpPr>
          <p:cNvPr id="143" name="Google Shape;143;p18"/>
          <p:cNvSpPr txBox="1"/>
          <p:nvPr/>
        </p:nvSpPr>
        <p:spPr>
          <a:xfrm>
            <a:off x="2938250" y="1889425"/>
            <a:ext cx="113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latin typeface="Lato"/>
                <a:ea typeface="Lato"/>
                <a:cs typeface="Lato"/>
                <a:sym typeface="Lato"/>
              </a:rPr>
              <a:t>XML</a:t>
            </a:r>
            <a:endParaRPr u="sng">
              <a:latin typeface="Lato"/>
              <a:ea typeface="Lato"/>
              <a:cs typeface="Lato"/>
              <a:sym typeface="Lato"/>
            </a:endParaRPr>
          </a:p>
        </p:txBody>
      </p:sp>
      <p:pic>
        <p:nvPicPr>
          <p:cNvPr id="144" name="Google Shape;144;p18"/>
          <p:cNvPicPr preferRelativeResize="0"/>
          <p:nvPr/>
        </p:nvPicPr>
        <p:blipFill>
          <a:blip r:embed="rId6">
            <a:alphaModFix/>
          </a:blip>
          <a:stretch>
            <a:fillRect/>
          </a:stretch>
        </p:blipFill>
        <p:spPr>
          <a:xfrm>
            <a:off x="5497674" y="2846400"/>
            <a:ext cx="2610949" cy="2072951"/>
          </a:xfrm>
          <a:prstGeom prst="rect">
            <a:avLst/>
          </a:prstGeom>
          <a:noFill/>
          <a:ln>
            <a:noFill/>
          </a:ln>
        </p:spPr>
      </p:pic>
      <p:sp>
        <p:nvSpPr>
          <p:cNvPr id="145" name="Google Shape;145;p18"/>
          <p:cNvSpPr txBox="1"/>
          <p:nvPr/>
        </p:nvSpPr>
        <p:spPr>
          <a:xfrm>
            <a:off x="6233750" y="2446200"/>
            <a:ext cx="113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latin typeface="Lato"/>
                <a:ea typeface="Lato"/>
                <a:cs typeface="Lato"/>
                <a:sym typeface="Lato"/>
              </a:rPr>
              <a:t>HTML</a:t>
            </a:r>
            <a:endParaRPr u="sng">
              <a:latin typeface="Lato"/>
              <a:ea typeface="Lato"/>
              <a:cs typeface="Lato"/>
              <a:sym typeface="Lato"/>
            </a:endParaRPr>
          </a:p>
        </p:txBody>
      </p:sp>
      <p:cxnSp>
        <p:nvCxnSpPr>
          <p:cNvPr id="146" name="Google Shape;146;p18"/>
          <p:cNvCxnSpPr/>
          <p:nvPr/>
        </p:nvCxnSpPr>
        <p:spPr>
          <a:xfrm>
            <a:off x="2089350" y="1892700"/>
            <a:ext cx="0" cy="32529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18"/>
          <p:cNvCxnSpPr/>
          <p:nvPr/>
        </p:nvCxnSpPr>
        <p:spPr>
          <a:xfrm>
            <a:off x="4866975" y="491625"/>
            <a:ext cx="16500" cy="466200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18"/>
          <p:cNvCxnSpPr/>
          <p:nvPr/>
        </p:nvCxnSpPr>
        <p:spPr>
          <a:xfrm>
            <a:off x="4883350" y="2449875"/>
            <a:ext cx="42690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Importing</a:t>
            </a:r>
            <a:r>
              <a:rPr lang="en"/>
              <a:t> Data </a:t>
            </a:r>
            <a:endParaRPr/>
          </a:p>
        </p:txBody>
      </p:sp>
      <p:pic>
        <p:nvPicPr>
          <p:cNvPr id="154" name="Google Shape;154;p19"/>
          <p:cNvPicPr preferRelativeResize="0"/>
          <p:nvPr/>
        </p:nvPicPr>
        <p:blipFill>
          <a:blip r:embed="rId3">
            <a:alphaModFix/>
          </a:blip>
          <a:stretch>
            <a:fillRect/>
          </a:stretch>
        </p:blipFill>
        <p:spPr>
          <a:xfrm>
            <a:off x="3716600" y="1703100"/>
            <a:ext cx="5027713" cy="2984850"/>
          </a:xfrm>
          <a:prstGeom prst="rect">
            <a:avLst/>
          </a:prstGeom>
          <a:noFill/>
          <a:ln>
            <a:noFill/>
          </a:ln>
        </p:spPr>
      </p:pic>
      <p:sp>
        <p:nvSpPr>
          <p:cNvPr id="155" name="Google Shape;155;p19"/>
          <p:cNvSpPr txBox="1"/>
          <p:nvPr/>
        </p:nvSpPr>
        <p:spPr>
          <a:xfrm>
            <a:off x="286775" y="1868125"/>
            <a:ext cx="33348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Why is this important?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No data → No analysis/modeling!</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We can combine data from different sources with different file types</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Easier to complete next steps of EDA</a:t>
            </a:r>
            <a:endParaRPr>
              <a:latin typeface="Lato"/>
              <a:ea typeface="Lato"/>
              <a:cs typeface="Lato"/>
              <a:sym typeface="Lato"/>
            </a:endParaRPr>
          </a:p>
        </p:txBody>
      </p:sp>
      <p:sp>
        <p:nvSpPr>
          <p:cNvPr id="156" name="Google Shape;156;p19"/>
          <p:cNvSpPr txBox="1"/>
          <p:nvPr/>
        </p:nvSpPr>
        <p:spPr>
          <a:xfrm>
            <a:off x="5291921" y="1135625"/>
            <a:ext cx="1877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latin typeface="Lato"/>
                <a:ea typeface="Lato"/>
                <a:cs typeface="Lato"/>
                <a:sym typeface="Lato"/>
              </a:rPr>
              <a:t>Pandas DataFrame</a:t>
            </a:r>
            <a:endParaRPr u="sng">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Exploration</a:t>
            </a:r>
            <a:endParaRPr/>
          </a:p>
        </p:txBody>
      </p:sp>
      <p:pic>
        <p:nvPicPr>
          <p:cNvPr id="162" name="Google Shape;162;p20"/>
          <p:cNvPicPr preferRelativeResize="0"/>
          <p:nvPr/>
        </p:nvPicPr>
        <p:blipFill>
          <a:blip r:embed="rId3">
            <a:alphaModFix/>
          </a:blip>
          <a:stretch>
            <a:fillRect/>
          </a:stretch>
        </p:blipFill>
        <p:spPr>
          <a:xfrm>
            <a:off x="3458350" y="2504262"/>
            <a:ext cx="1612974" cy="1612976"/>
          </a:xfrm>
          <a:prstGeom prst="rect">
            <a:avLst/>
          </a:prstGeom>
          <a:noFill/>
          <a:ln>
            <a:noFill/>
          </a:ln>
        </p:spPr>
      </p:pic>
      <p:pic>
        <p:nvPicPr>
          <p:cNvPr id="163" name="Google Shape;163;p20"/>
          <p:cNvPicPr preferRelativeResize="0"/>
          <p:nvPr/>
        </p:nvPicPr>
        <p:blipFill>
          <a:blip r:embed="rId4">
            <a:alphaModFix/>
          </a:blip>
          <a:stretch>
            <a:fillRect/>
          </a:stretch>
        </p:blipFill>
        <p:spPr>
          <a:xfrm>
            <a:off x="1205242" y="2119374"/>
            <a:ext cx="1683383" cy="2170325"/>
          </a:xfrm>
          <a:prstGeom prst="rect">
            <a:avLst/>
          </a:prstGeom>
          <a:noFill/>
          <a:ln>
            <a:noFill/>
          </a:ln>
        </p:spPr>
      </p:pic>
      <p:pic>
        <p:nvPicPr>
          <p:cNvPr id="164" name="Google Shape;164;p20"/>
          <p:cNvPicPr preferRelativeResize="0"/>
          <p:nvPr/>
        </p:nvPicPr>
        <p:blipFill>
          <a:blip r:embed="rId5">
            <a:alphaModFix/>
          </a:blip>
          <a:stretch>
            <a:fillRect/>
          </a:stretch>
        </p:blipFill>
        <p:spPr>
          <a:xfrm>
            <a:off x="5641050" y="1815987"/>
            <a:ext cx="2777100" cy="2777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7ABBC"/>
        </a:solidFill>
      </p:bgPr>
    </p:bg>
    <p:spTree>
      <p:nvGrpSpPr>
        <p:cNvPr id="168" name="Shape 168"/>
        <p:cNvGrpSpPr/>
        <p:nvPr/>
      </p:nvGrpSpPr>
      <p:grpSpPr>
        <a:xfrm>
          <a:off x="0" y="0"/>
          <a:ext cx="0" cy="0"/>
          <a:chOff x="0" y="0"/>
          <a:chExt cx="0" cy="0"/>
        </a:xfrm>
      </p:grpSpPr>
      <p:sp>
        <p:nvSpPr>
          <p:cNvPr id="169" name="Google Shape;169;p21"/>
          <p:cNvSpPr txBox="1"/>
          <p:nvPr>
            <p:ph type="title"/>
          </p:nvPr>
        </p:nvSpPr>
        <p:spPr>
          <a:xfrm>
            <a:off x="729450" y="864300"/>
            <a:ext cx="7021200" cy="79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Scenario:</a:t>
            </a:r>
            <a:endParaRPr/>
          </a:p>
        </p:txBody>
      </p:sp>
      <p:sp>
        <p:nvSpPr>
          <p:cNvPr id="170" name="Google Shape;170;p21"/>
          <p:cNvSpPr txBox="1"/>
          <p:nvPr>
            <p:ph idx="4294967295" type="body"/>
          </p:nvPr>
        </p:nvSpPr>
        <p:spPr>
          <a:xfrm>
            <a:off x="729450" y="1880425"/>
            <a:ext cx="7489200" cy="1902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1200"/>
              </a:spcAft>
              <a:buNone/>
            </a:pPr>
            <a:r>
              <a:rPr i="1" lang="en" sz="1800">
                <a:solidFill>
                  <a:schemeClr val="lt1"/>
                </a:solidFill>
              </a:rPr>
              <a:t>You are </a:t>
            </a:r>
            <a:r>
              <a:rPr i="1" lang="en" sz="1800">
                <a:solidFill>
                  <a:schemeClr val="lt1"/>
                </a:solidFill>
              </a:rPr>
              <a:t>given a </a:t>
            </a:r>
            <a:r>
              <a:rPr i="1" lang="en" sz="1800">
                <a:solidFill>
                  <a:schemeClr val="lt1"/>
                </a:solidFill>
              </a:rPr>
              <a:t> data file and asked to write  a newsletter notifying alumni from the MSDS program of all the great </a:t>
            </a:r>
            <a:r>
              <a:rPr i="1" lang="en" sz="1800">
                <a:solidFill>
                  <a:schemeClr val="lt1"/>
                </a:solidFill>
              </a:rPr>
              <a:t>achievements</a:t>
            </a:r>
            <a:r>
              <a:rPr i="1" lang="en" sz="1800">
                <a:solidFill>
                  <a:schemeClr val="lt1"/>
                </a:solidFill>
              </a:rPr>
              <a:t> of current students and other alumni. In this newsletter you were also tasked of providing a few metrics.</a:t>
            </a:r>
            <a:endParaRPr i="1" sz="18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2"/>
          <p:cNvPicPr preferRelativeResize="0"/>
          <p:nvPr/>
        </p:nvPicPr>
        <p:blipFill>
          <a:blip r:embed="rId3">
            <a:alphaModFix/>
          </a:blip>
          <a:stretch>
            <a:fillRect/>
          </a:stretch>
        </p:blipFill>
        <p:spPr>
          <a:xfrm>
            <a:off x="369950" y="618100"/>
            <a:ext cx="8404090" cy="4053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3"/>
          <p:cNvPicPr preferRelativeResize="0"/>
          <p:nvPr/>
        </p:nvPicPr>
        <p:blipFill>
          <a:blip r:embed="rId3">
            <a:alphaModFix/>
          </a:blip>
          <a:stretch>
            <a:fillRect/>
          </a:stretch>
        </p:blipFill>
        <p:spPr>
          <a:xfrm>
            <a:off x="487075" y="1115300"/>
            <a:ext cx="4260849" cy="3041926"/>
          </a:xfrm>
          <a:prstGeom prst="rect">
            <a:avLst/>
          </a:prstGeom>
          <a:noFill/>
          <a:ln cap="flat" cmpd="sng" w="9525">
            <a:solidFill>
              <a:srgbClr val="9E9E9E"/>
            </a:solidFill>
            <a:prstDash val="solid"/>
            <a:round/>
            <a:headEnd len="sm" w="sm" type="none"/>
            <a:tailEnd len="sm" w="sm" type="none"/>
          </a:ln>
        </p:spPr>
      </p:pic>
      <p:pic>
        <p:nvPicPr>
          <p:cNvPr id="181" name="Google Shape;181;p23"/>
          <p:cNvPicPr preferRelativeResize="0"/>
          <p:nvPr/>
        </p:nvPicPr>
        <p:blipFill>
          <a:blip r:embed="rId4">
            <a:alphaModFix/>
          </a:blip>
          <a:stretch>
            <a:fillRect/>
          </a:stretch>
        </p:blipFill>
        <p:spPr>
          <a:xfrm>
            <a:off x="4952050" y="1115300"/>
            <a:ext cx="3560739" cy="3041924"/>
          </a:xfrm>
          <a:prstGeom prst="rect">
            <a:avLst/>
          </a:prstGeom>
          <a:noFill/>
          <a:ln cap="flat" cmpd="sng" w="9525">
            <a:solidFill>
              <a:srgbClr val="9E9E9E"/>
            </a:solidFill>
            <a:prstDash val="solid"/>
            <a:round/>
            <a:headEnd len="sm" w="sm" type="none"/>
            <a:tailEnd len="sm" w="sm" type="none"/>
          </a:ln>
        </p:spPr>
      </p:pic>
      <p:sp>
        <p:nvSpPr>
          <p:cNvPr id="182" name="Google Shape;182;p23"/>
          <p:cNvSpPr/>
          <p:nvPr/>
        </p:nvSpPr>
        <p:spPr>
          <a:xfrm>
            <a:off x="1604100" y="1684375"/>
            <a:ext cx="954600" cy="178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p:nvPr/>
        </p:nvSpPr>
        <p:spPr>
          <a:xfrm>
            <a:off x="2317700" y="1863175"/>
            <a:ext cx="954600" cy="178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p:nvPr/>
        </p:nvSpPr>
        <p:spPr>
          <a:xfrm>
            <a:off x="2256850" y="3537475"/>
            <a:ext cx="1015500" cy="178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