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9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9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5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4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9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4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B3F671-9D5E-417C-BCE0-A83912C9A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6800" dirty="0">
                <a:latin typeface="黑体" panose="02010609060101010101" pitchFamily="49" charset="-122"/>
                <a:ea typeface="黑体" panose="02010609060101010101" pitchFamily="49" charset="-122"/>
              </a:rPr>
              <a:t>日本动画简史</a:t>
            </a:r>
            <a:br>
              <a:rPr lang="en-US" altLang="zh-CN" sz="68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6800" dirty="0">
                <a:latin typeface="黑体" panose="02010609060101010101" pitchFamily="49" charset="-122"/>
                <a:ea typeface="黑体" panose="02010609060101010101" pitchFamily="49" charset="-122"/>
              </a:rPr>
              <a:t>与动画和日本社会的关系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背景图案&#10;&#10;描述已自动生成">
            <a:extLst>
              <a:ext uri="{FF2B5EF4-FFF2-40B4-BE49-F238E27FC236}">
                <a16:creationId xmlns:a16="http://schemas.microsoft.com/office/drawing/2014/main" id="{202C4755-8461-ACBD-64ED-ABC8C485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49" r="1506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A23DE6CC-7954-47AC-BDFC-969578945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22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28CF-9F8A-4205-B1D3-32BD60B6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日本动画产业的发展时间线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BCADC-C326-4EC6-A417-757F67CF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1.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萌芽（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20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世纪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60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年代以前）：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1910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年前后，</a:t>
            </a:r>
            <a:r>
              <a:rPr lang="zh-CN" altLang="en-US" b="1" dirty="0">
                <a:solidFill>
                  <a:schemeClr val="tx1"/>
                </a:solidFill>
                <a:latin typeface="汉仪书宋二S" panose="00020600040101010101" pitchFamily="18" charset="-122"/>
                <a:ea typeface="汉仪书宋二S" panose="00020600040101010101" pitchFamily="18" charset="-122"/>
              </a:rPr>
              <a:t>受美国和法国动画的影响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与本国源远流长的漫画的雄厚基础，一批有才华的漫画家开始走向独立创作动画的道路。这一时期的动画，大多都是借鉴欧美动画民间故事或传统童话的范本作为题材。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2.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巨变（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20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世纪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60-90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年代）：这一时期，日本刚刚从第二次世界大战的废墟中站立起来。社会、文化与科学技术快速发展，经济逐渐复苏。高科技媒体传播方式（如电视）的诞生等，都为动画创作与传播提供了绝佳的土壤。第一部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TV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动画诞生。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3.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新动画流派的诞生与动画制作走向成熟（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20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世纪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90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年代末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-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今）：从传统绘画到电子绘图，从单一化走向多元化，从原创动画走向原创与改编并行，动画作为优秀的故事载体，发展逐渐走向成熟与稳定。</a:t>
            </a:r>
          </a:p>
        </p:txBody>
      </p:sp>
    </p:spTree>
    <p:extLst>
      <p:ext uri="{BB962C8B-B14F-4D97-AF65-F5344CB8AC3E}">
        <p14:creationId xmlns:p14="http://schemas.microsoft.com/office/powerpoint/2010/main" val="382236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5B5C-E7C0-4229-8A9B-2EB43B95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日本动画反映社会现状与期望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6186FB-C8CD-45F2-A01D-2452CC102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068" lvl="1" indent="-342900">
              <a:buAutoNum type="arabicPeriod"/>
            </a:pP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在 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1954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年本多竹四郎导演的动画作品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哥斯拉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中，将哥斯拉设定为一个被核辐射二次伤害的形象。两个因素促成了这样的设定：一是日本在二战被美国投放两颗原子弹；二是同年早些时候，美国进行氢弹爆炸试验，并且波及到了日本渔船。强烈的对核武器的反对情绪清晰地体现在了动画上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pPr marL="544068" lvl="1" indent="-342900">
              <a:buAutoNum type="arabicPeriod"/>
            </a:pP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著名动画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新世纪福音战士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。尽管动画中充斥着各式各样宗教与神学表述符号与象征思想，但仍能从中窥见现实社会的射影。战斗中，鲜血彻底淹没了周围的房屋，实际上是在折射日本房地产业泡沫的崩溃。在动画标题处，日语标题和英语标题有时表示完全相反的意思；动画中美国制造的战斗机器人首次出战便出现故障。这与当时日本社会希望摆脱美国对日本的强大控制，形成属于自身的文化经济体系，存在明显的关联。</a:t>
            </a:r>
          </a:p>
        </p:txBody>
      </p:sp>
    </p:spTree>
    <p:extLst>
      <p:ext uri="{BB962C8B-B14F-4D97-AF65-F5344CB8AC3E}">
        <p14:creationId xmlns:p14="http://schemas.microsoft.com/office/powerpoint/2010/main" val="389323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B2F53-71D1-443C-97A7-B79F5D8C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日本动画反向促进日本经济</a:t>
            </a:r>
            <a:b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4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以旅游业为例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4A25D-94A6-4B1E-B54A-31E795A5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“圣地巡礼”指的是到动画作品的原取景地进行旅游观光，以表示与纪念自己对特定动画作品的喜爱。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一个典型的例子是埼玉县。在由京都动画制作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TV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动画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幸运星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播出后，原取景地埼玉县共计几周内售卖的周边销售额高达约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1000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万日元。在此之后，当地工会、商会、居民大力支持圣地巡礼行业的发展，带来了良好的经济收益。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汉仪书宋二S" panose="00020600040101010101" pitchFamily="18" charset="-122"/>
                <a:ea typeface="汉仪书宋二S" panose="00020600040101010101" pitchFamily="18" charset="-122"/>
              </a:rPr>
              <a:t>大部分动画在制作过程中均会参照现实实景进行取景，故以圣地巡礼为基础的旅游业发展有充分的基础和巨大的潜力。</a:t>
            </a:r>
            <a:endParaRPr lang="en-US" altLang="zh-CN" b="1" dirty="0">
              <a:solidFill>
                <a:schemeClr val="tx1"/>
              </a:solidFill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0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4A0B-073F-403C-ACAA-535298B3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日本动画与从业人员的互相影响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B7BB8-DE2E-4E7A-91F1-B5153424F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892"/>
            <a:ext cx="10058400" cy="3760891"/>
          </a:xfrm>
        </p:spPr>
        <p:txBody>
          <a:bodyPr/>
          <a:lstStyle/>
          <a:p>
            <a:r>
              <a:rPr lang="zh-CN" altLang="en-US" sz="1600" b="1" dirty="0"/>
              <a:t>监督 岸诚二</a:t>
            </a:r>
            <a:r>
              <a:rPr lang="zh-CN" altLang="en-US" sz="1800" b="1" dirty="0"/>
              <a:t>：</a:t>
            </a:r>
            <a:r>
              <a:rPr lang="zh-CN" altLang="en-US" sz="1600" dirty="0"/>
              <a:t>“</a:t>
            </a:r>
            <a:r>
              <a:rPr lang="en-US" altLang="zh-CN" sz="1600" dirty="0"/>
              <a:t>...</a:t>
            </a:r>
            <a:r>
              <a:rPr lang="zh-CN" altLang="en-US" sz="1600" dirty="0"/>
              <a:t>我就说，请稍微让我看看（剧本）。然后当我真的看剧本的时候，真的吃了一惊，心想这还真不简单啊，</a:t>
            </a:r>
            <a:r>
              <a:rPr lang="zh-CN" altLang="en-US" sz="1600" b="1" dirty="0"/>
              <a:t>这时候我已经完全被吸引了</a:t>
            </a:r>
            <a:r>
              <a:rPr lang="zh-CN" altLang="en-US" sz="1600" dirty="0"/>
              <a:t>。心想着这要是完成了，可真了不起呀！当时就只是这么想，设计还有别的什么都没考虑。”</a:t>
            </a:r>
          </a:p>
          <a:p>
            <a:r>
              <a:rPr lang="zh-CN" altLang="en-US" sz="1600" b="1" dirty="0"/>
              <a:t>歌手 </a:t>
            </a:r>
            <a:r>
              <a:rPr lang="en-US" altLang="zh-CN" sz="1600" b="1" dirty="0"/>
              <a:t>Lia</a:t>
            </a:r>
            <a:r>
              <a:rPr lang="zh-CN" altLang="en-US" sz="1600" b="1" dirty="0"/>
              <a:t>：</a:t>
            </a:r>
            <a:r>
              <a:rPr lang="zh-CN" altLang="en-US" sz="1600" dirty="0"/>
              <a:t>“</a:t>
            </a:r>
            <a:r>
              <a:rPr lang="en-US" altLang="zh-CN" sz="1600" dirty="0"/>
              <a:t>《</a:t>
            </a:r>
            <a:r>
              <a:rPr lang="zh-CN" altLang="en-US" sz="1600" dirty="0"/>
              <a:t>鸟之诗</a:t>
            </a:r>
            <a:r>
              <a:rPr lang="en-US" altLang="zh-CN" sz="1600" dirty="0"/>
              <a:t>》</a:t>
            </a:r>
            <a:r>
              <a:rPr lang="zh-CN" altLang="en-US" sz="1600" dirty="0"/>
              <a:t>真的对我来说是</a:t>
            </a:r>
            <a:r>
              <a:rPr lang="zh-CN" altLang="en-US" sz="1600" b="1" dirty="0"/>
              <a:t>命运一般的相遇</a:t>
            </a:r>
            <a:r>
              <a:rPr lang="zh-CN" altLang="en-US" sz="1600" dirty="0"/>
              <a:t>，能和</a:t>
            </a:r>
            <a:r>
              <a:rPr lang="en-US" altLang="zh-CN" sz="1600" dirty="0"/>
              <a:t>《</a:t>
            </a:r>
            <a:r>
              <a:rPr lang="zh-CN" altLang="en-US" sz="1600" dirty="0"/>
              <a:t>鸟之诗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《AIR》</a:t>
            </a:r>
            <a:r>
              <a:rPr lang="zh-CN" altLang="en-US" sz="1600" dirty="0"/>
              <a:t>相遇，才会有今天的我</a:t>
            </a:r>
            <a:r>
              <a:rPr lang="en-US" altLang="zh-CN" sz="1600" dirty="0"/>
              <a:t>...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1600" b="1" dirty="0"/>
              <a:t>原画师 </a:t>
            </a:r>
            <a:r>
              <a:rPr lang="zh-CN" altLang="en-US" sz="1600" dirty="0"/>
              <a:t>川面恒介“</a:t>
            </a:r>
            <a:r>
              <a:rPr lang="en-US" altLang="zh-CN" sz="1600" dirty="0"/>
              <a:t>...</a:t>
            </a:r>
            <a:r>
              <a:rPr lang="zh-CN" altLang="en-US" sz="1600" dirty="0"/>
              <a:t>每一张做出来都不能丢人，随便画的都会如实出现在画面中，就像不能对自己撒谎。</a:t>
            </a:r>
            <a:r>
              <a:rPr lang="zh-CN" altLang="en-US" sz="1600" b="1" dirty="0"/>
              <a:t>这就是一场精神修行</a:t>
            </a:r>
            <a:r>
              <a:rPr lang="zh-CN" altLang="en-US" sz="1600" dirty="0"/>
              <a:t>。但想到完成时候的成就感的话，还是很有去做的意义的</a:t>
            </a:r>
            <a:r>
              <a:rPr lang="en-US" altLang="zh-CN" sz="1600" dirty="0"/>
              <a:t>...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1600" b="1" dirty="0"/>
              <a:t>声优 </a:t>
            </a:r>
            <a:r>
              <a:rPr lang="zh-CN" altLang="en-US" sz="1600" dirty="0"/>
              <a:t>花泽香菜：“最后一话的时候</a:t>
            </a:r>
            <a:r>
              <a:rPr lang="en-US" altLang="zh-CN" sz="1600" dirty="0"/>
              <a:t>...</a:t>
            </a:r>
            <a:r>
              <a:rPr lang="zh-CN" altLang="en-US" sz="1600" dirty="0"/>
              <a:t>音无那么努力的去说</a:t>
            </a:r>
            <a:r>
              <a:rPr lang="en-US" altLang="zh-CN" sz="1600" dirty="0"/>
              <a:t>...‘</a:t>
            </a:r>
            <a:r>
              <a:rPr lang="zh-CN" altLang="en-US" sz="1600" dirty="0"/>
              <a:t>不要走</a:t>
            </a:r>
            <a:r>
              <a:rPr lang="en-US" altLang="zh-CN" sz="1600" dirty="0"/>
              <a:t>...</a:t>
            </a:r>
            <a:r>
              <a:rPr lang="zh-CN" altLang="en-US" sz="1600" dirty="0"/>
              <a:t>我爱你</a:t>
            </a:r>
            <a:r>
              <a:rPr lang="en-US" altLang="zh-CN" sz="1600" dirty="0"/>
              <a:t>...’</a:t>
            </a:r>
            <a:r>
              <a:rPr lang="zh-CN" altLang="en-US" sz="1600" dirty="0"/>
              <a:t>我自己都感觉不想离开了</a:t>
            </a:r>
            <a:r>
              <a:rPr lang="en-US" altLang="zh-CN" sz="1600" dirty="0"/>
              <a:t>...</a:t>
            </a:r>
            <a:r>
              <a:rPr lang="zh-CN" altLang="en-US" sz="1600" dirty="0"/>
              <a:t>连我都想哭了</a:t>
            </a:r>
            <a:r>
              <a:rPr lang="en-US" altLang="zh-CN" sz="1600" dirty="0"/>
              <a:t>…</a:t>
            </a:r>
            <a:r>
              <a:rPr lang="zh-CN" altLang="en-US" sz="1600" dirty="0"/>
              <a:t>但是小奏却没有哭，果然小奏还是很坚强的。在那种情况下，所有人还在追寻各自新的开始。</a:t>
            </a:r>
            <a:r>
              <a:rPr lang="zh-CN" altLang="en-US" sz="1600" b="1" dirty="0"/>
              <a:t>我也从这里得到了很多勇气</a:t>
            </a:r>
            <a:r>
              <a:rPr lang="en-US" altLang="zh-CN" sz="1600" b="1" dirty="0"/>
              <a:t>...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r>
              <a:rPr lang="zh-CN" altLang="en-US" sz="1600" b="1" dirty="0"/>
              <a:t>剧本家 </a:t>
            </a:r>
            <a:r>
              <a:rPr lang="zh-CN" altLang="en-US" sz="1600" dirty="0"/>
              <a:t>麻枝准：“希望能制作一部动人心弦的作品，无论是哭是笑，亦或是生气，哪种形式都可以。</a:t>
            </a:r>
            <a:r>
              <a:rPr lang="zh-CN" altLang="en-US" sz="1600" b="1" dirty="0"/>
              <a:t>希望这部作品对观者的人生有所启示</a:t>
            </a:r>
            <a:r>
              <a:rPr lang="en-US" altLang="zh-CN" sz="1600" b="1" dirty="0"/>
              <a:t>...</a:t>
            </a:r>
            <a:r>
              <a:rPr lang="zh-CN" altLang="en-US" sz="1600" b="1" dirty="0"/>
              <a:t>希望它能一直留在观者的心中。</a:t>
            </a:r>
            <a:r>
              <a:rPr lang="zh-CN" alt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4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02A3-BB5F-43A9-84E5-7F99E661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日本动画的现状与未来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0B7B8-8C45-4077-BA9E-0B60DEF7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2556388"/>
            <a:ext cx="4804041" cy="2860421"/>
          </a:xfrm>
        </p:spPr>
        <p:txBody>
          <a:bodyPr/>
          <a:lstStyle/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日本动画近年来市场规模一路走高，直到受到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2020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年新馆肺炎的影响稍显下降。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日本动画近年来的质量也受到争议。一些分析认为，虽然数量上动画产业依然繁荣，但在核心的剧情构建和内容深度上已经在走下坡路。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A6939A-3BD1-4FE9-9346-D5C5CED5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82" y="2647190"/>
            <a:ext cx="5415298" cy="28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3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87D9-7C6E-41C6-B4D3-EFD4A570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结语：只要那些让人为之倾倒的东西依然存在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D3C71-0C2D-4304-A5AB-532FF34F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07" y="1852562"/>
            <a:ext cx="10553946" cy="4213941"/>
          </a:xfrm>
        </p:spPr>
        <p:txBody>
          <a:bodyPr/>
          <a:lstStyle/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的确是不断在探索与发展的过程中逐渐前进。其中不乏对社会宏观局势的隐射与对未来社会形态的期待；同时日本动画也反作用于日本的经济，有力推动了日本轻工业、音乐产业与印刷产业、旅游业的发展。同时也促进了漫画和轻小说的发展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在当前复杂的形势下，日本动画确实面临不小的挑战。未来应该用什么样的剧情与内容吸引观众？应该如何避免剧本同质化和动画流水线，有量无质的问题？应该如何解决基层原画师待遇严重不足的问题等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……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现在也许没有答案，但是总体与宏观上看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——</a:t>
            </a:r>
          </a:p>
          <a:p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动画作为一种独特而又优良的故事载体，作为人类丰富想象力作用于现实世界的强大媒介，在可预见的未来，都将继续曲折但深入、长期地发展下去。</a:t>
            </a:r>
            <a:endParaRPr lang="en-US" altLang="zh-CN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——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无论什么行业都会有不景气地时候，但是只要那些令人为之倾倒的东西依然存在，更多的作品就仍然会被制作出来。这也许是动画行业一个独特而又具有魅力的特点。</a:t>
            </a:r>
          </a:p>
        </p:txBody>
      </p:sp>
    </p:spTree>
    <p:extLst>
      <p:ext uri="{BB962C8B-B14F-4D97-AF65-F5344CB8AC3E}">
        <p14:creationId xmlns:p14="http://schemas.microsoft.com/office/powerpoint/2010/main" val="167485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7282B-0BDF-4B53-9645-D9328B37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11BE7-7B79-4F80-AFCA-37D61F6B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新世纪福音战士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》——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日本动画心理分析的先河之作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（王琨）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(DOI:10.16583/j.cnki.52-1014/j.2008.20.039)</a:t>
            </a:r>
          </a:p>
          <a:p>
            <a:pPr lvl="1"/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战后日本动漫影像中的社会情感缩影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</a:t>
            </a:r>
            <a:r>
              <a:rPr lang="en-US" altLang="zh-CN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当代动画</a:t>
            </a:r>
            <a:r>
              <a:rPr lang="en-US" altLang="zh-CN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）</a:t>
            </a:r>
            <a:endParaRPr lang="en-US" altLang="zh-CN" b="1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pPr lvl="1"/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日本动画对外传播研究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（山东大学 程绚）</a:t>
            </a:r>
            <a:endParaRPr lang="en-US" altLang="zh-CN" b="1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pPr lvl="1"/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论日本政府的动画产业发展战略和支持政策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（张志宇）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(DOI:10.16496/j.cnki.rbyj.2014.02.001)</a:t>
            </a:r>
          </a:p>
          <a:p>
            <a:pPr lvl="1"/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日本动画电影发展所反映的日本社会空间变迁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（于苗）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(DOI:10.16583/j.cnki.52-1014/j.2015.03.025)</a:t>
            </a:r>
          </a:p>
          <a:p>
            <a:pPr lvl="1"/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日本动漫旅游的一个成功案例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: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埼玉县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（李彬）（</a:t>
            </a:r>
            <a:r>
              <a:rPr lang="en-US" altLang="zh-CN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文化学刊</a:t>
            </a:r>
            <a:r>
              <a:rPr lang="en-US" altLang="zh-CN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》</a:t>
            </a:r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）</a:t>
            </a:r>
            <a:endParaRPr lang="en-US" altLang="zh-CN" b="1" dirty="0">
              <a:latin typeface="汉仪书宋二S" panose="00020600040101010101" pitchFamily="18" charset="-122"/>
              <a:ea typeface="汉仪书宋二S" panose="00020600040101010101" pitchFamily="18" charset="-122"/>
            </a:endParaRPr>
          </a:p>
          <a:p>
            <a:pPr lvl="1"/>
            <a:r>
              <a:rPr lang="zh-CN" altLang="en-US" b="1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影视与访谈材料：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《Angel Beats! The Making》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上 </a:t>
            </a:r>
            <a:r>
              <a:rPr lang="en-US" altLang="zh-CN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/ </a:t>
            </a:r>
            <a:r>
              <a:rPr lang="zh-CN" altLang="en-US" dirty="0">
                <a:latin typeface="汉仪书宋二S" panose="00020600040101010101" pitchFamily="18" charset="-122"/>
                <a:ea typeface="汉仪书宋二S" panose="00020600040101010101" pitchFamily="18" charset="-122"/>
              </a:rPr>
              <a:t>下</a:t>
            </a:r>
          </a:p>
        </p:txBody>
      </p:sp>
    </p:spTree>
    <p:extLst>
      <p:ext uri="{BB962C8B-B14F-4D97-AF65-F5344CB8AC3E}">
        <p14:creationId xmlns:p14="http://schemas.microsoft.com/office/powerpoint/2010/main" val="1702983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2F3F0"/>
      </a:lt2>
      <a:accent1>
        <a:srgbClr val="612FE4"/>
      </a:accent1>
      <a:accent2>
        <a:srgbClr val="1D37D3"/>
      </a:accent2>
      <a:accent3>
        <a:srgbClr val="2C93E4"/>
      </a:accent3>
      <a:accent4>
        <a:srgbClr val="18BEC2"/>
      </a:accent4>
      <a:accent5>
        <a:srgbClr val="26C486"/>
      </a:accent5>
      <a:accent6>
        <a:srgbClr val="19C83A"/>
      </a:accent6>
      <a:hlink>
        <a:srgbClr val="7B9632"/>
      </a:hlink>
      <a:folHlink>
        <a:srgbClr val="7F7F7F"/>
      </a:folHlink>
    </a:clrScheme>
    <a:fontScheme name="Retrospect">
      <a:majorFont>
        <a:latin typeface="Microsoft YaHei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1312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汉仪书宋二S</vt:lpstr>
      <vt:lpstr>黑体</vt:lpstr>
      <vt:lpstr>Microsoft YaHei</vt:lpstr>
      <vt:lpstr>Calibri</vt:lpstr>
      <vt:lpstr>RetrospectVTI</vt:lpstr>
      <vt:lpstr>日本动画简史 与动画和日本社会的关系</vt:lpstr>
      <vt:lpstr>日本动画产业的发展时间线</vt:lpstr>
      <vt:lpstr>日本动画反映社会现状与期望</vt:lpstr>
      <vt:lpstr>日本动画反向促进日本经济 ——以旅游业为例</vt:lpstr>
      <vt:lpstr>日本动画与从业人员的互相影响</vt:lpstr>
      <vt:lpstr>日本动画的现状与未来</vt:lpstr>
      <vt:lpstr>结语：只要那些让人为之倾倒的东西依然存在——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日本动画简史 与动画和日本社会的关系</dc:title>
  <dc:creator>Li Zongze</dc:creator>
  <cp:lastModifiedBy>Li Zongze</cp:lastModifiedBy>
  <cp:revision>5</cp:revision>
  <dcterms:created xsi:type="dcterms:W3CDTF">2022-03-12T12:12:49Z</dcterms:created>
  <dcterms:modified xsi:type="dcterms:W3CDTF">2022-03-12T14:56:26Z</dcterms:modified>
</cp:coreProperties>
</file>