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verag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oostability.com/content/mind-the-gap-four-key-strategies-for-marketing-to-a-younger-generation-of-client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eighborhoods.com/neighborhood-guides/il/chicago/downtown/near-north-side" TargetMode="External"/><Relationship Id="rId3" Type="http://schemas.openxmlformats.org/officeDocument/2006/relationships/hyperlink" Target="https://www.city-data.com/neighborhood/Near-North-Side-Chicago-IL.html" TargetMode="External"/><Relationship Id="rId4" Type="http://schemas.openxmlformats.org/officeDocument/2006/relationships/hyperlink" Target="https://www.choosechicago.com/neighborhoods/lincoln-park/"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 The purpose of this case study is to try and figure out how to maximize the number of annual memberships for the fictional company "Cyclistic" by trying to understand how casual riders (those who just purchase a </a:t>
            </a:r>
            <a:r>
              <a:rPr lang="en"/>
              <a:t>single</a:t>
            </a:r>
            <a:r>
              <a:rPr lang="en"/>
              <a:t> ride pass) and annual members …use Cyclistic bikes differently.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I’ve </a:t>
            </a:r>
            <a:r>
              <a:rPr lang="en"/>
              <a:t>compiled</a:t>
            </a:r>
            <a:r>
              <a:rPr lang="en"/>
              <a:t> 12 months of casual and annual member rider data from Divvy Bike share companies open public dataset. (this is the real company this </a:t>
            </a:r>
            <a:r>
              <a:rPr lang="en"/>
              <a:t>fictional</a:t>
            </a:r>
            <a:r>
              <a:rPr lang="en"/>
              <a:t> company is based off)</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 I’ll be using the power of  data to help  build somewhat of a customer profile of our casual riders. This </a:t>
            </a:r>
            <a:r>
              <a:rPr lang="en"/>
              <a:t>should</a:t>
            </a:r>
            <a:r>
              <a:rPr lang="en"/>
              <a:t> help the marketing team to craft messages that address their </a:t>
            </a:r>
            <a:r>
              <a:rPr lang="en"/>
              <a:t>specific</a:t>
            </a:r>
            <a:r>
              <a:rPr lang="en"/>
              <a:t> challenges and needs so we can convert them to annual members.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We need to learn more about them.   So what we learn  will inform us on what form of digital marketing we’ll recommend and what message we’ll be trying to convey.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006c6f743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006c6f7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Casual riders are taking longer trips than their annual rider counterparts</a:t>
            </a:r>
            <a:br>
              <a:rPr lang="en"/>
            </a:br>
            <a:endParaRPr/>
          </a:p>
          <a:p>
            <a:pPr indent="-317500" lvl="0" marL="457200" rtl="0" algn="l">
              <a:spcBef>
                <a:spcPts val="0"/>
              </a:spcBef>
              <a:spcAft>
                <a:spcPts val="0"/>
              </a:spcAft>
              <a:buSzPts val="1400"/>
              <a:buAutoNum type="arabicPeriod"/>
            </a:pPr>
            <a:r>
              <a:rPr lang="en"/>
              <a:t>They also tend to ride mostly on the weekends</a:t>
            </a:r>
            <a:br>
              <a:rPr lang="en"/>
            </a:br>
            <a:r>
              <a:rPr lang="en"/>
              <a:t> </a:t>
            </a:r>
            <a:endParaRPr/>
          </a:p>
          <a:p>
            <a:pPr indent="-317500" lvl="0" marL="457200" rtl="0" algn="l">
              <a:spcBef>
                <a:spcPts val="0"/>
              </a:spcBef>
              <a:spcAft>
                <a:spcPts val="0"/>
              </a:spcAft>
              <a:buSzPts val="1400"/>
              <a:buAutoNum type="arabicPeriod"/>
            </a:pPr>
            <a:r>
              <a:rPr lang="en"/>
              <a:t>Annual members are utilizing these bikes for a cost effective and eco friendly commute alternative to work</a:t>
            </a:r>
            <a:br>
              <a:rPr lang="en"/>
            </a:br>
            <a:endParaRPr/>
          </a:p>
          <a:p>
            <a:pPr indent="-317500" lvl="0" marL="457200" rtl="0" algn="l">
              <a:spcBef>
                <a:spcPts val="0"/>
              </a:spcBef>
              <a:spcAft>
                <a:spcPts val="0"/>
              </a:spcAft>
              <a:buSzPts val="1400"/>
              <a:buAutoNum type="arabicPeriod"/>
            </a:pPr>
            <a:r>
              <a:rPr lang="en"/>
              <a:t>This is a good thing, because annual riders and casual riders for the most part share the same demographic. So clearly a large portion of the demographic sees our bikes as a solution to their problems. It’s just our job to make the message clear to casual riders.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006c6f74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006c6f74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So to recap our </a:t>
            </a:r>
            <a:r>
              <a:rPr lang="en"/>
              <a:t>original</a:t>
            </a:r>
            <a:r>
              <a:rPr lang="en"/>
              <a:t> </a:t>
            </a:r>
            <a:r>
              <a:rPr lang="en"/>
              <a:t>business</a:t>
            </a:r>
            <a:r>
              <a:rPr lang="en"/>
              <a:t> tasks offer my recommendations…</a:t>
            </a:r>
            <a:br>
              <a:rPr lang="en"/>
            </a:br>
            <a:endParaRPr/>
          </a:p>
          <a:p>
            <a:pPr indent="-317500" lvl="0" marL="457200" rtl="0" algn="l">
              <a:spcBef>
                <a:spcPts val="0"/>
              </a:spcBef>
              <a:spcAft>
                <a:spcPts val="0"/>
              </a:spcAft>
              <a:buSzPts val="1400"/>
              <a:buAutoNum type="arabicPeriod"/>
            </a:pPr>
            <a:r>
              <a:rPr lang="en"/>
              <a:t> For Question #1 …(</a:t>
            </a:r>
            <a:r>
              <a:rPr lang="en"/>
              <a:t>Repeat</a:t>
            </a:r>
            <a:r>
              <a:rPr lang="en"/>
              <a:t> question 1) </a:t>
            </a:r>
            <a:br>
              <a:rPr lang="en"/>
            </a:br>
            <a:br>
              <a:rPr lang="en"/>
            </a:br>
            <a:r>
              <a:rPr lang="en"/>
              <a:t>C</a:t>
            </a:r>
            <a:r>
              <a:rPr lang="en"/>
              <a:t>asual riders seem to </a:t>
            </a:r>
            <a:r>
              <a:rPr lang="en"/>
              <a:t>overwhelmingly</a:t>
            </a:r>
            <a:r>
              <a:rPr lang="en"/>
              <a:t> use the bikes on the weekend. They also take longer trips on average throughout all </a:t>
            </a:r>
            <a:r>
              <a:rPr lang="en"/>
              <a:t>points</a:t>
            </a:r>
            <a:r>
              <a:rPr lang="en"/>
              <a:t> of the year in relation to annual members. Annual members seem to be using their bikes mostly for </a:t>
            </a:r>
            <a:r>
              <a:rPr lang="en"/>
              <a:t>work</a:t>
            </a:r>
            <a:r>
              <a:rPr lang="en"/>
              <a:t> commutes</a:t>
            </a:r>
            <a:br>
              <a:rPr lang="en"/>
            </a:br>
            <a:endParaRPr/>
          </a:p>
          <a:p>
            <a:pPr indent="-317500" lvl="0" marL="457200" rtl="0" algn="l">
              <a:spcBef>
                <a:spcPts val="0"/>
              </a:spcBef>
              <a:spcAft>
                <a:spcPts val="0"/>
              </a:spcAft>
              <a:buSzPts val="1400"/>
              <a:buAutoNum type="arabicPeriod"/>
            </a:pPr>
            <a:r>
              <a:rPr lang="en"/>
              <a:t>For Question #2…(Repeat Question 2)</a:t>
            </a:r>
            <a:br>
              <a:rPr lang="en"/>
            </a:br>
            <a:endParaRPr/>
          </a:p>
          <a:p>
            <a:pPr indent="0" lvl="0" marL="457200" rtl="0" algn="l">
              <a:spcBef>
                <a:spcPts val="0"/>
              </a:spcBef>
              <a:spcAft>
                <a:spcPts val="0"/>
              </a:spcAft>
              <a:buNone/>
            </a:pPr>
            <a:r>
              <a:rPr lang="en"/>
              <a:t> Seeing as our casual riders are most likely in the young professional demographic of Chicago , they enjoy commutes to nearby outdoor experiences, lounges, and places of work. That being said, riding our bikes would provide them that cost effective and eco friendly commute alternative that this demographic has shown they value.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And finally #3</a:t>
            </a:r>
            <a:r>
              <a:rPr lang="en"/>
              <a:t>…</a:t>
            </a:r>
            <a:r>
              <a:rPr lang="en"/>
              <a:t>(Repeat Question 3)</a:t>
            </a:r>
            <a:br>
              <a:rPr lang="en"/>
            </a:br>
            <a:br>
              <a:rPr lang="en"/>
            </a:br>
            <a:r>
              <a:rPr lang="en"/>
              <a:t> </a:t>
            </a:r>
            <a:r>
              <a:rPr lang="en"/>
              <a:t>Market research has shown </a:t>
            </a:r>
            <a:r>
              <a:rPr lang="en"/>
              <a:t>Young millennial professionals frequent Instagram and Twitter. Market research also has shown they don’t like to be “sold” a product. They want a quick message that is tailored to problems they face specifically. (</a:t>
            </a:r>
            <a:r>
              <a:rPr lang="en" u="sng">
                <a:solidFill>
                  <a:schemeClr val="hlink"/>
                </a:solidFill>
                <a:hlinkClick r:id="rId2"/>
              </a:rPr>
              <a:t>primary source</a:t>
            </a:r>
            <a:r>
              <a:rPr lang="en"/>
              <a:t>) Our message </a:t>
            </a:r>
            <a:r>
              <a:rPr lang="en"/>
              <a:t>has</a:t>
            </a:r>
            <a:r>
              <a:rPr lang="en"/>
              <a:t> to quickly advertise it's value to them. I.e "Eco-friendly bike riding that can save you X℅ on your daily commute”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018b5d7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018b5d7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 ?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F1F1F"/>
                </a:solidFill>
                <a:highlight>
                  <a:srgbClr val="F7FBF9"/>
                </a:highlight>
              </a:rPr>
              <a:t>So the Goals for Our Discussion today will be to look at…</a:t>
            </a:r>
            <a:endParaRPr sz="1300">
              <a:solidFill>
                <a:srgbClr val="1F1F1F"/>
              </a:solidFill>
              <a:highlight>
                <a:srgbClr val="F7FBF9"/>
              </a:highlight>
            </a:endParaRPr>
          </a:p>
          <a:p>
            <a:pPr indent="0" lvl="0" marL="0" rtl="0" algn="l">
              <a:lnSpc>
                <a:spcPct val="115000"/>
              </a:lnSpc>
              <a:spcBef>
                <a:spcPts val="0"/>
              </a:spcBef>
              <a:spcAft>
                <a:spcPts val="0"/>
              </a:spcAft>
              <a:buNone/>
            </a:pPr>
            <a:r>
              <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The </a:t>
            </a:r>
            <a:r>
              <a:rPr lang="en" sz="1300">
                <a:solidFill>
                  <a:srgbClr val="1F1F1F"/>
                </a:solidFill>
                <a:highlight>
                  <a:srgbClr val="F7FBF9"/>
                </a:highlight>
              </a:rPr>
              <a:t>Business</a:t>
            </a:r>
            <a:r>
              <a:rPr lang="en" sz="1300">
                <a:solidFill>
                  <a:srgbClr val="1F1F1F"/>
                </a:solidFill>
                <a:highlight>
                  <a:srgbClr val="F7FBF9"/>
                </a:highlight>
              </a:rPr>
              <a:t> task questions we’re trying to answer and my initial hypothesis on them.</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The metrics I choose that I feel will help me answer those business questions</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First one being the average trip duration of our casual and annual member riders</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Second one being the busiest days of ridership doing the week</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Third one being when our ridership is the busiest during the day for each of our casual and annual riders</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And, the Top trip start locations of both our riders</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Finally we’ll wrap up what key insights we’ve learned</a:t>
            </a:r>
            <a:endParaRPr sz="1300">
              <a:solidFill>
                <a:srgbClr val="1F1F1F"/>
              </a:solidFill>
              <a:highlight>
                <a:srgbClr val="F7FBF9"/>
              </a:highlight>
            </a:endParaRPr>
          </a:p>
          <a:p>
            <a:pPr indent="-311150" lvl="0" marL="457200" rtl="0" algn="l">
              <a:lnSpc>
                <a:spcPct val="115000"/>
              </a:lnSpc>
              <a:spcBef>
                <a:spcPts val="0"/>
              </a:spcBef>
              <a:spcAft>
                <a:spcPts val="0"/>
              </a:spcAft>
              <a:buClr>
                <a:srgbClr val="1F1F1F"/>
              </a:buClr>
              <a:buSzPts val="1300"/>
              <a:buAutoNum type="arabicPeriod"/>
            </a:pPr>
            <a:r>
              <a:rPr lang="en" sz="1300">
                <a:solidFill>
                  <a:srgbClr val="1F1F1F"/>
                </a:solidFill>
                <a:highlight>
                  <a:srgbClr val="F7FBF9"/>
                </a:highlight>
              </a:rPr>
              <a:t>Then go over some suggestions based on the data we’ve gone through</a:t>
            </a:r>
            <a:endParaRPr sz="1300">
              <a:solidFill>
                <a:srgbClr val="1F1F1F"/>
              </a:solidFill>
              <a:highlight>
                <a:srgbClr val="F7FBF9"/>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006c6f7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006c6f7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I assume casual riders use the bikes fewer times a year than annual members </a:t>
            </a:r>
            <a:endParaRPr/>
          </a:p>
          <a:p>
            <a:pPr indent="-317500" lvl="0" marL="457200" rtl="0" algn="l">
              <a:spcBef>
                <a:spcPts val="0"/>
              </a:spcBef>
              <a:spcAft>
                <a:spcPts val="0"/>
              </a:spcAft>
              <a:buSzPts val="1400"/>
              <a:buAutoNum type="arabicPeriod"/>
            </a:pPr>
            <a:r>
              <a:rPr lang="en"/>
              <a:t>but most likely pay more per ride on average…Assuming there’s some cost savings per ride for annual membership.</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Casual members would buy annual memberships if they realized how cost effective an annual membership was.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Using the data we could send out specific social media campaigns based on certain demographic information , </a:t>
            </a:r>
            <a:r>
              <a:rPr lang="en"/>
              <a:t>that</a:t>
            </a:r>
            <a:r>
              <a:rPr lang="en"/>
              <a:t> highlight the savings of an annual membership.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123a6dcb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123a6dcb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Initially, there were many null values in the start and end location columns so I decided not to focus on metrics based on those fields, early on . The consistent fields were ride_id, the type of bicycle used for each trip, Start and end times of each trip ,start and end latitude/longitude coordinates, and what type of member the rider was ( casual or annual).</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So in Excel I decided to start off finding each trips 'ride_length' by subtracting the end ride time by the start ride time.</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Next, I decided to single out the day of the week from each ride id's start time in order to get a feel on how rides were going in a Work Week/End format. Using the WEEKDAY function I was able to do that,starting my week on Sunday. I named the column 'day_of_week'</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Next I singled out the time of day in hours(AM/PM) because I was hoping to find out if rush hour effects casual riders differently than annual members. Singling out the time of day in its own column will make it easier to group data this way down the line. I named this column 'hour_of_day'</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Initial observation...I noticed that only casual members used a "docked_bike" besides the available electric and classic bike that annual members were using. It seemed only casual riders were using these bikes, in addition to the other 2. Strangely enough some of the trip duration lengths lasted multiple days and had null values for their end of ride gps location (lat/long).</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After further investigation into these, long ride duration and no end gps location rides... I found multiple articles of bike share theft in the Chicago area where this dataset represents. So for now we will filter out data that seems to look like a stolen bike  (has no end of ride gps and the trip duration is over 24 hours). I want to focus on converting the casual riders that aren't stealing bikes lol.</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There were some negative ride times as well ( where start time of the ride is actually greater than the end time). It might be a way for bike techs to show it’s been serviced but I don't have a primary source to verify this</a:t>
            </a:r>
            <a:endParaRPr sz="1200">
              <a:solidFill>
                <a:schemeClr val="dk1"/>
              </a:solidFill>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006c6f7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006c6f7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Average trip duration and how it trends monthly when comparing casual and annual member riders.</a:t>
            </a:r>
            <a:br>
              <a:rPr lang="en" sz="1200">
                <a:solidFill>
                  <a:schemeClr val="dk1"/>
                </a:solidFill>
                <a:latin typeface="Average"/>
                <a:ea typeface="Average"/>
                <a:cs typeface="Average"/>
                <a:sym typeface="Average"/>
              </a:rPr>
            </a:b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Which days of the week and time of day show the most rides for each group (casual/member)</a:t>
            </a:r>
            <a:br>
              <a:rPr lang="en" sz="1200">
                <a:solidFill>
                  <a:schemeClr val="dk1"/>
                </a:solidFill>
                <a:latin typeface="Average"/>
                <a:ea typeface="Average"/>
                <a:cs typeface="Average"/>
                <a:sym typeface="Average"/>
              </a:rPr>
            </a:br>
            <a:r>
              <a:rPr lang="en" sz="1200">
                <a:solidFill>
                  <a:schemeClr val="dk1"/>
                </a:solidFill>
                <a:latin typeface="Average"/>
                <a:ea typeface="Average"/>
                <a:cs typeface="Average"/>
                <a:sym typeface="Average"/>
              </a:rPr>
              <a:t>.</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Finally, the Top 3 most used bike station locations for each group</a:t>
            </a:r>
            <a:endParaRPr sz="1200">
              <a:solidFill>
                <a:schemeClr val="dk1"/>
              </a:solidFill>
              <a:latin typeface="Average"/>
              <a:ea typeface="Average"/>
              <a:cs typeface="Average"/>
              <a:sym typeface="Averag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006c6f7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006c6f7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seems that casual riders consistently take longer rides and it should be assumed they are spending more on average per trip as well. Besides that, casual and annual member riders trend pretty closely with an expected spike in ride duration in the summer months.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only difference I notice is that casual ride duration trends downwards </a:t>
            </a:r>
            <a:r>
              <a:rPr lang="en"/>
              <a:t>aggressively</a:t>
            </a:r>
            <a:r>
              <a:rPr lang="en"/>
              <a:t> starting from December , which I assume is due to the cold weather.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Let's explore further to see why this might be.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006c6f7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006c6f7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From this bar chart, it seems pretty clear that casual members use the bikes for more leisure related activities on the weekends which may explain the longer ride durations and decrease in ride times in the winter.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Annual members seem to be riding more throughout the work week (most likely for their work commute).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Let's see if we can substantiate this by looking at the time of day annual members usually ride.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006c6f74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006c6f74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As expected, annual member ride count spikes at 9 am and 5 pm. Interesting to see that casual riders also spikes around 5 as well.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Casual riders don't have the 9 am spike like the annual members, but this could be an opportunity area to advertise these bikes as a viable primary mode of transportation to and from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first make sure these casual riders are starting their rides near major transportation hubs in order to take advantage of the bikes as a work commute option.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006c6f74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006c6f74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Now we can clearly see with this filled map that casual and annual members start their rides in almost identical neighborhoods in Chicago.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We can now build a small customer profile of the casual riders based off when and where they like to ride. First off, I feel it’s more than likely a majority of our casual riders live in or near the neighborhoods they are starting these bike trips from.</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So let’s take a look at these neighborhoods - The Near North Side is a bustling neighborhood, right next to Chicago’s downtown, that’s known for </a:t>
            </a:r>
            <a:r>
              <a:rPr lang="en"/>
              <a:t>its</a:t>
            </a:r>
            <a:r>
              <a:rPr lang="en"/>
              <a:t> residents who are always on the move. With its many cultural, commercial, and nightlife offerings, we can begin to get a sense of the hobbies of our casual riders. (</a:t>
            </a:r>
            <a:r>
              <a:rPr lang="en" u="sng">
                <a:solidFill>
                  <a:schemeClr val="hlink"/>
                </a:solidFill>
                <a:hlinkClick r:id="rId2"/>
              </a:rPr>
              <a:t>primary source</a:t>
            </a:r>
            <a:r>
              <a:rPr lang="en"/>
              <a:t>). </a:t>
            </a:r>
            <a:r>
              <a:rPr lang="en"/>
              <a:t>Also, with a higher share of adults who are in the range of 25-35, and a median household income of around $130k, it’s safe to say the riders in this neighborhood are more than likely young professionals. (</a:t>
            </a:r>
            <a:r>
              <a:rPr lang="en" u="sng">
                <a:solidFill>
                  <a:schemeClr val="hlink"/>
                </a:solidFill>
                <a:hlinkClick r:id="rId3"/>
              </a:rPr>
              <a:t>source</a:t>
            </a:r>
            <a:r>
              <a:rPr lang="en"/>
              <a: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 neighborhood of Lincoln Park follows suite, being a nature lover’s dream - with its </a:t>
            </a:r>
            <a:r>
              <a:rPr lang="en"/>
              <a:t>namesake park “Lincoln Park” </a:t>
            </a:r>
            <a:r>
              <a:rPr lang="en"/>
              <a:t>, it’s manicured gardens and tons of lakefront green spaces we can see that the casual riders appreciate </a:t>
            </a:r>
            <a:r>
              <a:rPr lang="en"/>
              <a:t>riding</a:t>
            </a:r>
            <a:r>
              <a:rPr lang="en"/>
              <a:t> around beautiful natural spaces and enjoying leisurely outdoor activities. ( </a:t>
            </a:r>
            <a:r>
              <a:rPr lang="en" u="sng">
                <a:solidFill>
                  <a:schemeClr val="hlink"/>
                </a:solidFill>
                <a:hlinkClick r:id="rId4"/>
              </a:rPr>
              <a:t>primary source</a:t>
            </a:r>
            <a:r>
              <a:rPr lang="en"/>
              <a:t>) .</a:t>
            </a:r>
            <a:br>
              <a:rPr lang="en"/>
            </a:br>
            <a:endParaRPr/>
          </a:p>
          <a:p>
            <a:pPr indent="-317500" lvl="0" marL="457200" rtl="0" algn="l">
              <a:spcBef>
                <a:spcPts val="0"/>
              </a:spcBef>
              <a:spcAft>
                <a:spcPts val="0"/>
              </a:spcAft>
              <a:buSzPts val="1400"/>
              <a:buAutoNum type="arabicPeriod"/>
            </a:pPr>
            <a:r>
              <a:rPr lang="en"/>
              <a:t>The Loop with its </a:t>
            </a:r>
            <a:r>
              <a:rPr lang="en"/>
              <a:t>lakeviews</a:t>
            </a:r>
            <a:r>
              <a:rPr lang="en"/>
              <a:t>, nightlife, and proximity to big business  - falls right in line with the </a:t>
            </a:r>
            <a:r>
              <a:rPr lang="en"/>
              <a:t>rest</a:t>
            </a:r>
            <a:r>
              <a:rPr lang="en"/>
              <a:t> of the neighborhoods </a:t>
            </a:r>
            <a:br>
              <a:rPr lang="en"/>
            </a:br>
            <a:endParaRPr/>
          </a:p>
          <a:p>
            <a:pPr indent="0" lvl="0" marL="457200" rtl="0" algn="l">
              <a:spcBef>
                <a:spcPts val="0"/>
              </a:spcBef>
              <a:spcAft>
                <a:spcPts val="0"/>
              </a:spcAft>
              <a:buNone/>
            </a:pPr>
            <a:r>
              <a:rPr lang="en"/>
              <a:t>Now lets recap everything we’ve learned about our casual and annual riders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From Casual To Customer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Bike Share Company Case Study</a:t>
            </a:r>
            <a:endParaRPr/>
          </a:p>
        </p:txBody>
      </p:sp>
      <p:sp>
        <p:nvSpPr>
          <p:cNvPr id="61" name="Google Shape;61;p13"/>
          <p:cNvSpPr txBox="1"/>
          <p:nvPr/>
        </p:nvSpPr>
        <p:spPr>
          <a:xfrm>
            <a:off x="182175" y="4421450"/>
            <a:ext cx="257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Nathaniel Nete-Sie Williams Jr.</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12/19/22</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12/25/2022 (Updated)</a:t>
            </a:r>
            <a:endParaRPr>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Key Takeaways</a:t>
            </a:r>
            <a:endParaRPr>
              <a:solidFill>
                <a:schemeClr val="lt1"/>
              </a:solidFill>
            </a:endParaRPr>
          </a:p>
        </p:txBody>
      </p:sp>
      <p:pic>
        <p:nvPicPr>
          <p:cNvPr id="122" name="Google Shape;122;p22"/>
          <p:cNvPicPr preferRelativeResize="0"/>
          <p:nvPr/>
        </p:nvPicPr>
        <p:blipFill rotWithShape="1">
          <a:blip r:embed="rId3">
            <a:alphaModFix/>
          </a:blip>
          <a:srcRect b="0" l="22314" r="22314" t="0"/>
          <a:stretch/>
        </p:blipFill>
        <p:spPr>
          <a:xfrm>
            <a:off x="431463" y="1322225"/>
            <a:ext cx="1644300" cy="1644300"/>
          </a:xfrm>
          <a:prstGeom prst="ellipse">
            <a:avLst/>
          </a:prstGeom>
          <a:noFill/>
          <a:ln>
            <a:noFill/>
          </a:ln>
        </p:spPr>
      </p:pic>
      <p:sp>
        <p:nvSpPr>
          <p:cNvPr id="123" name="Google Shape;123;p22"/>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Take Your Time</a:t>
            </a:r>
            <a:endParaRPr sz="1700">
              <a:solidFill>
                <a:schemeClr val="dk1"/>
              </a:solidFill>
            </a:endParaRPr>
          </a:p>
        </p:txBody>
      </p:sp>
      <p:cxnSp>
        <p:nvCxnSpPr>
          <p:cNvPr id="124" name="Google Shape;124;p22"/>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25" name="Google Shape;125;p22"/>
          <p:cNvSpPr txBox="1"/>
          <p:nvPr>
            <p:ph idx="4294967295" type="body"/>
          </p:nvPr>
        </p:nvSpPr>
        <p:spPr>
          <a:xfrm>
            <a:off x="16492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Casual riders take longer rides on average</a:t>
            </a:r>
            <a:endParaRPr sz="1300"/>
          </a:p>
        </p:txBody>
      </p:sp>
      <p:pic>
        <p:nvPicPr>
          <p:cNvPr id="126" name="Google Shape;126;p22"/>
          <p:cNvPicPr preferRelativeResize="0"/>
          <p:nvPr/>
        </p:nvPicPr>
        <p:blipFill rotWithShape="1">
          <a:blip r:embed="rId4">
            <a:alphaModFix/>
          </a:blip>
          <a:srcRect b="16679" l="0" r="0" t="16679"/>
          <a:stretch/>
        </p:blipFill>
        <p:spPr>
          <a:xfrm>
            <a:off x="2649421" y="1322375"/>
            <a:ext cx="1644300" cy="1644000"/>
          </a:xfrm>
          <a:prstGeom prst="ellipse">
            <a:avLst/>
          </a:prstGeom>
          <a:noFill/>
          <a:ln>
            <a:noFill/>
          </a:ln>
        </p:spPr>
      </p:pic>
      <p:sp>
        <p:nvSpPr>
          <p:cNvPr id="127" name="Google Shape;127;p22"/>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Weekend Warriors</a:t>
            </a:r>
            <a:endParaRPr sz="1700">
              <a:solidFill>
                <a:schemeClr val="dk1"/>
              </a:solidFill>
            </a:endParaRPr>
          </a:p>
        </p:txBody>
      </p:sp>
      <p:cxnSp>
        <p:nvCxnSpPr>
          <p:cNvPr id="128" name="Google Shape;128;p22"/>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29" name="Google Shape;129;p22"/>
          <p:cNvSpPr txBox="1"/>
          <p:nvPr>
            <p:ph idx="4294967295" type="body"/>
          </p:nvPr>
        </p:nvSpPr>
        <p:spPr>
          <a:xfrm>
            <a:off x="237454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Casual riders favor the weekends</a:t>
            </a:r>
            <a:endParaRPr sz="1300"/>
          </a:p>
        </p:txBody>
      </p:sp>
      <p:pic>
        <p:nvPicPr>
          <p:cNvPr id="130" name="Google Shape;130;p22"/>
          <p:cNvPicPr preferRelativeResize="0"/>
          <p:nvPr/>
        </p:nvPicPr>
        <p:blipFill rotWithShape="1">
          <a:blip r:embed="rId5">
            <a:alphaModFix/>
          </a:blip>
          <a:srcRect b="0" l="16745" r="16752" t="0"/>
          <a:stretch/>
        </p:blipFill>
        <p:spPr>
          <a:xfrm>
            <a:off x="4867379" y="1322213"/>
            <a:ext cx="1644300" cy="1644300"/>
          </a:xfrm>
          <a:prstGeom prst="ellipse">
            <a:avLst/>
          </a:prstGeom>
          <a:noFill/>
          <a:ln>
            <a:noFill/>
          </a:ln>
        </p:spPr>
      </p:pic>
      <p:sp>
        <p:nvSpPr>
          <p:cNvPr id="131" name="Google Shape;131;p22"/>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“Workin' 9 to 5”</a:t>
            </a:r>
            <a:endParaRPr sz="1700">
              <a:solidFill>
                <a:schemeClr val="dk1"/>
              </a:solidFill>
            </a:endParaRPr>
          </a:p>
        </p:txBody>
      </p:sp>
      <p:cxnSp>
        <p:nvCxnSpPr>
          <p:cNvPr id="132" name="Google Shape;132;p22"/>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33" name="Google Shape;133;p22"/>
          <p:cNvSpPr txBox="1"/>
          <p:nvPr>
            <p:ph idx="4294967295" type="body"/>
          </p:nvPr>
        </p:nvSpPr>
        <p:spPr>
          <a:xfrm>
            <a:off x="4584169"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Annual Members are utilizing the bikes as a cost effective work commute option.</a:t>
            </a:r>
            <a:endParaRPr sz="1300"/>
          </a:p>
        </p:txBody>
      </p:sp>
      <p:pic>
        <p:nvPicPr>
          <p:cNvPr id="134" name="Google Shape;134;p22"/>
          <p:cNvPicPr preferRelativeResize="0"/>
          <p:nvPr/>
        </p:nvPicPr>
        <p:blipFill rotWithShape="1">
          <a:blip r:embed="rId6">
            <a:alphaModFix/>
          </a:blip>
          <a:srcRect b="0" l="18772" r="18778" t="0"/>
          <a:stretch/>
        </p:blipFill>
        <p:spPr>
          <a:xfrm>
            <a:off x="7085338" y="1322225"/>
            <a:ext cx="1644300" cy="1644300"/>
          </a:xfrm>
          <a:prstGeom prst="ellipse">
            <a:avLst/>
          </a:prstGeom>
          <a:noFill/>
          <a:ln>
            <a:noFill/>
          </a:ln>
        </p:spPr>
      </p:pic>
      <p:sp>
        <p:nvSpPr>
          <p:cNvPr id="135" name="Google Shape;135;p22"/>
          <p:cNvSpPr txBox="1"/>
          <p:nvPr>
            <p:ph idx="4294967295" type="body"/>
          </p:nvPr>
        </p:nvSpPr>
        <p:spPr>
          <a:xfrm>
            <a:off x="6793801" y="29665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chemeClr val="dk1"/>
                </a:solidFill>
              </a:rPr>
              <a:t>There Goes the Neighborhood</a:t>
            </a:r>
            <a:endParaRPr sz="1500">
              <a:solidFill>
                <a:schemeClr val="dk1"/>
              </a:solidFill>
            </a:endParaRPr>
          </a:p>
        </p:txBody>
      </p:sp>
      <p:cxnSp>
        <p:nvCxnSpPr>
          <p:cNvPr id="136" name="Google Shape;136;p22"/>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37" name="Google Shape;137;p22"/>
          <p:cNvSpPr txBox="1"/>
          <p:nvPr>
            <p:ph idx="4294967295" type="body"/>
          </p:nvPr>
        </p:nvSpPr>
        <p:spPr>
          <a:xfrm>
            <a:off x="679379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Both annual and casual riders frequent the same neighborhoods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3" name="Google Shape;143;p23"/>
          <p:cNvSpPr txBox="1"/>
          <p:nvPr/>
        </p:nvSpPr>
        <p:spPr>
          <a:xfrm>
            <a:off x="159675" y="1197500"/>
            <a:ext cx="8861400" cy="330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500">
                <a:solidFill>
                  <a:schemeClr val="dk1"/>
                </a:solidFill>
                <a:latin typeface="Average"/>
                <a:ea typeface="Average"/>
                <a:cs typeface="Average"/>
                <a:sym typeface="Average"/>
              </a:rPr>
              <a:t>1) How do casual members and annual members use Cyclist bikes differently ?</a:t>
            </a:r>
            <a:endParaRPr b="1" sz="1500">
              <a:solidFill>
                <a:schemeClr val="dk1"/>
              </a:solidFill>
              <a:latin typeface="Average"/>
              <a:ea typeface="Average"/>
              <a:cs typeface="Average"/>
              <a:sym typeface="Average"/>
            </a:endParaRPr>
          </a:p>
          <a:p>
            <a:pPr indent="-323850" lvl="0" marL="914400" rtl="0" algn="l">
              <a:lnSpc>
                <a:spcPct val="115000"/>
              </a:lnSpc>
              <a:spcBef>
                <a:spcPts val="160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Casual riders ride mostly on the weekend</a:t>
            </a:r>
            <a:endParaRPr sz="1500">
              <a:solidFill>
                <a:schemeClr val="accent3"/>
              </a:solidFill>
              <a:latin typeface="Average"/>
              <a:ea typeface="Average"/>
              <a:cs typeface="Average"/>
              <a:sym typeface="Average"/>
            </a:endParaRPr>
          </a:p>
          <a:p>
            <a:pPr indent="-323850" lvl="0" marL="9144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Casual riders  take longer rides</a:t>
            </a:r>
            <a:endParaRPr sz="1500">
              <a:solidFill>
                <a:schemeClr val="accent3"/>
              </a:solidFill>
              <a:latin typeface="Average"/>
              <a:ea typeface="Average"/>
              <a:cs typeface="Average"/>
              <a:sym typeface="Average"/>
            </a:endParaRPr>
          </a:p>
          <a:p>
            <a:pPr indent="-323850" lvl="0" marL="9144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Annual members use the bikes for work </a:t>
            </a:r>
            <a:endParaRPr sz="1500">
              <a:solidFill>
                <a:schemeClr val="accent3"/>
              </a:solidFill>
              <a:latin typeface="Average"/>
              <a:ea typeface="Average"/>
              <a:cs typeface="Average"/>
              <a:sym typeface="Average"/>
            </a:endParaRPr>
          </a:p>
          <a:p>
            <a:pPr indent="0" lvl="0" marL="457200" rtl="0" algn="l">
              <a:lnSpc>
                <a:spcPct val="115000"/>
              </a:lnSpc>
              <a:spcBef>
                <a:spcPts val="1600"/>
              </a:spcBef>
              <a:spcAft>
                <a:spcPts val="0"/>
              </a:spcAft>
              <a:buNone/>
            </a:pPr>
            <a:r>
              <a:rPr b="1" lang="en" sz="1500">
                <a:solidFill>
                  <a:schemeClr val="dk1"/>
                </a:solidFill>
                <a:latin typeface="Average"/>
                <a:ea typeface="Average"/>
                <a:cs typeface="Average"/>
                <a:sym typeface="Average"/>
              </a:rPr>
              <a:t>2) Why would causal riders buy Cyclistic annual memberships ?</a:t>
            </a:r>
            <a:endParaRPr b="1" sz="1500">
              <a:solidFill>
                <a:schemeClr val="dk1"/>
              </a:solidFill>
              <a:latin typeface="Average"/>
              <a:ea typeface="Average"/>
              <a:cs typeface="Average"/>
              <a:sym typeface="Average"/>
            </a:endParaRPr>
          </a:p>
          <a:p>
            <a:pPr indent="-323850" lvl="0" marL="914400" rtl="0" algn="l">
              <a:lnSpc>
                <a:spcPct val="115000"/>
              </a:lnSpc>
              <a:spcBef>
                <a:spcPts val="160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Save money on daily commutes</a:t>
            </a:r>
            <a:endParaRPr b="1" sz="1500">
              <a:solidFill>
                <a:schemeClr val="dk1"/>
              </a:solidFill>
              <a:latin typeface="Average"/>
              <a:ea typeface="Average"/>
              <a:cs typeface="Average"/>
              <a:sym typeface="Average"/>
            </a:endParaRPr>
          </a:p>
          <a:p>
            <a:pPr indent="0" lvl="0" marL="457200" rtl="0" algn="l">
              <a:lnSpc>
                <a:spcPct val="115000"/>
              </a:lnSpc>
              <a:spcBef>
                <a:spcPts val="1600"/>
              </a:spcBef>
              <a:spcAft>
                <a:spcPts val="0"/>
              </a:spcAft>
              <a:buNone/>
            </a:pPr>
            <a:r>
              <a:rPr b="1" lang="en" sz="1500">
                <a:solidFill>
                  <a:schemeClr val="dk1"/>
                </a:solidFill>
                <a:latin typeface="Average"/>
                <a:ea typeface="Average"/>
                <a:cs typeface="Average"/>
                <a:sym typeface="Average"/>
              </a:rPr>
              <a:t>3) How can Cyclistic use digital media to influence casual riders to become members ? </a:t>
            </a:r>
            <a:endParaRPr b="1" sz="1500">
              <a:solidFill>
                <a:schemeClr val="dk1"/>
              </a:solidFill>
              <a:latin typeface="Average"/>
              <a:ea typeface="Average"/>
              <a:cs typeface="Average"/>
              <a:sym typeface="Average"/>
            </a:endParaRPr>
          </a:p>
          <a:p>
            <a:pPr indent="-323850" lvl="0" marL="914400" rtl="0" algn="l">
              <a:lnSpc>
                <a:spcPct val="115000"/>
              </a:lnSpc>
              <a:spcBef>
                <a:spcPts val="160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Utilize Instagram and Twitter to send a tailored message directly to casual riders.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1000"/>
                                        <p:tgtEl>
                                          <p:spTgt spid="1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animEffect filter="fade" transition="in">
                                      <p:cBhvr>
                                        <p:cTn dur="1000"/>
                                        <p:tgtEl>
                                          <p:spTgt spid="14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49" name="Google Shape;149;p24"/>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Questions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Questions &amp; Initial Hypothesis</a:t>
            </a:r>
            <a:endParaRPr/>
          </a:p>
          <a:p>
            <a:pPr indent="-342900" lvl="0" marL="457200" rtl="0" algn="l">
              <a:spcBef>
                <a:spcPts val="0"/>
              </a:spcBef>
              <a:spcAft>
                <a:spcPts val="0"/>
              </a:spcAft>
              <a:buSzPts val="1800"/>
              <a:buAutoNum type="arabicPeriod"/>
            </a:pPr>
            <a:r>
              <a:rPr lang="en"/>
              <a:t>Metrics</a:t>
            </a:r>
            <a:endParaRPr/>
          </a:p>
          <a:p>
            <a:pPr indent="-342900" lvl="0" marL="457200" rtl="0" algn="l">
              <a:spcBef>
                <a:spcPts val="0"/>
              </a:spcBef>
              <a:spcAft>
                <a:spcPts val="0"/>
              </a:spcAft>
              <a:buSzPts val="1800"/>
              <a:buAutoNum type="arabicPeriod"/>
            </a:pPr>
            <a:r>
              <a:rPr lang="en"/>
              <a:t>Average Trip Duration</a:t>
            </a:r>
            <a:endParaRPr/>
          </a:p>
          <a:p>
            <a:pPr indent="-342900" lvl="0" marL="457200" rtl="0" algn="l">
              <a:spcBef>
                <a:spcPts val="0"/>
              </a:spcBef>
              <a:spcAft>
                <a:spcPts val="0"/>
              </a:spcAft>
              <a:buSzPts val="1800"/>
              <a:buAutoNum type="arabicPeriod"/>
            </a:pPr>
            <a:r>
              <a:rPr lang="en"/>
              <a:t>Busiest Days of the Week</a:t>
            </a:r>
            <a:endParaRPr/>
          </a:p>
          <a:p>
            <a:pPr indent="-342900" lvl="0" marL="457200" rtl="0" algn="l">
              <a:spcBef>
                <a:spcPts val="0"/>
              </a:spcBef>
              <a:spcAft>
                <a:spcPts val="0"/>
              </a:spcAft>
              <a:buSzPts val="1800"/>
              <a:buAutoNum type="arabicPeriod"/>
            </a:pPr>
            <a:r>
              <a:rPr lang="en"/>
              <a:t>Busiest Time of the Day</a:t>
            </a:r>
            <a:endParaRPr/>
          </a:p>
          <a:p>
            <a:pPr indent="-342900" lvl="0" marL="457200" rtl="0" algn="l">
              <a:spcBef>
                <a:spcPts val="0"/>
              </a:spcBef>
              <a:spcAft>
                <a:spcPts val="0"/>
              </a:spcAft>
              <a:buSzPts val="1800"/>
              <a:buAutoNum type="arabicPeriod"/>
            </a:pPr>
            <a:r>
              <a:rPr lang="en"/>
              <a:t>Top Trip Locations</a:t>
            </a:r>
            <a:endParaRPr/>
          </a:p>
          <a:p>
            <a:pPr indent="-342900" lvl="0" marL="457200" rtl="0" algn="l">
              <a:spcBef>
                <a:spcPts val="0"/>
              </a:spcBef>
              <a:spcAft>
                <a:spcPts val="0"/>
              </a:spcAft>
              <a:buSzPts val="1800"/>
              <a:buAutoNum type="arabicPeriod"/>
            </a:pPr>
            <a:r>
              <a:rPr lang="en"/>
              <a:t>Key Takeaways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Initial Hypothesis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500">
                <a:solidFill>
                  <a:schemeClr val="dk1"/>
                </a:solidFill>
              </a:rPr>
              <a:t>1) How do casual members and annual members use Cyclistic bikes differently ?</a:t>
            </a:r>
            <a:endParaRPr b="1" sz="1500">
              <a:solidFill>
                <a:schemeClr val="dk1"/>
              </a:solidFill>
            </a:endParaRPr>
          </a:p>
          <a:p>
            <a:pPr indent="-323850" lvl="0" marL="914400" rtl="0" algn="l">
              <a:spcBef>
                <a:spcPts val="1600"/>
              </a:spcBef>
              <a:spcAft>
                <a:spcPts val="0"/>
              </a:spcAft>
              <a:buSzPts val="1500"/>
              <a:buChar char="●"/>
            </a:pPr>
            <a:r>
              <a:rPr lang="en" sz="1500"/>
              <a:t>Bikes used fewer times a year than annual members </a:t>
            </a:r>
            <a:endParaRPr sz="1500"/>
          </a:p>
          <a:p>
            <a:pPr indent="-323850" lvl="0" marL="914400" rtl="0" algn="l">
              <a:spcBef>
                <a:spcPts val="0"/>
              </a:spcBef>
              <a:spcAft>
                <a:spcPts val="0"/>
              </a:spcAft>
              <a:buSzPts val="1500"/>
              <a:buChar char="●"/>
            </a:pPr>
            <a:r>
              <a:rPr lang="en" sz="1500"/>
              <a:t>Pay more per ride on average </a:t>
            </a:r>
            <a:endParaRPr sz="1500"/>
          </a:p>
          <a:p>
            <a:pPr indent="0" lvl="0" marL="457200" rtl="0" algn="l">
              <a:spcBef>
                <a:spcPts val="1600"/>
              </a:spcBef>
              <a:spcAft>
                <a:spcPts val="0"/>
              </a:spcAft>
              <a:buNone/>
            </a:pPr>
            <a:r>
              <a:rPr b="1" lang="en" sz="1500">
                <a:solidFill>
                  <a:schemeClr val="dk1"/>
                </a:solidFill>
              </a:rPr>
              <a:t>2) Why would causal riders buy Cyclistic annual memberships ?</a:t>
            </a:r>
            <a:endParaRPr b="1" sz="1500">
              <a:solidFill>
                <a:schemeClr val="dk1"/>
              </a:solidFill>
            </a:endParaRPr>
          </a:p>
          <a:p>
            <a:pPr indent="-323850" lvl="0" marL="914400" rtl="0" algn="l">
              <a:spcBef>
                <a:spcPts val="1600"/>
              </a:spcBef>
              <a:spcAft>
                <a:spcPts val="0"/>
              </a:spcAft>
              <a:buSzPts val="1500"/>
              <a:buChar char="●"/>
            </a:pPr>
            <a:r>
              <a:rPr lang="en" sz="1500"/>
              <a:t>Find value in  membership benefits</a:t>
            </a:r>
            <a:endParaRPr b="1" sz="1500">
              <a:solidFill>
                <a:schemeClr val="dk1"/>
              </a:solidFill>
            </a:endParaRPr>
          </a:p>
          <a:p>
            <a:pPr indent="0" lvl="0" marL="457200" rtl="0" algn="l">
              <a:spcBef>
                <a:spcPts val="1600"/>
              </a:spcBef>
              <a:spcAft>
                <a:spcPts val="0"/>
              </a:spcAft>
              <a:buNone/>
            </a:pPr>
            <a:r>
              <a:rPr b="1" lang="en" sz="1500">
                <a:solidFill>
                  <a:schemeClr val="dk1"/>
                </a:solidFill>
              </a:rPr>
              <a:t>3) How can Cyclistic use digital media to influence casual riders to become members ? </a:t>
            </a:r>
            <a:endParaRPr b="1" sz="1500">
              <a:solidFill>
                <a:schemeClr val="dk1"/>
              </a:solidFill>
            </a:endParaRPr>
          </a:p>
          <a:p>
            <a:pPr indent="-323850" lvl="0" marL="914400" rtl="0" algn="l">
              <a:spcBef>
                <a:spcPts val="1600"/>
              </a:spcBef>
              <a:spcAft>
                <a:spcPts val="0"/>
              </a:spcAft>
              <a:buSzPts val="1500"/>
              <a:buChar char="●"/>
            </a:pPr>
            <a:r>
              <a:rPr lang="en" sz="1500"/>
              <a:t>Use data to market directly to our audience</a:t>
            </a:r>
            <a:endParaRPr b="1" sz="1900">
              <a:solidFill>
                <a:schemeClr val="dk1"/>
              </a:solidFill>
            </a:endParaRPr>
          </a:p>
          <a:p>
            <a:pPr indent="0" lvl="0" marL="45720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1000"/>
                                        <p:tgtEl>
                                          <p:spTgt spid="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animEffect filter="fade" transition="in">
                                      <p:cBhvr>
                                        <p:cTn dur="1000"/>
                                        <p:tgtEl>
                                          <p:spTgt spid="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animEffect filter="fade" transition="in">
                                      <p:cBhvr>
                                        <p:cTn dur="1000"/>
                                        <p:tgtEl>
                                          <p:spTgt spid="7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1512" l="0" r="0" t="1512"/>
          <a:stretch/>
        </p:blipFill>
        <p:spPr>
          <a:xfrm>
            <a:off x="3896850" y="0"/>
            <a:ext cx="5303875" cy="5143501"/>
          </a:xfrm>
          <a:prstGeom prst="rect">
            <a:avLst/>
          </a:prstGeom>
          <a:noFill/>
          <a:ln>
            <a:noFill/>
          </a:ln>
        </p:spPr>
      </p:pic>
      <p:sp>
        <p:nvSpPr>
          <p:cNvPr id="79" name="Google Shape;79;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80" name="Google Shape;80;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a:t>
            </a:r>
            <a:r>
              <a:rPr lang="en" sz="1600">
                <a:solidFill>
                  <a:schemeClr val="dk1"/>
                </a:solidFill>
              </a:rPr>
              <a:t>‘‘ride_length’</a:t>
            </a:r>
            <a:endParaRPr sz="1600">
              <a:solidFill>
                <a:schemeClr val="dk1"/>
              </a:solidFill>
            </a:endParaRPr>
          </a:p>
          <a:p>
            <a:pPr indent="0" lvl="0" marL="0" rtl="0" algn="l">
              <a:spcBef>
                <a:spcPts val="1600"/>
              </a:spcBef>
              <a:spcAft>
                <a:spcPts val="0"/>
              </a:spcAft>
              <a:buNone/>
            </a:pPr>
            <a:r>
              <a:rPr lang="en" sz="1600"/>
              <a:t>2. </a:t>
            </a:r>
            <a:r>
              <a:rPr lang="en" sz="1600">
                <a:solidFill>
                  <a:schemeClr val="dk1"/>
                </a:solidFill>
              </a:rPr>
              <a:t>WEEKDAY</a:t>
            </a:r>
            <a:endParaRPr sz="1600">
              <a:solidFill>
                <a:schemeClr val="dk1"/>
              </a:solidFill>
            </a:endParaRPr>
          </a:p>
          <a:p>
            <a:pPr indent="0" lvl="0" marL="0" rtl="0" algn="l">
              <a:spcBef>
                <a:spcPts val="1600"/>
              </a:spcBef>
              <a:spcAft>
                <a:spcPts val="0"/>
              </a:spcAft>
              <a:buNone/>
            </a:pPr>
            <a:r>
              <a:rPr lang="en" sz="1600"/>
              <a:t>3.</a:t>
            </a:r>
            <a:r>
              <a:rPr lang="en" sz="1600">
                <a:solidFill>
                  <a:schemeClr val="dk1"/>
                </a:solidFill>
              </a:rPr>
              <a:t> ‘hour_of_day’</a:t>
            </a:r>
            <a:endParaRPr sz="1600">
              <a:solidFill>
                <a:schemeClr val="dk1"/>
              </a:solidFill>
            </a:endParaRPr>
          </a:p>
          <a:p>
            <a:pPr indent="0" lvl="0" marL="0" rtl="0" algn="l">
              <a:spcBef>
                <a:spcPts val="1600"/>
              </a:spcBef>
              <a:spcAft>
                <a:spcPts val="0"/>
              </a:spcAft>
              <a:buNone/>
            </a:pPr>
            <a:r>
              <a:rPr lang="en" sz="1600"/>
              <a:t>4. </a:t>
            </a:r>
            <a:r>
              <a:rPr lang="en" sz="1600">
                <a:solidFill>
                  <a:schemeClr val="dk1"/>
                </a:solidFill>
              </a:rPr>
              <a:t>Exclude data from stolen bikes</a:t>
            </a:r>
            <a:endParaRPr sz="1600">
              <a:solidFill>
                <a:schemeClr val="dk1"/>
              </a:solidFill>
            </a:endParaRPr>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30507" l="0" r="-1081" t="0"/>
          <a:stretch/>
        </p:blipFill>
        <p:spPr>
          <a:xfrm>
            <a:off x="3896850" y="0"/>
            <a:ext cx="5303875" cy="5143501"/>
          </a:xfrm>
          <a:prstGeom prst="rect">
            <a:avLst/>
          </a:prstGeom>
          <a:noFill/>
          <a:ln>
            <a:noFill/>
          </a:ln>
        </p:spPr>
      </p:pic>
      <p:sp>
        <p:nvSpPr>
          <p:cNvPr id="86" name="Google Shape;86;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87" name="Google Shape;87;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a:t>
            </a:r>
            <a:r>
              <a:rPr lang="en" sz="1600"/>
              <a:t>. </a:t>
            </a:r>
            <a:r>
              <a:rPr lang="en" sz="1600">
                <a:solidFill>
                  <a:schemeClr val="dk1"/>
                </a:solidFill>
              </a:rPr>
              <a:t>Average trip duration</a:t>
            </a:r>
            <a:endParaRPr sz="1600">
              <a:solidFill>
                <a:schemeClr val="dk1"/>
              </a:solidFill>
            </a:endParaRPr>
          </a:p>
          <a:p>
            <a:pPr indent="0" lvl="0" marL="0" rtl="0" algn="l">
              <a:spcBef>
                <a:spcPts val="1600"/>
              </a:spcBef>
              <a:spcAft>
                <a:spcPts val="0"/>
              </a:spcAft>
              <a:buNone/>
            </a:pPr>
            <a:r>
              <a:rPr lang="en" sz="1600"/>
              <a:t>2. </a:t>
            </a:r>
            <a:r>
              <a:rPr lang="en" sz="1600">
                <a:solidFill>
                  <a:schemeClr val="dk1"/>
                </a:solidFill>
              </a:rPr>
              <a:t>Busiest days of the week</a:t>
            </a:r>
            <a:endParaRPr sz="1600">
              <a:solidFill>
                <a:schemeClr val="dk1"/>
              </a:solidFill>
            </a:endParaRPr>
          </a:p>
          <a:p>
            <a:pPr indent="0" lvl="0" marL="0" rtl="0" algn="l">
              <a:spcBef>
                <a:spcPts val="1600"/>
              </a:spcBef>
              <a:spcAft>
                <a:spcPts val="0"/>
              </a:spcAft>
              <a:buNone/>
            </a:pPr>
            <a:r>
              <a:rPr lang="en" sz="1600"/>
              <a:t>3.</a:t>
            </a:r>
            <a:r>
              <a:rPr lang="en" sz="1600">
                <a:solidFill>
                  <a:schemeClr val="dk1"/>
                </a:solidFill>
              </a:rPr>
              <a:t> </a:t>
            </a:r>
            <a:r>
              <a:rPr lang="en" sz="1600">
                <a:solidFill>
                  <a:schemeClr val="dk1"/>
                </a:solidFill>
              </a:rPr>
              <a:t>Busiest times of the day</a:t>
            </a:r>
            <a:endParaRPr sz="1600">
              <a:solidFill>
                <a:schemeClr val="dk1"/>
              </a:solidFill>
            </a:endParaRPr>
          </a:p>
          <a:p>
            <a:pPr indent="0" lvl="0" marL="0" rtl="0" algn="l">
              <a:spcBef>
                <a:spcPts val="1600"/>
              </a:spcBef>
              <a:spcAft>
                <a:spcPts val="0"/>
              </a:spcAft>
              <a:buNone/>
            </a:pPr>
            <a:r>
              <a:rPr lang="en" sz="1600"/>
              <a:t>4. </a:t>
            </a:r>
            <a:r>
              <a:rPr lang="en" sz="1600">
                <a:solidFill>
                  <a:schemeClr val="dk1"/>
                </a:solidFill>
              </a:rPr>
              <a:t>Top 3 most used bike </a:t>
            </a:r>
            <a:r>
              <a:rPr lang="en" sz="1600">
                <a:solidFill>
                  <a:schemeClr val="dk1"/>
                </a:solidFill>
              </a:rPr>
              <a:t>station</a:t>
            </a:r>
            <a:r>
              <a:rPr lang="en" sz="1600">
                <a:solidFill>
                  <a:schemeClr val="dk1"/>
                </a:solidFill>
              </a:rPr>
              <a:t> locations</a:t>
            </a:r>
            <a:endParaRPr sz="1600">
              <a:solidFill>
                <a:schemeClr val="dk1"/>
              </a:solidFill>
            </a:endParaRPr>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1000"/>
                                        <p:tgtEl>
                                          <p:spTgt spid="8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55600"/>
            <a:ext cx="2422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Average Trip Duration</a:t>
            </a:r>
            <a:endParaRPr/>
          </a:p>
        </p:txBody>
      </p:sp>
      <p:sp>
        <p:nvSpPr>
          <p:cNvPr id="93" name="Google Shape;93;p18"/>
          <p:cNvSpPr txBox="1"/>
          <p:nvPr>
            <p:ph idx="1" type="body"/>
          </p:nvPr>
        </p:nvSpPr>
        <p:spPr>
          <a:xfrm>
            <a:off x="311700" y="1389600"/>
            <a:ext cx="2422500" cy="3179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Casuals take longer rides</a:t>
            </a:r>
            <a:endParaRPr sz="1300"/>
          </a:p>
          <a:p>
            <a:pPr indent="0" lvl="0" marL="457200" rtl="0" algn="l">
              <a:spcBef>
                <a:spcPts val="1600"/>
              </a:spcBef>
              <a:spcAft>
                <a:spcPts val="0"/>
              </a:spcAft>
              <a:buNone/>
            </a:pPr>
            <a:r>
              <a:t/>
            </a:r>
            <a:endParaRPr sz="1300"/>
          </a:p>
          <a:p>
            <a:pPr indent="-311150" lvl="0" marL="457200" rtl="0" algn="l">
              <a:spcBef>
                <a:spcPts val="1600"/>
              </a:spcBef>
              <a:spcAft>
                <a:spcPts val="0"/>
              </a:spcAft>
              <a:buSzPts val="1300"/>
              <a:buChar char="●"/>
            </a:pPr>
            <a:r>
              <a:rPr lang="en" sz="1300"/>
              <a:t>Ride times increase during the summer months</a:t>
            </a:r>
            <a:endParaRPr sz="1300"/>
          </a:p>
          <a:p>
            <a:pPr indent="0" lvl="0" marL="457200" rtl="0" algn="l">
              <a:spcBef>
                <a:spcPts val="1600"/>
              </a:spcBef>
              <a:spcAft>
                <a:spcPts val="0"/>
              </a:spcAft>
              <a:buNone/>
            </a:pPr>
            <a:r>
              <a:t/>
            </a:r>
            <a:endParaRPr sz="1300"/>
          </a:p>
          <a:p>
            <a:pPr indent="-311150" lvl="0" marL="457200" rtl="0" algn="l">
              <a:spcBef>
                <a:spcPts val="1600"/>
              </a:spcBef>
              <a:spcAft>
                <a:spcPts val="0"/>
              </a:spcAft>
              <a:buSzPts val="1300"/>
              <a:buChar char="●"/>
            </a:pPr>
            <a:r>
              <a:rPr lang="en" sz="1300"/>
              <a:t>Casual ride times trend downwards during winter</a:t>
            </a:r>
            <a:endParaRPr sz="1300"/>
          </a:p>
        </p:txBody>
      </p:sp>
      <p:pic>
        <p:nvPicPr>
          <p:cNvPr id="94" name="Google Shape;94;p18"/>
          <p:cNvPicPr preferRelativeResize="0"/>
          <p:nvPr/>
        </p:nvPicPr>
        <p:blipFill>
          <a:blip r:embed="rId3">
            <a:alphaModFix/>
          </a:blip>
          <a:stretch>
            <a:fillRect/>
          </a:stretch>
        </p:blipFill>
        <p:spPr>
          <a:xfrm>
            <a:off x="2734350" y="1292935"/>
            <a:ext cx="6257249" cy="30761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99137" y="274850"/>
            <a:ext cx="2079600" cy="9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Busiest Days of the Week</a:t>
            </a:r>
            <a:endParaRPr sz="2400"/>
          </a:p>
        </p:txBody>
      </p:sp>
      <p:sp>
        <p:nvSpPr>
          <p:cNvPr id="100" name="Google Shape;100;p19"/>
          <p:cNvSpPr txBox="1"/>
          <p:nvPr>
            <p:ph idx="1" type="subTitle"/>
          </p:nvPr>
        </p:nvSpPr>
        <p:spPr>
          <a:xfrm>
            <a:off x="265500" y="1785600"/>
            <a:ext cx="2079600" cy="2363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solidFill>
                  <a:schemeClr val="accent3"/>
                </a:solidFill>
              </a:rPr>
              <a:t>Casual riders enjoy weekend rides</a:t>
            </a:r>
            <a:br>
              <a:rPr lang="en" sz="1600">
                <a:solidFill>
                  <a:schemeClr val="accent3"/>
                </a:solidFill>
              </a:rPr>
            </a:br>
            <a:endParaRPr sz="1600">
              <a:solidFill>
                <a:schemeClr val="accent3"/>
              </a:solidFill>
            </a:endParaRPr>
          </a:p>
          <a:p>
            <a:pPr indent="-330200" lvl="0" marL="457200" rtl="0" algn="l">
              <a:lnSpc>
                <a:spcPct val="115000"/>
              </a:lnSpc>
              <a:spcBef>
                <a:spcPts val="0"/>
              </a:spcBef>
              <a:spcAft>
                <a:spcPts val="0"/>
              </a:spcAft>
              <a:buClr>
                <a:schemeClr val="accent3"/>
              </a:buClr>
              <a:buSzPts val="1600"/>
              <a:buChar char="●"/>
            </a:pPr>
            <a:r>
              <a:rPr lang="en" sz="1600">
                <a:solidFill>
                  <a:schemeClr val="accent3"/>
                </a:solidFill>
              </a:rPr>
              <a:t>Annual members seem to be using the bikes for  work</a:t>
            </a:r>
            <a:endParaRPr sz="1600">
              <a:solidFill>
                <a:schemeClr val="accent3"/>
              </a:solidFill>
            </a:endParaRPr>
          </a:p>
        </p:txBody>
      </p:sp>
      <p:pic>
        <p:nvPicPr>
          <p:cNvPr id="101" name="Google Shape;101;p19"/>
          <p:cNvPicPr preferRelativeResize="0"/>
          <p:nvPr/>
        </p:nvPicPr>
        <p:blipFill>
          <a:blip r:embed="rId3">
            <a:alphaModFix/>
          </a:blip>
          <a:stretch>
            <a:fillRect/>
          </a:stretch>
        </p:blipFill>
        <p:spPr>
          <a:xfrm>
            <a:off x="2743200" y="695575"/>
            <a:ext cx="6224248" cy="374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03911" y="274850"/>
            <a:ext cx="2375100" cy="9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Busiest Time of the Day</a:t>
            </a:r>
            <a:endParaRPr sz="2400"/>
          </a:p>
        </p:txBody>
      </p:sp>
      <p:sp>
        <p:nvSpPr>
          <p:cNvPr id="107" name="Google Shape;107;p20"/>
          <p:cNvSpPr txBox="1"/>
          <p:nvPr>
            <p:ph idx="1" type="subTitle"/>
          </p:nvPr>
        </p:nvSpPr>
        <p:spPr>
          <a:xfrm>
            <a:off x="265500" y="1785600"/>
            <a:ext cx="2375100" cy="2363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solidFill>
                  <a:schemeClr val="accent3"/>
                </a:solidFill>
              </a:rPr>
              <a:t>Annual members use bikes as part of their work commute</a:t>
            </a:r>
            <a:br>
              <a:rPr lang="en" sz="1600">
                <a:solidFill>
                  <a:schemeClr val="accent3"/>
                </a:solidFill>
              </a:rPr>
            </a:br>
            <a:endParaRPr sz="1600">
              <a:solidFill>
                <a:schemeClr val="accent3"/>
              </a:solidFill>
            </a:endParaRPr>
          </a:p>
          <a:p>
            <a:pPr indent="-330200" lvl="0" marL="457200" rtl="0" algn="l">
              <a:lnSpc>
                <a:spcPct val="115000"/>
              </a:lnSpc>
              <a:spcBef>
                <a:spcPts val="0"/>
              </a:spcBef>
              <a:spcAft>
                <a:spcPts val="0"/>
              </a:spcAft>
              <a:buClr>
                <a:schemeClr val="accent3"/>
              </a:buClr>
              <a:buSzPts val="1600"/>
              <a:buChar char="●"/>
            </a:pPr>
            <a:r>
              <a:rPr lang="en" sz="1600">
                <a:solidFill>
                  <a:schemeClr val="accent3"/>
                </a:solidFill>
              </a:rPr>
              <a:t>Casuals share similar trends as annual members </a:t>
            </a:r>
            <a:endParaRPr sz="1600">
              <a:solidFill>
                <a:schemeClr val="accent3"/>
              </a:solidFill>
            </a:endParaRPr>
          </a:p>
        </p:txBody>
      </p:sp>
      <p:pic>
        <p:nvPicPr>
          <p:cNvPr id="108" name="Google Shape;108;p20"/>
          <p:cNvPicPr preferRelativeResize="0"/>
          <p:nvPr/>
        </p:nvPicPr>
        <p:blipFill>
          <a:blip r:embed="rId3">
            <a:alphaModFix/>
          </a:blip>
          <a:stretch>
            <a:fillRect/>
          </a:stretch>
        </p:blipFill>
        <p:spPr>
          <a:xfrm>
            <a:off x="2764670" y="582425"/>
            <a:ext cx="6224224" cy="34724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74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Trip Locations</a:t>
            </a:r>
            <a:endParaRPr/>
          </a:p>
        </p:txBody>
      </p:sp>
      <p:pic>
        <p:nvPicPr>
          <p:cNvPr id="114" name="Google Shape;114;p21"/>
          <p:cNvPicPr preferRelativeResize="0"/>
          <p:nvPr/>
        </p:nvPicPr>
        <p:blipFill>
          <a:blip r:embed="rId3">
            <a:alphaModFix/>
          </a:blip>
          <a:stretch>
            <a:fillRect/>
          </a:stretch>
        </p:blipFill>
        <p:spPr>
          <a:xfrm>
            <a:off x="3010321" y="445025"/>
            <a:ext cx="5958679" cy="4453451"/>
          </a:xfrm>
          <a:prstGeom prst="rect">
            <a:avLst/>
          </a:prstGeom>
          <a:noFill/>
          <a:ln>
            <a:noFill/>
          </a:ln>
        </p:spPr>
      </p:pic>
      <p:sp>
        <p:nvSpPr>
          <p:cNvPr id="115" name="Google Shape;115;p21"/>
          <p:cNvSpPr txBox="1"/>
          <p:nvPr/>
        </p:nvSpPr>
        <p:spPr>
          <a:xfrm>
            <a:off x="311696" y="1397100"/>
            <a:ext cx="2230200" cy="2901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Majority of both riders live in similar communities </a:t>
            </a:r>
            <a:br>
              <a:rPr lang="en" sz="1600">
                <a:solidFill>
                  <a:schemeClr val="accent3"/>
                </a:solidFill>
                <a:latin typeface="Average"/>
                <a:ea typeface="Average"/>
                <a:cs typeface="Average"/>
                <a:sym typeface="Average"/>
              </a:rPr>
            </a:b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Young professionals demographic</a:t>
            </a:r>
            <a:endParaRPr sz="16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