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7.jpg" ContentType="image/jpeg"/>
  <Override PartName="/ppt/notesSlides/notesSlide1.xml" ContentType="application/vnd.openxmlformats-officedocument.presentationml.notesSlide+xml"/>
  <Override PartName="/ppt/media/image11.jpg" ContentType="image/jpeg"/>
  <Override PartName="/ppt/media/image14.jpg" ContentType="image/jpeg"/>
  <Override PartName="/ppt/media/image15.jpg" ContentType="image/jpeg"/>
  <Override PartName="/ppt/media/image2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24" r:id="rId2"/>
  </p:sldMasterIdLst>
  <p:notesMasterIdLst>
    <p:notesMasterId r:id="rId22"/>
  </p:notesMasterIdLst>
  <p:sldIdLst>
    <p:sldId id="256" r:id="rId3"/>
    <p:sldId id="257" r:id="rId4"/>
    <p:sldId id="258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7" r:id="rId16"/>
    <p:sldId id="270" r:id="rId17"/>
    <p:sldId id="279" r:id="rId18"/>
    <p:sldId id="280" r:id="rId19"/>
    <p:sldId id="269" r:id="rId20"/>
    <p:sldId id="281" r:id="rId21"/>
  </p:sldIdLst>
  <p:sldSz cx="20104100" cy="11315700"/>
  <p:notesSz cx="20104100" cy="11315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D94CC-E607-4C04-8FC4-1AC6B8706E86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024C9-12BE-4EA4-BC8A-BBAF9D44D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7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8bd883d690_5_3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912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8bd883d690_5_3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8121" y="361200"/>
            <a:ext cx="18187856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80" y="604671"/>
            <a:ext cx="18902776" cy="1010511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283" y="637709"/>
            <a:ext cx="18902639" cy="101022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017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559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15065"/>
          </a:xfrm>
          <a:custGeom>
            <a:avLst/>
            <a:gdLst/>
            <a:ahLst/>
            <a:cxnLst/>
            <a:rect l="l" t="t" r="r" b="b"/>
            <a:pathLst>
              <a:path w="20104100" h="11315065">
                <a:moveTo>
                  <a:pt x="0" y="0"/>
                </a:moveTo>
                <a:lnTo>
                  <a:pt x="20104098" y="0"/>
                </a:lnTo>
                <a:lnTo>
                  <a:pt x="20104098" y="11314448"/>
                </a:lnTo>
                <a:lnTo>
                  <a:pt x="0" y="113144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80" y="604671"/>
            <a:ext cx="18902776" cy="1010511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283" y="637709"/>
            <a:ext cx="18902639" cy="101022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Text with Sidebar">
  <p:cSld name="8. Text with Sidebar"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4" name="Google Shape;1374;p91"/>
          <p:cNvPicPr preferRelativeResize="0"/>
          <p:nvPr/>
        </p:nvPicPr>
        <p:blipFill rotWithShape="1">
          <a:blip r:embed="rId2">
            <a:alphaModFix/>
          </a:blip>
          <a:srcRect t="119" b="119"/>
          <a:stretch/>
        </p:blipFill>
        <p:spPr>
          <a:xfrm>
            <a:off x="15497900" y="2002605"/>
            <a:ext cx="4020820" cy="8326557"/>
          </a:xfrm>
          <a:prstGeom prst="rect">
            <a:avLst/>
          </a:prstGeom>
          <a:noFill/>
          <a:ln>
            <a:noFill/>
          </a:ln>
        </p:spPr>
      </p:pic>
      <p:sp>
        <p:nvSpPr>
          <p:cNvPr id="1375" name="Google Shape;1375;p91"/>
          <p:cNvSpPr txBox="1">
            <a:spLocks noGrp="1"/>
          </p:cNvSpPr>
          <p:nvPr>
            <p:ph type="subTitle" idx="1"/>
          </p:nvPr>
        </p:nvSpPr>
        <p:spPr>
          <a:xfrm>
            <a:off x="0" y="1487145"/>
            <a:ext cx="14675016" cy="80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243750" rIns="12190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959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  <p:sp>
        <p:nvSpPr>
          <p:cNvPr id="1376" name="Google Shape;1376;p91"/>
          <p:cNvSpPr txBox="1">
            <a:spLocks noGrp="1"/>
          </p:cNvSpPr>
          <p:nvPr>
            <p:ph type="body" idx="2"/>
          </p:nvPr>
        </p:nvSpPr>
        <p:spPr>
          <a:xfrm>
            <a:off x="0" y="2740759"/>
            <a:ext cx="14729693" cy="85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0" rIns="1219000" bIns="2437975" anchor="t" anchorCtr="0">
            <a:noAutofit/>
          </a:bodyPr>
          <a:lstStyle>
            <a:lvl1pPr marL="377053" lvl="0" indent="-382290" rtl="0">
              <a:spcBef>
                <a:spcPts val="0"/>
              </a:spcBef>
              <a:spcAft>
                <a:spcPts val="0"/>
              </a:spcAft>
              <a:buSzPts val="3700"/>
              <a:buFont typeface="Roboto"/>
              <a:buChar char="●"/>
              <a:defRPr sz="3051">
                <a:latin typeface="Roboto"/>
                <a:ea typeface="Roboto"/>
                <a:cs typeface="Roboto"/>
                <a:sym typeface="Roboto"/>
              </a:defRPr>
            </a:lvl1pPr>
            <a:lvl2pPr marL="754106" lvl="1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○"/>
              <a:defRPr sz="3051">
                <a:latin typeface="Roboto"/>
                <a:ea typeface="Roboto"/>
                <a:cs typeface="Roboto"/>
                <a:sym typeface="Roboto"/>
              </a:defRPr>
            </a:lvl2pPr>
            <a:lvl3pPr marL="1131159" lvl="2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■"/>
              <a:defRPr sz="3051">
                <a:latin typeface="Roboto"/>
                <a:ea typeface="Roboto"/>
                <a:cs typeface="Roboto"/>
                <a:sym typeface="Roboto"/>
              </a:defRPr>
            </a:lvl3pPr>
            <a:lvl4pPr marL="1508211" lvl="3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●"/>
              <a:defRPr sz="3051">
                <a:latin typeface="Roboto"/>
                <a:ea typeface="Roboto"/>
                <a:cs typeface="Roboto"/>
                <a:sym typeface="Roboto"/>
              </a:defRPr>
            </a:lvl4pPr>
            <a:lvl5pPr marL="1885264" lvl="4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○"/>
              <a:defRPr sz="3051">
                <a:latin typeface="Roboto"/>
                <a:ea typeface="Roboto"/>
                <a:cs typeface="Roboto"/>
                <a:sym typeface="Roboto"/>
              </a:defRPr>
            </a:lvl5pPr>
            <a:lvl6pPr marL="2262317" lvl="5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■"/>
              <a:defRPr sz="3051">
                <a:latin typeface="Roboto"/>
                <a:ea typeface="Roboto"/>
                <a:cs typeface="Roboto"/>
                <a:sym typeface="Roboto"/>
              </a:defRPr>
            </a:lvl6pPr>
            <a:lvl7pPr marL="2639370" lvl="6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●"/>
              <a:defRPr sz="3051">
                <a:latin typeface="Roboto"/>
                <a:ea typeface="Roboto"/>
                <a:cs typeface="Roboto"/>
                <a:sym typeface="Roboto"/>
              </a:defRPr>
            </a:lvl7pPr>
            <a:lvl8pPr marL="3016423" lvl="7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○"/>
              <a:defRPr sz="3051">
                <a:latin typeface="Roboto"/>
                <a:ea typeface="Roboto"/>
                <a:cs typeface="Roboto"/>
                <a:sym typeface="Roboto"/>
              </a:defRPr>
            </a:lvl8pPr>
            <a:lvl9pPr marL="3393476" lvl="8" indent="-382290" rtl="0">
              <a:spcBef>
                <a:spcPts val="1732"/>
              </a:spcBef>
              <a:spcAft>
                <a:spcPts val="1732"/>
              </a:spcAft>
              <a:buSzPts val="3700"/>
              <a:buFont typeface="Roboto"/>
              <a:buChar char="■"/>
              <a:defRPr sz="305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77" name="Google Shape;1377;p91"/>
          <p:cNvSpPr txBox="1">
            <a:spLocks noGrp="1"/>
          </p:cNvSpPr>
          <p:nvPr>
            <p:ph type="subTitle" idx="3"/>
          </p:nvPr>
        </p:nvSpPr>
        <p:spPr>
          <a:xfrm>
            <a:off x="15514060" y="2003044"/>
            <a:ext cx="3988467" cy="8326643"/>
          </a:xfrm>
          <a:prstGeom prst="rect">
            <a:avLst/>
          </a:prstGeom>
          <a:noFill/>
          <a:ln w="9525" cap="flat" cmpd="sng">
            <a:solidFill>
              <a:srgbClr val="DBD9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7575" tIns="487575" rIns="487575" bIns="487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27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  <p:sp>
        <p:nvSpPr>
          <p:cNvPr id="1378" name="Google Shape;1378;p91"/>
          <p:cNvSpPr txBox="1">
            <a:spLocks noGrp="1"/>
          </p:cNvSpPr>
          <p:nvPr>
            <p:ph type="title"/>
          </p:nvPr>
        </p:nvSpPr>
        <p:spPr>
          <a:xfrm>
            <a:off x="-27318" y="0"/>
            <a:ext cx="14729693" cy="1174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487575" rIns="731350" bIns="2437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278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  <p:sp>
        <p:nvSpPr>
          <p:cNvPr id="1379" name="Google Shape;1379;p91"/>
          <p:cNvSpPr txBox="1">
            <a:spLocks noGrp="1"/>
          </p:cNvSpPr>
          <p:nvPr>
            <p:ph type="sldNum" idx="12"/>
          </p:nvPr>
        </p:nvSpPr>
        <p:spPr>
          <a:xfrm>
            <a:off x="18925150" y="10905840"/>
            <a:ext cx="575719" cy="232403"/>
          </a:xfrm>
          <a:prstGeom prst="rect">
            <a:avLst/>
          </a:prstGeom>
        </p:spPr>
        <p:txBody>
          <a:bodyPr spcFirstLastPara="1" wrap="square" lIns="0" tIns="0" rIns="0" bIns="243750" anchor="t" anchorCtr="0">
            <a:noAutofit/>
          </a:bodyPr>
          <a:lstStyle>
            <a:lvl1pPr lvl="0" rtl="0">
              <a:buNone/>
              <a:defRPr sz="1320">
                <a:solidFill>
                  <a:srgbClr val="000000"/>
                </a:solidFill>
              </a:defRPr>
            </a:lvl1pPr>
            <a:lvl2pPr lvl="1" rtl="0">
              <a:buNone/>
              <a:defRPr sz="1320">
                <a:solidFill>
                  <a:srgbClr val="000000"/>
                </a:solidFill>
              </a:defRPr>
            </a:lvl2pPr>
            <a:lvl3pPr lvl="2" rtl="0">
              <a:buNone/>
              <a:defRPr sz="1320">
                <a:solidFill>
                  <a:srgbClr val="000000"/>
                </a:solidFill>
              </a:defRPr>
            </a:lvl3pPr>
            <a:lvl4pPr lvl="3" rtl="0">
              <a:buNone/>
              <a:defRPr sz="1320">
                <a:solidFill>
                  <a:srgbClr val="000000"/>
                </a:solidFill>
              </a:defRPr>
            </a:lvl4pPr>
            <a:lvl5pPr lvl="4" rtl="0">
              <a:buNone/>
              <a:defRPr sz="1320">
                <a:solidFill>
                  <a:srgbClr val="000000"/>
                </a:solidFill>
              </a:defRPr>
            </a:lvl5pPr>
            <a:lvl6pPr lvl="5" rtl="0">
              <a:buNone/>
              <a:defRPr sz="1320">
                <a:solidFill>
                  <a:srgbClr val="000000"/>
                </a:solidFill>
              </a:defRPr>
            </a:lvl6pPr>
            <a:lvl7pPr lvl="6" rtl="0">
              <a:buNone/>
              <a:defRPr sz="1320">
                <a:solidFill>
                  <a:srgbClr val="000000"/>
                </a:solidFill>
              </a:defRPr>
            </a:lvl7pPr>
            <a:lvl8pPr lvl="7" rtl="0">
              <a:buNone/>
              <a:defRPr sz="1320">
                <a:solidFill>
                  <a:srgbClr val="000000"/>
                </a:solidFill>
              </a:defRPr>
            </a:lvl8pPr>
            <a:lvl9pPr lvl="8" rtl="0">
              <a:buNone/>
              <a:defRPr sz="1320">
                <a:solidFill>
                  <a:srgbClr val="000000"/>
                </a:solidFill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  <p:cxnSp>
        <p:nvCxnSpPr>
          <p:cNvPr id="1380" name="Google Shape;1380;p91"/>
          <p:cNvCxnSpPr/>
          <p:nvPr/>
        </p:nvCxnSpPr>
        <p:spPr>
          <a:xfrm>
            <a:off x="603122" y="10794201"/>
            <a:ext cx="18898274" cy="22523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1" name="Google Shape;1381;p91"/>
          <p:cNvCxnSpPr/>
          <p:nvPr/>
        </p:nvCxnSpPr>
        <p:spPr>
          <a:xfrm>
            <a:off x="603244" y="1408176"/>
            <a:ext cx="18898274" cy="225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2" name="Google Shape;1382;p91"/>
          <p:cNvSpPr txBox="1">
            <a:spLocks noGrp="1"/>
          </p:cNvSpPr>
          <p:nvPr>
            <p:ph type="subTitle" idx="4"/>
          </p:nvPr>
        </p:nvSpPr>
        <p:spPr>
          <a:xfrm>
            <a:off x="-27043" y="10816630"/>
            <a:ext cx="17527138" cy="4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350" tIns="12185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479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144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65389" y="4330198"/>
            <a:ext cx="14573321" cy="1646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813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419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024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3401" y="1408020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3280" y="10793007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A9B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45169" y="4215472"/>
            <a:ext cx="8813760" cy="1232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472" y="2608227"/>
            <a:ext cx="18156555" cy="7723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281450" y="10901108"/>
            <a:ext cx="275590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723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100" cy="1131444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3401" y="1408020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3280" y="10793007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A9B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93704" y="4219494"/>
            <a:ext cx="9516691" cy="2198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5946" y="1874382"/>
            <a:ext cx="18212206" cy="6588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4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://192.168.1.110/wordpress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hyperlink" Target="https://draw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7191" y="4318256"/>
            <a:ext cx="16165830" cy="21024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120"/>
              </a:spcBef>
            </a:pPr>
            <a:r>
              <a:rPr b="1" spc="-225" dirty="0">
                <a:latin typeface="Trebuchet MS"/>
                <a:cs typeface="Trebuchet MS"/>
              </a:rPr>
              <a:t>Fina</a:t>
            </a:r>
            <a:r>
              <a:rPr b="1" spc="-125" dirty="0">
                <a:latin typeface="Trebuchet MS"/>
                <a:cs typeface="Trebuchet MS"/>
              </a:rPr>
              <a:t>l</a:t>
            </a:r>
            <a:r>
              <a:rPr b="1" spc="-425" dirty="0">
                <a:latin typeface="Trebuchet MS"/>
                <a:cs typeface="Trebuchet MS"/>
              </a:rPr>
              <a:t> </a:t>
            </a:r>
            <a:r>
              <a:rPr b="1" spc="-35" dirty="0">
                <a:latin typeface="Trebuchet MS"/>
                <a:cs typeface="Trebuchet MS"/>
              </a:rPr>
              <a:t>Engagement</a:t>
            </a: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5600" spc="305" dirty="0"/>
              <a:t>A</a:t>
            </a:r>
            <a:r>
              <a:rPr sz="5600" spc="-260" dirty="0"/>
              <a:t>ttack</a:t>
            </a:r>
            <a:r>
              <a:rPr sz="5600" spc="-200" dirty="0"/>
              <a:t>,</a:t>
            </a:r>
            <a:r>
              <a:rPr sz="5600" spc="-310" dirty="0"/>
              <a:t> </a:t>
            </a:r>
            <a:r>
              <a:rPr sz="5600" spc="5" dirty="0"/>
              <a:t>De</a:t>
            </a:r>
            <a:r>
              <a:rPr sz="5600" spc="-65" dirty="0"/>
              <a:t>f</a:t>
            </a:r>
            <a:r>
              <a:rPr sz="5600" spc="110" dirty="0"/>
              <a:t>ens</a:t>
            </a:r>
            <a:r>
              <a:rPr sz="5600" spc="130" dirty="0"/>
              <a:t>e</a:t>
            </a:r>
            <a:r>
              <a:rPr sz="5600" spc="-315" dirty="0"/>
              <a:t> </a:t>
            </a:r>
            <a:r>
              <a:rPr sz="5600" spc="-470" dirty="0"/>
              <a:t>&amp;</a:t>
            </a:r>
            <a:r>
              <a:rPr sz="5600" spc="-310" dirty="0"/>
              <a:t> </a:t>
            </a:r>
            <a:r>
              <a:rPr sz="5600" spc="135" dirty="0"/>
              <a:t>Analysi</a:t>
            </a:r>
            <a:r>
              <a:rPr sz="5600" spc="125" dirty="0"/>
              <a:t>s</a:t>
            </a:r>
            <a:r>
              <a:rPr sz="5600" spc="-310" dirty="0"/>
              <a:t> </a:t>
            </a:r>
            <a:r>
              <a:rPr sz="5600" spc="35" dirty="0"/>
              <a:t>o</a:t>
            </a:r>
            <a:r>
              <a:rPr sz="5600" spc="25" dirty="0"/>
              <a:t>f</a:t>
            </a:r>
            <a:r>
              <a:rPr sz="5600" spc="-310" dirty="0"/>
              <a:t> </a:t>
            </a:r>
            <a:r>
              <a:rPr sz="5600" spc="105" dirty="0"/>
              <a:t>a</a:t>
            </a:r>
            <a:r>
              <a:rPr sz="5600" spc="-315" dirty="0"/>
              <a:t> </a:t>
            </a:r>
            <a:r>
              <a:rPr sz="5600" spc="200" dirty="0"/>
              <a:t>V</a:t>
            </a:r>
            <a:r>
              <a:rPr sz="5600" spc="-85" dirty="0"/>
              <a:t>ulne</a:t>
            </a:r>
            <a:r>
              <a:rPr sz="5600" spc="-390" dirty="0"/>
              <a:t>r</a:t>
            </a:r>
            <a:r>
              <a:rPr sz="5600" spc="-75" dirty="0"/>
              <a:t>abl</a:t>
            </a:r>
            <a:r>
              <a:rPr sz="5600" spc="-70" dirty="0"/>
              <a:t>e</a:t>
            </a:r>
            <a:r>
              <a:rPr sz="5600" spc="-315" dirty="0"/>
              <a:t> </a:t>
            </a:r>
            <a:r>
              <a:rPr sz="5600" spc="-15" dirty="0"/>
              <a:t>Network</a:t>
            </a:r>
            <a:endParaRPr sz="5600" dirty="0"/>
          </a:p>
        </p:txBody>
      </p:sp>
      <p:sp>
        <p:nvSpPr>
          <p:cNvPr id="4" name="object 4"/>
          <p:cNvSpPr txBox="1"/>
          <p:nvPr/>
        </p:nvSpPr>
        <p:spPr>
          <a:xfrm>
            <a:off x="19374649" y="10901108"/>
            <a:ext cx="18224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z="1300" spc="10" dirty="0">
                <a:latin typeface="Arial"/>
                <a:cs typeface="Arial"/>
              </a:rPr>
              <a:t>1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5164F83-9ECB-3D2B-5708-16E9798BF873}"/>
              </a:ext>
            </a:extLst>
          </p:cNvPr>
          <p:cNvSpPr txBox="1">
            <a:spLocks/>
          </p:cNvSpPr>
          <p:nvPr/>
        </p:nvSpPr>
        <p:spPr>
          <a:xfrm>
            <a:off x="5556250" y="6724650"/>
            <a:ext cx="10023989" cy="7437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50" kern="0" spc="-80" dirty="0">
                <a:solidFill>
                  <a:sysClr val="window" lastClr="FFFFFF"/>
                </a:solidFill>
              </a:rPr>
              <a:t>Carl, Erick, Athena, Justin and Jean</a:t>
            </a:r>
            <a:endParaRPr kumimoji="0" lang="en-US" sz="47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7595215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sz="5250" spc="245" dirty="0"/>
              <a:t>3</a:t>
            </a:r>
            <a:r>
              <a:rPr sz="5250" spc="-270" dirty="0"/>
              <a:t> </a:t>
            </a:r>
            <a:r>
              <a:rPr sz="5250" spc="-70" dirty="0"/>
              <a:t>“User</a:t>
            </a:r>
            <a:r>
              <a:rPr sz="5250" spc="-275" dirty="0"/>
              <a:t> </a:t>
            </a:r>
            <a:r>
              <a:rPr sz="5250" spc="125" dirty="0"/>
              <a:t>ID</a:t>
            </a:r>
            <a:r>
              <a:rPr sz="5250" spc="-265" dirty="0"/>
              <a:t> </a:t>
            </a:r>
            <a:r>
              <a:rPr sz="5250" spc="65" dirty="0"/>
              <a:t>susceptible</a:t>
            </a:r>
            <a:r>
              <a:rPr sz="5250" spc="-265" dirty="0"/>
              <a:t> </a:t>
            </a:r>
            <a:r>
              <a:rPr sz="5250" spc="-110" dirty="0"/>
              <a:t>to</a:t>
            </a:r>
            <a:r>
              <a:rPr sz="5250" spc="-270" dirty="0"/>
              <a:t> </a:t>
            </a:r>
            <a:r>
              <a:rPr sz="5250" spc="-20" dirty="0"/>
              <a:t>Brute-Force</a:t>
            </a:r>
            <a:r>
              <a:rPr sz="5250" spc="-270" dirty="0"/>
              <a:t> </a:t>
            </a:r>
            <a:r>
              <a:rPr sz="5250" spc="-45" dirty="0"/>
              <a:t>attacks”</a:t>
            </a:r>
            <a:endParaRPr sz="52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10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565391" y="1739784"/>
            <a:ext cx="15245715" cy="137731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3600" spc="65" dirty="0">
                <a:solidFill>
                  <a:schemeClr val="bg1"/>
                </a:solidFill>
                <a:latin typeface="Trebuchet MS"/>
                <a:cs typeface="Trebuchet MS"/>
              </a:rPr>
              <a:t>Summarize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9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50" dirty="0">
                <a:solidFill>
                  <a:schemeClr val="bg1"/>
                </a:solidFill>
                <a:latin typeface="Trebuchet MS"/>
                <a:cs typeface="Trebuchet MS"/>
              </a:rPr>
              <a:t>following:</a:t>
            </a:r>
            <a:r>
              <a:rPr sz="36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45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20" dirty="0">
                <a:solidFill>
                  <a:schemeClr val="bg1"/>
                </a:solidFill>
                <a:latin typeface="Trebuchet MS"/>
                <a:cs typeface="Trebuchet MS"/>
              </a:rPr>
              <a:t>force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40" dirty="0">
                <a:solidFill>
                  <a:schemeClr val="bg1"/>
                </a:solidFill>
                <a:latin typeface="Trebuchet MS"/>
                <a:cs typeface="Trebuchet MS"/>
              </a:rPr>
              <a:t>attack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55" dirty="0">
                <a:solidFill>
                  <a:schemeClr val="bg1"/>
                </a:solidFill>
                <a:latin typeface="Trebuchet MS"/>
                <a:cs typeface="Trebuchet MS"/>
              </a:rPr>
              <a:t>against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9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55" dirty="0">
                <a:solidFill>
                  <a:schemeClr val="bg1"/>
                </a:solidFill>
                <a:latin typeface="Trebuchet MS"/>
                <a:cs typeface="Trebuchet MS"/>
              </a:rPr>
              <a:t>username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michael</a:t>
            </a:r>
          </a:p>
          <a:p>
            <a:pPr marL="766445" indent="-467359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-20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3600" b="1" spc="-1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3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3600" b="1" spc="-45" dirty="0">
                <a:solidFill>
                  <a:schemeClr val="bg1"/>
                </a:solidFill>
                <a:latin typeface="Trebuchet MS"/>
                <a:cs typeface="Trebuchet MS"/>
              </a:rPr>
              <a:t>ou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25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600" b="1" spc="-6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5391" y="3131776"/>
            <a:ext cx="11288395" cy="5867632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143635" indent="-353695">
              <a:lnSpc>
                <a:spcPct val="100000"/>
              </a:lnSpc>
              <a:spcBef>
                <a:spcPts val="12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45" dirty="0">
                <a:solidFill>
                  <a:schemeClr val="bg1"/>
                </a:solidFill>
                <a:latin typeface="Trebuchet MS"/>
                <a:cs typeface="Trebuchet MS"/>
              </a:rPr>
              <a:t>Usin</a:t>
            </a: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g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150" spc="-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softwa</a:t>
            </a: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5" dirty="0">
                <a:solidFill>
                  <a:schemeClr val="bg1"/>
                </a:solidFill>
                <a:latin typeface="Trebuchet MS"/>
                <a:cs typeface="Trebuchet MS"/>
              </a:rPr>
              <a:t>networ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logo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5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ac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150" spc="-80" dirty="0">
                <a:solidFill>
                  <a:schemeClr val="bg1"/>
                </a:solidFill>
                <a:latin typeface="Trebuchet MS"/>
                <a:cs typeface="Trebuchet MS"/>
              </a:rPr>
              <a:t>er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135" dirty="0">
                <a:solidFill>
                  <a:schemeClr val="bg1"/>
                </a:solidFill>
                <a:latin typeface="Trebuchet MS"/>
                <a:cs typeface="Trebuchet MS"/>
              </a:rPr>
              <a:t>ss</a:t>
            </a:r>
            <a:r>
              <a:rPr sz="2150" spc="19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fo</a:t>
            </a:r>
            <a:r>
              <a:rPr sz="2150" spc="-5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2150" spc="1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5" dirty="0">
                <a:solidFill>
                  <a:schemeClr val="bg1"/>
                </a:solidFill>
                <a:latin typeface="Trebuchet MS"/>
                <a:cs typeface="Trebuchet MS"/>
              </a:rPr>
              <a:t>attac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spc="25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75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host</a:t>
            </a:r>
            <a:r>
              <a:rPr sz="2150" spc="-20" dirty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0" dirty="0">
                <a:solidFill>
                  <a:schemeClr val="bg1"/>
                </a:solidFill>
                <a:latin typeface="Trebuchet MS"/>
                <a:cs typeface="Trebuchet MS"/>
              </a:rPr>
              <a:t>192.168.1.11</a:t>
            </a:r>
            <a:r>
              <a:rPr lang="en-US" sz="2150" spc="-10" dirty="0">
                <a:solidFill>
                  <a:schemeClr val="bg1"/>
                </a:solidFill>
                <a:latin typeface="Trebuchet MS"/>
                <a:cs typeface="Trebuchet MS"/>
              </a:rPr>
              <a:t>0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17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3600" b="1" spc="-5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5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9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3600" b="1" spc="5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52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User</a:t>
            </a:r>
            <a:r>
              <a:rPr sz="215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michael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password</a:t>
            </a:r>
            <a:r>
              <a:rPr sz="215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found</a:t>
            </a:r>
          </a:p>
          <a:p>
            <a:pPr marL="1143635" lvl="1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Password:</a:t>
            </a:r>
            <a:r>
              <a:rPr sz="215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spc="-15" dirty="0">
                <a:solidFill>
                  <a:schemeClr val="bg1"/>
                </a:solidFill>
                <a:latin typeface="Trebuchet MS"/>
                <a:cs typeface="Trebuchet MS"/>
              </a:rPr>
              <a:t>M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ichael</a:t>
            </a:r>
            <a:r>
              <a:rPr lang="en-US" sz="2150" spc="-15" dirty="0">
                <a:solidFill>
                  <a:schemeClr val="bg1"/>
                </a:solidFill>
                <a:latin typeface="Trebuchet MS"/>
                <a:cs typeface="Trebuchet MS"/>
              </a:rPr>
              <a:t> (Not very creative)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17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20" dirty="0">
                <a:solidFill>
                  <a:schemeClr val="bg1"/>
                </a:solidFill>
                <a:latin typeface="Trebuchet MS"/>
                <a:cs typeface="Trebuchet MS"/>
              </a:rPr>
              <a:t>Command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52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b="1" spc="-80" dirty="0">
                <a:solidFill>
                  <a:srgbClr val="FF0000"/>
                </a:solidFill>
                <a:latin typeface="Trebuchet MS"/>
                <a:cs typeface="Trebuchet MS"/>
              </a:rPr>
              <a:t>hydra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105" dirty="0">
                <a:solidFill>
                  <a:srgbClr val="FF0000"/>
                </a:solidFill>
                <a:latin typeface="Trebuchet MS"/>
                <a:cs typeface="Trebuchet MS"/>
              </a:rPr>
              <a:t>-</a:t>
            </a:r>
            <a:r>
              <a:rPr lang="en-US" sz="2150" b="1" spc="105" dirty="0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FF0000"/>
                </a:solidFill>
                <a:latin typeface="Trebuchet MS"/>
                <a:cs typeface="Trebuchet MS"/>
              </a:rPr>
              <a:t>michael</a:t>
            </a:r>
            <a:r>
              <a:rPr sz="2150" b="1" spc="-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75" dirty="0">
                <a:solidFill>
                  <a:srgbClr val="FF0000"/>
                </a:solidFill>
                <a:latin typeface="Trebuchet MS"/>
                <a:cs typeface="Trebuchet MS"/>
              </a:rPr>
              <a:t>-P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rgbClr val="FF0000"/>
                </a:solidFill>
                <a:latin typeface="Trebuchet MS"/>
                <a:cs typeface="Trebuchet MS"/>
              </a:rPr>
              <a:t>/usr/share/wordlist</a:t>
            </a:r>
            <a:r>
              <a:rPr lang="en-US" sz="2150" b="1" spc="-60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2150" b="1" spc="-60" dirty="0">
                <a:solidFill>
                  <a:srgbClr val="FF0000"/>
                </a:solidFill>
                <a:latin typeface="Trebuchet MS"/>
                <a:cs typeface="Trebuchet MS"/>
              </a:rPr>
              <a:t>/rockyou.txt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192.168.1.110 </a:t>
            </a:r>
            <a:r>
              <a:rPr sz="2150" b="1" spc="-50" dirty="0">
                <a:solidFill>
                  <a:srgbClr val="FF0000"/>
                </a:solidFill>
                <a:latin typeface="Trebuchet MS"/>
                <a:cs typeface="Trebuchet MS"/>
              </a:rPr>
              <a:t>-t</a:t>
            </a:r>
            <a:r>
              <a:rPr sz="2150" b="1" spc="-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30" dirty="0">
                <a:solidFill>
                  <a:srgbClr val="FF0000"/>
                </a:solidFill>
                <a:latin typeface="Trebuchet MS"/>
                <a:cs typeface="Trebuchet MS"/>
              </a:rPr>
              <a:t>4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150" b="1" spc="-70" dirty="0" err="1">
                <a:solidFill>
                  <a:srgbClr val="FF0000"/>
                </a:solidFill>
                <a:latin typeface="Trebuchet MS"/>
                <a:cs typeface="Trebuchet MS"/>
              </a:rPr>
              <a:t>ssh</a:t>
            </a:r>
            <a:endParaRPr sz="2150" dirty="0"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155" dirty="0">
                <a:solidFill>
                  <a:schemeClr val="bg1"/>
                </a:solidFill>
                <a:latin typeface="Trebuchet MS"/>
                <a:cs typeface="Trebuchet MS"/>
              </a:rPr>
              <a:t>ssh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login</a:t>
            </a:r>
            <a:r>
              <a:rPr sz="215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command:</a:t>
            </a:r>
            <a:r>
              <a:rPr sz="2150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root@kali: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85" dirty="0">
                <a:solidFill>
                  <a:srgbClr val="FF0000"/>
                </a:solidFill>
                <a:latin typeface="Trebuchet MS"/>
                <a:cs typeface="Trebuchet MS"/>
              </a:rPr>
              <a:t>ssh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rgbClr val="FF0000"/>
                </a:solidFill>
                <a:latin typeface="Trebuchet MS"/>
                <a:cs typeface="Trebuchet MS"/>
              </a:rPr>
              <a:t>192.168.1.110</a:t>
            </a:r>
            <a:r>
              <a:rPr sz="2150" b="1" spc="-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15" dirty="0">
                <a:solidFill>
                  <a:srgbClr val="FF0000"/>
                </a:solidFill>
                <a:latin typeface="Trebuchet MS"/>
                <a:cs typeface="Trebuchet MS"/>
              </a:rPr>
              <a:t>-l</a:t>
            </a:r>
            <a:r>
              <a:rPr sz="2150" b="1" spc="-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FF0000"/>
                </a:solidFill>
                <a:latin typeface="Trebuchet MS"/>
                <a:cs typeface="Trebuchet MS"/>
              </a:rPr>
              <a:t>michael</a:t>
            </a:r>
            <a:endParaRPr sz="2150" dirty="0"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michael@192.168.1.110’s</a:t>
            </a:r>
            <a:r>
              <a:rPr sz="215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password:</a:t>
            </a:r>
            <a:r>
              <a:rPr sz="2150" spc="-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rgbClr val="FF0000"/>
                </a:solidFill>
                <a:latin typeface="Trebuchet MS"/>
                <a:cs typeface="Trebuchet MS"/>
              </a:rPr>
              <a:t>michael</a:t>
            </a:r>
            <a:endParaRPr sz="2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150" b="1" spc="-50" dirty="0">
                <a:solidFill>
                  <a:schemeClr val="bg1"/>
                </a:solidFill>
                <a:latin typeface="Trebuchet MS"/>
                <a:cs typeface="Trebuchet MS"/>
              </a:rPr>
              <a:t>Result: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Attacker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20" dirty="0">
                <a:solidFill>
                  <a:schemeClr val="bg1"/>
                </a:solidFill>
                <a:latin typeface="Trebuchet MS"/>
                <a:cs typeface="Trebuchet MS"/>
              </a:rPr>
              <a:t>can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20" dirty="0">
                <a:solidFill>
                  <a:schemeClr val="bg1"/>
                </a:solidFill>
                <a:latin typeface="Trebuchet MS"/>
                <a:cs typeface="Trebuchet MS"/>
              </a:rPr>
              <a:t>login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to SSH </a:t>
            </a:r>
            <a:r>
              <a:rPr sz="2150" b="1" spc="15" dirty="0">
                <a:solidFill>
                  <a:schemeClr val="bg1"/>
                </a:solidFill>
                <a:latin typeface="Trebuchet MS"/>
                <a:cs typeface="Trebuchet MS"/>
              </a:rPr>
              <a:t>using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Michael’s</a:t>
            </a:r>
            <a:r>
              <a:rPr sz="2150" b="1" spc="-10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50" dirty="0">
                <a:solidFill>
                  <a:schemeClr val="bg1"/>
                </a:solidFill>
                <a:latin typeface="Trebuchet MS"/>
                <a:cs typeface="Trebuchet MS"/>
              </a:rPr>
              <a:t>credentials</a:t>
            </a:r>
            <a:r>
              <a:rPr sz="2150" b="1" spc="-15" dirty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6250" y="3829050"/>
            <a:ext cx="16880499" cy="6924490"/>
            <a:chOff x="1746250" y="3822050"/>
            <a:chExt cx="16880499" cy="692449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14274" y="3822050"/>
              <a:ext cx="9912475" cy="692449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 rotWithShape="1">
            <a:blip r:embed="rId4" cstate="print"/>
            <a:srcRect l="1045" b="3045"/>
            <a:stretch/>
          </p:blipFill>
          <p:spPr>
            <a:xfrm>
              <a:off x="1746250" y="3822050"/>
              <a:ext cx="6238980" cy="692449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52909" y="404908"/>
            <a:ext cx="17595215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5102840" algn="l"/>
              </a:tabLst>
            </a:pPr>
            <a:r>
              <a:rPr lang="en-US" sz="5250" spc="-75" dirty="0"/>
              <a:t>Exploitation:</a:t>
            </a:r>
            <a:r>
              <a:rPr lang="en-US" sz="5250" spc="-270" dirty="0"/>
              <a:t> </a:t>
            </a:r>
            <a:r>
              <a:rPr lang="en-US" sz="5250" spc="245" dirty="0"/>
              <a:t>3</a:t>
            </a:r>
            <a:r>
              <a:rPr lang="en-US" sz="5250" spc="-270" dirty="0"/>
              <a:t> </a:t>
            </a:r>
            <a:r>
              <a:rPr lang="en-US" sz="5250" spc="-70" dirty="0"/>
              <a:t>“User</a:t>
            </a:r>
            <a:r>
              <a:rPr lang="en-US" sz="5250" spc="-275" dirty="0"/>
              <a:t> </a:t>
            </a:r>
            <a:r>
              <a:rPr lang="en-US" sz="5250" spc="125" dirty="0"/>
              <a:t>ID</a:t>
            </a:r>
            <a:r>
              <a:rPr lang="en-US" sz="5250" spc="-265" dirty="0"/>
              <a:t> </a:t>
            </a:r>
            <a:r>
              <a:rPr lang="en-US" sz="5250" spc="65" dirty="0"/>
              <a:t>susceptible</a:t>
            </a:r>
            <a:r>
              <a:rPr lang="en-US" sz="5250" spc="-265" dirty="0"/>
              <a:t> </a:t>
            </a:r>
            <a:r>
              <a:rPr lang="en-US" sz="5250" spc="-110" dirty="0"/>
              <a:t>to</a:t>
            </a:r>
            <a:r>
              <a:rPr lang="en-US" sz="5250" spc="-270" dirty="0"/>
              <a:t> </a:t>
            </a:r>
            <a:r>
              <a:rPr lang="en-US" sz="5250" spc="-20" dirty="0"/>
              <a:t>Brute-Force</a:t>
            </a:r>
            <a:r>
              <a:rPr lang="en-US" sz="5250" spc="-270" dirty="0"/>
              <a:t> </a:t>
            </a:r>
            <a:r>
              <a:rPr lang="en-US" sz="5250" spc="-45" dirty="0"/>
              <a:t>attacks”</a:t>
            </a:r>
            <a:endParaRPr lang="en-US" sz="52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11</a:t>
            </a:fld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994010" y="1983428"/>
            <a:ext cx="323532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-5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b="1" spc="-55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dr</a:t>
            </a:r>
            <a:r>
              <a:rPr sz="2150" b="1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chemeClr val="bg1"/>
                </a:solidFill>
                <a:latin typeface="Trebuchet MS"/>
                <a:cs typeface="Trebuchet MS"/>
              </a:rPr>
              <a:t>Brut</a:t>
            </a:r>
            <a:r>
              <a:rPr sz="2150" b="1" spc="-7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05" dirty="0">
                <a:solidFill>
                  <a:schemeClr val="bg1"/>
                </a:solidFill>
                <a:latin typeface="Trebuchet MS"/>
                <a:cs typeface="Trebuchet MS"/>
              </a:rPr>
              <a:t>F</a:t>
            </a:r>
            <a:r>
              <a:rPr sz="2150" b="1" spc="-8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150" b="1" spc="-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b="1" spc="-35" dirty="0">
                <a:solidFill>
                  <a:schemeClr val="bg1"/>
                </a:solidFill>
                <a:latin typeface="Trebuchet MS"/>
                <a:cs typeface="Trebuchet MS"/>
              </a:rPr>
              <a:t>ce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6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ttack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54988" y="1983428"/>
            <a:ext cx="418909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140" dirty="0">
                <a:solidFill>
                  <a:schemeClr val="bg1"/>
                </a:solidFill>
                <a:latin typeface="Trebuchet MS"/>
                <a:cs typeface="Trebuchet MS"/>
              </a:rPr>
              <a:t>SS</a:t>
            </a:r>
            <a:r>
              <a:rPr sz="2150" b="1" spc="19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5" dirty="0">
                <a:solidFill>
                  <a:schemeClr val="bg1"/>
                </a:solidFill>
                <a:latin typeface="Trebuchet MS"/>
                <a:cs typeface="Trebuchet MS"/>
              </a:rPr>
              <a:t>Logi</a:t>
            </a:r>
            <a:r>
              <a:rPr sz="2150" b="1" spc="-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6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150" b="1" spc="-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US" sz="2150" b="1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3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E7B89B-D4A1-FD08-D3EF-9B14293B18E7}"/>
              </a:ext>
            </a:extLst>
          </p:cNvPr>
          <p:cNvSpPr txBox="1"/>
          <p:nvPr/>
        </p:nvSpPr>
        <p:spPr>
          <a:xfrm>
            <a:off x="5025259" y="5215023"/>
            <a:ext cx="10050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955" dirty="0">
                <a:solidFill>
                  <a:srgbClr val="000000"/>
                </a:solidFill>
              </a:rPr>
              <a:t>Explo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Re</a:t>
            </a:r>
            <a:r>
              <a:rPr lang="en-US" sz="1800" spc="-955" dirty="0">
                <a:solidFill>
                  <a:srgbClr val="000000"/>
                </a:solidFill>
              </a:rPr>
              <a:t>it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lang="en-US" sz="1800" spc="-955" dirty="0">
                <a:solidFill>
                  <a:srgbClr val="000000"/>
                </a:solidFill>
              </a:rPr>
              <a:t>a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lang="en-US" sz="1800" spc="-955" dirty="0">
                <a:solidFill>
                  <a:srgbClr val="000000"/>
                </a:solidFill>
              </a:rPr>
              <a:t>t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lang="en-US" sz="1800" spc="-955" dirty="0">
                <a:solidFill>
                  <a:srgbClr val="000000"/>
                </a:solidFill>
              </a:rPr>
              <a:t>i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955" dirty="0">
                <a:solidFill>
                  <a:srgbClr val="000000"/>
                </a:solidFill>
              </a:rPr>
              <a:t>o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lang="en-US" sz="1800" spc="-955" dirty="0">
                <a:solidFill>
                  <a:srgbClr val="000000"/>
                </a:solidFill>
              </a:rPr>
              <a:t>n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ev</a:t>
            </a:r>
            <a:r>
              <a:rPr lang="en-US" sz="1800" spc="-955" dirty="0">
                <a:solidFill>
                  <a:srgbClr val="000000"/>
                </a:solidFill>
              </a:rPr>
              <a:t>: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955" dirty="0">
                <a:solidFill>
                  <a:srgbClr val="000000"/>
                </a:solidFill>
              </a:rPr>
              <a:t>3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lop</a:t>
            </a:r>
            <a:r>
              <a:rPr lang="en-US" sz="1800" spc="-955" dirty="0">
                <a:solidFill>
                  <a:srgbClr val="000000"/>
                </a:solidFill>
              </a:rPr>
              <a:t>“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lang="en-US" sz="1800" spc="-955" dirty="0">
                <a:solidFill>
                  <a:srgbClr val="000000"/>
                </a:solidFill>
              </a:rPr>
              <a:t>U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955" dirty="0">
                <a:solidFill>
                  <a:srgbClr val="000000"/>
                </a:solidFill>
              </a:rPr>
              <a:t>s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lang="en-US" sz="1800" spc="-955" dirty="0">
                <a:solidFill>
                  <a:srgbClr val="000000"/>
                </a:solidFill>
              </a:rPr>
              <a:t>e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t/</a:t>
            </a:r>
            <a:r>
              <a:rPr lang="en-US" sz="1800" spc="-955" dirty="0" err="1">
                <a:solidFill>
                  <a:srgbClr val="000000"/>
                </a:solidFill>
              </a:rPr>
              <a:t>r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au</a:t>
            </a:r>
            <a:r>
              <a:rPr lang="en-US" sz="1800" spc="-955" dirty="0" err="1">
                <a:solidFill>
                  <a:srgbClr val="000000"/>
                </a:solidFill>
              </a:rPr>
              <a:t>I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lang="en-US" sz="1800" spc="-955" dirty="0" err="1">
                <a:solidFill>
                  <a:srgbClr val="000000"/>
                </a:solidFill>
              </a:rPr>
              <a:t>D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ho</a:t>
            </a:r>
            <a:r>
              <a:rPr lang="en-US" sz="1800" spc="-955" dirty="0" err="1">
                <a:solidFill>
                  <a:srgbClr val="000000"/>
                </a:solidFill>
              </a:rPr>
              <a:t>s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lang="en-US" sz="1100" b="1" spc="-1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lang="en-US" sz="1800" spc="-1025" dirty="0">
                <a:solidFill>
                  <a:srgbClr val="000000"/>
                </a:solidFill>
              </a:rPr>
              <a:t>u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lang="en-US" sz="1800" spc="-1025" dirty="0">
                <a:solidFill>
                  <a:srgbClr val="000000"/>
                </a:solidFill>
              </a:rPr>
              <a:t>s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ce</a:t>
            </a:r>
            <a:r>
              <a:rPr lang="en-US" sz="1800" spc="-1025" dirty="0">
                <a:solidFill>
                  <a:srgbClr val="000000"/>
                </a:solidFill>
              </a:rPr>
              <a:t>c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lang="en-US" sz="1800" spc="-1025" dirty="0">
                <a:solidFill>
                  <a:srgbClr val="000000"/>
                </a:solidFill>
              </a:rPr>
              <a:t>e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lang="en-US" sz="1800" spc="-1025" dirty="0">
                <a:solidFill>
                  <a:srgbClr val="000000"/>
                </a:solidFill>
              </a:rPr>
              <a:t>p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lang="en-US" sz="1800" spc="-1025" dirty="0">
                <a:solidFill>
                  <a:srgbClr val="000000"/>
                </a:solidFill>
              </a:rPr>
              <a:t>ti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W</a:t>
            </a:r>
            <a:r>
              <a:rPr lang="en-US" sz="1800" spc="-1025" dirty="0">
                <a:solidFill>
                  <a:srgbClr val="000000"/>
                </a:solidFill>
              </a:rPr>
              <a:t>b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1025" dirty="0">
                <a:solidFill>
                  <a:srgbClr val="000000"/>
                </a:solidFill>
              </a:rPr>
              <a:t>l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r>
              <a:rPr lang="en-US" sz="1800" spc="-1025" dirty="0">
                <a:solidFill>
                  <a:srgbClr val="000000"/>
                </a:solidFill>
              </a:rPr>
              <a:t>e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se</a:t>
            </a:r>
            <a:r>
              <a:rPr lang="en-US" sz="1800" spc="-1025" dirty="0">
                <a:solidFill>
                  <a:srgbClr val="000000"/>
                </a:solidFill>
              </a:rPr>
              <a:t>t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lang="en-US" sz="1800" spc="-1025" dirty="0">
                <a:solidFill>
                  <a:srgbClr val="000000"/>
                </a:solidFill>
              </a:rPr>
              <a:t>o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ve</a:t>
            </a:r>
            <a:r>
              <a:rPr lang="en-US" sz="1800" spc="-1025" dirty="0">
                <a:solidFill>
                  <a:srgbClr val="000000"/>
                </a:solidFill>
              </a:rPr>
              <a:t>B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r1</a:t>
            </a:r>
            <a:r>
              <a:rPr lang="en-US" sz="1800" spc="-1025" dirty="0">
                <a:solidFill>
                  <a:srgbClr val="000000"/>
                </a:solidFill>
              </a:rPr>
              <a:t>r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(</a:t>
            </a:r>
            <a:r>
              <a:rPr lang="en-US" sz="1800" spc="-1025" dirty="0" err="1">
                <a:solidFill>
                  <a:srgbClr val="000000"/>
                </a:solidFill>
              </a:rPr>
              <a:t>u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Ta</a:t>
            </a:r>
            <a:r>
              <a:rPr lang="en-US" sz="1800" spc="-1025" dirty="0" err="1">
                <a:solidFill>
                  <a:srgbClr val="000000"/>
                </a:solidFill>
              </a:rPr>
              <a:t>te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rg</a:t>
            </a:r>
            <a:r>
              <a:rPr lang="en-US" sz="1800" spc="-1025" dirty="0" err="1">
                <a:solidFill>
                  <a:srgbClr val="000000"/>
                </a:solidFill>
              </a:rPr>
              <a:t>-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1025" dirty="0" err="1">
                <a:solidFill>
                  <a:srgbClr val="000000"/>
                </a:solidFill>
              </a:rPr>
              <a:t>F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lang="en-US" sz="1100" b="1" spc="-1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1800" spc="-1395" dirty="0">
                <a:solidFill>
                  <a:srgbClr val="000000"/>
                </a:solidFill>
              </a:rPr>
              <a:t>o</a:t>
            </a:r>
            <a:r>
              <a:rPr lang="en-US" sz="1100" b="1" spc="-1395" dirty="0">
                <a:solidFill>
                  <a:srgbClr val="000000"/>
                </a:solidFill>
                <a:latin typeface="Trebuchet MS"/>
                <a:cs typeface="Trebuchet MS"/>
              </a:rPr>
              <a:t>1</a:t>
            </a:r>
            <a:r>
              <a:rPr lang="en-US" sz="1100" b="1" spc="-1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1800" spc="-1150" dirty="0" err="1">
                <a:solidFill>
                  <a:srgbClr val="000000"/>
                </a:solidFill>
              </a:rPr>
              <a:t>r</a:t>
            </a:r>
            <a:r>
              <a:rPr lang="en-US" sz="1100" b="1" spc="-1150" dirty="0" err="1">
                <a:solidFill>
                  <a:srgbClr val="000000"/>
                </a:solidFill>
                <a:latin typeface="Trebuchet MS"/>
                <a:cs typeface="Trebuchet MS"/>
              </a:rPr>
              <a:t>V</a:t>
            </a:r>
            <a:r>
              <a:rPr lang="en-US" sz="1800" spc="-1150" dirty="0" err="1">
                <a:solidFill>
                  <a:srgbClr val="000000"/>
                </a:solidFill>
              </a:rPr>
              <a:t>c</a:t>
            </a:r>
            <a:r>
              <a:rPr lang="en-US" sz="1100" b="1" spc="-1150" dirty="0" err="1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lang="en-US" sz="1800" spc="-1150" dirty="0" err="1">
                <a:solidFill>
                  <a:srgbClr val="000000"/>
                </a:solidFill>
              </a:rPr>
              <a:t>e</a:t>
            </a:r>
            <a:r>
              <a:rPr lang="en-US" sz="1100" b="1" spc="-1150" dirty="0">
                <a:solidFill>
                  <a:srgbClr val="000000"/>
                </a:solidFill>
                <a:latin typeface="Trebuchet MS"/>
                <a:cs typeface="Trebuchet MS"/>
              </a:rPr>
              <a:t>)	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9351" y="1291848"/>
            <a:ext cx="19180175" cy="9528175"/>
            <a:chOff x="599351" y="1291848"/>
            <a:chExt cx="19180175" cy="952817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80280" y="1291848"/>
              <a:ext cx="9298681" cy="949494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95438" y="2487368"/>
              <a:ext cx="5946140" cy="5657850"/>
            </a:xfrm>
            <a:custGeom>
              <a:avLst/>
              <a:gdLst/>
              <a:ahLst/>
              <a:cxnLst/>
              <a:rect l="l" t="t" r="r" b="b"/>
              <a:pathLst>
                <a:path w="5946140" h="5657850">
                  <a:moveTo>
                    <a:pt x="0" y="4678886"/>
                  </a:moveTo>
                  <a:lnTo>
                    <a:pt x="5167" y="4634020"/>
                  </a:lnTo>
                  <a:lnTo>
                    <a:pt x="19888" y="4592834"/>
                  </a:lnTo>
                  <a:lnTo>
                    <a:pt x="42986" y="4556503"/>
                  </a:lnTo>
                  <a:lnTo>
                    <a:pt x="73289" y="4526201"/>
                  </a:lnTo>
                  <a:lnTo>
                    <a:pt x="109620" y="4503102"/>
                  </a:lnTo>
                  <a:lnTo>
                    <a:pt x="150806" y="4488382"/>
                  </a:lnTo>
                  <a:lnTo>
                    <a:pt x="195672" y="4483214"/>
                  </a:lnTo>
                  <a:lnTo>
                    <a:pt x="4096492" y="4483214"/>
                  </a:lnTo>
                  <a:lnTo>
                    <a:pt x="4134845" y="4487008"/>
                  </a:lnTo>
                  <a:lnTo>
                    <a:pt x="4171373" y="4498109"/>
                  </a:lnTo>
                  <a:lnTo>
                    <a:pt x="4205052" y="4516089"/>
                  </a:lnTo>
                  <a:lnTo>
                    <a:pt x="4234854" y="4540525"/>
                  </a:lnTo>
                  <a:lnTo>
                    <a:pt x="4259290" y="4570327"/>
                  </a:lnTo>
                  <a:lnTo>
                    <a:pt x="4277271" y="4604005"/>
                  </a:lnTo>
                  <a:lnTo>
                    <a:pt x="4288371" y="4640534"/>
                  </a:lnTo>
                  <a:lnTo>
                    <a:pt x="4292165" y="4678886"/>
                  </a:lnTo>
                  <a:lnTo>
                    <a:pt x="4292165" y="5461552"/>
                  </a:lnTo>
                  <a:lnTo>
                    <a:pt x="4286997" y="5506418"/>
                  </a:lnTo>
                  <a:lnTo>
                    <a:pt x="4272277" y="5547604"/>
                  </a:lnTo>
                  <a:lnTo>
                    <a:pt x="4249178" y="5583935"/>
                  </a:lnTo>
                  <a:lnTo>
                    <a:pt x="4218876" y="5614237"/>
                  </a:lnTo>
                  <a:lnTo>
                    <a:pt x="4182544" y="5637336"/>
                  </a:lnTo>
                  <a:lnTo>
                    <a:pt x="4141358" y="5652056"/>
                  </a:lnTo>
                  <a:lnTo>
                    <a:pt x="4096492" y="5657224"/>
                  </a:lnTo>
                  <a:lnTo>
                    <a:pt x="195672" y="5657224"/>
                  </a:lnTo>
                  <a:lnTo>
                    <a:pt x="150806" y="5652056"/>
                  </a:lnTo>
                  <a:lnTo>
                    <a:pt x="109620" y="5637336"/>
                  </a:lnTo>
                  <a:lnTo>
                    <a:pt x="73289" y="5614237"/>
                  </a:lnTo>
                  <a:lnTo>
                    <a:pt x="42986" y="5583935"/>
                  </a:lnTo>
                  <a:lnTo>
                    <a:pt x="19888" y="5547604"/>
                  </a:lnTo>
                  <a:lnTo>
                    <a:pt x="5167" y="5506418"/>
                  </a:lnTo>
                  <a:lnTo>
                    <a:pt x="0" y="5461552"/>
                  </a:lnTo>
                  <a:lnTo>
                    <a:pt x="0" y="4678886"/>
                  </a:lnTo>
                  <a:close/>
                </a:path>
                <a:path w="5946140" h="5657850">
                  <a:moveTo>
                    <a:pt x="0" y="53084"/>
                  </a:moveTo>
                  <a:lnTo>
                    <a:pt x="4171" y="32421"/>
                  </a:lnTo>
                  <a:lnTo>
                    <a:pt x="15547" y="15547"/>
                  </a:lnTo>
                  <a:lnTo>
                    <a:pt x="32421" y="4171"/>
                  </a:lnTo>
                  <a:lnTo>
                    <a:pt x="53084" y="0"/>
                  </a:lnTo>
                  <a:lnTo>
                    <a:pt x="5892446" y="0"/>
                  </a:lnTo>
                  <a:lnTo>
                    <a:pt x="5929981" y="15547"/>
                  </a:lnTo>
                  <a:lnTo>
                    <a:pt x="5945530" y="53084"/>
                  </a:lnTo>
                  <a:lnTo>
                    <a:pt x="5945530" y="265413"/>
                  </a:lnTo>
                  <a:lnTo>
                    <a:pt x="5941358" y="286076"/>
                  </a:lnTo>
                  <a:lnTo>
                    <a:pt x="5929982" y="302949"/>
                  </a:lnTo>
                  <a:lnTo>
                    <a:pt x="5913108" y="314325"/>
                  </a:lnTo>
                  <a:lnTo>
                    <a:pt x="5892446" y="318497"/>
                  </a:lnTo>
                  <a:lnTo>
                    <a:pt x="53084" y="318497"/>
                  </a:lnTo>
                  <a:lnTo>
                    <a:pt x="32421" y="314325"/>
                  </a:lnTo>
                  <a:lnTo>
                    <a:pt x="15547" y="302949"/>
                  </a:lnTo>
                  <a:lnTo>
                    <a:pt x="4171" y="286076"/>
                  </a:lnTo>
                  <a:lnTo>
                    <a:pt x="0" y="265413"/>
                  </a:lnTo>
                  <a:lnTo>
                    <a:pt x="0" y="53084"/>
                  </a:lnTo>
                  <a:close/>
                </a:path>
              </a:pathLst>
            </a:custGeom>
            <a:ln w="314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7280890" cy="8245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sz="5250" spc="245" dirty="0"/>
              <a:t>4</a:t>
            </a:r>
            <a:r>
              <a:rPr sz="5250" spc="-200" dirty="0"/>
              <a:t> </a:t>
            </a:r>
            <a:r>
              <a:rPr sz="4800" spc="-75" dirty="0"/>
              <a:t>“</a:t>
            </a:r>
            <a:r>
              <a:rPr sz="4800" spc="85" dirty="0"/>
              <a:t>WordPress</a:t>
            </a:r>
            <a:r>
              <a:rPr sz="4800" spc="-175" dirty="0"/>
              <a:t> </a:t>
            </a:r>
            <a:r>
              <a:rPr lang="en-US" sz="4800" spc="-175" dirty="0"/>
              <a:t>Database data exfiltration</a:t>
            </a:r>
            <a:r>
              <a:rPr sz="4800" spc="-135" dirty="0"/>
              <a:t>”</a:t>
            </a:r>
            <a:endParaRPr sz="4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12</a:t>
            </a:fld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1565391" y="1862357"/>
            <a:ext cx="8494395" cy="7519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66445" indent="-467359">
              <a:lnSpc>
                <a:spcPct val="100000"/>
              </a:lnSpc>
              <a:spcBef>
                <a:spcPts val="13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-20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3600" b="1" spc="-1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3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3600" b="1" spc="-45" dirty="0">
                <a:solidFill>
                  <a:schemeClr val="bg1"/>
                </a:solidFill>
                <a:latin typeface="Trebuchet MS"/>
                <a:cs typeface="Trebuchet MS"/>
              </a:rPr>
              <a:t>ou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25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600" b="1" spc="-6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marR="1525905">
              <a:lnSpc>
                <a:spcPct val="170200"/>
              </a:lnSpc>
              <a:spcBef>
                <a:spcPts val="1135"/>
              </a:spcBef>
            </a:pPr>
            <a:r>
              <a:rPr sz="2150" spc="195" dirty="0">
                <a:solidFill>
                  <a:schemeClr val="bg1"/>
                </a:solidFill>
                <a:latin typeface="Trebuchet MS"/>
                <a:cs typeface="Trebuchet MS"/>
              </a:rPr>
              <a:t>SSH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chemeClr val="bg1"/>
                </a:solidFill>
                <a:latin typeface="Trebuchet MS"/>
                <a:cs typeface="Trebuchet MS"/>
              </a:rPr>
              <a:t>into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0" dirty="0">
                <a:solidFill>
                  <a:schemeClr val="bg1"/>
                </a:solidFill>
                <a:latin typeface="Trebuchet MS"/>
                <a:cs typeface="Trebuchet MS"/>
              </a:rPr>
              <a:t>Michael’s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account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chemeClr val="bg1"/>
                </a:solidFill>
                <a:latin typeface="Trebuchet MS"/>
                <a:cs typeface="Trebuchet MS"/>
              </a:rPr>
              <a:t>then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located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the </a:t>
            </a:r>
            <a:r>
              <a:rPr sz="2150" spc="-6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rgbClr val="FF0000"/>
                </a:solidFill>
                <a:latin typeface="Trebuchet MS"/>
                <a:cs typeface="Trebuchet MS"/>
              </a:rPr>
              <a:t>wp-conﬁg.ph</a:t>
            </a:r>
            <a:r>
              <a:rPr sz="2150" spc="-20" dirty="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sz="2150" spc="-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ﬁl</a:t>
            </a:r>
            <a:r>
              <a:rPr sz="2150" spc="-8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0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45" dirty="0">
                <a:solidFill>
                  <a:schemeClr val="bg1"/>
                </a:solidFill>
                <a:latin typeface="Trebuchet MS"/>
                <a:cs typeface="Trebuchet MS"/>
              </a:rPr>
              <a:t>disco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150" spc="-9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-2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>
              <a:lnSpc>
                <a:spcPct val="100000"/>
              </a:lnSpc>
              <a:spcBef>
                <a:spcPts val="1190"/>
              </a:spcBef>
            </a:pPr>
            <a:r>
              <a:rPr sz="2150" spc="120" dirty="0">
                <a:solidFill>
                  <a:schemeClr val="bg1"/>
                </a:solidFill>
                <a:latin typeface="Trebuchet MS"/>
                <a:cs typeface="Trebuchet MS"/>
              </a:rPr>
              <a:t>MySQL</a:t>
            </a:r>
            <a:r>
              <a:rPr sz="2150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database</a:t>
            </a:r>
            <a:r>
              <a:rPr sz="215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login</a:t>
            </a:r>
            <a:r>
              <a:rPr sz="215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credentials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170"/>
              </a:spcBef>
              <a:buFont typeface="Arial"/>
              <a:buChar char="●"/>
              <a:tabLst>
                <a:tab pos="767080" algn="l"/>
              </a:tabLst>
            </a:pP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What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30" dirty="0">
                <a:solidFill>
                  <a:schemeClr val="bg1"/>
                </a:solidFill>
                <a:latin typeface="Trebuchet MS"/>
                <a:cs typeface="Trebuchet MS"/>
              </a:rPr>
              <a:t>did</a:t>
            </a:r>
            <a:r>
              <a:rPr sz="3600" spc="-2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spc="-9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7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spc="-6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3600" spc="-2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spc="-3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3600" spc="16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>
              <a:lnSpc>
                <a:spcPct val="100000"/>
              </a:lnSpc>
              <a:spcBef>
                <a:spcPts val="2945"/>
              </a:spcBef>
            </a:pP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Obtained</a:t>
            </a:r>
            <a:r>
              <a:rPr sz="215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database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20" dirty="0">
                <a:solidFill>
                  <a:schemeClr val="bg1"/>
                </a:solidFill>
                <a:latin typeface="Trebuchet MS"/>
                <a:cs typeface="Trebuchet MS"/>
              </a:rPr>
              <a:t>MySQL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login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5" dirty="0">
                <a:solidFill>
                  <a:schemeClr val="bg1"/>
                </a:solidFill>
                <a:latin typeface="Trebuchet MS"/>
                <a:cs typeface="Trebuchet MS"/>
              </a:rPr>
              <a:t>credentials.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785"/>
              </a:spcBef>
              <a:buFont typeface="Arial"/>
              <a:buChar char="●"/>
              <a:tabLst>
                <a:tab pos="767080" algn="l"/>
              </a:tabLst>
            </a:pPr>
            <a:r>
              <a:rPr sz="3600" spc="90" dirty="0">
                <a:solidFill>
                  <a:schemeClr val="bg1"/>
                </a:solidFill>
                <a:latin typeface="Trebuchet MS"/>
                <a:cs typeface="Trebuchet MS"/>
              </a:rPr>
              <a:t>Commands: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marR="3757295">
              <a:lnSpc>
                <a:spcPct val="146300"/>
              </a:lnSpc>
              <a:spcBef>
                <a:spcPts val="330"/>
              </a:spcBef>
            </a:pPr>
            <a:r>
              <a:rPr sz="2150" b="1" spc="85" dirty="0">
                <a:solidFill>
                  <a:schemeClr val="bg1"/>
                </a:solidFill>
                <a:latin typeface="Trebuchet MS"/>
                <a:cs typeface="Trebuchet MS"/>
              </a:rPr>
              <a:t>ssh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michael@192.168.1.110 </a:t>
            </a:r>
            <a:r>
              <a:rPr sz="2150" b="1" spc="-6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55" dirty="0">
                <a:solidFill>
                  <a:schemeClr val="bg1"/>
                </a:solidFill>
                <a:latin typeface="Trebuchet MS"/>
                <a:cs typeface="Trebuchet MS"/>
              </a:rPr>
              <a:t>ﬁn</a:t>
            </a:r>
            <a:r>
              <a:rPr sz="215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chemeClr val="bg1"/>
                </a:solidFill>
                <a:latin typeface="Trebuchet MS"/>
                <a:cs typeface="Trebuchet MS"/>
              </a:rPr>
              <a:t>-inam</a:t>
            </a:r>
            <a:r>
              <a:rPr sz="2150" b="1" spc="-3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chemeClr val="bg1"/>
                </a:solidFill>
                <a:latin typeface="Trebuchet MS"/>
                <a:cs typeface="Trebuchet MS"/>
              </a:rPr>
              <a:t>wp-conﬁg.php  </a:t>
            </a:r>
            <a:r>
              <a:rPr sz="2150" b="1" spc="-15" dirty="0">
                <a:solidFill>
                  <a:schemeClr val="bg1"/>
                </a:solidFill>
                <a:latin typeface="Trebuchet MS"/>
                <a:cs typeface="Trebuchet MS"/>
              </a:rPr>
              <a:t>cd </a:t>
            </a:r>
            <a:r>
              <a:rPr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/var/www/html/wordpress </a:t>
            </a:r>
            <a:r>
              <a:rPr sz="2150" b="1" spc="-6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ca</a:t>
            </a:r>
            <a:r>
              <a:rPr sz="2150" b="1" spc="-3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0" dirty="0">
                <a:solidFill>
                  <a:schemeClr val="bg1"/>
                </a:solidFill>
                <a:latin typeface="Trebuchet MS"/>
                <a:cs typeface="Trebuchet MS"/>
              </a:rPr>
              <a:t>wp-conﬁg.php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50" b="1" spc="-40" dirty="0">
                <a:solidFill>
                  <a:schemeClr val="bg1"/>
                </a:solidFill>
                <a:latin typeface="Trebuchet MS"/>
                <a:cs typeface="Trebuchet MS"/>
              </a:rPr>
              <a:t>Result:</a:t>
            </a:r>
            <a:r>
              <a:rPr sz="245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0" dirty="0">
                <a:solidFill>
                  <a:srgbClr val="FF0000"/>
                </a:solidFill>
                <a:latin typeface="Trebuchet MS"/>
                <a:cs typeface="Trebuchet MS"/>
              </a:rPr>
              <a:t>R@v3nsecurity</a:t>
            </a:r>
            <a:endParaRPr sz="2450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5704185" cy="8245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lang="en-US" sz="5250" spc="245" dirty="0"/>
              <a:t>4</a:t>
            </a:r>
            <a:r>
              <a:rPr sz="5250" spc="-270" dirty="0"/>
              <a:t> </a:t>
            </a:r>
            <a:r>
              <a:rPr kumimoji="0" lang="en-US" sz="4800" b="0" i="0" u="none" strike="noStrike" kern="0" cap="none" spc="-7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j-ea"/>
              </a:rPr>
              <a:t>“</a:t>
            </a:r>
            <a:r>
              <a:rPr kumimoji="0" lang="en-US" sz="4800" b="0" i="0" u="none" strike="noStrike" kern="0" cap="none" spc="8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j-ea"/>
              </a:rPr>
              <a:t>WordPress</a:t>
            </a:r>
            <a:r>
              <a:rPr kumimoji="0" lang="en-US" sz="4800" b="0" i="0" u="none" strike="noStrike" kern="0" cap="none" spc="-17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j-ea"/>
              </a:rPr>
              <a:t> Database data exfiltration</a:t>
            </a:r>
            <a:r>
              <a:rPr kumimoji="0" lang="en-US" sz="4800" b="0" i="0" u="none" strike="noStrike" kern="0" cap="none" spc="-1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j-ea"/>
              </a:rPr>
              <a:t>”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66401" y="2383926"/>
            <a:ext cx="8207375" cy="62547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79425" indent="-467359">
              <a:lnSpc>
                <a:spcPct val="100000"/>
              </a:lnSpc>
              <a:spcBef>
                <a:spcPts val="130"/>
              </a:spcBef>
              <a:buFont typeface="Arial"/>
              <a:buChar char="●"/>
              <a:tabLst>
                <a:tab pos="480059" algn="l"/>
              </a:tabLst>
            </a:pPr>
            <a:r>
              <a:rPr sz="3600" b="1" spc="-20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3600" b="1" spc="-1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3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3600" b="1" spc="-45" dirty="0">
                <a:solidFill>
                  <a:schemeClr val="bg1"/>
                </a:solidFill>
                <a:latin typeface="Trebuchet MS"/>
                <a:cs typeface="Trebuchet MS"/>
              </a:rPr>
              <a:t>ou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25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600" b="1" spc="-6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856615" lvl="1" indent="-353695">
              <a:lnSpc>
                <a:spcPct val="100000"/>
              </a:lnSpc>
              <a:spcBef>
                <a:spcPts val="1520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150" b="1" spc="-20" dirty="0">
                <a:solidFill>
                  <a:schemeClr val="bg1"/>
                </a:solidFill>
                <a:latin typeface="Trebuchet MS"/>
                <a:cs typeface="Trebuchet MS"/>
              </a:rPr>
              <a:t>I</a:t>
            </a:r>
            <a:r>
              <a:rPr sz="2150" b="1" spc="-3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65" dirty="0">
                <a:solidFill>
                  <a:schemeClr val="bg1"/>
                </a:solidFill>
                <a:latin typeface="Trebuchet MS"/>
                <a:cs typeface="Trebuchet MS"/>
              </a:rPr>
              <a:t>MySQ</a:t>
            </a:r>
            <a:r>
              <a:rPr sz="2150" b="1" spc="60" dirty="0">
                <a:solidFill>
                  <a:schemeClr val="bg1"/>
                </a:solidFill>
                <a:latin typeface="Trebuchet MS"/>
                <a:cs typeface="Trebuchet MS"/>
              </a:rPr>
              <a:t>L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Database</a:t>
            </a:r>
            <a:r>
              <a:rPr sz="2150" b="1" spc="-25" dirty="0">
                <a:solidFill>
                  <a:schemeClr val="bg1"/>
                </a:solidFill>
                <a:latin typeface="Trebuchet MS"/>
                <a:cs typeface="Trebuchet MS"/>
              </a:rPr>
              <a:t>,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5" dirty="0">
                <a:solidFill>
                  <a:schemeClr val="bg1"/>
                </a:solidFill>
                <a:latin typeface="Trebuchet MS"/>
                <a:cs typeface="Trebuchet MS"/>
              </a:rPr>
              <a:t>commands: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0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-10" dirty="0">
                <a:solidFill>
                  <a:schemeClr val="bg1"/>
                </a:solidFill>
                <a:latin typeface="Trebuchet MS"/>
                <a:cs typeface="Trebuchet MS"/>
              </a:rPr>
              <a:t>show</a:t>
            </a:r>
            <a:r>
              <a:rPr sz="215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database;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5" dirty="0">
                <a:solidFill>
                  <a:schemeClr val="bg1"/>
                </a:solidFill>
                <a:latin typeface="Trebuchet MS"/>
                <a:cs typeface="Trebuchet MS"/>
              </a:rPr>
              <a:t>use</a:t>
            </a:r>
            <a:r>
              <a:rPr sz="2150" b="1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55" dirty="0">
                <a:solidFill>
                  <a:schemeClr val="bg1"/>
                </a:solidFill>
                <a:latin typeface="Trebuchet MS"/>
                <a:cs typeface="Trebuchet MS"/>
              </a:rPr>
              <a:t>wordpress;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-10" dirty="0">
                <a:solidFill>
                  <a:schemeClr val="bg1"/>
                </a:solidFill>
                <a:latin typeface="Trebuchet MS"/>
                <a:cs typeface="Trebuchet MS"/>
              </a:rPr>
              <a:t>show</a:t>
            </a:r>
            <a:r>
              <a:rPr sz="215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tables;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-35" dirty="0">
                <a:solidFill>
                  <a:schemeClr val="bg1"/>
                </a:solidFill>
                <a:latin typeface="Trebuchet MS"/>
                <a:cs typeface="Trebuchet MS"/>
              </a:rPr>
              <a:t>selec</a:t>
            </a:r>
            <a:r>
              <a:rPr sz="2150" b="1" spc="-2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40" dirty="0">
                <a:solidFill>
                  <a:schemeClr val="bg1"/>
                </a:solidFill>
                <a:latin typeface="Trebuchet MS"/>
                <a:cs typeface="Trebuchet MS"/>
              </a:rPr>
              <a:t>*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85" dirty="0">
                <a:solidFill>
                  <a:schemeClr val="bg1"/>
                </a:solidFill>
                <a:latin typeface="Trebuchet MS"/>
                <a:cs typeface="Trebuchet MS"/>
              </a:rPr>
              <a:t>f</a:t>
            </a:r>
            <a:r>
              <a:rPr sz="2150" b="1" spc="-13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b="1" spc="-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150" b="1" dirty="0">
                <a:solidFill>
                  <a:schemeClr val="bg1"/>
                </a:solidFill>
                <a:latin typeface="Trebuchet MS"/>
                <a:cs typeface="Trebuchet MS"/>
              </a:rPr>
              <a:t>m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chemeClr val="bg1"/>
                </a:solidFill>
                <a:latin typeface="Trebuchet MS"/>
                <a:cs typeface="Trebuchet MS"/>
              </a:rPr>
              <a:t>wp_users;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80340" marR="882015" lvl="1" indent="297180">
              <a:lnSpc>
                <a:spcPts val="4270"/>
              </a:lnSpc>
              <a:spcBef>
                <a:spcPts val="245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-20" dirty="0">
                <a:solidFill>
                  <a:schemeClr val="bg1"/>
                </a:solidFill>
                <a:latin typeface="Trebuchet MS"/>
                <a:cs typeface="Trebuchet MS"/>
              </a:rPr>
              <a:t>Copie</a:t>
            </a:r>
            <a:r>
              <a:rPr sz="2450" b="1" spc="-1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St</a:t>
            </a:r>
            <a:r>
              <a:rPr sz="2450" b="1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450" b="1" spc="-8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2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450" b="1" spc="-620" dirty="0">
                <a:solidFill>
                  <a:schemeClr val="bg1"/>
                </a:solidFill>
                <a:latin typeface="Trebuchet MS"/>
                <a:cs typeface="Trebuchet MS"/>
              </a:rPr>
              <a:t>’</a:t>
            </a:r>
            <a:r>
              <a:rPr sz="2450" b="1" spc="21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unsalted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20" dirty="0">
                <a:solidFill>
                  <a:schemeClr val="bg1"/>
                </a:solidFill>
                <a:latin typeface="Trebuchet MS"/>
                <a:cs typeface="Trebuchet MS"/>
              </a:rPr>
              <a:t>passwo</a:t>
            </a:r>
            <a:r>
              <a:rPr sz="2450" b="1" spc="-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20" dirty="0">
                <a:solidFill>
                  <a:schemeClr val="bg1"/>
                </a:solidFill>
                <a:latin typeface="Trebuchet MS"/>
                <a:cs typeface="Trebuchet MS"/>
              </a:rPr>
              <a:t>has</a:t>
            </a:r>
            <a:r>
              <a:rPr sz="2450" b="1" spc="25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85" dirty="0">
                <a:solidFill>
                  <a:schemeClr val="bg1"/>
                </a:solidFill>
                <a:latin typeface="Trebuchet MS"/>
                <a:cs typeface="Trebuchet MS"/>
              </a:rPr>
              <a:t>f</a:t>
            </a:r>
            <a:r>
              <a:rPr sz="2450" b="1" spc="-13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om  </a:t>
            </a:r>
            <a:r>
              <a:rPr sz="2450" b="1" spc="95" dirty="0">
                <a:solidFill>
                  <a:schemeClr val="bg1"/>
                </a:solidFill>
                <a:latin typeface="Trebuchet MS"/>
                <a:cs typeface="Trebuchet MS"/>
              </a:rPr>
              <a:t>MySQ</a:t>
            </a:r>
            <a:r>
              <a:rPr sz="2450" b="1" spc="90" dirty="0">
                <a:solidFill>
                  <a:schemeClr val="bg1"/>
                </a:solidFill>
                <a:latin typeface="Trebuchet MS"/>
                <a:cs typeface="Trebuchet MS"/>
              </a:rPr>
              <a:t>L</a:t>
            </a:r>
            <a:r>
              <a:rPr sz="245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5" dirty="0">
                <a:solidFill>
                  <a:schemeClr val="bg1"/>
                </a:solidFill>
                <a:latin typeface="Trebuchet MS"/>
                <a:cs typeface="Trebuchet MS"/>
              </a:rPr>
              <a:t>databas</a:t>
            </a:r>
            <a:r>
              <a:rPr sz="2450" b="1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100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450" b="1" spc="11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450" b="1" spc="-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8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wp_hashes.txt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856615" lvl="1" indent="-379095">
              <a:lnSpc>
                <a:spcPct val="100000"/>
              </a:lnSpc>
              <a:spcBef>
                <a:spcPts val="965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-20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5" dirty="0">
                <a:solidFill>
                  <a:schemeClr val="bg1"/>
                </a:solidFill>
                <a:latin typeface="Trebuchet MS"/>
                <a:cs typeface="Trebuchet MS"/>
              </a:rPr>
              <a:t>ac</a:t>
            </a:r>
            <a:r>
              <a:rPr sz="2450" b="1" spc="-15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450" b="1" spc="-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5" dirty="0">
                <a:solidFill>
                  <a:schemeClr val="bg1"/>
                </a:solidFill>
                <a:latin typeface="Trebuchet MS"/>
                <a:cs typeface="Trebuchet MS"/>
              </a:rPr>
              <a:t>vi</a:t>
            </a:r>
            <a:r>
              <a:rPr sz="2450" b="1" spc="-4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5" dirty="0">
                <a:solidFill>
                  <a:schemeClr val="bg1"/>
                </a:solidFill>
                <a:latin typeface="Trebuchet MS"/>
                <a:cs typeface="Trebuchet MS"/>
              </a:rPr>
              <a:t>Joh</a:t>
            </a:r>
            <a:r>
              <a:rPr sz="2450" b="1" spc="-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9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450" b="1" spc="-10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55" dirty="0">
                <a:solidFill>
                  <a:schemeClr val="bg1"/>
                </a:solidFill>
                <a:latin typeface="Trebuchet MS"/>
                <a:cs typeface="Trebuchet MS"/>
              </a:rPr>
              <a:t>Ripper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79095">
              <a:lnSpc>
                <a:spcPct val="100000"/>
              </a:lnSpc>
              <a:spcBef>
                <a:spcPts val="132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450" b="1" spc="5" dirty="0">
                <a:solidFill>
                  <a:schemeClr val="bg1"/>
                </a:solidFill>
                <a:latin typeface="Trebuchet MS"/>
                <a:cs typeface="Trebuchet MS"/>
              </a:rPr>
              <a:t>Password:</a:t>
            </a:r>
            <a:r>
              <a:rPr sz="2450" b="1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45" dirty="0">
                <a:solidFill>
                  <a:srgbClr val="FF0000"/>
                </a:solidFill>
                <a:latin typeface="Trebuchet MS"/>
                <a:cs typeface="Trebuchet MS"/>
              </a:rPr>
              <a:t>pink84</a:t>
            </a:r>
            <a:endParaRPr sz="2450"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856615" lvl="1" indent="-379095">
              <a:lnSpc>
                <a:spcPct val="100000"/>
              </a:lnSpc>
              <a:spcBef>
                <a:spcPts val="1330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175" dirty="0">
                <a:solidFill>
                  <a:schemeClr val="bg1"/>
                </a:solidFill>
                <a:latin typeface="Trebuchet MS"/>
                <a:cs typeface="Trebuchet MS"/>
              </a:rPr>
              <a:t>SS</a:t>
            </a:r>
            <a:r>
              <a:rPr sz="2450" b="1" spc="245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45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00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2450" b="1" spc="-12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St</a:t>
            </a:r>
            <a:r>
              <a:rPr sz="2450" b="1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450" b="1" spc="-8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2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450" b="1" spc="-620" dirty="0">
                <a:solidFill>
                  <a:schemeClr val="bg1"/>
                </a:solidFill>
                <a:latin typeface="Trebuchet MS"/>
                <a:cs typeface="Trebuchet MS"/>
              </a:rPr>
              <a:t>’</a:t>
            </a:r>
            <a:r>
              <a:rPr sz="2450" b="1" spc="21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account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856615" lvl="1" indent="-379095">
              <a:lnSpc>
                <a:spcPct val="100000"/>
              </a:lnSpc>
              <a:spcBef>
                <a:spcPts val="1330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-10" dirty="0">
                <a:solidFill>
                  <a:schemeClr val="bg1"/>
                </a:solidFill>
                <a:latin typeface="Trebuchet MS"/>
                <a:cs typeface="Trebuchet MS"/>
              </a:rPr>
              <a:t>Escalate</a:t>
            </a:r>
            <a:r>
              <a:rPr sz="2450" b="1" spc="-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8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oo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5" dirty="0">
                <a:solidFill>
                  <a:schemeClr val="bg1"/>
                </a:solidFill>
                <a:latin typeface="Trebuchet MS"/>
                <a:cs typeface="Trebuchet MS"/>
              </a:rPr>
              <a:t>vi</a:t>
            </a:r>
            <a:r>
              <a:rPr sz="2450" b="1" spc="-4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25" dirty="0">
                <a:solidFill>
                  <a:schemeClr val="bg1"/>
                </a:solidFill>
                <a:latin typeface="Trebuchet MS"/>
                <a:cs typeface="Trebuchet MS"/>
              </a:rPr>
              <a:t>sud</a:t>
            </a:r>
            <a:r>
              <a:rPr sz="2450" b="1" spc="3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p</a:t>
            </a:r>
            <a:r>
              <a:rPr sz="2450" b="1" spc="-70" dirty="0">
                <a:solidFill>
                  <a:schemeClr val="bg1"/>
                </a:solidFill>
                <a:latin typeface="Trebuchet MS"/>
                <a:cs typeface="Trebuchet MS"/>
              </a:rPr>
              <a:t>ython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97366" y="2367230"/>
            <a:ext cx="11635740" cy="7563484"/>
            <a:chOff x="8297366" y="2367230"/>
            <a:chExt cx="11635740" cy="756348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7366" y="3735289"/>
              <a:ext cx="11635132" cy="61948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91653" y="3751003"/>
              <a:ext cx="11446558" cy="60062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97384" y="2367230"/>
              <a:ext cx="8461790" cy="42654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50601" y="2426159"/>
              <a:ext cx="8155357" cy="395906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13</a:t>
            </a:fld>
            <a:endParaRPr spc="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745736E-9E58-4C94-47EB-2B36C5AB2D94}"/>
              </a:ext>
            </a:extLst>
          </p:cNvPr>
          <p:cNvSpPr txBox="1">
            <a:spLocks/>
          </p:cNvSpPr>
          <p:nvPr/>
        </p:nvSpPr>
        <p:spPr>
          <a:xfrm>
            <a:off x="958121" y="361200"/>
            <a:ext cx="15704185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79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US" sz="5250" kern="0" spc="-75" dirty="0"/>
              <a:t>Exploitation:</a:t>
            </a:r>
            <a:r>
              <a:rPr lang="en-US" sz="5250" kern="0" spc="-270" dirty="0"/>
              <a:t> </a:t>
            </a:r>
            <a:r>
              <a:rPr lang="en-US" sz="5250" kern="0" spc="245" dirty="0"/>
              <a:t>5</a:t>
            </a:r>
            <a:r>
              <a:rPr lang="en-US" sz="5250" kern="0" spc="-270" dirty="0"/>
              <a:t> </a:t>
            </a:r>
            <a:r>
              <a:rPr lang="en-US" sz="5250" kern="0" spc="-75" dirty="0"/>
              <a:t>“Privilege</a:t>
            </a:r>
            <a:r>
              <a:rPr lang="en-US" sz="5250" kern="0" spc="-270" dirty="0"/>
              <a:t> </a:t>
            </a:r>
            <a:r>
              <a:rPr lang="en-US" sz="5250" kern="0" spc="40" dirty="0"/>
              <a:t>escalation</a:t>
            </a:r>
            <a:r>
              <a:rPr lang="en-US" sz="5250" kern="0" spc="-270" dirty="0"/>
              <a:t> </a:t>
            </a:r>
            <a:r>
              <a:rPr lang="en-US" sz="5250" kern="0" spc="-15" dirty="0"/>
              <a:t>via</a:t>
            </a:r>
            <a:r>
              <a:rPr lang="en-US" sz="5250" kern="0" spc="-270" dirty="0"/>
              <a:t> </a:t>
            </a:r>
            <a:r>
              <a:rPr lang="en-US" sz="5250" kern="0" spc="220" dirty="0" err="1"/>
              <a:t>sudo</a:t>
            </a:r>
            <a:r>
              <a:rPr lang="en-US" sz="5250" kern="0" spc="-260" dirty="0"/>
              <a:t> </a:t>
            </a:r>
            <a:r>
              <a:rPr lang="en-US" sz="5250" kern="0" spc="-140" dirty="0"/>
              <a:t>python”</a:t>
            </a:r>
            <a:endParaRPr lang="en-US" sz="5250" kern="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C3C4623-E344-B39D-8B05-49906D43E737}"/>
              </a:ext>
            </a:extLst>
          </p:cNvPr>
          <p:cNvSpPr txBox="1"/>
          <p:nvPr/>
        </p:nvSpPr>
        <p:spPr>
          <a:xfrm>
            <a:off x="730392" y="2632438"/>
            <a:ext cx="6654658" cy="5790047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467359" marR="34290" indent="-467359" algn="r">
              <a:lnSpc>
                <a:spcPct val="100000"/>
              </a:lnSpc>
              <a:spcBef>
                <a:spcPts val="1590"/>
              </a:spcBef>
              <a:buFont typeface="Arial"/>
              <a:buChar char="●"/>
              <a:tabLst>
                <a:tab pos="467359" algn="l"/>
              </a:tabLst>
            </a:pP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3600" b="1" spc="-5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5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9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3600" b="1" spc="5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495"/>
              </a:spcBef>
            </a:pPr>
            <a:r>
              <a:rPr sz="3600" spc="35" dirty="0">
                <a:solidFill>
                  <a:schemeClr val="bg1"/>
                </a:solidFill>
                <a:latin typeface="Trebuchet MS"/>
                <a:cs typeface="Trebuchet MS"/>
              </a:rPr>
              <a:t>Escalate</a:t>
            </a:r>
            <a:r>
              <a:rPr sz="3600" spc="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180" dirty="0">
                <a:solidFill>
                  <a:schemeClr val="bg1"/>
                </a:solidFill>
                <a:latin typeface="Trebuchet MS"/>
                <a:cs typeface="Trebuchet MS"/>
              </a:rPr>
              <a:t>acces</a:t>
            </a:r>
            <a:r>
              <a:rPr sz="3600" spc="15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2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spc="13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21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600" spc="5" dirty="0">
                <a:solidFill>
                  <a:schemeClr val="bg1"/>
                </a:solidFill>
                <a:latin typeface="Trebuchet MS"/>
                <a:cs typeface="Trebuchet MS"/>
              </a:rPr>
              <a:t>oot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chemeClr val="bg1"/>
                </a:solidFill>
                <a:latin typeface="Trebuchet MS"/>
                <a:cs typeface="Trebuchet MS"/>
              </a:rPr>
              <a:t>l</a:t>
            </a:r>
            <a:r>
              <a:rPr sz="3600" spc="-17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spc="-3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3600" spc="-120" dirty="0">
                <a:solidFill>
                  <a:schemeClr val="bg1"/>
                </a:solidFill>
                <a:latin typeface="Trebuchet MS"/>
                <a:cs typeface="Trebuchet MS"/>
              </a:rPr>
              <a:t>el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79425" indent="-467359">
              <a:lnSpc>
                <a:spcPct val="100000"/>
              </a:lnSpc>
              <a:spcBef>
                <a:spcPts val="1495"/>
              </a:spcBef>
              <a:buFont typeface="Arial"/>
              <a:buChar char="●"/>
              <a:tabLst>
                <a:tab pos="480059" algn="l"/>
              </a:tabLst>
            </a:pPr>
            <a:r>
              <a:rPr sz="3600" b="1" spc="15" dirty="0">
                <a:solidFill>
                  <a:schemeClr val="bg1"/>
                </a:solidFill>
                <a:latin typeface="Trebuchet MS"/>
                <a:cs typeface="Trebuchet MS"/>
              </a:rPr>
              <a:t>Commands: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sz="3600" spc="150" dirty="0" err="1">
                <a:solidFill>
                  <a:schemeClr val="bg1"/>
                </a:solidFill>
                <a:latin typeface="Trebuchet MS"/>
                <a:cs typeface="Trebuchet MS"/>
              </a:rPr>
              <a:t>sudo</a:t>
            </a:r>
            <a:r>
              <a:rPr sz="3600" spc="-229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20" dirty="0">
                <a:solidFill>
                  <a:schemeClr val="bg1"/>
                </a:solidFill>
                <a:latin typeface="Trebuchet MS"/>
                <a:cs typeface="Trebuchet MS"/>
              </a:rPr>
              <a:t>python</a:t>
            </a:r>
            <a:r>
              <a:rPr lang="en-US" sz="3600" spc="-20" dirty="0">
                <a:solidFill>
                  <a:schemeClr val="bg1"/>
                </a:solidFill>
                <a:latin typeface="Trebuchet MS"/>
                <a:cs typeface="Trebuchet MS"/>
              </a:rPr>
              <a:t> –c ‘import </a:t>
            </a:r>
            <a:r>
              <a:rPr lang="en-US" sz="3600" spc="-20" dirty="0" err="1">
                <a:solidFill>
                  <a:schemeClr val="bg1"/>
                </a:solidFill>
                <a:latin typeface="Trebuchet MS"/>
                <a:cs typeface="Trebuchet MS"/>
              </a:rPr>
              <a:t>pty;pty.spawn</a:t>
            </a:r>
            <a:r>
              <a:rPr lang="en-US" sz="3600" spc="-20" dirty="0">
                <a:solidFill>
                  <a:schemeClr val="bg1"/>
                </a:solidFill>
                <a:latin typeface="Trebuchet MS"/>
                <a:cs typeface="Trebuchet MS"/>
              </a:rPr>
              <a:t>(“/bin/bash”0;’</a:t>
            </a: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lang="en-US" sz="3600" dirty="0">
                <a:solidFill>
                  <a:schemeClr val="bg1"/>
                </a:solidFill>
                <a:latin typeface="Trebuchet MS"/>
                <a:cs typeface="Trebuchet MS"/>
              </a:rPr>
              <a:t>Id</a:t>
            </a: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lang="en-US" sz="3600" dirty="0">
                <a:solidFill>
                  <a:schemeClr val="bg1"/>
                </a:solidFill>
                <a:latin typeface="Trebuchet MS"/>
                <a:cs typeface="Trebuchet MS"/>
              </a:rPr>
              <a:t>Cd /root</a:t>
            </a: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lang="en-US" sz="3600" dirty="0">
                <a:solidFill>
                  <a:schemeClr val="bg1"/>
                </a:solidFill>
                <a:latin typeface="Trebuchet MS"/>
                <a:cs typeface="Trebuchet MS"/>
              </a:rPr>
              <a:t>Cat flag4.txt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E877FC-7D16-1929-685A-4BE34F1F8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541" y="2632438"/>
            <a:ext cx="11639167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98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7149" y="4215472"/>
            <a:ext cx="8404225" cy="1232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0" dirty="0"/>
              <a:t>Avoiding</a:t>
            </a:r>
            <a:r>
              <a:rPr spc="-495" dirty="0"/>
              <a:t> </a:t>
            </a:r>
            <a:r>
              <a:rPr spc="-95" dirty="0"/>
              <a:t>Detection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0974" y="405458"/>
            <a:ext cx="9931400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-25" dirty="0"/>
              <a:t>Stealth</a:t>
            </a:r>
            <a:r>
              <a:rPr sz="4750" spc="-265" dirty="0"/>
              <a:t> </a:t>
            </a:r>
            <a:r>
              <a:rPr sz="4750" spc="-45" dirty="0"/>
              <a:t>Exploitation</a:t>
            </a:r>
            <a:r>
              <a:rPr sz="4750" spc="-265" dirty="0"/>
              <a:t> </a:t>
            </a:r>
            <a:r>
              <a:rPr sz="4750" spc="35" dirty="0"/>
              <a:t>of</a:t>
            </a:r>
            <a:r>
              <a:rPr sz="4750" spc="-260" dirty="0"/>
              <a:t> </a:t>
            </a:r>
            <a:r>
              <a:rPr sz="4750" spc="35" dirty="0"/>
              <a:t>Port</a:t>
            </a:r>
            <a:r>
              <a:rPr sz="4750" spc="-265" dirty="0"/>
              <a:t> </a:t>
            </a:r>
            <a:r>
              <a:rPr sz="4750" spc="130" dirty="0"/>
              <a:t>Scanning</a:t>
            </a:r>
            <a:endParaRPr sz="4750"/>
          </a:p>
        </p:txBody>
      </p:sp>
      <p:sp>
        <p:nvSpPr>
          <p:cNvPr id="3" name="object 3"/>
          <p:cNvSpPr txBox="1"/>
          <p:nvPr/>
        </p:nvSpPr>
        <p:spPr>
          <a:xfrm>
            <a:off x="972034" y="1905425"/>
            <a:ext cx="10512425" cy="8213018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Monitoring</a:t>
            </a:r>
            <a:r>
              <a:rPr kumimoji="0" sz="2950" b="1" i="0" u="none" strike="noStrike" kern="1200" cap="none" spc="-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Overview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4756150" lvl="0" indent="0" algn="l" defTabSz="914400" rtl="0" eaLnBrk="1" fontAlgn="auto" latinLnBrk="0" hangingPunct="1">
              <a:lnSpc>
                <a:spcPct val="124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thi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exploit? 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HTTP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Request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Size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4631690" lvl="0" indent="0" algn="l" defTabSz="914400" rtl="0" eaLnBrk="1" fontAlgn="auto" latinLnBrk="0" hangingPunct="1">
              <a:lnSpc>
                <a:spcPts val="439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metric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measu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e? 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Packetbeat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eshold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ﬁ</a:t>
            </a:r>
            <a:r>
              <a:rPr kumimoji="0" sz="295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&gt;350</a:t>
            </a:r>
            <a:r>
              <a:rPr kumimoji="0" sz="2950" b="0" i="0" u="none" strike="noStrike" kern="1200" cap="none" spc="9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0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1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minute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Mitigating</a:t>
            </a:r>
            <a:r>
              <a:rPr kumimoji="0" sz="2950" b="1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5080" lvl="0" indent="-416559" algn="l" defTabSz="914400" rtl="0" eaLnBrk="1" fontAlgn="auto" latinLnBrk="0" hangingPunct="1">
              <a:lnSpc>
                <a:spcPct val="100699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How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execute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same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 </a:t>
            </a:r>
            <a:r>
              <a:rPr kumimoji="0" sz="2950" b="0" i="0" u="none" strike="noStrike" kern="1200" cap="none" spc="-8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pc="75" dirty="0" err="1">
                <a:solidFill>
                  <a:srgbClr val="FF0000"/>
                </a:solidFill>
                <a:latin typeface="Trebuchet MS"/>
                <a:cs typeface="Trebuchet MS"/>
              </a:rPr>
              <a:t>nmap</a:t>
            </a:r>
            <a:r>
              <a:rPr lang="en-US" sz="2800" spc="-1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 -</a:t>
            </a:r>
            <a:r>
              <a:rPr lang="en-US" sz="2800" spc="-175" dirty="0" err="1">
                <a:solidFill>
                  <a:srgbClr val="FF0000"/>
                </a:solidFill>
                <a:latin typeface="Trebuchet MS"/>
                <a:cs typeface="Trebuchet MS"/>
              </a:rPr>
              <a:t>sC</a:t>
            </a:r>
            <a:r>
              <a:rPr lang="en-US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 –</a:t>
            </a:r>
            <a:r>
              <a:rPr lang="en-US" sz="2800" spc="-175" dirty="0" err="1">
                <a:solidFill>
                  <a:srgbClr val="FF0000"/>
                </a:solidFill>
                <a:latin typeface="Trebuchet MS"/>
                <a:cs typeface="Trebuchet MS"/>
              </a:rPr>
              <a:t>sV</a:t>
            </a:r>
            <a:r>
              <a:rPr lang="en-US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 -</a:t>
            </a:r>
            <a:r>
              <a:rPr lang="en-US" sz="2800" spc="-175" dirty="0" err="1">
                <a:solidFill>
                  <a:srgbClr val="FF0000"/>
                </a:solidFill>
                <a:latin typeface="Trebuchet MS"/>
                <a:cs typeface="Trebuchet MS"/>
              </a:rPr>
              <a:t>Pn</a:t>
            </a:r>
            <a:r>
              <a:rPr lang="en-US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800" spc="25" dirty="0">
                <a:solidFill>
                  <a:srgbClr val="FF0000"/>
                </a:solidFill>
                <a:latin typeface="Trebuchet MS"/>
                <a:cs typeface="Trebuchet MS"/>
              </a:rPr>
              <a:t>192.168.1.110</a:t>
            </a:r>
            <a:endParaRPr kumimoji="0" lang="en-US" sz="3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1064260" lvl="0" indent="-416559" algn="l" defTabSz="914400" rtl="0" eaLnBrk="1" fontAlgn="auto" latinLnBrk="0" hangingPunct="1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lang="en-US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lang="en-US" sz="295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lang="en-US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lang="en-US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lang="en-US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alternati</a:t>
            </a:r>
            <a:r>
              <a:rPr kumimoji="0" lang="en-US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lang="en-US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lang="en-US" sz="295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</a:t>
            </a:r>
            <a:r>
              <a:rPr kumimoji="0" lang="en-US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lang="en-US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lang="en-US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</a:t>
            </a:r>
            <a:r>
              <a:rPr kumimoji="0" lang="en-US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lang="en-US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lang="en-US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better? </a:t>
            </a:r>
            <a:r>
              <a:rPr kumimoji="0" lang="en-US" sz="280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There are many </a:t>
            </a:r>
            <a:r>
              <a:rPr kumimoji="0" lang="en-US" sz="2800" b="0" i="0" u="none" strike="noStrike" kern="1200" cap="none" spc="75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ip</a:t>
            </a:r>
            <a:r>
              <a:rPr kumimoji="0" lang="en-US" sz="280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scanner/port scanners available but none as robust as </a:t>
            </a:r>
            <a:r>
              <a:rPr kumimoji="0" lang="en-US" sz="2800" b="0" i="0" u="none" strike="noStrike" kern="1200" cap="none" spc="75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nmap</a:t>
            </a:r>
            <a:r>
              <a:rPr kumimoji="0" lang="en-US" sz="280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.</a:t>
            </a:r>
            <a:endParaRPr kumimoji="0" lang="en-US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EA7AAA-5A61-30FE-73C3-840711B76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050" y="2054050"/>
            <a:ext cx="8528050" cy="720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4856" y="363882"/>
            <a:ext cx="12646025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-25" dirty="0"/>
              <a:t>Stealth</a:t>
            </a:r>
            <a:r>
              <a:rPr sz="4750" spc="-260" dirty="0"/>
              <a:t> </a:t>
            </a:r>
            <a:r>
              <a:rPr sz="4750" spc="-45" dirty="0"/>
              <a:t>Exploitation</a:t>
            </a:r>
            <a:r>
              <a:rPr sz="4750" spc="-260" dirty="0"/>
              <a:t> </a:t>
            </a:r>
            <a:r>
              <a:rPr sz="4750" spc="35" dirty="0"/>
              <a:t>of</a:t>
            </a:r>
            <a:r>
              <a:rPr sz="4750" spc="-260" dirty="0"/>
              <a:t> </a:t>
            </a:r>
            <a:r>
              <a:rPr sz="4750" spc="5" dirty="0"/>
              <a:t>Enumerating</a:t>
            </a:r>
            <a:r>
              <a:rPr sz="4750" spc="-254" dirty="0"/>
              <a:t> </a:t>
            </a:r>
            <a:r>
              <a:rPr sz="4750" spc="130" dirty="0"/>
              <a:t>WordPress</a:t>
            </a:r>
            <a:endParaRPr sz="4750"/>
          </a:p>
        </p:txBody>
      </p:sp>
      <p:sp>
        <p:nvSpPr>
          <p:cNvPr id="3" name="object 3"/>
          <p:cNvSpPr txBox="1"/>
          <p:nvPr/>
        </p:nvSpPr>
        <p:spPr>
          <a:xfrm>
            <a:off x="945946" y="1761830"/>
            <a:ext cx="11113770" cy="881761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Monitoring</a:t>
            </a:r>
            <a:r>
              <a:rPr kumimoji="0" sz="2950" b="1" i="0" u="none" strike="noStrike" kern="1200" cap="none" spc="-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Overview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thi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x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cessiv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</a:t>
            </a:r>
            <a:r>
              <a:rPr kumimoji="0" sz="2950" b="0" i="0" u="none" strike="noStrike" kern="1200" cap="none" spc="-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or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&amp;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Reques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Siz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</a:t>
            </a:r>
            <a:r>
              <a:rPr kumimoji="0" sz="2950" b="0" i="0" u="none" strike="noStrike" kern="1200" cap="none" spc="-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oring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5233035" lvl="0" indent="-416559" algn="l" defTabSz="914400" rtl="0" eaLnBrk="1" fontAlgn="auto" latinLnBrk="0" hangingPunct="1">
              <a:lnSpc>
                <a:spcPts val="439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metric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measu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e? 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Packetbeat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eshold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ﬁ</a:t>
            </a:r>
            <a:r>
              <a:rPr kumimoji="0" sz="295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at?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espons</a:t>
            </a:r>
            <a:r>
              <a:rPr kumimoji="0" sz="2950" b="0" i="0" u="none" strike="noStrike" kern="1200" cap="none" spc="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cod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&gt;=40</a:t>
            </a:r>
            <a:r>
              <a:rPr kumimoji="0" sz="2950" b="0" i="0" u="none" strike="noStrike" kern="1200" cap="none" spc="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0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5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minutes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&amp;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equest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z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&gt;</a:t>
            </a:r>
            <a:r>
              <a:rPr kumimoji="0" sz="2950" b="0" i="0" u="none" strike="noStrike" kern="1200" cap="none" spc="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=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350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0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1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minute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Mitigating</a:t>
            </a:r>
            <a:r>
              <a:rPr kumimoji="0" sz="2950" b="1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605790" lvl="0" indent="-416559" algn="l" defTabSz="914400" rtl="0" eaLnBrk="1" fontAlgn="auto" latinLnBrk="0" hangingPunct="1">
              <a:lnSpc>
                <a:spcPct val="100699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How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execute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same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 </a:t>
            </a:r>
            <a:r>
              <a:rPr kumimoji="0" sz="2950" b="0" i="0" u="none" strike="noStrike" kern="1200" cap="none" spc="-8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wpscan</a:t>
            </a:r>
            <a:r>
              <a:rPr kumimoji="0" sz="2950" b="0" i="0" u="none" strike="noStrike" kern="1200" cap="none" spc="-1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-–url</a:t>
            </a:r>
            <a:r>
              <a:rPr kumimoji="0" sz="2950" b="0" i="0" u="none" strike="noStrike" kern="1200" cap="none" spc="-1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  <a:hlinkClick r:id="rId2"/>
              </a:rPr>
              <a:t>http://192.168.1.110/wordpress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  <a:hlinkClick r:id="rId2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--wp-content-dir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-a</a:t>
            </a:r>
            <a:r>
              <a:rPr kumimoji="0" sz="2950" b="0" i="0" u="none" strike="noStrike" kern="1200" cap="none" spc="-1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-eu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alternati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better?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scan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best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performing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against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wordpress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D347F-489E-97C7-97E7-F6A36A77E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050" y="2533650"/>
            <a:ext cx="7162800" cy="592283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7412" y="363882"/>
            <a:ext cx="10741660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-25" dirty="0"/>
              <a:t>Stealth</a:t>
            </a:r>
            <a:r>
              <a:rPr sz="4750" spc="-260" dirty="0"/>
              <a:t> </a:t>
            </a:r>
            <a:r>
              <a:rPr sz="4750" spc="-45" dirty="0"/>
              <a:t>Exploitation</a:t>
            </a:r>
            <a:r>
              <a:rPr sz="4750" spc="-260" dirty="0"/>
              <a:t> </a:t>
            </a:r>
            <a:r>
              <a:rPr sz="4750" spc="35" dirty="0"/>
              <a:t>of</a:t>
            </a:r>
            <a:r>
              <a:rPr sz="4750" spc="-260" dirty="0"/>
              <a:t> </a:t>
            </a:r>
            <a:r>
              <a:rPr sz="4750" spc="35" dirty="0"/>
              <a:t>Weak</a:t>
            </a:r>
            <a:r>
              <a:rPr sz="4750" spc="-260" dirty="0"/>
              <a:t> </a:t>
            </a:r>
            <a:r>
              <a:rPr sz="4750" spc="215" dirty="0"/>
              <a:t>Passwords</a:t>
            </a:r>
            <a:endParaRPr sz="4750"/>
          </a:p>
        </p:txBody>
      </p:sp>
      <p:sp>
        <p:nvSpPr>
          <p:cNvPr id="3" name="object 3"/>
          <p:cNvSpPr txBox="1"/>
          <p:nvPr/>
        </p:nvSpPr>
        <p:spPr>
          <a:xfrm>
            <a:off x="945946" y="1874382"/>
            <a:ext cx="17505680" cy="658812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Monitoring</a:t>
            </a:r>
            <a:r>
              <a:rPr kumimoji="0" sz="2950" b="1" i="0" u="none" strike="noStrike" kern="1200" cap="none" spc="-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Overview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thi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-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There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was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no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was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off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since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ran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our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local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machine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/>
              <a:defRPr/>
            </a:pPr>
            <a:endParaRPr kumimoji="0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/>
              <a:defRPr/>
            </a:pPr>
            <a:endParaRPr kumimoji="0" sz="4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Mitigating</a:t>
            </a:r>
            <a:r>
              <a:rPr kumimoji="0" sz="2950" b="1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How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execute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same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5080" lvl="0" indent="-416559" algn="l" defTabSz="914400" rtl="0" eaLnBrk="1" fontAlgn="auto" latinLnBrk="0" hangingPunct="1">
              <a:lnSpc>
                <a:spcPct val="100699"/>
              </a:lnSpc>
              <a:spcBef>
                <a:spcPts val="825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>
                <a:tab pos="428625" algn="l"/>
                <a:tab pos="429259" algn="l"/>
                <a:tab pos="9280525" algn="l"/>
              </a:tabLst>
              <a:defRPr/>
            </a:pP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</a:t>
            </a:r>
            <a:r>
              <a:rPr kumimoji="0" sz="2950" b="0" i="0" u="none" strike="noStrike" kern="1200" cap="none" spc="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</a:t>
            </a: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Rippe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1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ts</a:t>
            </a:r>
            <a:r>
              <a:rPr kumimoji="0" sz="2950" b="0" i="0" u="none" strike="noStrike" kern="1200" cap="none" spc="-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9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	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woul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hashe</a:t>
            </a:r>
            <a:r>
              <a:rPr kumimoji="0" sz="295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passwo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ds 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local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machine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run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Ripper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there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alternati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better?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140970" lvl="0" indent="-416559" algn="l" defTabSz="914400" rtl="0" eaLnBrk="1" fontAlgn="auto" latinLnBrk="0" hangingPunct="1">
              <a:lnSpc>
                <a:spcPct val="100699"/>
              </a:lnSpc>
              <a:spcBef>
                <a:spcPts val="819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Hashcat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rather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than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Ripper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crack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password.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Hashcat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conﬁgured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 </a:t>
            </a:r>
            <a:r>
              <a:rPr kumimoji="0" sz="2950" b="0" i="0" u="none" strike="noStrike" kern="1200" cap="none" spc="-869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GPUs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(rather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CPU)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machine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2" cstate="print"/>
          <a:srcRect b="34362"/>
          <a:stretch/>
        </p:blipFill>
        <p:spPr>
          <a:xfrm>
            <a:off x="5937250" y="3810542"/>
            <a:ext cx="7637500" cy="10091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8CB97-030A-08BF-B5DC-F5E788B6A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250" y="1466850"/>
            <a:ext cx="18897600" cy="9220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2F82A-A1F6-B364-FD4D-E88DE85F3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1131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8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2780" y="4262633"/>
            <a:ext cx="5340985" cy="5857875"/>
          </a:xfrm>
          <a:custGeom>
            <a:avLst/>
            <a:gdLst/>
            <a:ahLst/>
            <a:cxnLst/>
            <a:rect l="l" t="t" r="r" b="b"/>
            <a:pathLst>
              <a:path w="5340984" h="5857875">
                <a:moveTo>
                  <a:pt x="5340776" y="5857429"/>
                </a:moveTo>
                <a:lnTo>
                  <a:pt x="890180" y="5857429"/>
                </a:lnTo>
                <a:lnTo>
                  <a:pt x="841340" y="5856112"/>
                </a:lnTo>
                <a:lnTo>
                  <a:pt x="793190" y="5852206"/>
                </a:lnTo>
                <a:lnTo>
                  <a:pt x="745795" y="5845779"/>
                </a:lnTo>
                <a:lnTo>
                  <a:pt x="699225" y="5836898"/>
                </a:lnTo>
                <a:lnTo>
                  <a:pt x="653546" y="5825633"/>
                </a:lnTo>
                <a:lnTo>
                  <a:pt x="608828" y="5812049"/>
                </a:lnTo>
                <a:lnTo>
                  <a:pt x="565137" y="5796217"/>
                </a:lnTo>
                <a:lnTo>
                  <a:pt x="522542" y="5778202"/>
                </a:lnTo>
                <a:lnTo>
                  <a:pt x="481111" y="5758074"/>
                </a:lnTo>
                <a:lnTo>
                  <a:pt x="440911" y="5735899"/>
                </a:lnTo>
                <a:lnTo>
                  <a:pt x="402010" y="5711747"/>
                </a:lnTo>
                <a:lnTo>
                  <a:pt x="364477" y="5685684"/>
                </a:lnTo>
                <a:lnTo>
                  <a:pt x="328379" y="5657780"/>
                </a:lnTo>
                <a:lnTo>
                  <a:pt x="293783" y="5628100"/>
                </a:lnTo>
                <a:lnTo>
                  <a:pt x="260759" y="5596714"/>
                </a:lnTo>
                <a:lnTo>
                  <a:pt x="229373" y="5563690"/>
                </a:lnTo>
                <a:lnTo>
                  <a:pt x="199693" y="5529094"/>
                </a:lnTo>
                <a:lnTo>
                  <a:pt x="171788" y="5492996"/>
                </a:lnTo>
                <a:lnTo>
                  <a:pt x="145726" y="5455462"/>
                </a:lnTo>
                <a:lnTo>
                  <a:pt x="121574" y="5416562"/>
                </a:lnTo>
                <a:lnTo>
                  <a:pt x="99399" y="5376362"/>
                </a:lnTo>
                <a:lnTo>
                  <a:pt x="79271" y="5334930"/>
                </a:lnTo>
                <a:lnTo>
                  <a:pt x="61256" y="5292335"/>
                </a:lnTo>
                <a:lnTo>
                  <a:pt x="45424" y="5248645"/>
                </a:lnTo>
                <a:lnTo>
                  <a:pt x="31840" y="5203926"/>
                </a:lnTo>
                <a:lnTo>
                  <a:pt x="20575" y="5158248"/>
                </a:lnTo>
                <a:lnTo>
                  <a:pt x="11694" y="5111678"/>
                </a:lnTo>
                <a:lnTo>
                  <a:pt x="5267" y="5064283"/>
                </a:lnTo>
                <a:lnTo>
                  <a:pt x="1361" y="5016132"/>
                </a:lnTo>
                <a:lnTo>
                  <a:pt x="44" y="4967293"/>
                </a:lnTo>
                <a:lnTo>
                  <a:pt x="0" y="32"/>
                </a:lnTo>
                <a:lnTo>
                  <a:pt x="4450615" y="0"/>
                </a:lnTo>
                <a:lnTo>
                  <a:pt x="4499454" y="1317"/>
                </a:lnTo>
                <a:lnTo>
                  <a:pt x="4547605" y="5223"/>
                </a:lnTo>
                <a:lnTo>
                  <a:pt x="4595000" y="11650"/>
                </a:lnTo>
                <a:lnTo>
                  <a:pt x="4641570" y="20530"/>
                </a:lnTo>
                <a:lnTo>
                  <a:pt x="4687249" y="31796"/>
                </a:lnTo>
                <a:lnTo>
                  <a:pt x="4731967" y="45379"/>
                </a:lnTo>
                <a:lnTo>
                  <a:pt x="4775658" y="61212"/>
                </a:lnTo>
                <a:lnTo>
                  <a:pt x="4818252" y="79226"/>
                </a:lnTo>
                <a:lnTo>
                  <a:pt x="4859684" y="99355"/>
                </a:lnTo>
                <a:lnTo>
                  <a:pt x="4899884" y="121529"/>
                </a:lnTo>
                <a:lnTo>
                  <a:pt x="4938784" y="145681"/>
                </a:lnTo>
                <a:lnTo>
                  <a:pt x="4976318" y="171744"/>
                </a:lnTo>
                <a:lnTo>
                  <a:pt x="5012416" y="199649"/>
                </a:lnTo>
                <a:lnTo>
                  <a:pt x="5047012" y="229328"/>
                </a:lnTo>
                <a:lnTo>
                  <a:pt x="5080036" y="260714"/>
                </a:lnTo>
                <a:lnTo>
                  <a:pt x="5111422" y="293739"/>
                </a:lnTo>
                <a:lnTo>
                  <a:pt x="5141102" y="328334"/>
                </a:lnTo>
                <a:lnTo>
                  <a:pt x="5169007" y="364433"/>
                </a:lnTo>
                <a:lnTo>
                  <a:pt x="5195069" y="401966"/>
                </a:lnTo>
                <a:lnTo>
                  <a:pt x="5219221" y="440867"/>
                </a:lnTo>
                <a:lnTo>
                  <a:pt x="5241396" y="481067"/>
                </a:lnTo>
                <a:lnTo>
                  <a:pt x="5261524" y="522498"/>
                </a:lnTo>
                <a:lnTo>
                  <a:pt x="5279539" y="565093"/>
                </a:lnTo>
                <a:lnTo>
                  <a:pt x="5295371" y="608783"/>
                </a:lnTo>
                <a:lnTo>
                  <a:pt x="5308955" y="653502"/>
                </a:lnTo>
                <a:lnTo>
                  <a:pt x="5320220" y="699180"/>
                </a:lnTo>
                <a:lnTo>
                  <a:pt x="5329101" y="745750"/>
                </a:lnTo>
                <a:lnTo>
                  <a:pt x="5335528" y="793145"/>
                </a:lnTo>
                <a:lnTo>
                  <a:pt x="5339434" y="841296"/>
                </a:lnTo>
                <a:lnTo>
                  <a:pt x="5340751" y="890135"/>
                </a:lnTo>
                <a:lnTo>
                  <a:pt x="5340776" y="585742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5349" y="2588832"/>
            <a:ext cx="1304290" cy="1543685"/>
            <a:chOff x="895349" y="2588832"/>
            <a:chExt cx="1304290" cy="1543685"/>
          </a:xfrm>
        </p:grpSpPr>
        <p:sp>
          <p:nvSpPr>
            <p:cNvPr id="4" name="object 4"/>
            <p:cNvSpPr/>
            <p:nvPr/>
          </p:nvSpPr>
          <p:spPr>
            <a:xfrm>
              <a:off x="1005420" y="2958902"/>
              <a:ext cx="1173480" cy="1174115"/>
            </a:xfrm>
            <a:custGeom>
              <a:avLst/>
              <a:gdLst/>
              <a:ahLst/>
              <a:cxnLst/>
              <a:rect l="l" t="t" r="r" b="b"/>
              <a:pathLst>
                <a:path w="1173480" h="1174114">
                  <a:moveTo>
                    <a:pt x="1172984" y="174739"/>
                  </a:moveTo>
                  <a:lnTo>
                    <a:pt x="1159675" y="107873"/>
                  </a:lnTo>
                  <a:lnTo>
                    <a:pt x="1121803" y="51181"/>
                  </a:lnTo>
                  <a:lnTo>
                    <a:pt x="1065110" y="13296"/>
                  </a:lnTo>
                  <a:lnTo>
                    <a:pt x="998245" y="0"/>
                  </a:lnTo>
                  <a:lnTo>
                    <a:pt x="174739" y="0"/>
                  </a:lnTo>
                  <a:lnTo>
                    <a:pt x="128282" y="6248"/>
                  </a:lnTo>
                  <a:lnTo>
                    <a:pt x="86537" y="23863"/>
                  </a:lnTo>
                  <a:lnTo>
                    <a:pt x="51181" y="51181"/>
                  </a:lnTo>
                  <a:lnTo>
                    <a:pt x="23850" y="86550"/>
                  </a:lnTo>
                  <a:lnTo>
                    <a:pt x="6235" y="128282"/>
                  </a:lnTo>
                  <a:lnTo>
                    <a:pt x="0" y="174739"/>
                  </a:lnTo>
                  <a:lnTo>
                    <a:pt x="0" y="873671"/>
                  </a:lnTo>
                  <a:lnTo>
                    <a:pt x="6235" y="920115"/>
                  </a:lnTo>
                  <a:lnTo>
                    <a:pt x="23850" y="961859"/>
                  </a:lnTo>
                  <a:lnTo>
                    <a:pt x="51181" y="997229"/>
                  </a:lnTo>
                  <a:lnTo>
                    <a:pt x="86537" y="1024547"/>
                  </a:lnTo>
                  <a:lnTo>
                    <a:pt x="128282" y="1042162"/>
                  </a:lnTo>
                  <a:lnTo>
                    <a:pt x="174739" y="1048410"/>
                  </a:lnTo>
                  <a:lnTo>
                    <a:pt x="473633" y="1048410"/>
                  </a:lnTo>
                  <a:lnTo>
                    <a:pt x="586473" y="1173530"/>
                  </a:lnTo>
                  <a:lnTo>
                    <a:pt x="699287" y="1048410"/>
                  </a:lnTo>
                  <a:lnTo>
                    <a:pt x="998245" y="1048410"/>
                  </a:lnTo>
                  <a:lnTo>
                    <a:pt x="1044702" y="1042162"/>
                  </a:lnTo>
                  <a:lnTo>
                    <a:pt x="1086434" y="1024547"/>
                  </a:lnTo>
                  <a:lnTo>
                    <a:pt x="1121803" y="997229"/>
                  </a:lnTo>
                  <a:lnTo>
                    <a:pt x="1149121" y="961859"/>
                  </a:lnTo>
                  <a:lnTo>
                    <a:pt x="1166736" y="920115"/>
                  </a:lnTo>
                  <a:lnTo>
                    <a:pt x="1172984" y="873671"/>
                  </a:lnTo>
                  <a:lnTo>
                    <a:pt x="1172984" y="174739"/>
                  </a:lnTo>
                  <a:close/>
                </a:path>
              </a:pathLst>
            </a:custGeom>
            <a:solidFill>
              <a:srgbClr val="F6EE6A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49" y="2588832"/>
              <a:ext cx="1287847" cy="12559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05460" y="2959917"/>
              <a:ext cx="1193800" cy="1162050"/>
            </a:xfrm>
            <a:custGeom>
              <a:avLst/>
              <a:gdLst/>
              <a:ahLst/>
              <a:cxnLst/>
              <a:rect l="l" t="t" r="r" b="b"/>
              <a:pathLst>
                <a:path w="1193800" h="1162050">
                  <a:moveTo>
                    <a:pt x="999950" y="1161636"/>
                  </a:moveTo>
                  <a:lnTo>
                    <a:pt x="193609" y="1161636"/>
                  </a:lnTo>
                  <a:lnTo>
                    <a:pt x="149216" y="1156523"/>
                  </a:lnTo>
                  <a:lnTo>
                    <a:pt x="108465" y="1141957"/>
                  </a:lnTo>
                  <a:lnTo>
                    <a:pt x="72516" y="1119102"/>
                  </a:lnTo>
                  <a:lnTo>
                    <a:pt x="42533" y="1089119"/>
                  </a:lnTo>
                  <a:lnTo>
                    <a:pt x="19678" y="1053171"/>
                  </a:lnTo>
                  <a:lnTo>
                    <a:pt x="5113" y="1012419"/>
                  </a:lnTo>
                  <a:lnTo>
                    <a:pt x="0" y="968026"/>
                  </a:lnTo>
                  <a:lnTo>
                    <a:pt x="0" y="193610"/>
                  </a:lnTo>
                  <a:lnTo>
                    <a:pt x="5113" y="149216"/>
                  </a:lnTo>
                  <a:lnTo>
                    <a:pt x="19678" y="108465"/>
                  </a:lnTo>
                  <a:lnTo>
                    <a:pt x="42533" y="72516"/>
                  </a:lnTo>
                  <a:lnTo>
                    <a:pt x="72516" y="42533"/>
                  </a:lnTo>
                  <a:lnTo>
                    <a:pt x="108465" y="19678"/>
                  </a:lnTo>
                  <a:lnTo>
                    <a:pt x="149216" y="5113"/>
                  </a:lnTo>
                  <a:lnTo>
                    <a:pt x="193609" y="0"/>
                  </a:lnTo>
                  <a:lnTo>
                    <a:pt x="999950" y="0"/>
                  </a:lnTo>
                  <a:lnTo>
                    <a:pt x="1037898" y="3754"/>
                  </a:lnTo>
                  <a:lnTo>
                    <a:pt x="1107365" y="32528"/>
                  </a:lnTo>
                  <a:lnTo>
                    <a:pt x="1136853" y="56706"/>
                  </a:lnTo>
                  <a:lnTo>
                    <a:pt x="1161031" y="86194"/>
                  </a:lnTo>
                  <a:lnTo>
                    <a:pt x="1189805" y="155662"/>
                  </a:lnTo>
                  <a:lnTo>
                    <a:pt x="1193560" y="193610"/>
                  </a:lnTo>
                  <a:lnTo>
                    <a:pt x="1193560" y="968026"/>
                  </a:lnTo>
                  <a:lnTo>
                    <a:pt x="1188447" y="1012419"/>
                  </a:lnTo>
                  <a:lnTo>
                    <a:pt x="1173881" y="1053171"/>
                  </a:lnTo>
                  <a:lnTo>
                    <a:pt x="1151026" y="1089119"/>
                  </a:lnTo>
                  <a:lnTo>
                    <a:pt x="1121043" y="1119102"/>
                  </a:lnTo>
                  <a:lnTo>
                    <a:pt x="1085095" y="1141957"/>
                  </a:lnTo>
                  <a:lnTo>
                    <a:pt x="1044343" y="1156523"/>
                  </a:lnTo>
                  <a:lnTo>
                    <a:pt x="999950" y="1161636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051568" y="2928488"/>
            <a:ext cx="1288415" cy="1256030"/>
            <a:chOff x="7051568" y="2928488"/>
            <a:chExt cx="1288415" cy="1256030"/>
          </a:xfrm>
        </p:grpSpPr>
        <p:sp>
          <p:nvSpPr>
            <p:cNvPr id="8" name="object 8"/>
            <p:cNvSpPr/>
            <p:nvPr/>
          </p:nvSpPr>
          <p:spPr>
            <a:xfrm>
              <a:off x="7101065" y="2958902"/>
              <a:ext cx="1173480" cy="1174115"/>
            </a:xfrm>
            <a:custGeom>
              <a:avLst/>
              <a:gdLst/>
              <a:ahLst/>
              <a:cxnLst/>
              <a:rect l="l" t="t" r="r" b="b"/>
              <a:pathLst>
                <a:path w="1173479" h="1174114">
                  <a:moveTo>
                    <a:pt x="1172984" y="174739"/>
                  </a:moveTo>
                  <a:lnTo>
                    <a:pt x="1159675" y="107873"/>
                  </a:lnTo>
                  <a:lnTo>
                    <a:pt x="1121803" y="51181"/>
                  </a:lnTo>
                  <a:lnTo>
                    <a:pt x="1065110" y="13296"/>
                  </a:lnTo>
                  <a:lnTo>
                    <a:pt x="998245" y="0"/>
                  </a:lnTo>
                  <a:lnTo>
                    <a:pt x="174739" y="0"/>
                  </a:lnTo>
                  <a:lnTo>
                    <a:pt x="128282" y="6248"/>
                  </a:lnTo>
                  <a:lnTo>
                    <a:pt x="86537" y="23863"/>
                  </a:lnTo>
                  <a:lnTo>
                    <a:pt x="51181" y="51181"/>
                  </a:lnTo>
                  <a:lnTo>
                    <a:pt x="23850" y="86550"/>
                  </a:lnTo>
                  <a:lnTo>
                    <a:pt x="6235" y="128282"/>
                  </a:lnTo>
                  <a:lnTo>
                    <a:pt x="0" y="174739"/>
                  </a:lnTo>
                  <a:lnTo>
                    <a:pt x="0" y="873671"/>
                  </a:lnTo>
                  <a:lnTo>
                    <a:pt x="6235" y="920115"/>
                  </a:lnTo>
                  <a:lnTo>
                    <a:pt x="23850" y="961859"/>
                  </a:lnTo>
                  <a:lnTo>
                    <a:pt x="51181" y="997229"/>
                  </a:lnTo>
                  <a:lnTo>
                    <a:pt x="86537" y="1024547"/>
                  </a:lnTo>
                  <a:lnTo>
                    <a:pt x="128282" y="1042162"/>
                  </a:lnTo>
                  <a:lnTo>
                    <a:pt x="174739" y="1048410"/>
                  </a:lnTo>
                  <a:lnTo>
                    <a:pt x="473633" y="1048410"/>
                  </a:lnTo>
                  <a:lnTo>
                    <a:pt x="586473" y="1173530"/>
                  </a:lnTo>
                  <a:lnTo>
                    <a:pt x="699287" y="1048410"/>
                  </a:lnTo>
                  <a:lnTo>
                    <a:pt x="998245" y="1048410"/>
                  </a:lnTo>
                  <a:lnTo>
                    <a:pt x="1044689" y="1042162"/>
                  </a:lnTo>
                  <a:lnTo>
                    <a:pt x="1086434" y="1024547"/>
                  </a:lnTo>
                  <a:lnTo>
                    <a:pt x="1121803" y="997229"/>
                  </a:lnTo>
                  <a:lnTo>
                    <a:pt x="1149121" y="961859"/>
                  </a:lnTo>
                  <a:lnTo>
                    <a:pt x="1166736" y="920115"/>
                  </a:lnTo>
                  <a:lnTo>
                    <a:pt x="1172984" y="873671"/>
                  </a:lnTo>
                  <a:lnTo>
                    <a:pt x="1172984" y="174739"/>
                  </a:lnTo>
                  <a:close/>
                </a:path>
              </a:pathLst>
            </a:custGeom>
            <a:solidFill>
              <a:srgbClr val="AECA5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1568" y="2928488"/>
              <a:ext cx="1287847" cy="12559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098711" y="2959917"/>
              <a:ext cx="1193800" cy="1162050"/>
            </a:xfrm>
            <a:custGeom>
              <a:avLst/>
              <a:gdLst/>
              <a:ahLst/>
              <a:cxnLst/>
              <a:rect l="l" t="t" r="r" b="b"/>
              <a:pathLst>
                <a:path w="1193800" h="1162050">
                  <a:moveTo>
                    <a:pt x="999950" y="1161636"/>
                  </a:moveTo>
                  <a:lnTo>
                    <a:pt x="193610" y="1161636"/>
                  </a:lnTo>
                  <a:lnTo>
                    <a:pt x="149217" y="1156523"/>
                  </a:lnTo>
                  <a:lnTo>
                    <a:pt x="108465" y="1141957"/>
                  </a:lnTo>
                  <a:lnTo>
                    <a:pt x="72516" y="1119102"/>
                  </a:lnTo>
                  <a:lnTo>
                    <a:pt x="42534" y="1089119"/>
                  </a:lnTo>
                  <a:lnTo>
                    <a:pt x="19678" y="1053171"/>
                  </a:lnTo>
                  <a:lnTo>
                    <a:pt x="5113" y="1012419"/>
                  </a:lnTo>
                  <a:lnTo>
                    <a:pt x="0" y="968026"/>
                  </a:lnTo>
                  <a:lnTo>
                    <a:pt x="0" y="193610"/>
                  </a:lnTo>
                  <a:lnTo>
                    <a:pt x="5113" y="149216"/>
                  </a:lnTo>
                  <a:lnTo>
                    <a:pt x="19678" y="108465"/>
                  </a:lnTo>
                  <a:lnTo>
                    <a:pt x="42534" y="72516"/>
                  </a:lnTo>
                  <a:lnTo>
                    <a:pt x="72516" y="42533"/>
                  </a:lnTo>
                  <a:lnTo>
                    <a:pt x="108465" y="19678"/>
                  </a:lnTo>
                  <a:lnTo>
                    <a:pt x="149217" y="5113"/>
                  </a:lnTo>
                  <a:lnTo>
                    <a:pt x="193610" y="0"/>
                  </a:lnTo>
                  <a:lnTo>
                    <a:pt x="999950" y="0"/>
                  </a:lnTo>
                  <a:lnTo>
                    <a:pt x="1037898" y="3754"/>
                  </a:lnTo>
                  <a:lnTo>
                    <a:pt x="1107365" y="32528"/>
                  </a:lnTo>
                  <a:lnTo>
                    <a:pt x="1136853" y="56706"/>
                  </a:lnTo>
                  <a:lnTo>
                    <a:pt x="1161031" y="86194"/>
                  </a:lnTo>
                  <a:lnTo>
                    <a:pt x="1189805" y="155662"/>
                  </a:lnTo>
                  <a:lnTo>
                    <a:pt x="1193560" y="193610"/>
                  </a:lnTo>
                  <a:lnTo>
                    <a:pt x="1193560" y="968026"/>
                  </a:lnTo>
                  <a:lnTo>
                    <a:pt x="1188447" y="1012419"/>
                  </a:lnTo>
                  <a:lnTo>
                    <a:pt x="1173881" y="1053171"/>
                  </a:lnTo>
                  <a:lnTo>
                    <a:pt x="1151026" y="1089119"/>
                  </a:lnTo>
                  <a:lnTo>
                    <a:pt x="1121043" y="1119102"/>
                  </a:lnTo>
                  <a:lnTo>
                    <a:pt x="1085095" y="1141957"/>
                  </a:lnTo>
                  <a:lnTo>
                    <a:pt x="1044343" y="1156523"/>
                  </a:lnTo>
                  <a:lnTo>
                    <a:pt x="999950" y="1161636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228713" y="4244166"/>
            <a:ext cx="5835015" cy="6226175"/>
            <a:chOff x="7228713" y="4244166"/>
            <a:chExt cx="5835015" cy="6226175"/>
          </a:xfrm>
        </p:grpSpPr>
        <p:sp>
          <p:nvSpPr>
            <p:cNvPr id="12" name="object 12"/>
            <p:cNvSpPr/>
            <p:nvPr/>
          </p:nvSpPr>
          <p:spPr>
            <a:xfrm>
              <a:off x="7688423" y="4262633"/>
              <a:ext cx="5340985" cy="5857875"/>
            </a:xfrm>
            <a:custGeom>
              <a:avLst/>
              <a:gdLst/>
              <a:ahLst/>
              <a:cxnLst/>
              <a:rect l="l" t="t" r="r" b="b"/>
              <a:pathLst>
                <a:path w="5340984" h="5857875">
                  <a:moveTo>
                    <a:pt x="5340775" y="5857429"/>
                  </a:moveTo>
                  <a:lnTo>
                    <a:pt x="890179" y="5857429"/>
                  </a:lnTo>
                  <a:lnTo>
                    <a:pt x="841340" y="5856112"/>
                  </a:lnTo>
                  <a:lnTo>
                    <a:pt x="793189" y="5852206"/>
                  </a:lnTo>
                  <a:lnTo>
                    <a:pt x="745795" y="5845779"/>
                  </a:lnTo>
                  <a:lnTo>
                    <a:pt x="699224" y="5836898"/>
                  </a:lnTo>
                  <a:lnTo>
                    <a:pt x="653546" y="5825633"/>
                  </a:lnTo>
                  <a:lnTo>
                    <a:pt x="608828" y="5812049"/>
                  </a:lnTo>
                  <a:lnTo>
                    <a:pt x="565137" y="5796217"/>
                  </a:lnTo>
                  <a:lnTo>
                    <a:pt x="522542" y="5778202"/>
                  </a:lnTo>
                  <a:lnTo>
                    <a:pt x="481111" y="5758074"/>
                  </a:lnTo>
                  <a:lnTo>
                    <a:pt x="440911" y="5735899"/>
                  </a:lnTo>
                  <a:lnTo>
                    <a:pt x="402010" y="5711747"/>
                  </a:lnTo>
                  <a:lnTo>
                    <a:pt x="364477" y="5685684"/>
                  </a:lnTo>
                  <a:lnTo>
                    <a:pt x="328379" y="5657780"/>
                  </a:lnTo>
                  <a:lnTo>
                    <a:pt x="293783" y="5628100"/>
                  </a:lnTo>
                  <a:lnTo>
                    <a:pt x="260759" y="5596714"/>
                  </a:lnTo>
                  <a:lnTo>
                    <a:pt x="229373" y="5563690"/>
                  </a:lnTo>
                  <a:lnTo>
                    <a:pt x="199693" y="5529094"/>
                  </a:lnTo>
                  <a:lnTo>
                    <a:pt x="171788" y="5492996"/>
                  </a:lnTo>
                  <a:lnTo>
                    <a:pt x="145726" y="5455462"/>
                  </a:lnTo>
                  <a:lnTo>
                    <a:pt x="121574" y="5416562"/>
                  </a:lnTo>
                  <a:lnTo>
                    <a:pt x="99399" y="5376362"/>
                  </a:lnTo>
                  <a:lnTo>
                    <a:pt x="79271" y="5334930"/>
                  </a:lnTo>
                  <a:lnTo>
                    <a:pt x="61256" y="5292335"/>
                  </a:lnTo>
                  <a:lnTo>
                    <a:pt x="45424" y="5248645"/>
                  </a:lnTo>
                  <a:lnTo>
                    <a:pt x="31841" y="5203926"/>
                  </a:lnTo>
                  <a:lnTo>
                    <a:pt x="20575" y="5158248"/>
                  </a:lnTo>
                  <a:lnTo>
                    <a:pt x="11694" y="5111678"/>
                  </a:lnTo>
                  <a:lnTo>
                    <a:pt x="5267" y="5064283"/>
                  </a:lnTo>
                  <a:lnTo>
                    <a:pt x="1361" y="5016132"/>
                  </a:lnTo>
                  <a:lnTo>
                    <a:pt x="44" y="4967293"/>
                  </a:lnTo>
                  <a:lnTo>
                    <a:pt x="0" y="32"/>
                  </a:lnTo>
                  <a:lnTo>
                    <a:pt x="4450615" y="0"/>
                  </a:lnTo>
                  <a:lnTo>
                    <a:pt x="4499454" y="1317"/>
                  </a:lnTo>
                  <a:lnTo>
                    <a:pt x="4547605" y="5223"/>
                  </a:lnTo>
                  <a:lnTo>
                    <a:pt x="4595000" y="11650"/>
                  </a:lnTo>
                  <a:lnTo>
                    <a:pt x="4641570" y="20530"/>
                  </a:lnTo>
                  <a:lnTo>
                    <a:pt x="4687248" y="31796"/>
                  </a:lnTo>
                  <a:lnTo>
                    <a:pt x="4731967" y="45379"/>
                  </a:lnTo>
                  <a:lnTo>
                    <a:pt x="4775657" y="61212"/>
                  </a:lnTo>
                  <a:lnTo>
                    <a:pt x="4818252" y="79226"/>
                  </a:lnTo>
                  <a:lnTo>
                    <a:pt x="4859684" y="99355"/>
                  </a:lnTo>
                  <a:lnTo>
                    <a:pt x="4899883" y="121529"/>
                  </a:lnTo>
                  <a:lnTo>
                    <a:pt x="4938784" y="145681"/>
                  </a:lnTo>
                  <a:lnTo>
                    <a:pt x="4976318" y="171744"/>
                  </a:lnTo>
                  <a:lnTo>
                    <a:pt x="5012416" y="199649"/>
                  </a:lnTo>
                  <a:lnTo>
                    <a:pt x="5047011" y="229328"/>
                  </a:lnTo>
                  <a:lnTo>
                    <a:pt x="5080036" y="260714"/>
                  </a:lnTo>
                  <a:lnTo>
                    <a:pt x="5111422" y="293739"/>
                  </a:lnTo>
                  <a:lnTo>
                    <a:pt x="5141101" y="328334"/>
                  </a:lnTo>
                  <a:lnTo>
                    <a:pt x="5169006" y="364433"/>
                  </a:lnTo>
                  <a:lnTo>
                    <a:pt x="5195069" y="401966"/>
                  </a:lnTo>
                  <a:lnTo>
                    <a:pt x="5219221" y="440867"/>
                  </a:lnTo>
                  <a:lnTo>
                    <a:pt x="5241395" y="481067"/>
                  </a:lnTo>
                  <a:lnTo>
                    <a:pt x="5261524" y="522498"/>
                  </a:lnTo>
                  <a:lnTo>
                    <a:pt x="5279538" y="565093"/>
                  </a:lnTo>
                  <a:lnTo>
                    <a:pt x="5295371" y="608783"/>
                  </a:lnTo>
                  <a:lnTo>
                    <a:pt x="5308954" y="653502"/>
                  </a:lnTo>
                  <a:lnTo>
                    <a:pt x="5320220" y="699180"/>
                  </a:lnTo>
                  <a:lnTo>
                    <a:pt x="5329101" y="745750"/>
                  </a:lnTo>
                  <a:lnTo>
                    <a:pt x="5335528" y="793145"/>
                  </a:lnTo>
                  <a:lnTo>
                    <a:pt x="5339434" y="841296"/>
                  </a:lnTo>
                  <a:lnTo>
                    <a:pt x="5340751" y="890135"/>
                  </a:lnTo>
                  <a:lnTo>
                    <a:pt x="5340775" y="585742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8713" y="4432802"/>
              <a:ext cx="5629290" cy="603703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532629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5527125" y="5934888"/>
                  </a:moveTo>
                  <a:lnTo>
                    <a:pt x="921239" y="5934888"/>
                  </a:lnTo>
                  <a:lnTo>
                    <a:pt x="873835" y="5933689"/>
                  </a:lnTo>
                  <a:lnTo>
                    <a:pt x="827053" y="5930132"/>
                  </a:lnTo>
                  <a:lnTo>
                    <a:pt x="780951" y="5924274"/>
                  </a:lnTo>
                  <a:lnTo>
                    <a:pt x="735587" y="5916173"/>
                  </a:lnTo>
                  <a:lnTo>
                    <a:pt x="691019" y="5905887"/>
                  </a:lnTo>
                  <a:lnTo>
                    <a:pt x="647304" y="5893473"/>
                  </a:lnTo>
                  <a:lnTo>
                    <a:pt x="604502" y="5878990"/>
                  </a:lnTo>
                  <a:lnTo>
                    <a:pt x="562669" y="5862496"/>
                  </a:lnTo>
                  <a:lnTo>
                    <a:pt x="521864" y="5844048"/>
                  </a:lnTo>
                  <a:lnTo>
                    <a:pt x="482144" y="5823705"/>
                  </a:lnTo>
                  <a:lnTo>
                    <a:pt x="443567" y="5801524"/>
                  </a:lnTo>
                  <a:lnTo>
                    <a:pt x="406191" y="5777563"/>
                  </a:lnTo>
                  <a:lnTo>
                    <a:pt x="370074" y="5751880"/>
                  </a:lnTo>
                  <a:lnTo>
                    <a:pt x="335274" y="5724532"/>
                  </a:lnTo>
                  <a:lnTo>
                    <a:pt x="301849" y="5695579"/>
                  </a:lnTo>
                  <a:lnTo>
                    <a:pt x="269857" y="5665077"/>
                  </a:lnTo>
                  <a:lnTo>
                    <a:pt x="239355" y="5633084"/>
                  </a:lnTo>
                  <a:lnTo>
                    <a:pt x="210401" y="5599659"/>
                  </a:lnTo>
                  <a:lnTo>
                    <a:pt x="183054" y="5564859"/>
                  </a:lnTo>
                  <a:lnTo>
                    <a:pt x="157371" y="5528742"/>
                  </a:lnTo>
                  <a:lnTo>
                    <a:pt x="133410" y="5491367"/>
                  </a:lnTo>
                  <a:lnTo>
                    <a:pt x="111228" y="5452790"/>
                  </a:lnTo>
                  <a:lnTo>
                    <a:pt x="90885" y="5413070"/>
                  </a:lnTo>
                  <a:lnTo>
                    <a:pt x="72437" y="5372264"/>
                  </a:lnTo>
                  <a:lnTo>
                    <a:pt x="55943" y="5330431"/>
                  </a:lnTo>
                  <a:lnTo>
                    <a:pt x="41460" y="5287629"/>
                  </a:lnTo>
                  <a:lnTo>
                    <a:pt x="29047" y="5243915"/>
                  </a:lnTo>
                  <a:lnTo>
                    <a:pt x="18761" y="5199347"/>
                  </a:lnTo>
                  <a:lnTo>
                    <a:pt x="10660" y="5153983"/>
                  </a:lnTo>
                  <a:lnTo>
                    <a:pt x="4801" y="5107881"/>
                  </a:lnTo>
                  <a:lnTo>
                    <a:pt x="1244" y="5061098"/>
                  </a:lnTo>
                  <a:lnTo>
                    <a:pt x="45" y="5013694"/>
                  </a:lnTo>
                  <a:lnTo>
                    <a:pt x="0" y="33"/>
                  </a:lnTo>
                  <a:lnTo>
                    <a:pt x="4605905" y="0"/>
                  </a:lnTo>
                  <a:lnTo>
                    <a:pt x="4653309" y="1198"/>
                  </a:lnTo>
                  <a:lnTo>
                    <a:pt x="4700092" y="4756"/>
                  </a:lnTo>
                  <a:lnTo>
                    <a:pt x="4746194" y="10614"/>
                  </a:lnTo>
                  <a:lnTo>
                    <a:pt x="4791558" y="18715"/>
                  </a:lnTo>
                  <a:lnTo>
                    <a:pt x="4836126" y="29001"/>
                  </a:lnTo>
                  <a:lnTo>
                    <a:pt x="4879840" y="41415"/>
                  </a:lnTo>
                  <a:lnTo>
                    <a:pt x="4922642" y="55897"/>
                  </a:lnTo>
                  <a:lnTo>
                    <a:pt x="4964475" y="72391"/>
                  </a:lnTo>
                  <a:lnTo>
                    <a:pt x="5005281" y="90839"/>
                  </a:lnTo>
                  <a:lnTo>
                    <a:pt x="5045001" y="111183"/>
                  </a:lnTo>
                  <a:lnTo>
                    <a:pt x="5083578" y="133364"/>
                  </a:lnTo>
                  <a:lnTo>
                    <a:pt x="5120953" y="157325"/>
                  </a:lnTo>
                  <a:lnTo>
                    <a:pt x="5157070" y="183008"/>
                  </a:lnTo>
                  <a:lnTo>
                    <a:pt x="5191870" y="210355"/>
                  </a:lnTo>
                  <a:lnTo>
                    <a:pt x="5225295" y="239309"/>
                  </a:lnTo>
                  <a:lnTo>
                    <a:pt x="5257288" y="269811"/>
                  </a:lnTo>
                  <a:lnTo>
                    <a:pt x="5287790" y="301803"/>
                  </a:lnTo>
                  <a:lnTo>
                    <a:pt x="5316743" y="335229"/>
                  </a:lnTo>
                  <a:lnTo>
                    <a:pt x="5344090" y="370028"/>
                  </a:lnTo>
                  <a:lnTo>
                    <a:pt x="5369774" y="406145"/>
                  </a:lnTo>
                  <a:lnTo>
                    <a:pt x="5393735" y="443521"/>
                  </a:lnTo>
                  <a:lnTo>
                    <a:pt x="5415916" y="482098"/>
                  </a:lnTo>
                  <a:lnTo>
                    <a:pt x="5436259" y="521818"/>
                  </a:lnTo>
                  <a:lnTo>
                    <a:pt x="5454707" y="562623"/>
                  </a:lnTo>
                  <a:lnTo>
                    <a:pt x="5471201" y="604456"/>
                  </a:lnTo>
                  <a:lnTo>
                    <a:pt x="5485684" y="647259"/>
                  </a:lnTo>
                  <a:lnTo>
                    <a:pt x="5498097" y="690973"/>
                  </a:lnTo>
                  <a:lnTo>
                    <a:pt x="5508384" y="735541"/>
                  </a:lnTo>
                  <a:lnTo>
                    <a:pt x="5516485" y="780905"/>
                  </a:lnTo>
                  <a:lnTo>
                    <a:pt x="5522343" y="827007"/>
                  </a:lnTo>
                  <a:lnTo>
                    <a:pt x="5525900" y="873789"/>
                  </a:lnTo>
                  <a:lnTo>
                    <a:pt x="5527099" y="921193"/>
                  </a:lnTo>
                  <a:lnTo>
                    <a:pt x="5527125" y="5934888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532629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4605905" y="0"/>
                  </a:moveTo>
                  <a:lnTo>
                    <a:pt x="45" y="0"/>
                  </a:lnTo>
                  <a:lnTo>
                    <a:pt x="45" y="5013694"/>
                  </a:lnTo>
                  <a:lnTo>
                    <a:pt x="1244" y="5061099"/>
                  </a:lnTo>
                  <a:lnTo>
                    <a:pt x="4801" y="5107881"/>
                  </a:lnTo>
                  <a:lnTo>
                    <a:pt x="10660" y="5153983"/>
                  </a:lnTo>
                  <a:lnTo>
                    <a:pt x="18761" y="5199347"/>
                  </a:lnTo>
                  <a:lnTo>
                    <a:pt x="29047" y="5243915"/>
                  </a:lnTo>
                  <a:lnTo>
                    <a:pt x="41460" y="5287629"/>
                  </a:lnTo>
                  <a:lnTo>
                    <a:pt x="55943" y="5330432"/>
                  </a:lnTo>
                  <a:lnTo>
                    <a:pt x="72437" y="5372265"/>
                  </a:lnTo>
                  <a:lnTo>
                    <a:pt x="90885" y="5413070"/>
                  </a:lnTo>
                  <a:lnTo>
                    <a:pt x="111228" y="5452790"/>
                  </a:lnTo>
                  <a:lnTo>
                    <a:pt x="133410" y="5491367"/>
                  </a:lnTo>
                  <a:lnTo>
                    <a:pt x="157371" y="5528743"/>
                  </a:lnTo>
                  <a:lnTo>
                    <a:pt x="183054" y="5564859"/>
                  </a:lnTo>
                  <a:lnTo>
                    <a:pt x="210401" y="5599659"/>
                  </a:lnTo>
                  <a:lnTo>
                    <a:pt x="239355" y="5633084"/>
                  </a:lnTo>
                  <a:lnTo>
                    <a:pt x="269857" y="5665077"/>
                  </a:lnTo>
                  <a:lnTo>
                    <a:pt x="301849" y="5695579"/>
                  </a:lnTo>
                  <a:lnTo>
                    <a:pt x="335274" y="5724532"/>
                  </a:lnTo>
                  <a:lnTo>
                    <a:pt x="370074" y="5751880"/>
                  </a:lnTo>
                  <a:lnTo>
                    <a:pt x="406191" y="5777563"/>
                  </a:lnTo>
                  <a:lnTo>
                    <a:pt x="443567" y="5801524"/>
                  </a:lnTo>
                  <a:lnTo>
                    <a:pt x="482144" y="5823705"/>
                  </a:lnTo>
                  <a:lnTo>
                    <a:pt x="521864" y="5844049"/>
                  </a:lnTo>
                  <a:lnTo>
                    <a:pt x="562669" y="5862496"/>
                  </a:lnTo>
                  <a:lnTo>
                    <a:pt x="604502" y="5878991"/>
                  </a:lnTo>
                  <a:lnTo>
                    <a:pt x="647304" y="5893473"/>
                  </a:lnTo>
                  <a:lnTo>
                    <a:pt x="691019" y="5905887"/>
                  </a:lnTo>
                  <a:lnTo>
                    <a:pt x="735587" y="5916173"/>
                  </a:lnTo>
                  <a:lnTo>
                    <a:pt x="780951" y="5924274"/>
                  </a:lnTo>
                  <a:lnTo>
                    <a:pt x="827053" y="5930132"/>
                  </a:lnTo>
                  <a:lnTo>
                    <a:pt x="873835" y="5933690"/>
                  </a:lnTo>
                  <a:lnTo>
                    <a:pt x="921240" y="5934888"/>
                  </a:lnTo>
                  <a:lnTo>
                    <a:pt x="5527099" y="5934888"/>
                  </a:lnTo>
                  <a:lnTo>
                    <a:pt x="5527099" y="921194"/>
                  </a:lnTo>
                  <a:lnTo>
                    <a:pt x="5525901" y="873789"/>
                  </a:lnTo>
                  <a:lnTo>
                    <a:pt x="5522343" y="827007"/>
                  </a:lnTo>
                  <a:lnTo>
                    <a:pt x="5516485" y="780905"/>
                  </a:lnTo>
                  <a:lnTo>
                    <a:pt x="5508384" y="735541"/>
                  </a:lnTo>
                  <a:lnTo>
                    <a:pt x="5498098" y="690973"/>
                  </a:lnTo>
                  <a:lnTo>
                    <a:pt x="5485684" y="647259"/>
                  </a:lnTo>
                  <a:lnTo>
                    <a:pt x="5471201" y="604456"/>
                  </a:lnTo>
                  <a:lnTo>
                    <a:pt x="5454707" y="562623"/>
                  </a:lnTo>
                  <a:lnTo>
                    <a:pt x="5436260" y="521818"/>
                  </a:lnTo>
                  <a:lnTo>
                    <a:pt x="5415916" y="482098"/>
                  </a:lnTo>
                  <a:lnTo>
                    <a:pt x="5393735" y="443521"/>
                  </a:lnTo>
                  <a:lnTo>
                    <a:pt x="5369774" y="406145"/>
                  </a:lnTo>
                  <a:lnTo>
                    <a:pt x="5344091" y="370028"/>
                  </a:lnTo>
                  <a:lnTo>
                    <a:pt x="5316743" y="335229"/>
                  </a:lnTo>
                  <a:lnTo>
                    <a:pt x="5287790" y="301803"/>
                  </a:lnTo>
                  <a:lnTo>
                    <a:pt x="5257288" y="269811"/>
                  </a:lnTo>
                  <a:lnTo>
                    <a:pt x="5225295" y="239309"/>
                  </a:lnTo>
                  <a:lnTo>
                    <a:pt x="5191870" y="210355"/>
                  </a:lnTo>
                  <a:lnTo>
                    <a:pt x="5157070" y="183008"/>
                  </a:lnTo>
                  <a:lnTo>
                    <a:pt x="5120954" y="157325"/>
                  </a:lnTo>
                  <a:lnTo>
                    <a:pt x="5083578" y="133364"/>
                  </a:lnTo>
                  <a:lnTo>
                    <a:pt x="5045001" y="111183"/>
                  </a:lnTo>
                  <a:lnTo>
                    <a:pt x="5005281" y="90839"/>
                  </a:lnTo>
                  <a:lnTo>
                    <a:pt x="4964475" y="72391"/>
                  </a:lnTo>
                  <a:lnTo>
                    <a:pt x="4922643" y="55897"/>
                  </a:lnTo>
                  <a:lnTo>
                    <a:pt x="4879840" y="41415"/>
                  </a:lnTo>
                  <a:lnTo>
                    <a:pt x="4836126" y="29001"/>
                  </a:lnTo>
                  <a:lnTo>
                    <a:pt x="4791558" y="18715"/>
                  </a:lnTo>
                  <a:lnTo>
                    <a:pt x="4746194" y="10614"/>
                  </a:lnTo>
                  <a:lnTo>
                    <a:pt x="4700092" y="4756"/>
                  </a:lnTo>
                  <a:lnTo>
                    <a:pt x="4653310" y="1198"/>
                  </a:lnTo>
                  <a:lnTo>
                    <a:pt x="4605905" y="0"/>
                  </a:lnTo>
                  <a:close/>
                </a:path>
              </a:pathLst>
            </a:custGeom>
            <a:ln w="7857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3447168" y="2928488"/>
            <a:ext cx="1288415" cy="1256030"/>
            <a:chOff x="13447168" y="2928488"/>
            <a:chExt cx="1288415" cy="1256030"/>
          </a:xfrm>
        </p:grpSpPr>
        <p:sp>
          <p:nvSpPr>
            <p:cNvPr id="17" name="object 17"/>
            <p:cNvSpPr/>
            <p:nvPr/>
          </p:nvSpPr>
          <p:spPr>
            <a:xfrm>
              <a:off x="13489965" y="2960553"/>
              <a:ext cx="1173480" cy="1174115"/>
            </a:xfrm>
            <a:custGeom>
              <a:avLst/>
              <a:gdLst/>
              <a:ahLst/>
              <a:cxnLst/>
              <a:rect l="l" t="t" r="r" b="b"/>
              <a:pathLst>
                <a:path w="1173480" h="1174114">
                  <a:moveTo>
                    <a:pt x="1172984" y="174739"/>
                  </a:moveTo>
                  <a:lnTo>
                    <a:pt x="1159687" y="107873"/>
                  </a:lnTo>
                  <a:lnTo>
                    <a:pt x="1121803" y="51181"/>
                  </a:lnTo>
                  <a:lnTo>
                    <a:pt x="1065110" y="13296"/>
                  </a:lnTo>
                  <a:lnTo>
                    <a:pt x="998245" y="0"/>
                  </a:lnTo>
                  <a:lnTo>
                    <a:pt x="174739" y="0"/>
                  </a:lnTo>
                  <a:lnTo>
                    <a:pt x="128282" y="6248"/>
                  </a:lnTo>
                  <a:lnTo>
                    <a:pt x="86550" y="23863"/>
                  </a:lnTo>
                  <a:lnTo>
                    <a:pt x="51181" y="51181"/>
                  </a:lnTo>
                  <a:lnTo>
                    <a:pt x="23863" y="86550"/>
                  </a:lnTo>
                  <a:lnTo>
                    <a:pt x="6248" y="128282"/>
                  </a:lnTo>
                  <a:lnTo>
                    <a:pt x="0" y="174739"/>
                  </a:lnTo>
                  <a:lnTo>
                    <a:pt x="0" y="873671"/>
                  </a:lnTo>
                  <a:lnTo>
                    <a:pt x="6248" y="920115"/>
                  </a:lnTo>
                  <a:lnTo>
                    <a:pt x="23863" y="961859"/>
                  </a:lnTo>
                  <a:lnTo>
                    <a:pt x="51181" y="997229"/>
                  </a:lnTo>
                  <a:lnTo>
                    <a:pt x="86550" y="1024547"/>
                  </a:lnTo>
                  <a:lnTo>
                    <a:pt x="128282" y="1042162"/>
                  </a:lnTo>
                  <a:lnTo>
                    <a:pt x="174739" y="1048397"/>
                  </a:lnTo>
                  <a:lnTo>
                    <a:pt x="473633" y="1048397"/>
                  </a:lnTo>
                  <a:lnTo>
                    <a:pt x="586473" y="1173530"/>
                  </a:lnTo>
                  <a:lnTo>
                    <a:pt x="699312" y="1048397"/>
                  </a:lnTo>
                  <a:lnTo>
                    <a:pt x="998245" y="1048397"/>
                  </a:lnTo>
                  <a:lnTo>
                    <a:pt x="1044702" y="1042162"/>
                  </a:lnTo>
                  <a:lnTo>
                    <a:pt x="1086434" y="1024547"/>
                  </a:lnTo>
                  <a:lnTo>
                    <a:pt x="1121803" y="997229"/>
                  </a:lnTo>
                  <a:lnTo>
                    <a:pt x="1149121" y="961859"/>
                  </a:lnTo>
                  <a:lnTo>
                    <a:pt x="1166736" y="920115"/>
                  </a:lnTo>
                  <a:lnTo>
                    <a:pt x="1172984" y="873671"/>
                  </a:lnTo>
                  <a:lnTo>
                    <a:pt x="1172984" y="174739"/>
                  </a:lnTo>
                  <a:close/>
                </a:path>
              </a:pathLst>
            </a:custGeom>
            <a:solidFill>
              <a:srgbClr val="4FA78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47168" y="2928488"/>
              <a:ext cx="1287847" cy="125592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3494310" y="2959917"/>
              <a:ext cx="1193800" cy="1162050"/>
            </a:xfrm>
            <a:custGeom>
              <a:avLst/>
              <a:gdLst/>
              <a:ahLst/>
              <a:cxnLst/>
              <a:rect l="l" t="t" r="r" b="b"/>
              <a:pathLst>
                <a:path w="1193800" h="1162050">
                  <a:moveTo>
                    <a:pt x="999950" y="1161636"/>
                  </a:moveTo>
                  <a:lnTo>
                    <a:pt x="193610" y="1161636"/>
                  </a:lnTo>
                  <a:lnTo>
                    <a:pt x="149217" y="1156523"/>
                  </a:lnTo>
                  <a:lnTo>
                    <a:pt x="108465" y="1141957"/>
                  </a:lnTo>
                  <a:lnTo>
                    <a:pt x="72516" y="1119102"/>
                  </a:lnTo>
                  <a:lnTo>
                    <a:pt x="42534" y="1089119"/>
                  </a:lnTo>
                  <a:lnTo>
                    <a:pt x="19678" y="1053171"/>
                  </a:lnTo>
                  <a:lnTo>
                    <a:pt x="5113" y="1012419"/>
                  </a:lnTo>
                  <a:lnTo>
                    <a:pt x="0" y="968026"/>
                  </a:lnTo>
                  <a:lnTo>
                    <a:pt x="0" y="193610"/>
                  </a:lnTo>
                  <a:lnTo>
                    <a:pt x="5113" y="149216"/>
                  </a:lnTo>
                  <a:lnTo>
                    <a:pt x="19678" y="108465"/>
                  </a:lnTo>
                  <a:lnTo>
                    <a:pt x="42534" y="72516"/>
                  </a:lnTo>
                  <a:lnTo>
                    <a:pt x="72516" y="42533"/>
                  </a:lnTo>
                  <a:lnTo>
                    <a:pt x="108465" y="19678"/>
                  </a:lnTo>
                  <a:lnTo>
                    <a:pt x="149217" y="5113"/>
                  </a:lnTo>
                  <a:lnTo>
                    <a:pt x="193610" y="0"/>
                  </a:lnTo>
                  <a:lnTo>
                    <a:pt x="999950" y="0"/>
                  </a:lnTo>
                  <a:lnTo>
                    <a:pt x="1037898" y="3754"/>
                  </a:lnTo>
                  <a:lnTo>
                    <a:pt x="1107364" y="32528"/>
                  </a:lnTo>
                  <a:lnTo>
                    <a:pt x="1136853" y="56706"/>
                  </a:lnTo>
                  <a:lnTo>
                    <a:pt x="1161031" y="86194"/>
                  </a:lnTo>
                  <a:lnTo>
                    <a:pt x="1189805" y="155662"/>
                  </a:lnTo>
                  <a:lnTo>
                    <a:pt x="1193560" y="193610"/>
                  </a:lnTo>
                  <a:lnTo>
                    <a:pt x="1193560" y="968026"/>
                  </a:lnTo>
                  <a:lnTo>
                    <a:pt x="1188447" y="1012419"/>
                  </a:lnTo>
                  <a:lnTo>
                    <a:pt x="1173881" y="1053171"/>
                  </a:lnTo>
                  <a:lnTo>
                    <a:pt x="1151026" y="1089119"/>
                  </a:lnTo>
                  <a:lnTo>
                    <a:pt x="1121043" y="1119102"/>
                  </a:lnTo>
                  <a:lnTo>
                    <a:pt x="1085095" y="1141957"/>
                  </a:lnTo>
                  <a:lnTo>
                    <a:pt x="1044343" y="1156523"/>
                  </a:lnTo>
                  <a:lnTo>
                    <a:pt x="999950" y="1161636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3757823" y="4244166"/>
            <a:ext cx="5695315" cy="6283325"/>
            <a:chOff x="13757823" y="4244166"/>
            <a:chExt cx="5695315" cy="6283325"/>
          </a:xfrm>
        </p:grpSpPr>
        <p:sp>
          <p:nvSpPr>
            <p:cNvPr id="21" name="object 21"/>
            <p:cNvSpPr/>
            <p:nvPr/>
          </p:nvSpPr>
          <p:spPr>
            <a:xfrm>
              <a:off x="14077326" y="4264283"/>
              <a:ext cx="5340985" cy="5857875"/>
            </a:xfrm>
            <a:custGeom>
              <a:avLst/>
              <a:gdLst/>
              <a:ahLst/>
              <a:cxnLst/>
              <a:rect l="l" t="t" r="r" b="b"/>
              <a:pathLst>
                <a:path w="5340984" h="5857875">
                  <a:moveTo>
                    <a:pt x="5340776" y="5857429"/>
                  </a:moveTo>
                  <a:lnTo>
                    <a:pt x="890180" y="5857429"/>
                  </a:lnTo>
                  <a:lnTo>
                    <a:pt x="841341" y="5856112"/>
                  </a:lnTo>
                  <a:lnTo>
                    <a:pt x="793190" y="5852206"/>
                  </a:lnTo>
                  <a:lnTo>
                    <a:pt x="745795" y="5845779"/>
                  </a:lnTo>
                  <a:lnTo>
                    <a:pt x="699225" y="5836898"/>
                  </a:lnTo>
                  <a:lnTo>
                    <a:pt x="653547" y="5825633"/>
                  </a:lnTo>
                  <a:lnTo>
                    <a:pt x="608828" y="5812049"/>
                  </a:lnTo>
                  <a:lnTo>
                    <a:pt x="565138" y="5796217"/>
                  </a:lnTo>
                  <a:lnTo>
                    <a:pt x="522543" y="5778202"/>
                  </a:lnTo>
                  <a:lnTo>
                    <a:pt x="481111" y="5758074"/>
                  </a:lnTo>
                  <a:lnTo>
                    <a:pt x="440912" y="5735899"/>
                  </a:lnTo>
                  <a:lnTo>
                    <a:pt x="402011" y="5711747"/>
                  </a:lnTo>
                  <a:lnTo>
                    <a:pt x="364477" y="5685684"/>
                  </a:lnTo>
                  <a:lnTo>
                    <a:pt x="328379" y="5657780"/>
                  </a:lnTo>
                  <a:lnTo>
                    <a:pt x="293784" y="5628100"/>
                  </a:lnTo>
                  <a:lnTo>
                    <a:pt x="260759" y="5596714"/>
                  </a:lnTo>
                  <a:lnTo>
                    <a:pt x="229373" y="5563690"/>
                  </a:lnTo>
                  <a:lnTo>
                    <a:pt x="199694" y="5529094"/>
                  </a:lnTo>
                  <a:lnTo>
                    <a:pt x="171789" y="5492996"/>
                  </a:lnTo>
                  <a:lnTo>
                    <a:pt x="145727" y="5455462"/>
                  </a:lnTo>
                  <a:lnTo>
                    <a:pt x="121574" y="5416562"/>
                  </a:lnTo>
                  <a:lnTo>
                    <a:pt x="99400" y="5376362"/>
                  </a:lnTo>
                  <a:lnTo>
                    <a:pt x="79272" y="5334930"/>
                  </a:lnTo>
                  <a:lnTo>
                    <a:pt x="61257" y="5292335"/>
                  </a:lnTo>
                  <a:lnTo>
                    <a:pt x="45424" y="5248645"/>
                  </a:lnTo>
                  <a:lnTo>
                    <a:pt x="31841" y="5203926"/>
                  </a:lnTo>
                  <a:lnTo>
                    <a:pt x="20575" y="5158248"/>
                  </a:lnTo>
                  <a:lnTo>
                    <a:pt x="11695" y="5111678"/>
                  </a:lnTo>
                  <a:lnTo>
                    <a:pt x="5268" y="5064283"/>
                  </a:lnTo>
                  <a:lnTo>
                    <a:pt x="1362" y="5016132"/>
                  </a:lnTo>
                  <a:lnTo>
                    <a:pt x="45" y="4967293"/>
                  </a:lnTo>
                  <a:lnTo>
                    <a:pt x="0" y="32"/>
                  </a:lnTo>
                  <a:lnTo>
                    <a:pt x="4450616" y="0"/>
                  </a:lnTo>
                  <a:lnTo>
                    <a:pt x="4499455" y="1317"/>
                  </a:lnTo>
                  <a:lnTo>
                    <a:pt x="4547606" y="5223"/>
                  </a:lnTo>
                  <a:lnTo>
                    <a:pt x="4595001" y="11650"/>
                  </a:lnTo>
                  <a:lnTo>
                    <a:pt x="4641571" y="20530"/>
                  </a:lnTo>
                  <a:lnTo>
                    <a:pt x="4687249" y="31796"/>
                  </a:lnTo>
                  <a:lnTo>
                    <a:pt x="4731968" y="45379"/>
                  </a:lnTo>
                  <a:lnTo>
                    <a:pt x="4775658" y="61212"/>
                  </a:lnTo>
                  <a:lnTo>
                    <a:pt x="4818253" y="79226"/>
                  </a:lnTo>
                  <a:lnTo>
                    <a:pt x="4859684" y="99355"/>
                  </a:lnTo>
                  <a:lnTo>
                    <a:pt x="4899884" y="121529"/>
                  </a:lnTo>
                  <a:lnTo>
                    <a:pt x="4938785" y="145681"/>
                  </a:lnTo>
                  <a:lnTo>
                    <a:pt x="4976318" y="171744"/>
                  </a:lnTo>
                  <a:lnTo>
                    <a:pt x="5012417" y="199649"/>
                  </a:lnTo>
                  <a:lnTo>
                    <a:pt x="5047012" y="229328"/>
                  </a:lnTo>
                  <a:lnTo>
                    <a:pt x="5080037" y="260714"/>
                  </a:lnTo>
                  <a:lnTo>
                    <a:pt x="5111423" y="293739"/>
                  </a:lnTo>
                  <a:lnTo>
                    <a:pt x="5141102" y="328334"/>
                  </a:lnTo>
                  <a:lnTo>
                    <a:pt x="5169007" y="364433"/>
                  </a:lnTo>
                  <a:lnTo>
                    <a:pt x="5195069" y="401966"/>
                  </a:lnTo>
                  <a:lnTo>
                    <a:pt x="5219222" y="440867"/>
                  </a:lnTo>
                  <a:lnTo>
                    <a:pt x="5241396" y="481067"/>
                  </a:lnTo>
                  <a:lnTo>
                    <a:pt x="5261524" y="522498"/>
                  </a:lnTo>
                  <a:lnTo>
                    <a:pt x="5279539" y="565093"/>
                  </a:lnTo>
                  <a:lnTo>
                    <a:pt x="5295372" y="608783"/>
                  </a:lnTo>
                  <a:lnTo>
                    <a:pt x="5308955" y="653502"/>
                  </a:lnTo>
                  <a:lnTo>
                    <a:pt x="5320221" y="699180"/>
                  </a:lnTo>
                  <a:lnTo>
                    <a:pt x="5329101" y="745750"/>
                  </a:lnTo>
                  <a:lnTo>
                    <a:pt x="5335528" y="793145"/>
                  </a:lnTo>
                  <a:lnTo>
                    <a:pt x="5339434" y="841296"/>
                  </a:lnTo>
                  <a:lnTo>
                    <a:pt x="5340752" y="890135"/>
                  </a:lnTo>
                  <a:lnTo>
                    <a:pt x="5340776" y="585742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57823" y="4490438"/>
              <a:ext cx="5629290" cy="603703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3921525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5527125" y="5934888"/>
                  </a:moveTo>
                  <a:lnTo>
                    <a:pt x="921240" y="5934888"/>
                  </a:lnTo>
                  <a:lnTo>
                    <a:pt x="873836" y="5933689"/>
                  </a:lnTo>
                  <a:lnTo>
                    <a:pt x="827053" y="5930132"/>
                  </a:lnTo>
                  <a:lnTo>
                    <a:pt x="780951" y="5924274"/>
                  </a:lnTo>
                  <a:lnTo>
                    <a:pt x="735587" y="5916173"/>
                  </a:lnTo>
                  <a:lnTo>
                    <a:pt x="691019" y="5905887"/>
                  </a:lnTo>
                  <a:lnTo>
                    <a:pt x="647305" y="5893473"/>
                  </a:lnTo>
                  <a:lnTo>
                    <a:pt x="604503" y="5878990"/>
                  </a:lnTo>
                  <a:lnTo>
                    <a:pt x="562670" y="5862496"/>
                  </a:lnTo>
                  <a:lnTo>
                    <a:pt x="521864" y="5844048"/>
                  </a:lnTo>
                  <a:lnTo>
                    <a:pt x="482144" y="5823705"/>
                  </a:lnTo>
                  <a:lnTo>
                    <a:pt x="443567" y="5801524"/>
                  </a:lnTo>
                  <a:lnTo>
                    <a:pt x="406192" y="5777563"/>
                  </a:lnTo>
                  <a:lnTo>
                    <a:pt x="370075" y="5751880"/>
                  </a:lnTo>
                  <a:lnTo>
                    <a:pt x="335275" y="5724532"/>
                  </a:lnTo>
                  <a:lnTo>
                    <a:pt x="301850" y="5695579"/>
                  </a:lnTo>
                  <a:lnTo>
                    <a:pt x="269857" y="5665077"/>
                  </a:lnTo>
                  <a:lnTo>
                    <a:pt x="239355" y="5633084"/>
                  </a:lnTo>
                  <a:lnTo>
                    <a:pt x="210402" y="5599659"/>
                  </a:lnTo>
                  <a:lnTo>
                    <a:pt x="183055" y="5564859"/>
                  </a:lnTo>
                  <a:lnTo>
                    <a:pt x="157371" y="5528742"/>
                  </a:lnTo>
                  <a:lnTo>
                    <a:pt x="133410" y="5491367"/>
                  </a:lnTo>
                  <a:lnTo>
                    <a:pt x="111229" y="5452790"/>
                  </a:lnTo>
                  <a:lnTo>
                    <a:pt x="90886" y="5413070"/>
                  </a:lnTo>
                  <a:lnTo>
                    <a:pt x="72438" y="5372264"/>
                  </a:lnTo>
                  <a:lnTo>
                    <a:pt x="55944" y="5330431"/>
                  </a:lnTo>
                  <a:lnTo>
                    <a:pt x="41461" y="5287629"/>
                  </a:lnTo>
                  <a:lnTo>
                    <a:pt x="29048" y="5243915"/>
                  </a:lnTo>
                  <a:lnTo>
                    <a:pt x="18761" y="5199347"/>
                  </a:lnTo>
                  <a:lnTo>
                    <a:pt x="10660" y="5153983"/>
                  </a:lnTo>
                  <a:lnTo>
                    <a:pt x="4802" y="5107881"/>
                  </a:lnTo>
                  <a:lnTo>
                    <a:pt x="1245" y="5061098"/>
                  </a:lnTo>
                  <a:lnTo>
                    <a:pt x="46" y="5013694"/>
                  </a:lnTo>
                  <a:lnTo>
                    <a:pt x="0" y="33"/>
                  </a:lnTo>
                  <a:lnTo>
                    <a:pt x="4605905" y="0"/>
                  </a:lnTo>
                  <a:lnTo>
                    <a:pt x="4653310" y="1198"/>
                  </a:lnTo>
                  <a:lnTo>
                    <a:pt x="4700092" y="4756"/>
                  </a:lnTo>
                  <a:lnTo>
                    <a:pt x="4746194" y="10614"/>
                  </a:lnTo>
                  <a:lnTo>
                    <a:pt x="4791558" y="18715"/>
                  </a:lnTo>
                  <a:lnTo>
                    <a:pt x="4836126" y="29001"/>
                  </a:lnTo>
                  <a:lnTo>
                    <a:pt x="4879840" y="41415"/>
                  </a:lnTo>
                  <a:lnTo>
                    <a:pt x="4922643" y="55897"/>
                  </a:lnTo>
                  <a:lnTo>
                    <a:pt x="4964476" y="72391"/>
                  </a:lnTo>
                  <a:lnTo>
                    <a:pt x="5005281" y="90839"/>
                  </a:lnTo>
                  <a:lnTo>
                    <a:pt x="5045001" y="111183"/>
                  </a:lnTo>
                  <a:lnTo>
                    <a:pt x="5083578" y="133364"/>
                  </a:lnTo>
                  <a:lnTo>
                    <a:pt x="5120954" y="157325"/>
                  </a:lnTo>
                  <a:lnTo>
                    <a:pt x="5157071" y="183008"/>
                  </a:lnTo>
                  <a:lnTo>
                    <a:pt x="5191871" y="210355"/>
                  </a:lnTo>
                  <a:lnTo>
                    <a:pt x="5225296" y="239309"/>
                  </a:lnTo>
                  <a:lnTo>
                    <a:pt x="5257288" y="269811"/>
                  </a:lnTo>
                  <a:lnTo>
                    <a:pt x="5287790" y="301803"/>
                  </a:lnTo>
                  <a:lnTo>
                    <a:pt x="5316744" y="335229"/>
                  </a:lnTo>
                  <a:lnTo>
                    <a:pt x="5344091" y="370028"/>
                  </a:lnTo>
                  <a:lnTo>
                    <a:pt x="5369774" y="406145"/>
                  </a:lnTo>
                  <a:lnTo>
                    <a:pt x="5393735" y="443521"/>
                  </a:lnTo>
                  <a:lnTo>
                    <a:pt x="5415917" y="482098"/>
                  </a:lnTo>
                  <a:lnTo>
                    <a:pt x="5436260" y="521818"/>
                  </a:lnTo>
                  <a:lnTo>
                    <a:pt x="5454708" y="562623"/>
                  </a:lnTo>
                  <a:lnTo>
                    <a:pt x="5471202" y="604456"/>
                  </a:lnTo>
                  <a:lnTo>
                    <a:pt x="5485685" y="647259"/>
                  </a:lnTo>
                  <a:lnTo>
                    <a:pt x="5498098" y="690973"/>
                  </a:lnTo>
                  <a:lnTo>
                    <a:pt x="5508384" y="735541"/>
                  </a:lnTo>
                  <a:lnTo>
                    <a:pt x="5516485" y="780905"/>
                  </a:lnTo>
                  <a:lnTo>
                    <a:pt x="5522344" y="827007"/>
                  </a:lnTo>
                  <a:lnTo>
                    <a:pt x="5525901" y="873789"/>
                  </a:lnTo>
                  <a:lnTo>
                    <a:pt x="5527100" y="921193"/>
                  </a:lnTo>
                  <a:lnTo>
                    <a:pt x="5527125" y="5934888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3921526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4605906" y="0"/>
                  </a:moveTo>
                  <a:lnTo>
                    <a:pt x="46" y="0"/>
                  </a:lnTo>
                  <a:lnTo>
                    <a:pt x="46" y="5013694"/>
                  </a:lnTo>
                  <a:lnTo>
                    <a:pt x="1245" y="5061099"/>
                  </a:lnTo>
                  <a:lnTo>
                    <a:pt x="4802" y="5107881"/>
                  </a:lnTo>
                  <a:lnTo>
                    <a:pt x="10660" y="5153983"/>
                  </a:lnTo>
                  <a:lnTo>
                    <a:pt x="18761" y="5199347"/>
                  </a:lnTo>
                  <a:lnTo>
                    <a:pt x="29048" y="5243915"/>
                  </a:lnTo>
                  <a:lnTo>
                    <a:pt x="41461" y="5287629"/>
                  </a:lnTo>
                  <a:lnTo>
                    <a:pt x="55944" y="5330432"/>
                  </a:lnTo>
                  <a:lnTo>
                    <a:pt x="72438" y="5372265"/>
                  </a:lnTo>
                  <a:lnTo>
                    <a:pt x="90886" y="5413070"/>
                  </a:lnTo>
                  <a:lnTo>
                    <a:pt x="111229" y="5452790"/>
                  </a:lnTo>
                  <a:lnTo>
                    <a:pt x="133410" y="5491367"/>
                  </a:lnTo>
                  <a:lnTo>
                    <a:pt x="157371" y="5528743"/>
                  </a:lnTo>
                  <a:lnTo>
                    <a:pt x="183055" y="5564859"/>
                  </a:lnTo>
                  <a:lnTo>
                    <a:pt x="210402" y="5599659"/>
                  </a:lnTo>
                  <a:lnTo>
                    <a:pt x="239355" y="5633084"/>
                  </a:lnTo>
                  <a:lnTo>
                    <a:pt x="269857" y="5665077"/>
                  </a:lnTo>
                  <a:lnTo>
                    <a:pt x="301850" y="5695579"/>
                  </a:lnTo>
                  <a:lnTo>
                    <a:pt x="335275" y="5724532"/>
                  </a:lnTo>
                  <a:lnTo>
                    <a:pt x="370075" y="5751880"/>
                  </a:lnTo>
                  <a:lnTo>
                    <a:pt x="406192" y="5777563"/>
                  </a:lnTo>
                  <a:lnTo>
                    <a:pt x="443567" y="5801524"/>
                  </a:lnTo>
                  <a:lnTo>
                    <a:pt x="482144" y="5823705"/>
                  </a:lnTo>
                  <a:lnTo>
                    <a:pt x="521864" y="5844049"/>
                  </a:lnTo>
                  <a:lnTo>
                    <a:pt x="562670" y="5862496"/>
                  </a:lnTo>
                  <a:lnTo>
                    <a:pt x="604503" y="5878991"/>
                  </a:lnTo>
                  <a:lnTo>
                    <a:pt x="647305" y="5893473"/>
                  </a:lnTo>
                  <a:lnTo>
                    <a:pt x="691019" y="5905887"/>
                  </a:lnTo>
                  <a:lnTo>
                    <a:pt x="735587" y="5916173"/>
                  </a:lnTo>
                  <a:lnTo>
                    <a:pt x="780951" y="5924274"/>
                  </a:lnTo>
                  <a:lnTo>
                    <a:pt x="827053" y="5930132"/>
                  </a:lnTo>
                  <a:lnTo>
                    <a:pt x="873836" y="5933690"/>
                  </a:lnTo>
                  <a:lnTo>
                    <a:pt x="921240" y="5934888"/>
                  </a:lnTo>
                  <a:lnTo>
                    <a:pt x="5527100" y="5934888"/>
                  </a:lnTo>
                  <a:lnTo>
                    <a:pt x="5527100" y="921194"/>
                  </a:lnTo>
                  <a:lnTo>
                    <a:pt x="5525901" y="873789"/>
                  </a:lnTo>
                  <a:lnTo>
                    <a:pt x="5522344" y="827007"/>
                  </a:lnTo>
                  <a:lnTo>
                    <a:pt x="5516486" y="780905"/>
                  </a:lnTo>
                  <a:lnTo>
                    <a:pt x="5508384" y="735541"/>
                  </a:lnTo>
                  <a:lnTo>
                    <a:pt x="5498098" y="690973"/>
                  </a:lnTo>
                  <a:lnTo>
                    <a:pt x="5485685" y="647259"/>
                  </a:lnTo>
                  <a:lnTo>
                    <a:pt x="5471202" y="604456"/>
                  </a:lnTo>
                  <a:lnTo>
                    <a:pt x="5454708" y="562623"/>
                  </a:lnTo>
                  <a:lnTo>
                    <a:pt x="5436260" y="521818"/>
                  </a:lnTo>
                  <a:lnTo>
                    <a:pt x="5415917" y="482098"/>
                  </a:lnTo>
                  <a:lnTo>
                    <a:pt x="5393736" y="443521"/>
                  </a:lnTo>
                  <a:lnTo>
                    <a:pt x="5369774" y="406145"/>
                  </a:lnTo>
                  <a:lnTo>
                    <a:pt x="5344091" y="370028"/>
                  </a:lnTo>
                  <a:lnTo>
                    <a:pt x="5316744" y="335229"/>
                  </a:lnTo>
                  <a:lnTo>
                    <a:pt x="5287790" y="301803"/>
                  </a:lnTo>
                  <a:lnTo>
                    <a:pt x="5257288" y="269811"/>
                  </a:lnTo>
                  <a:lnTo>
                    <a:pt x="5225296" y="239309"/>
                  </a:lnTo>
                  <a:lnTo>
                    <a:pt x="5191871" y="210355"/>
                  </a:lnTo>
                  <a:lnTo>
                    <a:pt x="5157071" y="183008"/>
                  </a:lnTo>
                  <a:lnTo>
                    <a:pt x="5120954" y="157325"/>
                  </a:lnTo>
                  <a:lnTo>
                    <a:pt x="5083578" y="133364"/>
                  </a:lnTo>
                  <a:lnTo>
                    <a:pt x="5045002" y="111183"/>
                  </a:lnTo>
                  <a:lnTo>
                    <a:pt x="5005282" y="90839"/>
                  </a:lnTo>
                  <a:lnTo>
                    <a:pt x="4964476" y="72391"/>
                  </a:lnTo>
                  <a:lnTo>
                    <a:pt x="4922643" y="55897"/>
                  </a:lnTo>
                  <a:lnTo>
                    <a:pt x="4879841" y="41415"/>
                  </a:lnTo>
                  <a:lnTo>
                    <a:pt x="4836126" y="29001"/>
                  </a:lnTo>
                  <a:lnTo>
                    <a:pt x="4791558" y="18715"/>
                  </a:lnTo>
                  <a:lnTo>
                    <a:pt x="4746194" y="10614"/>
                  </a:lnTo>
                  <a:lnTo>
                    <a:pt x="4700092" y="4756"/>
                  </a:lnTo>
                  <a:lnTo>
                    <a:pt x="4653310" y="1198"/>
                  </a:lnTo>
                  <a:lnTo>
                    <a:pt x="4605906" y="0"/>
                  </a:lnTo>
                  <a:close/>
                </a:path>
              </a:pathLst>
            </a:custGeom>
            <a:ln w="7857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010757" y="4244166"/>
            <a:ext cx="5953760" cy="6195695"/>
            <a:chOff x="1010757" y="4244166"/>
            <a:chExt cx="5953760" cy="6195695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0757" y="4402723"/>
              <a:ext cx="5629290" cy="603703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432923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5527124" y="5934888"/>
                  </a:moveTo>
                  <a:lnTo>
                    <a:pt x="921240" y="5934888"/>
                  </a:lnTo>
                  <a:lnTo>
                    <a:pt x="873835" y="5933689"/>
                  </a:lnTo>
                  <a:lnTo>
                    <a:pt x="827053" y="5930132"/>
                  </a:lnTo>
                  <a:lnTo>
                    <a:pt x="780951" y="5924274"/>
                  </a:lnTo>
                  <a:lnTo>
                    <a:pt x="735587" y="5916173"/>
                  </a:lnTo>
                  <a:lnTo>
                    <a:pt x="691019" y="5905887"/>
                  </a:lnTo>
                  <a:lnTo>
                    <a:pt x="647305" y="5893473"/>
                  </a:lnTo>
                  <a:lnTo>
                    <a:pt x="604502" y="5878990"/>
                  </a:lnTo>
                  <a:lnTo>
                    <a:pt x="562669" y="5862496"/>
                  </a:lnTo>
                  <a:lnTo>
                    <a:pt x="521864" y="5844048"/>
                  </a:lnTo>
                  <a:lnTo>
                    <a:pt x="482144" y="5823705"/>
                  </a:lnTo>
                  <a:lnTo>
                    <a:pt x="443567" y="5801524"/>
                  </a:lnTo>
                  <a:lnTo>
                    <a:pt x="406191" y="5777563"/>
                  </a:lnTo>
                  <a:lnTo>
                    <a:pt x="370075" y="5751880"/>
                  </a:lnTo>
                  <a:lnTo>
                    <a:pt x="335275" y="5724532"/>
                  </a:lnTo>
                  <a:lnTo>
                    <a:pt x="301850" y="5695579"/>
                  </a:lnTo>
                  <a:lnTo>
                    <a:pt x="269857" y="5665077"/>
                  </a:lnTo>
                  <a:lnTo>
                    <a:pt x="239355" y="5633084"/>
                  </a:lnTo>
                  <a:lnTo>
                    <a:pt x="210402" y="5599659"/>
                  </a:lnTo>
                  <a:lnTo>
                    <a:pt x="183054" y="5564859"/>
                  </a:lnTo>
                  <a:lnTo>
                    <a:pt x="157371" y="5528742"/>
                  </a:lnTo>
                  <a:lnTo>
                    <a:pt x="133410" y="5491367"/>
                  </a:lnTo>
                  <a:lnTo>
                    <a:pt x="111229" y="5452790"/>
                  </a:lnTo>
                  <a:lnTo>
                    <a:pt x="90885" y="5413070"/>
                  </a:lnTo>
                  <a:lnTo>
                    <a:pt x="72438" y="5372264"/>
                  </a:lnTo>
                  <a:lnTo>
                    <a:pt x="55943" y="5330431"/>
                  </a:lnTo>
                  <a:lnTo>
                    <a:pt x="41461" y="5287629"/>
                  </a:lnTo>
                  <a:lnTo>
                    <a:pt x="29047" y="5243915"/>
                  </a:lnTo>
                  <a:lnTo>
                    <a:pt x="18761" y="5199347"/>
                  </a:lnTo>
                  <a:lnTo>
                    <a:pt x="10660" y="5153983"/>
                  </a:lnTo>
                  <a:lnTo>
                    <a:pt x="4802" y="5107881"/>
                  </a:lnTo>
                  <a:lnTo>
                    <a:pt x="1244" y="5061098"/>
                  </a:lnTo>
                  <a:lnTo>
                    <a:pt x="46" y="5013694"/>
                  </a:lnTo>
                  <a:lnTo>
                    <a:pt x="0" y="33"/>
                  </a:lnTo>
                  <a:lnTo>
                    <a:pt x="4605905" y="0"/>
                  </a:lnTo>
                  <a:lnTo>
                    <a:pt x="4653310" y="1198"/>
                  </a:lnTo>
                  <a:lnTo>
                    <a:pt x="4700092" y="4756"/>
                  </a:lnTo>
                  <a:lnTo>
                    <a:pt x="4746194" y="10614"/>
                  </a:lnTo>
                  <a:lnTo>
                    <a:pt x="4791558" y="18715"/>
                  </a:lnTo>
                  <a:lnTo>
                    <a:pt x="4836126" y="29001"/>
                  </a:lnTo>
                  <a:lnTo>
                    <a:pt x="4879840" y="41415"/>
                  </a:lnTo>
                  <a:lnTo>
                    <a:pt x="4922643" y="55897"/>
                  </a:lnTo>
                  <a:lnTo>
                    <a:pt x="4964476" y="72391"/>
                  </a:lnTo>
                  <a:lnTo>
                    <a:pt x="5005281" y="90839"/>
                  </a:lnTo>
                  <a:lnTo>
                    <a:pt x="5045001" y="111183"/>
                  </a:lnTo>
                  <a:lnTo>
                    <a:pt x="5083578" y="133364"/>
                  </a:lnTo>
                  <a:lnTo>
                    <a:pt x="5120954" y="157325"/>
                  </a:lnTo>
                  <a:lnTo>
                    <a:pt x="5157070" y="183008"/>
                  </a:lnTo>
                  <a:lnTo>
                    <a:pt x="5191870" y="210355"/>
                  </a:lnTo>
                  <a:lnTo>
                    <a:pt x="5225295" y="239309"/>
                  </a:lnTo>
                  <a:lnTo>
                    <a:pt x="5257288" y="269811"/>
                  </a:lnTo>
                  <a:lnTo>
                    <a:pt x="5287790" y="301803"/>
                  </a:lnTo>
                  <a:lnTo>
                    <a:pt x="5316743" y="335229"/>
                  </a:lnTo>
                  <a:lnTo>
                    <a:pt x="5344091" y="370028"/>
                  </a:lnTo>
                  <a:lnTo>
                    <a:pt x="5369774" y="406145"/>
                  </a:lnTo>
                  <a:lnTo>
                    <a:pt x="5393735" y="443521"/>
                  </a:lnTo>
                  <a:lnTo>
                    <a:pt x="5415916" y="482098"/>
                  </a:lnTo>
                  <a:lnTo>
                    <a:pt x="5436260" y="521818"/>
                  </a:lnTo>
                  <a:lnTo>
                    <a:pt x="5454707" y="562623"/>
                  </a:lnTo>
                  <a:lnTo>
                    <a:pt x="5471202" y="604456"/>
                  </a:lnTo>
                  <a:lnTo>
                    <a:pt x="5485684" y="647259"/>
                  </a:lnTo>
                  <a:lnTo>
                    <a:pt x="5498098" y="690973"/>
                  </a:lnTo>
                  <a:lnTo>
                    <a:pt x="5508384" y="735541"/>
                  </a:lnTo>
                  <a:lnTo>
                    <a:pt x="5516485" y="780905"/>
                  </a:lnTo>
                  <a:lnTo>
                    <a:pt x="5522343" y="827007"/>
                  </a:lnTo>
                  <a:lnTo>
                    <a:pt x="5525901" y="873789"/>
                  </a:lnTo>
                  <a:lnTo>
                    <a:pt x="5527099" y="921193"/>
                  </a:lnTo>
                  <a:lnTo>
                    <a:pt x="5527124" y="5934888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432923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4605905" y="0"/>
                  </a:moveTo>
                  <a:lnTo>
                    <a:pt x="46" y="0"/>
                  </a:lnTo>
                  <a:lnTo>
                    <a:pt x="46" y="5013694"/>
                  </a:lnTo>
                  <a:lnTo>
                    <a:pt x="1244" y="5061099"/>
                  </a:lnTo>
                  <a:lnTo>
                    <a:pt x="4802" y="5107881"/>
                  </a:lnTo>
                  <a:lnTo>
                    <a:pt x="10660" y="5153983"/>
                  </a:lnTo>
                  <a:lnTo>
                    <a:pt x="18761" y="5199347"/>
                  </a:lnTo>
                  <a:lnTo>
                    <a:pt x="29047" y="5243915"/>
                  </a:lnTo>
                  <a:lnTo>
                    <a:pt x="41461" y="5287629"/>
                  </a:lnTo>
                  <a:lnTo>
                    <a:pt x="55943" y="5330432"/>
                  </a:lnTo>
                  <a:lnTo>
                    <a:pt x="72438" y="5372265"/>
                  </a:lnTo>
                  <a:lnTo>
                    <a:pt x="90885" y="5413070"/>
                  </a:lnTo>
                  <a:lnTo>
                    <a:pt x="111229" y="5452790"/>
                  </a:lnTo>
                  <a:lnTo>
                    <a:pt x="133410" y="5491367"/>
                  </a:lnTo>
                  <a:lnTo>
                    <a:pt x="157371" y="5528743"/>
                  </a:lnTo>
                  <a:lnTo>
                    <a:pt x="183054" y="5564859"/>
                  </a:lnTo>
                  <a:lnTo>
                    <a:pt x="210402" y="5599659"/>
                  </a:lnTo>
                  <a:lnTo>
                    <a:pt x="239355" y="5633084"/>
                  </a:lnTo>
                  <a:lnTo>
                    <a:pt x="269857" y="5665077"/>
                  </a:lnTo>
                  <a:lnTo>
                    <a:pt x="301850" y="5695579"/>
                  </a:lnTo>
                  <a:lnTo>
                    <a:pt x="335275" y="5724532"/>
                  </a:lnTo>
                  <a:lnTo>
                    <a:pt x="370075" y="5751880"/>
                  </a:lnTo>
                  <a:lnTo>
                    <a:pt x="406191" y="5777563"/>
                  </a:lnTo>
                  <a:lnTo>
                    <a:pt x="443567" y="5801524"/>
                  </a:lnTo>
                  <a:lnTo>
                    <a:pt x="482144" y="5823705"/>
                  </a:lnTo>
                  <a:lnTo>
                    <a:pt x="521864" y="5844049"/>
                  </a:lnTo>
                  <a:lnTo>
                    <a:pt x="562669" y="5862496"/>
                  </a:lnTo>
                  <a:lnTo>
                    <a:pt x="604502" y="5878991"/>
                  </a:lnTo>
                  <a:lnTo>
                    <a:pt x="647305" y="5893473"/>
                  </a:lnTo>
                  <a:lnTo>
                    <a:pt x="691019" y="5905887"/>
                  </a:lnTo>
                  <a:lnTo>
                    <a:pt x="735587" y="5916173"/>
                  </a:lnTo>
                  <a:lnTo>
                    <a:pt x="780951" y="5924274"/>
                  </a:lnTo>
                  <a:lnTo>
                    <a:pt x="827053" y="5930132"/>
                  </a:lnTo>
                  <a:lnTo>
                    <a:pt x="873835" y="5933690"/>
                  </a:lnTo>
                  <a:lnTo>
                    <a:pt x="921240" y="5934888"/>
                  </a:lnTo>
                  <a:lnTo>
                    <a:pt x="5527100" y="5934888"/>
                  </a:lnTo>
                  <a:lnTo>
                    <a:pt x="5527100" y="921194"/>
                  </a:lnTo>
                  <a:lnTo>
                    <a:pt x="5525901" y="873789"/>
                  </a:lnTo>
                  <a:lnTo>
                    <a:pt x="5522344" y="827007"/>
                  </a:lnTo>
                  <a:lnTo>
                    <a:pt x="5516485" y="780905"/>
                  </a:lnTo>
                  <a:lnTo>
                    <a:pt x="5508384" y="735541"/>
                  </a:lnTo>
                  <a:lnTo>
                    <a:pt x="5498098" y="690973"/>
                  </a:lnTo>
                  <a:lnTo>
                    <a:pt x="5485684" y="647259"/>
                  </a:lnTo>
                  <a:lnTo>
                    <a:pt x="5471202" y="604456"/>
                  </a:lnTo>
                  <a:lnTo>
                    <a:pt x="5454708" y="562623"/>
                  </a:lnTo>
                  <a:lnTo>
                    <a:pt x="5436260" y="521818"/>
                  </a:lnTo>
                  <a:lnTo>
                    <a:pt x="5415916" y="482098"/>
                  </a:lnTo>
                  <a:lnTo>
                    <a:pt x="5393735" y="443521"/>
                  </a:lnTo>
                  <a:lnTo>
                    <a:pt x="5369774" y="406145"/>
                  </a:lnTo>
                  <a:lnTo>
                    <a:pt x="5344091" y="370028"/>
                  </a:lnTo>
                  <a:lnTo>
                    <a:pt x="5316744" y="335229"/>
                  </a:lnTo>
                  <a:lnTo>
                    <a:pt x="5287790" y="301803"/>
                  </a:lnTo>
                  <a:lnTo>
                    <a:pt x="5257288" y="269811"/>
                  </a:lnTo>
                  <a:lnTo>
                    <a:pt x="5225296" y="239309"/>
                  </a:lnTo>
                  <a:lnTo>
                    <a:pt x="5191870" y="210355"/>
                  </a:lnTo>
                  <a:lnTo>
                    <a:pt x="5157071" y="183008"/>
                  </a:lnTo>
                  <a:lnTo>
                    <a:pt x="5120954" y="157325"/>
                  </a:lnTo>
                  <a:lnTo>
                    <a:pt x="5083578" y="133364"/>
                  </a:lnTo>
                  <a:lnTo>
                    <a:pt x="5045001" y="111183"/>
                  </a:lnTo>
                  <a:lnTo>
                    <a:pt x="5005281" y="90839"/>
                  </a:lnTo>
                  <a:lnTo>
                    <a:pt x="4964476" y="72391"/>
                  </a:lnTo>
                  <a:lnTo>
                    <a:pt x="4922643" y="55897"/>
                  </a:lnTo>
                  <a:lnTo>
                    <a:pt x="4879840" y="41415"/>
                  </a:lnTo>
                  <a:lnTo>
                    <a:pt x="4836126" y="29001"/>
                  </a:lnTo>
                  <a:lnTo>
                    <a:pt x="4791558" y="18715"/>
                  </a:lnTo>
                  <a:lnTo>
                    <a:pt x="4746194" y="10614"/>
                  </a:lnTo>
                  <a:lnTo>
                    <a:pt x="4700092" y="4756"/>
                  </a:lnTo>
                  <a:lnTo>
                    <a:pt x="4653310" y="1198"/>
                  </a:lnTo>
                  <a:lnTo>
                    <a:pt x="4605905" y="0"/>
                  </a:lnTo>
                  <a:close/>
                </a:path>
              </a:pathLst>
            </a:custGeom>
            <a:ln w="7857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980834" y="4565490"/>
            <a:ext cx="3870325" cy="1095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151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1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Networ</a:t>
            </a:r>
            <a:r>
              <a:rPr kumimoji="0" sz="30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</a:t>
            </a:r>
            <a:r>
              <a:rPr kumimoji="0" sz="3050" b="1" i="0" u="none" strike="noStrike" kern="1200" cap="none" spc="-2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-2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305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opolog</a:t>
            </a:r>
            <a:r>
              <a:rPr kumimoji="0" sz="305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&amp;  </a:t>
            </a:r>
            <a:r>
              <a:rPr kumimoji="0" sz="3050" b="1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Critica</a:t>
            </a:r>
            <a:r>
              <a:rPr kumimoji="0" sz="3050" b="1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3050" b="1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ulne</a:t>
            </a:r>
            <a:r>
              <a:rPr kumimoji="0" sz="3050" b="1" i="0" u="none" strike="noStrike" kern="1200" cap="none" spc="-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305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abilities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76477" y="4635284"/>
            <a:ext cx="238950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3050" b="1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Used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465382" y="4567162"/>
            <a:ext cx="4053204" cy="1095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151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Methods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30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-22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305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30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305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oid  </a:t>
            </a:r>
            <a:r>
              <a:rPr kumimoji="0" sz="3050" b="1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54127" y="3093357"/>
            <a:ext cx="675640" cy="729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600" b="0" i="0" u="none" strike="noStrike" kern="1200" cap="none" spc="-2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6675" b="0" i="0" u="none" strike="noStrike" kern="1200" cap="none" spc="-12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4600" b="0" i="0" u="none" strike="noStrike" kern="1200" cap="none" spc="-24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6675" b="0" i="0" u="none" strike="noStrike" kern="1200" cap="none" spc="-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6675" b="0" i="0" u="none" strike="noStrike" kern="1200" cap="none" spc="0" normalizeH="0" baseline="-499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49770" y="3093357"/>
            <a:ext cx="673100" cy="729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600" b="0" i="0" u="none" strike="noStrike" kern="1200" cap="none" spc="-24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6675" b="0" i="0" u="none" strike="noStrike" kern="1200" cap="none" spc="-9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4600" b="0" i="0" u="none" strike="noStrike" kern="1200" cap="none" spc="-25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6675" b="0" i="0" u="none" strike="noStrike" kern="1200" cap="none" spc="-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6675" b="0" i="0" u="none" strike="noStrike" kern="1200" cap="none" spc="0" normalizeH="0" baseline="-499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738674" y="3095006"/>
            <a:ext cx="680085" cy="729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600" b="0" i="0" u="none" strike="noStrike" kern="1200" cap="none" spc="-23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6675" b="0" i="0" u="none" strike="noStrike" kern="1200" cap="none" spc="-179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4600" b="0" i="0" u="none" strike="noStrike" kern="1200" cap="none" spc="-24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6675" b="0" i="0" u="none" strike="noStrike" kern="1200" cap="none" spc="-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6675" b="0" i="0" u="none" strike="noStrike" kern="1200" cap="none" spc="0" normalizeH="0" baseline="-499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7" name="object 2">
            <a:extLst>
              <a:ext uri="{FF2B5EF4-FFF2-40B4-BE49-F238E27FC236}">
                <a16:creationId xmlns:a16="http://schemas.microsoft.com/office/drawing/2014/main" id="{E330F86C-55B6-5B12-C2F8-689866B891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650" y="363882"/>
            <a:ext cx="13162186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750" spc="-80" dirty="0"/>
              <a:t>Table of contents</a:t>
            </a:r>
            <a:endParaRPr sz="4750" dirty="0"/>
          </a:p>
        </p:txBody>
      </p:sp>
      <p:sp>
        <p:nvSpPr>
          <p:cNvPr id="41" name="object 2">
            <a:extLst>
              <a:ext uri="{FF2B5EF4-FFF2-40B4-BE49-F238E27FC236}">
                <a16:creationId xmlns:a16="http://schemas.microsoft.com/office/drawing/2014/main" id="{2B9ED833-9603-022D-F206-8D2FCCF39C22}"/>
              </a:ext>
            </a:extLst>
          </p:cNvPr>
          <p:cNvSpPr txBox="1">
            <a:spLocks/>
          </p:cNvSpPr>
          <p:nvPr/>
        </p:nvSpPr>
        <p:spPr>
          <a:xfrm>
            <a:off x="744818" y="1615133"/>
            <a:ext cx="134944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kern="0" spc="-80" dirty="0">
                <a:latin typeface="Roboto" panose="02000000000000000000" pitchFamily="2" charset="0"/>
                <a:ea typeface="Roboto" panose="02000000000000000000" pitchFamily="2" charset="0"/>
              </a:rPr>
              <a:t>This document contains the following resources</a:t>
            </a:r>
            <a:endParaRPr lang="en-US" sz="3200" kern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5549" y="4215472"/>
            <a:ext cx="10553065" cy="24428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Networ</a:t>
            </a:r>
            <a:r>
              <a:rPr spc="-10" dirty="0"/>
              <a:t>k</a:t>
            </a:r>
            <a:r>
              <a:rPr spc="-590" dirty="0"/>
              <a:t> </a:t>
            </a:r>
            <a:r>
              <a:rPr spc="-254" dirty="0"/>
              <a:t>T</a:t>
            </a:r>
            <a:r>
              <a:rPr spc="105" dirty="0"/>
              <a:t>opology</a:t>
            </a: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pc="-660" dirty="0"/>
              <a:t>&amp;</a:t>
            </a:r>
            <a:r>
              <a:rPr spc="-434" dirty="0"/>
              <a:t> </a:t>
            </a:r>
            <a:r>
              <a:rPr spc="-170" dirty="0"/>
              <a:t>Critica</a:t>
            </a:r>
            <a:r>
              <a:rPr spc="-110" dirty="0"/>
              <a:t>l</a:t>
            </a:r>
            <a:r>
              <a:rPr spc="-440" dirty="0"/>
              <a:t> </a:t>
            </a:r>
            <a:r>
              <a:rPr spc="290" dirty="0"/>
              <a:t>V</a:t>
            </a:r>
            <a:r>
              <a:rPr spc="-110" dirty="0"/>
              <a:t>ulne</a:t>
            </a:r>
            <a:r>
              <a:rPr spc="-550" dirty="0"/>
              <a:t>r</a:t>
            </a:r>
            <a:r>
              <a:rPr spc="-120" dirty="0"/>
              <a:t>abilities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139"/>
          <p:cNvSpPr txBox="1">
            <a:spLocks noGrp="1"/>
          </p:cNvSpPr>
          <p:nvPr>
            <p:ph type="body" idx="2"/>
          </p:nvPr>
        </p:nvSpPr>
        <p:spPr>
          <a:xfrm>
            <a:off x="253665" y="2004401"/>
            <a:ext cx="14729693" cy="8571456"/>
          </a:xfrm>
          <a:prstGeom prst="rect">
            <a:avLst/>
          </a:prstGeom>
          <a:solidFill>
            <a:srgbClr val="1D8BE6">
              <a:alpha val="14530"/>
            </a:srgbClr>
          </a:solidFill>
        </p:spPr>
        <p:txBody>
          <a:bodyPr spcFirstLastPara="1" wrap="square" lIns="1005302" tIns="0" rIns="1005302" bIns="2010583" anchor="t" anchorCtr="0">
            <a:noAutofit/>
          </a:bodyPr>
          <a:lstStyle/>
          <a:p>
            <a:pPr marL="0" indent="0" algn="l"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endParaRPr dirty="0"/>
          </a:p>
          <a:p>
            <a:pPr marL="0" indent="0" algn="ctr">
              <a:spcBef>
                <a:spcPts val="1732"/>
              </a:spcBef>
              <a:buNone/>
            </a:pPr>
            <a:r>
              <a:rPr lang="en-US" sz="3959" b="1" dirty="0"/>
              <a:t>[Insert Here]</a:t>
            </a:r>
            <a:endParaRPr sz="3959" b="1" dirty="0"/>
          </a:p>
          <a:p>
            <a:pPr marL="0" indent="0" algn="l"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r>
              <a:rPr lang="en-US" dirty="0"/>
              <a:t>Use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draw.io</a:t>
            </a:r>
            <a:r>
              <a:rPr lang="en-US" dirty="0">
                <a:solidFill>
                  <a:schemeClr val="dk1"/>
                </a:solidFill>
              </a:rPr>
              <a:t> to create</a:t>
            </a:r>
            <a:r>
              <a:rPr lang="en-US" dirty="0"/>
              <a:t> a diagram of the network.</a:t>
            </a:r>
            <a:endParaRPr dirty="0"/>
          </a:p>
          <a:p>
            <a:pPr marL="0" indent="0" algn="l">
              <a:spcBef>
                <a:spcPts val="1732"/>
              </a:spcBef>
              <a:buClr>
                <a:schemeClr val="dk1"/>
              </a:buClr>
              <a:buSzPts val="2900"/>
              <a:buNone/>
            </a:pPr>
            <a:r>
              <a:rPr lang="en-US" dirty="0"/>
              <a:t>Add your diagram to this slide and fill out the data in the sidebar.</a:t>
            </a:r>
            <a:endParaRPr dirty="0"/>
          </a:p>
          <a:p>
            <a:pPr marL="0" indent="0" algn="l">
              <a:spcBef>
                <a:spcPts val="1732"/>
              </a:spcBef>
              <a:buClr>
                <a:schemeClr val="dk1"/>
              </a:buClr>
              <a:buSzPts val="2900"/>
              <a:buNone/>
            </a:pPr>
            <a:endParaRPr dirty="0"/>
          </a:p>
          <a:p>
            <a:pPr marL="0" indent="0" algn="l">
              <a:spcBef>
                <a:spcPts val="1732"/>
              </a:spcBef>
              <a:spcAft>
                <a:spcPts val="1732"/>
              </a:spcAft>
              <a:buNone/>
            </a:pPr>
            <a:endParaRPr dirty="0"/>
          </a:p>
        </p:txBody>
      </p:sp>
      <p:sp>
        <p:nvSpPr>
          <p:cNvPr id="2353" name="Google Shape;2353;p139"/>
          <p:cNvSpPr txBox="1">
            <a:spLocks noGrp="1"/>
          </p:cNvSpPr>
          <p:nvPr>
            <p:ph type="subTitle" idx="3"/>
          </p:nvPr>
        </p:nvSpPr>
        <p:spPr>
          <a:xfrm>
            <a:off x="15514060" y="2004401"/>
            <a:ext cx="3988467" cy="8323553"/>
          </a:xfrm>
          <a:prstGeom prst="rect">
            <a:avLst/>
          </a:prstGeom>
        </p:spPr>
        <p:txBody>
          <a:bodyPr spcFirstLastPara="1" wrap="square" lIns="402100" tIns="402100" rIns="402100" bIns="402100" anchor="t" anchorCtr="0">
            <a:noAutofit/>
          </a:bodyPr>
          <a:lstStyle/>
          <a:p>
            <a:pPr algn="l">
              <a:buClr>
                <a:schemeClr val="dk1"/>
              </a:buClr>
              <a:buSzPts val="2900"/>
            </a:pPr>
            <a:r>
              <a:rPr lang="en-US" sz="1979" dirty="0">
                <a:latin typeface="Roboto Black"/>
                <a:ea typeface="Roboto Black"/>
                <a:cs typeface="Roboto Black"/>
                <a:sym typeface="Roboto Black"/>
              </a:rPr>
              <a:t>Network</a:t>
            </a:r>
            <a:endParaRPr sz="1979" b="1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Address Range:192.168.1.0/24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Netmask:255.255.255.0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Gateway:192.168.1.1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>
                <a:latin typeface="Roboto Black"/>
                <a:ea typeface="Roboto Black"/>
                <a:cs typeface="Roboto Black"/>
                <a:sym typeface="Roboto Black"/>
              </a:rPr>
              <a:t>Machines</a:t>
            </a:r>
            <a:endParaRPr sz="1979" dirty="0">
              <a:latin typeface="Roboto Black"/>
              <a:ea typeface="Roboto Black"/>
              <a:cs typeface="Roboto Black"/>
              <a:sym typeface="Roboto Black"/>
            </a:endParaRPr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IPv4:192.168.1.90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OS:KALI Linux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Hostname:Kali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IPv4:192.168.1.100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OS:Ubuntu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Hostname:ELK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IPv4:192.168.1.105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OS:Ubuntu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Hostname:Capstone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IPv4:192.168.1.110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OS:Debian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Hostname:Target 1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dirty="0"/>
          </a:p>
          <a:p>
            <a:pPr algn="l" defTabSz="754106">
              <a:buClr>
                <a:srgbClr val="000000"/>
              </a:buClr>
              <a:buSzPts val="2900"/>
              <a:defRPr/>
            </a:pPr>
            <a:r>
              <a:rPr lang="en-US" sz="1979" dirty="0">
                <a:solidFill>
                  <a:srgbClr val="000000"/>
                </a:solidFill>
              </a:rPr>
              <a:t>IPv4:192.168.1.115</a:t>
            </a:r>
          </a:p>
          <a:p>
            <a:pPr algn="l" defTabSz="754106">
              <a:buClr>
                <a:srgbClr val="000000"/>
              </a:buClr>
              <a:buSzPts val="2900"/>
              <a:defRPr/>
            </a:pPr>
            <a:r>
              <a:rPr lang="en-US" sz="1979" dirty="0">
                <a:solidFill>
                  <a:srgbClr val="000000"/>
                </a:solidFill>
              </a:rPr>
              <a:t>OS:Debian</a:t>
            </a:r>
          </a:p>
          <a:p>
            <a:pPr algn="l" defTabSz="754106">
              <a:buClr>
                <a:srgbClr val="000000"/>
              </a:buClr>
              <a:buSzPts val="2900"/>
              <a:defRPr/>
            </a:pPr>
            <a:r>
              <a:rPr lang="en-US" sz="1979" dirty="0">
                <a:solidFill>
                  <a:srgbClr val="000000"/>
                </a:solidFill>
              </a:rPr>
              <a:t>Hostname:Target 2</a:t>
            </a:r>
          </a:p>
          <a:p>
            <a:pPr algn="l"/>
            <a:endParaRPr dirty="0"/>
          </a:p>
        </p:txBody>
      </p:sp>
      <p:sp>
        <p:nvSpPr>
          <p:cNvPr id="2354" name="Google Shape;2354;p139"/>
          <p:cNvSpPr txBox="1">
            <a:spLocks noGrp="1"/>
          </p:cNvSpPr>
          <p:nvPr>
            <p:ph type="title"/>
          </p:nvPr>
        </p:nvSpPr>
        <p:spPr>
          <a:xfrm>
            <a:off x="-27318" y="2099"/>
            <a:ext cx="14729693" cy="1173704"/>
          </a:xfrm>
          <a:prstGeom prst="rect">
            <a:avLst/>
          </a:prstGeom>
        </p:spPr>
        <p:txBody>
          <a:bodyPr spcFirstLastPara="1" wrap="square" lIns="1005302" tIns="402100" rIns="603140" bIns="201019" anchor="t" anchorCtr="0">
            <a:noAutofit/>
          </a:bodyPr>
          <a:lstStyle/>
          <a:p>
            <a:pPr algn="l"/>
            <a:r>
              <a:rPr lang="en-US"/>
              <a:t>Network Topology</a:t>
            </a:r>
            <a:endParaRPr/>
          </a:p>
        </p:txBody>
      </p:sp>
      <p:sp>
        <p:nvSpPr>
          <p:cNvPr id="2355" name="Google Shape;2355;p139"/>
          <p:cNvSpPr txBox="1">
            <a:spLocks noGrp="1"/>
          </p:cNvSpPr>
          <p:nvPr>
            <p:ph type="subTitle" idx="4"/>
          </p:nvPr>
        </p:nvSpPr>
        <p:spPr>
          <a:xfrm>
            <a:off x="-27043" y="10814716"/>
            <a:ext cx="17527138" cy="498775"/>
          </a:xfrm>
          <a:prstGeom prst="rect">
            <a:avLst/>
          </a:prstGeom>
        </p:spPr>
        <p:txBody>
          <a:bodyPr spcFirstLastPara="1" wrap="square" lIns="603140" tIns="100489" rIns="0" bIns="0" anchor="t" anchorCtr="0">
            <a:noAutofit/>
          </a:bodyPr>
          <a:lstStyle/>
          <a:p>
            <a:pPr algn="l"/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9067F-45D6-B5AF-BAF3-38EFA1033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65" y="2004401"/>
            <a:ext cx="14729693" cy="85714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936244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0" dirty="0"/>
              <a:t>Critica</a:t>
            </a:r>
            <a:r>
              <a:rPr sz="5250" spc="-40" dirty="0"/>
              <a:t>l</a:t>
            </a:r>
            <a:r>
              <a:rPr sz="5250" spc="-280" dirty="0"/>
              <a:t> </a:t>
            </a:r>
            <a:r>
              <a:rPr sz="5250" spc="254" dirty="0"/>
              <a:t>V</a:t>
            </a:r>
            <a:r>
              <a:rPr sz="5250" spc="-65" dirty="0"/>
              <a:t>ulne</a:t>
            </a:r>
            <a:r>
              <a:rPr sz="5250" spc="-130" dirty="0"/>
              <a:t>r</a:t>
            </a:r>
            <a:r>
              <a:rPr sz="5250" spc="-85" dirty="0"/>
              <a:t>abilities</a:t>
            </a:r>
            <a:r>
              <a:rPr sz="5250" spc="-75" dirty="0"/>
              <a:t>:</a:t>
            </a:r>
            <a:r>
              <a:rPr sz="5250" spc="-425" dirty="0"/>
              <a:t> </a:t>
            </a:r>
            <a:r>
              <a:rPr sz="5250" spc="-285" dirty="0"/>
              <a:t>T</a:t>
            </a:r>
            <a:r>
              <a:rPr sz="5250" spc="-55" dirty="0"/>
              <a:t>a</a:t>
            </a:r>
            <a:r>
              <a:rPr sz="5250" spc="-90" dirty="0"/>
              <a:t>r</a:t>
            </a:r>
            <a:r>
              <a:rPr sz="5250" spc="-10" dirty="0"/>
              <a:t>ge</a:t>
            </a:r>
            <a:r>
              <a:rPr sz="5250" dirty="0"/>
              <a:t>t</a:t>
            </a:r>
            <a:r>
              <a:rPr sz="5250" spc="-280" dirty="0"/>
              <a:t> </a:t>
            </a:r>
            <a:r>
              <a:rPr sz="5250" spc="245" dirty="0"/>
              <a:t>1</a:t>
            </a:r>
            <a:endParaRPr sz="5250" dirty="0"/>
          </a:p>
        </p:txBody>
      </p:sp>
      <p:sp>
        <p:nvSpPr>
          <p:cNvPr id="3" name="object 3"/>
          <p:cNvSpPr txBox="1"/>
          <p:nvPr/>
        </p:nvSpPr>
        <p:spPr>
          <a:xfrm>
            <a:off x="19400049" y="10885230"/>
            <a:ext cx="11874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5391" y="1862357"/>
            <a:ext cx="15213330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-30" dirty="0">
                <a:solidFill>
                  <a:schemeClr val="bg1"/>
                </a:solidFill>
                <a:latin typeface="Trebuchet MS"/>
                <a:cs typeface="Trebuchet MS"/>
              </a:rPr>
              <a:t>Our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155" dirty="0">
                <a:solidFill>
                  <a:schemeClr val="bg1"/>
                </a:solidFill>
                <a:latin typeface="Trebuchet MS"/>
                <a:cs typeface="Trebuchet MS"/>
              </a:rPr>
              <a:t>assessment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chemeClr val="bg1"/>
                </a:solidFill>
                <a:latin typeface="Trebuchet MS"/>
                <a:cs typeface="Trebuchet MS"/>
              </a:rPr>
              <a:t>uncovered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9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chemeClr val="bg1"/>
                </a:solidFill>
                <a:latin typeface="Trebuchet MS"/>
                <a:cs typeface="Trebuchet MS"/>
              </a:rPr>
              <a:t>following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80" dirty="0">
                <a:solidFill>
                  <a:schemeClr val="bg1"/>
                </a:solidFill>
                <a:latin typeface="Trebuchet MS"/>
                <a:cs typeface="Trebuchet MS"/>
              </a:rPr>
              <a:t>critical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60" dirty="0">
                <a:solidFill>
                  <a:schemeClr val="bg1"/>
                </a:solidFill>
                <a:latin typeface="Trebuchet MS"/>
                <a:cs typeface="Trebuchet MS"/>
              </a:rPr>
              <a:t>vulnerabilities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60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3600" spc="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95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954925"/>
              </p:ext>
            </p:extLst>
          </p:nvPr>
        </p:nvGraphicFramePr>
        <p:xfrm>
          <a:off x="706472" y="2608227"/>
          <a:ext cx="18145125" cy="7723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3600" b="1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Vulnerability</a:t>
                      </a:r>
                      <a:endParaRPr sz="360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3600" b="1" spc="-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36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3600" b="1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</a:t>
                      </a:r>
                      <a:endParaRPr sz="36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6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Open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SSH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8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22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7075" marR="97155" indent="-190309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SSH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(port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22)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left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open,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there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possibility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brute-force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attack.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37465" indent="-7366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lang="en-US"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Having SSH access open is not necessarily bad, but it must be secured to keep threat actors from gaining access and using it to infiltrate the network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49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Enumerate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usernames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WordPress</a:t>
                      </a:r>
                      <a:endParaRPr lang="en-US" sz="1950" spc="55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en-US"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(CVE-2009-2335)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en-US"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dentify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valid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usernames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system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 marR="182245" indent="635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lang="en-US"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While t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here </a:t>
                      </a:r>
                      <a:r>
                        <a:rPr lang="en-US"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no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direct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username </a:t>
                      </a:r>
                      <a:r>
                        <a:rPr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enumeration</a:t>
                      </a:r>
                      <a:r>
                        <a:rPr lang="en-US"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, 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attacker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have gained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information</a:t>
                      </a:r>
                      <a:r>
                        <a:rPr lang="en-US"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about the systems users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determine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approach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</a:t>
                      </a:r>
                      <a:r>
                        <a:rPr lang="en-US"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3380">
                <a:tc>
                  <a:txBody>
                    <a:bodyPr/>
                    <a:lstStyle/>
                    <a:p>
                      <a:pPr marL="2425700" marR="687070" indent="-174180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susceptible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Brute-Force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attacks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(CWE-307)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marR="8509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software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does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implement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suﬃcient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measure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prevent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multiple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failed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authentication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attempts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withi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sho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tim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ame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makin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mo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 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susceptible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brute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force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attacks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98425" indent="4445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have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high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because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attacker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95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have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network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when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happens,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1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they will also have the means to do malicious activity</a:t>
                      </a:r>
                      <a:r>
                        <a:rPr sz="1950" spc="-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4930">
                <a:tc>
                  <a:txBody>
                    <a:bodyPr/>
                    <a:lstStyle/>
                    <a:p>
                      <a:pPr marL="2088514" marR="302260" indent="-1790700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Root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password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database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WordPress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conﬁguration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ﬁle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7160" marR="713740" indent="-69405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Database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root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password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was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stored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application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conﬁguration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9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ﬁle.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 marR="14478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high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because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threat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actor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gains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machine,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950" spc="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password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easily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available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lang="en-US"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they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can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quickly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gain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database.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3380">
                <a:tc>
                  <a:txBody>
                    <a:bodyPr/>
                    <a:lstStyle/>
                    <a:p>
                      <a:pPr marL="2069464" marR="1029969" indent="-104330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Privilege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escalation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via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8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sudo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python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(CVE-2006-0151)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0" marR="333375" indent="-195389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Allows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limited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local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gain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privileges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via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Python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script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 marR="13462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dangerous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because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it gives an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attacker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who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broke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wit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limite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admin  privileges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 gives the threat actor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root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ability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create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backdoor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 the ability to maintain access and control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0514" y="4215472"/>
            <a:ext cx="6080760" cy="1232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" dirty="0"/>
              <a:t>Exploits</a:t>
            </a:r>
            <a:r>
              <a:rPr spc="-509" dirty="0"/>
              <a:t> </a:t>
            </a:r>
            <a:r>
              <a:rPr spc="204" dirty="0"/>
              <a:t>Used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197229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</a:t>
            </a:r>
            <a:r>
              <a:rPr sz="5250" spc="-60" dirty="0"/>
              <a:t>:</a:t>
            </a:r>
            <a:r>
              <a:rPr sz="5250" spc="-275" dirty="0"/>
              <a:t> </a:t>
            </a:r>
            <a:r>
              <a:rPr sz="5250" spc="245" dirty="0"/>
              <a:t>1</a:t>
            </a:r>
            <a:r>
              <a:rPr sz="5250" spc="-275" dirty="0"/>
              <a:t> </a:t>
            </a:r>
            <a:r>
              <a:rPr sz="5250" spc="-120" dirty="0"/>
              <a:t>“Ope</a:t>
            </a:r>
            <a:r>
              <a:rPr sz="5250" spc="-105" dirty="0"/>
              <a:t>n</a:t>
            </a:r>
            <a:r>
              <a:rPr sz="5250" spc="-280" dirty="0"/>
              <a:t> </a:t>
            </a:r>
            <a:r>
              <a:rPr sz="5250" spc="265" dirty="0"/>
              <a:t>acces</a:t>
            </a:r>
            <a:r>
              <a:rPr sz="5250" spc="220" dirty="0"/>
              <a:t>s</a:t>
            </a:r>
            <a:r>
              <a:rPr sz="5250" spc="-270" dirty="0"/>
              <a:t> </a:t>
            </a:r>
            <a:r>
              <a:rPr sz="5250" spc="-409" dirty="0"/>
              <a:t>t</a:t>
            </a:r>
            <a:r>
              <a:rPr sz="5250" spc="185" dirty="0"/>
              <a:t>o</a:t>
            </a:r>
            <a:r>
              <a:rPr sz="5250" spc="-275" dirty="0"/>
              <a:t> </a:t>
            </a:r>
            <a:r>
              <a:rPr sz="5250" spc="475" dirty="0"/>
              <a:t>SS</a:t>
            </a:r>
            <a:r>
              <a:rPr sz="5250" spc="660" dirty="0"/>
              <a:t>H</a:t>
            </a:r>
            <a:r>
              <a:rPr sz="5250" spc="-275" dirty="0"/>
              <a:t> </a:t>
            </a:r>
            <a:r>
              <a:rPr sz="5250" spc="-75" dirty="0"/>
              <a:t>22”</a:t>
            </a:r>
            <a:endParaRPr sz="5250" dirty="0"/>
          </a:p>
        </p:txBody>
      </p:sp>
      <p:sp>
        <p:nvSpPr>
          <p:cNvPr id="3" name="object 3"/>
          <p:cNvSpPr txBox="1"/>
          <p:nvPr/>
        </p:nvSpPr>
        <p:spPr>
          <a:xfrm>
            <a:off x="700180" y="3096874"/>
            <a:ext cx="9751695" cy="5373009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403225" indent="-391160" algn="just">
              <a:lnSpc>
                <a:spcPct val="100000"/>
              </a:lnSpc>
              <a:spcBef>
                <a:spcPts val="1205"/>
              </a:spcBef>
              <a:buFont typeface="Arial"/>
              <a:buChar char="●"/>
              <a:tabLst>
                <a:tab pos="403860" algn="l"/>
              </a:tabLst>
            </a:pPr>
            <a:r>
              <a:rPr sz="2600" b="1" spc="-5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2600" b="1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45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260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9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2600" b="1" spc="-2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600" b="1" spc="-20" dirty="0">
                <a:solidFill>
                  <a:schemeClr val="bg1"/>
                </a:solidFill>
                <a:latin typeface="Trebuchet MS"/>
                <a:cs typeface="Trebuchet MS"/>
              </a:rPr>
              <a:t>u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7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2600" b="1" spc="-5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9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600" b="1" spc="-10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600" b="1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80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2600" b="1" spc="-10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600" b="1" spc="-4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2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03225" marR="302260">
              <a:lnSpc>
                <a:spcPts val="5140"/>
              </a:lnSpc>
              <a:spcBef>
                <a:spcPts val="300"/>
              </a:spcBef>
            </a:pPr>
            <a:r>
              <a:rPr sz="3100" spc="45" dirty="0">
                <a:solidFill>
                  <a:schemeClr val="bg1"/>
                </a:solidFill>
                <a:latin typeface="Trebuchet MS"/>
                <a:cs typeface="Trebuchet MS"/>
              </a:rPr>
              <a:t>Running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nmap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50" dirty="0">
                <a:solidFill>
                  <a:schemeClr val="bg1"/>
                </a:solidFill>
                <a:latin typeface="Trebuchet MS"/>
                <a:cs typeface="Trebuchet MS"/>
              </a:rPr>
              <a:t>against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0" dirty="0">
                <a:solidFill>
                  <a:schemeClr val="bg1"/>
                </a:solidFill>
                <a:latin typeface="Trebuchet MS"/>
                <a:cs typeface="Trebuchet MS"/>
              </a:rPr>
              <a:t>network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0" dirty="0">
                <a:solidFill>
                  <a:schemeClr val="bg1"/>
                </a:solidFill>
                <a:latin typeface="Trebuchet MS"/>
                <a:cs typeface="Trebuchet MS"/>
              </a:rPr>
              <a:t>(192.168.1.110) </a:t>
            </a:r>
            <a:r>
              <a:rPr sz="3100" spc="-9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75" dirty="0" err="1">
                <a:solidFill>
                  <a:srgbClr val="FF0000"/>
                </a:solidFill>
                <a:latin typeface="Trebuchet MS"/>
                <a:cs typeface="Trebuchet MS"/>
              </a:rPr>
              <a:t>nmap</a:t>
            </a:r>
            <a:r>
              <a:rPr sz="3100" spc="-1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100" spc="80" dirty="0">
                <a:solidFill>
                  <a:srgbClr val="FF0000"/>
                </a:solidFill>
                <a:latin typeface="Trebuchet MS"/>
                <a:cs typeface="Trebuchet MS"/>
              </a:rPr>
              <a:t>-</a:t>
            </a:r>
            <a:r>
              <a:rPr sz="3100" spc="80" dirty="0" err="1">
                <a:solidFill>
                  <a:srgbClr val="FF0000"/>
                </a:solidFill>
                <a:latin typeface="Trebuchet MS"/>
                <a:cs typeface="Trebuchet MS"/>
              </a:rPr>
              <a:t>sV</a:t>
            </a:r>
            <a:r>
              <a:rPr sz="3100" spc="-1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100" spc="-1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100" spc="25" dirty="0">
                <a:solidFill>
                  <a:srgbClr val="FF0000"/>
                </a:solidFill>
                <a:latin typeface="Trebuchet MS"/>
                <a:cs typeface="Trebuchet MS"/>
              </a:rPr>
              <a:t>192.168.1.110</a:t>
            </a:r>
            <a:endParaRPr sz="3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300" dirty="0">
              <a:latin typeface="Trebuchet MS"/>
              <a:cs typeface="Trebuchet MS"/>
            </a:endParaRPr>
          </a:p>
          <a:p>
            <a:pPr marL="403225" indent="-391160" algn="just">
              <a:lnSpc>
                <a:spcPct val="100000"/>
              </a:lnSpc>
              <a:buFont typeface="Arial"/>
              <a:buChar char="●"/>
              <a:tabLst>
                <a:tab pos="403860" algn="l"/>
              </a:tabLst>
            </a:pPr>
            <a:r>
              <a:rPr sz="2600" b="1" spc="-5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2600" b="1" spc="-3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45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260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9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600" b="1" spc="-10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600" b="1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7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2600" b="1" spc="-5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3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2600" b="1" spc="-5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600" b="1" spc="-6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600" b="1" spc="4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2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03225" marR="5080" algn="just">
              <a:lnSpc>
                <a:spcPct val="116399"/>
              </a:lnSpc>
              <a:spcBef>
                <a:spcPts val="700"/>
              </a:spcBef>
            </a:pPr>
            <a:r>
              <a:rPr sz="3100" spc="-100" dirty="0">
                <a:solidFill>
                  <a:schemeClr val="bg1"/>
                </a:solidFill>
                <a:latin typeface="Trebuchet MS"/>
                <a:cs typeface="Trebuchet MS"/>
              </a:rPr>
              <a:t>I</a:t>
            </a:r>
            <a:r>
              <a:rPr sz="3100" spc="-13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chemeClr val="bg1"/>
                </a:solidFill>
                <a:latin typeface="Trebuchet MS"/>
                <a:cs typeface="Trebuchet MS"/>
              </a:rPr>
              <a:t>enume</a:t>
            </a:r>
            <a:r>
              <a:rPr sz="3100" spc="-6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100" spc="-40" dirty="0">
                <a:solidFill>
                  <a:schemeClr val="bg1"/>
                </a:solidFill>
                <a:latin typeface="Trebuchet MS"/>
                <a:cs typeface="Trebuchet MS"/>
              </a:rPr>
              <a:t>ate</a:t>
            </a:r>
            <a:r>
              <a:rPr sz="3100" spc="-3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35" dirty="0">
                <a:solidFill>
                  <a:schemeClr val="bg1"/>
                </a:solidFill>
                <a:latin typeface="Trebuchet MS"/>
                <a:cs typeface="Trebuchet MS"/>
              </a:rPr>
              <a:t>ope</a:t>
            </a:r>
            <a:r>
              <a:rPr sz="3100" spc="4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5" dirty="0">
                <a:solidFill>
                  <a:schemeClr val="bg1"/>
                </a:solidFill>
                <a:latin typeface="Trebuchet MS"/>
                <a:cs typeface="Trebuchet MS"/>
              </a:rPr>
              <a:t>po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100" spc="7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40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sz="3100" spc="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60" dirty="0">
                <a:solidFill>
                  <a:schemeClr val="bg1"/>
                </a:solidFill>
                <a:latin typeface="Trebuchet MS"/>
                <a:cs typeface="Trebuchet MS"/>
              </a:rPr>
              <a:t>se</a:t>
            </a:r>
            <a:r>
              <a:rPr sz="3100" spc="7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100" spc="55" dirty="0">
                <a:solidFill>
                  <a:schemeClr val="bg1"/>
                </a:solidFill>
                <a:latin typeface="Trebuchet MS"/>
                <a:cs typeface="Trebuchet MS"/>
              </a:rPr>
              <a:t>vices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40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sz="3100" spc="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45" dirty="0">
                <a:solidFill>
                  <a:schemeClr val="bg1"/>
                </a:solidFill>
                <a:latin typeface="Trebuchet MS"/>
                <a:cs typeface="Trebuchet MS"/>
              </a:rPr>
              <a:t>name  </a:t>
            </a:r>
            <a:r>
              <a:rPr sz="3100" spc="3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70" dirty="0">
                <a:solidFill>
                  <a:schemeClr val="bg1"/>
                </a:solidFill>
                <a:latin typeface="Trebuchet MS"/>
                <a:cs typeface="Trebuchet MS"/>
              </a:rPr>
              <a:t>machines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on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65" dirty="0">
                <a:solidFill>
                  <a:schemeClr val="bg1"/>
                </a:solidFill>
                <a:latin typeface="Trebuchet MS"/>
                <a:cs typeface="Trebuchet MS"/>
              </a:rPr>
              <a:t>network.</a:t>
            </a:r>
            <a:r>
              <a:rPr sz="3100" spc="-2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45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3100" spc="-1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40" dirty="0">
                <a:solidFill>
                  <a:schemeClr val="bg1"/>
                </a:solidFill>
                <a:latin typeface="Trebuchet MS"/>
                <a:cs typeface="Trebuchet MS"/>
              </a:rPr>
              <a:t>one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30" dirty="0">
                <a:solidFill>
                  <a:schemeClr val="bg1"/>
                </a:solidFill>
                <a:latin typeface="Trebuchet MS"/>
                <a:cs typeface="Trebuchet MS"/>
              </a:rPr>
              <a:t>machine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50" dirty="0">
                <a:solidFill>
                  <a:schemeClr val="bg1"/>
                </a:solidFill>
                <a:latin typeface="Trebuchet MS"/>
                <a:cs typeface="Trebuchet MS"/>
              </a:rPr>
              <a:t>has </a:t>
            </a:r>
            <a:r>
              <a:rPr sz="3100" spc="-9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5" dirty="0">
                <a:solidFill>
                  <a:schemeClr val="bg1"/>
                </a:solidFill>
                <a:latin typeface="Trebuchet MS"/>
                <a:cs typeface="Trebuchet MS"/>
              </a:rPr>
              <a:t>port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30" dirty="0">
                <a:solidFill>
                  <a:schemeClr val="bg1"/>
                </a:solidFill>
                <a:latin typeface="Trebuchet MS"/>
                <a:cs typeface="Trebuchet MS"/>
              </a:rPr>
              <a:t>22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5" dirty="0">
                <a:solidFill>
                  <a:schemeClr val="bg1"/>
                </a:solidFill>
                <a:latin typeface="Trebuchet MS"/>
                <a:cs typeface="Trebuchet MS"/>
              </a:rPr>
              <a:t>open.</a:t>
            </a:r>
            <a:r>
              <a:rPr sz="3100" spc="-2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3100" spc="-225" dirty="0">
                <a:solidFill>
                  <a:schemeClr val="bg1"/>
                </a:solidFill>
                <a:latin typeface="Trebuchet MS"/>
                <a:cs typeface="Trebuchet MS"/>
              </a:rPr>
              <a:t>We also see port 80 is open, this is a </a:t>
            </a:r>
            <a:r>
              <a:rPr lang="en-US" sz="3100" spc="-225" dirty="0" err="1">
                <a:solidFill>
                  <a:schemeClr val="bg1"/>
                </a:solidFill>
                <a:latin typeface="Trebuchet MS"/>
                <a:cs typeface="Trebuchet MS"/>
              </a:rPr>
              <a:t>wordpress</a:t>
            </a:r>
            <a:r>
              <a:rPr lang="en-US" sz="3100" spc="-225" dirty="0">
                <a:solidFill>
                  <a:schemeClr val="bg1"/>
                </a:solidFill>
                <a:latin typeface="Trebuchet MS"/>
                <a:cs typeface="Trebuchet MS"/>
              </a:rPr>
              <a:t> site. </a:t>
            </a:r>
            <a:r>
              <a:rPr sz="3100" spc="8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lang="en-US" sz="3100" spc="80" dirty="0">
                <a:solidFill>
                  <a:schemeClr val="bg1"/>
                </a:solidFill>
                <a:latin typeface="Trebuchet MS"/>
                <a:cs typeface="Trebuchet MS"/>
              </a:rPr>
              <a:t>ese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5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lang="en-US" sz="3100" spc="155" dirty="0">
                <a:solidFill>
                  <a:schemeClr val="bg1"/>
                </a:solidFill>
                <a:latin typeface="Trebuchet MS"/>
                <a:cs typeface="Trebuchet MS"/>
              </a:rPr>
              <a:t>ill be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45" dirty="0">
                <a:solidFill>
                  <a:schemeClr val="bg1"/>
                </a:solidFill>
                <a:latin typeface="Trebuchet MS"/>
                <a:cs typeface="Trebuchet MS"/>
              </a:rPr>
              <a:t>exploited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50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0" dirty="0">
                <a:solidFill>
                  <a:schemeClr val="bg1"/>
                </a:solidFill>
                <a:latin typeface="Trebuchet MS"/>
                <a:cs typeface="Trebuchet MS"/>
              </a:rPr>
              <a:t>attack</a:t>
            </a:r>
            <a:endParaRPr sz="3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B628F-5D79-D214-CD33-737E98DB7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850" y="3096874"/>
            <a:ext cx="8763000" cy="58445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586865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sz="5250" spc="245" dirty="0"/>
              <a:t>2</a:t>
            </a:r>
            <a:r>
              <a:rPr sz="5250" spc="-270" dirty="0"/>
              <a:t> </a:t>
            </a:r>
            <a:r>
              <a:rPr sz="5250" spc="-80" dirty="0"/>
              <a:t>“Enumerate</a:t>
            </a:r>
            <a:r>
              <a:rPr sz="5250" spc="-260" dirty="0"/>
              <a:t> </a:t>
            </a:r>
            <a:r>
              <a:rPr sz="5250" spc="90" dirty="0"/>
              <a:t>username</a:t>
            </a:r>
            <a:r>
              <a:rPr lang="en-US" sz="5250" spc="90" dirty="0"/>
              <a:t>s</a:t>
            </a:r>
            <a:r>
              <a:rPr sz="5250" spc="-270" dirty="0"/>
              <a:t> </a:t>
            </a:r>
            <a:r>
              <a:rPr sz="5250" spc="165" dirty="0"/>
              <a:t>in</a:t>
            </a:r>
            <a:r>
              <a:rPr sz="5250" spc="-265" dirty="0"/>
              <a:t> </a:t>
            </a:r>
            <a:r>
              <a:rPr sz="5250" spc="70" dirty="0"/>
              <a:t>WordPress”</a:t>
            </a:r>
            <a:endParaRPr sz="5250" dirty="0"/>
          </a:p>
        </p:txBody>
      </p:sp>
      <p:sp>
        <p:nvSpPr>
          <p:cNvPr id="3" name="object 3"/>
          <p:cNvSpPr txBox="1"/>
          <p:nvPr/>
        </p:nvSpPr>
        <p:spPr>
          <a:xfrm>
            <a:off x="424006" y="1775979"/>
            <a:ext cx="10918825" cy="57753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0"/>
              </a:spcBef>
            </a:pPr>
            <a:r>
              <a:rPr sz="2700" spc="5" dirty="0">
                <a:solidFill>
                  <a:schemeClr val="bg1"/>
                </a:solidFill>
                <a:latin typeface="Trebuchet MS"/>
                <a:cs typeface="Trebuchet MS"/>
              </a:rPr>
              <a:t>Find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5" dirty="0">
                <a:solidFill>
                  <a:schemeClr val="bg1"/>
                </a:solidFill>
                <a:latin typeface="Trebuchet MS"/>
                <a:cs typeface="Trebuchet MS"/>
              </a:rPr>
              <a:t>users/authors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70" dirty="0">
                <a:solidFill>
                  <a:schemeClr val="bg1"/>
                </a:solidFill>
                <a:latin typeface="Trebuchet MS"/>
                <a:cs typeface="Trebuchet MS"/>
              </a:rPr>
              <a:t>WordPress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chemeClr val="bg1"/>
                </a:solidFill>
                <a:latin typeface="Trebuchet MS"/>
                <a:cs typeface="Trebuchet MS"/>
              </a:rPr>
              <a:t>website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55" dirty="0">
                <a:solidFill>
                  <a:schemeClr val="bg1"/>
                </a:solidFill>
                <a:latin typeface="Trebuchet MS"/>
                <a:cs typeface="Trebuchet MS"/>
              </a:rPr>
              <a:t>can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35" dirty="0">
                <a:solidFill>
                  <a:schemeClr val="bg1"/>
                </a:solidFill>
                <a:latin typeface="Trebuchet MS"/>
                <a:cs typeface="Trebuchet MS"/>
              </a:rPr>
              <a:t>help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45" dirty="0">
                <a:solidFill>
                  <a:schemeClr val="bg1"/>
                </a:solidFill>
                <a:latin typeface="Trebuchet MS"/>
                <a:cs typeface="Trebuchet MS"/>
              </a:rPr>
              <a:t>attacker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60" dirty="0">
                <a:solidFill>
                  <a:schemeClr val="bg1"/>
                </a:solidFill>
                <a:latin typeface="Trebuchet MS"/>
                <a:cs typeface="Trebuchet MS"/>
              </a:rPr>
              <a:t>craft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chemeClr val="bg1"/>
                </a:solidFill>
                <a:latin typeface="Trebuchet MS"/>
                <a:cs typeface="Trebuchet MS"/>
              </a:rPr>
              <a:t>an </a:t>
            </a:r>
            <a:r>
              <a:rPr sz="2700" spc="-8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0" dirty="0">
                <a:solidFill>
                  <a:schemeClr val="bg1"/>
                </a:solidFill>
                <a:latin typeface="Trebuchet MS"/>
                <a:cs typeface="Trebuchet MS"/>
              </a:rPr>
              <a:t>approach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180" dirty="0">
                <a:solidFill>
                  <a:schemeClr val="bg1"/>
                </a:solidFill>
                <a:latin typeface="Trebuchet MS"/>
                <a:cs typeface="Trebuchet MS"/>
              </a:rPr>
              <a:t>as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45" dirty="0">
                <a:solidFill>
                  <a:schemeClr val="bg1"/>
                </a:solidFill>
                <a:latin typeface="Trebuchet MS"/>
                <a:cs typeface="Trebuchet MS"/>
              </a:rPr>
              <a:t>part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6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40" dirty="0">
                <a:solidFill>
                  <a:schemeClr val="bg1"/>
                </a:solidFill>
                <a:latin typeface="Trebuchet MS"/>
                <a:cs typeface="Trebuchet MS"/>
              </a:rPr>
              <a:t>larger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30" dirty="0">
                <a:solidFill>
                  <a:schemeClr val="bg1"/>
                </a:solidFill>
                <a:latin typeface="Trebuchet MS"/>
                <a:cs typeface="Trebuchet MS"/>
              </a:rPr>
              <a:t>attack</a:t>
            </a: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397510">
              <a:lnSpc>
                <a:spcPct val="100000"/>
              </a:lnSpc>
              <a:spcBef>
                <a:spcPts val="1030"/>
              </a:spcBef>
              <a:buFont typeface="Arial"/>
              <a:buChar char="●"/>
              <a:tabLst>
                <a:tab pos="766445" algn="l"/>
                <a:tab pos="767080" algn="l"/>
              </a:tabLst>
            </a:pPr>
            <a:r>
              <a:rPr sz="2700" b="1" spc="-15" dirty="0">
                <a:solidFill>
                  <a:schemeClr val="bg1"/>
                </a:solidFill>
                <a:latin typeface="Trebuchet MS"/>
                <a:cs typeface="Trebuchet MS"/>
              </a:rPr>
              <a:t>How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chemeClr val="bg1"/>
                </a:solidFill>
                <a:latin typeface="Trebuchet MS"/>
                <a:cs typeface="Trebuchet MS"/>
              </a:rPr>
              <a:t>did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60" dirty="0">
                <a:solidFill>
                  <a:schemeClr val="bg1"/>
                </a:solidFill>
                <a:latin typeface="Trebuchet MS"/>
                <a:cs typeface="Trebuchet MS"/>
              </a:rPr>
              <a:t>you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80" dirty="0">
                <a:solidFill>
                  <a:schemeClr val="bg1"/>
                </a:solidFill>
                <a:latin typeface="Trebuchet MS"/>
                <a:cs typeface="Trebuchet MS"/>
              </a:rPr>
              <a:t>exploit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11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700" b="1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70" dirty="0">
                <a:solidFill>
                  <a:schemeClr val="bg1"/>
                </a:solidFill>
                <a:latin typeface="Trebuchet MS"/>
                <a:cs typeface="Trebuchet MS"/>
              </a:rPr>
              <a:t>vulnerability?</a:t>
            </a: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33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wpscan</a:t>
            </a:r>
            <a:r>
              <a:rPr sz="215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version</a:t>
            </a:r>
            <a:r>
              <a:rPr sz="215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chemeClr val="bg1"/>
                </a:solidFill>
                <a:latin typeface="Trebuchet MS"/>
                <a:cs typeface="Trebuchet MS"/>
              </a:rPr>
              <a:t>3.7.8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wpscan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returns: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45" dirty="0">
                <a:solidFill>
                  <a:schemeClr val="bg1"/>
                </a:solidFill>
                <a:latin typeface="Trebuchet MS"/>
                <a:cs typeface="Trebuchet MS"/>
              </a:rPr>
              <a:t>WordPress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version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4.8.</a:t>
            </a:r>
            <a:r>
              <a:rPr lang="en-US" sz="2150" spc="-30" dirty="0">
                <a:solidFill>
                  <a:schemeClr val="bg1"/>
                </a:solidFill>
                <a:latin typeface="Trebuchet MS"/>
                <a:cs typeface="Trebuchet MS"/>
              </a:rPr>
              <a:t>19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65" dirty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0" dirty="0">
                <a:solidFill>
                  <a:schemeClr val="bg1"/>
                </a:solidFill>
                <a:latin typeface="Trebuchet MS"/>
                <a:cs typeface="Trebuchet MS"/>
              </a:rPr>
              <a:t>used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on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website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20" dirty="0">
                <a:solidFill>
                  <a:schemeClr val="bg1"/>
                </a:solidFill>
                <a:latin typeface="Trebuchet MS"/>
                <a:cs typeface="Trebuchet MS"/>
              </a:rPr>
              <a:t>Resea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spc="15" dirty="0">
                <a:solidFill>
                  <a:schemeClr val="bg1"/>
                </a:solidFill>
                <a:latin typeface="Trebuchet MS"/>
                <a:cs typeface="Trebuchet MS"/>
              </a:rPr>
              <a:t>sh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lang="en-US" sz="2150" spc="2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2150" spc="-8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abilitie</a:t>
            </a:r>
            <a:r>
              <a:rPr sz="2150" spc="-3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ersio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4.8.</a:t>
            </a:r>
            <a:r>
              <a:rPr lang="en-US" sz="2150" spc="-30" dirty="0">
                <a:solidFill>
                  <a:schemeClr val="bg1"/>
                </a:solidFill>
                <a:latin typeface="Trebuchet MS"/>
                <a:cs typeface="Trebuchet MS"/>
              </a:rPr>
              <a:t>19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19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Enumerate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60" dirty="0">
                <a:solidFill>
                  <a:schemeClr val="bg1"/>
                </a:solidFill>
                <a:latin typeface="Trebuchet MS"/>
                <a:cs typeface="Trebuchet MS"/>
              </a:rPr>
              <a:t>users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via</a:t>
            </a:r>
            <a:r>
              <a:rPr sz="215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85" dirty="0">
                <a:solidFill>
                  <a:schemeClr val="bg1"/>
                </a:solidFill>
                <a:latin typeface="Trebuchet MS"/>
                <a:cs typeface="Trebuchet MS"/>
              </a:rPr>
              <a:t>“Author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ID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5" dirty="0">
                <a:solidFill>
                  <a:schemeClr val="bg1"/>
                </a:solidFill>
                <a:latin typeface="Trebuchet MS"/>
                <a:cs typeface="Trebuchet MS"/>
              </a:rPr>
              <a:t>Forcing”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397510">
              <a:lnSpc>
                <a:spcPct val="100000"/>
              </a:lnSpc>
              <a:spcBef>
                <a:spcPts val="1200"/>
              </a:spcBef>
              <a:buFont typeface="Arial"/>
              <a:buChar char="●"/>
              <a:tabLst>
                <a:tab pos="766445" algn="l"/>
                <a:tab pos="767080" algn="l"/>
              </a:tabLst>
            </a:pP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2700" b="1" spc="-3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700" b="1" spc="-114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700" b="1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4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700" b="1" spc="-7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700" b="1" spc="40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28295">
              <a:lnSpc>
                <a:spcPct val="100000"/>
              </a:lnSpc>
              <a:spcBef>
                <a:spcPts val="136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1800" spc="60" dirty="0">
                <a:solidFill>
                  <a:schemeClr val="bg1"/>
                </a:solidFill>
                <a:latin typeface="Trebuchet MS"/>
                <a:cs typeface="Trebuchet MS"/>
              </a:rPr>
              <a:t>User</a:t>
            </a:r>
            <a:r>
              <a:rPr sz="1800" spc="50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chemeClr val="bg1"/>
                </a:solidFill>
                <a:latin typeface="Trebuchet MS"/>
                <a:cs typeface="Trebuchet MS"/>
              </a:rPr>
              <a:t>Identiﬁed</a:t>
            </a:r>
            <a:r>
              <a:rPr sz="1800" spc="-35" dirty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chemeClr val="bg1"/>
                </a:solidFill>
                <a:latin typeface="Trebuchet MS"/>
                <a:cs typeface="Trebuchet MS"/>
              </a:rPr>
              <a:t>michael</a:t>
            </a:r>
            <a:r>
              <a:rPr sz="1800" spc="-30" dirty="0">
                <a:solidFill>
                  <a:schemeClr val="bg1"/>
                </a:solidFill>
                <a:latin typeface="Trebuchet MS"/>
                <a:cs typeface="Trebuchet MS"/>
              </a:rPr>
              <a:t>,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chemeClr val="bg1"/>
                </a:solidFill>
                <a:latin typeface="Trebuchet MS"/>
                <a:cs typeface="Trebuchet MS"/>
              </a:rPr>
              <a:t>ste</a:t>
            </a:r>
            <a:r>
              <a:rPr sz="1800" spc="-2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en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28295">
              <a:lnSpc>
                <a:spcPct val="100000"/>
              </a:lnSpc>
              <a:spcBef>
                <a:spcPts val="118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1800" spc="15" dirty="0">
                <a:solidFill>
                  <a:schemeClr val="bg1"/>
                </a:solidFill>
                <a:latin typeface="Trebuchet MS"/>
                <a:cs typeface="Trebuchet MS"/>
              </a:rPr>
              <a:t>Conﬁrme</a:t>
            </a:r>
            <a:r>
              <a:rPr sz="1800" spc="2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chemeClr val="bg1"/>
                </a:solidFill>
                <a:latin typeface="Trebuchet MS"/>
                <a:cs typeface="Trebuchet MS"/>
              </a:rPr>
              <a:t>b</a:t>
            </a:r>
            <a:r>
              <a:rPr sz="1800" spc="-15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1800" spc="-110" dirty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sz="1800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chemeClr val="bg1"/>
                </a:solidFill>
                <a:latin typeface="Trebuchet MS"/>
                <a:cs typeface="Trebuchet MS"/>
              </a:rPr>
              <a:t>Logi</a:t>
            </a:r>
            <a:r>
              <a:rPr sz="1800" spc="4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1800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chemeClr val="bg1"/>
                </a:solidFill>
                <a:latin typeface="Trebuchet MS"/>
                <a:cs typeface="Trebuchet MS"/>
              </a:rPr>
              <a:t>Er</a:t>
            </a:r>
            <a:r>
              <a:rPr sz="1800" spc="-5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1800" spc="-1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chemeClr val="bg1"/>
                </a:solidFill>
                <a:latin typeface="Trebuchet MS"/>
                <a:cs typeface="Trebuchet MS"/>
              </a:rPr>
              <a:t>Messages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397510">
              <a:lnSpc>
                <a:spcPct val="100000"/>
              </a:lnSpc>
              <a:spcBef>
                <a:spcPts val="1150"/>
              </a:spcBef>
              <a:buFont typeface="Arial"/>
              <a:buChar char="●"/>
              <a:tabLst>
                <a:tab pos="766445" algn="l"/>
                <a:tab pos="767080" algn="l"/>
              </a:tabLst>
            </a:pPr>
            <a:r>
              <a:rPr sz="2700" b="1" spc="-20" dirty="0">
                <a:solidFill>
                  <a:schemeClr val="bg1"/>
                </a:solidFill>
                <a:latin typeface="Trebuchet MS"/>
                <a:cs typeface="Trebuchet MS"/>
              </a:rPr>
              <a:t>Command:</a:t>
            </a: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>
              <a:lnSpc>
                <a:spcPct val="100000"/>
              </a:lnSpc>
              <a:spcBef>
                <a:spcPts val="1365"/>
              </a:spcBef>
            </a:pPr>
            <a:r>
              <a:rPr sz="1800" spc="55" dirty="0">
                <a:solidFill>
                  <a:srgbClr val="FF0000"/>
                </a:solidFill>
                <a:latin typeface="Trebuchet MS"/>
                <a:cs typeface="Trebuchet MS"/>
              </a:rPr>
              <a:t>wpscan</a:t>
            </a:r>
            <a:r>
              <a:rPr sz="1800" spc="-100" dirty="0">
                <a:solidFill>
                  <a:srgbClr val="FF0000"/>
                </a:solidFill>
                <a:latin typeface="Trebuchet MS"/>
                <a:cs typeface="Trebuchet MS"/>
              </a:rPr>
              <a:t> --url</a:t>
            </a:r>
            <a:r>
              <a:rPr sz="1800" spc="-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0000"/>
                </a:solidFill>
                <a:latin typeface="Trebuchet MS"/>
                <a:cs typeface="Trebuchet MS"/>
              </a:rPr>
              <a:t>http://192.168.1.110/wordpress</a:t>
            </a:r>
            <a:r>
              <a:rPr sz="1800" spc="-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Trebuchet MS"/>
                <a:cs typeface="Trebuchet MS"/>
              </a:rPr>
              <a:t>--</a:t>
            </a:r>
            <a:r>
              <a:rPr sz="1800" spc="-50" dirty="0" err="1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1800" spc="15" dirty="0" err="1">
                <a:solidFill>
                  <a:srgbClr val="FF0000"/>
                </a:solidFill>
                <a:latin typeface="Trebuchet MS"/>
                <a:cs typeface="Trebuchet MS"/>
              </a:rPr>
              <a:t>u</a:t>
            </a:r>
            <a:endParaRPr sz="1800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93336" y="1419241"/>
            <a:ext cx="12110764" cy="9896459"/>
            <a:chOff x="7993335" y="1417770"/>
            <a:chExt cx="12110764" cy="989645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3335" y="4304610"/>
              <a:ext cx="9030028" cy="70096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5603" y="1417770"/>
              <a:ext cx="6548496" cy="63607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907983" y="1911025"/>
              <a:ext cx="5991225" cy="15240"/>
            </a:xfrm>
            <a:custGeom>
              <a:avLst/>
              <a:gdLst/>
              <a:ahLst/>
              <a:cxnLst/>
              <a:rect l="l" t="t" r="r" b="b"/>
              <a:pathLst>
                <a:path w="5991225" h="15239">
                  <a:moveTo>
                    <a:pt x="0" y="0"/>
                  </a:moveTo>
                  <a:lnTo>
                    <a:pt x="5990817" y="15095"/>
                  </a:lnTo>
                </a:path>
              </a:pathLst>
            </a:custGeom>
            <a:ln w="314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CAF772-4495-DA0B-7AA9-9A04BA0D78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131" y="4306081"/>
            <a:ext cx="8675391" cy="68578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C4A6EC-1BF8-4540-2CC2-C39F63EC5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155" y="1619250"/>
            <a:ext cx="6173633" cy="59320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8121" y="361200"/>
            <a:ext cx="1586865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>
                <a:solidFill>
                  <a:schemeClr val="bg1"/>
                </a:solidFill>
                <a:latin typeface="Trebuchet MS"/>
                <a:cs typeface="Trebuchet MS"/>
              </a:rPr>
              <a:t>Exploitation:</a:t>
            </a:r>
            <a:r>
              <a:rPr sz="5250" spc="-2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245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  <a:r>
              <a:rPr sz="5250" spc="-2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-80" dirty="0">
                <a:solidFill>
                  <a:schemeClr val="bg1"/>
                </a:solidFill>
                <a:latin typeface="Trebuchet MS"/>
                <a:cs typeface="Trebuchet MS"/>
              </a:rPr>
              <a:t>“Enumerate</a:t>
            </a:r>
            <a:r>
              <a:rPr sz="5250" spc="-2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145" dirty="0">
                <a:solidFill>
                  <a:schemeClr val="bg1"/>
                </a:solidFill>
                <a:latin typeface="Trebuchet MS"/>
                <a:cs typeface="Trebuchet MS"/>
              </a:rPr>
              <a:t>usernames</a:t>
            </a:r>
            <a:r>
              <a:rPr sz="5250" spc="-2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-45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5250" spc="-2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70" dirty="0">
                <a:solidFill>
                  <a:schemeClr val="bg1"/>
                </a:solidFill>
                <a:latin typeface="Trebuchet MS"/>
                <a:cs typeface="Trebuchet MS"/>
              </a:rPr>
              <a:t>WordPress”</a:t>
            </a:r>
            <a:endParaRPr sz="5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1831" y="1563045"/>
            <a:ext cx="172313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90" dirty="0">
                <a:solidFill>
                  <a:schemeClr val="bg1"/>
                </a:solidFill>
                <a:latin typeface="Trebuchet MS"/>
                <a:cs typeface="Trebuchet MS"/>
              </a:rPr>
              <a:t>wpscan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25" dirty="0">
                <a:solidFill>
                  <a:schemeClr val="bg1"/>
                </a:solidFill>
                <a:latin typeface="Trebuchet MS"/>
                <a:cs typeface="Trebuchet MS"/>
              </a:rPr>
              <a:t>determines</a:t>
            </a:r>
            <a:r>
              <a:rPr sz="33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75" dirty="0">
                <a:solidFill>
                  <a:schemeClr val="bg1"/>
                </a:solidFill>
                <a:latin typeface="Trebuchet MS"/>
                <a:cs typeface="Trebuchet MS"/>
              </a:rPr>
              <a:t>WordPress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5" dirty="0">
                <a:solidFill>
                  <a:schemeClr val="bg1"/>
                </a:solidFill>
                <a:latin typeface="Trebuchet MS"/>
                <a:cs typeface="Trebuchet MS"/>
              </a:rPr>
              <a:t>version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40" dirty="0">
                <a:solidFill>
                  <a:schemeClr val="bg1"/>
                </a:solidFill>
                <a:latin typeface="Trebuchet MS"/>
                <a:cs typeface="Trebuchet MS"/>
              </a:rPr>
              <a:t>4.8.</a:t>
            </a:r>
            <a:r>
              <a:rPr lang="en-US" sz="3300" spc="-40" dirty="0">
                <a:solidFill>
                  <a:schemeClr val="bg1"/>
                </a:solidFill>
                <a:latin typeface="Trebuchet MS"/>
                <a:cs typeface="Trebuchet MS"/>
              </a:rPr>
              <a:t>19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110" dirty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65" dirty="0">
                <a:solidFill>
                  <a:schemeClr val="bg1"/>
                </a:solidFill>
                <a:latin typeface="Trebuchet MS"/>
                <a:cs typeface="Trebuchet MS"/>
              </a:rPr>
              <a:t>vulnerable</a:t>
            </a:r>
            <a:r>
              <a:rPr sz="33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chemeClr val="bg1"/>
                </a:solidFill>
                <a:latin typeface="Trebuchet MS"/>
                <a:cs typeface="Trebuchet MS"/>
              </a:rPr>
              <a:t>“Author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50" dirty="0">
                <a:solidFill>
                  <a:schemeClr val="bg1"/>
                </a:solidFill>
                <a:latin typeface="Trebuchet MS"/>
                <a:cs typeface="Trebuchet MS"/>
              </a:rPr>
              <a:t>ID</a:t>
            </a:r>
            <a:r>
              <a:rPr sz="33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55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60" dirty="0">
                <a:solidFill>
                  <a:schemeClr val="bg1"/>
                </a:solidFill>
                <a:latin typeface="Trebuchet MS"/>
                <a:cs typeface="Trebuchet MS"/>
              </a:rPr>
              <a:t>Forcing”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35" dirty="0">
                <a:solidFill>
                  <a:schemeClr val="bg1"/>
                </a:solidFill>
                <a:latin typeface="Trebuchet MS"/>
                <a:cs typeface="Trebuchet MS"/>
              </a:rPr>
              <a:t>attacks.</a:t>
            </a:r>
            <a:endParaRPr sz="33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3FB3A8-CCE8-9F71-8D8E-F8D490B69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74" y="2501700"/>
            <a:ext cx="8816375" cy="7963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393821-7AC5-9449-4C5E-2F4A004A9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506" y="2462630"/>
            <a:ext cx="9478739" cy="79768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</TotalTime>
  <Words>1285</Words>
  <Application>Microsoft Office PowerPoint</Application>
  <PresentationFormat>Custom</PresentationFormat>
  <Paragraphs>185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Roboto</vt:lpstr>
      <vt:lpstr>Roboto Black</vt:lpstr>
      <vt:lpstr>Roboto Medium</vt:lpstr>
      <vt:lpstr>Trebuchet MS</vt:lpstr>
      <vt:lpstr>Office Theme</vt:lpstr>
      <vt:lpstr>1_Office Theme</vt:lpstr>
      <vt:lpstr>Final Engagement Attack, Defense &amp; Analysis of a Vulnerable Network</vt:lpstr>
      <vt:lpstr>Table of contents</vt:lpstr>
      <vt:lpstr>Network Topology &amp; Critical Vulnerabilities</vt:lpstr>
      <vt:lpstr>Network Topology</vt:lpstr>
      <vt:lpstr>Critical Vulnerabilities: Target 1</vt:lpstr>
      <vt:lpstr>Exploits Used</vt:lpstr>
      <vt:lpstr>Exploitation: 1 “Open access to SSH 22”</vt:lpstr>
      <vt:lpstr>Exploitation: 2 “Enumerate usernames in WordPress”</vt:lpstr>
      <vt:lpstr>PowerPoint Presentation</vt:lpstr>
      <vt:lpstr>Exploitation: 3 “User ID susceptible to Brute-Force attacks”</vt:lpstr>
      <vt:lpstr>Exploitation: 3 “User ID susceptible to Brute-Force attacks”</vt:lpstr>
      <vt:lpstr>Exploitation: 4 “WordPress Database data exfiltration”</vt:lpstr>
      <vt:lpstr>Exploitation: 4 “WordPress Database data exfiltration”</vt:lpstr>
      <vt:lpstr>PowerPoint Presentation</vt:lpstr>
      <vt:lpstr>Avoiding Detection</vt:lpstr>
      <vt:lpstr>Stealth Exploitation of Port Scanning</vt:lpstr>
      <vt:lpstr>Stealth Exploitation of Enumerating WordPress</vt:lpstr>
      <vt:lpstr>Stealth Exploitation of Weak Passwords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Engagement Attack, Defense &amp; Analysis of a Vulnerable Network</dc:title>
  <dc:creator>netgeak</dc:creator>
  <cp:lastModifiedBy>Carl Conn</cp:lastModifiedBy>
  <cp:revision>18</cp:revision>
  <dcterms:created xsi:type="dcterms:W3CDTF">2022-06-11T15:56:19Z</dcterms:created>
  <dcterms:modified xsi:type="dcterms:W3CDTF">2022-06-14T14:44:18Z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