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FF73B-B301-77C7-DB59-0A7AE0975643}" v="134" dt="2023-12-19T17:02:32.302"/>
    <p1510:client id="{53AEB9BD-902A-4279-9B56-B8DEADE9869D}" v="463" dt="2023-12-19T12:19:01.277"/>
    <p1510:client id="{A41034A3-3DCF-3353-4B61-911AFEFD52DB}" v="60" dt="2023-12-21T08:36:43.290"/>
    <p1510:client id="{D6A4CBBA-F76E-438D-A323-5B7F2F929037}" v="372" dt="2023-12-19T15:54:18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931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099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430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216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142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6884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28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042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53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694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923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1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luster-administration/addons/" TargetMode="External"/><Relationship Id="rId7" Type="http://schemas.openxmlformats.org/officeDocument/2006/relationships/hyperlink" Target="https://kubernetes.io/docs/concepts/services-networking/ingress/" TargetMode="External"/><Relationship Id="rId2" Type="http://schemas.openxmlformats.org/officeDocument/2006/relationships/hyperlink" Target="https://gateway-api.sigs.k8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teway-api.sigs.k8s.io/implementations/" TargetMode="External"/><Relationship Id="rId5" Type="http://schemas.openxmlformats.org/officeDocument/2006/relationships/hyperlink" Target="https://kubernetes.io/docs/concepts/extend-kubernetes/api-extension/custom-resources" TargetMode="External"/><Relationship Id="rId4" Type="http://schemas.openxmlformats.org/officeDocument/2006/relationships/hyperlink" Target="https://gateway-api.sigs.k8s.io/references/spe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ubernetes.io/docs/concepts/services-networking/servi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teway-api.sigs.k8s.io/references/spec/#gateway.networking.k8s.io/v1.GatewayClas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teway-api.sigs.k8s.io/references/spec/#gateway.networking.k8s.io/v1.Gateway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ateway-api.sigs.k8s.io/references/spec/#gateway.networking.k8s.io/v1.HTTPRout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106" y="1667759"/>
            <a:ext cx="10128308" cy="1147335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Gateway API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6CF16-0D21-A56B-8900-D2581891FC25}"/>
              </a:ext>
            </a:extLst>
          </p:cNvPr>
          <p:cNvSpPr txBox="1"/>
          <p:nvPr/>
        </p:nvSpPr>
        <p:spPr>
          <a:xfrm>
            <a:off x="1230217" y="4627083"/>
            <a:ext cx="89971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Francesco Cappa</a:t>
            </a:r>
          </a:p>
          <a:p>
            <a:pPr algn="ctr"/>
            <a:r>
              <a:rPr lang="en-US" dirty="0" err="1">
                <a:ea typeface="Calibri"/>
                <a:cs typeface="Calibri"/>
              </a:rPr>
              <a:t>Politecnico</a:t>
            </a:r>
            <a:r>
              <a:rPr lang="en-US" dirty="0">
                <a:ea typeface="Calibri"/>
                <a:cs typeface="Calibri"/>
              </a:rPr>
              <a:t> di Torino</a:t>
            </a:r>
          </a:p>
        </p:txBody>
      </p:sp>
      <p:pic>
        <p:nvPicPr>
          <p:cNvPr id="7" name="Picture 6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E6EF76F9-AE80-8FDE-D606-5C7D10A1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975" y="5153636"/>
            <a:ext cx="2071023" cy="146527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999B41-A6BA-D5F3-1F55-06FED8BB3973}"/>
              </a:ext>
            </a:extLst>
          </p:cNvPr>
          <p:cNvSpPr txBox="1"/>
          <p:nvPr/>
        </p:nvSpPr>
        <p:spPr>
          <a:xfrm>
            <a:off x="1231281" y="2913256"/>
            <a:ext cx="758282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ea typeface="Calibri"/>
                <a:cs typeface="Calibri"/>
              </a:rPr>
              <a:t>Advanced networking </a:t>
            </a:r>
            <a:r>
              <a:rPr lang="it-IT" sz="3200" err="1">
                <a:ea typeface="Calibri" panose="020F0502020204030204"/>
                <a:cs typeface="Calibri" panose="020F0502020204030204"/>
              </a:rPr>
              <a:t>configuration</a:t>
            </a:r>
            <a:endParaRPr lang="it-IT" sz="3200">
              <a:ea typeface="Calibri"/>
              <a:cs typeface="Calibri"/>
            </a:endParaRPr>
          </a:p>
          <a:p>
            <a:r>
              <a:rPr lang="it-IT" sz="3200" dirty="0">
                <a:ea typeface="Calibri" panose="020F0502020204030204"/>
                <a:cs typeface="Calibri" panose="020F0502020204030204"/>
              </a:rPr>
              <a:t> in </a:t>
            </a:r>
            <a:r>
              <a:rPr lang="it-IT" sz="3200" err="1">
                <a:ea typeface="Calibri" panose="020F0502020204030204"/>
                <a:cs typeface="Calibri" panose="020F0502020204030204"/>
              </a:rPr>
              <a:t>Kubernetes</a:t>
            </a:r>
            <a:endParaRPr lang="it-IT" sz="3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C01269-D318-9225-4294-D109A065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Calibri Light"/>
                <a:cs typeface="Calibri Light"/>
              </a:rPr>
              <a:t>Example</a:t>
            </a:r>
            <a:r>
              <a:rPr lang="it-IT" dirty="0">
                <a:ea typeface="Calibri Light"/>
                <a:cs typeface="Calibri Light"/>
              </a:rPr>
              <a:t>: HTTP </a:t>
            </a:r>
            <a:r>
              <a:rPr lang="it-IT" dirty="0" err="1">
                <a:ea typeface="Calibri Light"/>
                <a:cs typeface="Calibri Light"/>
              </a:rPr>
              <a:t>redirect</a:t>
            </a:r>
            <a:endParaRPr lang="it-IT" dirty="0" err="1"/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5FE0DD6-0674-9628-3577-9A13E86A6F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8343" y="1879208"/>
            <a:ext cx="5092391" cy="3282692"/>
          </a:xfrm>
        </p:spPr>
      </p:pic>
      <p:pic>
        <p:nvPicPr>
          <p:cNvPr id="6" name="Segnaposto contenuto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D2903A9-0E5E-4B65-45CD-318B108D8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0958" y="1800015"/>
            <a:ext cx="4531684" cy="4114800"/>
          </a:xfr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888D85-B5DA-528C-E33E-4BA381A4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31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AC39A-E0DA-0AD0-E493-2874B47D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Calibri Light"/>
                <a:cs typeface="Calibri Light"/>
              </a:rPr>
              <a:t>Example</a:t>
            </a:r>
            <a:r>
              <a:rPr lang="it-IT" dirty="0">
                <a:ea typeface="Calibri Light"/>
                <a:cs typeface="Calibri Light"/>
              </a:rPr>
              <a:t>: HTTP </a:t>
            </a:r>
            <a:r>
              <a:rPr lang="it-IT" dirty="0" err="1">
                <a:ea typeface="Calibri Light"/>
                <a:cs typeface="Calibri Light"/>
              </a:rPr>
              <a:t>rewrite</a:t>
            </a:r>
            <a:endParaRPr lang="it-IT" dirty="0" err="1"/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E1E70EE-A648-703A-59C5-B520FEF1B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478" y="1800014"/>
            <a:ext cx="5228004" cy="4114800"/>
          </a:xfr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1D9AA2-8F1E-7B1B-5E50-447820DF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43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E8693-2226-D0FD-307F-5FE9482B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err="1">
                <a:ea typeface="Calibri Light"/>
                <a:cs typeface="Calibri Light"/>
              </a:rPr>
              <a:t>Example</a:t>
            </a:r>
            <a:r>
              <a:rPr lang="it-IT" sz="4400" dirty="0">
                <a:ea typeface="Calibri Light"/>
                <a:cs typeface="Calibri Light"/>
              </a:rPr>
              <a:t>: HTTP </a:t>
            </a:r>
            <a:r>
              <a:rPr lang="it-IT" sz="4400" err="1">
                <a:ea typeface="Calibri Light"/>
                <a:cs typeface="Calibri Light"/>
              </a:rPr>
              <a:t>request</a:t>
            </a:r>
            <a:r>
              <a:rPr lang="it-IT" sz="4400" dirty="0">
                <a:ea typeface="Calibri Light"/>
                <a:cs typeface="Calibri Light"/>
              </a:rPr>
              <a:t> </a:t>
            </a:r>
            <a:r>
              <a:rPr lang="it-IT" sz="4400" err="1">
                <a:ea typeface="Calibri Light"/>
                <a:cs typeface="Calibri Light"/>
              </a:rPr>
              <a:t>header</a:t>
            </a:r>
            <a:r>
              <a:rPr lang="it-IT" sz="4400" dirty="0">
                <a:ea typeface="Calibri Light"/>
                <a:cs typeface="Calibri Light"/>
              </a:rPr>
              <a:t> </a:t>
            </a:r>
            <a:r>
              <a:rPr lang="it-IT" sz="4400" err="1">
                <a:ea typeface="Calibri Light"/>
                <a:cs typeface="Calibri Light"/>
              </a:rPr>
              <a:t>modification</a:t>
            </a:r>
            <a:endParaRPr lang="it-IT" sz="4400">
              <a:ea typeface="Calibri Light"/>
              <a:cs typeface="Calibri Light"/>
            </a:endParaRP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323B0A2-7353-BE62-A4D2-A330A9912C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7298" y="1800014"/>
            <a:ext cx="3917725" cy="4114800"/>
          </a:xfrm>
        </p:spPr>
      </p:pic>
      <p:pic>
        <p:nvPicPr>
          <p:cNvPr id="6" name="Segnaposto contenuto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871D06DC-C66C-DD1B-3905-51FED8D693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141" y="1911435"/>
            <a:ext cx="4465135" cy="1619899"/>
          </a:xfrm>
        </p:spPr>
      </p:pic>
      <p:pic>
        <p:nvPicPr>
          <p:cNvPr id="7" name="Immagine 6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1ED580A3-FB5D-6AC7-EA34-57F5FDECA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292" y="3993010"/>
            <a:ext cx="4204940" cy="1315956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A4DE687-9192-AA95-D842-00F990E2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91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18A509-1FA2-B0DE-5F5B-4EF58574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Calibri Light"/>
                <a:cs typeface="Calibri Light"/>
              </a:rPr>
              <a:t>Example</a:t>
            </a:r>
            <a:r>
              <a:rPr lang="it-IT" dirty="0">
                <a:ea typeface="Calibri Light"/>
                <a:cs typeface="Calibri Light"/>
              </a:rPr>
              <a:t>: HTTP </a:t>
            </a:r>
            <a:r>
              <a:rPr lang="it-IT" dirty="0" err="1">
                <a:ea typeface="Calibri Light"/>
                <a:cs typeface="Calibri Light"/>
              </a:rPr>
              <a:t>traffic</a:t>
            </a:r>
            <a:r>
              <a:rPr lang="it-IT" dirty="0">
                <a:ea typeface="Calibri Light"/>
                <a:cs typeface="Calibri Light"/>
              </a:rPr>
              <a:t> splitting</a:t>
            </a:r>
            <a:endParaRPr lang="it-IT" dirty="0"/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3AD7FFE-B3A1-C1EE-B473-9A5921EDC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480" y="1857247"/>
            <a:ext cx="6096000" cy="4000334"/>
          </a:xfr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6E0B82-0918-3FF0-5109-5D79C4F5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68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0A58-1D4D-AD79-3D4D-29A982E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Calibri Light"/>
                <a:cs typeface="Calibri Light"/>
              </a:rPr>
              <a:t>Questions</a:t>
            </a:r>
          </a:p>
        </p:txBody>
      </p:sp>
      <p:pic>
        <p:nvPicPr>
          <p:cNvPr id="5" name="Content Placeholder 4" descr="A cartoon character standing next to a red question mark&#10;&#10;Description automatically generated">
            <a:extLst>
              <a:ext uri="{FF2B5EF4-FFF2-40B4-BE49-F238E27FC236}">
                <a16:creationId xmlns:a16="http://schemas.microsoft.com/office/drawing/2014/main" id="{412F4E79-64F1-1714-8B52-7824C3F88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080" y="1800014"/>
            <a:ext cx="4114800" cy="4114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6355F-A0BA-2A9D-9BB5-7096A004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1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3452-CA6E-A81D-7E10-98372472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Challenges with Ingress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E20A-6F1A-45B6-1793-9EB1856E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Limited protocol support</a:t>
            </a:r>
            <a:endParaRPr lang="en-US" dirty="0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Calibri" panose="020F0502020204030204"/>
                <a:cs typeface="Calibri" panose="020F0502020204030204"/>
              </a:rPr>
              <a:t>Only HTTP and HTTPS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Complex routing requirements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Basic routing based on hostnames and paths.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Customization and Extensibility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Ingress and ingress controller </a:t>
            </a:r>
            <a:r>
              <a:rPr lang="en-US" dirty="0" err="1">
                <a:ea typeface="+mn-lt"/>
                <a:cs typeface="+mn-lt"/>
              </a:rPr>
              <a:t>behaviour</a:t>
            </a:r>
            <a:r>
              <a:rPr lang="en-US" dirty="0">
                <a:ea typeface="+mn-lt"/>
                <a:cs typeface="+mn-lt"/>
              </a:rPr>
              <a:t> could only be "adjusted" through </a:t>
            </a:r>
            <a:r>
              <a:rPr lang="en-US" dirty="0" err="1">
                <a:ea typeface="+mn-lt"/>
                <a:cs typeface="+mn-lt"/>
              </a:rPr>
              <a:t>IngressClass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Standardization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Features and capabilities depend on controller implementation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Ecosystem adoption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AB7DB-6AE5-B048-B8B2-D9B0AE11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91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48B8-94A8-8DA2-57A4-9869A821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Gateway API &amp; design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AC1A-FCA4-28C0-FB61-2F53A64F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Gateway APIs make network services available by using an extensible, role-oriented, protocol-aware configuration mechanism. 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  <a:hlinkClick r:id="rId2"/>
              </a:rPr>
              <a:t>Gateway API</a:t>
            </a:r>
            <a:r>
              <a:rPr lang="en-US" dirty="0">
                <a:ea typeface="+mn-lt"/>
                <a:cs typeface="+mn-lt"/>
              </a:rPr>
              <a:t> is an </a:t>
            </a:r>
            <a:r>
              <a:rPr lang="en-US" dirty="0">
                <a:ea typeface="+mn-lt"/>
                <a:cs typeface="+mn-lt"/>
                <a:hlinkClick r:id="rId3"/>
              </a:rPr>
              <a:t>add-on</a:t>
            </a:r>
            <a:r>
              <a:rPr lang="en-US" dirty="0">
                <a:ea typeface="+mn-lt"/>
                <a:cs typeface="+mn-lt"/>
              </a:rPr>
              <a:t> containing API </a:t>
            </a:r>
            <a:r>
              <a:rPr lang="en-US" dirty="0">
                <a:ea typeface="+mn-lt"/>
                <a:cs typeface="+mn-lt"/>
                <a:hlinkClick r:id="rId4"/>
              </a:rPr>
              <a:t>kinds</a:t>
            </a:r>
            <a:r>
              <a:rPr lang="en-US" dirty="0">
                <a:ea typeface="+mn-lt"/>
                <a:cs typeface="+mn-lt"/>
              </a:rPr>
              <a:t> that provide dynamic infrastructure provisioning and advanced traffic routing.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Design principles: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Role-oriented:</a:t>
            </a:r>
            <a:r>
              <a:rPr lang="en-US" dirty="0">
                <a:ea typeface="+mn-lt"/>
                <a:cs typeface="+mn-lt"/>
              </a:rPr>
              <a:t> Gateway API kinds are modeled after organizational roles that are responsible for managing Kubernetes service networking:</a:t>
            </a:r>
          </a:p>
          <a:p>
            <a:pPr marL="749300" lvl="3"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Infrastructure Provider</a:t>
            </a:r>
          </a:p>
          <a:p>
            <a:pPr marL="749300" lvl="3"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Cluster Operator</a:t>
            </a:r>
          </a:p>
          <a:p>
            <a:pPr marL="749300" lvl="3"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Application Developer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Portable:</a:t>
            </a:r>
            <a:r>
              <a:rPr lang="en-US" dirty="0">
                <a:ea typeface="+mn-lt"/>
                <a:cs typeface="+mn-lt"/>
              </a:rPr>
              <a:t> Gateway API specifications are defined as </a:t>
            </a:r>
            <a:r>
              <a:rPr lang="en-US" dirty="0">
                <a:ea typeface="+mn-lt"/>
                <a:cs typeface="+mn-lt"/>
                <a:hlinkClick r:id="rId5"/>
              </a:rPr>
              <a:t>custom resources</a:t>
            </a:r>
            <a:r>
              <a:rPr lang="en-US" dirty="0">
                <a:ea typeface="+mn-lt"/>
                <a:cs typeface="+mn-lt"/>
              </a:rPr>
              <a:t> and are supported by many </a:t>
            </a:r>
            <a:r>
              <a:rPr lang="en-US" dirty="0">
                <a:ea typeface="+mn-lt"/>
                <a:cs typeface="+mn-lt"/>
                <a:hlinkClick r:id="rId6"/>
              </a:rPr>
              <a:t>implementations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Expressive:</a:t>
            </a:r>
            <a:r>
              <a:rPr lang="en-US" dirty="0">
                <a:ea typeface="+mn-lt"/>
                <a:cs typeface="+mn-lt"/>
              </a:rPr>
              <a:t> Gateway API kinds support functionality for common traffic routing use cases such as header-based matching, traffic weighting, and others that were only possible in </a:t>
            </a:r>
            <a:r>
              <a:rPr lang="en-US" dirty="0">
                <a:ea typeface="+mn-lt"/>
                <a:cs typeface="+mn-lt"/>
                <a:hlinkClick r:id="rId7"/>
              </a:rPr>
              <a:t>Ingress</a:t>
            </a:r>
            <a:r>
              <a:rPr lang="en-US" dirty="0">
                <a:ea typeface="+mn-lt"/>
                <a:cs typeface="+mn-lt"/>
              </a:rPr>
              <a:t> by using custom annotations.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Extensible:</a:t>
            </a:r>
            <a:r>
              <a:rPr lang="en-US" dirty="0">
                <a:ea typeface="+mn-lt"/>
                <a:cs typeface="+mn-lt"/>
              </a:rPr>
              <a:t> Gateway allows for custom resources to be linked at various layers of the API. This makes granular customization possible at the appropriate places within the API structure.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 dirty="0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E35435-30FA-1FD2-A23D-75BC4B58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94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3E58-68C4-4475-495F-5EE6A40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model</a:t>
            </a:r>
            <a:r>
              <a:rPr lang="en-US" dirty="0"/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81A2-B389-F087-A09B-D2883CD6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Gateway API has three stable API kinds:</a:t>
            </a:r>
          </a:p>
          <a:p>
            <a:pPr marL="383540" lvl="1"/>
            <a:r>
              <a:rPr lang="en-US" sz="1800" b="1" dirty="0" err="1">
                <a:solidFill>
                  <a:srgbClr val="222222"/>
                </a:solidFill>
                <a:ea typeface="+mn-lt"/>
                <a:cs typeface="+mn-lt"/>
              </a:rPr>
              <a:t>GatewayClass</a:t>
            </a:r>
            <a:r>
              <a:rPr lang="en-US" sz="1800" b="1" dirty="0">
                <a:solidFill>
                  <a:srgbClr val="222222"/>
                </a:solidFill>
                <a:ea typeface="+mn-lt"/>
                <a:cs typeface="+mn-lt"/>
              </a:rPr>
              <a:t>:</a:t>
            </a:r>
            <a:r>
              <a:rPr lang="en-US" sz="1800" dirty="0">
                <a:solidFill>
                  <a:srgbClr val="222222"/>
                </a:solidFill>
                <a:ea typeface="+mn-lt"/>
                <a:cs typeface="+mn-lt"/>
              </a:rPr>
              <a:t> Defines a set of gateways with common configuration and managed by a controller that implements the class.</a:t>
            </a:r>
            <a:r>
              <a:rPr lang="en-US" dirty="0">
                <a:solidFill>
                  <a:srgbClr val="222222"/>
                </a:solidFill>
                <a:ea typeface="Calibri"/>
                <a:cs typeface="Calibri"/>
              </a:rPr>
              <a:t> </a:t>
            </a:r>
            <a:endParaRPr lang="en-US" dirty="0">
              <a:solidFill>
                <a:srgbClr val="404040"/>
              </a:solidFill>
              <a:ea typeface="+mn-lt"/>
              <a:cs typeface="+mn-lt"/>
            </a:endParaRPr>
          </a:p>
          <a:p>
            <a:pPr marL="383540" lvl="1"/>
            <a:r>
              <a:rPr lang="en-US" b="1" dirty="0">
                <a:solidFill>
                  <a:srgbClr val="222222"/>
                </a:solidFill>
                <a:ea typeface="+mn-lt"/>
                <a:cs typeface="+mn-lt"/>
              </a:rPr>
              <a:t>Gateway:</a:t>
            </a:r>
            <a:r>
              <a:rPr lang="en-US" dirty="0">
                <a:solidFill>
                  <a:srgbClr val="222222"/>
                </a:solidFill>
                <a:ea typeface="+mn-lt"/>
                <a:cs typeface="+mn-lt"/>
              </a:rPr>
              <a:t> Defines an instance of traffic handling infrastructure, such as cloud load balancer.</a:t>
            </a:r>
          </a:p>
          <a:p>
            <a:pPr marL="383540" lvl="1"/>
            <a:r>
              <a:rPr lang="en-US" b="1" dirty="0" err="1">
                <a:solidFill>
                  <a:srgbClr val="222222"/>
                </a:solidFill>
                <a:ea typeface="+mn-lt"/>
                <a:cs typeface="+mn-lt"/>
              </a:rPr>
              <a:t>HTTPRoute</a:t>
            </a:r>
            <a:r>
              <a:rPr lang="en-US" b="1" dirty="0">
                <a:solidFill>
                  <a:srgbClr val="222222"/>
                </a:solidFill>
                <a:ea typeface="+mn-lt"/>
                <a:cs typeface="+mn-lt"/>
              </a:rPr>
              <a:t>:</a:t>
            </a:r>
            <a:r>
              <a:rPr lang="en-US" dirty="0">
                <a:solidFill>
                  <a:srgbClr val="222222"/>
                </a:solidFill>
                <a:ea typeface="+mn-lt"/>
                <a:cs typeface="+mn-lt"/>
              </a:rPr>
              <a:t> Defines HTTP-specific rules for mapping traffic from a Gateway listener to a representation of backend network endpoints. These endpoints are often represented as a 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Service</a:t>
            </a:r>
            <a:r>
              <a:rPr lang="en-US" dirty="0">
                <a:solidFill>
                  <a:srgbClr val="222222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222222"/>
              </a:solidFill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222222"/>
              </a:solidFill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222222"/>
              </a:solidFill>
              <a:ea typeface="Calibri" panose="020F0502020204030204"/>
              <a:cs typeface="Calibri" panose="020F0502020204030204"/>
            </a:endParaRPr>
          </a:p>
          <a:p>
            <a:pPr marL="383540" lvl="1"/>
            <a:endParaRPr lang="en-US" dirty="0">
              <a:solidFill>
                <a:srgbClr val="222222"/>
              </a:solidFill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79D063-EDD3-15B8-4ED5-48176097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4</a:t>
            </a:fld>
            <a:endParaRPr lang="it-IT"/>
          </a:p>
        </p:txBody>
      </p:sp>
      <p:pic>
        <p:nvPicPr>
          <p:cNvPr id="13" name="Content Placeholder 12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A752764D-9D9F-CD50-D97E-F2CA01F2EED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616506" y="3912136"/>
            <a:ext cx="6956425" cy="1131888"/>
          </a:xfrm>
        </p:spPr>
      </p:pic>
    </p:spTree>
    <p:extLst>
      <p:ext uri="{BB962C8B-B14F-4D97-AF65-F5344CB8AC3E}">
        <p14:creationId xmlns:p14="http://schemas.microsoft.com/office/powerpoint/2010/main" val="252460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BA18FE-4634-75CA-F77C-0E21CDCA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Calibri Light"/>
                <a:cs typeface="Calibri Light"/>
              </a:rPr>
              <a:t>GatewayClass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0961D4-405E-AD23-C597-98482A6FC2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it-IT" dirty="0">
                <a:ea typeface="Calibri" panose="020F0502020204030204"/>
                <a:cs typeface="Calibri" panose="020F0502020204030204"/>
              </a:rPr>
              <a:t> 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Gateways can be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implemented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by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different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controllers,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often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with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different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configurations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A Gateway must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reference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a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GatewayClass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that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contains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the name of the controller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that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implements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the class.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it-IT" sz="2800" dirty="0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See the </a:t>
            </a:r>
            <a:r>
              <a:rPr lang="it-IT" sz="1800" dirty="0">
                <a:solidFill>
                  <a:srgbClr val="3371E3"/>
                </a:solidFill>
                <a:ea typeface="+mn-lt"/>
                <a:cs typeface="+mn-lt"/>
                <a:hlinkClick r:id="rId2"/>
              </a:rPr>
              <a:t>GatewayClass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reference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for a full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definition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of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this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API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kind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6" name="Segnaposto contenuto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4FB0C2A-29FC-F037-D8EA-D12F1C3005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4042" y="2346324"/>
            <a:ext cx="5426178" cy="216800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285010-2AF1-89BA-7325-476721FC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35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D7A83-87C6-AC8C-3EF9-78366CBB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Calibri Light"/>
                <a:cs typeface="Calibri Light"/>
              </a:rPr>
              <a:t>Gateway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0749FF-5976-21FE-4C2D-91575BFBE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A Gateway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describes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an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instance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of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traffic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handling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infrastructure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. </a:t>
            </a:r>
            <a:endParaRPr lang="it-IT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It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defines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a network endpoint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that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can be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used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for processing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traffic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, i.e. filtering, balancing, splitting, etc. for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backends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such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as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a Service.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it-IT" sz="1700" err="1">
                <a:solidFill>
                  <a:srgbClr val="222222"/>
                </a:solidFill>
                <a:ea typeface="Calibri" panose="020F0502020204030204"/>
                <a:cs typeface="Calibri" panose="020F0502020204030204"/>
              </a:rPr>
              <a:t>Example</a:t>
            </a:r>
            <a:r>
              <a:rPr lang="it-IT" sz="1700" dirty="0">
                <a:solidFill>
                  <a:srgbClr val="222222"/>
                </a:solidFill>
                <a:ea typeface="Calibri" panose="020F0502020204030204"/>
                <a:cs typeface="Calibri" panose="020F0502020204030204"/>
              </a:rPr>
              <a:t>: 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an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instance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of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traffic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handling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infrastructure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is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programmed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to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listen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for HTTP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traffic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on port 80.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Since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the </a:t>
            </a:r>
            <a:r>
              <a:rPr lang="it-IT" sz="1000" err="1">
                <a:solidFill>
                  <a:srgbClr val="222222"/>
                </a:solidFill>
                <a:latin typeface="Consolas"/>
                <a:ea typeface="Calibri" panose="020F0502020204030204"/>
                <a:cs typeface="Calibri" panose="020F0502020204030204"/>
              </a:rPr>
              <a:t>addresses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 field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is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unspecified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, an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address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or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hostname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is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assigned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to the Gateway by the </a:t>
            </a:r>
            <a:r>
              <a:rPr lang="it-IT" sz="1700" err="1">
                <a:solidFill>
                  <a:srgbClr val="222222"/>
                </a:solidFill>
                <a:ea typeface="+mn-lt"/>
                <a:cs typeface="+mn-lt"/>
              </a:rPr>
              <a:t>implementation's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controller.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it-IT" sz="1700" dirty="0" err="1">
                <a:solidFill>
                  <a:srgbClr val="222222"/>
                </a:solidFill>
                <a:ea typeface="+mn-lt"/>
                <a:cs typeface="+mn-lt"/>
              </a:rPr>
              <a:t>This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700" dirty="0" err="1">
                <a:solidFill>
                  <a:srgbClr val="222222"/>
                </a:solidFill>
                <a:ea typeface="+mn-lt"/>
                <a:cs typeface="+mn-lt"/>
              </a:rPr>
              <a:t>address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700" dirty="0" err="1">
                <a:solidFill>
                  <a:srgbClr val="222222"/>
                </a:solidFill>
                <a:ea typeface="+mn-lt"/>
                <a:cs typeface="+mn-lt"/>
              </a:rPr>
              <a:t>is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700" dirty="0" err="1">
                <a:solidFill>
                  <a:srgbClr val="222222"/>
                </a:solidFill>
                <a:ea typeface="+mn-lt"/>
                <a:cs typeface="+mn-lt"/>
              </a:rPr>
              <a:t>used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700" dirty="0" err="1">
                <a:solidFill>
                  <a:srgbClr val="222222"/>
                </a:solidFill>
                <a:ea typeface="+mn-lt"/>
                <a:cs typeface="+mn-lt"/>
              </a:rPr>
              <a:t>as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a network endpoint for processing </a:t>
            </a:r>
            <a:r>
              <a:rPr lang="it-IT" sz="1700" dirty="0" err="1">
                <a:solidFill>
                  <a:srgbClr val="222222"/>
                </a:solidFill>
                <a:ea typeface="+mn-lt"/>
                <a:cs typeface="+mn-lt"/>
              </a:rPr>
              <a:t>traffic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of </a:t>
            </a:r>
            <a:r>
              <a:rPr lang="it-IT" sz="1700" dirty="0" err="1">
                <a:solidFill>
                  <a:srgbClr val="222222"/>
                </a:solidFill>
                <a:ea typeface="+mn-lt"/>
                <a:cs typeface="+mn-lt"/>
              </a:rPr>
              <a:t>backend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network endpoints </a:t>
            </a:r>
            <a:r>
              <a:rPr lang="it-IT" sz="1700" dirty="0" err="1">
                <a:solidFill>
                  <a:srgbClr val="222222"/>
                </a:solidFill>
                <a:ea typeface="+mn-lt"/>
                <a:cs typeface="+mn-lt"/>
              </a:rPr>
              <a:t>defined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 in </a:t>
            </a:r>
            <a:r>
              <a:rPr lang="it-IT" sz="1700" dirty="0" err="1">
                <a:solidFill>
                  <a:srgbClr val="222222"/>
                </a:solidFill>
                <a:ea typeface="+mn-lt"/>
                <a:cs typeface="+mn-lt"/>
              </a:rPr>
              <a:t>routes</a:t>
            </a:r>
            <a:r>
              <a:rPr lang="it-IT" sz="1700" dirty="0">
                <a:solidFill>
                  <a:srgbClr val="222222"/>
                </a:solidFill>
                <a:ea typeface="+mn-lt"/>
                <a:cs typeface="+mn-lt"/>
              </a:rPr>
              <a:t>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it-IT" sz="1900" dirty="0">
                <a:solidFill>
                  <a:srgbClr val="222222"/>
                </a:solidFill>
                <a:ea typeface="+mn-lt"/>
                <a:cs typeface="+mn-lt"/>
              </a:rPr>
              <a:t>See the </a:t>
            </a:r>
            <a:r>
              <a:rPr lang="it-IT" sz="1900" dirty="0">
                <a:solidFill>
                  <a:srgbClr val="3371E3"/>
                </a:solidFill>
                <a:ea typeface="+mn-lt"/>
                <a:cs typeface="+mn-lt"/>
                <a:hlinkClick r:id="rId2"/>
              </a:rPr>
              <a:t>Gateway</a:t>
            </a:r>
            <a:r>
              <a:rPr lang="it-IT" sz="1900" dirty="0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it-IT" sz="1900" dirty="0" err="1">
                <a:solidFill>
                  <a:srgbClr val="222222"/>
                </a:solidFill>
                <a:ea typeface="+mn-lt"/>
                <a:cs typeface="+mn-lt"/>
              </a:rPr>
              <a:t>reference</a:t>
            </a:r>
            <a:r>
              <a:rPr lang="it-IT" sz="1900" dirty="0">
                <a:solidFill>
                  <a:srgbClr val="222222"/>
                </a:solidFill>
                <a:ea typeface="+mn-lt"/>
                <a:cs typeface="+mn-lt"/>
              </a:rPr>
              <a:t> for a full </a:t>
            </a:r>
            <a:r>
              <a:rPr lang="it-IT" sz="1900" dirty="0" err="1">
                <a:solidFill>
                  <a:srgbClr val="222222"/>
                </a:solidFill>
                <a:ea typeface="+mn-lt"/>
                <a:cs typeface="+mn-lt"/>
              </a:rPr>
              <a:t>definition</a:t>
            </a:r>
            <a:r>
              <a:rPr lang="it-IT" sz="1900" dirty="0">
                <a:solidFill>
                  <a:srgbClr val="222222"/>
                </a:solidFill>
                <a:ea typeface="+mn-lt"/>
                <a:cs typeface="+mn-lt"/>
              </a:rPr>
              <a:t> of </a:t>
            </a:r>
            <a:r>
              <a:rPr lang="it-IT" sz="1900" dirty="0" err="1">
                <a:solidFill>
                  <a:srgbClr val="222222"/>
                </a:solidFill>
                <a:ea typeface="+mn-lt"/>
                <a:cs typeface="+mn-lt"/>
              </a:rPr>
              <a:t>this</a:t>
            </a:r>
            <a:r>
              <a:rPr lang="it-IT" sz="1900" dirty="0">
                <a:solidFill>
                  <a:srgbClr val="222222"/>
                </a:solidFill>
                <a:ea typeface="+mn-lt"/>
                <a:cs typeface="+mn-lt"/>
              </a:rPr>
              <a:t> API </a:t>
            </a:r>
            <a:r>
              <a:rPr lang="it-IT" sz="1900" dirty="0" err="1">
                <a:solidFill>
                  <a:srgbClr val="222222"/>
                </a:solidFill>
                <a:ea typeface="+mn-lt"/>
                <a:cs typeface="+mn-lt"/>
              </a:rPr>
              <a:t>kind</a:t>
            </a:r>
            <a:r>
              <a:rPr lang="it-IT" sz="1900" dirty="0">
                <a:solidFill>
                  <a:srgbClr val="222222"/>
                </a:solidFill>
                <a:ea typeface="+mn-lt"/>
                <a:cs typeface="+mn-lt"/>
              </a:rPr>
              <a:t>.</a:t>
            </a:r>
            <a:endParaRPr lang="it-IT" sz="1900" dirty="0">
              <a:solidFill>
                <a:srgbClr val="222222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8C6E55A-3F7A-307C-E942-52BDE61A2F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6668" y="2301819"/>
            <a:ext cx="4362691" cy="311119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20E79E-DB7E-F604-6CFA-784A0B14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43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D3DB0-0FC6-DE08-5069-60382441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Calibri Light"/>
                <a:cs typeface="Calibri Light"/>
              </a:rPr>
              <a:t>HTTPRoute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CE2625-013D-6A9B-3277-0E3FAFA240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it-IT" sz="1800" dirty="0">
                <a:ea typeface="Calibri" panose="020F0502020204030204"/>
                <a:cs typeface="Calibri" panose="020F0502020204030204"/>
              </a:rPr>
              <a:t> 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The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HTTPRoute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kind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specifies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routing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behavior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of HTTP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requests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from a Gateway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listener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to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backend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network endpoints.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it-IT" sz="1200" dirty="0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An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HTTPRoute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represents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configuration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that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is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applied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to the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underlying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Gateway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implementation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. For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example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,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defining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a new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HTTPRoute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may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result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in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configuring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additional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traffic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routes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in a cloud load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balancer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or in-cluster proxy server.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See the </a:t>
            </a:r>
            <a:r>
              <a:rPr lang="it-IT" sz="1800" dirty="0">
                <a:solidFill>
                  <a:srgbClr val="3371E3"/>
                </a:solidFill>
                <a:ea typeface="+mn-lt"/>
                <a:cs typeface="+mn-lt"/>
                <a:hlinkClick r:id="rId2"/>
              </a:rPr>
              <a:t>HTTPRoute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reference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for a full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definition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of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this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 API </a:t>
            </a:r>
            <a:r>
              <a:rPr lang="it-IT" sz="1800" err="1">
                <a:solidFill>
                  <a:srgbClr val="222222"/>
                </a:solidFill>
                <a:ea typeface="+mn-lt"/>
                <a:cs typeface="+mn-lt"/>
              </a:rPr>
              <a:t>kind</a:t>
            </a:r>
            <a:r>
              <a:rPr lang="it-IT" sz="1800" dirty="0">
                <a:solidFill>
                  <a:srgbClr val="222222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E0A1E9A-7C58-FAC2-5E49-E6672665F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2984" y="1800015"/>
            <a:ext cx="3447633" cy="411480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457FC0-912E-D521-BE91-4D6C89AC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09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CB796-4EED-0ECD-B796-64F3B8AB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a typeface="Calibri Light"/>
                <a:cs typeface="Calibri Light"/>
              </a:rPr>
              <a:t>High-</a:t>
            </a:r>
            <a:r>
              <a:rPr lang="it-IT" dirty="0" err="1">
                <a:ea typeface="Calibri Light"/>
                <a:cs typeface="Calibri Light"/>
              </a:rPr>
              <a:t>level</a:t>
            </a:r>
            <a:r>
              <a:rPr lang="it-IT" dirty="0">
                <a:ea typeface="Calibri Light"/>
                <a:cs typeface="Calibri Light"/>
              </a:rPr>
              <a:t> schema</a:t>
            </a:r>
            <a:endParaRPr lang="it-IT" dirty="0"/>
          </a:p>
        </p:txBody>
      </p:sp>
      <p:pic>
        <p:nvPicPr>
          <p:cNvPr id="5" name="Segnaposto contenuto 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CC8AE652-C92E-C7A9-7EA8-AA241AF1B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139" y="1846263"/>
            <a:ext cx="5306048" cy="4022725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DE8E51B-4EFE-A804-9437-3DF98CF8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05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85362-10C8-9BB6-12D3-CEDC14D1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ea typeface="Calibri Light"/>
                <a:cs typeface="Calibri Light"/>
              </a:rPr>
              <a:t>Example</a:t>
            </a:r>
            <a:r>
              <a:rPr lang="it-IT" dirty="0">
                <a:ea typeface="Calibri Light"/>
                <a:cs typeface="Calibri Light"/>
              </a:rPr>
              <a:t>: HTTP </a:t>
            </a:r>
            <a:r>
              <a:rPr lang="it-IT" dirty="0" err="1">
                <a:ea typeface="Calibri Light"/>
                <a:cs typeface="Calibri Light"/>
              </a:rPr>
              <a:t>header-based</a:t>
            </a:r>
            <a:r>
              <a:rPr lang="it-IT" dirty="0">
                <a:ea typeface="Calibri Light"/>
                <a:cs typeface="Calibri Light"/>
              </a:rPr>
              <a:t> matching</a:t>
            </a:r>
            <a:endParaRPr lang="it-IT" dirty="0"/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B77993E-FED6-CCE7-DC9E-51AFB4612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026" y="1800014"/>
            <a:ext cx="3758907" cy="4114800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CFE360-65F1-2BAF-197F-5FEA83D5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38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Gateway API</vt:lpstr>
      <vt:lpstr>Challenges with Ingress</vt:lpstr>
      <vt:lpstr>Gateway API &amp; design principles</vt:lpstr>
      <vt:lpstr>Resource model </vt:lpstr>
      <vt:lpstr>GatewayClass</vt:lpstr>
      <vt:lpstr>Gateway</vt:lpstr>
      <vt:lpstr>HTTPRoute</vt:lpstr>
      <vt:lpstr>High-level schema</vt:lpstr>
      <vt:lpstr>Example: HTTP header-based matching</vt:lpstr>
      <vt:lpstr>Example: HTTP redirect</vt:lpstr>
      <vt:lpstr>Example: HTTP rewrite</vt:lpstr>
      <vt:lpstr>Example: HTTP request header modification</vt:lpstr>
      <vt:lpstr>Example: HTTP traffic splitting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322</cp:revision>
  <dcterms:created xsi:type="dcterms:W3CDTF">2023-12-19T10:19:37Z</dcterms:created>
  <dcterms:modified xsi:type="dcterms:W3CDTF">2023-12-21T08:39:24Z</dcterms:modified>
</cp:coreProperties>
</file>