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7"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9D1FA-44D5-43C8-7425-2AF4B3011821}" v="148" dt="2023-11-15T15:02:57.286"/>
    <p1510:client id="{11046A93-699A-0640-A337-9A638DDA66D2}" v="50" dt="2023-11-16T08:26:58.587"/>
    <p1510:client id="{12B44ACC-3E4A-A155-B443-A05C46405DEB}" v="5" dt="2023-11-16T09:12:18.610"/>
    <p1510:client id="{315867B2-4475-70D2-7A2B-482B9BA7ECE4}" v="131" dt="2023-11-16T09:05:43.389"/>
    <p1510:client id="{35BF0F18-AC0E-307A-620A-18B914212E4C}" v="799" dt="2023-11-15T14:31:06.569"/>
    <p1510:client id="{440AC4DA-F17C-7C82-9A83-F54AD8A9944E}" v="30" dt="2023-11-15T09:49:08.055"/>
    <p1510:client id="{68863309-0D27-E3FD-CEA1-DDE3E43439AB}" v="13" dt="2023-11-16T09:28:47.603"/>
    <p1510:client id="{77575D1C-BBD1-B61B-449E-D322E960545C}" v="145" dt="2023-11-16T09:20:08.436"/>
    <p1510:client id="{7B607548-A78E-344E-29C3-38EFC820553A}" v="168" dt="2023-11-16T09:24:07.971"/>
    <p1510:client id="{8AC8558D-A10D-45F8-E7A7-0AD840709CA7}" v="1" dt="2023-11-16T09:09:48.864"/>
    <p1510:client id="{91323C58-B4F1-19AB-6389-77EDE25A3BF1}" v="448" dt="2023-11-15T09:38:22.088"/>
    <p1510:client id="{F6852FAD-E614-4E1C-A630-6B5BE4616A43}" v="224" dt="2023-11-06T10:38:41.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456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676402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3455329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92914433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050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570407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242073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8659304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9583727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78958070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7083715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533960"/>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concepts/services-networking/service/#type-clusterip" TargetMode="Externa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hyperlink" Target="https://kodekloud.com/courses/certified-kubernetes-administrator-cka/?ref=devops-blog" TargetMode="External"/><Relationship Id="rId5" Type="http://schemas.openxmlformats.org/officeDocument/2006/relationships/hyperlink" Target="https://gateway-api.sigs.k8s.io/" TargetMode="External"/><Relationship Id="rId4" Type="http://schemas.openxmlformats.org/officeDocument/2006/relationships/hyperlink" Target="https://kubernetes.io/docs/concepts/services-networking/ingres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concepts/services-networking/service/#type-nodeport"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kodekloud.com/courses/certified-kubernetes-administrator-cka/?ref=devops-blo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odekloud.com/blog/kubernetes-ingress/"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concepts/services-networking/service/#externalname"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concepts/services-networking/service/#externalname"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hyperlink" Target="https://medium.com/@bubu.tripathy/headless-k8s-service-924c689607a7"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kubernetes.io/docs/concepts/services-networking/ingres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kubernetes.io/docs/concepts/services-networking/ingress/#load-balanc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kubernetes.io/docs/concepts/services-networking/service-traffic-policy/" TargetMode="External"/><Relationship Id="rId3" Type="http://schemas.openxmlformats.org/officeDocument/2006/relationships/hyperlink" Target="https://kubernetes.io/docs/concepts/services-networking/service/" TargetMode="External"/><Relationship Id="rId7" Type="http://schemas.openxmlformats.org/officeDocument/2006/relationships/hyperlink" Target="https://kubernetes.io/docs/concepts/cluster-administration/addons/" TargetMode="External"/><Relationship Id="rId2" Type="http://schemas.openxmlformats.org/officeDocument/2006/relationships/hyperlink" Target="https://kubernetes.io/docs/concepts/services-networking/dns-pod-service/" TargetMode="External"/><Relationship Id="rId1" Type="http://schemas.openxmlformats.org/officeDocument/2006/relationships/slideLayout" Target="../slideLayouts/slideLayout2.xml"/><Relationship Id="rId6" Type="http://schemas.openxmlformats.org/officeDocument/2006/relationships/hyperlink" Target="https://kubernetes.io/docs/concepts/services-networking/gateway/" TargetMode="External"/><Relationship Id="rId5" Type="http://schemas.openxmlformats.org/officeDocument/2006/relationships/hyperlink" Target="https://kubernetes.io/docs/concepts/services-networking/ingress/" TargetMode="External"/><Relationship Id="rId4" Type="http://schemas.openxmlformats.org/officeDocument/2006/relationships/hyperlink" Target="https://kubernetes.io/docs/tutorials/services/connect-applications-servic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2.xml"/><Relationship Id="rId4" Type="http://schemas.openxmlformats.org/officeDocument/2006/relationships/hyperlink" Target="https://kubernetes.io/docs/concepts/services-networking/service/#services-without-selector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kubernetes.io/docs/concepts/overview/working-with-objects/namespaces" TargetMode="External"/><Relationship Id="rId2" Type="http://schemas.openxmlformats.org/officeDocument/2006/relationships/hyperlink" Target="https://kubernetes.io/docs/concepts/services-networking/endpoint-slic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kubernetes.io/docs/concepts/services-networking/endpoint-slic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7799" y="1652656"/>
            <a:ext cx="10058400" cy="1186086"/>
          </a:xfrm>
        </p:spPr>
        <p:txBody>
          <a:bodyPr>
            <a:normAutofit/>
          </a:bodyPr>
          <a:lstStyle/>
          <a:p>
            <a:r>
              <a:rPr lang="en-US" sz="7200" b="1">
                <a:ea typeface="Calibri Light"/>
                <a:cs typeface="Calibri Light"/>
              </a:rPr>
              <a:t>Kubernetes Networking</a:t>
            </a:r>
            <a:endParaRPr lang="en-US" sz="7200">
              <a:ea typeface="Calibri Light"/>
              <a:cs typeface="Calibri Light"/>
            </a:endParaRPr>
          </a:p>
        </p:txBody>
      </p:sp>
      <p:pic>
        <p:nvPicPr>
          <p:cNvPr id="4" name="Picture 3" descr="A blue logo with a black background&#10;&#10;Description automatically generated">
            <a:extLst>
              <a:ext uri="{FF2B5EF4-FFF2-40B4-BE49-F238E27FC236}">
                <a16:creationId xmlns:a16="http://schemas.microsoft.com/office/drawing/2014/main" id="{3BDA5D91-5874-CB30-3BAA-8B53A5FD2410}"/>
              </a:ext>
            </a:extLst>
          </p:cNvPr>
          <p:cNvPicPr>
            <a:picLocks noChangeAspect="1"/>
          </p:cNvPicPr>
          <p:nvPr/>
        </p:nvPicPr>
        <p:blipFill>
          <a:blip r:embed="rId2"/>
          <a:stretch>
            <a:fillRect/>
          </a:stretch>
        </p:blipFill>
        <p:spPr>
          <a:xfrm>
            <a:off x="10129614" y="5078118"/>
            <a:ext cx="2017513" cy="1424282"/>
          </a:xfrm>
          <a:prstGeom prst="rect">
            <a:avLst/>
          </a:prstGeom>
        </p:spPr>
      </p:pic>
      <p:sp>
        <p:nvSpPr>
          <p:cNvPr id="9" name="TextBox 8">
            <a:extLst>
              <a:ext uri="{FF2B5EF4-FFF2-40B4-BE49-F238E27FC236}">
                <a16:creationId xmlns:a16="http://schemas.microsoft.com/office/drawing/2014/main" id="{71D6398F-148B-565D-77A6-1DEF161D1649}"/>
              </a:ext>
            </a:extLst>
          </p:cNvPr>
          <p:cNvSpPr txBox="1"/>
          <p:nvPr/>
        </p:nvSpPr>
        <p:spPr>
          <a:xfrm>
            <a:off x="1448740" y="2869259"/>
            <a:ext cx="902170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Services</a:t>
            </a:r>
            <a:endParaRPr lang="en-US"/>
          </a:p>
        </p:txBody>
      </p:sp>
      <p:sp>
        <p:nvSpPr>
          <p:cNvPr id="10" name="TextBox 9">
            <a:extLst>
              <a:ext uri="{FF2B5EF4-FFF2-40B4-BE49-F238E27FC236}">
                <a16:creationId xmlns:a16="http://schemas.microsoft.com/office/drawing/2014/main" id="{B1DDF580-6DB9-7F72-BD77-52F9F1A55076}"/>
              </a:ext>
            </a:extLst>
          </p:cNvPr>
          <p:cNvSpPr txBox="1"/>
          <p:nvPr/>
        </p:nvSpPr>
        <p:spPr>
          <a:xfrm>
            <a:off x="1909703" y="4666074"/>
            <a:ext cx="80997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Calibri"/>
                <a:cs typeface="Calibri"/>
              </a:rPr>
              <a:t>Francesco Cappa, Jacopo Marino</a:t>
            </a:r>
          </a:p>
          <a:p>
            <a:pPr algn="ctr"/>
            <a:r>
              <a:rPr lang="en-US" err="1">
                <a:ea typeface="Calibri"/>
                <a:cs typeface="Calibri"/>
              </a:rPr>
              <a:t>Politecnico</a:t>
            </a:r>
            <a:r>
              <a:rPr lang="en-US">
                <a:ea typeface="Calibri"/>
                <a:cs typeface="Calibri"/>
              </a:rPr>
              <a:t> di Torino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653D-41D4-90C5-BBC5-47644B33641E}"/>
              </a:ext>
            </a:extLst>
          </p:cNvPr>
          <p:cNvSpPr>
            <a:spLocks noGrp="1"/>
          </p:cNvSpPr>
          <p:nvPr>
            <p:ph type="title"/>
          </p:nvPr>
        </p:nvSpPr>
        <p:spPr/>
        <p:txBody>
          <a:bodyPr/>
          <a:lstStyle/>
          <a:p>
            <a:r>
              <a:rPr lang="en-US">
                <a:cs typeface="Calibri Light"/>
              </a:rPr>
              <a:t>Service types: </a:t>
            </a:r>
            <a:r>
              <a:rPr lang="en-US" err="1">
                <a:cs typeface="Calibri Light"/>
              </a:rPr>
              <a:t>ClusterIP</a:t>
            </a:r>
            <a:endParaRPr lang="en-US" err="1"/>
          </a:p>
        </p:txBody>
      </p:sp>
      <p:pic>
        <p:nvPicPr>
          <p:cNvPr id="6" name="Content Placeholder 5" descr="A diagram of a computer&#10;&#10;Description automatically generated">
            <a:extLst>
              <a:ext uri="{FF2B5EF4-FFF2-40B4-BE49-F238E27FC236}">
                <a16:creationId xmlns:a16="http://schemas.microsoft.com/office/drawing/2014/main" id="{5E497092-01FC-B662-EE8B-815F43F5EA0F}"/>
              </a:ext>
            </a:extLst>
          </p:cNvPr>
          <p:cNvPicPr>
            <a:picLocks noGrp="1" noChangeAspect="1"/>
          </p:cNvPicPr>
          <p:nvPr>
            <p:ph sz="half" idx="1"/>
          </p:nvPr>
        </p:nvPicPr>
        <p:blipFill>
          <a:blip r:embed="rId2"/>
          <a:stretch>
            <a:fillRect/>
          </a:stretch>
        </p:blipFill>
        <p:spPr>
          <a:xfrm>
            <a:off x="623022" y="2276559"/>
            <a:ext cx="5592661" cy="2840131"/>
          </a:xfrm>
        </p:spPr>
      </p:pic>
      <p:sp>
        <p:nvSpPr>
          <p:cNvPr id="5" name="Content Placeholder 4">
            <a:extLst>
              <a:ext uri="{FF2B5EF4-FFF2-40B4-BE49-F238E27FC236}">
                <a16:creationId xmlns:a16="http://schemas.microsoft.com/office/drawing/2014/main" id="{6BAE6470-E3E3-161C-8F09-5B212E98F272}"/>
              </a:ext>
            </a:extLst>
          </p:cNvPr>
          <p:cNvSpPr>
            <a:spLocks noGrp="1"/>
          </p:cNvSpPr>
          <p:nvPr>
            <p:ph sz="half" idx="2"/>
          </p:nvPr>
        </p:nvSpPr>
        <p:spPr/>
        <p:txBody>
          <a:bodyPr vert="horz" lIns="0" tIns="45720" rIns="0" bIns="45720" rtlCol="0" anchor="t">
            <a:normAutofit/>
          </a:bodyPr>
          <a:lstStyle/>
          <a:p>
            <a:pPr>
              <a:buFont typeface="Arial" panose="020F0502020204030204" pitchFamily="34" charset="0"/>
              <a:buChar char="•"/>
            </a:pPr>
            <a:r>
              <a:rPr lang="en-US">
                <a:cs typeface="Calibri" panose="020F0502020204030204"/>
              </a:rPr>
              <a:t> </a:t>
            </a:r>
            <a:r>
              <a:rPr lang="en-US">
                <a:cs typeface="Calibri" panose="020F0502020204030204"/>
                <a:hlinkClick r:id="rId3"/>
              </a:rPr>
              <a:t>ClusterIP</a:t>
            </a:r>
            <a:r>
              <a:rPr lang="en-US">
                <a:cs typeface="Calibri" panose="020F0502020204030204"/>
              </a:rPr>
              <a:t> </a:t>
            </a:r>
            <a:r>
              <a:rPr lang="en-US">
                <a:ea typeface="+mn-lt"/>
                <a:cs typeface="+mn-lt"/>
              </a:rPr>
              <a:t>exposes the Service on a cluster-internal IP.</a:t>
            </a:r>
          </a:p>
          <a:p>
            <a:pPr>
              <a:buFont typeface="Arial" panose="020F0502020204030204" pitchFamily="34" charset="0"/>
              <a:buChar char="•"/>
            </a:pPr>
            <a:r>
              <a:rPr lang="en-US">
                <a:ea typeface="+mn-lt"/>
                <a:cs typeface="+mn-lt"/>
              </a:rPr>
              <a:t> Choosing this value makes the Service only reachable from within the cluster. </a:t>
            </a:r>
          </a:p>
          <a:p>
            <a:pPr>
              <a:buFont typeface="Arial" panose="020F0502020204030204" pitchFamily="34" charset="0"/>
              <a:buChar char="•"/>
            </a:pPr>
            <a:r>
              <a:rPr lang="en-US">
                <a:ea typeface="+mn-lt"/>
                <a:cs typeface="+mn-lt"/>
              </a:rPr>
              <a:t> This is the default that is used if you don't explicitly specify a type for a Service. </a:t>
            </a:r>
          </a:p>
          <a:p>
            <a:pPr>
              <a:buFont typeface="Arial" panose="020F0502020204030204" pitchFamily="34" charset="0"/>
              <a:buChar char="•"/>
            </a:pPr>
            <a:r>
              <a:rPr lang="en-US">
                <a:ea typeface="+mn-lt"/>
                <a:cs typeface="+mn-lt"/>
              </a:rPr>
              <a:t> You can expose the Service to the public internet using an </a:t>
            </a:r>
            <a:r>
              <a:rPr lang="en-US">
                <a:ea typeface="+mn-lt"/>
                <a:cs typeface="+mn-lt"/>
                <a:hlinkClick r:id="rId4"/>
              </a:rPr>
              <a:t>Ingress</a:t>
            </a:r>
            <a:r>
              <a:rPr lang="en-US">
                <a:ea typeface="+mn-lt"/>
                <a:cs typeface="+mn-lt"/>
              </a:rPr>
              <a:t> or a </a:t>
            </a:r>
            <a:r>
              <a:rPr lang="en-US">
                <a:ea typeface="+mn-lt"/>
                <a:cs typeface="+mn-lt"/>
                <a:hlinkClick r:id="rId5"/>
              </a:rPr>
              <a:t>Gateway</a:t>
            </a:r>
            <a:r>
              <a:rPr lang="en-US">
                <a:ea typeface="+mn-lt"/>
                <a:cs typeface="+mn-lt"/>
              </a:rPr>
              <a:t>.</a:t>
            </a:r>
          </a:p>
        </p:txBody>
      </p:sp>
      <p:sp>
        <p:nvSpPr>
          <p:cNvPr id="4" name="Slide Number Placeholder 3">
            <a:extLst>
              <a:ext uri="{FF2B5EF4-FFF2-40B4-BE49-F238E27FC236}">
                <a16:creationId xmlns:a16="http://schemas.microsoft.com/office/drawing/2014/main" id="{9A3D0F04-AB13-4927-C168-1B9FBF3A662E}"/>
              </a:ext>
            </a:extLst>
          </p:cNvPr>
          <p:cNvSpPr>
            <a:spLocks noGrp="1"/>
          </p:cNvSpPr>
          <p:nvPr>
            <p:ph type="sldNum" sz="quarter" idx="12"/>
          </p:nvPr>
        </p:nvSpPr>
        <p:spPr/>
        <p:txBody>
          <a:bodyPr/>
          <a:lstStyle/>
          <a:p>
            <a:fld id="{4CE482DC-2269-4F26-9D2A-7E44B1A4CD85}" type="slidenum">
              <a:rPr lang="en-US" dirty="0"/>
              <a:t>10</a:t>
            </a:fld>
            <a:endParaRPr lang="en-US"/>
          </a:p>
        </p:txBody>
      </p:sp>
      <p:sp>
        <p:nvSpPr>
          <p:cNvPr id="3" name="TextBox 2">
            <a:extLst>
              <a:ext uri="{FF2B5EF4-FFF2-40B4-BE49-F238E27FC236}">
                <a16:creationId xmlns:a16="http://schemas.microsoft.com/office/drawing/2014/main" id="{AEB8B7A9-5479-FF88-D0D2-6EEA0AAD461E}"/>
              </a:ext>
            </a:extLst>
          </p:cNvPr>
          <p:cNvSpPr txBox="1"/>
          <p:nvPr/>
        </p:nvSpPr>
        <p:spPr>
          <a:xfrm>
            <a:off x="1076586" y="5313027"/>
            <a:ext cx="508932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Image source: </a:t>
            </a:r>
            <a:r>
              <a:rPr lang="en-US" sz="1200">
                <a:ea typeface="+mn-lt"/>
                <a:cs typeface="+mn-lt"/>
                <a:hlinkClick r:id="rId6"/>
              </a:rPr>
              <a:t>Certified Kubernetes Administrator (CKA) course on KodeKloud</a:t>
            </a:r>
            <a:endParaRPr lang="en-US" sz="1200">
              <a:ea typeface="Calibri"/>
              <a:cs typeface="Calibri"/>
            </a:endParaRPr>
          </a:p>
        </p:txBody>
      </p:sp>
    </p:spTree>
    <p:extLst>
      <p:ext uri="{BB962C8B-B14F-4D97-AF65-F5344CB8AC3E}">
        <p14:creationId xmlns:p14="http://schemas.microsoft.com/office/powerpoint/2010/main" val="255359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3D78-9BEF-B354-DF26-1FCFB9B7063C}"/>
              </a:ext>
            </a:extLst>
          </p:cNvPr>
          <p:cNvSpPr>
            <a:spLocks noGrp="1"/>
          </p:cNvSpPr>
          <p:nvPr>
            <p:ph type="title"/>
          </p:nvPr>
        </p:nvSpPr>
        <p:spPr/>
        <p:txBody>
          <a:bodyPr/>
          <a:lstStyle/>
          <a:p>
            <a:r>
              <a:rPr lang="en-US">
                <a:cs typeface="Calibri Light"/>
              </a:rPr>
              <a:t>Service types: </a:t>
            </a:r>
            <a:r>
              <a:rPr lang="en-US" err="1">
                <a:cs typeface="Calibri Light"/>
              </a:rPr>
              <a:t>NodePort</a:t>
            </a:r>
            <a:endParaRPr lang="en-US" err="1"/>
          </a:p>
        </p:txBody>
      </p:sp>
      <p:pic>
        <p:nvPicPr>
          <p:cNvPr id="6" name="Content Placeholder 5" descr="A screenshot of a computer&#10;&#10;Description automatically generated">
            <a:extLst>
              <a:ext uri="{FF2B5EF4-FFF2-40B4-BE49-F238E27FC236}">
                <a16:creationId xmlns:a16="http://schemas.microsoft.com/office/drawing/2014/main" id="{0D79F604-4D8F-159C-EE81-458AD7172633}"/>
              </a:ext>
            </a:extLst>
          </p:cNvPr>
          <p:cNvPicPr>
            <a:picLocks noGrp="1" noChangeAspect="1"/>
          </p:cNvPicPr>
          <p:nvPr>
            <p:ph sz="half" idx="1"/>
          </p:nvPr>
        </p:nvPicPr>
        <p:blipFill>
          <a:blip r:embed="rId2"/>
          <a:stretch>
            <a:fillRect/>
          </a:stretch>
        </p:blipFill>
        <p:spPr>
          <a:xfrm>
            <a:off x="168619" y="2811051"/>
            <a:ext cx="5844331" cy="2099714"/>
          </a:xfrm>
        </p:spPr>
      </p:pic>
      <p:sp>
        <p:nvSpPr>
          <p:cNvPr id="4" name="Content Placeholder 3">
            <a:extLst>
              <a:ext uri="{FF2B5EF4-FFF2-40B4-BE49-F238E27FC236}">
                <a16:creationId xmlns:a16="http://schemas.microsoft.com/office/drawing/2014/main" id="{6447F821-2017-46F2-F8E4-10DBAC3C3AA9}"/>
              </a:ext>
            </a:extLst>
          </p:cNvPr>
          <p:cNvSpPr>
            <a:spLocks noGrp="1"/>
          </p:cNvSpPr>
          <p:nvPr>
            <p:ph sz="half" idx="2"/>
          </p:nvPr>
        </p:nvSpPr>
        <p:spPr/>
        <p:txBody>
          <a:bodyPr vert="horz" lIns="0" tIns="45720" rIns="0" bIns="45720" rtlCol="0" anchor="t">
            <a:normAutofit/>
          </a:bodyPr>
          <a:lstStyle/>
          <a:p>
            <a:pPr>
              <a:buFont typeface="Arial" panose="020F0502020204030204" pitchFamily="34" charset="0"/>
              <a:buChar char="•"/>
            </a:pPr>
            <a:r>
              <a:rPr lang="en-US">
                <a:cs typeface="Calibri" panose="020F0502020204030204"/>
              </a:rPr>
              <a:t> </a:t>
            </a:r>
            <a:r>
              <a:rPr lang="en-US">
                <a:cs typeface="Calibri" panose="020F0502020204030204"/>
                <a:hlinkClick r:id="rId3"/>
              </a:rPr>
              <a:t>NodePort</a:t>
            </a:r>
            <a:r>
              <a:rPr lang="en-US">
                <a:cs typeface="Calibri" panose="020F0502020204030204"/>
              </a:rPr>
              <a:t> </a:t>
            </a:r>
            <a:r>
              <a:rPr lang="en-US">
                <a:ea typeface="+mn-lt"/>
                <a:cs typeface="+mn-lt"/>
              </a:rPr>
              <a:t>exposes the Service on each Node's IP at a static port (the </a:t>
            </a:r>
            <a:r>
              <a:rPr lang="en-US" err="1">
                <a:ea typeface="+mn-lt"/>
                <a:cs typeface="+mn-lt"/>
              </a:rPr>
              <a:t>NodePort</a:t>
            </a:r>
            <a:r>
              <a:rPr lang="en-US">
                <a:ea typeface="+mn-lt"/>
                <a:cs typeface="+mn-lt"/>
              </a:rPr>
              <a:t>). </a:t>
            </a:r>
          </a:p>
          <a:p>
            <a:pPr>
              <a:buFont typeface="Arial" panose="020F0502020204030204" pitchFamily="34" charset="0"/>
              <a:buChar char="•"/>
            </a:pPr>
            <a:r>
              <a:rPr lang="en-US">
                <a:ea typeface="+mn-lt"/>
                <a:cs typeface="+mn-lt"/>
              </a:rPr>
              <a:t>To make the node port available, Kubernetes sets up a cluster IP address, the same as if you had requested a Service of type: </a:t>
            </a:r>
            <a:r>
              <a:rPr lang="en-US" err="1">
                <a:ea typeface="+mn-lt"/>
                <a:cs typeface="+mn-lt"/>
              </a:rPr>
              <a:t>ClusterIP</a:t>
            </a:r>
            <a:r>
              <a:rPr lang="en-US">
                <a:ea typeface="+mn-lt"/>
                <a:cs typeface="+mn-lt"/>
              </a:rPr>
              <a:t>.</a:t>
            </a:r>
          </a:p>
          <a:p>
            <a:pPr marL="383540" lvl="1">
              <a:buFont typeface="Arial" panose="020F0502020204030204" pitchFamily="34" charset="0"/>
              <a:buChar char="•"/>
            </a:pPr>
            <a:r>
              <a:rPr lang="en-US">
                <a:ea typeface="Calibri" panose="020F0502020204030204"/>
                <a:cs typeface="Calibri" panose="020F0502020204030204"/>
              </a:rPr>
              <a:t>This makes the service accessible internally</a:t>
            </a:r>
          </a:p>
          <a:p>
            <a:pPr>
              <a:buFont typeface="Arial" panose="020F0502020204030204" pitchFamily="34" charset="0"/>
              <a:buChar char="•"/>
            </a:pPr>
            <a:r>
              <a:rPr lang="en-US">
                <a:ea typeface="Calibri" panose="020F0502020204030204"/>
                <a:cs typeface="Calibri" panose="020F0502020204030204"/>
              </a:rPr>
              <a:t> </a:t>
            </a:r>
            <a:r>
              <a:rPr lang="en-US">
                <a:ea typeface="+mn-lt"/>
                <a:cs typeface="+mn-lt"/>
              </a:rPr>
              <a:t>Kubernetes control plane allocates a port from a range specified by --service-node-port-range flag (default: 30000-32767).</a:t>
            </a:r>
          </a:p>
        </p:txBody>
      </p:sp>
      <p:sp>
        <p:nvSpPr>
          <p:cNvPr id="5" name="Slide Number Placeholder 4">
            <a:extLst>
              <a:ext uri="{FF2B5EF4-FFF2-40B4-BE49-F238E27FC236}">
                <a16:creationId xmlns:a16="http://schemas.microsoft.com/office/drawing/2014/main" id="{11BC5D4F-AF07-197F-C70E-CD2943CDBCB8}"/>
              </a:ext>
            </a:extLst>
          </p:cNvPr>
          <p:cNvSpPr>
            <a:spLocks noGrp="1"/>
          </p:cNvSpPr>
          <p:nvPr>
            <p:ph type="sldNum" sz="quarter" idx="12"/>
          </p:nvPr>
        </p:nvSpPr>
        <p:spPr/>
        <p:txBody>
          <a:bodyPr/>
          <a:lstStyle/>
          <a:p>
            <a:fld id="{4FAB73BC-B049-4115-A692-8D63A059BFB8}" type="slidenum">
              <a:rPr lang="en-US" dirty="0"/>
              <a:t>11</a:t>
            </a:fld>
            <a:endParaRPr lang="en-US"/>
          </a:p>
        </p:txBody>
      </p:sp>
      <p:sp>
        <p:nvSpPr>
          <p:cNvPr id="7" name="TextBox 6">
            <a:extLst>
              <a:ext uri="{FF2B5EF4-FFF2-40B4-BE49-F238E27FC236}">
                <a16:creationId xmlns:a16="http://schemas.microsoft.com/office/drawing/2014/main" id="{3A33198F-3A64-018D-5778-9F47BADDD4D3}"/>
              </a:ext>
            </a:extLst>
          </p:cNvPr>
          <p:cNvSpPr txBox="1"/>
          <p:nvPr/>
        </p:nvSpPr>
        <p:spPr>
          <a:xfrm>
            <a:off x="755008" y="5061357"/>
            <a:ext cx="508932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Image source: </a:t>
            </a:r>
            <a:r>
              <a:rPr lang="en-US" sz="1200">
                <a:ea typeface="+mn-lt"/>
                <a:cs typeface="+mn-lt"/>
                <a:hlinkClick r:id="rId4"/>
              </a:rPr>
              <a:t>Certified Kubernetes Administrator (CKA) course on KodeKloud</a:t>
            </a:r>
            <a:endParaRPr lang="en-US">
              <a:ea typeface="+mn-lt"/>
              <a:cs typeface="+mn-lt"/>
            </a:endParaRPr>
          </a:p>
        </p:txBody>
      </p:sp>
    </p:spTree>
    <p:extLst>
      <p:ext uri="{BB962C8B-B14F-4D97-AF65-F5344CB8AC3E}">
        <p14:creationId xmlns:p14="http://schemas.microsoft.com/office/powerpoint/2010/main" val="246433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5621-C6D2-8B3C-78C0-B26254962AFB}"/>
              </a:ext>
            </a:extLst>
          </p:cNvPr>
          <p:cNvSpPr>
            <a:spLocks noGrp="1"/>
          </p:cNvSpPr>
          <p:nvPr>
            <p:ph type="title"/>
          </p:nvPr>
        </p:nvSpPr>
        <p:spPr/>
        <p:txBody>
          <a:bodyPr/>
          <a:lstStyle/>
          <a:p>
            <a:r>
              <a:rPr lang="en-US">
                <a:ea typeface="Calibri Light"/>
                <a:cs typeface="Calibri Light"/>
              </a:rPr>
              <a:t>Service types: </a:t>
            </a:r>
            <a:r>
              <a:rPr lang="en-US" err="1">
                <a:ea typeface="Calibri Light"/>
                <a:cs typeface="Calibri Light"/>
              </a:rPr>
              <a:t>LoadBalancer</a:t>
            </a:r>
            <a:endParaRPr lang="en-US" err="1"/>
          </a:p>
        </p:txBody>
      </p:sp>
      <p:pic>
        <p:nvPicPr>
          <p:cNvPr id="6" name="Content Placeholder 5" descr="A diagram of a work flow&#10;&#10;Description automatically generated">
            <a:extLst>
              <a:ext uri="{FF2B5EF4-FFF2-40B4-BE49-F238E27FC236}">
                <a16:creationId xmlns:a16="http://schemas.microsoft.com/office/drawing/2014/main" id="{34348447-0282-F113-74A4-D3184AF95C08}"/>
              </a:ext>
            </a:extLst>
          </p:cNvPr>
          <p:cNvPicPr>
            <a:picLocks noGrp="1" noChangeAspect="1"/>
          </p:cNvPicPr>
          <p:nvPr>
            <p:ph sz="half" idx="1"/>
          </p:nvPr>
        </p:nvPicPr>
        <p:blipFill>
          <a:blip r:embed="rId2"/>
          <a:stretch>
            <a:fillRect/>
          </a:stretch>
        </p:blipFill>
        <p:spPr>
          <a:xfrm>
            <a:off x="543560" y="1818375"/>
            <a:ext cx="5411731" cy="4068897"/>
          </a:xfrm>
        </p:spPr>
      </p:pic>
      <p:sp>
        <p:nvSpPr>
          <p:cNvPr id="4" name="Content Placeholder 3">
            <a:extLst>
              <a:ext uri="{FF2B5EF4-FFF2-40B4-BE49-F238E27FC236}">
                <a16:creationId xmlns:a16="http://schemas.microsoft.com/office/drawing/2014/main" id="{15D291A2-A788-25EE-D6EB-B76776E1C6E9}"/>
              </a:ext>
            </a:extLst>
          </p:cNvPr>
          <p:cNvSpPr>
            <a:spLocks noGrp="1"/>
          </p:cNvSpPr>
          <p:nvPr>
            <p:ph sz="half" idx="2"/>
          </p:nvPr>
        </p:nvSpPr>
        <p:spPr/>
        <p:txBody>
          <a:bodyPr vert="horz" lIns="0" tIns="45720" rIns="0" bIns="45720" rtlCol="0" anchor="t">
            <a:normAutofit/>
          </a:bodyPr>
          <a:lstStyle/>
          <a:p>
            <a:pPr>
              <a:buFont typeface="Arial" panose="020F0502020204030204" pitchFamily="34" charset="0"/>
              <a:buChar char="•"/>
            </a:pPr>
            <a:r>
              <a:rPr lang="en-US">
                <a:ea typeface="Calibri" panose="020F0502020204030204"/>
                <a:cs typeface="Calibri" panose="020F0502020204030204"/>
              </a:rPr>
              <a:t> </a:t>
            </a:r>
            <a:r>
              <a:rPr lang="en-US" err="1">
                <a:ea typeface="Calibri" panose="020F0502020204030204"/>
                <a:cs typeface="Calibri" panose="020F0502020204030204"/>
              </a:rPr>
              <a:t>LoadBalancer</a:t>
            </a:r>
            <a:r>
              <a:rPr lang="en-US">
                <a:ea typeface="Calibri" panose="020F0502020204030204"/>
                <a:cs typeface="Calibri" panose="020F0502020204030204"/>
              </a:rPr>
              <a:t> </a:t>
            </a:r>
            <a:r>
              <a:rPr lang="en-US">
                <a:ea typeface="+mn-lt"/>
                <a:cs typeface="+mn-lt"/>
              </a:rPr>
              <a:t>exposes the Service externally using an external load balancer.</a:t>
            </a:r>
          </a:p>
          <a:p>
            <a:pPr>
              <a:buFont typeface="Arial" panose="020F0502020204030204" pitchFamily="34" charset="0"/>
              <a:buChar char="•"/>
            </a:pPr>
            <a:r>
              <a:rPr lang="en-US">
                <a:ea typeface="+mn-lt"/>
                <a:cs typeface="+mn-lt"/>
              </a:rPr>
              <a:t> Kubernetes does not directly offer a load balancing component; you must provide one, or you can integrate your Kubernetes cluster with a cloud provider.</a:t>
            </a:r>
          </a:p>
          <a:p>
            <a:pPr>
              <a:buFont typeface="Arial" panose="020F0502020204030204" pitchFamily="34" charset="0"/>
              <a:buChar char="•"/>
            </a:pPr>
            <a:r>
              <a:rPr lang="en-US">
                <a:ea typeface="+mn-lt"/>
                <a:cs typeface="+mn-lt"/>
              </a:rPr>
              <a:t>The actual creation of the load balancer happens asynchronously, and information about the provisioned balancer is published in the Service's .</a:t>
            </a:r>
            <a:r>
              <a:rPr lang="en-US" err="1">
                <a:ea typeface="+mn-lt"/>
                <a:cs typeface="+mn-lt"/>
              </a:rPr>
              <a:t>status.loadBalancer</a:t>
            </a:r>
            <a:r>
              <a:rPr lang="en-US">
                <a:ea typeface="+mn-lt"/>
                <a:cs typeface="+mn-lt"/>
              </a:rPr>
              <a:t> field</a:t>
            </a:r>
          </a:p>
        </p:txBody>
      </p:sp>
      <p:sp>
        <p:nvSpPr>
          <p:cNvPr id="5" name="Slide Number Placeholder 4">
            <a:extLst>
              <a:ext uri="{FF2B5EF4-FFF2-40B4-BE49-F238E27FC236}">
                <a16:creationId xmlns:a16="http://schemas.microsoft.com/office/drawing/2014/main" id="{7A3405A8-9BB6-F6C1-69FD-1261FCDC54F3}"/>
              </a:ext>
            </a:extLst>
          </p:cNvPr>
          <p:cNvSpPr>
            <a:spLocks noGrp="1"/>
          </p:cNvSpPr>
          <p:nvPr>
            <p:ph type="sldNum" sz="quarter" idx="12"/>
          </p:nvPr>
        </p:nvSpPr>
        <p:spPr/>
        <p:txBody>
          <a:bodyPr/>
          <a:lstStyle/>
          <a:p>
            <a:fld id="{4FAB73BC-B049-4115-A692-8D63A059BFB8}" type="slidenum">
              <a:rPr lang="en-US" dirty="0"/>
              <a:t>12</a:t>
            </a:fld>
            <a:endParaRPr lang="en-US"/>
          </a:p>
        </p:txBody>
      </p:sp>
      <p:sp>
        <p:nvSpPr>
          <p:cNvPr id="8" name="TextBox 7">
            <a:extLst>
              <a:ext uri="{FF2B5EF4-FFF2-40B4-BE49-F238E27FC236}">
                <a16:creationId xmlns:a16="http://schemas.microsoft.com/office/drawing/2014/main" id="{E6966F45-2AB4-C7AD-5F5C-B9D4262C6FDD}"/>
              </a:ext>
            </a:extLst>
          </p:cNvPr>
          <p:cNvSpPr txBox="1"/>
          <p:nvPr/>
        </p:nvSpPr>
        <p:spPr>
          <a:xfrm>
            <a:off x="1277922" y="5933814"/>
            <a:ext cx="3945622" cy="254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source: </a:t>
            </a:r>
            <a:r>
              <a:rPr lang="en-US" sz="1000" err="1"/>
              <a:t>KodeKloud</a:t>
            </a:r>
            <a:r>
              <a:rPr lang="en-US" sz="1000"/>
              <a:t> blog explaining "</a:t>
            </a:r>
            <a:r>
              <a:rPr lang="en-US" sz="1000">
                <a:hlinkClick r:id="rId3"/>
              </a:rPr>
              <a:t>What Is Kubernetes Ingress?</a:t>
            </a:r>
            <a:r>
              <a:rPr lang="en-US" sz="1000"/>
              <a:t>"</a:t>
            </a:r>
            <a:endParaRPr lang="en-US" sz="1000">
              <a:ea typeface="Calibri"/>
              <a:cs typeface="Calibri"/>
            </a:endParaRPr>
          </a:p>
        </p:txBody>
      </p:sp>
    </p:spTree>
    <p:extLst>
      <p:ext uri="{BB962C8B-B14F-4D97-AF65-F5344CB8AC3E}">
        <p14:creationId xmlns:p14="http://schemas.microsoft.com/office/powerpoint/2010/main" val="87433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220C-7103-C8CE-1940-E9A5B06C7CBC}"/>
              </a:ext>
            </a:extLst>
          </p:cNvPr>
          <p:cNvSpPr>
            <a:spLocks noGrp="1"/>
          </p:cNvSpPr>
          <p:nvPr>
            <p:ph type="title"/>
          </p:nvPr>
        </p:nvSpPr>
        <p:spPr/>
        <p:txBody>
          <a:bodyPr/>
          <a:lstStyle/>
          <a:p>
            <a:r>
              <a:rPr lang="en-US">
                <a:cs typeface="Calibri Light"/>
              </a:rPr>
              <a:t>Service types: </a:t>
            </a:r>
            <a:r>
              <a:rPr lang="en-US" err="1">
                <a:cs typeface="Calibri Light"/>
              </a:rPr>
              <a:t>ExternalName</a:t>
            </a:r>
            <a:endParaRPr lang="en-US" err="1"/>
          </a:p>
        </p:txBody>
      </p:sp>
      <p:sp>
        <p:nvSpPr>
          <p:cNvPr id="3" name="Content Placeholder 2">
            <a:extLst>
              <a:ext uri="{FF2B5EF4-FFF2-40B4-BE49-F238E27FC236}">
                <a16:creationId xmlns:a16="http://schemas.microsoft.com/office/drawing/2014/main" id="{8160D5EB-820A-D348-1B03-E39DDA733FED}"/>
              </a:ext>
            </a:extLst>
          </p:cNvPr>
          <p:cNvSpPr>
            <a:spLocks noGrp="1"/>
          </p:cNvSpPr>
          <p:nvPr>
            <p:ph sz="half" idx="1"/>
          </p:nvPr>
        </p:nvSpPr>
        <p:spPr/>
        <p:txBody>
          <a:bodyPr vert="horz" lIns="0" tIns="45720" rIns="0" bIns="45720" rtlCol="0" anchor="t">
            <a:normAutofit/>
          </a:bodyPr>
          <a:lstStyle/>
          <a:p>
            <a:pPr>
              <a:buFont typeface="Arial" panose="020F0502020204030204" pitchFamily="34" charset="0"/>
              <a:buChar char="•"/>
            </a:pPr>
            <a:endParaRPr lang="en-US">
              <a:ea typeface="+mn-lt"/>
              <a:cs typeface="+mn-lt"/>
            </a:endParaRPr>
          </a:p>
          <a:p>
            <a:pPr>
              <a:buFont typeface="Arial" panose="020F0502020204030204" pitchFamily="34" charset="0"/>
              <a:buChar char="•"/>
            </a:pPr>
            <a:endParaRPr lang="en-US">
              <a:ea typeface="+mn-lt"/>
              <a:cs typeface="+mn-lt"/>
            </a:endParaRPr>
          </a:p>
        </p:txBody>
      </p:sp>
      <p:pic>
        <p:nvPicPr>
          <p:cNvPr id="6" name="Content Placeholder 5" descr="A screenshot of a computer&#10;&#10;Description automatically generated">
            <a:extLst>
              <a:ext uri="{FF2B5EF4-FFF2-40B4-BE49-F238E27FC236}">
                <a16:creationId xmlns:a16="http://schemas.microsoft.com/office/drawing/2014/main" id="{43E6028F-D813-D589-C5F3-3CD6DD54B3A5}"/>
              </a:ext>
            </a:extLst>
          </p:cNvPr>
          <p:cNvPicPr>
            <a:picLocks noGrp="1" noChangeAspect="1"/>
          </p:cNvPicPr>
          <p:nvPr>
            <p:ph sz="half" idx="2"/>
          </p:nvPr>
        </p:nvPicPr>
        <p:blipFill>
          <a:blip r:embed="rId2"/>
          <a:stretch>
            <a:fillRect/>
          </a:stretch>
        </p:blipFill>
        <p:spPr>
          <a:xfrm>
            <a:off x="1129627" y="2629316"/>
            <a:ext cx="3676650" cy="2009775"/>
          </a:xfrm>
        </p:spPr>
      </p:pic>
      <p:sp>
        <p:nvSpPr>
          <p:cNvPr id="4" name="Slide Number Placeholder 3">
            <a:extLst>
              <a:ext uri="{FF2B5EF4-FFF2-40B4-BE49-F238E27FC236}">
                <a16:creationId xmlns:a16="http://schemas.microsoft.com/office/drawing/2014/main" id="{29499B3E-1713-7C4C-2353-A1B312E8D8A8}"/>
              </a:ext>
            </a:extLst>
          </p:cNvPr>
          <p:cNvSpPr>
            <a:spLocks noGrp="1"/>
          </p:cNvSpPr>
          <p:nvPr>
            <p:ph type="sldNum" sz="quarter" idx="12"/>
          </p:nvPr>
        </p:nvSpPr>
        <p:spPr/>
        <p:txBody>
          <a:bodyPr/>
          <a:lstStyle/>
          <a:p>
            <a:fld id="{4CE482DC-2269-4F26-9D2A-7E44B1A4CD85}" type="slidenum">
              <a:rPr lang="en-US" dirty="0"/>
              <a:t>13</a:t>
            </a:fld>
            <a:endParaRPr lang="en-US"/>
          </a:p>
        </p:txBody>
      </p:sp>
      <p:sp>
        <p:nvSpPr>
          <p:cNvPr id="7" name="TextBox 6">
            <a:extLst>
              <a:ext uri="{FF2B5EF4-FFF2-40B4-BE49-F238E27FC236}">
                <a16:creationId xmlns:a16="http://schemas.microsoft.com/office/drawing/2014/main" id="{B9958F5C-8585-A039-E6C5-4CD51F27304C}"/>
              </a:ext>
            </a:extLst>
          </p:cNvPr>
          <p:cNvSpPr txBox="1"/>
          <p:nvPr/>
        </p:nvSpPr>
        <p:spPr>
          <a:xfrm>
            <a:off x="5164667" y="2632363"/>
            <a:ext cx="586509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solidFill>
                  <a:srgbClr val="404040"/>
                </a:solidFill>
                <a:ea typeface="+mn-lt"/>
                <a:cs typeface="+mn-lt"/>
              </a:rPr>
              <a:t> </a:t>
            </a:r>
            <a:r>
              <a:rPr lang="en-US" sz="2000">
                <a:ea typeface="+mn-lt"/>
                <a:cs typeface="+mn-lt"/>
                <a:hlinkClick r:id="rId3"/>
              </a:rPr>
              <a:t>ExternalName</a:t>
            </a:r>
            <a:r>
              <a:rPr lang="en-US" sz="2000">
                <a:solidFill>
                  <a:srgbClr val="404040"/>
                </a:solidFill>
                <a:ea typeface="+mn-lt"/>
                <a:cs typeface="+mn-lt"/>
              </a:rPr>
              <a:t> maps the Service to the contents of the </a:t>
            </a:r>
            <a:r>
              <a:rPr lang="en-US" sz="2000" err="1">
                <a:solidFill>
                  <a:srgbClr val="404040"/>
                </a:solidFill>
                <a:ea typeface="+mn-lt"/>
                <a:cs typeface="+mn-lt"/>
              </a:rPr>
              <a:t>externalName</a:t>
            </a:r>
            <a:r>
              <a:rPr lang="en-US" sz="2000">
                <a:solidFill>
                  <a:srgbClr val="404040"/>
                </a:solidFill>
                <a:ea typeface="+mn-lt"/>
                <a:cs typeface="+mn-lt"/>
              </a:rPr>
              <a:t> field (for example, to the hostname </a:t>
            </a:r>
            <a:r>
              <a:rPr lang="en-US" sz="2000" err="1">
                <a:solidFill>
                  <a:srgbClr val="404040"/>
                </a:solidFill>
                <a:ea typeface="+mn-lt"/>
                <a:cs typeface="+mn-lt"/>
              </a:rPr>
              <a:t>api.foo.bar.example</a:t>
            </a:r>
            <a:r>
              <a:rPr lang="en-US" sz="2000">
                <a:solidFill>
                  <a:srgbClr val="404040"/>
                </a:solidFill>
                <a:ea typeface="+mn-lt"/>
                <a:cs typeface="+mn-lt"/>
              </a:rPr>
              <a:t>). The mapping configures your cluster's DNS server to return a CNAME record with that external hostname value. No proxying of any kind is set up.</a:t>
            </a:r>
            <a:endParaRPr lang="en-US">
              <a:ea typeface="Calibri" panose="020F0502020204030204"/>
              <a:cs typeface="Calibri" panose="020F0502020204030204"/>
            </a:endParaRPr>
          </a:p>
        </p:txBody>
      </p:sp>
    </p:spTree>
    <p:extLst>
      <p:ext uri="{BB962C8B-B14F-4D97-AF65-F5344CB8AC3E}">
        <p14:creationId xmlns:p14="http://schemas.microsoft.com/office/powerpoint/2010/main" val="66545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9D0A-A684-0A5E-D7E8-231FEDC047AF}"/>
              </a:ext>
            </a:extLst>
          </p:cNvPr>
          <p:cNvSpPr>
            <a:spLocks noGrp="1"/>
          </p:cNvSpPr>
          <p:nvPr>
            <p:ph type="title"/>
          </p:nvPr>
        </p:nvSpPr>
        <p:spPr/>
        <p:txBody>
          <a:bodyPr/>
          <a:lstStyle/>
          <a:p>
            <a:r>
              <a:rPr lang="en-US">
                <a:ea typeface="Calibri Light"/>
                <a:cs typeface="Calibri Light"/>
              </a:rPr>
              <a:t>Headless Services</a:t>
            </a:r>
            <a:endParaRPr lang="en-US"/>
          </a:p>
        </p:txBody>
      </p:sp>
      <p:pic>
        <p:nvPicPr>
          <p:cNvPr id="6" name="Content Placeholder 5" descr="A screenshot of a computer program&#10;&#10;Description automatically generated">
            <a:extLst>
              <a:ext uri="{FF2B5EF4-FFF2-40B4-BE49-F238E27FC236}">
                <a16:creationId xmlns:a16="http://schemas.microsoft.com/office/drawing/2014/main" id="{F1077AB4-436B-56E4-4DDF-72C99A80E218}"/>
              </a:ext>
            </a:extLst>
          </p:cNvPr>
          <p:cNvPicPr>
            <a:picLocks noGrp="1" noChangeAspect="1"/>
          </p:cNvPicPr>
          <p:nvPr>
            <p:ph sz="half" idx="1"/>
          </p:nvPr>
        </p:nvPicPr>
        <p:blipFill>
          <a:blip r:embed="rId2"/>
          <a:stretch>
            <a:fillRect/>
          </a:stretch>
        </p:blipFill>
        <p:spPr>
          <a:xfrm>
            <a:off x="2189797" y="2619164"/>
            <a:ext cx="2752725" cy="2476500"/>
          </a:xfrm>
        </p:spPr>
      </p:pic>
      <p:sp>
        <p:nvSpPr>
          <p:cNvPr id="4" name="Content Placeholder 3">
            <a:extLst>
              <a:ext uri="{FF2B5EF4-FFF2-40B4-BE49-F238E27FC236}">
                <a16:creationId xmlns:a16="http://schemas.microsoft.com/office/drawing/2014/main" id="{7C150183-AF70-3C6F-1325-AD1787019E30}"/>
              </a:ext>
            </a:extLst>
          </p:cNvPr>
          <p:cNvSpPr>
            <a:spLocks noGrp="1"/>
          </p:cNvSpPr>
          <p:nvPr>
            <p:ph sz="half" idx="2"/>
          </p:nvPr>
        </p:nvSpPr>
        <p:spPr/>
        <p:txBody>
          <a:bodyPr vert="horz" lIns="0" tIns="45720" rIns="0" bIns="45720" rtlCol="0" anchor="t">
            <a:normAutofit fontScale="85000" lnSpcReduction="20000"/>
          </a:bodyPr>
          <a:lstStyle/>
          <a:p>
            <a:pPr>
              <a:buFont typeface="Arial" panose="020F0502020204030204" pitchFamily="34" charset="0"/>
              <a:buChar char="•"/>
            </a:pPr>
            <a:r>
              <a:rPr lang="en-US">
                <a:ea typeface="+mn-lt"/>
                <a:cs typeface="+mn-lt"/>
              </a:rPr>
              <a:t>  When there is no need of load-balancing and a single Service IP, a </a:t>
            </a:r>
            <a:r>
              <a:rPr lang="en-US" i="1">
                <a:ea typeface="+mn-lt"/>
                <a:cs typeface="+mn-lt"/>
              </a:rPr>
              <a:t>headless Services</a:t>
            </a:r>
            <a:r>
              <a:rPr lang="en-US">
                <a:ea typeface="+mn-lt"/>
                <a:cs typeface="+mn-lt"/>
              </a:rPr>
              <a:t>, by explicitly specifying "None" for the cluster IP address (.</a:t>
            </a:r>
            <a:r>
              <a:rPr lang="en-US" err="1">
                <a:ea typeface="+mn-lt"/>
                <a:cs typeface="+mn-lt"/>
              </a:rPr>
              <a:t>spec.clusterIP</a:t>
            </a:r>
            <a:r>
              <a:rPr lang="en-US">
                <a:ea typeface="+mn-lt"/>
                <a:cs typeface="+mn-lt"/>
              </a:rPr>
              <a:t>).</a:t>
            </a:r>
          </a:p>
          <a:p>
            <a:pPr>
              <a:buFont typeface="Arial" panose="020F0502020204030204" pitchFamily="34" charset="0"/>
              <a:buChar char="•"/>
            </a:pPr>
            <a:r>
              <a:rPr lang="en-US">
                <a:ea typeface="Calibri" panose="020F0502020204030204"/>
                <a:cs typeface="Calibri" panose="020F0502020204030204"/>
              </a:rPr>
              <a:t> </a:t>
            </a:r>
            <a:r>
              <a:rPr lang="en-US" b="1">
                <a:ea typeface="Calibri" panose="020F0502020204030204"/>
                <a:cs typeface="Calibri" panose="020F0502020204030204"/>
              </a:rPr>
              <a:t>With selectors</a:t>
            </a:r>
            <a:r>
              <a:rPr lang="en-US">
                <a:ea typeface="Calibri" panose="020F0502020204030204"/>
                <a:cs typeface="Calibri" panose="020F0502020204030204"/>
              </a:rPr>
              <a:t>: </a:t>
            </a:r>
            <a:r>
              <a:rPr lang="en-US">
                <a:ea typeface="+mn-lt"/>
                <a:cs typeface="+mn-lt"/>
              </a:rPr>
              <a:t>the endpoints controller creates </a:t>
            </a:r>
            <a:r>
              <a:rPr lang="en-US" err="1">
                <a:ea typeface="+mn-lt"/>
                <a:cs typeface="+mn-lt"/>
              </a:rPr>
              <a:t>EndpointSlices</a:t>
            </a:r>
            <a:r>
              <a:rPr lang="en-US">
                <a:ea typeface="+mn-lt"/>
                <a:cs typeface="+mn-lt"/>
              </a:rPr>
              <a:t> in the Kubernetes API, and modifies the DNS configuration to return A or AAAA records (IPv4 or IPv6 addresses) that point directly to the Pods backing the Service.</a:t>
            </a:r>
          </a:p>
          <a:p>
            <a:pPr>
              <a:buFont typeface="Arial" panose="020F0502020204030204" pitchFamily="34" charset="0"/>
              <a:buChar char="•"/>
            </a:pPr>
            <a:r>
              <a:rPr lang="en-US" b="1">
                <a:ea typeface="Calibri" panose="020F0502020204030204"/>
                <a:cs typeface="Calibri" panose="020F0502020204030204"/>
              </a:rPr>
              <a:t> Without selectors</a:t>
            </a:r>
            <a:r>
              <a:rPr lang="en-US">
                <a:ea typeface="Calibri" panose="020F0502020204030204"/>
                <a:cs typeface="Calibri" panose="020F0502020204030204"/>
              </a:rPr>
              <a:t>: </a:t>
            </a:r>
            <a:r>
              <a:rPr lang="en-US">
                <a:ea typeface="+mn-lt"/>
                <a:cs typeface="+mn-lt"/>
              </a:rPr>
              <a:t>the control plane does not create </a:t>
            </a:r>
            <a:r>
              <a:rPr lang="en-US" err="1">
                <a:ea typeface="+mn-lt"/>
                <a:cs typeface="+mn-lt"/>
              </a:rPr>
              <a:t>EndpointSlice</a:t>
            </a:r>
            <a:r>
              <a:rPr lang="en-US">
                <a:ea typeface="+mn-lt"/>
                <a:cs typeface="+mn-lt"/>
              </a:rPr>
              <a:t> objects. However, the DNS system looks for and configures either.</a:t>
            </a:r>
          </a:p>
          <a:p>
            <a:pPr marL="383540" lvl="1">
              <a:buFont typeface="Arial" panose="020F0502020204030204" pitchFamily="34" charset="0"/>
              <a:buChar char="•"/>
            </a:pPr>
            <a:r>
              <a:rPr lang="en-US">
                <a:ea typeface="+mn-lt"/>
                <a:cs typeface="+mn-lt"/>
              </a:rPr>
              <a:t>DNS CNAME records for </a:t>
            </a:r>
            <a:r>
              <a:rPr lang="en-US">
                <a:ea typeface="+mn-lt"/>
                <a:cs typeface="+mn-lt"/>
                <a:hlinkClick r:id="rId3"/>
              </a:rPr>
              <a:t>type: ExternalName</a:t>
            </a:r>
            <a:r>
              <a:rPr lang="en-US">
                <a:ea typeface="+mn-lt"/>
                <a:cs typeface="+mn-lt"/>
              </a:rPr>
              <a:t> Services.</a:t>
            </a:r>
          </a:p>
          <a:p>
            <a:pPr marL="383540" lvl="1">
              <a:buFont typeface="Arial" panose="020F0502020204030204" pitchFamily="34" charset="0"/>
              <a:buChar char="•"/>
            </a:pPr>
            <a:r>
              <a:rPr lang="en-US">
                <a:ea typeface="+mn-lt"/>
                <a:cs typeface="+mn-lt"/>
              </a:rPr>
              <a:t>DNS A / AAAA records for all IP addresses of the Service's ready endpoints, for all Service types other than </a:t>
            </a:r>
            <a:r>
              <a:rPr lang="en-US" err="1">
                <a:ea typeface="+mn-lt"/>
                <a:cs typeface="+mn-lt"/>
              </a:rPr>
              <a:t>ExternalName</a:t>
            </a:r>
            <a:r>
              <a:rPr lang="en-US">
                <a:ea typeface="+mn-lt"/>
                <a:cs typeface="+mn-lt"/>
              </a:rPr>
              <a:t>.</a:t>
            </a:r>
            <a:endParaRPr lang="en-US">
              <a:ea typeface="Calibri" panose="020F0502020204030204"/>
              <a:cs typeface="Calibri" panose="020F0502020204030204"/>
            </a:endParaRPr>
          </a:p>
          <a:p>
            <a:pPr marL="566420" lvl="2">
              <a:buFont typeface="Arial" panose="020F0502020204030204" pitchFamily="34" charset="0"/>
              <a:buChar char="•"/>
            </a:pPr>
            <a:r>
              <a:rPr lang="en-US">
                <a:ea typeface="+mn-lt"/>
                <a:cs typeface="+mn-lt"/>
              </a:rPr>
              <a:t>For IPv4 endpoints, the DNS system creates A records.</a:t>
            </a:r>
          </a:p>
          <a:p>
            <a:pPr marL="566420" lvl="2">
              <a:buFont typeface="Arial" panose="020F0502020204030204" pitchFamily="34" charset="0"/>
              <a:buChar char="•"/>
            </a:pPr>
            <a:r>
              <a:rPr lang="en-US">
                <a:ea typeface="+mn-lt"/>
                <a:cs typeface="+mn-lt"/>
              </a:rPr>
              <a:t>For IPv6 endpoints, the DNS system creates AAAA records.</a:t>
            </a:r>
          </a:p>
          <a:p>
            <a:pPr marL="566420" lvl="2">
              <a:buFont typeface="Arial" panose="020F0502020204030204" pitchFamily="34" charset="0"/>
              <a:buChar char="•"/>
            </a:pPr>
            <a:endParaRPr lang="en-US">
              <a:ea typeface="Calibri" panose="020F0502020204030204"/>
              <a:cs typeface="Calibri" panose="020F0502020204030204"/>
            </a:endParaRPr>
          </a:p>
          <a:p>
            <a:pPr marL="566420" lvl="2">
              <a:buFont typeface="Arial" panose="020F0502020204030204" pitchFamily="34" charset="0"/>
              <a:buChar char="•"/>
            </a:pPr>
            <a:endParaRPr lang="en-US">
              <a:ea typeface="Calibri" panose="020F0502020204030204"/>
              <a:cs typeface="Calibri" panose="020F0502020204030204"/>
            </a:endParaRPr>
          </a:p>
          <a:p>
            <a:pPr>
              <a:buFont typeface="Arial" panose="020F0502020204030204" pitchFamily="34" charset="0"/>
              <a:buChar char="•"/>
            </a:pPr>
            <a:endParaRPr lang="en-US">
              <a:ea typeface="Calibri" panose="020F0502020204030204"/>
              <a:cs typeface="Calibri" panose="020F0502020204030204"/>
            </a:endParaRPr>
          </a:p>
        </p:txBody>
      </p:sp>
      <p:sp>
        <p:nvSpPr>
          <p:cNvPr id="5" name="Slide Number Placeholder 4">
            <a:extLst>
              <a:ext uri="{FF2B5EF4-FFF2-40B4-BE49-F238E27FC236}">
                <a16:creationId xmlns:a16="http://schemas.microsoft.com/office/drawing/2014/main" id="{7C5E582F-C1BB-6268-1568-223532905B41}"/>
              </a:ext>
            </a:extLst>
          </p:cNvPr>
          <p:cNvSpPr>
            <a:spLocks noGrp="1"/>
          </p:cNvSpPr>
          <p:nvPr>
            <p:ph type="sldNum" sz="quarter" idx="12"/>
          </p:nvPr>
        </p:nvSpPr>
        <p:spPr/>
        <p:txBody>
          <a:bodyPr/>
          <a:lstStyle/>
          <a:p>
            <a:fld id="{4FAB73BC-B049-4115-A692-8D63A059BFB8}" type="slidenum">
              <a:rPr lang="en-US" dirty="0"/>
              <a:t>14</a:t>
            </a:fld>
            <a:endParaRPr lang="en-US"/>
          </a:p>
        </p:txBody>
      </p:sp>
      <p:sp>
        <p:nvSpPr>
          <p:cNvPr id="8" name="TextBox 7">
            <a:extLst>
              <a:ext uri="{FF2B5EF4-FFF2-40B4-BE49-F238E27FC236}">
                <a16:creationId xmlns:a16="http://schemas.microsoft.com/office/drawing/2014/main" id="{0ACD3415-7290-438A-59A6-9B5710F30FB3}"/>
              </a:ext>
            </a:extLst>
          </p:cNvPr>
          <p:cNvSpPr txBox="1"/>
          <p:nvPr/>
        </p:nvSpPr>
        <p:spPr>
          <a:xfrm>
            <a:off x="1408771" y="5302662"/>
            <a:ext cx="3945622" cy="254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source: Medium blog explaining "</a:t>
            </a:r>
            <a:r>
              <a:rPr lang="en-US" sz="1000">
                <a:hlinkClick r:id="rId4"/>
              </a:rPr>
              <a:t>Headless Kubernetes Service</a:t>
            </a:r>
            <a:r>
              <a:rPr lang="en-US" sz="1000"/>
              <a:t>"</a:t>
            </a:r>
            <a:endParaRPr lang="en-US" sz="1000">
              <a:ea typeface="Calibri"/>
              <a:cs typeface="Calibri"/>
            </a:endParaRPr>
          </a:p>
        </p:txBody>
      </p:sp>
    </p:spTree>
    <p:extLst>
      <p:ext uri="{BB962C8B-B14F-4D97-AF65-F5344CB8AC3E}">
        <p14:creationId xmlns:p14="http://schemas.microsoft.com/office/powerpoint/2010/main" val="40154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85FC-178E-448A-A724-AEB3406DAF67}"/>
              </a:ext>
            </a:extLst>
          </p:cNvPr>
          <p:cNvSpPr>
            <a:spLocks noGrp="1"/>
          </p:cNvSpPr>
          <p:nvPr>
            <p:ph type="title"/>
          </p:nvPr>
        </p:nvSpPr>
        <p:spPr/>
        <p:txBody>
          <a:bodyPr/>
          <a:lstStyle/>
          <a:p>
            <a:r>
              <a:rPr lang="en-US">
                <a:ea typeface="Calibri Light"/>
                <a:cs typeface="Calibri Light"/>
              </a:rPr>
              <a:t>Summary</a:t>
            </a:r>
            <a:endParaRPr lang="en-US"/>
          </a:p>
        </p:txBody>
      </p:sp>
      <p:sp>
        <p:nvSpPr>
          <p:cNvPr id="3" name="Content Placeholder 2">
            <a:extLst>
              <a:ext uri="{FF2B5EF4-FFF2-40B4-BE49-F238E27FC236}">
                <a16:creationId xmlns:a16="http://schemas.microsoft.com/office/drawing/2014/main" id="{BB9729A1-CDDA-2BC5-591D-765F76DDC09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Calibri" panose="020F0502020204030204"/>
              </a:rPr>
              <a:t> </a:t>
            </a:r>
            <a:r>
              <a:rPr lang="en-US" dirty="0">
                <a:ea typeface="+mn-lt"/>
                <a:cs typeface="+mn-lt"/>
              </a:rPr>
              <a:t>Kubernetes Services abstract the identity of Pods from their accessibility by providing network exposure.</a:t>
            </a:r>
          </a:p>
          <a:p>
            <a:pPr>
              <a:buFont typeface="Arial" panose="020F0502020204030204" pitchFamily="34" charset="0"/>
              <a:buChar char="•"/>
            </a:pPr>
            <a:r>
              <a:rPr lang="en-US" dirty="0">
                <a:ea typeface="+mn-lt"/>
                <a:cs typeface="+mn-lt"/>
              </a:rPr>
              <a:t> Different types of Service</a:t>
            </a:r>
          </a:p>
          <a:p>
            <a:pPr marL="543560" lvl="1" indent="-342900">
              <a:buAutoNum type="arabicPeriod"/>
            </a:pPr>
            <a:r>
              <a:rPr lang="en-US" dirty="0" err="1">
                <a:ea typeface="+mn-lt"/>
                <a:cs typeface="+mn-lt"/>
              </a:rPr>
              <a:t>ClusterIP</a:t>
            </a:r>
          </a:p>
          <a:p>
            <a:pPr marL="543560" lvl="1" indent="-342900">
              <a:buAutoNum type="arabicPeriod"/>
            </a:pPr>
            <a:r>
              <a:rPr lang="en-US" dirty="0" err="1">
                <a:ea typeface="+mn-lt"/>
                <a:cs typeface="+mn-lt"/>
              </a:rPr>
              <a:t>NodePort</a:t>
            </a:r>
          </a:p>
          <a:p>
            <a:pPr marL="543560" lvl="1" indent="-342900">
              <a:buAutoNum type="arabicPeriod"/>
            </a:pPr>
            <a:r>
              <a:rPr lang="en-US" dirty="0" err="1">
                <a:ea typeface="+mn-lt"/>
                <a:cs typeface="+mn-lt"/>
              </a:rPr>
              <a:t>LoadBalancer</a:t>
            </a:r>
          </a:p>
          <a:p>
            <a:pPr marL="543560" lvl="1" indent="-342900">
              <a:buAutoNum type="arabicPeriod"/>
            </a:pPr>
            <a:r>
              <a:rPr lang="en-US" dirty="0" err="1">
                <a:ea typeface="+mn-lt"/>
                <a:cs typeface="+mn-lt"/>
              </a:rPr>
              <a:t>ExternalName</a:t>
            </a:r>
          </a:p>
          <a:p>
            <a:pPr marL="543560" lvl="1" indent="-342900">
              <a:buAutoNum type="arabicPeriod"/>
            </a:pPr>
            <a:endParaRPr lang="en-US">
              <a:ea typeface="+mn-lt"/>
              <a:cs typeface="+mn-lt"/>
            </a:endParaRPr>
          </a:p>
          <a:p>
            <a:pPr>
              <a:buFont typeface="Arial" panose="020F0502020204030204" pitchFamily="34" charset="0"/>
              <a:buChar char="•"/>
            </a:pPr>
            <a:r>
              <a:rPr lang="en-US" dirty="0">
                <a:ea typeface="+mn-lt"/>
                <a:cs typeface="+mn-lt"/>
              </a:rPr>
              <a:t> While </a:t>
            </a:r>
            <a:r>
              <a:rPr lang="en-US" dirty="0" err="1">
                <a:ea typeface="+mn-lt"/>
                <a:cs typeface="+mn-lt"/>
              </a:rPr>
              <a:t>LoadBalancer</a:t>
            </a:r>
            <a:r>
              <a:rPr lang="en-US" dirty="0">
                <a:ea typeface="+mn-lt"/>
                <a:cs typeface="+mn-lt"/>
              </a:rPr>
              <a:t> offers comprehensive traffic management, it can become costly when deploying multiple services. Kubernetes </a:t>
            </a:r>
            <a:r>
              <a:rPr lang="en-US" dirty="0">
                <a:ea typeface="+mn-lt"/>
                <a:cs typeface="+mn-lt"/>
                <a:hlinkClick r:id="rId2"/>
              </a:rPr>
              <a:t>Ingress</a:t>
            </a:r>
            <a:r>
              <a:rPr lang="en-US" dirty="0">
                <a:ea typeface="+mn-lt"/>
                <a:cs typeface="+mn-lt"/>
              </a:rPr>
              <a:t> proves advantageous in such scenarios, providing both cost efficiency and logic for redirecting traffic to specific services."</a:t>
            </a:r>
          </a:p>
        </p:txBody>
      </p:sp>
      <p:sp>
        <p:nvSpPr>
          <p:cNvPr id="4" name="Slide Number Placeholder 3">
            <a:extLst>
              <a:ext uri="{FF2B5EF4-FFF2-40B4-BE49-F238E27FC236}">
                <a16:creationId xmlns:a16="http://schemas.microsoft.com/office/drawing/2014/main" id="{E839D59D-9AE1-41EF-C437-4CA7550592FA}"/>
              </a:ext>
            </a:extLst>
          </p:cNvPr>
          <p:cNvSpPr>
            <a:spLocks noGrp="1"/>
          </p:cNvSpPr>
          <p:nvPr>
            <p:ph type="sldNum" sz="quarter" idx="12"/>
          </p:nvPr>
        </p:nvSpPr>
        <p:spPr/>
        <p:txBody>
          <a:bodyPr/>
          <a:lstStyle/>
          <a:p>
            <a:fld id="{4CE482DC-2269-4F26-9D2A-7E44B1A4CD85}" type="slidenum">
              <a:rPr lang="en-US" dirty="0"/>
              <a:t>15</a:t>
            </a:fld>
            <a:endParaRPr lang="en-US"/>
          </a:p>
        </p:txBody>
      </p:sp>
    </p:spTree>
    <p:extLst>
      <p:ext uri="{BB962C8B-B14F-4D97-AF65-F5344CB8AC3E}">
        <p14:creationId xmlns:p14="http://schemas.microsoft.com/office/powerpoint/2010/main" val="97251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B22A-B36F-DCB4-0400-6A43F971D0D5}"/>
              </a:ext>
            </a:extLst>
          </p:cNvPr>
          <p:cNvSpPr>
            <a:spLocks noGrp="1"/>
          </p:cNvSpPr>
          <p:nvPr>
            <p:ph type="title"/>
          </p:nvPr>
        </p:nvSpPr>
        <p:spPr/>
        <p:txBody>
          <a:bodyPr/>
          <a:lstStyle/>
          <a:p>
            <a:pPr algn="ctr"/>
            <a:r>
              <a:rPr lang="en-US" dirty="0">
                <a:cs typeface="Calibri Light"/>
              </a:rPr>
              <a:t>Questions</a:t>
            </a:r>
          </a:p>
        </p:txBody>
      </p:sp>
      <p:pic>
        <p:nvPicPr>
          <p:cNvPr id="5" name="Content Placeholder 4" descr="A cartoon character leaning on a question mark&#10;&#10;Description automatically generated">
            <a:extLst>
              <a:ext uri="{FF2B5EF4-FFF2-40B4-BE49-F238E27FC236}">
                <a16:creationId xmlns:a16="http://schemas.microsoft.com/office/drawing/2014/main" id="{0D4FFF50-D37A-DBDD-CC44-E925B91778D6}"/>
              </a:ext>
            </a:extLst>
          </p:cNvPr>
          <p:cNvPicPr>
            <a:picLocks noGrp="1" noChangeAspect="1"/>
          </p:cNvPicPr>
          <p:nvPr>
            <p:ph idx="1"/>
          </p:nvPr>
        </p:nvPicPr>
        <p:blipFill>
          <a:blip r:embed="rId2"/>
          <a:stretch>
            <a:fillRect/>
          </a:stretch>
        </p:blipFill>
        <p:spPr>
          <a:xfrm>
            <a:off x="4069080" y="1800014"/>
            <a:ext cx="4114800" cy="4114800"/>
          </a:xfrm>
        </p:spPr>
      </p:pic>
      <p:sp>
        <p:nvSpPr>
          <p:cNvPr id="4" name="Slide Number Placeholder 3">
            <a:extLst>
              <a:ext uri="{FF2B5EF4-FFF2-40B4-BE49-F238E27FC236}">
                <a16:creationId xmlns:a16="http://schemas.microsoft.com/office/drawing/2014/main" id="{B6A67271-7959-860E-019C-114D5A76F26D}"/>
              </a:ext>
            </a:extLst>
          </p:cNvPr>
          <p:cNvSpPr>
            <a:spLocks noGrp="1"/>
          </p:cNvSpPr>
          <p:nvPr>
            <p:ph type="sldNum" sz="quarter" idx="12"/>
          </p:nvPr>
        </p:nvSpPr>
        <p:spPr/>
        <p:txBody>
          <a:bodyPr/>
          <a:lstStyle/>
          <a:p>
            <a:fld id="{4CE482DC-2269-4F26-9D2A-7E44B1A4CD85}" type="slidenum">
              <a:rPr lang="en-US" dirty="0"/>
              <a:t>16</a:t>
            </a:fld>
            <a:endParaRPr lang="en-US"/>
          </a:p>
        </p:txBody>
      </p:sp>
    </p:spTree>
    <p:extLst>
      <p:ext uri="{BB962C8B-B14F-4D97-AF65-F5344CB8AC3E}">
        <p14:creationId xmlns:p14="http://schemas.microsoft.com/office/powerpoint/2010/main" val="427230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53F6-23D8-FCC9-7172-C8EBF798F782}"/>
              </a:ext>
            </a:extLst>
          </p:cNvPr>
          <p:cNvSpPr>
            <a:spLocks noGrp="1"/>
          </p:cNvSpPr>
          <p:nvPr>
            <p:ph type="title"/>
          </p:nvPr>
        </p:nvSpPr>
        <p:spPr/>
        <p:txBody>
          <a:bodyPr/>
          <a:lstStyle/>
          <a:p>
            <a:r>
              <a:rPr lang="en-US"/>
              <a:t>Networking in K8s</a:t>
            </a:r>
          </a:p>
        </p:txBody>
      </p:sp>
      <p:sp>
        <p:nvSpPr>
          <p:cNvPr id="3" name="Content Placeholder 2">
            <a:extLst>
              <a:ext uri="{FF2B5EF4-FFF2-40B4-BE49-F238E27FC236}">
                <a16:creationId xmlns:a16="http://schemas.microsoft.com/office/drawing/2014/main" id="{D152D99E-3010-B634-8219-C501FB9CA795}"/>
              </a:ext>
            </a:extLst>
          </p:cNvPr>
          <p:cNvSpPr>
            <a:spLocks noGrp="1"/>
          </p:cNvSpPr>
          <p:nvPr>
            <p:ph idx="1"/>
          </p:nvPr>
        </p:nvSpPr>
        <p:spPr/>
        <p:txBody>
          <a:bodyPr vert="horz" lIns="91440" tIns="45720" rIns="91440" bIns="45720" rtlCol="0" anchor="t">
            <a:normAutofit/>
          </a:bodyPr>
          <a:lstStyle/>
          <a:p>
            <a:pPr>
              <a:buFont typeface="Arial" panose="020F0502020204030204" pitchFamily="34" charset="0"/>
              <a:buChar char="•"/>
            </a:pPr>
            <a:r>
              <a:rPr lang="en-US">
                <a:ea typeface="Calibri" panose="020F0502020204030204"/>
                <a:cs typeface="Calibri" panose="020F0502020204030204"/>
              </a:rPr>
              <a:t>Pods have unique cluster-wide IPs</a:t>
            </a:r>
          </a:p>
          <a:p>
            <a:pPr marL="383540" lvl="1">
              <a:buFont typeface="Arial" panose="020F0502020204030204" pitchFamily="34" charset="0"/>
              <a:buChar char="•"/>
            </a:pPr>
            <a:r>
              <a:rPr lang="en-US">
                <a:ea typeface="+mn-lt"/>
                <a:cs typeface="+mn-lt"/>
              </a:rPr>
              <a:t>No need to explicitly create links between </a:t>
            </a:r>
            <a:r>
              <a:rPr lang="en-US" b="1">
                <a:ea typeface="+mn-lt"/>
                <a:cs typeface="+mn-lt"/>
              </a:rPr>
              <a:t>pods </a:t>
            </a:r>
            <a:r>
              <a:rPr lang="en-US">
                <a:ea typeface="+mn-lt"/>
                <a:cs typeface="+mn-lt"/>
              </a:rPr>
              <a:t>and almost most never need to deal with mapping container ports to host ports.</a:t>
            </a:r>
          </a:p>
          <a:p>
            <a:pPr marL="383540" lvl="1">
              <a:buFont typeface="Arial" panose="020F0502020204030204" pitchFamily="34" charset="0"/>
              <a:buChar char="•"/>
            </a:pPr>
            <a:r>
              <a:rPr lang="en-US">
                <a:ea typeface="+mn-lt"/>
                <a:cs typeface="+mn-lt"/>
              </a:rPr>
              <a:t>Pods can be treated much like VMs or physical hosts:</a:t>
            </a:r>
          </a:p>
          <a:p>
            <a:pPr marL="566420" lvl="2">
              <a:buFont typeface="Arial" panose="020F0502020204030204" pitchFamily="34" charset="0"/>
              <a:buChar char="•"/>
            </a:pPr>
            <a:r>
              <a:rPr lang="en-US">
                <a:ea typeface="+mn-lt"/>
                <a:cs typeface="+mn-lt"/>
              </a:rPr>
              <a:t>port allocation, naming, service discovery, </a:t>
            </a:r>
            <a:r>
              <a:rPr lang="en-US">
                <a:ea typeface="+mn-lt"/>
                <a:cs typeface="+mn-lt"/>
                <a:hlinkClick r:id="rId2"/>
              </a:rPr>
              <a:t>load balancing</a:t>
            </a:r>
            <a:r>
              <a:rPr lang="en-US">
                <a:ea typeface="+mn-lt"/>
                <a:cs typeface="+mn-lt"/>
              </a:rPr>
              <a:t>, application configuration, and migration.</a:t>
            </a:r>
          </a:p>
          <a:p>
            <a:pPr marL="566420" lvl="2">
              <a:buFont typeface="Arial" panose="020F0502020204030204" pitchFamily="34" charset="0"/>
              <a:buChar char="•"/>
            </a:pPr>
            <a:endParaRPr lang="en-US">
              <a:ea typeface="Calibri" panose="020F0502020204030204"/>
              <a:cs typeface="Calibri" panose="020F0502020204030204"/>
            </a:endParaRPr>
          </a:p>
          <a:p>
            <a:pPr>
              <a:buFont typeface="Arial" panose="020F0502020204030204" pitchFamily="34" charset="0"/>
              <a:buChar char="•"/>
            </a:pPr>
            <a:r>
              <a:rPr lang="en-US">
                <a:ea typeface="+mn-lt"/>
                <a:cs typeface="+mn-lt"/>
              </a:rPr>
              <a:t>Kubernetes imposes the following fundamental requirements on any networking implementation:</a:t>
            </a:r>
          </a:p>
          <a:p>
            <a:pPr marL="383540" lvl="1">
              <a:buFont typeface="Arial" panose="020F0502020204030204" pitchFamily="34" charset="0"/>
              <a:buChar char="•"/>
            </a:pPr>
            <a:r>
              <a:rPr lang="en-US">
                <a:ea typeface="+mn-lt"/>
                <a:cs typeface="+mn-lt"/>
              </a:rPr>
              <a:t>pods can communicate with all other pods on any other node without NAT</a:t>
            </a:r>
          </a:p>
          <a:p>
            <a:pPr marL="383540" lvl="1">
              <a:buFont typeface="Arial" panose="020F0502020204030204" pitchFamily="34" charset="0"/>
              <a:buChar char="•"/>
            </a:pPr>
            <a:r>
              <a:rPr lang="en-US">
                <a:ea typeface="+mn-lt"/>
                <a:cs typeface="+mn-lt"/>
              </a:rPr>
              <a:t>agents on a node (e.g. system daemons, </a:t>
            </a:r>
            <a:r>
              <a:rPr lang="en-US" err="1">
                <a:ea typeface="+mn-lt"/>
                <a:cs typeface="+mn-lt"/>
              </a:rPr>
              <a:t>kubelet</a:t>
            </a:r>
            <a:r>
              <a:rPr lang="en-US">
                <a:ea typeface="+mn-lt"/>
                <a:cs typeface="+mn-lt"/>
              </a:rPr>
              <a:t>) can communicate with all pods on that node</a:t>
            </a:r>
          </a:p>
          <a:p>
            <a:pPr>
              <a:buFont typeface="Arial" panose="020F0502020204030204" pitchFamily="34" charset="0"/>
              <a:buChar char="•"/>
            </a:pPr>
            <a:r>
              <a:rPr lang="en-US">
                <a:ea typeface="Calibri"/>
                <a:cs typeface="Calibri"/>
              </a:rPr>
              <a:t> </a:t>
            </a:r>
            <a:r>
              <a:rPr lang="en-US">
                <a:ea typeface="+mn-lt"/>
                <a:cs typeface="+mn-lt"/>
              </a:rPr>
              <a:t>This model is compatible with the desire for Kubernetes to enable low-friction porting of apps from VMs to containers.</a:t>
            </a:r>
            <a:endParaRPr lang="en-US">
              <a:ea typeface="Calibri"/>
              <a:cs typeface="Calibri"/>
            </a:endParaRPr>
          </a:p>
        </p:txBody>
      </p:sp>
      <p:sp>
        <p:nvSpPr>
          <p:cNvPr id="4" name="Slide Number Placeholder 3">
            <a:extLst>
              <a:ext uri="{FF2B5EF4-FFF2-40B4-BE49-F238E27FC236}">
                <a16:creationId xmlns:a16="http://schemas.microsoft.com/office/drawing/2014/main" id="{8F6EEE33-4668-8483-71F0-9EC931CCF96C}"/>
              </a:ext>
            </a:extLst>
          </p:cNvPr>
          <p:cNvSpPr>
            <a:spLocks noGrp="1"/>
          </p:cNvSpPr>
          <p:nvPr>
            <p:ph type="sldNum" sz="quarter" idx="12"/>
          </p:nvPr>
        </p:nvSpPr>
        <p:spPr/>
        <p:txBody>
          <a:bodyPr/>
          <a:lstStyle/>
          <a:p>
            <a:fld id="{4CE482DC-2269-4F26-9D2A-7E44B1A4CD85}" type="slidenum">
              <a:rPr lang="en-US" dirty="0"/>
              <a:t>2</a:t>
            </a:fld>
            <a:endParaRPr lang="en-US">
              <a:ea typeface="Calibri"/>
              <a:cs typeface="Calibri"/>
            </a:endParaRPr>
          </a:p>
        </p:txBody>
      </p:sp>
    </p:spTree>
    <p:extLst>
      <p:ext uri="{BB962C8B-B14F-4D97-AF65-F5344CB8AC3E}">
        <p14:creationId xmlns:p14="http://schemas.microsoft.com/office/powerpoint/2010/main" val="353602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B11B-801F-518C-AC29-AEE9B1CFF871}"/>
              </a:ext>
            </a:extLst>
          </p:cNvPr>
          <p:cNvSpPr>
            <a:spLocks noGrp="1"/>
          </p:cNvSpPr>
          <p:nvPr>
            <p:ph type="title"/>
          </p:nvPr>
        </p:nvSpPr>
        <p:spPr/>
        <p:txBody>
          <a:bodyPr/>
          <a:lstStyle/>
          <a:p>
            <a:r>
              <a:rPr lang="en-US">
                <a:cs typeface="Calibri Light"/>
              </a:rPr>
              <a:t>Networking in Kubernetes cont'd</a:t>
            </a:r>
            <a:endParaRPr lang="en-US"/>
          </a:p>
        </p:txBody>
      </p:sp>
      <p:sp>
        <p:nvSpPr>
          <p:cNvPr id="3" name="Content Placeholder 2">
            <a:extLst>
              <a:ext uri="{FF2B5EF4-FFF2-40B4-BE49-F238E27FC236}">
                <a16:creationId xmlns:a16="http://schemas.microsoft.com/office/drawing/2014/main" id="{0EF419F5-7894-DE31-1CA1-D8BA9851A073}"/>
              </a:ext>
            </a:extLst>
          </p:cNvPr>
          <p:cNvSpPr>
            <a:spLocks noGrp="1"/>
          </p:cNvSpPr>
          <p:nvPr>
            <p:ph idx="1"/>
          </p:nvPr>
        </p:nvSpPr>
        <p:spPr/>
        <p:txBody>
          <a:bodyPr vert="horz" lIns="0" tIns="45720" rIns="0" bIns="45720" rtlCol="0" anchor="ctr">
            <a:normAutofit/>
          </a:bodyPr>
          <a:lstStyle/>
          <a:p>
            <a:pPr>
              <a:buFont typeface="Arial" panose="020F0502020204030204" pitchFamily="34" charset="0"/>
              <a:buChar char="•"/>
            </a:pPr>
            <a:r>
              <a:rPr lang="en-US">
                <a:cs typeface="Calibri" panose="020F0502020204030204"/>
              </a:rPr>
              <a:t> </a:t>
            </a:r>
            <a:r>
              <a:rPr lang="en-US">
                <a:ea typeface="+mn-lt"/>
                <a:cs typeface="+mn-lt"/>
              </a:rPr>
              <a:t>Kubernetes networking addresses four concerns:</a:t>
            </a:r>
          </a:p>
          <a:p>
            <a:pPr marL="543560" lvl="1" indent="-342900">
              <a:buAutoNum type="arabicPeriod"/>
            </a:pPr>
            <a:r>
              <a:rPr lang="en-US">
                <a:ea typeface="+mn-lt"/>
                <a:cs typeface="+mn-lt"/>
              </a:rPr>
              <a:t>Containers within a Pod </a:t>
            </a:r>
            <a:r>
              <a:rPr lang="en-US">
                <a:ea typeface="+mn-lt"/>
                <a:cs typeface="+mn-lt"/>
                <a:hlinkClick r:id="rId2"/>
              </a:rPr>
              <a:t>use networking to communicate</a:t>
            </a:r>
            <a:r>
              <a:rPr lang="en-US">
                <a:ea typeface="+mn-lt"/>
                <a:cs typeface="+mn-lt"/>
              </a:rPr>
              <a:t> via loopback.</a:t>
            </a:r>
          </a:p>
          <a:p>
            <a:pPr marL="543560" lvl="1" indent="-342900">
              <a:buAutoNum type="arabicPeriod"/>
            </a:pPr>
            <a:r>
              <a:rPr lang="en-US">
                <a:ea typeface="+mn-lt"/>
                <a:cs typeface="+mn-lt"/>
              </a:rPr>
              <a:t>Cluster networking provides communication between different Pods.</a:t>
            </a:r>
            <a:endParaRPr lang="en-US">
              <a:cs typeface="Calibri" panose="020F0502020204030204"/>
            </a:endParaRPr>
          </a:p>
          <a:p>
            <a:pPr marL="543560" lvl="1" indent="-342900">
              <a:buAutoNum type="arabicPeriod"/>
            </a:pPr>
            <a:r>
              <a:rPr lang="en-US">
                <a:ea typeface="+mn-lt"/>
                <a:cs typeface="+mn-lt"/>
              </a:rPr>
              <a:t>The </a:t>
            </a:r>
            <a:r>
              <a:rPr lang="en-US">
                <a:ea typeface="+mn-lt"/>
                <a:cs typeface="+mn-lt"/>
                <a:hlinkClick r:id="rId3"/>
              </a:rPr>
              <a:t>Service</a:t>
            </a:r>
            <a:r>
              <a:rPr lang="en-US">
                <a:ea typeface="+mn-lt"/>
                <a:cs typeface="+mn-lt"/>
              </a:rPr>
              <a:t> API lets you </a:t>
            </a:r>
            <a:r>
              <a:rPr lang="en-US">
                <a:ea typeface="+mn-lt"/>
                <a:cs typeface="+mn-lt"/>
                <a:hlinkClick r:id="rId4"/>
              </a:rPr>
              <a:t>expose an application running in Pods</a:t>
            </a:r>
            <a:r>
              <a:rPr lang="en-US">
                <a:ea typeface="+mn-lt"/>
                <a:cs typeface="+mn-lt"/>
              </a:rPr>
              <a:t> to be reachable from outside your cluster.</a:t>
            </a:r>
            <a:endParaRPr lang="en-US">
              <a:cs typeface="Calibri" panose="020F0502020204030204"/>
            </a:endParaRPr>
          </a:p>
          <a:p>
            <a:pPr marL="726440" lvl="2" indent="-342900">
              <a:buAutoNum type="alphaLcParenR"/>
            </a:pPr>
            <a:r>
              <a:rPr lang="en-US" sz="1600">
                <a:ea typeface="+mn-lt"/>
                <a:cs typeface="+mn-lt"/>
                <a:hlinkClick r:id="rId5"/>
              </a:rPr>
              <a:t>Ingress</a:t>
            </a:r>
            <a:r>
              <a:rPr lang="en-US" sz="1600">
                <a:ea typeface="+mn-lt"/>
                <a:cs typeface="+mn-lt"/>
              </a:rPr>
              <a:t> provides extra functionality specifically for exposing HTTP applications, websites and APIs.</a:t>
            </a:r>
            <a:endParaRPr lang="en-US" sz="1600">
              <a:cs typeface="Calibri" panose="020F0502020204030204"/>
            </a:endParaRPr>
          </a:p>
          <a:p>
            <a:pPr marL="726440" lvl="2" indent="-342900">
              <a:buAutoNum type="alphaLcParenR"/>
            </a:pPr>
            <a:r>
              <a:rPr lang="en-US" sz="1600">
                <a:ea typeface="+mn-lt"/>
                <a:cs typeface="+mn-lt"/>
                <a:hlinkClick r:id="rId6"/>
              </a:rPr>
              <a:t>Gateway API</a:t>
            </a:r>
            <a:r>
              <a:rPr lang="en-US" sz="1600">
                <a:ea typeface="+mn-lt"/>
                <a:cs typeface="+mn-lt"/>
              </a:rPr>
              <a:t> is an </a:t>
            </a:r>
            <a:r>
              <a:rPr lang="en-US" sz="1600">
                <a:ea typeface="+mn-lt"/>
                <a:cs typeface="+mn-lt"/>
                <a:hlinkClick r:id="rId7"/>
              </a:rPr>
              <a:t>add-on</a:t>
            </a:r>
            <a:r>
              <a:rPr lang="en-US" sz="1600">
                <a:ea typeface="+mn-lt"/>
                <a:cs typeface="+mn-lt"/>
              </a:rPr>
              <a:t> that provides an expressive, extensible, and role-oriented family of API kinds for modeling service networking.</a:t>
            </a:r>
          </a:p>
          <a:p>
            <a:pPr marL="543560" lvl="1" indent="-342900">
              <a:buAutoNum type="arabicPeriod"/>
            </a:pPr>
            <a:r>
              <a:rPr lang="en-US">
                <a:ea typeface="+mn-lt"/>
                <a:cs typeface="+mn-lt"/>
              </a:rPr>
              <a:t>You can also use Services to </a:t>
            </a:r>
            <a:r>
              <a:rPr lang="en-US">
                <a:ea typeface="+mn-lt"/>
                <a:cs typeface="+mn-lt"/>
                <a:hlinkClick r:id="rId8"/>
              </a:rPr>
              <a:t>publish services only for consumption inside your cluster</a:t>
            </a:r>
            <a:r>
              <a:rPr lang="en-US">
                <a:ea typeface="+mn-lt"/>
                <a:cs typeface="+mn-lt"/>
              </a:rPr>
              <a:t>.</a:t>
            </a:r>
          </a:p>
        </p:txBody>
      </p:sp>
      <p:sp>
        <p:nvSpPr>
          <p:cNvPr id="4" name="Slide Number Placeholder 3">
            <a:extLst>
              <a:ext uri="{FF2B5EF4-FFF2-40B4-BE49-F238E27FC236}">
                <a16:creationId xmlns:a16="http://schemas.microsoft.com/office/drawing/2014/main" id="{A15A0420-A980-4BBB-0B85-6832F8CB08F6}"/>
              </a:ext>
            </a:extLst>
          </p:cNvPr>
          <p:cNvSpPr>
            <a:spLocks noGrp="1"/>
          </p:cNvSpPr>
          <p:nvPr>
            <p:ph type="sldNum" sz="quarter" idx="12"/>
          </p:nvPr>
        </p:nvSpPr>
        <p:spPr/>
        <p:txBody>
          <a:bodyPr/>
          <a:lstStyle/>
          <a:p>
            <a:fld id="{4CE482DC-2269-4F26-9D2A-7E44B1A4CD85}" type="slidenum">
              <a:rPr lang="en-US" dirty="0"/>
              <a:t>3</a:t>
            </a:fld>
            <a:endParaRPr lang="en-US"/>
          </a:p>
        </p:txBody>
      </p:sp>
    </p:spTree>
    <p:extLst>
      <p:ext uri="{BB962C8B-B14F-4D97-AF65-F5344CB8AC3E}">
        <p14:creationId xmlns:p14="http://schemas.microsoft.com/office/powerpoint/2010/main" val="36506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C03C-F93F-ED41-D007-61CB803F4C11}"/>
              </a:ext>
            </a:extLst>
          </p:cNvPr>
          <p:cNvSpPr>
            <a:spLocks noGrp="1"/>
          </p:cNvSpPr>
          <p:nvPr>
            <p:ph type="title"/>
          </p:nvPr>
        </p:nvSpPr>
        <p:spPr/>
        <p:txBody>
          <a:bodyPr/>
          <a:lstStyle/>
          <a:p>
            <a:r>
              <a:rPr lang="en-US">
                <a:cs typeface="Calibri Light"/>
              </a:rPr>
              <a:t>Service</a:t>
            </a:r>
            <a:endParaRPr lang="en-US"/>
          </a:p>
        </p:txBody>
      </p:sp>
      <p:sp>
        <p:nvSpPr>
          <p:cNvPr id="3" name="Content Placeholder 2">
            <a:extLst>
              <a:ext uri="{FF2B5EF4-FFF2-40B4-BE49-F238E27FC236}">
                <a16:creationId xmlns:a16="http://schemas.microsoft.com/office/drawing/2014/main" id="{191E238C-15F4-CAB9-8276-851059029C11}"/>
              </a:ext>
            </a:extLst>
          </p:cNvPr>
          <p:cNvSpPr>
            <a:spLocks noGrp="1"/>
          </p:cNvSpPr>
          <p:nvPr>
            <p:ph idx="1"/>
          </p:nvPr>
        </p:nvSpPr>
        <p:spPr/>
        <p:txBody>
          <a:bodyPr vert="horz" lIns="0" tIns="45720" rIns="0" bIns="45720" rtlCol="0" anchor="t">
            <a:normAutofit/>
          </a:bodyPr>
          <a:lstStyle/>
          <a:p>
            <a:pPr marL="342900" indent="-342900">
              <a:buFont typeface="Arial" panose="020F0502020204030204" pitchFamily="34" charset="0"/>
              <a:buChar char="•"/>
            </a:pPr>
            <a:r>
              <a:rPr lang="en-US">
                <a:ea typeface="+mn-lt"/>
                <a:cs typeface="+mn-lt"/>
              </a:rPr>
              <a:t>Service is a method for exposing a network application that is running as one or more Pods in your cluster.</a:t>
            </a:r>
          </a:p>
          <a:p>
            <a:pPr marL="383540" lvl="1">
              <a:buFont typeface="Arial" panose="020F0502020204030204" pitchFamily="34" charset="0"/>
              <a:buChar char="•"/>
            </a:pPr>
            <a:r>
              <a:rPr lang="en-US" sz="1600">
                <a:ea typeface="+mn-lt"/>
                <a:cs typeface="+mn-lt"/>
              </a:rPr>
              <a:t>No need to modify your existing application to use an unfamiliar service discovery mechanism.</a:t>
            </a:r>
          </a:p>
          <a:p>
            <a:pPr marL="383540" lvl="1">
              <a:buFont typeface="Arial" panose="020F0502020204030204" pitchFamily="34" charset="0"/>
              <a:buChar char="•"/>
            </a:pPr>
            <a:r>
              <a:rPr lang="en-US" sz="1600">
                <a:ea typeface="+mn-lt"/>
                <a:cs typeface="+mn-lt"/>
              </a:rPr>
              <a:t>Code can be run in Pods; a Service to make that set of Pods available on the network so that clients can interact with it.</a:t>
            </a:r>
          </a:p>
          <a:p>
            <a:pPr marL="383540" lvl="1">
              <a:buFont typeface="Arial" panose="020F0502020204030204" pitchFamily="34" charset="0"/>
              <a:buChar char="•"/>
            </a:pPr>
            <a:r>
              <a:rPr lang="en-US" sz="1600">
                <a:ea typeface="+mn-lt"/>
                <a:cs typeface="+mn-lt"/>
              </a:rPr>
              <a:t>If using a </a:t>
            </a:r>
            <a:r>
              <a:rPr lang="en-US" sz="1600">
                <a:ea typeface="+mn-lt"/>
                <a:cs typeface="+mn-lt"/>
                <a:hlinkClick r:id="rId2"/>
              </a:rPr>
              <a:t>Deployment</a:t>
            </a:r>
            <a:r>
              <a:rPr lang="en-US" sz="1600">
                <a:ea typeface="+mn-lt"/>
                <a:cs typeface="+mn-lt"/>
              </a:rPr>
              <a:t> to run an app, Pods can be created and destroyed </a:t>
            </a:r>
            <a:r>
              <a:rPr lang="en-US" sz="1600" err="1">
                <a:ea typeface="+mn-lt"/>
                <a:cs typeface="+mn-lt"/>
              </a:rPr>
              <a:t>dynamicaly</a:t>
            </a:r>
            <a:r>
              <a:rPr lang="en-US" sz="1600">
                <a:ea typeface="+mn-lt"/>
                <a:cs typeface="+mn-lt"/>
              </a:rPr>
              <a:t>.</a:t>
            </a:r>
          </a:p>
          <a:p>
            <a:pPr marL="383540" lvl="1">
              <a:buFont typeface="Arial" panose="020F0502020204030204" pitchFamily="34" charset="0"/>
              <a:buChar char="•"/>
            </a:pPr>
            <a:r>
              <a:rPr lang="en-US" sz="1600">
                <a:ea typeface="+mn-lt"/>
                <a:cs typeface="+mn-lt"/>
              </a:rPr>
              <a:t>Pods are ephemeral resources: configuration (e.g. IP configuration) might vary over time.</a:t>
            </a:r>
          </a:p>
          <a:p>
            <a:pPr marL="383540" lvl="1">
              <a:buFont typeface="Arial" panose="020F0502020204030204" pitchFamily="34" charset="0"/>
              <a:buChar char="•"/>
            </a:pPr>
            <a:r>
              <a:rPr lang="en-US" sz="1600">
                <a:ea typeface="+mn-lt"/>
                <a:cs typeface="+mn-lt"/>
              </a:rPr>
              <a:t>Example: </a:t>
            </a:r>
            <a:r>
              <a:rPr lang="en-US" sz="1600" b="1">
                <a:ea typeface="+mn-lt"/>
                <a:cs typeface="+mn-lt"/>
              </a:rPr>
              <a:t>Backend Pods </a:t>
            </a:r>
            <a:r>
              <a:rPr lang="en-US" sz="1600">
                <a:ea typeface="+mn-lt"/>
                <a:cs typeface="+mn-lt"/>
              </a:rPr>
              <a:t>provides functionality to </a:t>
            </a:r>
            <a:r>
              <a:rPr lang="en-US" sz="1600" b="1">
                <a:ea typeface="+mn-lt"/>
                <a:cs typeface="+mn-lt"/>
              </a:rPr>
              <a:t>Frontend Pods </a:t>
            </a:r>
            <a:r>
              <a:rPr lang="en-US" sz="1600">
                <a:ea typeface="+mn-lt"/>
                <a:cs typeface="+mn-lt"/>
              </a:rPr>
              <a:t>inside your cluster, how do the frontends find out and keep track of which IP address to connect to, so that the frontend can use the backend part of the workload?</a:t>
            </a:r>
          </a:p>
          <a:p>
            <a:pPr>
              <a:buFont typeface="Arial" panose="020F0502020204030204" pitchFamily="34" charset="0"/>
              <a:buChar char="•"/>
            </a:pPr>
            <a:r>
              <a:rPr lang="en-US">
                <a:ea typeface="+mn-lt"/>
                <a:cs typeface="+mn-lt"/>
              </a:rPr>
              <a:t>The Service API, part of Kubernetes, is an abstraction to help you expose groups of Pods over a network.</a:t>
            </a:r>
          </a:p>
          <a:p>
            <a:pPr marL="383540" lvl="1">
              <a:buFont typeface="Arial" panose="020F0502020204030204" pitchFamily="34" charset="0"/>
              <a:buChar char="•"/>
            </a:pPr>
            <a:r>
              <a:rPr lang="en-US" sz="1600">
                <a:ea typeface="+mn-lt"/>
                <a:cs typeface="+mn-lt"/>
              </a:rPr>
              <a:t>The set of Pods targeted by a Service is usually determined by a </a:t>
            </a:r>
            <a:r>
              <a:rPr lang="en-US" sz="1600">
                <a:ea typeface="+mn-lt"/>
                <a:cs typeface="+mn-lt"/>
                <a:hlinkClick r:id="rId3"/>
              </a:rPr>
              <a:t>selector</a:t>
            </a:r>
            <a:r>
              <a:rPr lang="en-US" sz="1600">
                <a:ea typeface="+mn-lt"/>
                <a:cs typeface="+mn-lt"/>
              </a:rPr>
              <a:t> that you define. To learn about other ways to define Service endpoints, see </a:t>
            </a:r>
            <a:r>
              <a:rPr lang="en-US" sz="1600">
                <a:ea typeface="+mn-lt"/>
                <a:cs typeface="+mn-lt"/>
                <a:hlinkClick r:id="rId4"/>
              </a:rPr>
              <a:t>Services </a:t>
            </a:r>
            <a:r>
              <a:rPr lang="en-US" sz="1600" i="1">
                <a:ea typeface="+mn-lt"/>
                <a:cs typeface="+mn-lt"/>
                <a:hlinkClick r:id="rId4"/>
              </a:rPr>
              <a:t>without</a:t>
            </a:r>
            <a:r>
              <a:rPr lang="en-US" sz="1600">
                <a:ea typeface="+mn-lt"/>
                <a:cs typeface="+mn-lt"/>
                <a:hlinkClick r:id="rId4"/>
              </a:rPr>
              <a:t> selectors</a:t>
            </a:r>
            <a:r>
              <a:rPr lang="en-US" sz="1600">
                <a:ea typeface="+mn-lt"/>
                <a:cs typeface="+mn-lt"/>
              </a:rPr>
              <a:t>.</a:t>
            </a:r>
          </a:p>
        </p:txBody>
      </p:sp>
      <p:sp>
        <p:nvSpPr>
          <p:cNvPr id="4" name="Slide Number Placeholder 3">
            <a:extLst>
              <a:ext uri="{FF2B5EF4-FFF2-40B4-BE49-F238E27FC236}">
                <a16:creationId xmlns:a16="http://schemas.microsoft.com/office/drawing/2014/main" id="{0D304179-FA7C-52C3-7BA7-3C65692858ED}"/>
              </a:ext>
            </a:extLst>
          </p:cNvPr>
          <p:cNvSpPr>
            <a:spLocks noGrp="1"/>
          </p:cNvSpPr>
          <p:nvPr>
            <p:ph type="sldNum" sz="quarter" idx="12"/>
          </p:nvPr>
        </p:nvSpPr>
        <p:spPr/>
        <p:txBody>
          <a:bodyPr/>
          <a:lstStyle/>
          <a:p>
            <a:fld id="{4CE482DC-2269-4F26-9D2A-7E44B1A4CD85}" type="slidenum">
              <a:rPr lang="en-US" dirty="0"/>
              <a:t>4</a:t>
            </a:fld>
            <a:endParaRPr lang="en-US"/>
          </a:p>
        </p:txBody>
      </p:sp>
    </p:spTree>
    <p:extLst>
      <p:ext uri="{BB962C8B-B14F-4D97-AF65-F5344CB8AC3E}">
        <p14:creationId xmlns:p14="http://schemas.microsoft.com/office/powerpoint/2010/main" val="209499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3B33-364B-FAC4-B81D-11E935721256}"/>
              </a:ext>
            </a:extLst>
          </p:cNvPr>
          <p:cNvSpPr>
            <a:spLocks noGrp="1"/>
          </p:cNvSpPr>
          <p:nvPr>
            <p:ph type="title"/>
          </p:nvPr>
        </p:nvSpPr>
        <p:spPr/>
        <p:txBody>
          <a:bodyPr/>
          <a:lstStyle/>
          <a:p>
            <a:r>
              <a:rPr lang="en-US"/>
              <a:t>Defining a Service</a:t>
            </a:r>
            <a:endParaRPr lang="en-US">
              <a:cs typeface="Calibri Light"/>
            </a:endParaRPr>
          </a:p>
        </p:txBody>
      </p:sp>
      <p:pic>
        <p:nvPicPr>
          <p:cNvPr id="5" name="Content Placeholder 4" descr="A screenshot of a computer&#10;&#10;Description automatically generated">
            <a:extLst>
              <a:ext uri="{FF2B5EF4-FFF2-40B4-BE49-F238E27FC236}">
                <a16:creationId xmlns:a16="http://schemas.microsoft.com/office/drawing/2014/main" id="{A5A6504C-4EB8-415B-550A-AE114D086725}"/>
              </a:ext>
            </a:extLst>
          </p:cNvPr>
          <p:cNvPicPr>
            <a:picLocks noGrp="1" noChangeAspect="1"/>
          </p:cNvPicPr>
          <p:nvPr>
            <p:ph idx="1"/>
          </p:nvPr>
        </p:nvPicPr>
        <p:blipFill>
          <a:blip r:embed="rId2"/>
          <a:stretch>
            <a:fillRect/>
          </a:stretch>
        </p:blipFill>
        <p:spPr>
          <a:xfrm>
            <a:off x="3078480" y="2447145"/>
            <a:ext cx="6096000" cy="2820537"/>
          </a:xfrm>
        </p:spPr>
      </p:pic>
      <p:sp>
        <p:nvSpPr>
          <p:cNvPr id="4" name="Slide Number Placeholder 3">
            <a:extLst>
              <a:ext uri="{FF2B5EF4-FFF2-40B4-BE49-F238E27FC236}">
                <a16:creationId xmlns:a16="http://schemas.microsoft.com/office/drawing/2014/main" id="{F7530D56-40B3-576C-742C-8DCB9596EB07}"/>
              </a:ext>
            </a:extLst>
          </p:cNvPr>
          <p:cNvSpPr>
            <a:spLocks noGrp="1"/>
          </p:cNvSpPr>
          <p:nvPr>
            <p:ph type="sldNum" sz="quarter" idx="12"/>
          </p:nvPr>
        </p:nvSpPr>
        <p:spPr/>
        <p:txBody>
          <a:bodyPr/>
          <a:lstStyle/>
          <a:p>
            <a:fld id="{4CE482DC-2269-4F26-9D2A-7E44B1A4CD85}" type="slidenum">
              <a:rPr lang="en-US" dirty="0"/>
              <a:t>5</a:t>
            </a:fld>
            <a:endParaRPr lang="en-US"/>
          </a:p>
        </p:txBody>
      </p:sp>
    </p:spTree>
    <p:extLst>
      <p:ext uri="{BB962C8B-B14F-4D97-AF65-F5344CB8AC3E}">
        <p14:creationId xmlns:p14="http://schemas.microsoft.com/office/powerpoint/2010/main" val="355226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4599-D8A4-6EA7-931A-78DE89CC11A4}"/>
              </a:ext>
            </a:extLst>
          </p:cNvPr>
          <p:cNvSpPr>
            <a:spLocks noGrp="1"/>
          </p:cNvSpPr>
          <p:nvPr>
            <p:ph type="title"/>
          </p:nvPr>
        </p:nvSpPr>
        <p:spPr/>
        <p:txBody>
          <a:bodyPr/>
          <a:lstStyle/>
          <a:p>
            <a:r>
              <a:rPr lang="en-US">
                <a:cs typeface="Calibri Light"/>
              </a:rPr>
              <a:t>Services without Selectors</a:t>
            </a:r>
            <a:endParaRPr lang="en-US"/>
          </a:p>
        </p:txBody>
      </p:sp>
      <p:sp>
        <p:nvSpPr>
          <p:cNvPr id="3" name="Content Placeholder 2">
            <a:extLst>
              <a:ext uri="{FF2B5EF4-FFF2-40B4-BE49-F238E27FC236}">
                <a16:creationId xmlns:a16="http://schemas.microsoft.com/office/drawing/2014/main" id="{BAAF4270-1D4E-FCF7-EF41-78BD73C8A5B3}"/>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 When used with a corresponding set of </a:t>
            </a:r>
            <a:r>
              <a:rPr lang="en-US">
                <a:ea typeface="+mn-lt"/>
                <a:cs typeface="+mn-lt"/>
                <a:hlinkClick r:id="rId2"/>
              </a:rPr>
              <a:t>EndpointSlices</a:t>
            </a:r>
            <a:r>
              <a:rPr lang="en-US">
                <a:ea typeface="+mn-lt"/>
                <a:cs typeface="+mn-lt"/>
              </a:rPr>
              <a:t> objects and without a selector, the Service can abstract other kinds of backends, including ones that run outside the cluster.</a:t>
            </a:r>
          </a:p>
          <a:p>
            <a:pPr>
              <a:buFont typeface="Arial" panose="020F0502020204030204" pitchFamily="34" charset="0"/>
              <a:buChar char="•"/>
            </a:pPr>
            <a:r>
              <a:rPr lang="en-US">
                <a:cs typeface="Calibri" panose="020F0502020204030204"/>
              </a:rPr>
              <a:t> Possible use-cases:</a:t>
            </a:r>
          </a:p>
          <a:p>
            <a:pPr marL="543560" lvl="1" indent="-342900">
              <a:buAutoNum type="arabicPeriod"/>
            </a:pPr>
            <a:r>
              <a:rPr lang="en-US">
                <a:ea typeface="+mn-lt"/>
                <a:cs typeface="+mn-lt"/>
              </a:rPr>
              <a:t>You want to have an external database cluster in production, but in your test environment you use your own databases.</a:t>
            </a:r>
            <a:endParaRPr lang="en-US">
              <a:cs typeface="Calibri" panose="020F0502020204030204"/>
            </a:endParaRPr>
          </a:p>
          <a:p>
            <a:pPr marL="543560" lvl="1" indent="-342900">
              <a:buAutoNum type="arabicPeriod"/>
            </a:pPr>
            <a:r>
              <a:rPr lang="en-US">
                <a:ea typeface="+mn-lt"/>
                <a:cs typeface="+mn-lt"/>
              </a:rPr>
              <a:t>You want to point your Service to a Service in a different </a:t>
            </a:r>
            <a:r>
              <a:rPr lang="en-US">
                <a:ea typeface="+mn-lt"/>
                <a:cs typeface="+mn-lt"/>
                <a:hlinkClick r:id="rId3"/>
              </a:rPr>
              <a:t>Namespace</a:t>
            </a:r>
            <a:r>
              <a:rPr lang="en-US">
                <a:ea typeface="+mn-lt"/>
                <a:cs typeface="+mn-lt"/>
              </a:rPr>
              <a:t> or on another cluster.</a:t>
            </a:r>
            <a:endParaRPr lang="en-US">
              <a:cs typeface="Calibri" panose="020F0502020204030204"/>
            </a:endParaRPr>
          </a:p>
          <a:p>
            <a:pPr marL="543560" lvl="1" indent="-342900">
              <a:buAutoNum type="arabicPeriod"/>
            </a:pPr>
            <a:r>
              <a:rPr lang="en-US">
                <a:ea typeface="+mn-lt"/>
                <a:cs typeface="+mn-lt"/>
              </a:rPr>
              <a:t>You are migrating a workload to Kubernetes. While evaluating the approach, you run only a portion of your backends in Kubernetes.</a:t>
            </a:r>
            <a:endParaRPr lang="en-US">
              <a:cs typeface="Calibri" panose="020F0502020204030204"/>
            </a:endParaRPr>
          </a:p>
          <a:p>
            <a:pPr>
              <a:buFont typeface="Arial"/>
              <a:buChar char="•"/>
            </a:pPr>
            <a:r>
              <a:rPr lang="en-US">
                <a:cs typeface="Calibri" panose="020F0502020204030204"/>
              </a:rPr>
              <a:t> </a:t>
            </a:r>
            <a:r>
              <a:rPr lang="en-US">
                <a:ea typeface="+mn-lt"/>
                <a:cs typeface="+mn-lt"/>
              </a:rPr>
              <a:t>Because this Service has no selector, the corresponding </a:t>
            </a:r>
            <a:r>
              <a:rPr lang="en-US" err="1">
                <a:ea typeface="+mn-lt"/>
                <a:cs typeface="+mn-lt"/>
              </a:rPr>
              <a:t>EndpointSlice</a:t>
            </a:r>
            <a:r>
              <a:rPr lang="en-US">
                <a:ea typeface="+mn-lt"/>
                <a:cs typeface="+mn-lt"/>
              </a:rPr>
              <a:t> (and legacy Endpoints) objects are not created automatically. You can map the Service to the network address and port where it's running, by adding an </a:t>
            </a:r>
            <a:r>
              <a:rPr lang="en-US" err="1">
                <a:ea typeface="+mn-lt"/>
                <a:cs typeface="+mn-lt"/>
              </a:rPr>
              <a:t>EndpointSlice</a:t>
            </a:r>
            <a:r>
              <a:rPr lang="en-US">
                <a:ea typeface="+mn-lt"/>
                <a:cs typeface="+mn-lt"/>
              </a:rPr>
              <a:t> object manually</a:t>
            </a:r>
            <a:endParaRPr lang="en-US">
              <a:cs typeface="Calibri" panose="020F0502020204030204"/>
            </a:endParaRPr>
          </a:p>
          <a:p>
            <a:pPr>
              <a:buFont typeface="Arial" panose="020F0502020204030204" pitchFamily="34" charset="0"/>
              <a:buChar char="•"/>
            </a:pPr>
            <a:endParaRPr lang="en-US">
              <a:cs typeface="Calibri" panose="020F0502020204030204"/>
            </a:endParaRPr>
          </a:p>
        </p:txBody>
      </p:sp>
      <p:sp>
        <p:nvSpPr>
          <p:cNvPr id="4" name="Slide Number Placeholder 3">
            <a:extLst>
              <a:ext uri="{FF2B5EF4-FFF2-40B4-BE49-F238E27FC236}">
                <a16:creationId xmlns:a16="http://schemas.microsoft.com/office/drawing/2014/main" id="{5F0C86B0-234A-54BF-DF03-06DBB3BF8646}"/>
              </a:ext>
            </a:extLst>
          </p:cNvPr>
          <p:cNvSpPr>
            <a:spLocks noGrp="1"/>
          </p:cNvSpPr>
          <p:nvPr>
            <p:ph type="sldNum" sz="quarter" idx="12"/>
          </p:nvPr>
        </p:nvSpPr>
        <p:spPr/>
        <p:txBody>
          <a:bodyPr/>
          <a:lstStyle/>
          <a:p>
            <a:fld id="{4CE482DC-2269-4F26-9D2A-7E44B1A4CD85}" type="slidenum">
              <a:rPr lang="en-US" dirty="0"/>
              <a:t>6</a:t>
            </a:fld>
            <a:endParaRPr lang="en-US"/>
          </a:p>
        </p:txBody>
      </p:sp>
    </p:spTree>
    <p:extLst>
      <p:ext uri="{BB962C8B-B14F-4D97-AF65-F5344CB8AC3E}">
        <p14:creationId xmlns:p14="http://schemas.microsoft.com/office/powerpoint/2010/main" val="219589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67BD-1908-BCF1-C4FC-5AB90E7C413E}"/>
              </a:ext>
            </a:extLst>
          </p:cNvPr>
          <p:cNvSpPr>
            <a:spLocks noGrp="1"/>
          </p:cNvSpPr>
          <p:nvPr>
            <p:ph type="title"/>
          </p:nvPr>
        </p:nvSpPr>
        <p:spPr/>
        <p:txBody>
          <a:bodyPr/>
          <a:lstStyle/>
          <a:p>
            <a:r>
              <a:rPr lang="en-US">
                <a:cs typeface="Calibri Light"/>
              </a:rPr>
              <a:t>Defining a Service without Selectors</a:t>
            </a:r>
            <a:endParaRPr lang="en-US"/>
          </a:p>
        </p:txBody>
      </p:sp>
      <p:pic>
        <p:nvPicPr>
          <p:cNvPr id="6" name="Content Placeholder 5" descr="A white background with black text&#10;&#10;Description automatically generated">
            <a:extLst>
              <a:ext uri="{FF2B5EF4-FFF2-40B4-BE49-F238E27FC236}">
                <a16:creationId xmlns:a16="http://schemas.microsoft.com/office/drawing/2014/main" id="{FE7508AB-EE57-57AF-2A5A-9C62E1375DD9}"/>
              </a:ext>
            </a:extLst>
          </p:cNvPr>
          <p:cNvPicPr>
            <a:picLocks noGrp="1" noChangeAspect="1"/>
          </p:cNvPicPr>
          <p:nvPr>
            <p:ph sz="half" idx="1"/>
          </p:nvPr>
        </p:nvPicPr>
        <p:blipFill>
          <a:blip r:embed="rId2"/>
          <a:stretch>
            <a:fillRect/>
          </a:stretch>
        </p:blipFill>
        <p:spPr>
          <a:xfrm>
            <a:off x="1098399" y="2452943"/>
            <a:ext cx="5013012" cy="2808941"/>
          </a:xfrm>
        </p:spPr>
      </p:pic>
      <p:pic>
        <p:nvPicPr>
          <p:cNvPr id="7" name="Content Placeholder 6" descr="A screenshot of a computer program&#10;&#10;Description automatically generated">
            <a:extLst>
              <a:ext uri="{FF2B5EF4-FFF2-40B4-BE49-F238E27FC236}">
                <a16:creationId xmlns:a16="http://schemas.microsoft.com/office/drawing/2014/main" id="{AE47B4D9-17BB-19A3-EF6B-F689DBDC4081}"/>
              </a:ext>
            </a:extLst>
          </p:cNvPr>
          <p:cNvPicPr>
            <a:picLocks noGrp="1" noChangeAspect="1"/>
          </p:cNvPicPr>
          <p:nvPr>
            <p:ph sz="half" idx="2"/>
          </p:nvPr>
        </p:nvPicPr>
        <p:blipFill>
          <a:blip r:embed="rId3"/>
          <a:stretch>
            <a:fillRect/>
          </a:stretch>
        </p:blipFill>
        <p:spPr>
          <a:xfrm>
            <a:off x="6180131" y="1800015"/>
            <a:ext cx="5013338" cy="4114800"/>
          </a:xfrm>
        </p:spPr>
      </p:pic>
      <p:sp>
        <p:nvSpPr>
          <p:cNvPr id="5" name="Slide Number Placeholder 4">
            <a:extLst>
              <a:ext uri="{FF2B5EF4-FFF2-40B4-BE49-F238E27FC236}">
                <a16:creationId xmlns:a16="http://schemas.microsoft.com/office/drawing/2014/main" id="{9A27B769-F1FB-28CD-2DBF-B2D97600FF7B}"/>
              </a:ext>
            </a:extLst>
          </p:cNvPr>
          <p:cNvSpPr>
            <a:spLocks noGrp="1"/>
          </p:cNvSpPr>
          <p:nvPr>
            <p:ph type="sldNum" sz="quarter" idx="12"/>
          </p:nvPr>
        </p:nvSpPr>
        <p:spPr/>
        <p:txBody>
          <a:bodyPr/>
          <a:lstStyle/>
          <a:p>
            <a:fld id="{4FAB73BC-B049-4115-A692-8D63A059BFB8}" type="slidenum">
              <a:rPr lang="en-US" dirty="0"/>
              <a:t>7</a:t>
            </a:fld>
            <a:endParaRPr lang="en-US"/>
          </a:p>
        </p:txBody>
      </p:sp>
    </p:spTree>
    <p:extLst>
      <p:ext uri="{BB962C8B-B14F-4D97-AF65-F5344CB8AC3E}">
        <p14:creationId xmlns:p14="http://schemas.microsoft.com/office/powerpoint/2010/main" val="166390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8A24-63BD-9F61-0B6F-F0C9AF435DC2}"/>
              </a:ext>
            </a:extLst>
          </p:cNvPr>
          <p:cNvSpPr>
            <a:spLocks noGrp="1"/>
          </p:cNvSpPr>
          <p:nvPr>
            <p:ph type="title"/>
          </p:nvPr>
        </p:nvSpPr>
        <p:spPr/>
        <p:txBody>
          <a:bodyPr/>
          <a:lstStyle/>
          <a:p>
            <a:r>
              <a:rPr lang="en-US" err="1">
                <a:cs typeface="Calibri Light"/>
              </a:rPr>
              <a:t>EndpointSlices</a:t>
            </a:r>
            <a:endParaRPr lang="en-US" err="1"/>
          </a:p>
        </p:txBody>
      </p:sp>
      <p:sp>
        <p:nvSpPr>
          <p:cNvPr id="3" name="Content Placeholder 2">
            <a:extLst>
              <a:ext uri="{FF2B5EF4-FFF2-40B4-BE49-F238E27FC236}">
                <a16:creationId xmlns:a16="http://schemas.microsoft.com/office/drawing/2014/main" id="{5445BB96-9E2A-D9CF-8F3A-F0971385222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cs typeface="Calibri" panose="020F0502020204030204"/>
              </a:rPr>
              <a:t> </a:t>
            </a:r>
            <a:r>
              <a:rPr lang="en-US">
                <a:ea typeface="+mn-lt"/>
                <a:cs typeface="+mn-lt"/>
                <a:hlinkClick r:id="rId2"/>
              </a:rPr>
              <a:t>EndpointSlices</a:t>
            </a:r>
            <a:r>
              <a:rPr lang="en-US">
                <a:ea typeface="+mn-lt"/>
                <a:cs typeface="+mn-lt"/>
              </a:rPr>
              <a:t> are objects that represent a subset (a </a:t>
            </a:r>
            <a:r>
              <a:rPr lang="en-US" i="1">
                <a:ea typeface="+mn-lt"/>
                <a:cs typeface="+mn-lt"/>
              </a:rPr>
              <a:t>slice</a:t>
            </a:r>
            <a:r>
              <a:rPr lang="en-US">
                <a:ea typeface="+mn-lt"/>
                <a:cs typeface="+mn-lt"/>
              </a:rPr>
              <a:t>) of the backing network endpoints for a Service.</a:t>
            </a:r>
          </a:p>
          <a:p>
            <a:pPr>
              <a:buFont typeface="Arial" panose="020F0502020204030204" pitchFamily="34" charset="0"/>
              <a:buChar char="•"/>
            </a:pPr>
            <a:r>
              <a:rPr lang="en-US">
                <a:ea typeface="+mn-lt"/>
                <a:cs typeface="+mn-lt"/>
              </a:rPr>
              <a:t> Your Kubernetes cluster tracks how many endpoints each </a:t>
            </a:r>
            <a:r>
              <a:rPr lang="en-US" err="1">
                <a:ea typeface="+mn-lt"/>
                <a:cs typeface="+mn-lt"/>
              </a:rPr>
              <a:t>EndpointSlice</a:t>
            </a:r>
            <a:r>
              <a:rPr lang="en-US">
                <a:ea typeface="+mn-lt"/>
                <a:cs typeface="+mn-lt"/>
              </a:rPr>
              <a:t> represents. </a:t>
            </a:r>
          </a:p>
          <a:p>
            <a:pPr>
              <a:buFont typeface="Arial" panose="020F0502020204030204" pitchFamily="34" charset="0"/>
              <a:buChar char="•"/>
            </a:pPr>
            <a:r>
              <a:rPr lang="en-US">
                <a:ea typeface="+mn-lt"/>
                <a:cs typeface="+mn-lt"/>
              </a:rPr>
              <a:t> If there are so many endpoints for a Service that a threshold is reached, then Kubernetes adds another empty </a:t>
            </a:r>
            <a:r>
              <a:rPr lang="en-US" err="1">
                <a:ea typeface="+mn-lt"/>
                <a:cs typeface="+mn-lt"/>
              </a:rPr>
              <a:t>EndpointSlice</a:t>
            </a:r>
            <a:r>
              <a:rPr lang="en-US">
                <a:ea typeface="+mn-lt"/>
                <a:cs typeface="+mn-lt"/>
              </a:rPr>
              <a:t> and stores new endpoint information there.</a:t>
            </a:r>
          </a:p>
          <a:p>
            <a:pPr>
              <a:buFont typeface="Arial" panose="020F0502020204030204" pitchFamily="34" charset="0"/>
              <a:buChar char="•"/>
            </a:pPr>
            <a:r>
              <a:rPr lang="en-US">
                <a:ea typeface="+mn-lt"/>
                <a:cs typeface="+mn-lt"/>
              </a:rPr>
              <a:t>See </a:t>
            </a:r>
            <a:r>
              <a:rPr lang="en-US">
                <a:ea typeface="+mn-lt"/>
                <a:cs typeface="+mn-lt"/>
                <a:hlinkClick r:id="rId2"/>
              </a:rPr>
              <a:t>EndpointSlices</a:t>
            </a:r>
            <a:r>
              <a:rPr lang="en-US">
                <a:ea typeface="+mn-lt"/>
                <a:cs typeface="+mn-lt"/>
              </a:rPr>
              <a:t> for more information about this API</a:t>
            </a:r>
          </a:p>
        </p:txBody>
      </p:sp>
      <p:sp>
        <p:nvSpPr>
          <p:cNvPr id="4" name="Slide Number Placeholder 3">
            <a:extLst>
              <a:ext uri="{FF2B5EF4-FFF2-40B4-BE49-F238E27FC236}">
                <a16:creationId xmlns:a16="http://schemas.microsoft.com/office/drawing/2014/main" id="{CBB90B73-4C75-69E3-69F4-FDCC932F6F4C}"/>
              </a:ext>
            </a:extLst>
          </p:cNvPr>
          <p:cNvSpPr>
            <a:spLocks noGrp="1"/>
          </p:cNvSpPr>
          <p:nvPr>
            <p:ph type="sldNum" sz="quarter" idx="12"/>
          </p:nvPr>
        </p:nvSpPr>
        <p:spPr/>
        <p:txBody>
          <a:bodyPr/>
          <a:lstStyle/>
          <a:p>
            <a:fld id="{4CE482DC-2269-4F26-9D2A-7E44B1A4CD85}" type="slidenum">
              <a:rPr lang="en-US" dirty="0"/>
              <a:t>8</a:t>
            </a:fld>
            <a:endParaRPr lang="en-US"/>
          </a:p>
        </p:txBody>
      </p:sp>
    </p:spTree>
    <p:extLst>
      <p:ext uri="{BB962C8B-B14F-4D97-AF65-F5344CB8AC3E}">
        <p14:creationId xmlns:p14="http://schemas.microsoft.com/office/powerpoint/2010/main" val="216738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362E-9030-3392-23C4-C55F4E4D6DCD}"/>
              </a:ext>
            </a:extLst>
          </p:cNvPr>
          <p:cNvSpPr>
            <a:spLocks noGrp="1"/>
          </p:cNvSpPr>
          <p:nvPr>
            <p:ph type="title"/>
          </p:nvPr>
        </p:nvSpPr>
        <p:spPr/>
        <p:txBody>
          <a:bodyPr/>
          <a:lstStyle/>
          <a:p>
            <a:r>
              <a:rPr lang="en-US">
                <a:cs typeface="Calibri Light"/>
              </a:rPr>
              <a:t>Service types</a:t>
            </a:r>
            <a:endParaRPr lang="en-US"/>
          </a:p>
        </p:txBody>
      </p:sp>
      <p:sp>
        <p:nvSpPr>
          <p:cNvPr id="3" name="Content Placeholder 2">
            <a:extLst>
              <a:ext uri="{FF2B5EF4-FFF2-40B4-BE49-F238E27FC236}">
                <a16:creationId xmlns:a16="http://schemas.microsoft.com/office/drawing/2014/main" id="{494D6C20-0747-C859-6144-28EE67A02F41}"/>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 For some parts of your application you may want to expose a Service onto an external IP address, one that's accessible from outside of your cluster.</a:t>
            </a:r>
          </a:p>
          <a:p>
            <a:pPr>
              <a:buFont typeface="Arial" panose="020F0502020204030204" pitchFamily="34" charset="0"/>
              <a:buChar char="•"/>
            </a:pPr>
            <a:r>
              <a:rPr lang="en-US">
                <a:ea typeface="+mn-lt"/>
                <a:cs typeface="+mn-lt"/>
              </a:rPr>
              <a:t> Kubernetes Service types allow you to specify what kind of Service you want.</a:t>
            </a:r>
          </a:p>
          <a:p>
            <a:pPr>
              <a:buFont typeface="Arial" panose="020F0502020204030204" pitchFamily="34" charset="0"/>
              <a:buChar char="•"/>
            </a:pPr>
            <a:r>
              <a:rPr lang="en-US">
                <a:ea typeface="+mn-lt"/>
                <a:cs typeface="+mn-lt"/>
              </a:rPr>
              <a:t> The available type values and their behaviors are:</a:t>
            </a:r>
          </a:p>
          <a:p>
            <a:pPr marL="543560" lvl="1" indent="-342900">
              <a:buAutoNum type="arabicPeriod"/>
            </a:pPr>
            <a:r>
              <a:rPr lang="en-US" err="1">
                <a:cs typeface="Calibri"/>
              </a:rPr>
              <a:t>ClusterIP</a:t>
            </a:r>
          </a:p>
          <a:p>
            <a:pPr marL="543560" lvl="1" indent="-342900">
              <a:buAutoNum type="arabicPeriod"/>
            </a:pPr>
            <a:r>
              <a:rPr lang="en-US" err="1">
                <a:cs typeface="Calibri"/>
              </a:rPr>
              <a:t>NodePort</a:t>
            </a:r>
          </a:p>
          <a:p>
            <a:pPr marL="543560" lvl="1" indent="-342900">
              <a:buAutoNum type="arabicPeriod"/>
            </a:pPr>
            <a:r>
              <a:rPr lang="en-US" err="1">
                <a:cs typeface="Calibri"/>
              </a:rPr>
              <a:t>LoadBalancer</a:t>
            </a:r>
          </a:p>
          <a:p>
            <a:pPr marL="543560" lvl="1" indent="-342900">
              <a:buAutoNum type="arabicPeriod"/>
            </a:pPr>
            <a:r>
              <a:rPr lang="en-US" err="1">
                <a:cs typeface="Calibri"/>
              </a:rPr>
              <a:t>ExternalName</a:t>
            </a:r>
          </a:p>
        </p:txBody>
      </p:sp>
      <p:sp>
        <p:nvSpPr>
          <p:cNvPr id="4" name="Slide Number Placeholder 3">
            <a:extLst>
              <a:ext uri="{FF2B5EF4-FFF2-40B4-BE49-F238E27FC236}">
                <a16:creationId xmlns:a16="http://schemas.microsoft.com/office/drawing/2014/main" id="{9A7031EA-55DD-801D-2861-D515D2B43540}"/>
              </a:ext>
            </a:extLst>
          </p:cNvPr>
          <p:cNvSpPr>
            <a:spLocks noGrp="1"/>
          </p:cNvSpPr>
          <p:nvPr>
            <p:ph type="sldNum" sz="quarter" idx="12"/>
          </p:nvPr>
        </p:nvSpPr>
        <p:spPr/>
        <p:txBody>
          <a:bodyPr/>
          <a:lstStyle/>
          <a:p>
            <a:fld id="{4CE482DC-2269-4F26-9D2A-7E44B1A4CD85}" type="slidenum">
              <a:rPr lang="en-US" dirty="0"/>
              <a:t>9</a:t>
            </a:fld>
            <a:endParaRPr lang="en-US"/>
          </a:p>
        </p:txBody>
      </p:sp>
    </p:spTree>
    <p:extLst>
      <p:ext uri="{BB962C8B-B14F-4D97-AF65-F5344CB8AC3E}">
        <p14:creationId xmlns:p14="http://schemas.microsoft.com/office/powerpoint/2010/main" val="41637596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Kubernetes Networking</vt:lpstr>
      <vt:lpstr>Networking in K8s</vt:lpstr>
      <vt:lpstr>Networking in Kubernetes cont'd</vt:lpstr>
      <vt:lpstr>Service</vt:lpstr>
      <vt:lpstr>Defining a Service</vt:lpstr>
      <vt:lpstr>Services without Selectors</vt:lpstr>
      <vt:lpstr>Defining a Service without Selectors</vt:lpstr>
      <vt:lpstr>EndpointSlices</vt:lpstr>
      <vt:lpstr>Service types</vt:lpstr>
      <vt:lpstr>Service types: ClusterIP</vt:lpstr>
      <vt:lpstr>Service types: NodePort</vt:lpstr>
      <vt:lpstr>Service types: LoadBalancer</vt:lpstr>
      <vt:lpstr>Service types: ExternalName</vt:lpstr>
      <vt:lpstr>Headless Services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2023-11-06T10:08:32Z</dcterms:created>
  <dcterms:modified xsi:type="dcterms:W3CDTF">2023-11-16T09:45:56Z</dcterms:modified>
</cp:coreProperties>
</file>