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85848-0F42-9D15-4371-E98629F06D84}" v="10" dt="2023-09-07T07:37:23.490"/>
    <p1510:client id="{25F3145C-5A03-754C-D461-38A6F69C089F}" v="36" dt="2023-09-04T14:01:08.692"/>
    <p1510:client id="{A912449D-5AFC-AC80-B2E7-6DDD48CFEBA0}" v="36" dt="2023-09-04T16:10:10.757"/>
    <p1510:client id="{C5C6E88D-2A34-7135-F8ED-7CEB35522649}" v="7" dt="2023-09-04T12:20:19.784"/>
    <p1510:client id="{E8AE2C65-99CF-A81F-EDFB-88A0CF44A56A}" v="20" dt="2023-09-04T09:33:04.473"/>
    <p1510:client id="{ED9A879D-0932-476B-8BB4-3E4BD8FA86EE}" v="1151" dt="2023-09-04T09:29:07.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extend-kuberne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ubernetes.io/docs/reference/using-api/client-libra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ook.kubebuilder.io/introdu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ubernetes.io/docs/concepts/extend-kubernetes/operat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ubernetes-sigs/controller-run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dk.operatorframework.io/docs/overview/operator-capabiliti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Programming in K8s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Frameworks and good practices</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DEDA-41AE-E7D0-E9C9-A1EC31EBAC59}"/>
              </a:ext>
            </a:extLst>
          </p:cNvPr>
          <p:cNvSpPr>
            <a:spLocks noGrp="1"/>
          </p:cNvSpPr>
          <p:nvPr>
            <p:ph type="title"/>
          </p:nvPr>
        </p:nvSpPr>
        <p:spPr/>
        <p:txBody>
          <a:bodyPr/>
          <a:lstStyle/>
          <a:p>
            <a:r>
              <a:rPr lang="en-US" err="1">
                <a:cs typeface="Calibri Light"/>
              </a:rPr>
              <a:t>Kubebuilder</a:t>
            </a:r>
            <a:r>
              <a:rPr lang="en-US">
                <a:cs typeface="Calibri Light"/>
              </a:rPr>
              <a:t> vs Operator SDK</a:t>
            </a:r>
            <a:endParaRPr lang="en-US"/>
          </a:p>
        </p:txBody>
      </p:sp>
      <p:sp>
        <p:nvSpPr>
          <p:cNvPr id="7" name="Text Placeholder 6">
            <a:extLst>
              <a:ext uri="{FF2B5EF4-FFF2-40B4-BE49-F238E27FC236}">
                <a16:creationId xmlns:a16="http://schemas.microsoft.com/office/drawing/2014/main" id="{D5B4F43B-941B-1644-6A7E-577457412949}"/>
              </a:ext>
            </a:extLst>
          </p:cNvPr>
          <p:cNvSpPr>
            <a:spLocks noGrp="1"/>
          </p:cNvSpPr>
          <p:nvPr>
            <p:ph type="body" idx="1"/>
          </p:nvPr>
        </p:nvSpPr>
        <p:spPr/>
        <p:txBody>
          <a:bodyPr>
            <a:normAutofit/>
          </a:bodyPr>
          <a:lstStyle/>
          <a:p>
            <a:r>
              <a:rPr lang="en-US" err="1">
                <a:ea typeface="+mn-lt"/>
                <a:cs typeface="+mn-lt"/>
              </a:rPr>
              <a:t>Kubebuilder</a:t>
            </a:r>
            <a:endParaRPr lang="en-US" err="1"/>
          </a:p>
        </p:txBody>
      </p:sp>
      <p:sp>
        <p:nvSpPr>
          <p:cNvPr id="3" name="Content Placeholder 2">
            <a:extLst>
              <a:ext uri="{FF2B5EF4-FFF2-40B4-BE49-F238E27FC236}">
                <a16:creationId xmlns:a16="http://schemas.microsoft.com/office/drawing/2014/main" id="{752AD39C-30A1-C1C5-5FF5-4127B70345EE}"/>
              </a:ext>
            </a:extLst>
          </p:cNvPr>
          <p:cNvSpPr>
            <a:spLocks noGrp="1"/>
          </p:cNvSpPr>
          <p:nvPr>
            <p:ph sz="half" idx="2"/>
          </p:nvPr>
        </p:nvSpPr>
        <p:spPr/>
        <p:txBody>
          <a:bodyPr vert="horz" lIns="91440" tIns="45720" rIns="91440" bIns="45720" rtlCol="0" anchor="t">
            <a:normAutofit/>
          </a:bodyPr>
          <a:lstStyle/>
          <a:p>
            <a:pPr marL="457200" indent="-457200"/>
            <a:r>
              <a:rPr lang="en-US" sz="1800" b="1">
                <a:ea typeface="+mn-lt"/>
                <a:cs typeface="+mn-lt"/>
              </a:rPr>
              <a:t>Origin:</a:t>
            </a:r>
            <a:r>
              <a:rPr lang="en-US" sz="1800">
                <a:ea typeface="+mn-lt"/>
                <a:cs typeface="+mn-lt"/>
              </a:rPr>
              <a:t> </a:t>
            </a:r>
            <a:r>
              <a:rPr lang="en-US" sz="1800" err="1">
                <a:ea typeface="+mn-lt"/>
                <a:cs typeface="+mn-lt"/>
              </a:rPr>
              <a:t>Kubebuilder</a:t>
            </a:r>
            <a:r>
              <a:rPr lang="en-US" sz="1800">
                <a:ea typeface="+mn-lt"/>
                <a:cs typeface="+mn-lt"/>
              </a:rPr>
              <a:t> was developed by the Kubernetes community and is an open-source project hosted by the Cloud Native Computing Foundation (CNCF).</a:t>
            </a:r>
            <a:endParaRPr lang="en-US" sz="1800" b="1">
              <a:ea typeface="+mn-lt"/>
              <a:cs typeface="+mn-lt"/>
            </a:endParaRPr>
          </a:p>
          <a:p>
            <a:pPr marL="457200" indent="-457200"/>
            <a:r>
              <a:rPr lang="en-US" sz="1800" b="1">
                <a:ea typeface="+mn-lt"/>
                <a:cs typeface="+mn-lt"/>
              </a:rPr>
              <a:t>Philosophy:</a:t>
            </a:r>
            <a:r>
              <a:rPr lang="en-US" sz="1800">
                <a:ea typeface="+mn-lt"/>
                <a:cs typeface="+mn-lt"/>
              </a:rPr>
              <a:t> </a:t>
            </a:r>
            <a:r>
              <a:rPr lang="en-US" sz="1800" err="1">
                <a:ea typeface="+mn-lt"/>
                <a:cs typeface="+mn-lt"/>
              </a:rPr>
              <a:t>Kubebuilder</a:t>
            </a:r>
            <a:r>
              <a:rPr lang="en-US" sz="1800">
                <a:ea typeface="+mn-lt"/>
                <a:cs typeface="+mn-lt"/>
              </a:rPr>
              <a:t> takes a more low-level approach, providing a framework for building custom controllers and Operators. It relies heavily on writing Go code to define your custom resources and controllers. This allows for a high degree of customization and flexibility but can also involve more manual coding.</a:t>
            </a:r>
            <a:endParaRPr lang="en-US" sz="1800">
              <a:cs typeface="Calibri"/>
            </a:endParaRPr>
          </a:p>
        </p:txBody>
      </p:sp>
      <p:sp>
        <p:nvSpPr>
          <p:cNvPr id="8" name="Text Placeholder 7">
            <a:extLst>
              <a:ext uri="{FF2B5EF4-FFF2-40B4-BE49-F238E27FC236}">
                <a16:creationId xmlns:a16="http://schemas.microsoft.com/office/drawing/2014/main" id="{C53A5CC0-10A5-C9CD-BE13-EEACD0DF6395}"/>
              </a:ext>
            </a:extLst>
          </p:cNvPr>
          <p:cNvSpPr>
            <a:spLocks noGrp="1"/>
          </p:cNvSpPr>
          <p:nvPr>
            <p:ph type="body" sz="quarter" idx="3"/>
          </p:nvPr>
        </p:nvSpPr>
        <p:spPr/>
        <p:txBody>
          <a:bodyPr/>
          <a:lstStyle/>
          <a:p>
            <a:r>
              <a:rPr lang="en-US">
                <a:cs typeface="Calibri"/>
              </a:rPr>
              <a:t>Operator SDK</a:t>
            </a:r>
            <a:endParaRPr lang="en-US"/>
          </a:p>
        </p:txBody>
      </p:sp>
      <p:sp>
        <p:nvSpPr>
          <p:cNvPr id="9" name="Content Placeholder 8">
            <a:extLst>
              <a:ext uri="{FF2B5EF4-FFF2-40B4-BE49-F238E27FC236}">
                <a16:creationId xmlns:a16="http://schemas.microsoft.com/office/drawing/2014/main" id="{22A7CA99-A7E9-978F-4D9E-FBC07F4195E6}"/>
              </a:ext>
            </a:extLst>
          </p:cNvPr>
          <p:cNvSpPr>
            <a:spLocks noGrp="1"/>
          </p:cNvSpPr>
          <p:nvPr>
            <p:ph sz="quarter" idx="4"/>
          </p:nvPr>
        </p:nvSpPr>
        <p:spPr/>
        <p:txBody>
          <a:bodyPr vert="horz" lIns="91440" tIns="45720" rIns="91440" bIns="45720" rtlCol="0" anchor="t">
            <a:normAutofit/>
          </a:bodyPr>
          <a:lstStyle/>
          <a:p>
            <a:r>
              <a:rPr lang="en-US" sz="1800" b="1">
                <a:ea typeface="+mn-lt"/>
                <a:cs typeface="+mn-lt"/>
              </a:rPr>
              <a:t>Origin:</a:t>
            </a:r>
            <a:r>
              <a:rPr lang="en-US" sz="1800">
                <a:ea typeface="+mn-lt"/>
                <a:cs typeface="+mn-lt"/>
              </a:rPr>
              <a:t> Operator SDK is also an open-source project but is developed by Red Hat. It's now part of the Operator Framework, which aims to make it easier to build, test, and package Kubernetes Operators.</a:t>
            </a:r>
          </a:p>
          <a:p>
            <a:r>
              <a:rPr lang="en-US" sz="1800" b="1">
                <a:ea typeface="+mn-lt"/>
                <a:cs typeface="+mn-lt"/>
              </a:rPr>
              <a:t>Philosophy:</a:t>
            </a:r>
            <a:r>
              <a:rPr lang="en-US" sz="1800">
                <a:ea typeface="+mn-lt"/>
                <a:cs typeface="+mn-lt"/>
              </a:rPr>
              <a:t> Operator SDK takes a higher-level, more opinionated approach by providing a set of pre-built templates, scaffolding, and libraries for developing Operators. It allows developers to define custom resources and controllers using YAML manifests and automates a significant portion of the development process.</a:t>
            </a:r>
            <a:endParaRPr lang="en-US" sz="1800">
              <a:cs typeface="Calibri" panose="020F0502020204030204"/>
            </a:endParaRPr>
          </a:p>
        </p:txBody>
      </p:sp>
    </p:spTree>
    <p:extLst>
      <p:ext uri="{BB962C8B-B14F-4D97-AF65-F5344CB8AC3E}">
        <p14:creationId xmlns:p14="http://schemas.microsoft.com/office/powerpoint/2010/main" val="256255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DEDA-41AE-E7D0-E9C9-A1EC31EBAC59}"/>
              </a:ext>
            </a:extLst>
          </p:cNvPr>
          <p:cNvSpPr>
            <a:spLocks noGrp="1"/>
          </p:cNvSpPr>
          <p:nvPr>
            <p:ph type="title"/>
          </p:nvPr>
        </p:nvSpPr>
        <p:spPr/>
        <p:txBody>
          <a:bodyPr/>
          <a:lstStyle/>
          <a:p>
            <a:r>
              <a:rPr lang="en-US" err="1">
                <a:cs typeface="Calibri Light"/>
              </a:rPr>
              <a:t>Kubebuilder</a:t>
            </a:r>
            <a:r>
              <a:rPr lang="en-US">
                <a:cs typeface="Calibri Light"/>
              </a:rPr>
              <a:t> vs Operator SDK cont'd</a:t>
            </a:r>
            <a:endParaRPr lang="en-US"/>
          </a:p>
        </p:txBody>
      </p:sp>
      <p:sp>
        <p:nvSpPr>
          <p:cNvPr id="7" name="Text Placeholder 6">
            <a:extLst>
              <a:ext uri="{FF2B5EF4-FFF2-40B4-BE49-F238E27FC236}">
                <a16:creationId xmlns:a16="http://schemas.microsoft.com/office/drawing/2014/main" id="{D5B4F43B-941B-1644-6A7E-577457412949}"/>
              </a:ext>
            </a:extLst>
          </p:cNvPr>
          <p:cNvSpPr>
            <a:spLocks noGrp="1"/>
          </p:cNvSpPr>
          <p:nvPr>
            <p:ph type="body" idx="1"/>
          </p:nvPr>
        </p:nvSpPr>
        <p:spPr/>
        <p:txBody>
          <a:bodyPr>
            <a:normAutofit/>
          </a:bodyPr>
          <a:lstStyle/>
          <a:p>
            <a:r>
              <a:rPr lang="en-US" err="1">
                <a:ea typeface="+mn-lt"/>
                <a:cs typeface="+mn-lt"/>
              </a:rPr>
              <a:t>Kubebuilder</a:t>
            </a:r>
            <a:endParaRPr lang="en-US" err="1"/>
          </a:p>
        </p:txBody>
      </p:sp>
      <p:sp>
        <p:nvSpPr>
          <p:cNvPr id="3" name="Content Placeholder 2">
            <a:extLst>
              <a:ext uri="{FF2B5EF4-FFF2-40B4-BE49-F238E27FC236}">
                <a16:creationId xmlns:a16="http://schemas.microsoft.com/office/drawing/2014/main" id="{752AD39C-30A1-C1C5-5FF5-4127B70345EE}"/>
              </a:ext>
            </a:extLst>
          </p:cNvPr>
          <p:cNvSpPr>
            <a:spLocks noGrp="1"/>
          </p:cNvSpPr>
          <p:nvPr>
            <p:ph sz="half" idx="2"/>
          </p:nvPr>
        </p:nvSpPr>
        <p:spPr/>
        <p:txBody>
          <a:bodyPr vert="horz" lIns="91440" tIns="45720" rIns="91440" bIns="45720" rtlCol="0" anchor="t">
            <a:normAutofit/>
          </a:bodyPr>
          <a:lstStyle/>
          <a:p>
            <a:pPr marL="457200" indent="-457200"/>
            <a:r>
              <a:rPr lang="en-US" sz="1800" b="1">
                <a:ea typeface="+mn-lt"/>
                <a:cs typeface="+mn-lt"/>
              </a:rPr>
              <a:t>Use Cases:</a:t>
            </a:r>
            <a:r>
              <a:rPr lang="en-US" sz="1800">
                <a:ea typeface="+mn-lt"/>
                <a:cs typeface="+mn-lt"/>
              </a:rPr>
              <a:t> </a:t>
            </a:r>
            <a:r>
              <a:rPr lang="en-US" sz="1800" err="1">
                <a:ea typeface="+mn-lt"/>
                <a:cs typeface="+mn-lt"/>
              </a:rPr>
              <a:t>Kubebuilder</a:t>
            </a:r>
            <a:r>
              <a:rPr lang="en-US" sz="1800">
                <a:ea typeface="+mn-lt"/>
                <a:cs typeface="+mn-lt"/>
              </a:rPr>
              <a:t> is well-suited for experienced Kubernetes developers who want fine-grained control over their Operators and are comfortable writing Go code. It's a good choice if you have complex requirements or want to implement unique logic that isn't easily accommodated by higher-level abstractions.</a:t>
            </a:r>
            <a:endParaRPr lang="en-US" sz="1800" b="1">
              <a:ea typeface="+mn-lt"/>
              <a:cs typeface="+mn-lt"/>
            </a:endParaRPr>
          </a:p>
          <a:p>
            <a:pPr marL="457200" indent="-457200"/>
            <a:r>
              <a:rPr lang="en-US" sz="1800" b="1">
                <a:ea typeface="+mn-lt"/>
                <a:cs typeface="+mn-lt"/>
              </a:rPr>
              <a:t>When to Use:</a:t>
            </a:r>
            <a:r>
              <a:rPr lang="en-US" sz="1800">
                <a:ea typeface="+mn-lt"/>
                <a:cs typeface="+mn-lt"/>
              </a:rPr>
              <a:t> Choose </a:t>
            </a:r>
            <a:r>
              <a:rPr lang="en-US" sz="1800" err="1">
                <a:ea typeface="+mn-lt"/>
                <a:cs typeface="+mn-lt"/>
              </a:rPr>
              <a:t>Kubebuilder</a:t>
            </a:r>
            <a:r>
              <a:rPr lang="en-US" sz="1800">
                <a:ea typeface="+mn-lt"/>
                <a:cs typeface="+mn-lt"/>
              </a:rPr>
              <a:t> when you need a high level of control, customization, and are comfortable with Go programming. It's a good fit for building Operators for complex or unique applications.</a:t>
            </a:r>
          </a:p>
        </p:txBody>
      </p:sp>
      <p:sp>
        <p:nvSpPr>
          <p:cNvPr id="8" name="Text Placeholder 7">
            <a:extLst>
              <a:ext uri="{FF2B5EF4-FFF2-40B4-BE49-F238E27FC236}">
                <a16:creationId xmlns:a16="http://schemas.microsoft.com/office/drawing/2014/main" id="{C53A5CC0-10A5-C9CD-BE13-EEACD0DF6395}"/>
              </a:ext>
            </a:extLst>
          </p:cNvPr>
          <p:cNvSpPr>
            <a:spLocks noGrp="1"/>
          </p:cNvSpPr>
          <p:nvPr>
            <p:ph type="body" sz="quarter" idx="3"/>
          </p:nvPr>
        </p:nvSpPr>
        <p:spPr/>
        <p:txBody>
          <a:bodyPr/>
          <a:lstStyle/>
          <a:p>
            <a:r>
              <a:rPr lang="en-US">
                <a:cs typeface="Calibri"/>
              </a:rPr>
              <a:t>Operator SDK</a:t>
            </a:r>
            <a:endParaRPr lang="en-US"/>
          </a:p>
        </p:txBody>
      </p:sp>
      <p:sp>
        <p:nvSpPr>
          <p:cNvPr id="9" name="Content Placeholder 8">
            <a:extLst>
              <a:ext uri="{FF2B5EF4-FFF2-40B4-BE49-F238E27FC236}">
                <a16:creationId xmlns:a16="http://schemas.microsoft.com/office/drawing/2014/main" id="{22A7CA99-A7E9-978F-4D9E-FBC07F4195E6}"/>
              </a:ext>
            </a:extLst>
          </p:cNvPr>
          <p:cNvSpPr>
            <a:spLocks noGrp="1"/>
          </p:cNvSpPr>
          <p:nvPr>
            <p:ph sz="quarter" idx="4"/>
          </p:nvPr>
        </p:nvSpPr>
        <p:spPr/>
        <p:txBody>
          <a:bodyPr vert="horz" lIns="91440" tIns="45720" rIns="91440" bIns="45720" rtlCol="0" anchor="t">
            <a:normAutofit/>
          </a:bodyPr>
          <a:lstStyle/>
          <a:p>
            <a:r>
              <a:rPr lang="en-US" sz="1800" b="1">
                <a:ea typeface="+mn-lt"/>
                <a:cs typeface="+mn-lt"/>
              </a:rPr>
              <a:t>Use Cases:</a:t>
            </a:r>
            <a:r>
              <a:rPr lang="en-US" sz="1800">
                <a:ea typeface="+mn-lt"/>
                <a:cs typeface="+mn-lt"/>
              </a:rPr>
              <a:t> Operator SDK is a good choice for developers who want to streamline Operator development, reduce boilerplate code, and follow best practices without getting deeply into Go coding. It's particularly useful when building Operators for applications that have common deployment and management patterns.</a:t>
            </a:r>
          </a:p>
          <a:p>
            <a:r>
              <a:rPr lang="en-US" sz="1800" b="1">
                <a:ea typeface="+mn-lt"/>
                <a:cs typeface="+mn-lt"/>
              </a:rPr>
              <a:t>When to Use:</a:t>
            </a:r>
            <a:r>
              <a:rPr lang="en-US" sz="1800">
                <a:ea typeface="+mn-lt"/>
                <a:cs typeface="+mn-lt"/>
              </a:rPr>
              <a:t> Choose Operator SDK when you want to accelerate Operator development, follow established best practices, and prefer working with YAML manifests for custom resources. It's a good fit for many standard application deployments on Kubernetes.</a:t>
            </a:r>
          </a:p>
        </p:txBody>
      </p:sp>
    </p:spTree>
    <p:extLst>
      <p:ext uri="{BB962C8B-B14F-4D97-AF65-F5344CB8AC3E}">
        <p14:creationId xmlns:p14="http://schemas.microsoft.com/office/powerpoint/2010/main" val="196589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904-C94A-2237-A318-AA07E165B29F}"/>
              </a:ext>
            </a:extLst>
          </p:cNvPr>
          <p:cNvSpPr>
            <a:spLocks noGrp="1"/>
          </p:cNvSpPr>
          <p:nvPr>
            <p:ph type="title"/>
          </p:nvPr>
        </p:nvSpPr>
        <p:spPr/>
        <p:txBody>
          <a:bodyPr/>
          <a:lstStyle/>
          <a:p>
            <a:r>
              <a:rPr lang="en-US">
                <a:cs typeface="Calibri Light"/>
              </a:rPr>
              <a:t>Why programming in K8s</a:t>
            </a:r>
            <a:endParaRPr lang="en-US"/>
          </a:p>
        </p:txBody>
      </p:sp>
      <p:sp>
        <p:nvSpPr>
          <p:cNvPr id="3" name="Content Placeholder 2">
            <a:extLst>
              <a:ext uri="{FF2B5EF4-FFF2-40B4-BE49-F238E27FC236}">
                <a16:creationId xmlns:a16="http://schemas.microsoft.com/office/drawing/2014/main" id="{B7AA0490-79FE-83F8-6CA0-7E0FF4BCCB75}"/>
              </a:ext>
            </a:extLst>
          </p:cNvPr>
          <p:cNvSpPr>
            <a:spLocks noGrp="1"/>
          </p:cNvSpPr>
          <p:nvPr>
            <p:ph idx="1"/>
          </p:nvPr>
        </p:nvSpPr>
        <p:spPr/>
        <p:txBody>
          <a:bodyPr vert="horz" lIns="91440" tIns="45720" rIns="91440" bIns="45720" rtlCol="0" anchor="t">
            <a:normAutofit lnSpcReduction="10000"/>
          </a:bodyPr>
          <a:lstStyle/>
          <a:p>
            <a:r>
              <a:rPr lang="en-US">
                <a:cs typeface="Calibri"/>
              </a:rPr>
              <a:t>The main reason is to extend Kubernetes functionalities. There are a few main extension points:</a:t>
            </a:r>
          </a:p>
          <a:p>
            <a:pPr marL="914400" lvl="1" indent="-457200">
              <a:buAutoNum type="arabicPeriod"/>
            </a:pPr>
            <a:r>
              <a:rPr lang="en-US">
                <a:cs typeface="Calibri"/>
              </a:rPr>
              <a:t>Client plugins (e.g. extending </a:t>
            </a:r>
            <a:r>
              <a:rPr lang="en-US" err="1">
                <a:cs typeface="Calibri"/>
              </a:rPr>
              <a:t>kubectl</a:t>
            </a:r>
            <a:r>
              <a:rPr lang="en-US">
                <a:cs typeface="Calibri"/>
              </a:rPr>
              <a:t>)</a:t>
            </a:r>
          </a:p>
          <a:p>
            <a:pPr marL="914400" lvl="1" indent="-457200">
              <a:buAutoNum type="arabicPeriod"/>
            </a:pPr>
            <a:r>
              <a:rPr lang="en-US">
                <a:cs typeface="Calibri"/>
              </a:rPr>
              <a:t>API Access extensions</a:t>
            </a:r>
          </a:p>
          <a:p>
            <a:pPr marL="914400" lvl="1" indent="-457200">
              <a:buAutoNum type="arabicPeriod"/>
            </a:pPr>
            <a:r>
              <a:rPr lang="en-US">
                <a:cs typeface="Calibri"/>
              </a:rPr>
              <a:t>API extensions </a:t>
            </a:r>
          </a:p>
          <a:p>
            <a:pPr marL="914400" lvl="1" indent="-457200">
              <a:buAutoNum type="arabicPeriod"/>
            </a:pPr>
            <a:r>
              <a:rPr lang="en-US">
                <a:cs typeface="Calibri"/>
              </a:rPr>
              <a:t>Scheduling extensions</a:t>
            </a:r>
          </a:p>
          <a:p>
            <a:pPr marL="914400" lvl="1" indent="-457200">
              <a:buAutoNum type="arabicPeriod"/>
            </a:pPr>
            <a:r>
              <a:rPr lang="en-US">
                <a:cs typeface="Calibri"/>
              </a:rPr>
              <a:t>CRDs and Controllers (new APIs)</a:t>
            </a:r>
          </a:p>
          <a:p>
            <a:pPr marL="914400" lvl="1" indent="-457200">
              <a:buAutoNum type="arabicPeriod"/>
            </a:pPr>
            <a:r>
              <a:rPr lang="en-US">
                <a:cs typeface="Calibri"/>
              </a:rPr>
              <a:t>Network Plugins </a:t>
            </a:r>
          </a:p>
          <a:p>
            <a:pPr marL="914400" lvl="1" indent="-457200">
              <a:buAutoNum type="arabicPeriod"/>
            </a:pPr>
            <a:r>
              <a:rPr lang="en-US">
                <a:cs typeface="Calibri"/>
              </a:rPr>
              <a:t>Device Plugins</a:t>
            </a:r>
          </a:p>
          <a:p>
            <a:pPr marL="914400" lvl="1" indent="-457200">
              <a:buAutoNum type="arabicPeriod"/>
            </a:pPr>
            <a:r>
              <a:rPr lang="en-US">
                <a:cs typeface="Calibri"/>
              </a:rPr>
              <a:t>Storage Plugins</a:t>
            </a:r>
          </a:p>
          <a:p>
            <a:pPr indent="0">
              <a:buNone/>
            </a:pPr>
            <a:r>
              <a:rPr lang="en-US">
                <a:cs typeface="Calibri"/>
              </a:rPr>
              <a:t>More info  </a:t>
            </a:r>
            <a:r>
              <a:rPr lang="en-US">
                <a:ea typeface="+mn-lt"/>
                <a:cs typeface="+mn-lt"/>
                <a:hlinkClick r:id="rId2"/>
              </a:rPr>
              <a:t>official documentation</a:t>
            </a:r>
            <a:endParaRPr lang="en-US">
              <a:cs typeface="Calibri"/>
            </a:endParaRPr>
          </a:p>
          <a:p>
            <a:pPr marL="914400" lvl="1" indent="-457200">
              <a:buAutoNum type="arabicPeriod"/>
            </a:pPr>
            <a:endParaRPr lang="en-US">
              <a:cs typeface="Calibri"/>
            </a:endParaRPr>
          </a:p>
          <a:p>
            <a:pPr marL="914400" lvl="1" indent="-457200">
              <a:buAutoNum type="arabicPeriod"/>
            </a:pPr>
            <a:endParaRPr lang="en-US">
              <a:cs typeface="Calibri"/>
            </a:endParaRPr>
          </a:p>
        </p:txBody>
      </p:sp>
    </p:spTree>
    <p:extLst>
      <p:ext uri="{BB962C8B-B14F-4D97-AF65-F5344CB8AC3E}">
        <p14:creationId xmlns:p14="http://schemas.microsoft.com/office/powerpoint/2010/main" val="383504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2E7D-7163-BE78-61D7-A3B9D061A311}"/>
              </a:ext>
            </a:extLst>
          </p:cNvPr>
          <p:cNvSpPr>
            <a:spLocks noGrp="1"/>
          </p:cNvSpPr>
          <p:nvPr>
            <p:ph type="title"/>
          </p:nvPr>
        </p:nvSpPr>
        <p:spPr/>
        <p:txBody>
          <a:bodyPr/>
          <a:lstStyle/>
          <a:p>
            <a:r>
              <a:rPr lang="en-US">
                <a:cs typeface="Calibri Light"/>
              </a:rPr>
              <a:t>How can I program in Kubernetes?</a:t>
            </a:r>
            <a:endParaRPr lang="en-US"/>
          </a:p>
        </p:txBody>
      </p:sp>
      <p:sp>
        <p:nvSpPr>
          <p:cNvPr id="3" name="Content Placeholder 2">
            <a:extLst>
              <a:ext uri="{FF2B5EF4-FFF2-40B4-BE49-F238E27FC236}">
                <a16:creationId xmlns:a16="http://schemas.microsoft.com/office/drawing/2014/main" id="{C43D7136-CD39-DA9C-368D-10C86BFA5CF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cs typeface="Calibri"/>
              </a:rPr>
              <a:t>Using </a:t>
            </a:r>
            <a:r>
              <a:rPr lang="en-US" dirty="0">
                <a:cs typeface="Calibri"/>
                <a:hlinkClick r:id="rId2"/>
              </a:rPr>
              <a:t>client libraries</a:t>
            </a:r>
            <a:endParaRPr lang="en-US" dirty="0"/>
          </a:p>
          <a:p>
            <a:pPr marL="514350" indent="-514350">
              <a:buAutoNum type="arabicPeriod"/>
            </a:pPr>
            <a:r>
              <a:rPr lang="en-US" dirty="0">
                <a:cs typeface="Calibri"/>
              </a:rPr>
              <a:t>Using appropriate framework which can easy and speed up the development process. Among the most common ones there are:</a:t>
            </a:r>
          </a:p>
          <a:p>
            <a:pPr lvl="1"/>
            <a:r>
              <a:rPr lang="en-US" err="1">
                <a:cs typeface="Calibri"/>
              </a:rPr>
              <a:t>Kubebuilder</a:t>
            </a:r>
            <a:endParaRPr lang="en-US" dirty="0">
              <a:cs typeface="Calibri"/>
            </a:endParaRPr>
          </a:p>
          <a:p>
            <a:pPr lvl="1"/>
            <a:r>
              <a:rPr lang="en-US" dirty="0">
                <a:cs typeface="Calibri"/>
              </a:rPr>
              <a:t>Operator SDK</a:t>
            </a:r>
          </a:p>
        </p:txBody>
      </p:sp>
    </p:spTree>
    <p:extLst>
      <p:ext uri="{BB962C8B-B14F-4D97-AF65-F5344CB8AC3E}">
        <p14:creationId xmlns:p14="http://schemas.microsoft.com/office/powerpoint/2010/main" val="402129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96EF-64D9-A129-6697-BB1D228B6448}"/>
              </a:ext>
            </a:extLst>
          </p:cNvPr>
          <p:cNvSpPr>
            <a:spLocks noGrp="1"/>
          </p:cNvSpPr>
          <p:nvPr>
            <p:ph type="title"/>
          </p:nvPr>
        </p:nvSpPr>
        <p:spPr/>
        <p:txBody>
          <a:bodyPr/>
          <a:lstStyle/>
          <a:p>
            <a:r>
              <a:rPr lang="en-US" err="1">
                <a:cs typeface="Calibri Light"/>
              </a:rPr>
              <a:t>Kubebuilder</a:t>
            </a:r>
            <a:endParaRPr lang="en-US" err="1"/>
          </a:p>
        </p:txBody>
      </p:sp>
      <p:sp>
        <p:nvSpPr>
          <p:cNvPr id="3" name="Content Placeholder 2">
            <a:extLst>
              <a:ext uri="{FF2B5EF4-FFF2-40B4-BE49-F238E27FC236}">
                <a16:creationId xmlns:a16="http://schemas.microsoft.com/office/drawing/2014/main" id="{B2781E90-26CB-1FC4-1BD6-33C4B681EDE2}"/>
              </a:ext>
            </a:extLst>
          </p:cNvPr>
          <p:cNvSpPr>
            <a:spLocks noGrp="1"/>
          </p:cNvSpPr>
          <p:nvPr>
            <p:ph idx="1"/>
          </p:nvPr>
        </p:nvSpPr>
        <p:spPr/>
        <p:txBody>
          <a:bodyPr vert="horz" lIns="91440" tIns="45720" rIns="91440" bIns="45720" rtlCol="0" anchor="t">
            <a:normAutofit/>
          </a:bodyPr>
          <a:lstStyle/>
          <a:p>
            <a:r>
              <a:rPr lang="en" dirty="0" err="1">
                <a:ea typeface="+mn-lt"/>
                <a:cs typeface="+mn-lt"/>
              </a:rPr>
              <a:t>Kubebuilder</a:t>
            </a:r>
            <a:r>
              <a:rPr lang="en" dirty="0">
                <a:ea typeface="+mn-lt"/>
                <a:cs typeface="+mn-lt"/>
              </a:rPr>
              <a:t> is an tool for rapidly building and publishing Kubernetes APIs in Go.</a:t>
            </a:r>
          </a:p>
          <a:p>
            <a:r>
              <a:rPr lang="en" dirty="0">
                <a:ea typeface="+mn-lt"/>
                <a:cs typeface="+mn-lt"/>
              </a:rPr>
              <a:t>It builds on top of the canonical techniques used to build the core Kubernetes APIs to provide simple abstractions that reduce boilerplate and toil.</a:t>
            </a:r>
          </a:p>
          <a:p>
            <a:r>
              <a:rPr lang="en" dirty="0">
                <a:cs typeface="Calibri"/>
              </a:rPr>
              <a:t>Who is it for?</a:t>
            </a:r>
          </a:p>
          <a:p>
            <a:pPr lvl="1" indent="-457200">
              <a:buAutoNum type="arabicPeriod"/>
            </a:pPr>
            <a:r>
              <a:rPr lang="en" dirty="0">
                <a:cs typeface="Calibri"/>
              </a:rPr>
              <a:t>Users of Kubernetes</a:t>
            </a:r>
          </a:p>
          <a:p>
            <a:pPr lvl="1" indent="-457200">
              <a:buAutoNum type="arabicPeriod"/>
            </a:pPr>
            <a:r>
              <a:rPr lang="en" dirty="0">
                <a:cs typeface="Calibri"/>
              </a:rPr>
              <a:t>Kubernetes extensions developers</a:t>
            </a:r>
          </a:p>
          <a:p>
            <a:pPr lvl="1" indent="-457200">
              <a:buAutoNum type="arabicPeriod"/>
            </a:pPr>
            <a:r>
              <a:rPr lang="en" dirty="0">
                <a:cs typeface="Calibri"/>
              </a:rPr>
              <a:t>Go developers</a:t>
            </a:r>
          </a:p>
          <a:p>
            <a:pPr marL="0" indent="0">
              <a:buNone/>
            </a:pPr>
            <a:r>
              <a:rPr lang="en" dirty="0">
                <a:cs typeface="Calibri"/>
              </a:rPr>
              <a:t>More info on the </a:t>
            </a:r>
            <a:r>
              <a:rPr lang="en" dirty="0">
                <a:cs typeface="Calibri"/>
                <a:hlinkClick r:id="rId2"/>
              </a:rPr>
              <a:t>official documentation</a:t>
            </a:r>
            <a:endParaRPr lang="en" dirty="0">
              <a:cs typeface="Calibri"/>
            </a:endParaRPr>
          </a:p>
        </p:txBody>
      </p:sp>
    </p:spTree>
    <p:extLst>
      <p:ext uri="{BB962C8B-B14F-4D97-AF65-F5344CB8AC3E}">
        <p14:creationId xmlns:p14="http://schemas.microsoft.com/office/powerpoint/2010/main" val="41212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CB4EE15-B23F-1D2E-9772-DFE2564C298B}"/>
              </a:ext>
            </a:extLst>
          </p:cNvPr>
          <p:cNvPicPr>
            <a:picLocks noGrp="1" noChangeAspect="1"/>
          </p:cNvPicPr>
          <p:nvPr>
            <p:ph sz="half" idx="1"/>
          </p:nvPr>
        </p:nvPicPr>
        <p:blipFill>
          <a:blip r:embed="rId2"/>
          <a:stretch>
            <a:fillRect/>
          </a:stretch>
        </p:blipFill>
        <p:spPr>
          <a:xfrm>
            <a:off x="2890850" y="1013658"/>
            <a:ext cx="6385314" cy="5725436"/>
          </a:xfrm>
        </p:spPr>
      </p:pic>
      <p:sp>
        <p:nvSpPr>
          <p:cNvPr id="8" name="TextBox 7">
            <a:extLst>
              <a:ext uri="{FF2B5EF4-FFF2-40B4-BE49-F238E27FC236}">
                <a16:creationId xmlns:a16="http://schemas.microsoft.com/office/drawing/2014/main" id="{1C05242F-CDE2-5896-EB60-29B44C019C7D}"/>
              </a:ext>
            </a:extLst>
          </p:cNvPr>
          <p:cNvSpPr txBox="1"/>
          <p:nvPr/>
        </p:nvSpPr>
        <p:spPr>
          <a:xfrm>
            <a:off x="587114" y="187376"/>
            <a:ext cx="81821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err="1">
                <a:cs typeface="Calibri"/>
              </a:rPr>
              <a:t>Kubebuilder</a:t>
            </a:r>
            <a:r>
              <a:rPr lang="en-US" sz="4400">
                <a:cs typeface="Calibri"/>
              </a:rPr>
              <a:t> Architecture</a:t>
            </a:r>
          </a:p>
        </p:txBody>
      </p:sp>
    </p:spTree>
    <p:extLst>
      <p:ext uri="{BB962C8B-B14F-4D97-AF65-F5344CB8AC3E}">
        <p14:creationId xmlns:p14="http://schemas.microsoft.com/office/powerpoint/2010/main" val="20305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65C8-AF1F-ECB7-27E7-3D44B71A1238}"/>
              </a:ext>
            </a:extLst>
          </p:cNvPr>
          <p:cNvSpPr>
            <a:spLocks noGrp="1"/>
          </p:cNvSpPr>
          <p:nvPr>
            <p:ph type="title"/>
          </p:nvPr>
        </p:nvSpPr>
        <p:spPr/>
        <p:txBody>
          <a:bodyPr/>
          <a:lstStyle/>
          <a:p>
            <a:r>
              <a:rPr lang="en-US">
                <a:cs typeface="Calibri Light"/>
              </a:rPr>
              <a:t>Operator SDK</a:t>
            </a:r>
            <a:endParaRPr lang="en-US"/>
          </a:p>
        </p:txBody>
      </p:sp>
      <p:sp>
        <p:nvSpPr>
          <p:cNvPr id="3" name="Content Placeholder 2">
            <a:extLst>
              <a:ext uri="{FF2B5EF4-FFF2-40B4-BE49-F238E27FC236}">
                <a16:creationId xmlns:a16="http://schemas.microsoft.com/office/drawing/2014/main" id="{33D000C2-DA32-327A-7454-E8648CD8DF2E}"/>
              </a:ext>
            </a:extLst>
          </p:cNvPr>
          <p:cNvSpPr>
            <a:spLocks noGrp="1"/>
          </p:cNvSpPr>
          <p:nvPr>
            <p:ph idx="1"/>
          </p:nvPr>
        </p:nvSpPr>
        <p:spPr>
          <a:xfrm>
            <a:off x="838200" y="1825625"/>
            <a:ext cx="10515600" cy="2365142"/>
          </a:xfrm>
        </p:spPr>
        <p:txBody>
          <a:bodyPr vert="horz" lIns="91440" tIns="45720" rIns="91440" bIns="45720" rtlCol="0" anchor="t">
            <a:normAutofit/>
          </a:bodyPr>
          <a:lstStyle/>
          <a:p>
            <a:r>
              <a:rPr lang="en-US" dirty="0">
                <a:ea typeface="+mn-lt"/>
                <a:cs typeface="+mn-lt"/>
              </a:rPr>
              <a:t>The Operator SDK is a tool that provides the facilities to build, test, and package Operators.</a:t>
            </a:r>
          </a:p>
          <a:p>
            <a:r>
              <a:rPr lang="en-US" dirty="0">
                <a:cs typeface="Calibri" panose="020F0502020204030204"/>
              </a:rPr>
              <a:t>Yes but.. What is an Operator?</a:t>
            </a:r>
          </a:p>
        </p:txBody>
      </p:sp>
    </p:spTree>
    <p:extLst>
      <p:ext uri="{BB962C8B-B14F-4D97-AF65-F5344CB8AC3E}">
        <p14:creationId xmlns:p14="http://schemas.microsoft.com/office/powerpoint/2010/main" val="147574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EB1D-E397-49C5-B8D1-966B063E7C84}"/>
              </a:ext>
            </a:extLst>
          </p:cNvPr>
          <p:cNvSpPr>
            <a:spLocks noGrp="1"/>
          </p:cNvSpPr>
          <p:nvPr>
            <p:ph type="title"/>
          </p:nvPr>
        </p:nvSpPr>
        <p:spPr/>
        <p:txBody>
          <a:bodyPr/>
          <a:lstStyle/>
          <a:p>
            <a:r>
              <a:rPr lang="en-US">
                <a:cs typeface="Calibri Light"/>
              </a:rPr>
              <a:t>Operators in K8s</a:t>
            </a:r>
            <a:endParaRPr lang="en-US"/>
          </a:p>
        </p:txBody>
      </p:sp>
      <p:sp>
        <p:nvSpPr>
          <p:cNvPr id="3" name="Content Placeholder 2">
            <a:extLst>
              <a:ext uri="{FF2B5EF4-FFF2-40B4-BE49-F238E27FC236}">
                <a16:creationId xmlns:a16="http://schemas.microsoft.com/office/drawing/2014/main" id="{0790605F-38FA-4464-61D2-CE4AA9FB9E7A}"/>
              </a:ext>
            </a:extLst>
          </p:cNvPr>
          <p:cNvSpPr>
            <a:spLocks noGrp="1"/>
          </p:cNvSpPr>
          <p:nvPr>
            <p:ph idx="1"/>
          </p:nvPr>
        </p:nvSpPr>
        <p:spPr/>
        <p:txBody>
          <a:bodyPr vert="horz" lIns="91440" tIns="45720" rIns="91440" bIns="45720" rtlCol="0" anchor="t">
            <a:normAutofit/>
          </a:bodyPr>
          <a:lstStyle/>
          <a:p>
            <a:r>
              <a:rPr lang="en-US">
                <a:ea typeface="+mn-lt"/>
                <a:cs typeface="+mn-lt"/>
              </a:rPr>
              <a:t>Software extensions to Kubernetes that make use of custom resources to manage applications and their components.</a:t>
            </a:r>
          </a:p>
          <a:p>
            <a:r>
              <a:rPr lang="en-US">
                <a:ea typeface="+mn-lt"/>
                <a:cs typeface="+mn-lt"/>
              </a:rPr>
              <a:t>The </a:t>
            </a:r>
            <a:r>
              <a:rPr lang="en-US" i="1">
                <a:ea typeface="+mn-lt"/>
                <a:cs typeface="+mn-lt"/>
              </a:rPr>
              <a:t>operator pattern</a:t>
            </a:r>
            <a:r>
              <a:rPr lang="en-US">
                <a:ea typeface="+mn-lt"/>
                <a:cs typeface="+mn-lt"/>
              </a:rPr>
              <a:t> aims to capture the key aim of a human operator who is managing a service or set of services.</a:t>
            </a:r>
          </a:p>
          <a:p>
            <a:r>
              <a:rPr lang="en-US">
                <a:ea typeface="+mn-lt"/>
                <a:cs typeface="+mn-lt"/>
              </a:rPr>
              <a:t>The operator pattern captures how you can write code to automate a task beyond what Kubernetes itself provides.</a:t>
            </a:r>
          </a:p>
          <a:p>
            <a:pPr marL="0" indent="0">
              <a:buNone/>
            </a:pPr>
            <a:r>
              <a:rPr lang="en-US">
                <a:cs typeface="Calibri"/>
              </a:rPr>
              <a:t>More info on the </a:t>
            </a:r>
            <a:r>
              <a:rPr lang="en-US">
                <a:cs typeface="Calibri"/>
                <a:hlinkClick r:id="rId2"/>
              </a:rPr>
              <a:t>official documentation</a:t>
            </a:r>
          </a:p>
        </p:txBody>
      </p:sp>
    </p:spTree>
    <p:extLst>
      <p:ext uri="{BB962C8B-B14F-4D97-AF65-F5344CB8AC3E}">
        <p14:creationId xmlns:p14="http://schemas.microsoft.com/office/powerpoint/2010/main" val="302714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81D2-EB21-FED1-A912-D01CDE78AC1A}"/>
              </a:ext>
            </a:extLst>
          </p:cNvPr>
          <p:cNvSpPr>
            <a:spLocks noGrp="1"/>
          </p:cNvSpPr>
          <p:nvPr>
            <p:ph type="title"/>
          </p:nvPr>
        </p:nvSpPr>
        <p:spPr/>
        <p:txBody>
          <a:bodyPr/>
          <a:lstStyle/>
          <a:p>
            <a:r>
              <a:rPr lang="en-US">
                <a:cs typeface="Calibri Light"/>
              </a:rPr>
              <a:t>Operator SDK cont'd</a:t>
            </a:r>
            <a:endParaRPr lang="en-US"/>
          </a:p>
        </p:txBody>
      </p:sp>
      <p:sp>
        <p:nvSpPr>
          <p:cNvPr id="3" name="Content Placeholder 2">
            <a:extLst>
              <a:ext uri="{FF2B5EF4-FFF2-40B4-BE49-F238E27FC236}">
                <a16:creationId xmlns:a16="http://schemas.microsoft.com/office/drawing/2014/main" id="{C7BC4D0A-EEFF-9D95-D49C-8D15EFB64FC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The Operator SDK is a framework that uses the </a:t>
            </a:r>
            <a:r>
              <a:rPr lang="en-US">
                <a:ea typeface="+mn-lt"/>
                <a:cs typeface="+mn-lt"/>
                <a:hlinkClick r:id="rId2"/>
              </a:rPr>
              <a:t>controller-runtime</a:t>
            </a:r>
            <a:r>
              <a:rPr lang="en-US">
                <a:ea typeface="+mn-lt"/>
                <a:cs typeface="+mn-lt"/>
              </a:rPr>
              <a:t> library to make writing operators easier by providing:</a:t>
            </a:r>
            <a:endParaRPr lang="en-US"/>
          </a:p>
          <a:p>
            <a:pPr marL="914400" lvl="1" indent="-457200">
              <a:buAutoNum type="arabicPeriod"/>
            </a:pPr>
            <a:r>
              <a:rPr lang="en-US">
                <a:ea typeface="+mn-lt"/>
                <a:cs typeface="+mn-lt"/>
              </a:rPr>
              <a:t>High level APIs and abstractions to write the operational logic more intuitively</a:t>
            </a:r>
          </a:p>
          <a:p>
            <a:pPr marL="914400" lvl="1" indent="-457200">
              <a:buAutoNum type="arabicPeriod"/>
            </a:pPr>
            <a:r>
              <a:rPr lang="en-US">
                <a:ea typeface="+mn-lt"/>
                <a:cs typeface="+mn-lt"/>
              </a:rPr>
              <a:t>Tools for scaffolding and code generation to bootstrap a new project fast</a:t>
            </a:r>
          </a:p>
          <a:p>
            <a:pPr marL="914400" lvl="1" indent="-457200">
              <a:buAutoNum type="arabicPeriod"/>
            </a:pPr>
            <a:r>
              <a:rPr lang="en-US">
                <a:ea typeface="+mn-lt"/>
                <a:cs typeface="+mn-lt"/>
              </a:rPr>
              <a:t>Extensions to cover common Operator use cases</a:t>
            </a:r>
          </a:p>
          <a:p>
            <a:pPr marL="457200" lvl="1" indent="0">
              <a:buNone/>
            </a:pPr>
            <a:endParaRPr lang="en-US">
              <a:ea typeface="+mn-lt"/>
              <a:cs typeface="+mn-lt"/>
            </a:endParaRPr>
          </a:p>
          <a:p>
            <a:pPr marL="457200"/>
            <a:r>
              <a:rPr lang="en-US">
                <a:ea typeface="+mn-lt"/>
                <a:cs typeface="+mn-lt"/>
              </a:rPr>
              <a:t>Different Operator "types":</a:t>
            </a:r>
          </a:p>
          <a:p>
            <a:pPr marL="1200150" lvl="1" indent="-514350">
              <a:buAutoNum type="arabicPeriod"/>
            </a:pPr>
            <a:r>
              <a:rPr lang="en-US">
                <a:ea typeface="+mn-lt"/>
                <a:cs typeface="+mn-lt"/>
              </a:rPr>
              <a:t>Helm-based</a:t>
            </a:r>
          </a:p>
          <a:p>
            <a:pPr marL="1200150" lvl="1" indent="-514350">
              <a:buAutoNum type="arabicPeriod"/>
            </a:pPr>
            <a:r>
              <a:rPr lang="en-US">
                <a:ea typeface="+mn-lt"/>
                <a:cs typeface="+mn-lt"/>
              </a:rPr>
              <a:t>Ansible-based</a:t>
            </a:r>
          </a:p>
          <a:p>
            <a:pPr marL="1200150" lvl="1" indent="-514350">
              <a:buAutoNum type="arabicPeriod"/>
            </a:pPr>
            <a:r>
              <a:rPr lang="en-US">
                <a:ea typeface="+mn-lt"/>
                <a:cs typeface="+mn-lt"/>
              </a:rPr>
              <a:t>Go-based</a:t>
            </a:r>
          </a:p>
          <a:p>
            <a:pPr marL="457200"/>
            <a:endParaRPr lang="en-US">
              <a:ea typeface="+mn-lt"/>
              <a:cs typeface="+mn-lt"/>
            </a:endParaRPr>
          </a:p>
        </p:txBody>
      </p:sp>
    </p:spTree>
    <p:extLst>
      <p:ext uri="{BB962C8B-B14F-4D97-AF65-F5344CB8AC3E}">
        <p14:creationId xmlns:p14="http://schemas.microsoft.com/office/powerpoint/2010/main" val="207623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A4B5-3E22-4C33-DB40-14152E67C37C}"/>
              </a:ext>
            </a:extLst>
          </p:cNvPr>
          <p:cNvSpPr>
            <a:spLocks noGrp="1"/>
          </p:cNvSpPr>
          <p:nvPr>
            <p:ph type="title"/>
          </p:nvPr>
        </p:nvSpPr>
        <p:spPr/>
        <p:txBody>
          <a:bodyPr/>
          <a:lstStyle/>
          <a:p>
            <a:r>
              <a:rPr lang="en-US" dirty="0">
                <a:cs typeface="Calibri Light"/>
              </a:rPr>
              <a:t>Operator types and capability levels</a:t>
            </a:r>
            <a:br>
              <a:rPr lang="en-US" dirty="0">
                <a:cs typeface="Calibri Light"/>
              </a:rPr>
            </a:br>
            <a:r>
              <a:rPr lang="en-US" dirty="0">
                <a:cs typeface="Calibri Light"/>
              </a:rPr>
              <a:t> in Operator SDKs</a:t>
            </a:r>
            <a:endParaRPr lang="en-US" dirty="0"/>
          </a:p>
        </p:txBody>
      </p:sp>
      <p:pic>
        <p:nvPicPr>
          <p:cNvPr id="4" name="Content Placeholder 3" descr="A diagram of a life cycle&#10;&#10;Description automatically generated">
            <a:extLst>
              <a:ext uri="{FF2B5EF4-FFF2-40B4-BE49-F238E27FC236}">
                <a16:creationId xmlns:a16="http://schemas.microsoft.com/office/drawing/2014/main" id="{43467D2D-698A-1719-FF37-61FCCEE74849}"/>
              </a:ext>
            </a:extLst>
          </p:cNvPr>
          <p:cNvPicPr>
            <a:picLocks noGrp="1" noChangeAspect="1"/>
          </p:cNvPicPr>
          <p:nvPr>
            <p:ph idx="1"/>
          </p:nvPr>
        </p:nvPicPr>
        <p:blipFill>
          <a:blip r:embed="rId2"/>
          <a:stretch>
            <a:fillRect/>
          </a:stretch>
        </p:blipFill>
        <p:spPr>
          <a:xfrm>
            <a:off x="972385" y="1695560"/>
            <a:ext cx="9056088" cy="3617313"/>
          </a:xfrm>
        </p:spPr>
      </p:pic>
      <p:sp>
        <p:nvSpPr>
          <p:cNvPr id="5" name="TextBox 4">
            <a:extLst>
              <a:ext uri="{FF2B5EF4-FFF2-40B4-BE49-F238E27FC236}">
                <a16:creationId xmlns:a16="http://schemas.microsoft.com/office/drawing/2014/main" id="{0C097F45-7A67-E4C8-7827-17244B636C40}"/>
              </a:ext>
            </a:extLst>
          </p:cNvPr>
          <p:cNvSpPr txBox="1"/>
          <p:nvPr/>
        </p:nvSpPr>
        <p:spPr>
          <a:xfrm>
            <a:off x="1036819" y="5508884"/>
            <a:ext cx="79322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panose="020F0502020204030204"/>
              </a:rPr>
              <a:t>More info on the </a:t>
            </a:r>
            <a:r>
              <a:rPr lang="en-US" sz="2800">
                <a:cs typeface="Calibri" panose="020F0502020204030204"/>
                <a:hlinkClick r:id="rId3"/>
              </a:rPr>
              <a:t>official documentation</a:t>
            </a:r>
            <a:endParaRPr lang="en-US" sz="2800">
              <a:cs typeface="Calibri" panose="020F0502020204030204"/>
            </a:endParaRPr>
          </a:p>
        </p:txBody>
      </p:sp>
    </p:spTree>
    <p:extLst>
      <p:ext uri="{BB962C8B-B14F-4D97-AF65-F5344CB8AC3E}">
        <p14:creationId xmlns:p14="http://schemas.microsoft.com/office/powerpoint/2010/main" val="3296402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Programming in K8s</vt:lpstr>
      <vt:lpstr>Why programming in K8s</vt:lpstr>
      <vt:lpstr>How can I program in Kubernetes?</vt:lpstr>
      <vt:lpstr>Kubebuilder</vt:lpstr>
      <vt:lpstr>PowerPoint Presentation</vt:lpstr>
      <vt:lpstr>Operator SDK</vt:lpstr>
      <vt:lpstr>Operators in K8s</vt:lpstr>
      <vt:lpstr>Operator SDK cont'd</vt:lpstr>
      <vt:lpstr>Operator types and capability levels  in Operator SDKs</vt:lpstr>
      <vt:lpstr>Kubebuilder vs Operator SDK</vt:lpstr>
      <vt:lpstr>Kubebuilder vs Operator SDK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cp:revision>
  <dcterms:created xsi:type="dcterms:W3CDTF">2023-09-04T07:35:55Z</dcterms:created>
  <dcterms:modified xsi:type="dcterms:W3CDTF">2023-09-07T14:48:29Z</dcterms:modified>
</cp:coreProperties>
</file>