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4917D-1DA5-3AFD-E51F-E6A4598D915F}" v="7" dt="2023-11-27T15:51:57.189"/>
    <p1510:client id="{435FF289-006D-2989-90D0-004C79C29305}" v="299" dt="2023-11-27T08:59:26.464"/>
    <p1510:client id="{45CF06DF-7AC7-5C12-7A09-411B3D8FC25C}" v="78" dt="2023-11-27T11:15:05.532"/>
    <p1510:client id="{48F37F09-A0FC-CBA4-3BED-AF60FC8CE7F9}" v="3" dt="2023-11-27T13:26:05.152"/>
    <p1510:client id="{5719CA65-3628-3F3D-850F-AD3A690530A0}" v="2" dt="2023-11-27T09:01:14.621"/>
    <p1510:client id="{5BEF59C1-8D48-9FF3-2BC6-CC62E0D30108}" v="435" dt="2023-11-27T10:49:11.055"/>
    <p1510:client id="{5CB70C10-C01B-4E44-B0AD-8AE2AE2101D9}" v="39" dt="2023-11-27T08:30:15.099"/>
    <p1510:client id="{6674A840-185D-7938-D207-800FA3D52A8C}" v="35" dt="2023-11-27T12:44:42.423"/>
    <p1510:client id="{759A34F2-FA43-822C-BF23-D6ACB95DB36B}" v="130" dt="2023-11-27T15:59:10.279"/>
    <p1510:client id="{9D4910B9-9ABD-C3AD-20E4-0D3CB0B27F5F}" v="55" dt="2023-11-27T09:29:36.729"/>
    <p1510:client id="{A2A74C72-9340-4C94-F56F-14274FFC5003}" v="47" dt="2023-11-27T09:37:31.522"/>
    <p1510:client id="{B0F65D93-1B01-2EFE-163D-11A9B6DFD4D9}" v="56" dt="2023-11-27T12:59:38.918"/>
    <p1510:client id="{C16764FC-3E3C-1054-8F25-72954A214F06}" v="24" dt="2023-11-27T09:41:3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336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6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61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07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392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985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50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06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48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66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62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3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kubernetes.io/docs/concepts/configuration/secre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configure-liveness-readiness-startup-prob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service/" TargetMode="External"/><Relationship Id="rId2" Type="http://schemas.openxmlformats.org/officeDocument/2006/relationships/hyperlink" Target="https://kubernetes.io/docs/reference/generated/kubernetes-api/v1.28/#ingress-v1-networking-k8s-i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services-networking/service/#loadbalancer" TargetMode="External"/><Relationship Id="rId4" Type="http://schemas.openxmlformats.org/officeDocument/2006/relationships/hyperlink" Target="https://kubernetes.io/docs/concepts/services-networking/service/#type-nodepo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ingress-controll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ingress/#ingress-class" TargetMode="External"/><Relationship Id="rId2" Type="http://schemas.openxmlformats.org/officeDocument/2006/relationships/hyperlink" Target="https://kubernetes.io/docs/reference/command-line-tools-reference/kube-controller-manag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reference/labels-annotations-taints/#ingressclass-kubernetes-io-is-default-class" TargetMode="External"/><Relationship Id="rId4" Type="http://schemas.openxmlformats.org/officeDocument/2006/relationships/hyperlink" Target="https://kubernetes.io/docs/concepts/services-networking/ingress/#default-ingress-clas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196" y="1652704"/>
            <a:ext cx="10347635" cy="1374561"/>
          </a:xfrm>
        </p:spPr>
        <p:txBody>
          <a:bodyPr>
            <a:normAutofit/>
          </a:bodyPr>
          <a:lstStyle/>
          <a:p>
            <a:r>
              <a:rPr lang="en-US" sz="6000" b="1">
                <a:cs typeface="Calibri Light"/>
              </a:rPr>
              <a:t>Managing HTTP(s) traffic in K8s</a:t>
            </a:r>
            <a:endParaRPr lang="en-US" sz="6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BD86C-098A-2CCA-118E-78309637C3B1}"/>
              </a:ext>
            </a:extLst>
          </p:cNvPr>
          <p:cNvSpPr txBox="1"/>
          <p:nvPr/>
        </p:nvSpPr>
        <p:spPr>
          <a:xfrm>
            <a:off x="1043625" y="3027028"/>
            <a:ext cx="65294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Calibri"/>
                <a:cs typeface="Calibri"/>
              </a:rPr>
              <a:t>Ingresses and Ingress controllers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C4704-B02E-FB1C-7F6B-195A0E511662}"/>
              </a:ext>
            </a:extLst>
          </p:cNvPr>
          <p:cNvSpPr txBox="1"/>
          <p:nvPr/>
        </p:nvSpPr>
        <p:spPr>
          <a:xfrm>
            <a:off x="3075962" y="4613945"/>
            <a:ext cx="6040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Francesco Cappa, Jacopo Marino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err="1">
                <a:ea typeface="Calibri"/>
                <a:cs typeface="Calibri"/>
              </a:rPr>
              <a:t>Politecnico</a:t>
            </a:r>
            <a:r>
              <a:rPr lang="en-US">
                <a:ea typeface="Calibri"/>
                <a:cs typeface="Calibri"/>
              </a:rPr>
              <a:t> di Torino</a:t>
            </a:r>
          </a:p>
        </p:txBody>
      </p:sp>
      <p:pic>
        <p:nvPicPr>
          <p:cNvPr id="10" name="Picture 9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E417356A-7596-D922-B991-C596BA1E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5" y="5181599"/>
            <a:ext cx="1959170" cy="13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C8F3-9B8D-5691-F103-C279FFC7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Hostname wildcards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E5F156E-0B78-7D93-B1DF-6DE486F4B4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3285" y="1848950"/>
            <a:ext cx="2089052" cy="41148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6E857-DFE3-323E-15B0-FF278CE0F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1224" y="1845735"/>
            <a:ext cx="7454456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Hosts can be precise matches (for example “foo.bar.com”) or a wildcard (for example “*.foo.com”).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Precise matches require that the HTTP host header matches the host field.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Wildcard matches require the HTTP host header is equal to the suffix of the wildcard rule.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98FB11-0482-0BA2-8B9F-46BE82F8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8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D736-4F81-C113-0C72-EE228F18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Ingress class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80A55EB-114B-FF80-0E18-58821BA6A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1407" y="2096006"/>
            <a:ext cx="4354107" cy="35228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64346-63A3-1871-8651-43909E747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8746" y="1845735"/>
            <a:ext cx="5566934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Ingresses can be implemented by different controllers, often with different configuration.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Each Ingress should specify a class, a reference to an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 resource that contains additional configuration including the name of the controller that should implement the class.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.</a:t>
            </a:r>
            <a:r>
              <a:rPr lang="en-US" err="1">
                <a:ea typeface="+mn-lt"/>
                <a:cs typeface="+mn-lt"/>
              </a:rPr>
              <a:t>spec.parameters</a:t>
            </a:r>
            <a:r>
              <a:rPr lang="en-US">
                <a:ea typeface="+mn-lt"/>
                <a:cs typeface="+mn-lt"/>
              </a:rPr>
              <a:t> field of an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 lets you reference another resource that provides configuration related to that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 </a:t>
            </a:r>
            <a:r>
              <a:rPr lang="en-US">
                <a:ea typeface="+mn-lt"/>
                <a:cs typeface="+mn-lt"/>
              </a:rPr>
              <a:t>The specific type of parameters to use depends on the ingress controller that you specify in the .</a:t>
            </a:r>
            <a:r>
              <a:rPr lang="en-US" err="1">
                <a:ea typeface="+mn-lt"/>
                <a:cs typeface="+mn-lt"/>
              </a:rPr>
              <a:t>spec.controller</a:t>
            </a:r>
            <a:r>
              <a:rPr lang="en-US">
                <a:ea typeface="+mn-lt"/>
                <a:cs typeface="+mn-lt"/>
              </a:rPr>
              <a:t> field of the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A3254-0F28-2142-2A8C-4A85A970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CB49-576F-9AE1-41FC-AC2816EE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Calibri Light"/>
                <a:cs typeface="Calibri Light"/>
              </a:rPr>
              <a:t>IngressClass</a:t>
            </a:r>
            <a:r>
              <a:rPr lang="en-US" b="1">
                <a:ea typeface="Calibri Light"/>
                <a:cs typeface="Calibri Light"/>
              </a:rPr>
              <a:t>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6C64-C596-7937-1F50-FB67CC47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Depending on your ingress controller, you may be able to use parameters that you set cluster-wide, or just for one namespace.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 Cluster: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default scope for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 parameters is cluster-wide.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kind (in combination the </a:t>
            </a:r>
            <a:r>
              <a:rPr lang="en-US" err="1">
                <a:ea typeface="+mn-lt"/>
                <a:cs typeface="+mn-lt"/>
              </a:rPr>
              <a:t>apiGroup</a:t>
            </a:r>
            <a:r>
              <a:rPr lang="en-US">
                <a:ea typeface="+mn-lt"/>
                <a:cs typeface="+mn-lt"/>
              </a:rPr>
              <a:t>) of the parameters refers to a cluster-scoped API (possibly a custom resource), and the name of the parameters identifies a specific cluster scoped resource for that API.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 </a:t>
            </a:r>
            <a:r>
              <a:rPr lang="en-US" err="1">
                <a:ea typeface="Calibri" panose="020F0502020204030204"/>
                <a:cs typeface="Calibri" panose="020F0502020204030204"/>
              </a:rPr>
              <a:t>Namespaced</a:t>
            </a:r>
            <a:r>
              <a:rPr lang="en-US">
                <a:ea typeface="Calibri" panose="020F0502020204030204"/>
                <a:cs typeface="Calibri" panose="020F0502020204030204"/>
              </a:rPr>
              <a:t>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If you set the .</a:t>
            </a:r>
            <a:r>
              <a:rPr lang="en-US" err="1">
                <a:ea typeface="+mn-lt"/>
                <a:cs typeface="+mn-lt"/>
              </a:rPr>
              <a:t>spec.parameters</a:t>
            </a:r>
            <a:r>
              <a:rPr lang="en-US">
                <a:ea typeface="+mn-lt"/>
                <a:cs typeface="+mn-lt"/>
              </a:rPr>
              <a:t> field and set .</a:t>
            </a:r>
            <a:r>
              <a:rPr lang="en-US" err="1">
                <a:ea typeface="+mn-lt"/>
                <a:cs typeface="+mn-lt"/>
              </a:rPr>
              <a:t>spec.parameters.scope</a:t>
            </a:r>
            <a:r>
              <a:rPr lang="en-US">
                <a:ea typeface="+mn-lt"/>
                <a:cs typeface="+mn-lt"/>
              </a:rPr>
              <a:t> to Namespace, then the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 refers to a </a:t>
            </a:r>
            <a:r>
              <a:rPr lang="en-US" err="1">
                <a:ea typeface="+mn-lt"/>
                <a:cs typeface="+mn-lt"/>
              </a:rPr>
              <a:t>namespaced</a:t>
            </a:r>
            <a:r>
              <a:rPr lang="en-US">
                <a:ea typeface="+mn-lt"/>
                <a:cs typeface="+mn-lt"/>
              </a:rPr>
              <a:t>-scoped resource.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You must also set the namespace field within .</a:t>
            </a:r>
            <a:r>
              <a:rPr lang="en-US" err="1">
                <a:ea typeface="+mn-lt"/>
                <a:cs typeface="+mn-lt"/>
              </a:rPr>
              <a:t>spec.parameters</a:t>
            </a:r>
            <a:r>
              <a:rPr lang="en-US">
                <a:ea typeface="+mn-lt"/>
                <a:cs typeface="+mn-lt"/>
              </a:rPr>
              <a:t> to the namespace that contains the parameters you want to use.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kind (in combination the </a:t>
            </a:r>
            <a:r>
              <a:rPr lang="en-US" err="1">
                <a:ea typeface="+mn-lt"/>
                <a:cs typeface="+mn-lt"/>
              </a:rPr>
              <a:t>apiGroup</a:t>
            </a:r>
            <a:r>
              <a:rPr lang="en-US">
                <a:ea typeface="+mn-lt"/>
                <a:cs typeface="+mn-lt"/>
              </a:rPr>
              <a:t>) of the parameters refers to a </a:t>
            </a:r>
            <a:r>
              <a:rPr lang="en-US" err="1">
                <a:ea typeface="+mn-lt"/>
                <a:cs typeface="+mn-lt"/>
              </a:rPr>
              <a:t>namespaced</a:t>
            </a:r>
            <a:r>
              <a:rPr lang="en-US">
                <a:ea typeface="+mn-lt"/>
                <a:cs typeface="+mn-lt"/>
              </a:rPr>
              <a:t> API (for example: </a:t>
            </a:r>
            <a:r>
              <a:rPr lang="en-US" err="1">
                <a:ea typeface="+mn-lt"/>
                <a:cs typeface="+mn-lt"/>
              </a:rPr>
              <a:t>ConfigMap</a:t>
            </a:r>
            <a:r>
              <a:rPr lang="en-US">
                <a:ea typeface="+mn-lt"/>
                <a:cs typeface="+mn-lt"/>
              </a:rPr>
              <a:t>), and the name of the parameters identifies a specific resource in the namespace you specified in namespace.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60AC7-ED68-00F9-48B0-15141C8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5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9348-3CB6-4C0D-56B1-05D84896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Calibri Light"/>
                <a:cs typeface="Calibri Light"/>
              </a:rPr>
              <a:t>IngressClass</a:t>
            </a:r>
            <a:r>
              <a:rPr lang="en-US" b="1">
                <a:ea typeface="Calibri Light"/>
                <a:cs typeface="Calibri Light"/>
              </a:rPr>
              <a:t> scope (cont'd)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32A33-4873-9400-37FD-4AA01E78A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14705"/>
          </a:xfrm>
        </p:spPr>
        <p:txBody>
          <a:bodyPr>
            <a:normAutofit lnSpcReduction="10000"/>
          </a:bodyPr>
          <a:lstStyle/>
          <a:p>
            <a:r>
              <a:rPr lang="en-US">
                <a:ea typeface="Calibri"/>
                <a:cs typeface="Calibri"/>
              </a:rPr>
              <a:t>Cluster-wide</a:t>
            </a:r>
            <a:endParaRPr lang="en-US"/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DD797017-6F71-C0E1-EF09-1F1F48DFD3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839" y="2311697"/>
            <a:ext cx="5089322" cy="314992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BE1479-C9A7-0F6F-4F4C-2C7F880E2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358778"/>
          </a:xfrm>
        </p:spPr>
        <p:txBody>
          <a:bodyPr>
            <a:normAutofit lnSpcReduction="10000"/>
          </a:bodyPr>
          <a:lstStyle/>
          <a:p>
            <a:r>
              <a:rPr lang="en-US" err="1">
                <a:ea typeface="Calibri"/>
                <a:cs typeface="Calibri"/>
              </a:rPr>
              <a:t>namespaced</a:t>
            </a:r>
            <a:endParaRPr lang="en-US" err="1"/>
          </a:p>
        </p:txBody>
      </p:sp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07660C3-CED9-4C36-E6B7-AC81558F76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1955" y="2314216"/>
            <a:ext cx="5075340" cy="314488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9498B6-45FF-0078-58A0-4A2E1C05B5BE}"/>
              </a:ext>
            </a:extLst>
          </p:cNvPr>
          <p:cNvSpPr txBox="1"/>
          <p:nvPr/>
        </p:nvSpPr>
        <p:spPr>
          <a:xfrm>
            <a:off x="761998" y="5648586"/>
            <a:ext cx="105771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Namespace-scoped parameters help the cluster operator delegate control over the configuration (for example: load balancer settings, API gateway definition) that is used for a workload.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84C80-CB0C-3F42-FF14-BC65D5C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C292-3C30-3499-AECD-9F662102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Types of Ingress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7C7DE-EB89-D4E6-292E-F80E1FCAF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146471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Ingress backed by a single Service: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There are existing Kubernetes concepts that allow you to expose a single Service (see alternatives). You can also do this with an Ingress by specifying a default backend with no rules.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A74A19B-4663-8B38-3653-C82DD98B5D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5658" y="1800014"/>
            <a:ext cx="2472506" cy="15212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3E98C-9875-CF18-6E22-D9FB38181E79}"/>
              </a:ext>
            </a:extLst>
          </p:cNvPr>
          <p:cNvSpPr txBox="1"/>
          <p:nvPr/>
        </p:nvSpPr>
        <p:spPr>
          <a:xfrm>
            <a:off x="1160477" y="3432495"/>
            <a:ext cx="98291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Simple fanout: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fanout configuration routes traffic from a single IP address to more than one Service, based on the HTTP URI being requested. 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 Ingress allows you to keep the number of load balancers down to a minimum.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Name based virtual hosting: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Name-based virtual hosts support routing HTTP traffic to multiple host names at the same IP address.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If you create an Ingress resource without any hosts defined in the rules, then any web traffic to the IP address of your Ingress controller can be matched without a name based virtual host being required.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69EC1-AE1B-6714-77A3-3510B6A7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47D8-8869-E387-0768-378AB46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Types of Ingress: Simple fanout</a:t>
            </a:r>
          </a:p>
        </p:txBody>
      </p:sp>
      <p:pic>
        <p:nvPicPr>
          <p:cNvPr id="5" name="Content Placeholder 4" descr="A diagram of a service&#10;&#10;Description automatically generated">
            <a:extLst>
              <a:ext uri="{FF2B5EF4-FFF2-40B4-BE49-F238E27FC236}">
                <a16:creationId xmlns:a16="http://schemas.microsoft.com/office/drawing/2014/main" id="{FDC8C74E-ECAF-A282-9EE6-5C7B97CDFD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160" y="2429294"/>
            <a:ext cx="6096000" cy="2856238"/>
          </a:xfrm>
        </p:spPr>
      </p:pic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2DB3CAB-2B54-E100-BE18-75B487E58B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10487" y="1800015"/>
            <a:ext cx="2552625" cy="41148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5767D-4FE4-3BA3-B441-32F6026D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452-CD77-2CBA-C6F4-F58281A5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Types of ingress: name based virtual hosting</a:t>
            </a:r>
          </a:p>
        </p:txBody>
      </p:sp>
      <p:pic>
        <p:nvPicPr>
          <p:cNvPr id="5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DBE492A1-611C-E3EF-20FD-FF6FCE249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160" y="2533740"/>
            <a:ext cx="6096000" cy="2647348"/>
          </a:xfrm>
        </p:spPr>
      </p:pic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1CAC39F-61F1-23AF-307D-37935714C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66953" y="1800015"/>
            <a:ext cx="2039694" cy="41148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A6F38-D701-759A-7098-3925B071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732-4137-ABC3-6B55-7F9C50D8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1147-099C-72DE-F368-ADCCA33DFC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You can secure an Ingress by specifying a </a:t>
            </a:r>
            <a:r>
              <a:rPr lang="en-US">
                <a:ea typeface="+mn-lt"/>
                <a:cs typeface="+mn-lt"/>
                <a:hlinkClick r:id="rId2"/>
              </a:rPr>
              <a:t>Secret</a:t>
            </a:r>
            <a:r>
              <a:rPr lang="en-US">
                <a:ea typeface="+mn-lt"/>
                <a:cs typeface="+mn-lt"/>
              </a:rPr>
              <a:t> that contains a TLS private key and certificate.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Ingress resource only supports a single TLS port, 443, and assumes TLS termination at the ingress point (traffic to the Service and its Pods is in plaintext).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TLS secret must contain keys named tls.crt and </a:t>
            </a:r>
            <a:r>
              <a:rPr lang="en-US" err="1">
                <a:ea typeface="+mn-lt"/>
                <a:cs typeface="+mn-lt"/>
              </a:rPr>
              <a:t>tls.key</a:t>
            </a:r>
            <a:r>
              <a:rPr lang="en-US">
                <a:ea typeface="+mn-lt"/>
                <a:cs typeface="+mn-lt"/>
              </a:rPr>
              <a:t> that contain the certificate and private key to use for TLS. </a:t>
            </a:r>
            <a:endParaRPr lang="en-US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You need to make sure the TLS secret you created came from a certificate that contains a Common Name (CN), also known as a Fully Qualified Domain Name (FQDN) for https-example.foo.com.</a:t>
            </a:r>
            <a:endParaRPr lang="en-US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1E8CD4C-DDB0-1B0E-0FCF-474264E6D6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7821" y="1846941"/>
            <a:ext cx="2726600" cy="20705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8C19E-9081-3470-20C4-61FD0F0C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6F31-1A67-112A-30E8-10D29FE3ACB5}"/>
              </a:ext>
            </a:extLst>
          </p:cNvPr>
          <p:cNvSpPr txBox="1"/>
          <p:nvPr/>
        </p:nvSpPr>
        <p:spPr>
          <a:xfrm>
            <a:off x="6767119" y="4068660"/>
            <a:ext cx="2628550" cy="18595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388F7A3D-3BE7-84F7-DEBC-BC37000D8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72" y="4070059"/>
            <a:ext cx="2615967" cy="18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0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49BE-AF6D-525D-3D20-67AC5B5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CD02-6745-9BFD-0D7F-F30FCC0F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An Ingress controller is bootstrapped with some load balancing policy settings that it applies to all Ingress, such as the load balancing algorithm, backend weight scheme, and others.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 </a:t>
            </a:r>
            <a:r>
              <a:rPr lang="en-US">
                <a:ea typeface="+mn-lt"/>
                <a:cs typeface="+mn-lt"/>
              </a:rPr>
              <a:t>More advanced load balancing concepts (e.g. persistent sessions, dynamic weights) are not yet exposed through the Ingress.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You can instead get these features through the load balancer used for a Service.</a:t>
            </a:r>
            <a:endParaRPr lang="en-US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It's also worth noting that even though health checks are not exposed directly through the Ingress, there exist parallel concepts in Kubernetes such as </a:t>
            </a:r>
            <a:r>
              <a:rPr lang="en-US">
                <a:ea typeface="+mn-lt"/>
                <a:cs typeface="+mn-lt"/>
                <a:hlinkClick r:id="rId2"/>
              </a:rPr>
              <a:t>readiness probes</a:t>
            </a:r>
            <a:r>
              <a:rPr lang="en-US">
                <a:ea typeface="+mn-lt"/>
                <a:cs typeface="+mn-lt"/>
              </a:rPr>
              <a:t> that allow you to achieve the same end </a:t>
            </a:r>
            <a:r>
              <a:rPr lang="en-US" err="1">
                <a:ea typeface="+mn-lt"/>
                <a:cs typeface="+mn-lt"/>
              </a:rPr>
              <a:t>resul</a:t>
            </a:r>
            <a:endParaRPr lang="en-US" err="1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6CDB0-8A64-A658-92BC-B3F051E1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3A8-757A-62EF-3B8D-869C3CF3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Questions</a:t>
            </a:r>
          </a:p>
        </p:txBody>
      </p:sp>
      <p:pic>
        <p:nvPicPr>
          <p:cNvPr id="5" name="Content Placeholder 4" descr="A cartoon character leaning on a question mark&#10;&#10;Description automatically generated">
            <a:extLst>
              <a:ext uri="{FF2B5EF4-FFF2-40B4-BE49-F238E27FC236}">
                <a16:creationId xmlns:a16="http://schemas.microsoft.com/office/drawing/2014/main" id="{066B702E-1D68-4EC0-FF82-680376D9A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845734"/>
            <a:ext cx="4023360" cy="40233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DFE50-F4D0-F6F6-9856-1A7A43B6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0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0034-8246-BA33-A5CA-F05D52F0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The reason behind Ingress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1C89-7A89-67FD-306C-DD31424A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 Something which goes beyond Service object: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An application made up of different Services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Need of redirecting traffic to a specific service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Need of the same ports (e.g., 80 and 443) with the same IP for several services (public IPs are expensive)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 An API object that manages external access to the services in a cluster, typically HTTP.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 Ingress may provide load balancing, SSL termination and name-based virtual hosting.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 What is an Ingress?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solidFill>
                  <a:srgbClr val="00B05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Ingress</a:t>
            </a:r>
            <a:r>
              <a:rPr lang="en-US">
                <a:ea typeface="+mn-lt"/>
                <a:cs typeface="+mn-lt"/>
              </a:rPr>
              <a:t> exposes HTTP and HTTPS routes from outside the cluster to 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en-US">
                <a:ea typeface="+mn-lt"/>
                <a:cs typeface="+mn-lt"/>
              </a:rPr>
              <a:t> within the cluster.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Traffic routing is controlled by rules defined on the Ingress resource.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An Ingress does not expose arbitrary ports or protocols</a:t>
            </a: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Exposing services other than HTTP and HTTPS to the internet typically uses a service of type 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Service.Type=NodePort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Service.Type=LoadBalancer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86866-BC6C-2DD1-CBF3-3E009FBD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37B9-8B00-0E38-71AE-3BF9822E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Example of Ingress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2BAAAF91-F5B9-919A-EABB-16DECD9DEB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160" y="2846370"/>
            <a:ext cx="6096000" cy="20220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97A01-8B1A-E729-17D2-0E430ED93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6397" y="2446946"/>
            <a:ext cx="4937760" cy="296075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An Ingress may be configured to give Services externally-reachable URLs, load balance traffic, terminate SSL / TLS, and offer name-based virtual hosting.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An </a:t>
            </a:r>
            <a:r>
              <a:rPr lang="en-US">
                <a:ea typeface="+mn-lt"/>
                <a:cs typeface="+mn-lt"/>
                <a:hlinkClick r:id="rId3"/>
              </a:rPr>
              <a:t>Ingress controller</a:t>
            </a:r>
            <a:r>
              <a:rPr lang="en-US">
                <a:ea typeface="+mn-lt"/>
                <a:cs typeface="+mn-lt"/>
              </a:rPr>
              <a:t> is responsible for fulfilling the Ingress, usually with a load balancer, though it may also configure your edge router or additional frontends to help handle the traffic.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4E3FA-BEDA-45AE-B178-94502F63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5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5178-A819-AAFA-77C9-16E9CA74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1C28-C548-3AA7-A740-91B581B4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You must have an Ingress controller to satisfy an Ingress. Only creating an Ingress resource has no effect.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Ideally, all Ingress controllers should fit the reference specification. In the reality, the various Ingress controllers operate slightly differently.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You may need to deploy an Ingress controller such as ingress-nginx. You can choose from a number of Ingress controllers.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42B7-4B18-3094-7CDD-BE2D77D5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D72A-7414-EA3C-BE93-E29853BA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Ingress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D82F-71E8-E961-EED1-BA22A0C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 </a:t>
            </a:r>
            <a:r>
              <a:rPr lang="en-US">
                <a:ea typeface="+mn-lt"/>
                <a:cs typeface="+mn-lt"/>
              </a:rPr>
              <a:t>In order for the Ingress resource to work, the cluster must have an ingress controller running.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Unlike other types of controllers which run as part of the </a:t>
            </a:r>
            <a:r>
              <a:rPr lang="en-US" b="1">
                <a:ea typeface="+mn-lt"/>
                <a:cs typeface="+mn-lt"/>
                <a:hlinkClick r:id="rId2"/>
              </a:rPr>
              <a:t>kube-controller-manager</a:t>
            </a:r>
            <a:r>
              <a:rPr lang="en-US">
                <a:ea typeface="+mn-lt"/>
                <a:cs typeface="+mn-lt"/>
              </a:rPr>
              <a:t> binary, Ingress controllers are not started automatically with a cluster.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Kubernetes as a project supports and maintains AWS, GCE, and nginx ingress controllers.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Using multiple Ingress controllers: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You may deploy any number of ingress controllers using </a:t>
            </a:r>
            <a:r>
              <a:rPr lang="en-US">
                <a:ea typeface="+mn-lt"/>
                <a:cs typeface="+mn-lt"/>
                <a:hlinkClick r:id="rId3"/>
              </a:rPr>
              <a:t>ingress class</a:t>
            </a:r>
            <a:r>
              <a:rPr lang="en-US">
                <a:ea typeface="+mn-lt"/>
                <a:cs typeface="+mn-lt"/>
              </a:rPr>
              <a:t> within a cluster.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If you do not specify an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 for an Ingress, and your cluster has exactly one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 marked as default, then Kubernetes </a:t>
            </a:r>
            <a:r>
              <a:rPr lang="en-US">
                <a:ea typeface="+mn-lt"/>
                <a:cs typeface="+mn-lt"/>
                <a:hlinkClick r:id="rId4"/>
              </a:rPr>
              <a:t>applies</a:t>
            </a:r>
            <a:r>
              <a:rPr lang="en-US">
                <a:ea typeface="+mn-lt"/>
                <a:cs typeface="+mn-lt"/>
              </a:rPr>
              <a:t> the cluster's default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 to the Ingress.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You mark an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 as default by setting the </a:t>
            </a:r>
            <a:r>
              <a:rPr lang="en-US">
                <a:ea typeface="+mn-lt"/>
                <a:cs typeface="+mn-lt"/>
                <a:hlinkClick r:id="rId5"/>
              </a:rPr>
              <a:t>ingressclass.kubernetes.io/is-default-class annotation</a:t>
            </a:r>
            <a:r>
              <a:rPr lang="en-US">
                <a:ea typeface="+mn-lt"/>
                <a:cs typeface="+mn-lt"/>
              </a:rPr>
              <a:t> on that </a:t>
            </a:r>
            <a:r>
              <a:rPr lang="en-US" err="1">
                <a:ea typeface="+mn-lt"/>
                <a:cs typeface="+mn-lt"/>
              </a:rPr>
              <a:t>IngressClass</a:t>
            </a:r>
            <a:r>
              <a:rPr lang="en-US">
                <a:ea typeface="+mn-lt"/>
                <a:cs typeface="+mn-lt"/>
              </a:rPr>
              <a:t>, with the string value "true".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9C858-BF6B-8E35-EF88-9BE41950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BA8E-4B32-2265-C5A4-B9560A14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The Ingress resource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437FA65-5103-37CB-9962-D699230CAF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0339" y="1846263"/>
            <a:ext cx="4391960" cy="402272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41C106-B725-048C-8032-48D185F8DB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 Ingress spec has all the information needed to configure a load balancer or proxy server.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 </a:t>
            </a:r>
            <a:r>
              <a:rPr lang="en-US">
                <a:ea typeface="+mn-lt"/>
                <a:cs typeface="+mn-lt"/>
              </a:rPr>
              <a:t>Most importantly, it contains a list of rules matched against all incoming requests.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Ingress resource only supports rules for directing HTTP(S) traffic.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If the </a:t>
            </a:r>
            <a:r>
              <a:rPr lang="en-US" err="1">
                <a:ea typeface="+mn-lt"/>
                <a:cs typeface="+mn-lt"/>
              </a:rPr>
              <a:t>ingressClassName</a:t>
            </a:r>
            <a:r>
              <a:rPr lang="en-US">
                <a:ea typeface="+mn-lt"/>
                <a:cs typeface="+mn-lt"/>
              </a:rPr>
              <a:t> is omitted, a default Ingress class should be defined.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65064-860E-908B-BB4A-6D7E108D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A13F-E0EF-1488-DA77-07F5327C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Ingress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46D0-CCF1-9C52-504B-EE728A83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Each HTTP rule contains the following information: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 An optional host. In this example, no host is specified, so the rule applies to all inbound HTTP traffic through the IP address specified. If a host is provided (for example, foo.bar.com), the rules apply to that host.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 list of paths (for example, /</a:t>
            </a:r>
            <a:r>
              <a:rPr lang="en-US" err="1">
                <a:ea typeface="+mn-lt"/>
                <a:cs typeface="+mn-lt"/>
              </a:rPr>
              <a:t>testpath</a:t>
            </a:r>
            <a:r>
              <a:rPr lang="en-US">
                <a:ea typeface="+mn-lt"/>
                <a:cs typeface="+mn-lt"/>
              </a:rPr>
              <a:t>), each of which has an associated backend defined with a service.name and a service.port.name or </a:t>
            </a:r>
            <a:r>
              <a:rPr lang="en-US" err="1">
                <a:ea typeface="+mn-lt"/>
                <a:cs typeface="+mn-lt"/>
              </a:rPr>
              <a:t>service.port.number</a:t>
            </a:r>
            <a:r>
              <a:rPr lang="en-US">
                <a:ea typeface="+mn-lt"/>
                <a:cs typeface="+mn-lt"/>
              </a:rPr>
              <a:t>. Both the host and path must match the content of an incoming request before the load balancer directs traffic to the referenced Service.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 backend is a combination of Service and port names as described in the Service doc or a custom resource backend by way of a CRD. HTTP (and HTTPS) requests to the Ingress that match the host and path of the rule are sent to the listed backend.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 </a:t>
            </a:r>
            <a:r>
              <a:rPr lang="en-US" err="1">
                <a:ea typeface="+mn-lt"/>
                <a:cs typeface="+mn-lt"/>
              </a:rPr>
              <a:t>defaultBackend</a:t>
            </a:r>
            <a:r>
              <a:rPr lang="en-US">
                <a:ea typeface="+mn-lt"/>
                <a:cs typeface="+mn-lt"/>
              </a:rPr>
              <a:t> is often configured in an Ingress controller to service any requests that do not match a path in the spec.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B476B-74D7-1DC5-5821-574E5091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2263-BD1D-5D09-AF18-36352D8F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Resource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B03E-E614-FAD6-6948-8F47D13FA2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 </a:t>
            </a:r>
            <a:r>
              <a:rPr lang="en-US">
                <a:ea typeface="+mn-lt"/>
                <a:cs typeface="+mn-lt"/>
              </a:rPr>
              <a:t>A Resource backend is an </a:t>
            </a:r>
            <a:r>
              <a:rPr lang="en-US" err="1">
                <a:ea typeface="+mn-lt"/>
                <a:cs typeface="+mn-lt"/>
              </a:rPr>
              <a:t>ObjectRef</a:t>
            </a:r>
            <a:r>
              <a:rPr lang="en-US">
                <a:ea typeface="+mn-lt"/>
                <a:cs typeface="+mn-lt"/>
              </a:rPr>
              <a:t> to another Kubernetes resource within the same namespace as the Ingress object.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 Resource is a mutually exclusive setting with Service, and will fail validation if both are specified.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 common usage for a Resource backend is to ingress data to an object storage backend with static assets.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BE34DC5-28E8-5958-849B-55249BF1C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6743" y="1800015"/>
            <a:ext cx="3900115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5E486-CCA6-3881-3E3A-C78DCAFE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8AA8-07DE-9662-4E39-0618E62C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Path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7D30-02D8-356E-7A2B-ABF7D685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Each path in an Ingress is required to have a corresponding path type.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Paths that do not include an explicit </a:t>
            </a:r>
            <a:r>
              <a:rPr lang="en-US" err="1">
                <a:ea typeface="+mn-lt"/>
                <a:cs typeface="+mn-lt"/>
              </a:rPr>
              <a:t>pathType</a:t>
            </a:r>
            <a:r>
              <a:rPr lang="en-US">
                <a:ea typeface="+mn-lt"/>
                <a:cs typeface="+mn-lt"/>
              </a:rPr>
              <a:t> will fail validation.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There are three supported path types:</a:t>
            </a:r>
          </a:p>
          <a:p>
            <a:pPr marL="543560" lvl="1" indent="-342900">
              <a:buAutoNum type="arabicPeriod"/>
            </a:pPr>
            <a:r>
              <a:rPr lang="en-US" err="1">
                <a:ea typeface="+mn-lt"/>
                <a:cs typeface="+mn-lt"/>
              </a:rPr>
              <a:t>ImplementationSpecific</a:t>
            </a:r>
            <a:r>
              <a:rPr lang="en-US">
                <a:ea typeface="+mn-lt"/>
                <a:cs typeface="+mn-lt"/>
              </a:rPr>
              <a:t>: up to the Ingress Controller implementation</a:t>
            </a:r>
          </a:p>
          <a:p>
            <a:pPr marL="543560" lvl="1" indent="-342900">
              <a:buAutoNum type="arabicPeriod"/>
            </a:pPr>
            <a:r>
              <a:rPr lang="en-US">
                <a:ea typeface="+mn-lt"/>
                <a:cs typeface="+mn-lt"/>
              </a:rPr>
              <a:t>Exact: Matches the URL path exactly and with case sensitivity.</a:t>
            </a:r>
          </a:p>
          <a:p>
            <a:pPr marL="543560" lvl="1" indent="-342900">
              <a:buAutoNum type="arabicPeriod"/>
            </a:pPr>
            <a:r>
              <a:rPr lang="en-US">
                <a:ea typeface="+mn-lt"/>
                <a:cs typeface="+mn-lt"/>
              </a:rPr>
              <a:t>Prefix:  Matches based on a URL path prefix split by 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D6DA9-F5E6-3787-5D51-FD50CC5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Managing HTTP(s) traffic in K8s</vt:lpstr>
      <vt:lpstr>The reason behind Ingress</vt:lpstr>
      <vt:lpstr>Example of Ingress</vt:lpstr>
      <vt:lpstr>Prerequisites</vt:lpstr>
      <vt:lpstr>Ingress Controllers</vt:lpstr>
      <vt:lpstr>The Ingress resource</vt:lpstr>
      <vt:lpstr>Ingress rules</vt:lpstr>
      <vt:lpstr>Resource backends</vt:lpstr>
      <vt:lpstr>Path types</vt:lpstr>
      <vt:lpstr>Hostname wildcards</vt:lpstr>
      <vt:lpstr>Ingress class</vt:lpstr>
      <vt:lpstr>IngressClass scope</vt:lpstr>
      <vt:lpstr>IngressClass scope (cont'd)</vt:lpstr>
      <vt:lpstr>Types of Ingress</vt:lpstr>
      <vt:lpstr>Types of Ingress: Simple fanout</vt:lpstr>
      <vt:lpstr>Types of ingress: name based virtual hosting</vt:lpstr>
      <vt:lpstr>TLS</vt:lpstr>
      <vt:lpstr>Load Balancing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2023-11-27T08:27:50Z</dcterms:created>
  <dcterms:modified xsi:type="dcterms:W3CDTF">2023-11-28T09:28:28Z</dcterms:modified>
</cp:coreProperties>
</file>